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6" r:id="rId39"/>
    <p:sldId id="297" r:id="rId40"/>
    <p:sldId id="298" r:id="rId41"/>
    <p:sldId id="299" r:id="rId42"/>
    <p:sldId id="300" r:id="rId43"/>
    <p:sldId id="301" r:id="rId44"/>
    <p:sldId id="302" r:id="rId45"/>
    <p:sldId id="293" r:id="rId46"/>
    <p:sldId id="294" r:id="rId47"/>
    <p:sldId id="295" r:id="rId4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868CBD5-EACC-40BA-91C4-3F3A6B7B09CC}">
  <a:tblStyle styleId="{5868CBD5-EACC-40BA-91C4-3F3A6B7B09CC}"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26" d="100"/>
          <a:sy n="126" d="100"/>
        </p:scale>
        <p:origin x="-328" y="-104"/>
      </p:cViewPr>
      <p:guideLst>
        <p:guide orient="horz" pos="1614"/>
        <p:guide pos="374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395789849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 name="Shape 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Lots more detail on hashCode and equals later on, so don’t go into too much detail here.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3" name="Shape 2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If our hash function is O(1), then these operations will </a:t>
            </a:r>
            <a:r>
              <a:rPr lang="en" sz="1400" b="1"/>
              <a:t>also</a:t>
            </a:r>
            <a:r>
              <a:rPr lang="en" sz="1400"/>
              <a:t> be O(1)!</a:t>
            </a:r>
          </a:p>
          <a:p>
            <a:pPr lvl="0" rtl="0">
              <a:spcBef>
                <a:spcPts val="0"/>
              </a:spcBef>
              <a:buNone/>
            </a:pPr>
            <a:endParaRPr sz="1400"/>
          </a:p>
          <a:p>
            <a:pPr lvl="0" rtl="0">
              <a:spcBef>
                <a:spcPts val="0"/>
              </a:spcBef>
              <a:buNone/>
            </a:pPr>
            <a:r>
              <a:rPr lang="en" sz="1400"/>
              <a:t>Again, this is just the basic concept. Collision resolution comes next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9" name="Shape 2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8" name="Shape 2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solidFill>
                  <a:schemeClr val="dk1"/>
                </a:solidFill>
              </a:rPr>
              <a:t>we want the hash function to be fast</a:t>
            </a:r>
          </a:p>
          <a:p>
            <a:pPr marL="457200" lvl="0" indent="-317500" rtl="0">
              <a:spcBef>
                <a:spcPts val="0"/>
              </a:spcBef>
              <a:buClr>
                <a:schemeClr val="dk1"/>
              </a:buClr>
              <a:buSzPct val="100000"/>
              <a:buChar char="●"/>
            </a:pPr>
            <a:r>
              <a:rPr lang="en" sz="1400">
                <a:solidFill>
                  <a:schemeClr val="dk1"/>
                </a:solidFill>
              </a:rPr>
              <a:t>If getting a perfect hash function means a massive checks of all possible inputs and giving it a different index, it ends up being 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5" name="Shape 2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Give a high-high-level of both approaches here.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Shape 30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2" name="Shape 3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7" name="Shape 3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Shape 3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8" name="Shape 3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add will linearly search through the linked list in order to make sure the key (“CA” in this case) isn’t already in the hashtable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Shape 3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3" name="Shape 3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Run through the contains method with chaining</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Shape 4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2" name="Shape 4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Shape 4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21" name="Shape 4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Shape 42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28" name="Shape 4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Shape 4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3" name="Shape 4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Shape 4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Shape 4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1" name="Shape 4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Shape 5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2" name="Shape 5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Shape 5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2" name="Shape 5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a:t>The higher the load factor, the larger number of probes that is expected to find the value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Shape 5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9" name="Shape 5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 name="Shape 5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Note that for </a:t>
            </a:r>
            <a:r>
              <a:rPr lang="en" sz="1400" b="1">
                <a:solidFill>
                  <a:srgbClr val="1155CC"/>
                </a:solidFill>
                <a:latin typeface="Courier New"/>
                <a:ea typeface="Courier New"/>
                <a:cs typeface="Courier New"/>
                <a:sym typeface="Courier New"/>
              </a:rPr>
              <a:t>add </a:t>
            </a:r>
            <a:r>
              <a:rPr lang="en" sz="1400"/>
              <a:t>you need to search linearly to find if the value exists already in the case where you would need to replace it.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9"/>
        <p:cNvGrpSpPr/>
        <p:nvPr/>
      </p:nvGrpSpPr>
      <p:grpSpPr>
        <a:xfrm>
          <a:off x="0" y="0"/>
          <a:ext cx="0" cy="0"/>
          <a:chOff x="0" y="0"/>
          <a:chExt cx="0" cy="0"/>
        </a:xfrm>
      </p:grpSpPr>
      <p:sp>
        <p:nvSpPr>
          <p:cNvPr id="570" name="Shape 5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1" name="Shape 5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3"/>
        <p:cNvGrpSpPr/>
        <p:nvPr/>
      </p:nvGrpSpPr>
      <p:grpSpPr>
        <a:xfrm>
          <a:off x="0" y="0"/>
          <a:ext cx="0" cy="0"/>
          <a:chOff x="0" y="0"/>
          <a:chExt cx="0" cy="0"/>
        </a:xfrm>
      </p:grpSpPr>
      <p:sp>
        <p:nvSpPr>
          <p:cNvPr id="604" name="Shape 6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5" name="Shape 60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2"/>
        <p:cNvGrpSpPr/>
        <p:nvPr/>
      </p:nvGrpSpPr>
      <p:grpSpPr>
        <a:xfrm>
          <a:off x="0" y="0"/>
          <a:ext cx="0" cy="0"/>
          <a:chOff x="0" y="0"/>
          <a:chExt cx="0" cy="0"/>
        </a:xfrm>
      </p:grpSpPr>
      <p:sp>
        <p:nvSpPr>
          <p:cNvPr id="613" name="Shape 6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4" name="Shape 61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Shape 62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1" name="Shape 6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clustering is more problematic with linear probing. Quadratic probing attempts to solve this</a:t>
            </a:r>
          </a:p>
          <a:p>
            <a:pPr lvl="0" rtl="0">
              <a:spcBef>
                <a:spcPts val="0"/>
              </a:spcBef>
              <a:buNone/>
            </a:pPr>
            <a:endParaRPr sz="1400"/>
          </a:p>
          <a:p>
            <a:pPr lvl="0" rtl="0">
              <a:spcBef>
                <a:spcPts val="0"/>
              </a:spcBef>
              <a:buNone/>
            </a:pPr>
            <a:r>
              <a:rPr lang="en" sz="1400"/>
              <a:t>Reason why clustering is particularly bad: With chaining, if lots of keys hash to the same index it will decrease performance. But keys can hash to nearby indices without affecting each other. With probing, if two keys hash to indices </a:t>
            </a:r>
            <a:r>
              <a:rPr lang="en" sz="1400" b="1" i="1"/>
              <a:t>nearby</a:t>
            </a:r>
            <a:r>
              <a:rPr lang="en" sz="1400"/>
              <a:t> in the probe sequence, it will affect the performance of both.</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9"/>
        <p:cNvGrpSpPr/>
        <p:nvPr/>
      </p:nvGrpSpPr>
      <p:grpSpPr>
        <a:xfrm>
          <a:off x="0" y="0"/>
          <a:ext cx="0" cy="0"/>
          <a:chOff x="0" y="0"/>
          <a:chExt cx="0" cy="0"/>
        </a:xfrm>
      </p:grpSpPr>
      <p:sp>
        <p:nvSpPr>
          <p:cNvPr id="670" name="Shape 6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1" name="Shape 6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78571"/>
              <a:buFont typeface="Arial"/>
              <a:buNone/>
            </a:pPr>
            <a:r>
              <a:rPr lang="en" sz="1400">
                <a:solidFill>
                  <a:schemeClr val="dk1"/>
                </a:solidFill>
              </a:rPr>
              <a:t>both collision resolutions are good options!</a:t>
            </a:r>
          </a:p>
          <a:p>
            <a:pPr marL="457200" lvl="0" indent="-228600" rtl="0">
              <a:spcBef>
                <a:spcPts val="0"/>
              </a:spcBef>
              <a:buClr>
                <a:schemeClr val="dk1"/>
              </a:buClr>
              <a:buChar char="●"/>
            </a:pPr>
            <a:r>
              <a:rPr lang="en" sz="1400">
                <a:solidFill>
                  <a:schemeClr val="dk1"/>
                </a:solidFill>
              </a:rPr>
              <a:t>Java HashMap uses chaining</a:t>
            </a:r>
          </a:p>
          <a:p>
            <a:pPr marL="457200" lvl="0" indent="-228600" rtl="0">
              <a:spcBef>
                <a:spcPts val="0"/>
              </a:spcBef>
              <a:buClr>
                <a:schemeClr val="dk1"/>
              </a:buClr>
              <a:buChar char="●"/>
            </a:pPr>
            <a:r>
              <a:rPr lang="en" sz="1400">
                <a:solidFill>
                  <a:schemeClr val="dk1"/>
                </a:solidFill>
              </a:rPr>
              <a:t>Python dict uses open addressing</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7"/>
        <p:cNvGrpSpPr/>
        <p:nvPr/>
      </p:nvGrpSpPr>
      <p:grpSpPr>
        <a:xfrm>
          <a:off x="0" y="0"/>
          <a:ext cx="0" cy="0"/>
          <a:chOff x="0" y="0"/>
          <a:chExt cx="0" cy="0"/>
        </a:xfrm>
      </p:grpSpPr>
      <p:sp>
        <p:nvSpPr>
          <p:cNvPr id="678" name="Shape 67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9" name="Shape 6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Shape 6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4" name="Shape 6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78571"/>
              <a:buFont typeface="Arial"/>
              <a:buNone/>
            </a:pPr>
            <a:r>
              <a:rPr lang="en" sz="1400">
                <a:solidFill>
                  <a:schemeClr val="dk1"/>
                </a:solidFill>
              </a:rPr>
              <a:t>When array becomes too full:</a:t>
            </a:r>
          </a:p>
          <a:p>
            <a:pPr marL="457200" lvl="0" indent="-317500" rtl="0">
              <a:spcBef>
                <a:spcPts val="0"/>
              </a:spcBef>
              <a:buClr>
                <a:schemeClr val="dk1"/>
              </a:buClr>
              <a:buSzPct val="100000"/>
              <a:buChar char="●"/>
            </a:pPr>
            <a:r>
              <a:rPr lang="en" sz="1400">
                <a:solidFill>
                  <a:schemeClr val="dk1"/>
                </a:solidFill>
              </a:rPr>
              <a:t>with open addressing it becomes impossible to insert</a:t>
            </a:r>
          </a:p>
          <a:p>
            <a:pPr marL="457200" lvl="0" indent="-317500" rtl="0">
              <a:spcBef>
                <a:spcPts val="0"/>
              </a:spcBef>
              <a:buClr>
                <a:schemeClr val="dk1"/>
              </a:buClr>
              <a:buSzPct val="100000"/>
              <a:buChar char="●"/>
            </a:pPr>
            <a:r>
              <a:rPr lang="en" sz="1400">
                <a:solidFill>
                  <a:schemeClr val="dk1"/>
                </a:solidFill>
              </a:rPr>
              <a:t>with chaining, still possible but the operations slow down</a:t>
            </a:r>
          </a:p>
          <a:p>
            <a:pPr lvl="0" rtl="0">
              <a:spcBef>
                <a:spcPts val="0"/>
              </a:spcBef>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Solution: same concept as ArrayLists:</a:t>
            </a:r>
          </a:p>
          <a:p>
            <a:pPr marL="457200" lvl="0" indent="-228600" rtl="0">
              <a:spcBef>
                <a:spcPts val="0"/>
              </a:spcBef>
              <a:buClr>
                <a:schemeClr val="dk1"/>
              </a:buClr>
              <a:buChar char="●"/>
            </a:pPr>
            <a:r>
              <a:rPr lang="en" sz="1400">
                <a:solidFill>
                  <a:schemeClr val="dk1"/>
                </a:solidFill>
              </a:rPr>
              <a:t>when it gets too full, copy to a larger array</a:t>
            </a:r>
          </a:p>
          <a:p>
            <a:pPr marL="457200" lvl="0" indent="-228600" rtl="0">
              <a:spcBef>
                <a:spcPts val="0"/>
              </a:spcBef>
              <a:buClr>
                <a:schemeClr val="dk1"/>
              </a:buClr>
              <a:buChar char="●"/>
            </a:pPr>
            <a:r>
              <a:rPr lang="en" sz="1400">
                <a:solidFill>
                  <a:schemeClr val="dk1"/>
                </a:solidFill>
              </a:rPr>
              <a:t>sometimes decrease size if too small, but remove is a much less common operation and it is likely that it will have to grow again soon anyway</a:t>
            </a:r>
          </a:p>
          <a:p>
            <a:pPr marL="457200" lvl="0" indent="-228600" rtl="0">
              <a:spcBef>
                <a:spcPts val="0"/>
              </a:spcBef>
              <a:buClr>
                <a:schemeClr val="dk1"/>
              </a:buClr>
              <a:buChar char="●"/>
            </a:pPr>
            <a:r>
              <a:rPr lang="en" sz="1400">
                <a:solidFill>
                  <a:schemeClr val="dk1"/>
                </a:solidFill>
              </a:rPr>
              <a:t>typically double the size of the array</a:t>
            </a:r>
          </a:p>
          <a:p>
            <a:pPr lvl="0" rtl="0">
              <a:spcBef>
                <a:spcPts val="0"/>
              </a:spcBef>
              <a:buNone/>
            </a:pPr>
            <a:endParaRPr sz="1400">
              <a:solidFill>
                <a:schemeClr val="dk1"/>
              </a:solidFill>
            </a:endParaRPr>
          </a:p>
          <a:p>
            <a:pPr lvl="0" rtl="0">
              <a:spcBef>
                <a:spcPts val="0"/>
              </a:spcBef>
              <a:buNone/>
            </a:pPr>
            <a:r>
              <a:rPr lang="en" sz="1400">
                <a:solidFill>
                  <a:schemeClr val="dk1"/>
                </a:solidFill>
              </a:rPr>
              <a:t>Example for why you cannot just copy blindly to larger array: Object e has hashcode 5. In a table of length 4 this hashes to 1 due to modding. When doubled to length 8, this hashes to 5</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8"/>
        <p:cNvGrpSpPr/>
        <p:nvPr/>
      </p:nvGrpSpPr>
      <p:grpSpPr>
        <a:xfrm>
          <a:off x="0" y="0"/>
          <a:ext cx="0" cy="0"/>
          <a:chOff x="0" y="0"/>
          <a:chExt cx="0" cy="0"/>
        </a:xfrm>
      </p:grpSpPr>
      <p:sp>
        <p:nvSpPr>
          <p:cNvPr id="709" name="Shape 70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0" name="Shape 7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solidFill>
                  <a:schemeClr val="dk1"/>
                </a:solidFill>
              </a:rPr>
              <a:t>When calculating load factor:</a:t>
            </a:r>
          </a:p>
          <a:p>
            <a:pPr marL="457200" lvl="0" indent="-228600" rtl="0">
              <a:spcBef>
                <a:spcPts val="0"/>
              </a:spcBef>
              <a:buClr>
                <a:schemeClr val="dk1"/>
              </a:buClr>
              <a:buChar char="●"/>
            </a:pPr>
            <a:r>
              <a:rPr lang="en" sz="1400">
                <a:solidFill>
                  <a:schemeClr val="dk1"/>
                </a:solidFill>
              </a:rPr>
              <a:t>include removed elements for open addressing because they still take up space</a:t>
            </a:r>
          </a:p>
          <a:p>
            <a:pPr lvl="0" rtl="0">
              <a:spcBef>
                <a:spcPts val="0"/>
              </a:spcBef>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Load factor threshold:</a:t>
            </a:r>
          </a:p>
          <a:p>
            <a:pPr marL="457200" lvl="0" indent="-228600" rtl="0">
              <a:spcBef>
                <a:spcPts val="0"/>
              </a:spcBef>
              <a:buClr>
                <a:schemeClr val="dk1"/>
              </a:buClr>
              <a:buChar char="●"/>
            </a:pPr>
            <a:r>
              <a:rPr lang="en" sz="1400">
                <a:solidFill>
                  <a:schemeClr val="dk1"/>
                </a:solidFill>
              </a:rPr>
              <a:t>too low and it’s a waste of memory (lots of empty array slots)</a:t>
            </a:r>
          </a:p>
          <a:p>
            <a:pPr marL="457200" lvl="0" indent="-228600" rtl="0">
              <a:spcBef>
                <a:spcPts val="0"/>
              </a:spcBef>
              <a:buClr>
                <a:schemeClr val="dk1"/>
              </a:buClr>
              <a:buChar char="●"/>
            </a:pPr>
            <a:r>
              <a:rPr lang="en" sz="1400">
                <a:solidFill>
                  <a:schemeClr val="dk1"/>
                </a:solidFill>
              </a:rPr>
              <a:t>too high and we get lots of collisions, and the cost of resolving collisions increases, so runtime suffers</a:t>
            </a:r>
          </a:p>
          <a:p>
            <a:pPr marL="457200" lvl="0" indent="-228600" rtl="0">
              <a:spcBef>
                <a:spcPts val="0"/>
              </a:spcBef>
              <a:buClr>
                <a:schemeClr val="dk1"/>
              </a:buClr>
              <a:buChar char="●"/>
            </a:pPr>
            <a:r>
              <a:rPr lang="en" sz="1400">
                <a:solidFill>
                  <a:schemeClr val="dk1"/>
                </a:solidFill>
              </a:rPr>
              <a:t>most thresholds are between 0.5 and 0.75</a:t>
            </a:r>
          </a:p>
          <a:p>
            <a:pPr lvl="0" rtl="0">
              <a:spcBef>
                <a:spcPts val="0"/>
              </a:spcBef>
              <a:buNone/>
            </a:pPr>
            <a:endParaRPr sz="1400">
              <a:solidFill>
                <a:schemeClr val="dk1"/>
              </a:solidFill>
            </a:endParaRPr>
          </a:p>
          <a:p>
            <a:pPr lvl="0" rtl="0">
              <a:spcBef>
                <a:spcPts val="0"/>
              </a:spcBef>
              <a:buNone/>
            </a:pPr>
            <a:r>
              <a:rPr lang="en" sz="1400" b="1">
                <a:solidFill>
                  <a:schemeClr val="dk1"/>
                </a:solidFill>
              </a:rPr>
              <a:t>With regards to open addressing:</a:t>
            </a:r>
          </a:p>
          <a:p>
            <a:pPr marL="457200" lvl="0" indent="-228600" rtl="0">
              <a:spcBef>
                <a:spcPts val="0"/>
              </a:spcBef>
              <a:buClr>
                <a:schemeClr val="dk1"/>
              </a:buClr>
              <a:buChar char="●"/>
            </a:pPr>
            <a:r>
              <a:rPr lang="en" sz="1400">
                <a:solidFill>
                  <a:schemeClr val="dk1"/>
                </a:solidFill>
              </a:rPr>
              <a:t>load factor must be &lt;= 1 or else no more space!</a:t>
            </a:r>
          </a:p>
          <a:p>
            <a:pPr marL="457200" lvl="0" indent="-228600" rtl="0">
              <a:spcBef>
                <a:spcPts val="0"/>
              </a:spcBef>
              <a:buClr>
                <a:schemeClr val="dk1"/>
              </a:buClr>
              <a:buChar char="●"/>
            </a:pPr>
            <a:r>
              <a:rPr lang="en" sz="1400">
                <a:solidFill>
                  <a:schemeClr val="dk1"/>
                </a:solidFill>
              </a:rPr>
              <a:t>quadratic probing requires:</a:t>
            </a:r>
          </a:p>
          <a:p>
            <a:pPr marL="914400" lvl="1" indent="-228600" rtl="0">
              <a:spcBef>
                <a:spcPts val="0"/>
              </a:spcBef>
              <a:buClr>
                <a:schemeClr val="dk1"/>
              </a:buClr>
              <a:buChar char="○"/>
            </a:pPr>
            <a:r>
              <a:rPr lang="en" sz="1400">
                <a:solidFill>
                  <a:schemeClr val="dk1"/>
                </a:solidFill>
              </a:rPr>
              <a:t>the size of the array is prime (so we don’t exactly double the array).</a:t>
            </a:r>
          </a:p>
          <a:p>
            <a:pPr marL="914400" lvl="1" indent="-228600" rtl="0">
              <a:spcBef>
                <a:spcPts val="0"/>
              </a:spcBef>
              <a:buClr>
                <a:schemeClr val="dk1"/>
              </a:buClr>
              <a:buChar char="○"/>
            </a:pPr>
            <a:r>
              <a:rPr lang="en" sz="1400">
                <a:solidFill>
                  <a:schemeClr val="dk1"/>
                </a:solidFill>
              </a:rPr>
              <a:t>load factor &lt;= 0.5</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8"/>
        <p:cNvGrpSpPr/>
        <p:nvPr/>
      </p:nvGrpSpPr>
      <p:grpSpPr>
        <a:xfrm>
          <a:off x="0" y="0"/>
          <a:ext cx="0" cy="0"/>
          <a:chOff x="0" y="0"/>
          <a:chExt cx="0" cy="0"/>
        </a:xfrm>
      </p:grpSpPr>
      <p:sp>
        <p:nvSpPr>
          <p:cNvPr id="749" name="Shape 74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0" name="Shape 7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3"/>
        <p:cNvGrpSpPr/>
        <p:nvPr/>
      </p:nvGrpSpPr>
      <p:grpSpPr>
        <a:xfrm>
          <a:off x="0" y="0"/>
          <a:ext cx="0" cy="0"/>
          <a:chOff x="0" y="0"/>
          <a:chExt cx="0" cy="0"/>
        </a:xfrm>
      </p:grpSpPr>
      <p:sp>
        <p:nvSpPr>
          <p:cNvPr id="754" name="Shape 75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5" name="Shape 7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solidFill>
                  <a:schemeClr val="dk1"/>
                </a:solidFill>
              </a:rPr>
              <a:t>Example of why you need to override hashCode if you override equals.</a:t>
            </a:r>
          </a:p>
          <a:p>
            <a:pPr lvl="0" rtl="0">
              <a:spcBef>
                <a:spcPts val="0"/>
              </a:spcBef>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Imagine you’re making a sparse, non-rectangular game. 2D array is cumbersome, so we use Map&lt;Point, Tile&gt;. </a:t>
            </a:r>
          </a:p>
          <a:p>
            <a:pPr lvl="0" rtl="0">
              <a:spcBef>
                <a:spcPts val="0"/>
              </a:spcBef>
              <a:buClr>
                <a:schemeClr val="dk1"/>
              </a:buClr>
              <a:buSzPct val="78571"/>
              <a:buFont typeface="Arial"/>
              <a:buNone/>
            </a:pPr>
            <a:r>
              <a:rPr lang="en" sz="1400">
                <a:solidFill>
                  <a:schemeClr val="dk1"/>
                </a:solidFill>
              </a:rPr>
              <a:t>oftentimes we will be using different Point objects and as long as they have the same x and y then we should be looking up the same Tile.</a:t>
            </a:r>
          </a:p>
          <a:p>
            <a:pPr lvl="0" rtl="0">
              <a:spcBef>
                <a:spcPts val="0"/>
              </a:spcBef>
              <a:buClr>
                <a:schemeClr val="dk1"/>
              </a:buClr>
              <a:buSzPct val="78571"/>
              <a:buFont typeface="Arial"/>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If you override equals &amp; hashCode and then your value changes (is mutable), then you will </a:t>
            </a:r>
            <a:r>
              <a:rPr lang="en" sz="1400" b="1">
                <a:solidFill>
                  <a:schemeClr val="dk1"/>
                </a:solidFill>
              </a:rPr>
              <a:t>not </a:t>
            </a:r>
            <a:r>
              <a:rPr lang="en" sz="1400">
                <a:solidFill>
                  <a:schemeClr val="dk1"/>
                </a:solidFill>
              </a:rPr>
              <a:t>be able to find your object again because it will be hashed to a different place.</a:t>
            </a:r>
          </a:p>
          <a:p>
            <a:pPr lvl="0" rtl="0">
              <a:spcBef>
                <a:spcPts val="0"/>
              </a:spcBef>
              <a:buNone/>
            </a:pPr>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1"/>
        <p:cNvGrpSpPr/>
        <p:nvPr/>
      </p:nvGrpSpPr>
      <p:grpSpPr>
        <a:xfrm>
          <a:off x="0" y="0"/>
          <a:ext cx="0" cy="0"/>
          <a:chOff x="0" y="0"/>
          <a:chExt cx="0" cy="0"/>
        </a:xfrm>
      </p:grpSpPr>
      <p:sp>
        <p:nvSpPr>
          <p:cNvPr id="762" name="Shape 76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3" name="Shape 7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Shape 7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0" name="Shape 7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91666"/>
              <a:buFont typeface="Arial"/>
              <a:buNone/>
            </a:pPr>
            <a:r>
              <a:rPr lang="en" sz="1200">
                <a:solidFill>
                  <a:srgbClr val="353833"/>
                </a:solidFill>
                <a:highlight>
                  <a:srgbClr val="FFFFFF"/>
                </a:highlight>
              </a:rPr>
              <a:t>Returns a hash code for this string. The hash code for a String object is computed as</a:t>
            </a:r>
          </a:p>
          <a:p>
            <a:pPr lvl="0" rtl="0">
              <a:spcBef>
                <a:spcPts val="0"/>
              </a:spcBef>
              <a:buNone/>
            </a:pPr>
            <a:r>
              <a:rPr lang="en" sz="1200">
                <a:solidFill>
                  <a:srgbClr val="353833"/>
                </a:solidFill>
                <a:highlight>
                  <a:srgbClr val="FFFFFF"/>
                </a:highlight>
              </a:rPr>
              <a:t>s[0]*31^(n-1) + s[1]*31^(n-2) + ... + s[n-1]</a:t>
            </a:r>
            <a:br>
              <a:rPr lang="en" sz="1200">
                <a:solidFill>
                  <a:srgbClr val="353833"/>
                </a:solidFill>
                <a:highlight>
                  <a:srgbClr val="FFFFFF"/>
                </a:highlight>
              </a:rPr>
            </a:br>
            <a:r>
              <a:rPr lang="en" sz="1200">
                <a:solidFill>
                  <a:srgbClr val="353833"/>
                </a:solidFill>
                <a:highlight>
                  <a:srgbClr val="FFFFFF"/>
                </a:highlight>
              </a:rPr>
              <a:t>using int arithmetic, where s[i] is the </a:t>
            </a:r>
            <a:r>
              <a:rPr lang="en" sz="1200" i="1">
                <a:solidFill>
                  <a:srgbClr val="353833"/>
                </a:solidFill>
                <a:highlight>
                  <a:srgbClr val="FFFFFF"/>
                </a:highlight>
              </a:rPr>
              <a:t>i</a:t>
            </a:r>
            <a:r>
              <a:rPr lang="en" sz="1200">
                <a:solidFill>
                  <a:srgbClr val="353833"/>
                </a:solidFill>
                <a:highlight>
                  <a:srgbClr val="FFFFFF"/>
                </a:highlight>
              </a:rPr>
              <a:t>th character of the string, n is the length of the string, and ^ indicates exponentiation. (The hash value of the empty string is zero.)</a:t>
            </a:r>
          </a:p>
          <a:p>
            <a:pPr lvl="0" rtl="0">
              <a:spcBef>
                <a:spcPts val="0"/>
              </a:spcBef>
              <a:buNone/>
            </a:pPr>
            <a:endParaRPr sz="1200">
              <a:solidFill>
                <a:srgbClr val="353833"/>
              </a:solidFill>
              <a:highlight>
                <a:srgbClr val="FFFFFF"/>
              </a:highlight>
            </a:endParaRPr>
          </a:p>
          <a:p>
            <a:pPr lvl="0" rtl="0">
              <a:spcBef>
                <a:spcPts val="0"/>
              </a:spcBef>
              <a:buNone/>
            </a:pPr>
            <a:r>
              <a:rPr lang="en" sz="1200">
                <a:solidFill>
                  <a:srgbClr val="353833"/>
                </a:solidFill>
                <a:highlight>
                  <a:srgbClr val="FFFFFF"/>
                </a:highlight>
              </a:rPr>
              <a:t>You lose the benefits of hashing when you need to hash on such long strings.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5"/>
        <p:cNvGrpSpPr/>
        <p:nvPr/>
      </p:nvGrpSpPr>
      <p:grpSpPr>
        <a:xfrm>
          <a:off x="0" y="0"/>
          <a:ext cx="0" cy="0"/>
          <a:chOff x="0" y="0"/>
          <a:chExt cx="0" cy="0"/>
        </a:xfrm>
      </p:grpSpPr>
      <p:sp>
        <p:nvSpPr>
          <p:cNvPr id="776" name="Shape 7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7" name="Shape 7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b="1">
                <a:solidFill>
                  <a:schemeClr val="dk1"/>
                </a:solidFill>
              </a:rPr>
              <a:t>On designing good hash functions: (Go into more detail if time permits)</a:t>
            </a:r>
          </a:p>
          <a:p>
            <a:pPr marL="457200" lvl="0" indent="-228600" rtl="0">
              <a:spcBef>
                <a:spcPts val="0"/>
              </a:spcBef>
              <a:buClr>
                <a:schemeClr val="dk1"/>
              </a:buClr>
              <a:buChar char="●"/>
            </a:pPr>
            <a:r>
              <a:rPr lang="en" sz="1400">
                <a:solidFill>
                  <a:schemeClr val="dk1"/>
                </a:solidFill>
              </a:rPr>
              <a:t>Usually very difficult! Try to use built in ones as building blocks (well-defined for wrapper classes of primitive types and any Java API class)</a:t>
            </a:r>
          </a:p>
          <a:p>
            <a:pPr marL="457200" lvl="0" indent="-228600" rtl="0">
              <a:spcBef>
                <a:spcPts val="0"/>
              </a:spcBef>
              <a:buClr>
                <a:schemeClr val="dk1"/>
              </a:buClr>
              <a:buChar char="●"/>
            </a:pPr>
            <a:r>
              <a:rPr lang="en" sz="1400">
                <a:solidFill>
                  <a:schemeClr val="dk1"/>
                </a:solidFill>
              </a:rPr>
              <a:t>Don’t use any properties you didn’t use in the equals method. Try to use as many of them as possible</a:t>
            </a:r>
          </a:p>
          <a:p>
            <a:pPr marL="457200" lvl="0" indent="-228600" rtl="0">
              <a:spcBef>
                <a:spcPts val="0"/>
              </a:spcBef>
              <a:buClr>
                <a:schemeClr val="dk1"/>
              </a:buClr>
              <a:buChar char="●"/>
            </a:pPr>
            <a:r>
              <a:rPr lang="en" sz="1400">
                <a:solidFill>
                  <a:schemeClr val="dk1"/>
                </a:solidFill>
              </a:rPr>
              <a:t>Quick tip: for hashcode, take the set of properties used in equals, multiply each of their hashcodes by a prime number, and sum them up</a:t>
            </a:r>
          </a:p>
          <a:p>
            <a:pPr marL="914400" lvl="1" indent="-228600" rtl="0">
              <a:spcBef>
                <a:spcPts val="0"/>
              </a:spcBef>
              <a:buClr>
                <a:schemeClr val="dk1"/>
              </a:buClr>
              <a:buChar char="○"/>
            </a:pPr>
            <a:r>
              <a:rPr lang="en" sz="1400">
                <a:solidFill>
                  <a:schemeClr val="dk1"/>
                </a:solidFill>
              </a:rPr>
              <a:t>helps get a better distribution of hashes</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Shape 7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4" name="Shape 7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incremental resizing is where you don’t rehash all at once. Instead, you keep two tables at the same time, and every time you add an element you rehash a few more from the smaller one to the larger one. When looking up, check both tables. This prevents any O(n) rehashing operations.</a:t>
            </a:r>
          </a:p>
          <a:p>
            <a:pPr lvl="0" rtl="0">
              <a:spcBef>
                <a:spcPts val="0"/>
              </a:spcBef>
              <a:buNone/>
            </a:pPr>
            <a:endParaRPr sz="1400"/>
          </a:p>
          <a:p>
            <a:pPr lvl="0" rtl="0">
              <a:spcBef>
                <a:spcPts val="0"/>
              </a:spcBef>
              <a:buNone/>
            </a:pPr>
            <a:r>
              <a:rPr lang="en" sz="1400"/>
              <a:t>self balancing binary search trees include AVL trees and Red-Black trees</a:t>
            </a:r>
          </a:p>
          <a:p>
            <a:pPr lvl="0" rtl="0">
              <a:spcBef>
                <a:spcPts val="0"/>
              </a:spcBef>
              <a:buNone/>
            </a:pPr>
            <a:endParaRPr sz="1400"/>
          </a:p>
          <a:p>
            <a:pPr lvl="0" rtl="0">
              <a:spcBef>
                <a:spcPts val="0"/>
              </a:spcBef>
              <a:buNone/>
            </a:pPr>
            <a:r>
              <a:rPr lang="en" sz="1400"/>
              <a:t>No need to go into much depth on these, just mention that they are alternatives/improvements</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
        <p:cNvGrpSpPr/>
        <p:nvPr/>
      </p:nvGrpSpPr>
      <p:grpSpPr>
        <a:xfrm>
          <a:off x="0" y="0"/>
          <a:ext cx="0" cy="0"/>
          <a:chOff x="0" y="0"/>
          <a:chExt cx="0" cy="0"/>
        </a:xfrm>
      </p:grpSpPr>
      <p:sp>
        <p:nvSpPr>
          <p:cNvPr id="790" name="Shape 79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1" name="Shape 7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6"/>
        <p:cNvGrpSpPr/>
        <p:nvPr/>
      </p:nvGrpSpPr>
      <p:grpSpPr>
        <a:xfrm>
          <a:off x="0" y="0"/>
          <a:ext cx="0" cy="0"/>
          <a:chOff x="0" y="0"/>
          <a:chExt cx="0" cy="0"/>
        </a:xfrm>
      </p:grpSpPr>
      <p:sp>
        <p:nvSpPr>
          <p:cNvPr id="727" name="Shape 72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8" name="Shape 7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1"/>
        <p:cNvGrpSpPr/>
        <p:nvPr/>
      </p:nvGrpSpPr>
      <p:grpSpPr>
        <a:xfrm>
          <a:off x="0" y="0"/>
          <a:ext cx="0" cy="0"/>
          <a:chOff x="0" y="0"/>
          <a:chExt cx="0" cy="0"/>
        </a:xfrm>
      </p:grpSpPr>
      <p:sp>
        <p:nvSpPr>
          <p:cNvPr id="732" name="Shape 73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3" name="Shape 7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78571"/>
              <a:buFont typeface="Arial"/>
              <a:buNone/>
            </a:pPr>
            <a:r>
              <a:rPr lang="en" sz="1400">
                <a:solidFill>
                  <a:schemeClr val="dk1"/>
                </a:solidFill>
              </a:rPr>
              <a:t>add, contains, and remove</a:t>
            </a:r>
          </a:p>
          <a:p>
            <a:pPr lvl="0" rtl="0">
              <a:spcBef>
                <a:spcPts val="0"/>
              </a:spcBef>
              <a:buClr>
                <a:schemeClr val="dk1"/>
              </a:buClr>
              <a:buSzPct val="78571"/>
              <a:buFont typeface="Arial"/>
              <a:buNone/>
            </a:pPr>
            <a:r>
              <a:rPr lang="en" sz="1400">
                <a:solidFill>
                  <a:schemeClr val="dk1"/>
                </a:solidFill>
              </a:rPr>
              <a:t>Chaining:</a:t>
            </a:r>
          </a:p>
          <a:p>
            <a:pPr marL="457200" lvl="0" indent="-228600" rtl="0">
              <a:spcBef>
                <a:spcPts val="0"/>
              </a:spcBef>
              <a:buClr>
                <a:schemeClr val="dk1"/>
              </a:buClr>
              <a:buChar char="●"/>
            </a:pPr>
            <a:r>
              <a:rPr lang="en" sz="1400">
                <a:solidFill>
                  <a:schemeClr val="dk1"/>
                </a:solidFill>
              </a:rPr>
              <a:t>expected: O(hash function) + O(load factor)</a:t>
            </a:r>
          </a:p>
          <a:p>
            <a:pPr marL="914400" lvl="1" indent="-228600" rtl="0">
              <a:spcBef>
                <a:spcPts val="0"/>
              </a:spcBef>
              <a:buClr>
                <a:schemeClr val="dk1"/>
              </a:buClr>
              <a:buChar char="○"/>
            </a:pPr>
            <a:r>
              <a:rPr lang="en" sz="1400">
                <a:solidFill>
                  <a:schemeClr val="dk1"/>
                </a:solidFill>
              </a:rPr>
              <a:t>With fast hash function and low load factor, O(1)</a:t>
            </a:r>
          </a:p>
          <a:p>
            <a:pPr marL="457200" lvl="0" indent="-228600" rtl="0">
              <a:spcBef>
                <a:spcPts val="0"/>
              </a:spcBef>
              <a:buClr>
                <a:schemeClr val="dk1"/>
              </a:buClr>
              <a:buChar char="●"/>
            </a:pPr>
            <a:r>
              <a:rPr lang="en" sz="1400">
                <a:solidFill>
                  <a:schemeClr val="dk1"/>
                </a:solidFill>
              </a:rPr>
              <a:t>worst (all elements in one bucket): O(n)</a:t>
            </a:r>
          </a:p>
          <a:p>
            <a:pPr lvl="0" rtl="0">
              <a:spcBef>
                <a:spcPts val="0"/>
              </a:spcBef>
              <a:buClr>
                <a:schemeClr val="dk1"/>
              </a:buClr>
              <a:buSzPct val="78571"/>
              <a:buFont typeface="Arial"/>
              <a:buNone/>
            </a:pPr>
            <a:r>
              <a:rPr lang="en" sz="1400">
                <a:solidFill>
                  <a:schemeClr val="dk1"/>
                </a:solidFill>
              </a:rPr>
              <a:t>Open addressing:</a:t>
            </a:r>
          </a:p>
          <a:p>
            <a:pPr marL="457200" lvl="0" indent="-228600" rtl="0">
              <a:spcBef>
                <a:spcPts val="0"/>
              </a:spcBef>
              <a:buClr>
                <a:schemeClr val="dk1"/>
              </a:buClr>
              <a:buChar char="●"/>
            </a:pPr>
            <a:r>
              <a:rPr lang="en" sz="1400">
                <a:solidFill>
                  <a:schemeClr val="dk1"/>
                </a:solidFill>
              </a:rPr>
              <a:t>expected: O(hash function) + O(length of array / null slots)</a:t>
            </a:r>
          </a:p>
          <a:p>
            <a:pPr marL="914400" lvl="1" indent="-228600" rtl="0">
              <a:spcBef>
                <a:spcPts val="0"/>
              </a:spcBef>
              <a:buClr>
                <a:schemeClr val="dk1"/>
              </a:buClr>
              <a:buChar char="○"/>
            </a:pPr>
            <a:r>
              <a:rPr lang="en" sz="1400">
                <a:solidFill>
                  <a:schemeClr val="dk1"/>
                </a:solidFill>
              </a:rPr>
              <a:t>same as 1 / (1 - LF) from Gries’ slides. not sure which is easier to understand</a:t>
            </a:r>
          </a:p>
          <a:p>
            <a:pPr marL="457200" lvl="0" indent="-228600" rtl="0">
              <a:spcBef>
                <a:spcPts val="0"/>
              </a:spcBef>
              <a:buClr>
                <a:schemeClr val="dk1"/>
              </a:buClr>
              <a:buChar char="●"/>
            </a:pPr>
            <a:r>
              <a:rPr lang="en" sz="1400">
                <a:solidFill>
                  <a:schemeClr val="dk1"/>
                </a:solidFill>
              </a:rPr>
              <a:t>worst (array almost full): O(n)</a:t>
            </a:r>
          </a:p>
          <a:p>
            <a:pPr lvl="0" rtl="0">
              <a:spcBef>
                <a:spcPts val="0"/>
              </a:spcBef>
              <a:buNone/>
            </a:pPr>
            <a:endParaRPr sz="14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0"/>
        <p:cNvGrpSpPr/>
        <p:nvPr/>
      </p:nvGrpSpPr>
      <p:grpSpPr>
        <a:xfrm>
          <a:off x="0" y="0"/>
          <a:ext cx="0" cy="0"/>
          <a:chOff x="0" y="0"/>
          <a:chExt cx="0" cy="0"/>
        </a:xfrm>
      </p:grpSpPr>
      <p:sp>
        <p:nvSpPr>
          <p:cNvPr id="741" name="Shape 74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2" name="Shape 7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b="1">
                <a:solidFill>
                  <a:srgbClr val="1155CC"/>
                </a:solidFill>
                <a:latin typeface="Courier New"/>
                <a:ea typeface="Courier New"/>
                <a:cs typeface="Courier New"/>
                <a:sym typeface="Courier New"/>
              </a:rPr>
              <a:t>add</a:t>
            </a:r>
            <a:r>
              <a:rPr lang="en" sz="1400">
                <a:solidFill>
                  <a:schemeClr val="dk1"/>
                </a:solidFill>
              </a:rPr>
              <a:t> sometimes requires rehashing. How long does this take?</a:t>
            </a:r>
          </a:p>
          <a:p>
            <a:pPr lvl="0" rtl="0">
              <a:spcBef>
                <a:spcPts val="0"/>
              </a:spcBef>
              <a:buClr>
                <a:schemeClr val="dk1"/>
              </a:buClr>
              <a:buSzPct val="78571"/>
              <a:buFont typeface="Arial"/>
              <a:buNone/>
            </a:pPr>
            <a:r>
              <a:rPr lang="en" sz="1400">
                <a:solidFill>
                  <a:schemeClr val="dk1"/>
                </a:solidFill>
              </a:rPr>
              <a:t>reinsert each element. Each reinsert is O(1), n elements, so O(n)</a:t>
            </a:r>
          </a:p>
          <a:p>
            <a:pPr lvl="0" rtl="0">
              <a:spcBef>
                <a:spcPts val="0"/>
              </a:spcBef>
              <a:buClr>
                <a:schemeClr val="dk1"/>
              </a:buClr>
              <a:buSzPct val="78571"/>
              <a:buFont typeface="Arial"/>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Worst case runtime:</a:t>
            </a:r>
          </a:p>
          <a:p>
            <a:pPr lvl="0" rtl="0">
              <a:spcBef>
                <a:spcPts val="0"/>
              </a:spcBef>
              <a:buClr>
                <a:schemeClr val="dk1"/>
              </a:buClr>
              <a:buSzPct val="78571"/>
              <a:buFont typeface="Arial"/>
              <a:buNone/>
            </a:pPr>
            <a:r>
              <a:rPr lang="en" sz="1400">
                <a:solidFill>
                  <a:schemeClr val="dk1"/>
                </a:solidFill>
              </a:rPr>
              <a:t>	</a:t>
            </a:r>
            <a:r>
              <a:rPr lang="en" sz="1400" b="1">
                <a:solidFill>
                  <a:srgbClr val="1155CC"/>
                </a:solidFill>
                <a:latin typeface="Courier New"/>
                <a:ea typeface="Courier New"/>
                <a:cs typeface="Courier New"/>
                <a:sym typeface="Courier New"/>
              </a:rPr>
              <a:t>add</a:t>
            </a:r>
            <a:r>
              <a:rPr lang="en" sz="1400">
                <a:solidFill>
                  <a:schemeClr val="dk1"/>
                </a:solidFill>
              </a:rPr>
              <a:t> is O(n)</a:t>
            </a:r>
          </a:p>
          <a:p>
            <a:pPr lvl="0" rtl="0">
              <a:spcBef>
                <a:spcPts val="0"/>
              </a:spcBef>
              <a:buClr>
                <a:schemeClr val="dk1"/>
              </a:buClr>
              <a:buSzPct val="78571"/>
              <a:buFont typeface="Arial"/>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Amortized runtime:</a:t>
            </a:r>
          </a:p>
          <a:p>
            <a:pPr lvl="0" rtl="0">
              <a:spcBef>
                <a:spcPts val="0"/>
              </a:spcBef>
              <a:buClr>
                <a:schemeClr val="dk1"/>
              </a:buClr>
              <a:buSzPct val="78571"/>
              <a:buFont typeface="Arial"/>
              <a:buNone/>
            </a:pPr>
            <a:r>
              <a:rPr lang="en" sz="1400">
                <a:solidFill>
                  <a:schemeClr val="dk1"/>
                </a:solidFill>
              </a:rPr>
              <a:t>	</a:t>
            </a:r>
            <a:r>
              <a:rPr lang="en" sz="1400" b="1">
                <a:solidFill>
                  <a:srgbClr val="1155CC"/>
                </a:solidFill>
                <a:latin typeface="Courier New"/>
                <a:ea typeface="Courier New"/>
                <a:cs typeface="Courier New"/>
                <a:sym typeface="Courier New"/>
              </a:rPr>
              <a:t>add</a:t>
            </a:r>
            <a:r>
              <a:rPr lang="en" sz="1400">
                <a:solidFill>
                  <a:schemeClr val="dk1"/>
                </a:solidFill>
              </a:rPr>
              <a:t> is O(1)</a:t>
            </a:r>
          </a:p>
          <a:p>
            <a:pPr marL="457200" lvl="0" indent="-228600" rtl="0">
              <a:spcBef>
                <a:spcPts val="0"/>
              </a:spcBef>
              <a:buClr>
                <a:schemeClr val="dk1"/>
              </a:buClr>
              <a:buChar char="●"/>
            </a:pPr>
            <a:r>
              <a:rPr lang="en" sz="1400">
                <a:solidFill>
                  <a:schemeClr val="dk1"/>
                </a:solidFill>
              </a:rPr>
              <a:t>consider average runtime over many operations</a:t>
            </a:r>
          </a:p>
          <a:p>
            <a:pPr marL="457200" lvl="0" indent="-228600" rtl="0">
              <a:spcBef>
                <a:spcPts val="0"/>
              </a:spcBef>
              <a:buClr>
                <a:schemeClr val="dk1"/>
              </a:buClr>
              <a:buChar char="●"/>
            </a:pPr>
            <a:r>
              <a:rPr lang="en" sz="1400">
                <a:solidFill>
                  <a:schemeClr val="dk1"/>
                </a:solidFill>
              </a:rPr>
              <a:t>each add operation “shares” a small amount of the cost</a:t>
            </a:r>
          </a:p>
          <a:p>
            <a:pPr lvl="0" rtl="0">
              <a:spcBef>
                <a:spcPts val="0"/>
              </a:spcBef>
              <a:buNone/>
            </a:pPr>
            <a:endParaRPr sz="1400">
              <a:solidFill>
                <a:schemeClr val="dk1"/>
              </a:solidFill>
            </a:endParaRPr>
          </a:p>
          <a:p>
            <a:pPr lvl="0" rtl="0">
              <a:spcBef>
                <a:spcPts val="0"/>
              </a:spcBef>
              <a:buNone/>
            </a:pPr>
            <a:r>
              <a:rPr lang="en" sz="1400">
                <a:solidFill>
                  <a:schemeClr val="dk1"/>
                </a:solidFill>
              </a:rPr>
              <a:t>n + n/2 + n/4 + n/8 + … is a geometric series. as n approaches infinity, sum is 2n</a:t>
            </a:r>
          </a:p>
          <a:p>
            <a:pPr lvl="0" rtl="0">
              <a:spcBef>
                <a:spcPts val="0"/>
              </a:spcBef>
              <a:buNone/>
            </a:pPr>
            <a:endParaRPr sz="1400">
              <a:solidFill>
                <a:schemeClr val="dk1"/>
              </a:solidFill>
            </a:endParaRPr>
          </a:p>
          <a:p>
            <a:pPr lvl="0" rtl="0">
              <a:spcBef>
                <a:spcPts val="0"/>
              </a:spcBef>
              <a:buNone/>
            </a:pPr>
            <a:endParaRPr sz="1400">
              <a:solidFill>
                <a:schemeClr val="dk1"/>
              </a:solidFill>
            </a:endParaRPr>
          </a:p>
          <a:p>
            <a:pPr lvl="0" rtl="0">
              <a:spcBef>
                <a:spcPts val="0"/>
              </a:spcBef>
              <a:buNone/>
            </a:pPr>
            <a:endParaRPr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marR="0" lvl="0" indent="-317500" algn="l" rtl="0">
              <a:lnSpc>
                <a:spcPct val="100000"/>
              </a:lnSpc>
              <a:spcBef>
                <a:spcPts val="0"/>
              </a:spcBef>
              <a:spcAft>
                <a:spcPts val="0"/>
              </a:spcAft>
              <a:buSzPct val="100000"/>
              <a:buChar char="●"/>
            </a:pPr>
            <a:r>
              <a:rPr lang="en" sz="1400" dirty="0"/>
              <a:t>We’re going to be talking </a:t>
            </a:r>
            <a:r>
              <a:rPr lang="en-US" sz="1400" dirty="0" smtClean="0"/>
              <a:t>about </a:t>
            </a:r>
            <a:r>
              <a:rPr lang="en" sz="1400" dirty="0" smtClean="0"/>
              <a:t>the </a:t>
            </a:r>
            <a:r>
              <a:rPr lang="en" sz="1400" dirty="0"/>
              <a:t>hash function at the very end so don’t go into too much detail here</a:t>
            </a:r>
          </a:p>
          <a:p>
            <a:pPr marL="457200" marR="0" lvl="0" indent="-317500" algn="l" rtl="0">
              <a:lnSpc>
                <a:spcPct val="100000"/>
              </a:lnSpc>
              <a:spcBef>
                <a:spcPts val="0"/>
              </a:spcBef>
              <a:spcAft>
                <a:spcPts val="0"/>
              </a:spcAft>
              <a:buSzPct val="100000"/>
              <a:buChar char="●"/>
            </a:pPr>
            <a:r>
              <a:rPr lang="en" sz="1400" dirty="0"/>
              <a:t>Just state that we have a function that takes a value and produces an integer (may be positive or negative)</a:t>
            </a:r>
          </a:p>
          <a:p>
            <a:pPr marL="457200" marR="0" lvl="0" indent="-317500" algn="l" rtl="0">
              <a:lnSpc>
                <a:spcPct val="100000"/>
              </a:lnSpc>
              <a:spcBef>
                <a:spcPts val="0"/>
              </a:spcBef>
              <a:spcAft>
                <a:spcPts val="0"/>
              </a:spcAft>
              <a:buSzPct val="100000"/>
              <a:buChar char="●"/>
            </a:pPr>
            <a:r>
              <a:rPr lang="en" sz="1400" dirty="0"/>
              <a:t>Hash function should be </a:t>
            </a:r>
            <a:r>
              <a:rPr lang="en" sz="1400" dirty="0" smtClean="0"/>
              <a:t>O</a:t>
            </a:r>
            <a:r>
              <a:rPr lang="en-US" sz="1400" dirty="0" smtClean="0"/>
              <a:t>(1)</a:t>
            </a:r>
            <a:r>
              <a:rPr lang="en" sz="1400" dirty="0" smtClean="0"/>
              <a:t> </a:t>
            </a:r>
            <a:r>
              <a:rPr lang="en" sz="1400" dirty="0"/>
              <a:t>to reap the benefits of hashing</a:t>
            </a:r>
          </a:p>
          <a:p>
            <a:pPr marL="914400" marR="0" lvl="1" indent="-317500" algn="l" rtl="0">
              <a:lnSpc>
                <a:spcPct val="100000"/>
              </a:lnSpc>
              <a:spcBef>
                <a:spcPts val="0"/>
              </a:spcBef>
              <a:spcAft>
                <a:spcPts val="0"/>
              </a:spcAft>
              <a:buSzPct val="100000"/>
              <a:buChar char="○"/>
            </a:pPr>
            <a:r>
              <a:rPr lang="en" sz="1400" dirty="0"/>
              <a:t>This is where the magic is to get our O(n) operations down to amortized O(1)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3" name="Shape 1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We introduce the load factor. (ie How full is our array at this point?)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457200" y="563759"/>
            <a:ext cx="8229600" cy="3009600"/>
          </a:xfrm>
          <a:prstGeom prst="rect">
            <a:avLst/>
          </a:prstGeom>
        </p:spPr>
        <p:txBody>
          <a:bodyPr lIns="91425" tIns="91425" rIns="91425" bIns="91425" anchor="t" anchorCtr="0"/>
          <a:lstStyle>
            <a:lvl1pPr lvl="0">
              <a:spcBef>
                <a:spcPts val="0"/>
              </a:spcBef>
              <a:buSzPct val="100000"/>
              <a:defRPr sz="7200"/>
            </a:lvl1pPr>
            <a:lvl2pPr lvl="1">
              <a:spcBef>
                <a:spcPts val="0"/>
              </a:spcBef>
              <a:buSzPct val="100000"/>
              <a:defRPr sz="7200"/>
            </a:lvl2pPr>
            <a:lvl3pPr lvl="2">
              <a:spcBef>
                <a:spcPts val="0"/>
              </a:spcBef>
              <a:buSzPct val="100000"/>
              <a:defRPr sz="7200"/>
            </a:lvl3pPr>
            <a:lvl4pPr lvl="3">
              <a:spcBef>
                <a:spcPts val="0"/>
              </a:spcBef>
              <a:buSzPct val="100000"/>
              <a:defRPr sz="7200"/>
            </a:lvl4pPr>
            <a:lvl5pPr lvl="4">
              <a:spcBef>
                <a:spcPts val="0"/>
              </a:spcBef>
              <a:buSzPct val="100000"/>
              <a:defRPr sz="7200"/>
            </a:lvl5pPr>
            <a:lvl6pPr lvl="5">
              <a:spcBef>
                <a:spcPts val="0"/>
              </a:spcBef>
              <a:buSzPct val="100000"/>
              <a:defRPr sz="7200"/>
            </a:lvl6pPr>
            <a:lvl7pPr lvl="6">
              <a:spcBef>
                <a:spcPts val="0"/>
              </a:spcBef>
              <a:buSzPct val="100000"/>
              <a:defRPr sz="7200"/>
            </a:lvl7pPr>
            <a:lvl8pPr lvl="7">
              <a:spcBef>
                <a:spcPts val="0"/>
              </a:spcBef>
              <a:buSzPct val="100000"/>
              <a:defRPr sz="7200"/>
            </a:lvl8pPr>
            <a:lvl9pPr lvl="8">
              <a:spcBef>
                <a:spcPts val="0"/>
              </a:spcBef>
              <a:buSzPct val="100000"/>
              <a:defRPr sz="7200"/>
            </a:lvl9pPr>
          </a:lstStyle>
          <a:p>
            <a:endParaRPr/>
          </a:p>
        </p:txBody>
      </p:sp>
      <p:sp>
        <p:nvSpPr>
          <p:cNvPr id="12" name="Shape 12"/>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lvl="0">
              <a:spcBef>
                <a:spcPts val="0"/>
              </a:spcBef>
              <a:buClr>
                <a:schemeClr val="dk2"/>
              </a:buClr>
              <a:buSzPct val="100000"/>
              <a:buNone/>
              <a:defRPr sz="4800">
                <a:solidFill>
                  <a:schemeClr val="dk2"/>
                </a:solidFill>
              </a:defRPr>
            </a:lvl1pPr>
            <a:lvl2pPr lvl="1">
              <a:spcBef>
                <a:spcPts val="0"/>
              </a:spcBef>
              <a:buClr>
                <a:schemeClr val="dk2"/>
              </a:buClr>
              <a:buSzPct val="100000"/>
              <a:buNone/>
              <a:defRPr sz="4800">
                <a:solidFill>
                  <a:schemeClr val="dk2"/>
                </a:solidFill>
              </a:defRPr>
            </a:lvl2pPr>
            <a:lvl3pPr lvl="2">
              <a:spcBef>
                <a:spcPts val="0"/>
              </a:spcBef>
              <a:buClr>
                <a:schemeClr val="dk2"/>
              </a:buClr>
              <a:buSzPct val="100000"/>
              <a:buNone/>
              <a:defRPr sz="4800">
                <a:solidFill>
                  <a:schemeClr val="dk2"/>
                </a:solidFill>
              </a:defRPr>
            </a:lvl3pPr>
            <a:lvl4pPr lvl="3">
              <a:spcBef>
                <a:spcPts val="0"/>
              </a:spcBef>
              <a:buClr>
                <a:schemeClr val="dk2"/>
              </a:buClr>
              <a:buSzPct val="100000"/>
              <a:buNone/>
              <a:defRPr sz="4800">
                <a:solidFill>
                  <a:schemeClr val="dk2"/>
                </a:solidFill>
              </a:defRPr>
            </a:lvl4pPr>
            <a:lvl5pPr lvl="4">
              <a:spcBef>
                <a:spcPts val="0"/>
              </a:spcBef>
              <a:buClr>
                <a:schemeClr val="dk2"/>
              </a:buClr>
              <a:buSzPct val="100000"/>
              <a:buNone/>
              <a:defRPr sz="4800">
                <a:solidFill>
                  <a:schemeClr val="dk2"/>
                </a:solidFill>
              </a:defRPr>
            </a:lvl5pPr>
            <a:lvl6pPr lvl="5">
              <a:spcBef>
                <a:spcPts val="0"/>
              </a:spcBef>
              <a:buClr>
                <a:schemeClr val="dk2"/>
              </a:buClr>
              <a:buSzPct val="100000"/>
              <a:buNone/>
              <a:defRPr sz="4800">
                <a:solidFill>
                  <a:schemeClr val="dk2"/>
                </a:solidFill>
              </a:defRPr>
            </a:lvl6pPr>
            <a:lvl7pPr lvl="6">
              <a:spcBef>
                <a:spcPts val="0"/>
              </a:spcBef>
              <a:buClr>
                <a:schemeClr val="dk2"/>
              </a:buClr>
              <a:buSzPct val="100000"/>
              <a:buNone/>
              <a:defRPr sz="4800">
                <a:solidFill>
                  <a:schemeClr val="dk2"/>
                </a:solidFill>
              </a:defRPr>
            </a:lvl7pPr>
            <a:lvl8pPr lvl="7">
              <a:spcBef>
                <a:spcPts val="0"/>
              </a:spcBef>
              <a:buClr>
                <a:schemeClr val="dk2"/>
              </a:buClr>
              <a:buSzPct val="100000"/>
              <a:buNone/>
              <a:defRPr sz="4800">
                <a:solidFill>
                  <a:schemeClr val="dk2"/>
                </a:solidFill>
              </a:defRPr>
            </a:lvl8pPr>
            <a:lvl9pPr lvl="8">
              <a:spcBef>
                <a:spcPts val="0"/>
              </a:spcBef>
              <a:buClr>
                <a:schemeClr val="dk2"/>
              </a:buClr>
              <a:buSzPct val="100000"/>
              <a:buNone/>
              <a:defRPr sz="4800">
                <a:solidFill>
                  <a:schemeClr val="dk2"/>
                </a:solidFill>
              </a:defRPr>
            </a:lvl9pPr>
          </a:lstStyle>
          <a:p>
            <a:endParaRPr/>
          </a:p>
        </p:txBody>
      </p:sp>
      <p:cxnSp>
        <p:nvCxnSpPr>
          <p:cNvPr id="13" name="Shape 13"/>
          <p:cNvCxnSpPr/>
          <p:nvPr/>
        </p:nvCxnSpPr>
        <p:spPr>
          <a:xfrm>
            <a:off x="457200" y="411479"/>
            <a:ext cx="8229600" cy="0"/>
          </a:xfrm>
          <a:prstGeom prst="straightConnector1">
            <a:avLst/>
          </a:prstGeom>
          <a:noFill/>
          <a:ln w="57150" cap="flat" cmpd="sng">
            <a:solidFill>
              <a:schemeClr val="accent1"/>
            </a:solidFill>
            <a:prstDash val="solid"/>
            <a:round/>
            <a:headEnd type="none" w="med" len="med"/>
            <a:tailEnd type="none" w="med" len="med"/>
          </a:ln>
        </p:spPr>
      </p:cxnSp>
      <p:cxnSp>
        <p:nvCxnSpPr>
          <p:cNvPr id="14" name="Shape 14"/>
          <p:cNvCxnSpPr/>
          <p:nvPr/>
        </p:nvCxnSpPr>
        <p:spPr>
          <a:xfrm>
            <a:off x="457200" y="3633382"/>
            <a:ext cx="8229600" cy="0"/>
          </a:xfrm>
          <a:prstGeom prst="straightConnector1">
            <a:avLst/>
          </a:prstGeom>
          <a:noFill/>
          <a:ln w="57150" cap="flat" cmpd="sng">
            <a:solidFill>
              <a:schemeClr val="accent1"/>
            </a:solidFill>
            <a:prstDash val="solid"/>
            <a:round/>
            <a:headEnd type="none" w="med" len="med"/>
            <a:tailEnd type="none" w="med" len="med"/>
          </a:ln>
        </p:spPr>
      </p:cxnSp>
      <p:sp>
        <p:nvSpPr>
          <p:cNvPr id="15" name="Shape 1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05978"/>
            <a:ext cx="8229600" cy="857400"/>
          </a:xfrm>
          <a:prstGeom prst="rect">
            <a:avLst/>
          </a:prstGeom>
        </p:spPr>
        <p:txBody>
          <a:bodyPr lIns="91425" tIns="91425" rIns="91425" bIns="91425" anchor="b" anchorCtr="0"/>
          <a:lstStyle>
            <a:lvl1pPr lvl="0">
              <a:spcBef>
                <a:spcPts val="0"/>
              </a:spcBef>
              <a:defRPr>
                <a:solidFill>
                  <a:srgbClr val="DA0002"/>
                </a:solidFill>
              </a:defRPr>
            </a:lvl1pPr>
            <a:lvl2pPr lvl="1">
              <a:spcBef>
                <a:spcPts val="0"/>
              </a:spcBef>
              <a:defRPr>
                <a:solidFill>
                  <a:srgbClr val="DA0002"/>
                </a:solidFill>
              </a:defRPr>
            </a:lvl2pPr>
            <a:lvl3pPr lvl="2">
              <a:spcBef>
                <a:spcPts val="0"/>
              </a:spcBef>
              <a:defRPr>
                <a:solidFill>
                  <a:srgbClr val="DA0002"/>
                </a:solidFill>
              </a:defRPr>
            </a:lvl3pPr>
            <a:lvl4pPr lvl="3">
              <a:spcBef>
                <a:spcPts val="0"/>
              </a:spcBef>
              <a:defRPr>
                <a:solidFill>
                  <a:srgbClr val="DA0002"/>
                </a:solidFill>
              </a:defRPr>
            </a:lvl4pPr>
            <a:lvl5pPr lvl="4">
              <a:spcBef>
                <a:spcPts val="0"/>
              </a:spcBef>
              <a:defRPr>
                <a:solidFill>
                  <a:srgbClr val="DA0002"/>
                </a:solidFill>
              </a:defRPr>
            </a:lvl5pPr>
            <a:lvl6pPr lvl="5">
              <a:spcBef>
                <a:spcPts val="0"/>
              </a:spcBef>
              <a:defRPr>
                <a:solidFill>
                  <a:srgbClr val="DA0002"/>
                </a:solidFill>
              </a:defRPr>
            </a:lvl6pPr>
            <a:lvl7pPr lvl="6">
              <a:spcBef>
                <a:spcPts val="0"/>
              </a:spcBef>
              <a:defRPr>
                <a:solidFill>
                  <a:srgbClr val="DA0002"/>
                </a:solidFill>
              </a:defRPr>
            </a:lvl7pPr>
            <a:lvl8pPr lvl="7">
              <a:spcBef>
                <a:spcPts val="0"/>
              </a:spcBef>
              <a:defRPr>
                <a:solidFill>
                  <a:srgbClr val="DA0002"/>
                </a:solidFill>
              </a:defRPr>
            </a:lvl8pPr>
            <a:lvl9pPr lvl="8">
              <a:spcBef>
                <a:spcPts val="0"/>
              </a:spcBef>
              <a:defRPr>
                <a:solidFill>
                  <a:srgbClr val="DA0002"/>
                </a:solidFill>
              </a:defRPr>
            </a:lvl9pPr>
          </a:lstStyle>
          <a:p>
            <a:endParaRPr/>
          </a:p>
        </p:txBody>
      </p:sp>
      <p:sp>
        <p:nvSpPr>
          <p:cNvPr id="18" name="Shape 18"/>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cxnSp>
        <p:nvCxnSpPr>
          <p:cNvPr id="19" name="Shape 19"/>
          <p:cNvCxnSpPr/>
          <p:nvPr/>
        </p:nvCxnSpPr>
        <p:spPr>
          <a:xfrm>
            <a:off x="457200" y="1143000"/>
            <a:ext cx="8229600" cy="0"/>
          </a:xfrm>
          <a:prstGeom prst="straightConnector1">
            <a:avLst/>
          </a:prstGeom>
          <a:noFill/>
          <a:ln w="50800" cap="flat" cmpd="sng">
            <a:solidFill>
              <a:srgbClr val="DA0002"/>
            </a:solidFill>
            <a:prstDash val="solid"/>
            <a:round/>
            <a:headEnd type="none" w="med" len="med"/>
            <a:tailEnd type="none" w="med" len="med"/>
          </a:ln>
        </p:spPr>
      </p:cxnSp>
      <p:sp>
        <p:nvSpPr>
          <p:cNvPr id="20" name="Shape 20"/>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05978"/>
            <a:ext cx="8229600" cy="857400"/>
          </a:xfrm>
          <a:prstGeom prst="rect">
            <a:avLst/>
          </a:prstGeom>
        </p:spPr>
        <p:txBody>
          <a:bodyPr lIns="91425" tIns="91425" rIns="91425" bIns="91425" anchor="b" anchorCtr="0"/>
          <a:lstStyle>
            <a:lvl1pPr lvl="0">
              <a:spcBef>
                <a:spcPts val="0"/>
              </a:spcBef>
              <a:defRPr>
                <a:solidFill>
                  <a:srgbClr val="DA0002"/>
                </a:solidFill>
              </a:defRPr>
            </a:lvl1pPr>
            <a:lvl2pPr lvl="1">
              <a:spcBef>
                <a:spcPts val="0"/>
              </a:spcBef>
              <a:defRPr>
                <a:solidFill>
                  <a:srgbClr val="DA0002"/>
                </a:solidFill>
              </a:defRPr>
            </a:lvl2pPr>
            <a:lvl3pPr lvl="2">
              <a:spcBef>
                <a:spcPts val="0"/>
              </a:spcBef>
              <a:defRPr>
                <a:solidFill>
                  <a:srgbClr val="DA0002"/>
                </a:solidFill>
              </a:defRPr>
            </a:lvl3pPr>
            <a:lvl4pPr lvl="3">
              <a:spcBef>
                <a:spcPts val="0"/>
              </a:spcBef>
              <a:defRPr>
                <a:solidFill>
                  <a:srgbClr val="DA0002"/>
                </a:solidFill>
              </a:defRPr>
            </a:lvl4pPr>
            <a:lvl5pPr lvl="4">
              <a:spcBef>
                <a:spcPts val="0"/>
              </a:spcBef>
              <a:defRPr>
                <a:solidFill>
                  <a:srgbClr val="DA0002"/>
                </a:solidFill>
              </a:defRPr>
            </a:lvl5pPr>
            <a:lvl6pPr lvl="5">
              <a:spcBef>
                <a:spcPts val="0"/>
              </a:spcBef>
              <a:defRPr>
                <a:solidFill>
                  <a:srgbClr val="DA0002"/>
                </a:solidFill>
              </a:defRPr>
            </a:lvl6pPr>
            <a:lvl7pPr lvl="6">
              <a:spcBef>
                <a:spcPts val="0"/>
              </a:spcBef>
              <a:defRPr>
                <a:solidFill>
                  <a:srgbClr val="DA0002"/>
                </a:solidFill>
              </a:defRPr>
            </a:lvl7pPr>
            <a:lvl8pPr lvl="7">
              <a:spcBef>
                <a:spcPts val="0"/>
              </a:spcBef>
              <a:defRPr>
                <a:solidFill>
                  <a:srgbClr val="DA0002"/>
                </a:solidFill>
              </a:defRPr>
            </a:lvl8pPr>
            <a:lvl9pPr lvl="8">
              <a:spcBef>
                <a:spcPts val="0"/>
              </a:spcBef>
              <a:defRPr>
                <a:solidFill>
                  <a:srgbClr val="DA0002"/>
                </a:solidFill>
              </a:defRPr>
            </a:lvl9pPr>
          </a:lstStyle>
          <a:p>
            <a:endParaRPr/>
          </a:p>
        </p:txBody>
      </p:sp>
      <p:sp>
        <p:nvSpPr>
          <p:cNvPr id="23" name="Shape 23"/>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4" name="Shape 24"/>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cxnSp>
        <p:nvCxnSpPr>
          <p:cNvPr id="25" name="Shape 25"/>
          <p:cNvCxnSpPr/>
          <p:nvPr/>
        </p:nvCxnSpPr>
        <p:spPr>
          <a:xfrm>
            <a:off x="457200" y="1143000"/>
            <a:ext cx="8229600" cy="0"/>
          </a:xfrm>
          <a:prstGeom prst="straightConnector1">
            <a:avLst/>
          </a:prstGeom>
          <a:noFill/>
          <a:ln w="50800" cap="flat" cmpd="sng">
            <a:solidFill>
              <a:srgbClr val="DA0002"/>
            </a:solidFill>
            <a:prstDash val="solid"/>
            <a:round/>
            <a:headEnd type="none" w="med" len="med"/>
            <a:tailEnd type="none" w="med" len="med"/>
          </a:ln>
        </p:spPr>
      </p:cxnSp>
      <p:sp>
        <p:nvSpPr>
          <p:cNvPr id="26" name="Shape 2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05978"/>
            <a:ext cx="8229600" cy="8574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cxnSp>
        <p:nvCxnSpPr>
          <p:cNvPr id="29" name="Shape 29"/>
          <p:cNvCxnSpPr/>
          <p:nvPr/>
        </p:nvCxnSpPr>
        <p:spPr>
          <a:xfrm>
            <a:off x="457200" y="1143000"/>
            <a:ext cx="8229600" cy="0"/>
          </a:xfrm>
          <a:prstGeom prst="straightConnector1">
            <a:avLst/>
          </a:prstGeom>
          <a:noFill/>
          <a:ln w="50800" cap="flat" cmpd="sng">
            <a:solidFill>
              <a:schemeClr val="accent1"/>
            </a:solidFill>
            <a:prstDash val="solid"/>
            <a:round/>
            <a:headEnd type="none" w="med" len="med"/>
            <a:tailEnd type="none" w="med" len="med"/>
          </a:ln>
        </p:spPr>
      </p:cxnSp>
      <p:sp>
        <p:nvSpPr>
          <p:cNvPr id="30" name="Shape 30"/>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1"/>
        <p:cNvGrpSpPr/>
        <p:nvPr/>
      </p:nvGrpSpPr>
      <p:grpSpPr>
        <a:xfrm>
          <a:off x="0" y="0"/>
          <a:ext cx="0" cy="0"/>
          <a:chOff x="0" y="0"/>
          <a:chExt cx="0" cy="0"/>
        </a:xfrm>
      </p:grpSpPr>
      <p:sp>
        <p:nvSpPr>
          <p:cNvPr id="32" name="Shape 32"/>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lvl="0" algn="ctr">
              <a:spcBef>
                <a:spcPts val="0"/>
              </a:spcBef>
              <a:buSzPct val="100000"/>
              <a:buNone/>
              <a:defRPr sz="1800"/>
            </a:lvl1pPr>
          </a:lstStyle>
          <a:p>
            <a:endParaRPr/>
          </a:p>
        </p:txBody>
      </p:sp>
      <p:cxnSp>
        <p:nvCxnSpPr>
          <p:cNvPr id="33" name="Shape 33"/>
          <p:cNvCxnSpPr/>
          <p:nvPr/>
        </p:nvCxnSpPr>
        <p:spPr>
          <a:xfrm>
            <a:off x="457200" y="4317760"/>
            <a:ext cx="8229600" cy="0"/>
          </a:xfrm>
          <a:prstGeom prst="straightConnector1">
            <a:avLst/>
          </a:prstGeom>
          <a:noFill/>
          <a:ln w="50800" cap="flat" cmpd="sng">
            <a:solidFill>
              <a:schemeClr val="lt2"/>
            </a:solidFill>
            <a:prstDash val="solid"/>
            <a:round/>
            <a:headEnd type="none" w="med" len="med"/>
            <a:tailEnd type="none" w="med" len="med"/>
          </a:ln>
        </p:spPr>
      </p:cxnSp>
      <p:sp>
        <p:nvSpPr>
          <p:cNvPr id="34" name="Shape 3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5"/>
        <p:cNvGrpSpPr/>
        <p:nvPr/>
      </p:nvGrpSpPr>
      <p:grpSpPr>
        <a:xfrm>
          <a:off x="0" y="0"/>
          <a:ext cx="0" cy="0"/>
          <a:chOff x="0" y="0"/>
          <a:chExt cx="0" cy="0"/>
        </a:xfrm>
      </p:grpSpPr>
      <p:cxnSp>
        <p:nvCxnSpPr>
          <p:cNvPr id="36" name="Shape 36"/>
          <p:cNvCxnSpPr/>
          <p:nvPr/>
        </p:nvCxnSpPr>
        <p:spPr>
          <a:xfrm>
            <a:off x="457200" y="113139"/>
            <a:ext cx="8229600" cy="0"/>
          </a:xfrm>
          <a:prstGeom prst="straightConnector1">
            <a:avLst/>
          </a:prstGeom>
          <a:noFill/>
          <a:ln w="50800" cap="flat" cmpd="sng">
            <a:solidFill>
              <a:schemeClr val="lt2"/>
            </a:solidFill>
            <a:prstDash val="solid"/>
            <a:round/>
            <a:headEnd type="none" w="med" len="med"/>
            <a:tailEnd type="none" w="med" len="med"/>
          </a:ln>
        </p:spPr>
      </p:cxnSp>
      <p:sp>
        <p:nvSpPr>
          <p:cNvPr id="37" name="Shape 37"/>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lvl="0">
              <a:spcBef>
                <a:spcPts val="0"/>
              </a:spcBef>
              <a:buClr>
                <a:schemeClr val="accent1"/>
              </a:buClr>
              <a:buSzPct val="100000"/>
              <a:buNone/>
              <a:defRPr sz="3600" b="1">
                <a:solidFill>
                  <a:schemeClr val="accent1"/>
                </a:solidFill>
              </a:defRPr>
            </a:lvl1pPr>
            <a:lvl2pPr lvl="1">
              <a:spcBef>
                <a:spcPts val="0"/>
              </a:spcBef>
              <a:buClr>
                <a:schemeClr val="accent1"/>
              </a:buClr>
              <a:buSzPct val="100000"/>
              <a:buNone/>
              <a:defRPr sz="3600" b="1">
                <a:solidFill>
                  <a:schemeClr val="accent1"/>
                </a:solidFill>
              </a:defRPr>
            </a:lvl2pPr>
            <a:lvl3pPr lvl="2">
              <a:spcBef>
                <a:spcPts val="0"/>
              </a:spcBef>
              <a:buClr>
                <a:schemeClr val="accent1"/>
              </a:buClr>
              <a:buSzPct val="100000"/>
              <a:buNone/>
              <a:defRPr sz="3600" b="1">
                <a:solidFill>
                  <a:schemeClr val="accent1"/>
                </a:solidFill>
              </a:defRPr>
            </a:lvl3pPr>
            <a:lvl4pPr lvl="3">
              <a:spcBef>
                <a:spcPts val="0"/>
              </a:spcBef>
              <a:buClr>
                <a:schemeClr val="accent1"/>
              </a:buClr>
              <a:buSzPct val="100000"/>
              <a:buNone/>
              <a:defRPr sz="3600" b="1">
                <a:solidFill>
                  <a:schemeClr val="accent1"/>
                </a:solidFill>
              </a:defRPr>
            </a:lvl4pPr>
            <a:lvl5pPr lvl="4">
              <a:spcBef>
                <a:spcPts val="0"/>
              </a:spcBef>
              <a:buClr>
                <a:schemeClr val="accent1"/>
              </a:buClr>
              <a:buSzPct val="100000"/>
              <a:buNone/>
              <a:defRPr sz="3600" b="1">
                <a:solidFill>
                  <a:schemeClr val="accent1"/>
                </a:solidFill>
              </a:defRPr>
            </a:lvl5pPr>
            <a:lvl6pPr lvl="5">
              <a:spcBef>
                <a:spcPts val="0"/>
              </a:spcBef>
              <a:buClr>
                <a:schemeClr val="accent1"/>
              </a:buClr>
              <a:buSzPct val="100000"/>
              <a:buNone/>
              <a:defRPr sz="3600" b="1">
                <a:solidFill>
                  <a:schemeClr val="accent1"/>
                </a:solidFill>
              </a:defRPr>
            </a:lvl6pPr>
            <a:lvl7pPr lvl="6">
              <a:spcBef>
                <a:spcPts val="0"/>
              </a:spcBef>
              <a:buClr>
                <a:schemeClr val="accent1"/>
              </a:buClr>
              <a:buSzPct val="100000"/>
              <a:buNone/>
              <a:defRPr sz="3600" b="1">
                <a:solidFill>
                  <a:schemeClr val="accent1"/>
                </a:solidFill>
              </a:defRPr>
            </a:lvl7pPr>
            <a:lvl8pPr lvl="7">
              <a:spcBef>
                <a:spcPts val="0"/>
              </a:spcBef>
              <a:buClr>
                <a:schemeClr val="accent1"/>
              </a:buClr>
              <a:buSzPct val="100000"/>
              <a:buNone/>
              <a:defRPr sz="3600" b="1">
                <a:solidFill>
                  <a:schemeClr val="accent1"/>
                </a:solidFill>
              </a:defRPr>
            </a:lvl8pPr>
            <a:lvl9pPr lvl="8">
              <a:spcBef>
                <a:spcPts val="0"/>
              </a:spcBef>
              <a:buClr>
                <a:schemeClr val="accent1"/>
              </a:buClr>
              <a:buSzPct val="100000"/>
              <a:buNone/>
              <a:defRPr sz="3600" b="1">
                <a:solidFill>
                  <a:schemeClr val="accent1"/>
                </a:solidFill>
              </a:defRPr>
            </a:lvl9pPr>
          </a:lstStyle>
          <a:p>
            <a:endParaRPr/>
          </a:p>
        </p:txBody>
      </p:sp>
      <p:sp>
        <p:nvSpPr>
          <p:cNvPr id="7" name="Shape 7"/>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lvl="0">
              <a:spcBef>
                <a:spcPts val="600"/>
              </a:spcBef>
              <a:buClr>
                <a:schemeClr val="dk1"/>
              </a:buClr>
              <a:buSzPct val="100000"/>
              <a:defRPr sz="3000">
                <a:solidFill>
                  <a:schemeClr val="dk1"/>
                </a:solidFill>
              </a:defRPr>
            </a:lvl1pPr>
            <a:lvl2pPr lvl="1">
              <a:spcBef>
                <a:spcPts val="480"/>
              </a:spcBef>
              <a:buClr>
                <a:schemeClr val="dk1"/>
              </a:buClr>
              <a:buSzPct val="100000"/>
              <a:defRPr sz="2400">
                <a:solidFill>
                  <a:schemeClr val="dk1"/>
                </a:solidFill>
              </a:defRPr>
            </a:lvl2pPr>
            <a:lvl3pPr lvl="2">
              <a:spcBef>
                <a:spcPts val="480"/>
              </a:spcBef>
              <a:buClr>
                <a:schemeClr val="dk1"/>
              </a:buClr>
              <a:buSzPct val="100000"/>
              <a:defRPr sz="2400">
                <a:solidFill>
                  <a:schemeClr val="dk1"/>
                </a:solidFill>
              </a:defRPr>
            </a:lvl3pPr>
            <a:lvl4pPr lvl="3">
              <a:spcBef>
                <a:spcPts val="360"/>
              </a:spcBef>
              <a:buClr>
                <a:schemeClr val="dk1"/>
              </a:buClr>
              <a:buSzPct val="100000"/>
              <a:defRPr sz="1800">
                <a:solidFill>
                  <a:schemeClr val="dk1"/>
                </a:solidFill>
              </a:defRPr>
            </a:lvl4pPr>
            <a:lvl5pPr lvl="4">
              <a:spcBef>
                <a:spcPts val="360"/>
              </a:spcBef>
              <a:buClr>
                <a:schemeClr val="dk1"/>
              </a:buClr>
              <a:buSzPct val="100000"/>
              <a:defRPr sz="1800">
                <a:solidFill>
                  <a:schemeClr val="dk1"/>
                </a:solidFill>
              </a:defRPr>
            </a:lvl5pPr>
            <a:lvl6pPr lvl="5">
              <a:spcBef>
                <a:spcPts val="360"/>
              </a:spcBef>
              <a:buClr>
                <a:schemeClr val="dk1"/>
              </a:buClr>
              <a:buSzPct val="100000"/>
              <a:defRPr sz="1800">
                <a:solidFill>
                  <a:schemeClr val="dk1"/>
                </a:solidFill>
              </a:defRPr>
            </a:lvl6pPr>
            <a:lvl7pPr lvl="6">
              <a:spcBef>
                <a:spcPts val="360"/>
              </a:spcBef>
              <a:buClr>
                <a:schemeClr val="dk1"/>
              </a:buClr>
              <a:buSzPct val="100000"/>
              <a:defRPr sz="1800">
                <a:solidFill>
                  <a:schemeClr val="dk1"/>
                </a:solidFill>
              </a:defRPr>
            </a:lvl7pPr>
            <a:lvl8pPr lvl="7">
              <a:spcBef>
                <a:spcPts val="360"/>
              </a:spcBef>
              <a:buClr>
                <a:schemeClr val="dk1"/>
              </a:buClr>
              <a:buSzPct val="100000"/>
              <a:defRPr sz="1800">
                <a:solidFill>
                  <a:schemeClr val="dk1"/>
                </a:solidFill>
              </a:defRPr>
            </a:lvl8pPr>
            <a:lvl9pPr lvl="8">
              <a:spcBef>
                <a:spcPts val="360"/>
              </a:spcBef>
              <a:buClr>
                <a:schemeClr val="dk1"/>
              </a:buClr>
              <a:buSzPct val="100000"/>
              <a:defRPr sz="1800">
                <a:solidFill>
                  <a:schemeClr val="dk1"/>
                </a:solidFill>
              </a:defRPr>
            </a:lvl9pPr>
          </a:lstStyle>
          <a:p>
            <a:endParaRPr/>
          </a:p>
        </p:txBody>
      </p:sp>
      <p:cxnSp>
        <p:nvCxnSpPr>
          <p:cNvPr id="8" name="Shape 8"/>
          <p:cNvCxnSpPr/>
          <p:nvPr/>
        </p:nvCxnSpPr>
        <p:spPr>
          <a:xfrm>
            <a:off x="457200" y="5023259"/>
            <a:ext cx="8229600" cy="0"/>
          </a:xfrm>
          <a:prstGeom prst="straightConnector1">
            <a:avLst/>
          </a:prstGeom>
          <a:noFill/>
          <a:ln w="50800" cap="flat" cmpd="sng">
            <a:solidFill>
              <a:schemeClr val="lt2"/>
            </a:solidFill>
            <a:prstDash val="solid"/>
            <a:round/>
            <a:headEnd type="none" w="med" len="med"/>
            <a:tailEnd type="none" w="med" len="med"/>
          </a:ln>
        </p:spPr>
      </p:cxnSp>
      <p:sp>
        <p:nvSpPr>
          <p:cNvPr id="9" name="Shape 9"/>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300">
                <a:solidFill>
                  <a:schemeClr val="dk1"/>
                </a:solidFill>
              </a:rPr>
              <a:t>‹#›</a:t>
            </a:fld>
            <a:endParaRPr lang="en" sz="1300">
              <a:solidFill>
                <a:schemeClr val="dk1"/>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 Id="rId3" Type="http://schemas.openxmlformats.org/officeDocument/2006/relationships/image" Target="../media/image4.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 Id="rId3" Type="http://schemas.openxmlformats.org/officeDocument/2006/relationships/image" Target="../media/image5.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lvl="0">
              <a:spcBef>
                <a:spcPts val="0"/>
              </a:spcBef>
              <a:buNone/>
            </a:pPr>
            <a:r>
              <a:rPr lang="en" sz="4800"/>
              <a:t>Recitation 7</a:t>
            </a:r>
          </a:p>
        </p:txBody>
      </p:sp>
      <p:sp>
        <p:nvSpPr>
          <p:cNvPr id="43" name="Shape 43"/>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lvl="0">
              <a:spcBef>
                <a:spcPts val="0"/>
              </a:spcBef>
              <a:buNone/>
            </a:pPr>
            <a:r>
              <a:rPr lang="en" sz="3200"/>
              <a:t>Hashing</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We can hash any type of object!</a:t>
            </a:r>
          </a:p>
        </p:txBody>
      </p:sp>
      <p:sp>
        <p:nvSpPr>
          <p:cNvPr id="207" name="Shape 2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208" name="Shape 208"/>
          <p:cNvSpPr txBox="1"/>
          <p:nvPr/>
        </p:nvSpPr>
        <p:spPr>
          <a:xfrm>
            <a:off x="5312275" y="1289900"/>
            <a:ext cx="3252300" cy="26516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class Point {</a:t>
            </a:r>
          </a:p>
          <a:p>
            <a:pPr lvl="0" rtl="0">
              <a:spcBef>
                <a:spcPts val="0"/>
              </a:spcBef>
              <a:buNone/>
            </a:pPr>
            <a:r>
              <a:rPr lang="en" sz="2000" b="1">
                <a:solidFill>
                  <a:srgbClr val="1155CC"/>
                </a:solidFill>
                <a:latin typeface="Courier New"/>
                <a:ea typeface="Courier New"/>
                <a:cs typeface="Courier New"/>
                <a:sym typeface="Courier New"/>
              </a:rPr>
              <a:t>	int x;</a:t>
            </a:r>
          </a:p>
          <a:p>
            <a:pPr lvl="0" rtl="0">
              <a:spcBef>
                <a:spcPts val="0"/>
              </a:spcBef>
              <a:buNone/>
            </a:pPr>
            <a:r>
              <a:rPr lang="en" sz="2000" b="1">
                <a:solidFill>
                  <a:srgbClr val="1155CC"/>
                </a:solidFill>
                <a:latin typeface="Courier New"/>
                <a:ea typeface="Courier New"/>
                <a:cs typeface="Courier New"/>
                <a:sym typeface="Courier New"/>
              </a:rPr>
              <a:t>	int y;</a:t>
            </a:r>
          </a:p>
          <a:p>
            <a:pPr lvl="0" rtl="0">
              <a:spcBef>
                <a:spcPts val="0"/>
              </a:spcBef>
              <a:buNone/>
            </a:pPr>
            <a:endParaRPr sz="2000" b="1">
              <a:solidFill>
                <a:srgbClr val="1155CC"/>
              </a:solidFill>
              <a:latin typeface="Courier New"/>
              <a:ea typeface="Courier New"/>
              <a:cs typeface="Courier New"/>
              <a:sym typeface="Courier New"/>
            </a:endParaRPr>
          </a:p>
          <a:p>
            <a:pPr marL="457200" lvl="0" indent="-69850" rtl="0">
              <a:spcBef>
                <a:spcPts val="0"/>
              </a:spcBef>
              <a:buClr>
                <a:schemeClr val="dk1"/>
              </a:buClr>
              <a:buSzPct val="55000"/>
              <a:buFont typeface="Arial"/>
              <a:buNone/>
            </a:pPr>
            <a:r>
              <a:rPr lang="en" sz="2000" b="1">
                <a:solidFill>
                  <a:srgbClr val="FF0000"/>
                </a:solidFill>
                <a:latin typeface="Courier New"/>
                <a:ea typeface="Courier New"/>
                <a:cs typeface="Courier New"/>
                <a:sym typeface="Courier New"/>
              </a:rPr>
              <a:t>int</a:t>
            </a:r>
            <a:r>
              <a:rPr lang="en" sz="2000" b="1">
                <a:solidFill>
                  <a:srgbClr val="1155CC"/>
                </a:solidFill>
                <a:latin typeface="Courier New"/>
                <a:ea typeface="Courier New"/>
                <a:cs typeface="Courier New"/>
                <a:sym typeface="Courier New"/>
              </a:rPr>
              <a:t> hashCode() {</a:t>
            </a:r>
          </a:p>
          <a:p>
            <a:pPr marL="457200" lvl="0" indent="-6985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	return x + y;</a:t>
            </a:r>
          </a:p>
          <a:p>
            <a:pPr marL="457200" lvl="0" indent="-6985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a:t>
            </a:r>
          </a:p>
          <a:p>
            <a:pPr lvl="0" rtl="0">
              <a:spcBef>
                <a:spcPts val="0"/>
              </a:spcBef>
              <a:buNone/>
            </a:pPr>
            <a:r>
              <a:rPr lang="en" sz="2000" b="1">
                <a:solidFill>
                  <a:srgbClr val="1155CC"/>
                </a:solidFill>
                <a:latin typeface="Courier New"/>
                <a:ea typeface="Courier New"/>
                <a:cs typeface="Courier New"/>
                <a:sym typeface="Courier New"/>
              </a:rPr>
              <a:t>}</a:t>
            </a:r>
          </a:p>
          <a:p>
            <a:pPr lvl="0" rtl="0">
              <a:spcBef>
                <a:spcPts val="0"/>
              </a:spcBef>
              <a:buNone/>
            </a:pPr>
            <a:endParaRPr sz="2000" b="1">
              <a:solidFill>
                <a:srgbClr val="1155CC"/>
              </a:solidFill>
              <a:latin typeface="Courier New"/>
              <a:ea typeface="Courier New"/>
              <a:cs typeface="Courier New"/>
              <a:sym typeface="Courier New"/>
            </a:endParaRPr>
          </a:p>
          <a:p>
            <a:pPr lvl="0" rtl="0">
              <a:spcBef>
                <a:spcPts val="0"/>
              </a:spcBef>
              <a:buNone/>
            </a:pPr>
            <a:endParaRPr sz="2000" b="1">
              <a:solidFill>
                <a:srgbClr val="1155CC"/>
              </a:solidFill>
              <a:latin typeface="Courier New"/>
              <a:ea typeface="Courier New"/>
              <a:cs typeface="Courier New"/>
              <a:sym typeface="Courier New"/>
            </a:endParaRPr>
          </a:p>
        </p:txBody>
      </p:sp>
      <p:sp>
        <p:nvSpPr>
          <p:cNvPr id="209" name="Shape 209"/>
          <p:cNvSpPr txBox="1"/>
          <p:nvPr/>
        </p:nvSpPr>
        <p:spPr>
          <a:xfrm>
            <a:off x="457200" y="1690125"/>
            <a:ext cx="4431023" cy="1744199"/>
          </a:xfrm>
          <a:prstGeom prst="rect">
            <a:avLst/>
          </a:prstGeom>
          <a:noFill/>
          <a:ln>
            <a:noFill/>
          </a:ln>
        </p:spPr>
        <p:txBody>
          <a:bodyPr lIns="91425" tIns="91425" rIns="91425" bIns="91425" anchor="t" anchorCtr="0">
            <a:noAutofit/>
          </a:bodyPr>
          <a:lstStyle/>
          <a:p>
            <a:pPr lvl="0" rtl="0">
              <a:spcBef>
                <a:spcPts val="0"/>
              </a:spcBef>
              <a:buNone/>
            </a:pPr>
            <a:r>
              <a:rPr lang="en" sz="2000" dirty="0"/>
              <a:t>Every object in Java has this method.</a:t>
            </a:r>
          </a:p>
          <a:p>
            <a:pPr lvl="0" rtl="0">
              <a:spcBef>
                <a:spcPts val="0"/>
              </a:spcBef>
              <a:buNone/>
            </a:pPr>
            <a:endParaRPr sz="2000" dirty="0"/>
          </a:p>
          <a:p>
            <a:pPr lvl="0" rtl="0">
              <a:spcBef>
                <a:spcPts val="0"/>
              </a:spcBef>
              <a:buNone/>
            </a:pPr>
            <a:r>
              <a:rPr lang="en-US" sz="2000" dirty="0" smtClean="0"/>
              <a:t>Function </a:t>
            </a:r>
            <a:r>
              <a:rPr lang="en-US" sz="2000" dirty="0" err="1" smtClean="0"/>
              <a:t>hashCode</a:t>
            </a:r>
            <a:r>
              <a:rPr lang="en-US" sz="2000" dirty="0" smtClean="0"/>
              <a:t> in class Object</a:t>
            </a:r>
          </a:p>
          <a:p>
            <a:pPr lvl="0" rtl="0">
              <a:spcBef>
                <a:spcPts val="0"/>
              </a:spcBef>
              <a:buNone/>
            </a:pPr>
            <a:r>
              <a:rPr lang="en-US" sz="2000" dirty="0"/>
              <a:t>r</a:t>
            </a:r>
            <a:r>
              <a:rPr lang="en-US" sz="2000" dirty="0" smtClean="0"/>
              <a:t>eturns the address in memory of the object. That’s pretty random!</a:t>
            </a:r>
            <a:endParaRPr lang="en" sz="2000" dirty="0"/>
          </a:p>
        </p:txBody>
      </p:sp>
      <p:cxnSp>
        <p:nvCxnSpPr>
          <p:cNvPr id="210" name="Shape 210"/>
          <p:cNvCxnSpPr>
            <a:stCxn id="209" idx="3"/>
          </p:cNvCxnSpPr>
          <p:nvPr/>
        </p:nvCxnSpPr>
        <p:spPr>
          <a:xfrm>
            <a:off x="4888223" y="2562225"/>
            <a:ext cx="789876" cy="240113"/>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 name="TextBox 1"/>
          <p:cNvSpPr txBox="1"/>
          <p:nvPr/>
        </p:nvSpPr>
        <p:spPr>
          <a:xfrm>
            <a:off x="292286" y="3461407"/>
            <a:ext cx="3187516" cy="923330"/>
          </a:xfrm>
          <a:prstGeom prst="rect">
            <a:avLst/>
          </a:prstGeom>
          <a:solidFill>
            <a:schemeClr val="accent3">
              <a:lumMod val="20000"/>
              <a:lumOff val="80000"/>
            </a:schemeClr>
          </a:solidFill>
        </p:spPr>
        <p:txBody>
          <a:bodyPr wrap="none" rtlCol="0">
            <a:spAutoFit/>
          </a:bodyPr>
          <a:lstStyle/>
          <a:p>
            <a:r>
              <a:rPr lang="en-US" sz="1800" dirty="0" err="1" smtClean="0"/>
              <a:t>hashCode</a:t>
            </a:r>
            <a:r>
              <a:rPr lang="en-US" sz="1800" dirty="0" smtClean="0"/>
              <a:t> might be negative.</a:t>
            </a:r>
          </a:p>
          <a:p>
            <a:r>
              <a:rPr lang="en-US" sz="1800" dirty="0" smtClean="0"/>
              <a:t>If so, %  is negative.</a:t>
            </a:r>
          </a:p>
          <a:p>
            <a:r>
              <a:rPr lang="mr-IN" sz="1800" dirty="0"/>
              <a:t>-11 % </a:t>
            </a:r>
            <a:r>
              <a:rPr lang="mr-IN" sz="1800" dirty="0" smtClean="0"/>
              <a:t>3</a:t>
            </a:r>
            <a:r>
              <a:rPr lang="en-US" sz="1800" dirty="0" smtClean="0"/>
              <a:t> </a:t>
            </a:r>
            <a:r>
              <a:rPr lang="en-US" sz="1800" dirty="0"/>
              <a:t> </a:t>
            </a:r>
            <a:r>
              <a:rPr lang="en-US" sz="1800" dirty="0" smtClean="0"/>
              <a:t>=  -2</a:t>
            </a:r>
            <a:endParaRPr lang="en-US" sz="1800" dirty="0"/>
          </a:p>
        </p:txBody>
      </p:sp>
      <p:sp>
        <p:nvSpPr>
          <p:cNvPr id="215" name="Shape 21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smtClean="0"/>
              <a:t>Use </a:t>
            </a:r>
            <a:r>
              <a:rPr lang="en" sz="3200" dirty="0" smtClean="0"/>
              <a:t>Remainder Operator</a:t>
            </a:r>
            <a:r>
              <a:rPr lang="en-US" sz="3200" dirty="0" smtClean="0"/>
              <a:t> for mod</a:t>
            </a:r>
            <a:endParaRPr lang="en" sz="3200" dirty="0"/>
          </a:p>
        </p:txBody>
      </p:sp>
      <p:sp>
        <p:nvSpPr>
          <p:cNvPr id="216" name="Shape 21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218" name="Shape 218"/>
          <p:cNvSpPr txBox="1"/>
          <p:nvPr/>
        </p:nvSpPr>
        <p:spPr>
          <a:xfrm>
            <a:off x="524400" y="1995425"/>
            <a:ext cx="8162399" cy="1770600"/>
          </a:xfrm>
          <a:prstGeom prst="rect">
            <a:avLst/>
          </a:prstGeom>
          <a:noFill/>
          <a:ln>
            <a:noFill/>
          </a:ln>
        </p:spPr>
        <p:txBody>
          <a:bodyPr lIns="91425" tIns="91425" rIns="91425" bIns="91425" anchor="ctr" anchorCtr="0">
            <a:noAutofit/>
          </a:bodyPr>
          <a:lstStyle/>
          <a:p>
            <a:pPr lvl="0"/>
            <a:r>
              <a:rPr lang="en" sz="2000" b="1" dirty="0">
                <a:solidFill>
                  <a:srgbClr val="1155CC"/>
                </a:solidFill>
                <a:latin typeface="Courier New"/>
                <a:ea typeface="Courier New"/>
                <a:cs typeface="Courier New"/>
                <a:sym typeface="Courier New"/>
              </a:rPr>
              <a:t>i</a:t>
            </a:r>
            <a:r>
              <a:rPr lang="en" sz="2000" b="1" dirty="0" smtClean="0">
                <a:solidFill>
                  <a:srgbClr val="1155CC"/>
                </a:solidFill>
                <a:latin typeface="Courier New"/>
                <a:ea typeface="Courier New"/>
                <a:cs typeface="Courier New"/>
                <a:sym typeface="Courier New"/>
              </a:rPr>
              <a:t>nt </a:t>
            </a:r>
            <a:r>
              <a:rPr lang="en-US" sz="2000" b="1" dirty="0" err="1">
                <a:solidFill>
                  <a:srgbClr val="1155CC"/>
                </a:solidFill>
                <a:latin typeface="Courier New"/>
                <a:ea typeface="Courier New"/>
                <a:cs typeface="Courier New"/>
                <a:sym typeface="Courier New"/>
              </a:rPr>
              <a:t>hashI</a:t>
            </a:r>
            <a:r>
              <a:rPr lang="en" sz="2000" b="1" dirty="0">
                <a:solidFill>
                  <a:srgbClr val="1155CC"/>
                </a:solidFill>
                <a:latin typeface="Courier New"/>
                <a:ea typeface="Courier New"/>
                <a:cs typeface="Courier New"/>
                <a:sym typeface="Courier New"/>
              </a:rPr>
              <a:t>n</a:t>
            </a:r>
            <a:r>
              <a:rPr lang="en-US" sz="2000" b="1" dirty="0" err="1">
                <a:solidFill>
                  <a:srgbClr val="1155CC"/>
                </a:solidFill>
                <a:latin typeface="Courier New"/>
                <a:ea typeface="Courier New"/>
                <a:cs typeface="Courier New"/>
                <a:sym typeface="Courier New"/>
              </a:rPr>
              <a:t>dex</a:t>
            </a:r>
            <a:r>
              <a:rPr lang="en-US" sz="2000" b="1" dirty="0">
                <a:solidFill>
                  <a:srgbClr val="1155CC"/>
                </a:solidFill>
                <a:latin typeface="Courier New"/>
                <a:ea typeface="Courier New"/>
                <a:cs typeface="Courier New"/>
                <a:sym typeface="Courier New"/>
              </a:rPr>
              <a:t> </a:t>
            </a:r>
            <a:r>
              <a:rPr lang="en" sz="2000" b="1" dirty="0" smtClean="0">
                <a:solidFill>
                  <a:srgbClr val="1155CC"/>
                </a:solidFill>
                <a:latin typeface="Courier New"/>
                <a:ea typeface="Courier New"/>
                <a:cs typeface="Courier New"/>
                <a:sym typeface="Courier New"/>
              </a:rPr>
              <a:t>(Object </a:t>
            </a:r>
            <a:r>
              <a:rPr lang="en" sz="2000" b="1" dirty="0">
                <a:solidFill>
                  <a:srgbClr val="1155CC"/>
                </a:solidFill>
                <a:latin typeface="Courier New"/>
                <a:ea typeface="Courier New"/>
                <a:cs typeface="Courier New"/>
                <a:sym typeface="Courier New"/>
              </a:rPr>
              <a:t>val) {</a:t>
            </a:r>
          </a:p>
          <a:p>
            <a:pPr lvl="0" rtl="0">
              <a:spcBef>
                <a:spcPts val="0"/>
              </a:spcBef>
              <a:buNone/>
            </a:pPr>
            <a:r>
              <a:rPr lang="en" sz="2000" b="1" dirty="0">
                <a:solidFill>
                  <a:srgbClr val="1155CC"/>
                </a:solidFill>
                <a:latin typeface="Courier New"/>
                <a:ea typeface="Courier New"/>
                <a:cs typeface="Courier New"/>
                <a:sym typeface="Courier New"/>
              </a:rPr>
              <a:t>	return Math.abs(val.hashCode() % b.length);</a:t>
            </a:r>
          </a:p>
          <a:p>
            <a:pPr lvl="0" rtl="0">
              <a:spcBef>
                <a:spcPts val="0"/>
              </a:spcBef>
              <a:buNone/>
            </a:pPr>
            <a:r>
              <a:rPr lang="en" sz="2000" b="1" dirty="0">
                <a:solidFill>
                  <a:srgbClr val="1155CC"/>
                </a:solidFill>
                <a:latin typeface="Courier New"/>
                <a:ea typeface="Courier New"/>
                <a:cs typeface="Courier New"/>
                <a:sym typeface="Courier New"/>
              </a:rPr>
              <a:t>}</a:t>
            </a:r>
          </a:p>
        </p:txBody>
      </p:sp>
      <p:cxnSp>
        <p:nvCxnSpPr>
          <p:cNvPr id="219" name="Shape 219"/>
          <p:cNvCxnSpPr>
            <a:endCxn id="220" idx="1"/>
          </p:cNvCxnSpPr>
          <p:nvPr/>
        </p:nvCxnSpPr>
        <p:spPr>
          <a:xfrm flipV="1">
            <a:off x="4811500" y="3280425"/>
            <a:ext cx="0" cy="1104312"/>
          </a:xfrm>
          <a:prstGeom prst="straightConnector1">
            <a:avLst/>
          </a:prstGeom>
          <a:noFill/>
          <a:ln w="19050" cap="flat" cmpd="sng">
            <a:solidFill>
              <a:schemeClr val="dk2"/>
            </a:solidFill>
            <a:prstDash val="solid"/>
            <a:round/>
            <a:headEnd type="none" w="lg" len="lg"/>
            <a:tailEnd type="none" w="lg" len="lg"/>
          </a:ln>
        </p:spPr>
      </p:cxnSp>
      <p:sp>
        <p:nvSpPr>
          <p:cNvPr id="221" name="Shape 221"/>
          <p:cNvSpPr txBox="1"/>
          <p:nvPr/>
        </p:nvSpPr>
        <p:spPr>
          <a:xfrm>
            <a:off x="2502835" y="4263777"/>
            <a:ext cx="5995800" cy="444300"/>
          </a:xfrm>
          <a:prstGeom prst="rect">
            <a:avLst/>
          </a:prstGeom>
          <a:noFill/>
          <a:ln>
            <a:noFill/>
          </a:ln>
        </p:spPr>
        <p:txBody>
          <a:bodyPr lIns="91425" tIns="91425" rIns="91425" bIns="91425" anchor="t" anchorCtr="0">
            <a:noAutofit/>
          </a:bodyPr>
          <a:lstStyle/>
          <a:p>
            <a:pPr lvl="0">
              <a:spcBef>
                <a:spcPts val="0"/>
              </a:spcBef>
              <a:buNone/>
            </a:pPr>
            <a:r>
              <a:rPr lang="en" sz="2000" dirty="0">
                <a:solidFill>
                  <a:schemeClr val="dk1"/>
                </a:solidFill>
              </a:rPr>
              <a:t>For all operations, start by hashing to a valid index</a:t>
            </a:r>
          </a:p>
        </p:txBody>
      </p:sp>
      <p:sp>
        <p:nvSpPr>
          <p:cNvPr id="220" name="Shape 220"/>
          <p:cNvSpPr/>
          <p:nvPr/>
        </p:nvSpPr>
        <p:spPr>
          <a:xfrm rot="-5400000">
            <a:off x="4673949" y="478125"/>
            <a:ext cx="275100" cy="5329499"/>
          </a:xfrm>
          <a:prstGeom prst="leftBrace">
            <a:avLst>
              <a:gd name="adj1" fmla="val 8333"/>
              <a:gd name="adj2" fmla="val 50000"/>
            </a:avLst>
          </a:prstGeom>
          <a:no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148"/>
          <p:cNvSpPr/>
          <p:nvPr/>
        </p:nvSpPr>
        <p:spPr>
          <a:xfrm>
            <a:off x="2359512" y="1380387"/>
            <a:ext cx="2010900"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h</a:t>
            </a:r>
            <a:r>
              <a:rPr lang="en" sz="2000" b="1" dirty="0" smtClean="0">
                <a:latin typeface="Courier New"/>
                <a:ea typeface="Courier New"/>
                <a:cs typeface="Courier New"/>
                <a:sym typeface="Courier New"/>
              </a:rPr>
              <a:t>ash </a:t>
            </a:r>
            <a:r>
              <a:rPr lang="en-US" sz="2000" b="1" dirty="0">
                <a:latin typeface="Courier New"/>
                <a:ea typeface="Courier New"/>
                <a:cs typeface="Courier New"/>
                <a:sym typeface="Courier New"/>
              </a:rPr>
              <a:t>f</a:t>
            </a:r>
            <a:r>
              <a:rPr lang="en" sz="2000" b="1" dirty="0" smtClean="0">
                <a:latin typeface="Courier New"/>
                <a:ea typeface="Courier New"/>
                <a:cs typeface="Courier New"/>
                <a:sym typeface="Courier New"/>
              </a:rPr>
              <a:t>unction</a:t>
            </a:r>
            <a:endParaRPr lang="en" sz="2000" b="1" dirty="0">
              <a:latin typeface="Courier New"/>
              <a:ea typeface="Courier New"/>
              <a:cs typeface="Courier New"/>
              <a:sym typeface="Courier New"/>
            </a:endParaRPr>
          </a:p>
        </p:txBody>
      </p:sp>
      <p:sp>
        <p:nvSpPr>
          <p:cNvPr id="10" name="Shape 149"/>
          <p:cNvSpPr/>
          <p:nvPr/>
        </p:nvSpPr>
        <p:spPr>
          <a:xfrm>
            <a:off x="525400" y="154075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cxnSp>
        <p:nvCxnSpPr>
          <p:cNvPr id="11" name="Shape 150"/>
          <p:cNvCxnSpPr>
            <a:stCxn id="10" idx="6"/>
            <a:endCxn id="9" idx="2"/>
          </p:cNvCxnSpPr>
          <p:nvPr/>
        </p:nvCxnSpPr>
        <p:spPr>
          <a:xfrm>
            <a:off x="1963000" y="1764999"/>
            <a:ext cx="396600" cy="0"/>
          </a:xfrm>
          <a:prstGeom prst="straightConnector1">
            <a:avLst/>
          </a:prstGeom>
          <a:noFill/>
          <a:ln w="19050" cap="flat" cmpd="sng">
            <a:solidFill>
              <a:schemeClr val="dk2"/>
            </a:solidFill>
            <a:prstDash val="solid"/>
            <a:round/>
            <a:headEnd type="none" w="lg" len="lg"/>
            <a:tailEnd type="triangle" w="lg" len="lg"/>
          </a:ln>
        </p:spPr>
      </p:cxnSp>
      <p:cxnSp>
        <p:nvCxnSpPr>
          <p:cNvPr id="12" name="Shape 151"/>
          <p:cNvCxnSpPr>
            <a:stCxn id="9" idx="6"/>
            <a:endCxn id="14" idx="2"/>
          </p:cNvCxnSpPr>
          <p:nvPr/>
        </p:nvCxnSpPr>
        <p:spPr>
          <a:xfrm>
            <a:off x="4370412" y="1764987"/>
            <a:ext cx="327969" cy="13"/>
          </a:xfrm>
          <a:prstGeom prst="straightConnector1">
            <a:avLst/>
          </a:prstGeom>
          <a:noFill/>
          <a:ln w="19050" cap="flat" cmpd="sng">
            <a:solidFill>
              <a:schemeClr val="dk2"/>
            </a:solidFill>
            <a:prstDash val="solid"/>
            <a:round/>
            <a:headEnd type="none" w="lg" len="lg"/>
            <a:tailEnd type="triangle" w="lg" len="lg"/>
          </a:ln>
        </p:spPr>
      </p:cxnSp>
      <p:sp>
        <p:nvSpPr>
          <p:cNvPr id="13" name="Shape 152"/>
          <p:cNvSpPr/>
          <p:nvPr/>
        </p:nvSpPr>
        <p:spPr>
          <a:xfrm>
            <a:off x="6557725" y="1548825"/>
            <a:ext cx="11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sp>
        <p:nvSpPr>
          <p:cNvPr id="14" name="Shape 94"/>
          <p:cNvSpPr/>
          <p:nvPr/>
        </p:nvSpPr>
        <p:spPr>
          <a:xfrm>
            <a:off x="4698381" y="1380400"/>
            <a:ext cx="1443487"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6</a:t>
            </a:r>
            <a:endParaRPr lang="en" sz="2000" b="1" dirty="0">
              <a:latin typeface="Courier New"/>
              <a:ea typeface="Courier New"/>
              <a:cs typeface="Courier New"/>
              <a:sym typeface="Courier New"/>
            </a:endParaRPr>
          </a:p>
        </p:txBody>
      </p:sp>
      <p:cxnSp>
        <p:nvCxnSpPr>
          <p:cNvPr id="15" name="Shape 151"/>
          <p:cNvCxnSpPr>
            <a:stCxn id="14" idx="6"/>
            <a:endCxn id="13" idx="2"/>
          </p:cNvCxnSpPr>
          <p:nvPr/>
        </p:nvCxnSpPr>
        <p:spPr>
          <a:xfrm>
            <a:off x="6141868" y="1765000"/>
            <a:ext cx="415857" cy="8075"/>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Basic set operations with hashing</a:t>
            </a:r>
          </a:p>
        </p:txBody>
      </p:sp>
      <p:sp>
        <p:nvSpPr>
          <p:cNvPr id="227" name="Shape 22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Hashing</a:t>
            </a:r>
          </a:p>
          <a:p>
            <a:pPr lvl="0" algn="r" rtl="0">
              <a:spcBef>
                <a:spcPts val="0"/>
              </a:spcBef>
              <a:buNone/>
            </a:pPr>
            <a:endParaRPr sz="1600" b="1">
              <a:solidFill>
                <a:srgbClr val="E08686"/>
              </a:solidFill>
            </a:endParaRPr>
          </a:p>
        </p:txBody>
      </p:sp>
      <p:sp>
        <p:nvSpPr>
          <p:cNvPr id="228" name="Shape 228"/>
          <p:cNvSpPr txBox="1"/>
          <p:nvPr/>
        </p:nvSpPr>
        <p:spPr>
          <a:xfrm>
            <a:off x="329475" y="1378000"/>
            <a:ext cx="5279699" cy="34451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add(val) {</a:t>
            </a:r>
          </a:p>
          <a:p>
            <a:pPr lvl="0"/>
            <a:r>
              <a:rPr lang="en" sz="2000" b="1" dirty="0">
                <a:solidFill>
                  <a:srgbClr val="1155CC"/>
                </a:solidFill>
                <a:latin typeface="Courier New"/>
                <a:ea typeface="Courier New"/>
                <a:cs typeface="Courier New"/>
                <a:sym typeface="Courier New"/>
              </a:rPr>
              <a:t>	</a:t>
            </a:r>
            <a:r>
              <a:rPr lang="en" sz="2000" b="1" dirty="0" smtClean="0">
                <a:solidFill>
                  <a:srgbClr val="1155CC"/>
                </a:solidFill>
                <a:latin typeface="Courier New"/>
                <a:ea typeface="Courier New"/>
                <a:cs typeface="Courier New"/>
                <a:sym typeface="Courier New"/>
              </a:rPr>
              <a:t>b[</a:t>
            </a:r>
            <a:r>
              <a:rPr lang="en-US" sz="2000" b="1" dirty="0" err="1">
                <a:solidFill>
                  <a:srgbClr val="1155CC"/>
                </a:solidFill>
                <a:latin typeface="Courier New"/>
                <a:ea typeface="Courier New"/>
                <a:cs typeface="Courier New"/>
                <a:sym typeface="Courier New"/>
              </a:rPr>
              <a:t>hashI</a:t>
            </a:r>
            <a:r>
              <a:rPr lang="en" sz="2000" b="1" dirty="0">
                <a:solidFill>
                  <a:srgbClr val="1155CC"/>
                </a:solidFill>
                <a:latin typeface="Courier New"/>
                <a:ea typeface="Courier New"/>
                <a:cs typeface="Courier New"/>
                <a:sym typeface="Courier New"/>
              </a:rPr>
              <a:t>n</a:t>
            </a:r>
            <a:r>
              <a:rPr lang="en-US" sz="2000" b="1" dirty="0" err="1">
                <a:solidFill>
                  <a:srgbClr val="1155CC"/>
                </a:solidFill>
                <a:latin typeface="Courier New"/>
                <a:ea typeface="Courier New"/>
                <a:cs typeface="Courier New"/>
                <a:sym typeface="Courier New"/>
              </a:rPr>
              <a:t>dex</a:t>
            </a:r>
            <a:r>
              <a:rPr lang="en" sz="2000" b="1" dirty="0" smtClean="0">
                <a:solidFill>
                  <a:srgbClr val="1155CC"/>
                </a:solidFill>
                <a:latin typeface="Courier New"/>
                <a:ea typeface="Courier New"/>
                <a:cs typeface="Courier New"/>
                <a:sym typeface="Courier New"/>
              </a:rPr>
              <a:t>(val</a:t>
            </a:r>
            <a:r>
              <a:rPr lang="en" sz="2000" b="1" dirty="0">
                <a:solidFill>
                  <a:srgbClr val="1155CC"/>
                </a:solidFill>
                <a:latin typeface="Courier New"/>
                <a:ea typeface="Courier New"/>
                <a:cs typeface="Courier New"/>
                <a:sym typeface="Courier New"/>
              </a:rPr>
              <a:t>)]= val;</a:t>
            </a:r>
          </a:p>
          <a:p>
            <a:pPr lvl="0"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r>
              <a:rPr lang="en" sz="2000" b="1" dirty="0">
                <a:solidFill>
                  <a:srgbClr val="1155CC"/>
                </a:solidFill>
                <a:latin typeface="Courier New"/>
                <a:ea typeface="Courier New"/>
                <a:cs typeface="Courier New"/>
                <a:sym typeface="Courier New"/>
              </a:rPr>
              <a:t>remove(val) {</a:t>
            </a:r>
          </a:p>
          <a:p>
            <a:pPr lvl="0"/>
            <a:r>
              <a:rPr lang="en" sz="2000" b="1" dirty="0">
                <a:solidFill>
                  <a:srgbClr val="1155CC"/>
                </a:solidFill>
                <a:latin typeface="Courier New"/>
                <a:ea typeface="Courier New"/>
                <a:cs typeface="Courier New"/>
                <a:sym typeface="Courier New"/>
              </a:rPr>
              <a:t>	</a:t>
            </a:r>
            <a:r>
              <a:rPr lang="en" sz="2000" b="1" dirty="0" smtClean="0">
                <a:solidFill>
                  <a:srgbClr val="1155CC"/>
                </a:solidFill>
                <a:latin typeface="Courier New"/>
                <a:ea typeface="Courier New"/>
                <a:cs typeface="Courier New"/>
                <a:sym typeface="Courier New"/>
              </a:rPr>
              <a:t>b[</a:t>
            </a:r>
            <a:r>
              <a:rPr lang="en-US" sz="2000" b="1" dirty="0" err="1">
                <a:solidFill>
                  <a:srgbClr val="1155CC"/>
                </a:solidFill>
                <a:latin typeface="Courier New"/>
                <a:ea typeface="Courier New"/>
                <a:cs typeface="Courier New"/>
                <a:sym typeface="Courier New"/>
              </a:rPr>
              <a:t>hashI</a:t>
            </a:r>
            <a:r>
              <a:rPr lang="en" sz="2000" b="1" dirty="0">
                <a:solidFill>
                  <a:srgbClr val="1155CC"/>
                </a:solidFill>
                <a:latin typeface="Courier New"/>
                <a:ea typeface="Courier New"/>
                <a:cs typeface="Courier New"/>
                <a:sym typeface="Courier New"/>
              </a:rPr>
              <a:t>n</a:t>
            </a:r>
            <a:r>
              <a:rPr lang="en-US" sz="2000" b="1" dirty="0" err="1">
                <a:solidFill>
                  <a:srgbClr val="1155CC"/>
                </a:solidFill>
                <a:latin typeface="Courier New"/>
                <a:ea typeface="Courier New"/>
                <a:cs typeface="Courier New"/>
                <a:sym typeface="Courier New"/>
              </a:rPr>
              <a:t>dex</a:t>
            </a:r>
            <a:r>
              <a:rPr lang="en" sz="2000" b="1" dirty="0" smtClean="0">
                <a:solidFill>
                  <a:srgbClr val="1155CC"/>
                </a:solidFill>
                <a:latin typeface="Courier New"/>
                <a:ea typeface="Courier New"/>
                <a:cs typeface="Courier New"/>
                <a:sym typeface="Courier New"/>
              </a:rPr>
              <a:t>(val)]= </a:t>
            </a:r>
            <a:r>
              <a:rPr lang="en" sz="2000" b="1" dirty="0">
                <a:solidFill>
                  <a:srgbClr val="1155CC"/>
                </a:solidFill>
                <a:latin typeface="Courier New"/>
                <a:ea typeface="Courier New"/>
                <a:cs typeface="Courier New"/>
                <a:sym typeface="Courier New"/>
              </a:rPr>
              <a:t>null;</a:t>
            </a:r>
          </a:p>
          <a:p>
            <a:pPr lvl="0"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r>
              <a:rPr lang="en" sz="2000" b="1" dirty="0">
                <a:solidFill>
                  <a:srgbClr val="1155CC"/>
                </a:solidFill>
                <a:latin typeface="Courier New"/>
                <a:ea typeface="Courier New"/>
                <a:cs typeface="Courier New"/>
                <a:sym typeface="Courier New"/>
              </a:rPr>
              <a:t>contains(val) {</a:t>
            </a:r>
          </a:p>
          <a:p>
            <a:pPr lvl="0"/>
            <a:r>
              <a:rPr lang="en" sz="2000" b="1" dirty="0">
                <a:solidFill>
                  <a:srgbClr val="1155CC"/>
                </a:solidFill>
                <a:latin typeface="Courier New"/>
                <a:ea typeface="Courier New"/>
                <a:cs typeface="Courier New"/>
                <a:sym typeface="Courier New"/>
              </a:rPr>
              <a:t>   return </a:t>
            </a:r>
            <a:r>
              <a:rPr lang="en" sz="2000" b="1" dirty="0" smtClean="0">
                <a:solidFill>
                  <a:srgbClr val="1155CC"/>
                </a:solidFill>
                <a:latin typeface="Courier New"/>
                <a:ea typeface="Courier New"/>
                <a:cs typeface="Courier New"/>
                <a:sym typeface="Courier New"/>
              </a:rPr>
              <a:t>b[</a:t>
            </a:r>
            <a:r>
              <a:rPr lang="en-US" sz="2000" b="1" dirty="0" err="1" smtClean="0">
                <a:solidFill>
                  <a:srgbClr val="1155CC"/>
                </a:solidFill>
                <a:latin typeface="Courier New"/>
                <a:ea typeface="Courier New"/>
                <a:cs typeface="Courier New"/>
                <a:sym typeface="Courier New"/>
              </a:rPr>
              <a:t>hashI</a:t>
            </a:r>
            <a:r>
              <a:rPr lang="en" sz="2000" b="1" dirty="0" smtClean="0">
                <a:solidFill>
                  <a:srgbClr val="1155CC"/>
                </a:solidFill>
                <a:latin typeface="Courier New"/>
                <a:ea typeface="Courier New"/>
                <a:cs typeface="Courier New"/>
                <a:sym typeface="Courier New"/>
              </a:rPr>
              <a:t>n</a:t>
            </a:r>
            <a:r>
              <a:rPr lang="en-US" sz="2000" b="1" dirty="0" err="1">
                <a:solidFill>
                  <a:srgbClr val="1155CC"/>
                </a:solidFill>
                <a:latin typeface="Courier New"/>
                <a:ea typeface="Courier New"/>
                <a:cs typeface="Courier New"/>
                <a:sym typeface="Courier New"/>
              </a:rPr>
              <a:t>dex</a:t>
            </a:r>
            <a:r>
              <a:rPr lang="en" sz="2000" b="1" dirty="0" smtClean="0">
                <a:solidFill>
                  <a:srgbClr val="1155CC"/>
                </a:solidFill>
                <a:latin typeface="Courier New"/>
                <a:ea typeface="Courier New"/>
                <a:cs typeface="Courier New"/>
                <a:sym typeface="Courier New"/>
              </a:rPr>
              <a:t>(val)] </a:t>
            </a:r>
            <a:endParaRPr lang="en" sz="2000" b="1" dirty="0">
              <a:solidFill>
                <a:srgbClr val="1155CC"/>
              </a:solidFill>
              <a:latin typeface="Courier New"/>
              <a:ea typeface="Courier New"/>
              <a:cs typeface="Courier New"/>
              <a:sym typeface="Courier New"/>
            </a:endParaRPr>
          </a:p>
          <a:p>
            <a:pPr marL="0" lvl="0" indent="0" rtl="0">
              <a:spcBef>
                <a:spcPts val="0"/>
              </a:spcBef>
              <a:buNone/>
            </a:pPr>
            <a:r>
              <a:rPr lang="en" sz="2000" b="1" dirty="0">
                <a:solidFill>
                  <a:srgbClr val="1155CC"/>
                </a:solidFill>
                <a:latin typeface="Courier New"/>
                <a:ea typeface="Courier New"/>
                <a:cs typeface="Courier New"/>
                <a:sym typeface="Courier New"/>
              </a:rPr>
              <a:t>            != null;</a:t>
            </a:r>
          </a:p>
          <a:p>
            <a:pPr lvl="0"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dirty="0"/>
          </a:p>
        </p:txBody>
      </p:sp>
      <p:sp>
        <p:nvSpPr>
          <p:cNvPr id="229" name="Shape 229"/>
          <p:cNvSpPr txBox="1"/>
          <p:nvPr/>
        </p:nvSpPr>
        <p:spPr>
          <a:xfrm>
            <a:off x="5493200" y="1378000"/>
            <a:ext cx="2571600" cy="761099"/>
          </a:xfrm>
          <a:prstGeom prst="rect">
            <a:avLst/>
          </a:prstGeom>
          <a:noFill/>
          <a:ln>
            <a:noFill/>
          </a:ln>
        </p:spPr>
        <p:txBody>
          <a:bodyPr lIns="91425" tIns="91425" rIns="91425" bIns="91425" anchor="t" anchorCtr="0">
            <a:noAutofit/>
          </a:bodyPr>
          <a:lstStyle/>
          <a:p>
            <a:pPr lvl="0">
              <a:spcBef>
                <a:spcPts val="0"/>
              </a:spcBef>
              <a:buNone/>
            </a:pPr>
            <a:r>
              <a:rPr lang="en" sz="2000" b="1"/>
              <a:t>Note</a:t>
            </a:r>
            <a:r>
              <a:rPr lang="en" sz="2000"/>
              <a:t>: these are </a:t>
            </a:r>
            <a:r>
              <a:rPr lang="en" sz="2000" b="1" i="1"/>
              <a:t>very</a:t>
            </a:r>
            <a:r>
              <a:rPr lang="en" sz="2000" i="1"/>
              <a:t> </a:t>
            </a:r>
            <a:r>
              <a:rPr lang="en" sz="2000"/>
              <a:t>simplified versions!</a:t>
            </a:r>
          </a:p>
        </p:txBody>
      </p:sp>
      <p:sp>
        <p:nvSpPr>
          <p:cNvPr id="230" name="Shape 230"/>
          <p:cNvSpPr txBox="1"/>
          <p:nvPr/>
        </p:nvSpPr>
        <p:spPr>
          <a:xfrm>
            <a:off x="5493200" y="2339650"/>
            <a:ext cx="3377099" cy="1521900"/>
          </a:xfrm>
          <a:prstGeom prst="rect">
            <a:avLst/>
          </a:prstGeom>
          <a:noFill/>
          <a:ln>
            <a:noFill/>
          </a:ln>
        </p:spPr>
        <p:txBody>
          <a:bodyPr lIns="91425" tIns="91425" rIns="91425" bIns="91425" anchor="t" anchorCtr="0">
            <a:noAutofit/>
          </a:bodyPr>
          <a:lstStyle/>
          <a:p>
            <a:pPr lvl="0" rtl="0">
              <a:spcBef>
                <a:spcPts val="0"/>
              </a:spcBef>
              <a:buNone/>
            </a:pPr>
            <a:r>
              <a:rPr lang="en" sz="2000"/>
              <a:t>Operations take time proportional to hash function. Constant with respect to size of the array! </a:t>
            </a:r>
          </a:p>
        </p:txBody>
      </p:sp>
      <p:sp>
        <p:nvSpPr>
          <p:cNvPr id="231" name="Shape 231"/>
          <p:cNvSpPr txBox="1"/>
          <p:nvPr/>
        </p:nvSpPr>
        <p:spPr>
          <a:xfrm>
            <a:off x="5493200" y="3794350"/>
            <a:ext cx="2912399" cy="11019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FF0000"/>
                </a:solidFill>
              </a:rPr>
              <a:t>Collisions</a:t>
            </a:r>
            <a:r>
              <a:rPr lang="en" sz="2000">
                <a:solidFill>
                  <a:srgbClr val="FF0000"/>
                </a:solidFill>
              </a:rPr>
              <a:t> are a big problem: 2 vals hash to same index!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Collision Resolution</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Problem: Collisions</a:t>
            </a:r>
          </a:p>
        </p:txBody>
      </p:sp>
      <p:sp>
        <p:nvSpPr>
          <p:cNvPr id="242" name="Shape 24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 Resolution</a:t>
            </a:r>
          </a:p>
          <a:p>
            <a:pPr lvl="0" algn="r" rtl="0">
              <a:spcBef>
                <a:spcPts val="0"/>
              </a:spcBef>
              <a:buNone/>
            </a:pPr>
            <a:endParaRPr sz="1600" b="1">
              <a:solidFill>
                <a:srgbClr val="E08686"/>
              </a:solidFill>
            </a:endParaRPr>
          </a:p>
        </p:txBody>
      </p:sp>
      <p:sp>
        <p:nvSpPr>
          <p:cNvPr id="243" name="Shape 243"/>
          <p:cNvSpPr txBox="1"/>
          <p:nvPr/>
        </p:nvSpPr>
        <p:spPr>
          <a:xfrm>
            <a:off x="457200" y="1345975"/>
            <a:ext cx="3252300" cy="26516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class Point {</a:t>
            </a:r>
          </a:p>
          <a:p>
            <a:pPr lvl="0" rtl="0">
              <a:spcBef>
                <a:spcPts val="0"/>
              </a:spcBef>
              <a:buNone/>
            </a:pPr>
            <a:r>
              <a:rPr lang="en" sz="2000" b="1" dirty="0">
                <a:solidFill>
                  <a:srgbClr val="1155CC"/>
                </a:solidFill>
                <a:latin typeface="Courier New"/>
                <a:ea typeface="Courier New"/>
                <a:cs typeface="Courier New"/>
                <a:sym typeface="Courier New"/>
              </a:rPr>
              <a:t>	int x;</a:t>
            </a:r>
          </a:p>
          <a:p>
            <a:pPr lvl="0" rtl="0">
              <a:spcBef>
                <a:spcPts val="0"/>
              </a:spcBef>
              <a:buNone/>
            </a:pPr>
            <a:r>
              <a:rPr lang="en" sz="2000" b="1" dirty="0">
                <a:solidFill>
                  <a:srgbClr val="1155CC"/>
                </a:solidFill>
                <a:latin typeface="Courier New"/>
                <a:ea typeface="Courier New"/>
                <a:cs typeface="Courier New"/>
                <a:sym typeface="Courier New"/>
              </a:rPr>
              <a:t>	int y;</a:t>
            </a:r>
          </a:p>
          <a:p>
            <a:pPr lvl="0" rtl="0">
              <a:spcBef>
                <a:spcPts val="0"/>
              </a:spcBef>
              <a:buNone/>
            </a:pPr>
            <a:endParaRPr sz="2000" b="1" dirty="0">
              <a:solidFill>
                <a:srgbClr val="1155CC"/>
              </a:solidFill>
              <a:latin typeface="Courier New"/>
              <a:ea typeface="Courier New"/>
              <a:cs typeface="Courier New"/>
              <a:sym typeface="Courier New"/>
            </a:endParaRPr>
          </a:p>
          <a:p>
            <a:pPr marL="457200" lvl="0" indent="0" rtl="0">
              <a:spcBef>
                <a:spcPts val="0"/>
              </a:spcBef>
              <a:buNone/>
            </a:pPr>
            <a:r>
              <a:rPr lang="en" sz="2000" b="1" dirty="0">
                <a:solidFill>
                  <a:srgbClr val="1155CC"/>
                </a:solidFill>
                <a:latin typeface="Courier New"/>
                <a:ea typeface="Courier New"/>
                <a:cs typeface="Courier New"/>
                <a:sym typeface="Courier New"/>
              </a:rPr>
              <a:t>int hashCode() {</a:t>
            </a:r>
          </a:p>
          <a:p>
            <a:pPr marL="457200" lvl="0" indent="0" rtl="0">
              <a:spcBef>
                <a:spcPts val="0"/>
              </a:spcBef>
              <a:buNone/>
            </a:pPr>
            <a:r>
              <a:rPr lang="en" sz="2000" b="1" dirty="0">
                <a:solidFill>
                  <a:srgbClr val="1155CC"/>
                </a:solidFill>
                <a:latin typeface="Courier New"/>
                <a:ea typeface="Courier New"/>
                <a:cs typeface="Courier New"/>
                <a:sym typeface="Courier New"/>
              </a:rPr>
              <a:t>	return </a:t>
            </a:r>
            <a:r>
              <a:rPr lang="en" sz="2000" b="1" dirty="0">
                <a:solidFill>
                  <a:srgbClr val="FF0000"/>
                </a:solidFill>
                <a:latin typeface="Courier New"/>
                <a:ea typeface="Courier New"/>
                <a:cs typeface="Courier New"/>
                <a:sym typeface="Courier New"/>
              </a:rPr>
              <a:t>x + y;</a:t>
            </a:r>
          </a:p>
          <a:p>
            <a:pPr marL="457200" lvl="0" indent="0"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b="1" dirty="0">
              <a:solidFill>
                <a:srgbClr val="1155CC"/>
              </a:solidFill>
              <a:latin typeface="Courier New"/>
              <a:ea typeface="Courier New"/>
              <a:cs typeface="Courier New"/>
              <a:sym typeface="Courier New"/>
            </a:endParaRPr>
          </a:p>
          <a:p>
            <a:pPr lvl="0" rtl="0">
              <a:spcBef>
                <a:spcPts val="0"/>
              </a:spcBef>
              <a:buNone/>
            </a:pPr>
            <a:endParaRPr sz="2000" b="1" dirty="0">
              <a:solidFill>
                <a:srgbClr val="1155CC"/>
              </a:solidFill>
              <a:latin typeface="Courier New"/>
              <a:ea typeface="Courier New"/>
              <a:cs typeface="Courier New"/>
              <a:sym typeface="Courier New"/>
            </a:endParaRPr>
          </a:p>
        </p:txBody>
      </p:sp>
      <p:sp>
        <p:nvSpPr>
          <p:cNvPr id="244" name="Shape 244"/>
          <p:cNvSpPr txBox="1"/>
          <p:nvPr/>
        </p:nvSpPr>
        <p:spPr>
          <a:xfrm>
            <a:off x="3942400" y="1345975"/>
            <a:ext cx="4389899" cy="801300"/>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Point </a:t>
            </a:r>
            <a:r>
              <a:rPr lang="en" sz="2000" b="1" dirty="0" smtClean="0">
                <a:solidFill>
                  <a:srgbClr val="1155CC"/>
                </a:solidFill>
                <a:latin typeface="Courier New"/>
                <a:ea typeface="Courier New"/>
                <a:cs typeface="Courier New"/>
                <a:sym typeface="Courier New"/>
              </a:rPr>
              <a:t>p1= </a:t>
            </a:r>
            <a:r>
              <a:rPr lang="en" sz="2000" b="1" dirty="0">
                <a:solidFill>
                  <a:srgbClr val="1155CC"/>
                </a:solidFill>
                <a:latin typeface="Courier New"/>
                <a:ea typeface="Courier New"/>
                <a:cs typeface="Courier New"/>
                <a:sym typeface="Courier New"/>
              </a:rPr>
              <a:t>new Point(1, 2);</a:t>
            </a:r>
          </a:p>
          <a:p>
            <a:pPr lvl="0" rtl="0">
              <a:spcBef>
                <a:spcPts val="0"/>
              </a:spcBef>
              <a:buNone/>
            </a:pPr>
            <a:r>
              <a:rPr lang="en" sz="2000" b="1" dirty="0">
                <a:solidFill>
                  <a:srgbClr val="1155CC"/>
                </a:solidFill>
                <a:latin typeface="Courier New"/>
                <a:ea typeface="Courier New"/>
                <a:cs typeface="Courier New"/>
                <a:sym typeface="Courier New"/>
              </a:rPr>
              <a:t>Point </a:t>
            </a:r>
            <a:r>
              <a:rPr lang="en" sz="2000" b="1" dirty="0" smtClean="0">
                <a:solidFill>
                  <a:srgbClr val="1155CC"/>
                </a:solidFill>
                <a:latin typeface="Courier New"/>
                <a:ea typeface="Courier New"/>
                <a:cs typeface="Courier New"/>
                <a:sym typeface="Courier New"/>
              </a:rPr>
              <a:t>p2= </a:t>
            </a:r>
            <a:r>
              <a:rPr lang="en" sz="2000" b="1" dirty="0">
                <a:solidFill>
                  <a:srgbClr val="1155CC"/>
                </a:solidFill>
                <a:latin typeface="Courier New"/>
                <a:ea typeface="Courier New"/>
                <a:cs typeface="Courier New"/>
                <a:sym typeface="Courier New"/>
              </a:rPr>
              <a:t>new Point(2, 1);</a:t>
            </a:r>
          </a:p>
        </p:txBody>
      </p:sp>
      <p:sp>
        <p:nvSpPr>
          <p:cNvPr id="245" name="Shape 245"/>
          <p:cNvSpPr/>
          <p:nvPr/>
        </p:nvSpPr>
        <p:spPr>
          <a:xfrm>
            <a:off x="3638450" y="2825487"/>
            <a:ext cx="2217338"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246" name="Shape 246"/>
          <p:cNvSpPr/>
          <p:nvPr/>
        </p:nvSpPr>
        <p:spPr>
          <a:xfrm>
            <a:off x="4210300" y="2147275"/>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p1</a:t>
            </a:r>
          </a:p>
        </p:txBody>
      </p:sp>
      <p:cxnSp>
        <p:nvCxnSpPr>
          <p:cNvPr id="247" name="Shape 247"/>
          <p:cNvCxnSpPr>
            <a:stCxn id="246" idx="4"/>
            <a:endCxn id="245" idx="0"/>
          </p:cNvCxnSpPr>
          <p:nvPr/>
        </p:nvCxnSpPr>
        <p:spPr>
          <a:xfrm>
            <a:off x="4572550" y="2595774"/>
            <a:ext cx="174569" cy="229713"/>
          </a:xfrm>
          <a:prstGeom prst="straightConnector1">
            <a:avLst/>
          </a:prstGeom>
          <a:noFill/>
          <a:ln w="19050" cap="flat" cmpd="sng">
            <a:solidFill>
              <a:schemeClr val="dk2"/>
            </a:solidFill>
            <a:prstDash val="solid"/>
            <a:round/>
            <a:headEnd type="none" w="lg" len="lg"/>
            <a:tailEnd type="triangle" w="lg" len="lg"/>
          </a:ln>
        </p:spPr>
      </p:cxnSp>
      <p:cxnSp>
        <p:nvCxnSpPr>
          <p:cNvPr id="248" name="Shape 248"/>
          <p:cNvCxnSpPr>
            <a:stCxn id="245" idx="5"/>
            <a:endCxn id="249" idx="0"/>
          </p:cNvCxnSpPr>
          <p:nvPr/>
        </p:nvCxnSpPr>
        <p:spPr>
          <a:xfrm>
            <a:off x="5531066" y="3482039"/>
            <a:ext cx="238706" cy="676916"/>
          </a:xfrm>
          <a:prstGeom prst="straightConnector1">
            <a:avLst/>
          </a:prstGeom>
          <a:noFill/>
          <a:ln w="19050" cap="flat" cmpd="sng">
            <a:solidFill>
              <a:schemeClr val="dk2"/>
            </a:solidFill>
            <a:prstDash val="solid"/>
            <a:round/>
            <a:headEnd type="none" w="lg" len="lg"/>
            <a:tailEnd type="triangle" w="lg" len="lg"/>
          </a:ln>
        </p:spPr>
      </p:cxnSp>
      <p:sp>
        <p:nvSpPr>
          <p:cNvPr id="250" name="Shape 250"/>
          <p:cNvSpPr/>
          <p:nvPr/>
        </p:nvSpPr>
        <p:spPr>
          <a:xfrm>
            <a:off x="6109062" y="2825487"/>
            <a:ext cx="2306744"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h</a:t>
            </a:r>
            <a:r>
              <a:rPr lang="en" sz="2000" b="1" dirty="0" smtClean="0">
                <a:latin typeface="Courier New"/>
                <a:ea typeface="Courier New"/>
                <a:cs typeface="Courier New"/>
                <a:sym typeface="Courier New"/>
              </a:rPr>
              <a:t>ash</a:t>
            </a:r>
            <a:r>
              <a:rPr lang="en-US" sz="2000" b="1" dirty="0" smtClean="0">
                <a:latin typeface="Courier New"/>
                <a:ea typeface="Courier New"/>
                <a:cs typeface="Courier New"/>
                <a:sym typeface="Courier New"/>
              </a:rPr>
              <a:t>Index</a:t>
            </a:r>
            <a:endParaRPr lang="en" sz="2000" b="1" dirty="0">
              <a:latin typeface="Courier New"/>
              <a:ea typeface="Courier New"/>
              <a:cs typeface="Courier New"/>
              <a:sym typeface="Courier New"/>
            </a:endParaRPr>
          </a:p>
        </p:txBody>
      </p:sp>
      <p:sp>
        <p:nvSpPr>
          <p:cNvPr id="251" name="Shape 251"/>
          <p:cNvSpPr/>
          <p:nvPr/>
        </p:nvSpPr>
        <p:spPr>
          <a:xfrm>
            <a:off x="6933425" y="209930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p2</a:t>
            </a:r>
          </a:p>
        </p:txBody>
      </p:sp>
      <p:cxnSp>
        <p:nvCxnSpPr>
          <p:cNvPr id="252" name="Shape 252"/>
          <p:cNvCxnSpPr>
            <a:stCxn id="251" idx="4"/>
            <a:endCxn id="250" idx="0"/>
          </p:cNvCxnSpPr>
          <p:nvPr/>
        </p:nvCxnSpPr>
        <p:spPr>
          <a:xfrm flipH="1">
            <a:off x="7262434" y="2547799"/>
            <a:ext cx="33241" cy="277688"/>
          </a:xfrm>
          <a:prstGeom prst="straightConnector1">
            <a:avLst/>
          </a:prstGeom>
          <a:noFill/>
          <a:ln w="19050" cap="flat" cmpd="sng">
            <a:solidFill>
              <a:schemeClr val="dk2"/>
            </a:solidFill>
            <a:prstDash val="solid"/>
            <a:round/>
            <a:headEnd type="none" w="lg" len="lg"/>
            <a:tailEnd type="triangle" w="lg" len="lg"/>
          </a:ln>
        </p:spPr>
      </p:cxnSp>
      <p:cxnSp>
        <p:nvCxnSpPr>
          <p:cNvPr id="253" name="Shape 253"/>
          <p:cNvCxnSpPr>
            <a:stCxn id="250" idx="3"/>
            <a:endCxn id="249" idx="0"/>
          </p:cNvCxnSpPr>
          <p:nvPr/>
        </p:nvCxnSpPr>
        <p:spPr>
          <a:xfrm flipH="1">
            <a:off x="5769772" y="3482039"/>
            <a:ext cx="677105" cy="676916"/>
          </a:xfrm>
          <a:prstGeom prst="straightConnector1">
            <a:avLst/>
          </a:prstGeom>
          <a:noFill/>
          <a:ln w="19050" cap="flat" cmpd="sng">
            <a:solidFill>
              <a:schemeClr val="dk2"/>
            </a:solidFill>
            <a:prstDash val="solid"/>
            <a:round/>
            <a:headEnd type="none" w="lg" len="lg"/>
            <a:tailEnd type="triangle" w="lg" len="lg"/>
          </a:ln>
        </p:spPr>
      </p:cxnSp>
      <p:grpSp>
        <p:nvGrpSpPr>
          <p:cNvPr id="254" name="Shape 254"/>
          <p:cNvGrpSpPr/>
          <p:nvPr/>
        </p:nvGrpSpPr>
        <p:grpSpPr>
          <a:xfrm>
            <a:off x="1782598" y="3879812"/>
            <a:ext cx="6831174" cy="645143"/>
            <a:chOff x="1116051" y="3985557"/>
            <a:chExt cx="6831174" cy="645143"/>
          </a:xfrm>
        </p:grpSpPr>
        <p:sp>
          <p:nvSpPr>
            <p:cNvPr id="255" name="Shape 255"/>
            <p:cNvSpPr txBox="1"/>
            <p:nvPr/>
          </p:nvSpPr>
          <p:spPr>
            <a:xfrm>
              <a:off x="1121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56" name="Shape 256"/>
            <p:cNvSpPr txBox="1"/>
            <p:nvPr/>
          </p:nvSpPr>
          <p:spPr>
            <a:xfrm>
              <a:off x="22592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57" name="Shape 257"/>
            <p:cNvSpPr txBox="1"/>
            <p:nvPr/>
          </p:nvSpPr>
          <p:spPr>
            <a:xfrm>
              <a:off x="33968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49" name="Shape 249"/>
            <p:cNvSpPr txBox="1"/>
            <p:nvPr/>
          </p:nvSpPr>
          <p:spPr>
            <a:xfrm>
              <a:off x="45344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58" name="Shape 258"/>
            <p:cNvSpPr txBox="1"/>
            <p:nvPr/>
          </p:nvSpPr>
          <p:spPr>
            <a:xfrm>
              <a:off x="56720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59" name="Shape 259"/>
            <p:cNvSpPr txBox="1"/>
            <p:nvPr/>
          </p:nvSpPr>
          <p:spPr>
            <a:xfrm>
              <a:off x="6809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60" name="Shape 260"/>
            <p:cNvSpPr/>
            <p:nvPr/>
          </p:nvSpPr>
          <p:spPr>
            <a:xfrm>
              <a:off x="11160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261" name="Shape 261"/>
            <p:cNvSpPr/>
            <p:nvPr/>
          </p:nvSpPr>
          <p:spPr>
            <a:xfrm>
              <a:off x="22536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262" name="Shape 262"/>
            <p:cNvSpPr/>
            <p:nvPr/>
          </p:nvSpPr>
          <p:spPr>
            <a:xfrm>
              <a:off x="33912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263" name="Shape 263"/>
            <p:cNvSpPr/>
            <p:nvPr/>
          </p:nvSpPr>
          <p:spPr>
            <a:xfrm>
              <a:off x="45288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264" name="Shape 264"/>
            <p:cNvSpPr/>
            <p:nvPr/>
          </p:nvSpPr>
          <p:spPr>
            <a:xfrm>
              <a:off x="56664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265" name="Shape 265"/>
            <p:cNvSpPr/>
            <p:nvPr/>
          </p:nvSpPr>
          <p:spPr>
            <a:xfrm>
              <a:off x="6804051" y="3985557"/>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Solution 1: Perfect hash function</a:t>
            </a:r>
          </a:p>
        </p:txBody>
      </p:sp>
      <p:sp>
        <p:nvSpPr>
          <p:cNvPr id="271" name="Shape 271"/>
          <p:cNvSpPr txBox="1"/>
          <p:nvPr/>
        </p:nvSpPr>
        <p:spPr>
          <a:xfrm>
            <a:off x="513900" y="1331250"/>
            <a:ext cx="8116199" cy="2772000"/>
          </a:xfrm>
          <a:prstGeom prst="rect">
            <a:avLst/>
          </a:prstGeom>
          <a:noFill/>
          <a:ln>
            <a:noFill/>
          </a:ln>
        </p:spPr>
        <p:txBody>
          <a:bodyPr lIns="91425" tIns="91425" rIns="91425" bIns="91425" anchor="t" anchorCtr="0">
            <a:noAutofit/>
          </a:bodyPr>
          <a:lstStyle/>
          <a:p>
            <a:pPr lvl="0" rtl="0">
              <a:spcBef>
                <a:spcPts val="0"/>
              </a:spcBef>
              <a:buNone/>
            </a:pPr>
            <a:r>
              <a:rPr lang="en" sz="2000" dirty="0"/>
              <a:t>Map each value to a different index in the hash table</a:t>
            </a:r>
          </a:p>
          <a:p>
            <a:pPr lvl="0" rtl="0">
              <a:spcBef>
                <a:spcPts val="0"/>
              </a:spcBef>
              <a:buNone/>
            </a:pPr>
            <a:endParaRPr sz="2000" dirty="0"/>
          </a:p>
          <a:p>
            <a:pPr lvl="0" rtl="0">
              <a:spcBef>
                <a:spcPts val="0"/>
              </a:spcBef>
              <a:buNone/>
            </a:pPr>
            <a:r>
              <a:rPr lang="en" sz="2000" dirty="0"/>
              <a:t>Impossible in practice</a:t>
            </a:r>
          </a:p>
          <a:p>
            <a:pPr marL="457200" lvl="0" indent="-355600" rtl="0">
              <a:spcBef>
                <a:spcPts val="0"/>
              </a:spcBef>
              <a:buSzPct val="100000"/>
              <a:buChar char="●"/>
            </a:pPr>
            <a:r>
              <a:rPr lang="en" sz="2000" dirty="0"/>
              <a:t>don’t know </a:t>
            </a:r>
            <a:r>
              <a:rPr lang="en" sz="2000" dirty="0" smtClean="0"/>
              <a:t>size </a:t>
            </a:r>
            <a:r>
              <a:rPr lang="en" sz="2000" dirty="0"/>
              <a:t>of the array</a:t>
            </a:r>
          </a:p>
          <a:p>
            <a:pPr marL="457200" lvl="0" indent="-355600" rtl="0">
              <a:spcBef>
                <a:spcPts val="0"/>
              </a:spcBef>
              <a:buSzPct val="100000"/>
              <a:buChar char="●"/>
            </a:pPr>
            <a:r>
              <a:rPr lang="en" sz="2000" dirty="0"/>
              <a:t>Number of possible values far far exceeds the array size</a:t>
            </a:r>
          </a:p>
          <a:p>
            <a:pPr marL="457200" marR="0" lvl="0" indent="-355600" algn="l" rtl="0">
              <a:lnSpc>
                <a:spcPct val="100000"/>
              </a:lnSpc>
              <a:spcBef>
                <a:spcPts val="0"/>
              </a:spcBef>
              <a:spcAft>
                <a:spcPts val="0"/>
              </a:spcAft>
              <a:buClr>
                <a:srgbClr val="000000"/>
              </a:buClr>
              <a:buSzPct val="100000"/>
              <a:buFont typeface="Arial"/>
              <a:buChar char="●"/>
            </a:pPr>
            <a:r>
              <a:rPr lang="en" sz="2000" dirty="0"/>
              <a:t>no point in a perfect hash function if it takes </a:t>
            </a:r>
            <a:r>
              <a:rPr lang="en-US" sz="2000" dirty="0" smtClean="0"/>
              <a:t>too much time </a:t>
            </a:r>
            <a:r>
              <a:rPr lang="en" sz="2000" dirty="0" smtClean="0"/>
              <a:t>to </a:t>
            </a:r>
            <a:r>
              <a:rPr lang="en" sz="2000" dirty="0"/>
              <a:t>compute</a:t>
            </a:r>
          </a:p>
        </p:txBody>
      </p:sp>
      <p:sp>
        <p:nvSpPr>
          <p:cNvPr id="272" name="Shape 27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 Resolution</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p:nvPr/>
        </p:nvSpPr>
        <p:spPr>
          <a:xfrm>
            <a:off x="5636050" y="3972624"/>
            <a:ext cx="487200" cy="528300"/>
          </a:xfrm>
          <a:prstGeom prst="curvedRightArrow">
            <a:avLst>
              <a:gd name="adj1" fmla="val 25000"/>
              <a:gd name="adj2" fmla="val 57426"/>
              <a:gd name="adj3" fmla="val 25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8" name="Shape 278"/>
          <p:cNvSpPr/>
          <p:nvPr/>
        </p:nvSpPr>
        <p:spPr>
          <a:xfrm>
            <a:off x="5636050" y="3641358"/>
            <a:ext cx="556199" cy="528300"/>
          </a:xfrm>
          <a:prstGeom prst="curvedRightArrow">
            <a:avLst>
              <a:gd name="adj1" fmla="val 25000"/>
              <a:gd name="adj2" fmla="val 50000"/>
              <a:gd name="adj3" fmla="val 25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9" name="Shape 27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Solution 2: Collision resolution</a:t>
            </a:r>
          </a:p>
        </p:txBody>
      </p:sp>
      <p:sp>
        <p:nvSpPr>
          <p:cNvPr id="280" name="Shape 280"/>
          <p:cNvSpPr txBox="1"/>
          <p:nvPr/>
        </p:nvSpPr>
        <p:spPr>
          <a:xfrm>
            <a:off x="624900" y="1300825"/>
            <a:ext cx="6866100" cy="423300"/>
          </a:xfrm>
          <a:prstGeom prst="rect">
            <a:avLst/>
          </a:prstGeom>
          <a:noFill/>
          <a:ln>
            <a:noFill/>
          </a:ln>
        </p:spPr>
        <p:txBody>
          <a:bodyPr lIns="91425" tIns="91425" rIns="91425" bIns="91425" anchor="t" anchorCtr="0">
            <a:noAutofit/>
          </a:bodyPr>
          <a:lstStyle/>
          <a:p>
            <a:pPr lvl="0" rtl="0">
              <a:spcBef>
                <a:spcPts val="0"/>
              </a:spcBef>
              <a:buNone/>
            </a:pPr>
            <a:r>
              <a:rPr lang="en" sz="2200"/>
              <a:t>Two ways of handling collisions:</a:t>
            </a:r>
          </a:p>
          <a:p>
            <a:pPr lvl="0" rtl="0">
              <a:spcBef>
                <a:spcPts val="0"/>
              </a:spcBef>
              <a:buNone/>
            </a:pPr>
            <a:endParaRPr sz="2200"/>
          </a:p>
          <a:p>
            <a:pPr marL="457200" lvl="0" indent="-368300" rtl="0">
              <a:spcBef>
                <a:spcPts val="0"/>
              </a:spcBef>
              <a:buSzPct val="100000"/>
              <a:buAutoNum type="arabicPeriod"/>
            </a:pPr>
            <a:r>
              <a:rPr lang="en" sz="2200"/>
              <a:t>Chaining                                 2.  Open Addressing</a:t>
            </a:r>
          </a:p>
          <a:p>
            <a:pPr lvl="0" rtl="0">
              <a:spcBef>
                <a:spcPts val="0"/>
              </a:spcBef>
              <a:buNone/>
            </a:pPr>
            <a:endParaRPr sz="2200"/>
          </a:p>
        </p:txBody>
      </p:sp>
      <p:sp>
        <p:nvSpPr>
          <p:cNvPr id="281" name="Shape 28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 Resolution</a:t>
            </a:r>
          </a:p>
          <a:p>
            <a:pPr lvl="0" algn="r" rtl="0">
              <a:spcBef>
                <a:spcPts val="0"/>
              </a:spcBef>
              <a:buNone/>
            </a:pPr>
            <a:endParaRPr sz="1600" b="1">
              <a:solidFill>
                <a:srgbClr val="E08686"/>
              </a:solidFill>
            </a:endParaRPr>
          </a:p>
        </p:txBody>
      </p:sp>
      <p:sp>
        <p:nvSpPr>
          <p:cNvPr id="282" name="Shape 282"/>
          <p:cNvSpPr/>
          <p:nvPr/>
        </p:nvSpPr>
        <p:spPr>
          <a:xfrm>
            <a:off x="662125" y="2844325"/>
            <a:ext cx="3894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83" name="Shape 283"/>
          <p:cNvSpPr/>
          <p:nvPr/>
        </p:nvSpPr>
        <p:spPr>
          <a:xfrm>
            <a:off x="662125" y="3175682"/>
            <a:ext cx="389400" cy="331199"/>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84" name="Shape 284"/>
          <p:cNvSpPr/>
          <p:nvPr/>
        </p:nvSpPr>
        <p:spPr>
          <a:xfrm>
            <a:off x="662125" y="3506977"/>
            <a:ext cx="3894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85" name="Shape 285"/>
          <p:cNvSpPr/>
          <p:nvPr/>
        </p:nvSpPr>
        <p:spPr>
          <a:xfrm>
            <a:off x="662125" y="4169630"/>
            <a:ext cx="389400" cy="331199"/>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86" name="Shape 286"/>
          <p:cNvSpPr/>
          <p:nvPr/>
        </p:nvSpPr>
        <p:spPr>
          <a:xfrm>
            <a:off x="1496112" y="2844325"/>
            <a:ext cx="512700" cy="331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cxnSp>
        <p:nvCxnSpPr>
          <p:cNvPr id="287" name="Shape 287"/>
          <p:cNvCxnSpPr>
            <a:stCxn id="282" idx="3"/>
            <a:endCxn id="286" idx="2"/>
          </p:cNvCxnSpPr>
          <p:nvPr/>
        </p:nvCxnSpPr>
        <p:spPr>
          <a:xfrm>
            <a:off x="1051525" y="3009924"/>
            <a:ext cx="444600" cy="0"/>
          </a:xfrm>
          <a:prstGeom prst="straightConnector1">
            <a:avLst/>
          </a:prstGeom>
          <a:noFill/>
          <a:ln w="19050" cap="flat" cmpd="sng">
            <a:solidFill>
              <a:schemeClr val="dk2"/>
            </a:solidFill>
            <a:prstDash val="solid"/>
            <a:round/>
            <a:headEnd type="none" w="lg" len="lg"/>
            <a:tailEnd type="triangle" w="lg" len="lg"/>
          </a:ln>
        </p:spPr>
      </p:cxnSp>
      <p:sp>
        <p:nvSpPr>
          <p:cNvPr id="288" name="Shape 288"/>
          <p:cNvSpPr/>
          <p:nvPr/>
        </p:nvSpPr>
        <p:spPr>
          <a:xfrm>
            <a:off x="662125" y="3838272"/>
            <a:ext cx="389400" cy="331199"/>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89" name="Shape 289"/>
          <p:cNvSpPr/>
          <p:nvPr/>
        </p:nvSpPr>
        <p:spPr>
          <a:xfrm>
            <a:off x="1496112" y="3506977"/>
            <a:ext cx="512700" cy="331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sp>
        <p:nvSpPr>
          <p:cNvPr id="290" name="Shape 290"/>
          <p:cNvSpPr/>
          <p:nvPr/>
        </p:nvSpPr>
        <p:spPr>
          <a:xfrm>
            <a:off x="2453319" y="3506977"/>
            <a:ext cx="512700" cy="331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sp>
        <p:nvSpPr>
          <p:cNvPr id="291" name="Shape 291"/>
          <p:cNvSpPr/>
          <p:nvPr/>
        </p:nvSpPr>
        <p:spPr>
          <a:xfrm>
            <a:off x="3410526" y="3506977"/>
            <a:ext cx="512700" cy="331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cxnSp>
        <p:nvCxnSpPr>
          <p:cNvPr id="292" name="Shape 292"/>
          <p:cNvCxnSpPr/>
          <p:nvPr/>
        </p:nvCxnSpPr>
        <p:spPr>
          <a:xfrm>
            <a:off x="1051603" y="3672625"/>
            <a:ext cx="444600" cy="0"/>
          </a:xfrm>
          <a:prstGeom prst="straightConnector1">
            <a:avLst/>
          </a:prstGeom>
          <a:noFill/>
          <a:ln w="19050" cap="flat" cmpd="sng">
            <a:solidFill>
              <a:schemeClr val="dk2"/>
            </a:solidFill>
            <a:prstDash val="solid"/>
            <a:round/>
            <a:headEnd type="none" w="lg" len="lg"/>
            <a:tailEnd type="triangle" w="lg" len="lg"/>
          </a:ln>
        </p:spPr>
      </p:cxnSp>
      <p:cxnSp>
        <p:nvCxnSpPr>
          <p:cNvPr id="293" name="Shape 293"/>
          <p:cNvCxnSpPr>
            <a:stCxn id="289" idx="6"/>
            <a:endCxn id="290" idx="2"/>
          </p:cNvCxnSpPr>
          <p:nvPr/>
        </p:nvCxnSpPr>
        <p:spPr>
          <a:xfrm>
            <a:off x="2008812" y="3672577"/>
            <a:ext cx="444600" cy="0"/>
          </a:xfrm>
          <a:prstGeom prst="straightConnector1">
            <a:avLst/>
          </a:prstGeom>
          <a:noFill/>
          <a:ln w="19050" cap="flat" cmpd="sng">
            <a:solidFill>
              <a:schemeClr val="dk2"/>
            </a:solidFill>
            <a:prstDash val="solid"/>
            <a:round/>
            <a:headEnd type="none" w="lg" len="lg"/>
            <a:tailEnd type="triangle" w="lg" len="lg"/>
          </a:ln>
        </p:spPr>
      </p:cxnSp>
      <p:cxnSp>
        <p:nvCxnSpPr>
          <p:cNvPr id="294" name="Shape 294"/>
          <p:cNvCxnSpPr>
            <a:stCxn id="290" idx="6"/>
            <a:endCxn id="291" idx="2"/>
          </p:cNvCxnSpPr>
          <p:nvPr/>
        </p:nvCxnSpPr>
        <p:spPr>
          <a:xfrm>
            <a:off x="2966019" y="3672577"/>
            <a:ext cx="444600" cy="0"/>
          </a:xfrm>
          <a:prstGeom prst="straightConnector1">
            <a:avLst/>
          </a:prstGeom>
          <a:noFill/>
          <a:ln w="19050" cap="flat" cmpd="sng">
            <a:solidFill>
              <a:schemeClr val="dk2"/>
            </a:solidFill>
            <a:prstDash val="solid"/>
            <a:round/>
            <a:headEnd type="none" w="lg" len="lg"/>
            <a:tailEnd type="triangle" w="lg" len="lg"/>
          </a:ln>
        </p:spPr>
      </p:cxnSp>
      <p:sp>
        <p:nvSpPr>
          <p:cNvPr id="295" name="Shape 295"/>
          <p:cNvSpPr/>
          <p:nvPr/>
        </p:nvSpPr>
        <p:spPr>
          <a:xfrm>
            <a:off x="6192317" y="2844325"/>
            <a:ext cx="4872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96" name="Shape 296"/>
          <p:cNvSpPr/>
          <p:nvPr/>
        </p:nvSpPr>
        <p:spPr>
          <a:xfrm>
            <a:off x="6192317" y="3175653"/>
            <a:ext cx="487200" cy="331199"/>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97" name="Shape 297"/>
          <p:cNvSpPr/>
          <p:nvPr/>
        </p:nvSpPr>
        <p:spPr>
          <a:xfrm>
            <a:off x="6192317" y="3506918"/>
            <a:ext cx="4872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98" name="Shape 298"/>
          <p:cNvSpPr/>
          <p:nvPr/>
        </p:nvSpPr>
        <p:spPr>
          <a:xfrm>
            <a:off x="6192317" y="4169512"/>
            <a:ext cx="4872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99" name="Shape 299"/>
          <p:cNvSpPr/>
          <p:nvPr/>
        </p:nvSpPr>
        <p:spPr>
          <a:xfrm>
            <a:off x="6192317" y="3838184"/>
            <a:ext cx="487200" cy="331199"/>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Shape 304"/>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Collisions: Chaining</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Shape 30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Chaining example</a:t>
            </a:r>
          </a:p>
        </p:txBody>
      </p:sp>
      <p:sp>
        <p:nvSpPr>
          <p:cNvPr id="310" name="Shape 3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
        <p:nvSpPr>
          <p:cNvPr id="311" name="Shape 311"/>
          <p:cNvSpPr/>
          <p:nvPr/>
        </p:nvSpPr>
        <p:spPr>
          <a:xfrm>
            <a:off x="2257653" y="1241737"/>
            <a:ext cx="2197181"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312" name="Shape 312"/>
          <p:cNvSpPr/>
          <p:nvPr/>
        </p:nvSpPr>
        <p:spPr>
          <a:xfrm>
            <a:off x="525400" y="14021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NY</a:t>
            </a:r>
          </a:p>
        </p:txBody>
      </p:sp>
      <p:cxnSp>
        <p:nvCxnSpPr>
          <p:cNvPr id="313" name="Shape 313"/>
          <p:cNvCxnSpPr>
            <a:stCxn id="312" idx="6"/>
            <a:endCxn id="311" idx="2"/>
          </p:cNvCxnSpPr>
          <p:nvPr/>
        </p:nvCxnSpPr>
        <p:spPr>
          <a:xfrm flipV="1">
            <a:off x="1963000" y="1626337"/>
            <a:ext cx="294653" cy="13"/>
          </a:xfrm>
          <a:prstGeom prst="straightConnector1">
            <a:avLst/>
          </a:prstGeom>
          <a:noFill/>
          <a:ln w="19050" cap="flat" cmpd="sng">
            <a:solidFill>
              <a:schemeClr val="dk2"/>
            </a:solidFill>
            <a:prstDash val="solid"/>
            <a:round/>
            <a:headEnd type="none" w="lg" len="lg"/>
            <a:tailEnd type="triangle" w="lg" len="lg"/>
          </a:ln>
        </p:spPr>
      </p:cxnSp>
      <p:cxnSp>
        <p:nvCxnSpPr>
          <p:cNvPr id="314" name="Shape 314"/>
          <p:cNvCxnSpPr>
            <a:stCxn id="311" idx="6"/>
            <a:endCxn id="315" idx="2"/>
          </p:cNvCxnSpPr>
          <p:nvPr/>
        </p:nvCxnSpPr>
        <p:spPr>
          <a:xfrm>
            <a:off x="4454834" y="1626337"/>
            <a:ext cx="312116" cy="7163"/>
          </a:xfrm>
          <a:prstGeom prst="straightConnector1">
            <a:avLst/>
          </a:prstGeom>
          <a:noFill/>
          <a:ln w="19050" cap="flat" cmpd="sng">
            <a:solidFill>
              <a:schemeClr val="dk2"/>
            </a:solidFill>
            <a:prstDash val="solid"/>
            <a:round/>
            <a:headEnd type="none" w="lg" len="lg"/>
            <a:tailEnd type="triangle" w="lg" len="lg"/>
          </a:ln>
        </p:spPr>
      </p:cxnSp>
      <p:sp>
        <p:nvSpPr>
          <p:cNvPr id="315" name="Shape 315"/>
          <p:cNvSpPr/>
          <p:nvPr/>
        </p:nvSpPr>
        <p:spPr>
          <a:xfrm>
            <a:off x="4766950" y="14092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3</a:t>
            </a:r>
          </a:p>
        </p:txBody>
      </p:sp>
      <p:sp>
        <p:nvSpPr>
          <p:cNvPr id="316" name="Shape 316"/>
          <p:cNvSpPr/>
          <p:nvPr/>
        </p:nvSpPr>
        <p:spPr>
          <a:xfrm>
            <a:off x="4534600" y="1626350"/>
            <a:ext cx="1484150" cy="702639"/>
          </a:xfrm>
          <a:custGeom>
            <a:avLst/>
            <a:gdLst/>
            <a:ahLst/>
            <a:cxnLst/>
            <a:rect l="0" t="0" r="0" b="0"/>
            <a:pathLst>
              <a:path w="59366" h="38777" extrusionOk="0">
                <a:moveTo>
                  <a:pt x="38457" y="0"/>
                </a:moveTo>
                <a:cubicBezTo>
                  <a:pt x="40913" y="534"/>
                  <a:pt x="49726" y="1334"/>
                  <a:pt x="53198" y="3204"/>
                </a:cubicBezTo>
                <a:cubicBezTo>
                  <a:pt x="56669" y="5073"/>
                  <a:pt x="59020" y="8118"/>
                  <a:pt x="59287" y="11216"/>
                </a:cubicBezTo>
                <a:cubicBezTo>
                  <a:pt x="59554" y="14314"/>
                  <a:pt x="59393" y="19174"/>
                  <a:pt x="54800" y="21792"/>
                </a:cubicBezTo>
                <a:cubicBezTo>
                  <a:pt x="50206" y="24409"/>
                  <a:pt x="40165" y="25477"/>
                  <a:pt x="31727" y="26920"/>
                </a:cubicBezTo>
                <a:cubicBezTo>
                  <a:pt x="23288" y="28362"/>
                  <a:pt x="9454" y="28468"/>
                  <a:pt x="4167" y="30445"/>
                </a:cubicBezTo>
                <a:cubicBezTo>
                  <a:pt x="-1120" y="32421"/>
                  <a:pt x="694" y="37388"/>
                  <a:pt x="0" y="38777"/>
                </a:cubicBezTo>
              </a:path>
            </a:pathLst>
          </a:custGeom>
          <a:noFill/>
          <a:ln w="19050" cap="flat" cmpd="sng">
            <a:solidFill>
              <a:schemeClr val="dk2"/>
            </a:solidFill>
            <a:prstDash val="solid"/>
            <a:round/>
            <a:headEnd type="none" w="lg" len="lg"/>
            <a:tailEnd type="none" w="lg" len="lg"/>
          </a:ln>
        </p:spPr>
      </p:sp>
      <p:cxnSp>
        <p:nvCxnSpPr>
          <p:cNvPr id="317" name="Shape 317"/>
          <p:cNvCxnSpPr/>
          <p:nvPr/>
        </p:nvCxnSpPr>
        <p:spPr>
          <a:xfrm>
            <a:off x="4534600" y="2329000"/>
            <a:ext cx="0" cy="233225"/>
          </a:xfrm>
          <a:prstGeom prst="straightConnector1">
            <a:avLst/>
          </a:prstGeom>
          <a:noFill/>
          <a:ln w="19050" cap="flat" cmpd="sng">
            <a:solidFill>
              <a:schemeClr val="dk2"/>
            </a:solidFill>
            <a:prstDash val="solid"/>
            <a:round/>
            <a:headEnd type="none" w="lg" len="lg"/>
            <a:tailEnd type="triangle" w="lg" len="lg"/>
          </a:ln>
        </p:spPr>
      </p:cxnSp>
      <p:sp>
        <p:nvSpPr>
          <p:cNvPr id="318" name="Shape 318"/>
          <p:cNvSpPr/>
          <p:nvPr/>
        </p:nvSpPr>
        <p:spPr>
          <a:xfrm>
            <a:off x="3028375" y="3319600"/>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NY</a:t>
            </a:r>
          </a:p>
        </p:txBody>
      </p:sp>
      <p:sp>
        <p:nvSpPr>
          <p:cNvPr id="319" name="Shape 319"/>
          <p:cNvSpPr/>
          <p:nvPr/>
        </p:nvSpPr>
        <p:spPr>
          <a:xfrm>
            <a:off x="6755825" y="3425925"/>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grpSp>
        <p:nvGrpSpPr>
          <p:cNvPr id="320" name="Shape 320"/>
          <p:cNvGrpSpPr/>
          <p:nvPr/>
        </p:nvGrpSpPr>
        <p:grpSpPr>
          <a:xfrm>
            <a:off x="656975" y="2372960"/>
            <a:ext cx="6825600" cy="614880"/>
            <a:chOff x="1121625" y="4015820"/>
            <a:chExt cx="6825600" cy="614880"/>
          </a:xfrm>
        </p:grpSpPr>
        <p:sp>
          <p:nvSpPr>
            <p:cNvPr id="321" name="Shape 321"/>
            <p:cNvSpPr txBox="1"/>
            <p:nvPr/>
          </p:nvSpPr>
          <p:spPr>
            <a:xfrm>
              <a:off x="1121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2" name="Shape 322"/>
            <p:cNvSpPr txBox="1"/>
            <p:nvPr/>
          </p:nvSpPr>
          <p:spPr>
            <a:xfrm>
              <a:off x="22592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3" name="Shape 323"/>
            <p:cNvSpPr txBox="1"/>
            <p:nvPr/>
          </p:nvSpPr>
          <p:spPr>
            <a:xfrm>
              <a:off x="33968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4" name="Shape 324"/>
            <p:cNvSpPr txBox="1"/>
            <p:nvPr/>
          </p:nvSpPr>
          <p:spPr>
            <a:xfrm>
              <a:off x="45344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5" name="Shape 325"/>
            <p:cNvSpPr txBox="1"/>
            <p:nvPr/>
          </p:nvSpPr>
          <p:spPr>
            <a:xfrm>
              <a:off x="56720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6" name="Shape 326"/>
            <p:cNvSpPr txBox="1"/>
            <p:nvPr/>
          </p:nvSpPr>
          <p:spPr>
            <a:xfrm>
              <a:off x="6809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27" name="Shape 327"/>
            <p:cNvSpPr/>
            <p:nvPr/>
          </p:nvSpPr>
          <p:spPr>
            <a:xfrm>
              <a:off x="11216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328" name="Shape 328"/>
            <p:cNvSpPr/>
            <p:nvPr/>
          </p:nvSpPr>
          <p:spPr>
            <a:xfrm>
              <a:off x="22592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329" name="Shape 329"/>
            <p:cNvSpPr/>
            <p:nvPr/>
          </p:nvSpPr>
          <p:spPr>
            <a:xfrm>
              <a:off x="33968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330" name="Shape 330"/>
            <p:cNvSpPr/>
            <p:nvPr/>
          </p:nvSpPr>
          <p:spPr>
            <a:xfrm>
              <a:off x="45344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331" name="Shape 331"/>
            <p:cNvSpPr/>
            <p:nvPr/>
          </p:nvSpPr>
          <p:spPr>
            <a:xfrm>
              <a:off x="56720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332" name="Shape 332"/>
            <p:cNvSpPr/>
            <p:nvPr/>
          </p:nvSpPr>
          <p:spPr>
            <a:xfrm>
              <a:off x="6809625" y="4015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333" name="Shape 333"/>
          <p:cNvCxnSpPr>
            <a:endCxn id="319" idx="0"/>
          </p:cNvCxnSpPr>
          <p:nvPr/>
        </p:nvCxnSpPr>
        <p:spPr>
          <a:xfrm>
            <a:off x="6873875" y="2756025"/>
            <a:ext cx="695100" cy="669900"/>
          </a:xfrm>
          <a:prstGeom prst="straightConnector1">
            <a:avLst/>
          </a:prstGeom>
          <a:noFill/>
          <a:ln w="19050" cap="flat" cmpd="sng">
            <a:solidFill>
              <a:schemeClr val="dk2"/>
            </a:solidFill>
            <a:prstDash val="solid"/>
            <a:round/>
            <a:headEnd type="none" w="lg" len="lg"/>
            <a:tailEnd type="triangle" w="lg" len="lg"/>
          </a:ln>
        </p:spPr>
      </p:cxnSp>
      <p:cxnSp>
        <p:nvCxnSpPr>
          <p:cNvPr id="334" name="Shape 334"/>
          <p:cNvCxnSpPr>
            <a:endCxn id="318" idx="0"/>
          </p:cNvCxnSpPr>
          <p:nvPr/>
        </p:nvCxnSpPr>
        <p:spPr>
          <a:xfrm flipH="1">
            <a:off x="3841525" y="2707900"/>
            <a:ext cx="789300" cy="611700"/>
          </a:xfrm>
          <a:prstGeom prst="straightConnector1">
            <a:avLst/>
          </a:prstGeom>
          <a:noFill/>
          <a:ln w="19050" cap="flat" cmpd="sng">
            <a:solidFill>
              <a:schemeClr val="dk2"/>
            </a:solidFill>
            <a:prstDash val="solid"/>
            <a:round/>
            <a:headEnd type="none" w="lg" len="lg"/>
            <a:tailEnd type="triangle" w="lg" len="lg"/>
          </a:ln>
        </p:spPr>
      </p:cxnSp>
      <p:sp>
        <p:nvSpPr>
          <p:cNvPr id="335" name="Shape 335"/>
          <p:cNvSpPr txBox="1"/>
          <p:nvPr/>
        </p:nvSpPr>
        <p:spPr>
          <a:xfrm>
            <a:off x="6663275" y="1320725"/>
            <a:ext cx="2289900" cy="480599"/>
          </a:xfrm>
          <a:prstGeom prst="rect">
            <a:avLst/>
          </a:prstGeom>
          <a:noFill/>
          <a:ln>
            <a:noFill/>
          </a:ln>
        </p:spPr>
        <p:txBody>
          <a:bodyPr lIns="91425" tIns="91425" rIns="91425" bIns="91425" anchor="t" anchorCtr="0">
            <a:noAutofit/>
          </a:bodyPr>
          <a:lstStyle/>
          <a:p>
            <a:pPr lvl="0">
              <a:spcBef>
                <a:spcPts val="0"/>
              </a:spcBef>
              <a:buNone/>
            </a:pPr>
            <a:r>
              <a:rPr lang="en" sz="2000" b="1">
                <a:solidFill>
                  <a:srgbClr val="1155CC"/>
                </a:solidFill>
                <a:latin typeface="Courier New"/>
                <a:ea typeface="Courier New"/>
                <a:cs typeface="Courier New"/>
                <a:sym typeface="Courier New"/>
              </a:rPr>
              <a:t>add(“NY”)</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Shape 340"/>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Chaining example</a:t>
            </a:r>
          </a:p>
        </p:txBody>
      </p:sp>
      <p:sp>
        <p:nvSpPr>
          <p:cNvPr id="341" name="Shape 341"/>
          <p:cNvSpPr/>
          <p:nvPr/>
        </p:nvSpPr>
        <p:spPr>
          <a:xfrm>
            <a:off x="2247575" y="1241737"/>
            <a:ext cx="2287025"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342" name="Shape 342"/>
          <p:cNvSpPr/>
          <p:nvPr/>
        </p:nvSpPr>
        <p:spPr>
          <a:xfrm>
            <a:off x="525400" y="14021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CA</a:t>
            </a:r>
          </a:p>
        </p:txBody>
      </p:sp>
      <p:cxnSp>
        <p:nvCxnSpPr>
          <p:cNvPr id="343" name="Shape 343"/>
          <p:cNvCxnSpPr>
            <a:stCxn id="342" idx="6"/>
            <a:endCxn id="341" idx="2"/>
          </p:cNvCxnSpPr>
          <p:nvPr/>
        </p:nvCxnSpPr>
        <p:spPr>
          <a:xfrm flipV="1">
            <a:off x="1963000" y="1626337"/>
            <a:ext cx="284575" cy="13"/>
          </a:xfrm>
          <a:prstGeom prst="straightConnector1">
            <a:avLst/>
          </a:prstGeom>
          <a:noFill/>
          <a:ln w="19050" cap="flat" cmpd="sng">
            <a:solidFill>
              <a:schemeClr val="dk2"/>
            </a:solidFill>
            <a:prstDash val="solid"/>
            <a:round/>
            <a:headEnd type="none" w="lg" len="lg"/>
            <a:tailEnd type="triangle" w="lg" len="lg"/>
          </a:ln>
        </p:spPr>
      </p:cxnSp>
      <p:cxnSp>
        <p:nvCxnSpPr>
          <p:cNvPr id="344" name="Shape 344"/>
          <p:cNvCxnSpPr>
            <a:stCxn id="341" idx="6"/>
            <a:endCxn id="345" idx="2"/>
          </p:cNvCxnSpPr>
          <p:nvPr/>
        </p:nvCxnSpPr>
        <p:spPr>
          <a:xfrm>
            <a:off x="4534600" y="1626337"/>
            <a:ext cx="232350" cy="7163"/>
          </a:xfrm>
          <a:prstGeom prst="straightConnector1">
            <a:avLst/>
          </a:prstGeom>
          <a:noFill/>
          <a:ln w="19050" cap="flat" cmpd="sng">
            <a:solidFill>
              <a:schemeClr val="dk2"/>
            </a:solidFill>
            <a:prstDash val="solid"/>
            <a:round/>
            <a:headEnd type="none" w="lg" len="lg"/>
            <a:tailEnd type="triangle" w="lg" len="lg"/>
          </a:ln>
        </p:spPr>
      </p:cxnSp>
      <p:sp>
        <p:nvSpPr>
          <p:cNvPr id="345" name="Shape 345"/>
          <p:cNvSpPr/>
          <p:nvPr/>
        </p:nvSpPr>
        <p:spPr>
          <a:xfrm>
            <a:off x="4766950" y="14092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3</a:t>
            </a:r>
          </a:p>
        </p:txBody>
      </p:sp>
      <p:sp>
        <p:nvSpPr>
          <p:cNvPr id="346" name="Shape 346"/>
          <p:cNvSpPr/>
          <p:nvPr/>
        </p:nvSpPr>
        <p:spPr>
          <a:xfrm>
            <a:off x="4534600" y="1626350"/>
            <a:ext cx="1484150" cy="702639"/>
          </a:xfrm>
          <a:custGeom>
            <a:avLst/>
            <a:gdLst/>
            <a:ahLst/>
            <a:cxnLst/>
            <a:rect l="0" t="0" r="0" b="0"/>
            <a:pathLst>
              <a:path w="59366" h="38777" extrusionOk="0">
                <a:moveTo>
                  <a:pt x="38457" y="0"/>
                </a:moveTo>
                <a:cubicBezTo>
                  <a:pt x="40913" y="534"/>
                  <a:pt x="49726" y="1334"/>
                  <a:pt x="53198" y="3204"/>
                </a:cubicBezTo>
                <a:cubicBezTo>
                  <a:pt x="56669" y="5073"/>
                  <a:pt x="59020" y="8118"/>
                  <a:pt x="59287" y="11216"/>
                </a:cubicBezTo>
                <a:cubicBezTo>
                  <a:pt x="59554" y="14314"/>
                  <a:pt x="59393" y="19174"/>
                  <a:pt x="54800" y="21792"/>
                </a:cubicBezTo>
                <a:cubicBezTo>
                  <a:pt x="50206" y="24409"/>
                  <a:pt x="40165" y="25477"/>
                  <a:pt x="31727" y="26920"/>
                </a:cubicBezTo>
                <a:cubicBezTo>
                  <a:pt x="23288" y="28362"/>
                  <a:pt x="9454" y="28468"/>
                  <a:pt x="4167" y="30445"/>
                </a:cubicBezTo>
                <a:cubicBezTo>
                  <a:pt x="-1120" y="32421"/>
                  <a:pt x="694" y="37388"/>
                  <a:pt x="0" y="38777"/>
                </a:cubicBezTo>
              </a:path>
            </a:pathLst>
          </a:custGeom>
          <a:noFill/>
          <a:ln w="19050" cap="flat" cmpd="sng">
            <a:solidFill>
              <a:schemeClr val="dk2"/>
            </a:solidFill>
            <a:prstDash val="solid"/>
            <a:round/>
            <a:headEnd type="none" w="lg" len="lg"/>
            <a:tailEnd type="none" w="lg" len="lg"/>
          </a:ln>
        </p:spPr>
      </p:sp>
      <p:cxnSp>
        <p:nvCxnSpPr>
          <p:cNvPr id="347" name="Shape 347"/>
          <p:cNvCxnSpPr/>
          <p:nvPr/>
        </p:nvCxnSpPr>
        <p:spPr>
          <a:xfrm>
            <a:off x="4534600" y="2329000"/>
            <a:ext cx="6299" cy="187199"/>
          </a:xfrm>
          <a:prstGeom prst="straightConnector1">
            <a:avLst/>
          </a:prstGeom>
          <a:noFill/>
          <a:ln w="19050" cap="flat" cmpd="sng">
            <a:solidFill>
              <a:schemeClr val="dk2"/>
            </a:solidFill>
            <a:prstDash val="solid"/>
            <a:round/>
            <a:headEnd type="none" w="lg" len="lg"/>
            <a:tailEnd type="triangle" w="lg" len="lg"/>
          </a:ln>
        </p:spPr>
      </p:cxnSp>
      <p:cxnSp>
        <p:nvCxnSpPr>
          <p:cNvPr id="348" name="Shape 348"/>
          <p:cNvCxnSpPr>
            <a:stCxn id="349" idx="4"/>
            <a:endCxn id="350" idx="0"/>
          </p:cNvCxnSpPr>
          <p:nvPr/>
        </p:nvCxnSpPr>
        <p:spPr>
          <a:xfrm>
            <a:off x="3841525" y="4022200"/>
            <a:ext cx="0" cy="213900"/>
          </a:xfrm>
          <a:prstGeom prst="straightConnector1">
            <a:avLst/>
          </a:prstGeom>
          <a:noFill/>
          <a:ln w="19050" cap="flat" cmpd="sng">
            <a:solidFill>
              <a:schemeClr val="dk2"/>
            </a:solidFill>
            <a:prstDash val="solid"/>
            <a:round/>
            <a:headEnd type="none" w="lg" len="lg"/>
            <a:tailEnd type="triangle" w="lg" len="lg"/>
          </a:ln>
        </p:spPr>
      </p:cxnSp>
      <p:sp>
        <p:nvSpPr>
          <p:cNvPr id="350" name="Shape 350"/>
          <p:cNvSpPr/>
          <p:nvPr/>
        </p:nvSpPr>
        <p:spPr>
          <a:xfrm>
            <a:off x="3028375" y="4236000"/>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CA</a:t>
            </a:r>
          </a:p>
        </p:txBody>
      </p:sp>
      <p:sp>
        <p:nvSpPr>
          <p:cNvPr id="349" name="Shape 349"/>
          <p:cNvSpPr/>
          <p:nvPr/>
        </p:nvSpPr>
        <p:spPr>
          <a:xfrm>
            <a:off x="3028375" y="3319600"/>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351" name="Shape 351"/>
          <p:cNvSpPr/>
          <p:nvPr/>
        </p:nvSpPr>
        <p:spPr>
          <a:xfrm>
            <a:off x="6755825" y="3425925"/>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grpSp>
        <p:nvGrpSpPr>
          <p:cNvPr id="352" name="Shape 352"/>
          <p:cNvGrpSpPr/>
          <p:nvPr/>
        </p:nvGrpSpPr>
        <p:grpSpPr>
          <a:xfrm>
            <a:off x="656975" y="2282240"/>
            <a:ext cx="6825600" cy="624960"/>
            <a:chOff x="1121625" y="4005740"/>
            <a:chExt cx="6825600" cy="624960"/>
          </a:xfrm>
        </p:grpSpPr>
        <p:sp>
          <p:nvSpPr>
            <p:cNvPr id="353" name="Shape 353"/>
            <p:cNvSpPr txBox="1"/>
            <p:nvPr/>
          </p:nvSpPr>
          <p:spPr>
            <a:xfrm>
              <a:off x="1121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4" name="Shape 354"/>
            <p:cNvSpPr txBox="1"/>
            <p:nvPr/>
          </p:nvSpPr>
          <p:spPr>
            <a:xfrm>
              <a:off x="22592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5" name="Shape 355"/>
            <p:cNvSpPr txBox="1"/>
            <p:nvPr/>
          </p:nvSpPr>
          <p:spPr>
            <a:xfrm>
              <a:off x="33968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6" name="Shape 356"/>
            <p:cNvSpPr txBox="1"/>
            <p:nvPr/>
          </p:nvSpPr>
          <p:spPr>
            <a:xfrm>
              <a:off x="45344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7" name="Shape 357"/>
            <p:cNvSpPr txBox="1"/>
            <p:nvPr/>
          </p:nvSpPr>
          <p:spPr>
            <a:xfrm>
              <a:off x="56720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8" name="Shape 358"/>
            <p:cNvSpPr txBox="1"/>
            <p:nvPr/>
          </p:nvSpPr>
          <p:spPr>
            <a:xfrm>
              <a:off x="6809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59" name="Shape 359"/>
            <p:cNvSpPr/>
            <p:nvPr/>
          </p:nvSpPr>
          <p:spPr>
            <a:xfrm>
              <a:off x="11216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360" name="Shape 360"/>
            <p:cNvSpPr/>
            <p:nvPr/>
          </p:nvSpPr>
          <p:spPr>
            <a:xfrm>
              <a:off x="22592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361" name="Shape 361"/>
            <p:cNvSpPr/>
            <p:nvPr/>
          </p:nvSpPr>
          <p:spPr>
            <a:xfrm>
              <a:off x="33968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362" name="Shape 362"/>
            <p:cNvSpPr/>
            <p:nvPr/>
          </p:nvSpPr>
          <p:spPr>
            <a:xfrm>
              <a:off x="45344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363" name="Shape 363"/>
            <p:cNvSpPr/>
            <p:nvPr/>
          </p:nvSpPr>
          <p:spPr>
            <a:xfrm>
              <a:off x="56720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364" name="Shape 364"/>
            <p:cNvSpPr/>
            <p:nvPr/>
          </p:nvSpPr>
          <p:spPr>
            <a:xfrm>
              <a:off x="6809625" y="40057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365" name="Shape 365"/>
          <p:cNvCxnSpPr>
            <a:endCxn id="351" idx="0"/>
          </p:cNvCxnSpPr>
          <p:nvPr/>
        </p:nvCxnSpPr>
        <p:spPr>
          <a:xfrm>
            <a:off x="6873875" y="2756025"/>
            <a:ext cx="695100" cy="669900"/>
          </a:xfrm>
          <a:prstGeom prst="straightConnector1">
            <a:avLst/>
          </a:prstGeom>
          <a:noFill/>
          <a:ln w="19050" cap="flat" cmpd="sng">
            <a:solidFill>
              <a:schemeClr val="dk2"/>
            </a:solidFill>
            <a:prstDash val="solid"/>
            <a:round/>
            <a:headEnd type="none" w="lg" len="lg"/>
            <a:tailEnd type="triangle" w="lg" len="lg"/>
          </a:ln>
        </p:spPr>
      </p:cxnSp>
      <p:cxnSp>
        <p:nvCxnSpPr>
          <p:cNvPr id="366" name="Shape 366"/>
          <p:cNvCxnSpPr>
            <a:endCxn id="349" idx="0"/>
          </p:cNvCxnSpPr>
          <p:nvPr/>
        </p:nvCxnSpPr>
        <p:spPr>
          <a:xfrm flipH="1">
            <a:off x="3841525" y="2707900"/>
            <a:ext cx="789300" cy="611700"/>
          </a:xfrm>
          <a:prstGeom prst="straightConnector1">
            <a:avLst/>
          </a:prstGeom>
          <a:noFill/>
          <a:ln w="19050" cap="flat" cmpd="sng">
            <a:solidFill>
              <a:schemeClr val="dk2"/>
            </a:solidFill>
            <a:prstDash val="solid"/>
            <a:round/>
            <a:headEnd type="none" w="lg" len="lg"/>
            <a:tailEnd type="triangle" w="lg" len="lg"/>
          </a:ln>
        </p:spPr>
      </p:cxnSp>
      <p:sp>
        <p:nvSpPr>
          <p:cNvPr id="367" name="Shape 367"/>
          <p:cNvSpPr txBox="1"/>
          <p:nvPr/>
        </p:nvSpPr>
        <p:spPr>
          <a:xfrm>
            <a:off x="825950" y="3880750"/>
            <a:ext cx="1749899" cy="857400"/>
          </a:xfrm>
          <a:prstGeom prst="rect">
            <a:avLst/>
          </a:prstGeom>
          <a:noFill/>
          <a:ln>
            <a:noFill/>
          </a:ln>
        </p:spPr>
        <p:txBody>
          <a:bodyPr lIns="91425" tIns="91425" rIns="91425" bIns="91425" anchor="t" anchorCtr="0">
            <a:noAutofit/>
          </a:bodyPr>
          <a:lstStyle/>
          <a:p>
            <a:pPr lvl="0" rtl="0">
              <a:spcBef>
                <a:spcPts val="0"/>
              </a:spcBef>
              <a:buNone/>
            </a:pPr>
            <a:r>
              <a:rPr lang="en" sz="2000" b="1"/>
              <a:t>bucket</a:t>
            </a:r>
            <a:r>
              <a:rPr lang="en" sz="2000"/>
              <a:t>/chain</a:t>
            </a:r>
          </a:p>
          <a:p>
            <a:pPr lvl="0">
              <a:spcBef>
                <a:spcPts val="0"/>
              </a:spcBef>
              <a:buNone/>
            </a:pPr>
            <a:r>
              <a:rPr lang="en" sz="2000"/>
              <a:t>(linked list)</a:t>
            </a:r>
          </a:p>
        </p:txBody>
      </p:sp>
      <p:sp>
        <p:nvSpPr>
          <p:cNvPr id="368" name="Shape 368"/>
          <p:cNvSpPr/>
          <p:nvPr/>
        </p:nvSpPr>
        <p:spPr>
          <a:xfrm>
            <a:off x="2503725" y="3368500"/>
            <a:ext cx="396600" cy="1521299"/>
          </a:xfrm>
          <a:prstGeom prst="leftBrace">
            <a:avLst>
              <a:gd name="adj1" fmla="val 8333"/>
              <a:gd name="adj2" fmla="val 50000"/>
            </a:avLst>
          </a:prstGeom>
          <a:noFill/>
          <a:ln w="19050" cap="flat" cmpd="sng">
            <a:solidFill>
              <a:srgbClr val="5B595A"/>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69" name="Shape 369"/>
          <p:cNvSpPr txBox="1"/>
          <p:nvPr/>
        </p:nvSpPr>
        <p:spPr>
          <a:xfrm>
            <a:off x="6616850" y="1320725"/>
            <a:ext cx="2336400"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add(“CA”)</a:t>
            </a:r>
          </a:p>
        </p:txBody>
      </p:sp>
      <p:sp>
        <p:nvSpPr>
          <p:cNvPr id="370" name="Shape 37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algn="l" rtl="0">
              <a:spcBef>
                <a:spcPts val="0"/>
              </a:spcBef>
              <a:buNone/>
            </a:pPr>
            <a:r>
              <a:rPr lang="en"/>
              <a:t>Sets</a:t>
            </a:r>
          </a:p>
        </p:txBody>
      </p:sp>
      <p:sp>
        <p:nvSpPr>
          <p:cNvPr id="49" name="Shape 4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Sets</a:t>
            </a:r>
          </a:p>
          <a:p>
            <a:pPr lvl="0" algn="r" rtl="0">
              <a:spcBef>
                <a:spcPts val="0"/>
              </a:spcBef>
              <a:buNone/>
            </a:pPr>
            <a:endParaRPr sz="1600" b="1">
              <a:solidFill>
                <a:srgbClr val="E08686"/>
              </a:solidFill>
            </a:endParaRPr>
          </a:p>
        </p:txBody>
      </p:sp>
      <p:sp>
        <p:nvSpPr>
          <p:cNvPr id="50" name="Shape 50"/>
          <p:cNvSpPr/>
          <p:nvPr/>
        </p:nvSpPr>
        <p:spPr>
          <a:xfrm>
            <a:off x="3021750" y="1547312"/>
            <a:ext cx="3100499" cy="1501500"/>
          </a:xfrm>
          <a:prstGeom prst="rect">
            <a:avLst/>
          </a:prstGeom>
          <a:solidFill>
            <a:srgbClr val="C9DAF8"/>
          </a:solidFill>
          <a:ln w="28575" cap="flat" cmpd="sng">
            <a:solidFill>
              <a:srgbClr val="1155CC"/>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n" sz="1800" b="1" dirty="0"/>
              <a:t>Set&lt;E&gt;</a:t>
            </a:r>
          </a:p>
          <a:p>
            <a:pPr lvl="0" rtl="0">
              <a:spcBef>
                <a:spcPts val="0"/>
              </a:spcBef>
              <a:buNone/>
            </a:pPr>
            <a:r>
              <a:rPr lang="en" sz="1800" b="1" dirty="0">
                <a:latin typeface="Courier New"/>
                <a:ea typeface="Courier New"/>
                <a:cs typeface="Courier New"/>
                <a:sym typeface="Courier New"/>
              </a:rPr>
              <a:t>add(E e);</a:t>
            </a:r>
          </a:p>
          <a:p>
            <a:pPr lvl="0" rtl="0">
              <a:spcBef>
                <a:spcPts val="0"/>
              </a:spcBef>
              <a:buNone/>
            </a:pPr>
            <a:r>
              <a:rPr lang="en" sz="1800" b="1" dirty="0">
                <a:solidFill>
                  <a:schemeClr val="dk1"/>
                </a:solidFill>
                <a:latin typeface="Courier New"/>
                <a:ea typeface="Courier New"/>
                <a:cs typeface="Courier New"/>
                <a:sym typeface="Courier New"/>
              </a:rPr>
              <a:t>remove(Object </a:t>
            </a:r>
            <a:r>
              <a:rPr lang="en" sz="1800" b="1" dirty="0" smtClean="0">
                <a:solidFill>
                  <a:schemeClr val="dk1"/>
                </a:solidFill>
                <a:latin typeface="Courier New"/>
                <a:ea typeface="Courier New"/>
                <a:cs typeface="Courier New"/>
                <a:sym typeface="Courier New"/>
              </a:rPr>
              <a:t>o</a:t>
            </a:r>
            <a:r>
              <a:rPr lang="en-US" sz="1800" b="1" dirty="0" smtClean="0">
                <a:solidFill>
                  <a:schemeClr val="dk1"/>
                </a:solidFill>
                <a:latin typeface="Courier New"/>
                <a:ea typeface="Courier New"/>
                <a:cs typeface="Courier New"/>
                <a:sym typeface="Courier New"/>
              </a:rPr>
              <a:t>b</a:t>
            </a:r>
            <a:r>
              <a:rPr lang="en" sz="1800" b="1" dirty="0" smtClean="0">
                <a:solidFill>
                  <a:schemeClr val="dk1"/>
                </a:solidFill>
                <a:latin typeface="Courier New"/>
                <a:ea typeface="Courier New"/>
                <a:cs typeface="Courier New"/>
                <a:sym typeface="Courier New"/>
              </a:rPr>
              <a:t>);</a:t>
            </a:r>
            <a:endParaRPr lang="en" sz="1800" b="1" dirty="0">
              <a:solidFill>
                <a:schemeClr val="dk1"/>
              </a:solidFill>
              <a:latin typeface="Courier New"/>
              <a:ea typeface="Courier New"/>
              <a:cs typeface="Courier New"/>
              <a:sym typeface="Courier New"/>
            </a:endParaRPr>
          </a:p>
          <a:p>
            <a:pPr lvl="0" rtl="0">
              <a:spcBef>
                <a:spcPts val="0"/>
              </a:spcBef>
              <a:buNone/>
            </a:pPr>
            <a:r>
              <a:rPr lang="en" sz="1800" b="1" dirty="0">
                <a:latin typeface="Courier New"/>
                <a:ea typeface="Courier New"/>
                <a:cs typeface="Courier New"/>
                <a:sym typeface="Courier New"/>
              </a:rPr>
              <a:t>contains(Object </a:t>
            </a:r>
            <a:r>
              <a:rPr lang="en" sz="1800" b="1" dirty="0" smtClean="0">
                <a:latin typeface="Courier New"/>
                <a:ea typeface="Courier New"/>
                <a:cs typeface="Courier New"/>
                <a:sym typeface="Courier New"/>
              </a:rPr>
              <a:t>o</a:t>
            </a:r>
            <a:r>
              <a:rPr lang="en-US" sz="1800" b="1" dirty="0" smtClean="0">
                <a:latin typeface="Courier New"/>
                <a:ea typeface="Courier New"/>
                <a:cs typeface="Courier New"/>
                <a:sym typeface="Courier New"/>
              </a:rPr>
              <a:t>b</a:t>
            </a:r>
            <a:r>
              <a:rPr lang="en" sz="1800" b="1" dirty="0" smtClean="0">
                <a:latin typeface="Courier New"/>
                <a:ea typeface="Courier New"/>
                <a:cs typeface="Courier New"/>
                <a:sym typeface="Courier New"/>
              </a:rPr>
              <a:t>);</a:t>
            </a:r>
            <a:endParaRPr lang="en" sz="1800" b="1" dirty="0">
              <a:latin typeface="Courier New"/>
              <a:ea typeface="Courier New"/>
              <a:cs typeface="Courier New"/>
              <a:sym typeface="Courier New"/>
            </a:endParaRPr>
          </a:p>
          <a:p>
            <a:pPr lvl="0" rtl="0">
              <a:spcBef>
                <a:spcPts val="0"/>
              </a:spcBef>
              <a:buNone/>
            </a:pPr>
            <a:r>
              <a:rPr lang="en" sz="1800" b="1" dirty="0">
                <a:latin typeface="Courier New"/>
                <a:ea typeface="Courier New"/>
                <a:cs typeface="Courier New"/>
                <a:sym typeface="Courier New"/>
              </a:rPr>
              <a:t>size()</a:t>
            </a:r>
          </a:p>
          <a:p>
            <a:pPr lvl="0" rtl="0">
              <a:spcBef>
                <a:spcPts val="0"/>
              </a:spcBef>
              <a:buNone/>
            </a:pPr>
            <a:endParaRPr sz="1800" b="1" dirty="0">
              <a:latin typeface="Courier New"/>
              <a:ea typeface="Courier New"/>
              <a:cs typeface="Courier New"/>
              <a:sym typeface="Courier New"/>
            </a:endParaRPr>
          </a:p>
        </p:txBody>
      </p:sp>
      <p:sp>
        <p:nvSpPr>
          <p:cNvPr id="51" name="Shape 51"/>
          <p:cNvSpPr txBox="1"/>
          <p:nvPr/>
        </p:nvSpPr>
        <p:spPr>
          <a:xfrm>
            <a:off x="2635350" y="3532750"/>
            <a:ext cx="3873300" cy="672899"/>
          </a:xfrm>
          <a:prstGeom prst="rect">
            <a:avLst/>
          </a:prstGeom>
          <a:noFill/>
          <a:ln>
            <a:noFill/>
          </a:ln>
        </p:spPr>
        <p:txBody>
          <a:bodyPr lIns="91425" tIns="91425" rIns="91425" bIns="91425" anchor="t" anchorCtr="0">
            <a:noAutofit/>
          </a:bodyPr>
          <a:lstStyle/>
          <a:p>
            <a:pPr lvl="0" rtl="0">
              <a:spcBef>
                <a:spcPts val="0"/>
              </a:spcBef>
              <a:buNone/>
            </a:pPr>
            <a:r>
              <a:rPr lang="en" sz="2000"/>
              <a:t>Set: collection of </a:t>
            </a:r>
            <a:r>
              <a:rPr lang="en" sz="2000" i="1"/>
              <a:t>distinct </a:t>
            </a:r>
            <a:r>
              <a:rPr lang="en" sz="2000"/>
              <a:t>objects</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Shape 37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Chaining example</a:t>
            </a:r>
          </a:p>
        </p:txBody>
      </p:sp>
      <p:sp>
        <p:nvSpPr>
          <p:cNvPr id="376" name="Shape 376"/>
          <p:cNvSpPr/>
          <p:nvPr/>
        </p:nvSpPr>
        <p:spPr>
          <a:xfrm>
            <a:off x="2227767" y="1241737"/>
            <a:ext cx="2227769"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377" name="Shape 377"/>
          <p:cNvSpPr/>
          <p:nvPr/>
        </p:nvSpPr>
        <p:spPr>
          <a:xfrm>
            <a:off x="525400" y="14021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CA</a:t>
            </a:r>
          </a:p>
        </p:txBody>
      </p:sp>
      <p:cxnSp>
        <p:nvCxnSpPr>
          <p:cNvPr id="378" name="Shape 378"/>
          <p:cNvCxnSpPr>
            <a:stCxn id="377" idx="6"/>
            <a:endCxn id="376" idx="2"/>
          </p:cNvCxnSpPr>
          <p:nvPr/>
        </p:nvCxnSpPr>
        <p:spPr>
          <a:xfrm flipV="1">
            <a:off x="1963000" y="1626337"/>
            <a:ext cx="264767" cy="13"/>
          </a:xfrm>
          <a:prstGeom prst="straightConnector1">
            <a:avLst/>
          </a:prstGeom>
          <a:noFill/>
          <a:ln w="19050" cap="flat" cmpd="sng">
            <a:solidFill>
              <a:schemeClr val="dk2"/>
            </a:solidFill>
            <a:prstDash val="solid"/>
            <a:round/>
            <a:headEnd type="none" w="lg" len="lg"/>
            <a:tailEnd type="triangle" w="lg" len="lg"/>
          </a:ln>
        </p:spPr>
      </p:cxnSp>
      <p:cxnSp>
        <p:nvCxnSpPr>
          <p:cNvPr id="379" name="Shape 379"/>
          <p:cNvCxnSpPr>
            <a:stCxn id="376" idx="6"/>
            <a:endCxn id="380" idx="2"/>
          </p:cNvCxnSpPr>
          <p:nvPr/>
        </p:nvCxnSpPr>
        <p:spPr>
          <a:xfrm>
            <a:off x="4455536" y="1626337"/>
            <a:ext cx="311414" cy="7163"/>
          </a:xfrm>
          <a:prstGeom prst="straightConnector1">
            <a:avLst/>
          </a:prstGeom>
          <a:noFill/>
          <a:ln w="19050" cap="flat" cmpd="sng">
            <a:solidFill>
              <a:schemeClr val="dk2"/>
            </a:solidFill>
            <a:prstDash val="solid"/>
            <a:round/>
            <a:headEnd type="none" w="lg" len="lg"/>
            <a:tailEnd type="triangle" w="lg" len="lg"/>
          </a:ln>
        </p:spPr>
      </p:cxnSp>
      <p:sp>
        <p:nvSpPr>
          <p:cNvPr id="380" name="Shape 380"/>
          <p:cNvSpPr/>
          <p:nvPr/>
        </p:nvSpPr>
        <p:spPr>
          <a:xfrm>
            <a:off x="4766950" y="14092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3</a:t>
            </a:r>
          </a:p>
        </p:txBody>
      </p:sp>
      <p:sp>
        <p:nvSpPr>
          <p:cNvPr id="381" name="Shape 381"/>
          <p:cNvSpPr/>
          <p:nvPr/>
        </p:nvSpPr>
        <p:spPr>
          <a:xfrm>
            <a:off x="4534600" y="1626350"/>
            <a:ext cx="1484150" cy="702639"/>
          </a:xfrm>
          <a:custGeom>
            <a:avLst/>
            <a:gdLst/>
            <a:ahLst/>
            <a:cxnLst/>
            <a:rect l="0" t="0" r="0" b="0"/>
            <a:pathLst>
              <a:path w="59366" h="38777" extrusionOk="0">
                <a:moveTo>
                  <a:pt x="38457" y="0"/>
                </a:moveTo>
                <a:cubicBezTo>
                  <a:pt x="40913" y="534"/>
                  <a:pt x="49726" y="1334"/>
                  <a:pt x="53198" y="3204"/>
                </a:cubicBezTo>
                <a:cubicBezTo>
                  <a:pt x="56669" y="5073"/>
                  <a:pt x="59020" y="8118"/>
                  <a:pt x="59287" y="11216"/>
                </a:cubicBezTo>
                <a:cubicBezTo>
                  <a:pt x="59554" y="14314"/>
                  <a:pt x="59393" y="19174"/>
                  <a:pt x="54800" y="21792"/>
                </a:cubicBezTo>
                <a:cubicBezTo>
                  <a:pt x="50206" y="24409"/>
                  <a:pt x="40165" y="25477"/>
                  <a:pt x="31727" y="26920"/>
                </a:cubicBezTo>
                <a:cubicBezTo>
                  <a:pt x="23288" y="28362"/>
                  <a:pt x="9454" y="28468"/>
                  <a:pt x="4167" y="30445"/>
                </a:cubicBezTo>
                <a:cubicBezTo>
                  <a:pt x="-1120" y="32421"/>
                  <a:pt x="694" y="37388"/>
                  <a:pt x="0" y="38777"/>
                </a:cubicBezTo>
              </a:path>
            </a:pathLst>
          </a:custGeom>
          <a:noFill/>
          <a:ln w="19050" cap="flat" cmpd="sng">
            <a:solidFill>
              <a:schemeClr val="dk2"/>
            </a:solidFill>
            <a:prstDash val="solid"/>
            <a:round/>
            <a:headEnd type="none" w="lg" len="lg"/>
            <a:tailEnd type="none" w="lg" len="lg"/>
          </a:ln>
        </p:spPr>
      </p:sp>
      <p:cxnSp>
        <p:nvCxnSpPr>
          <p:cNvPr id="382" name="Shape 382"/>
          <p:cNvCxnSpPr/>
          <p:nvPr/>
        </p:nvCxnSpPr>
        <p:spPr>
          <a:xfrm>
            <a:off x="4534600" y="2329000"/>
            <a:ext cx="0" cy="233225"/>
          </a:xfrm>
          <a:prstGeom prst="straightConnector1">
            <a:avLst/>
          </a:prstGeom>
          <a:noFill/>
          <a:ln w="19050" cap="flat" cmpd="sng">
            <a:solidFill>
              <a:schemeClr val="dk2"/>
            </a:solidFill>
            <a:prstDash val="solid"/>
            <a:round/>
            <a:headEnd type="none" w="lg" len="lg"/>
            <a:tailEnd type="triangle" w="lg" len="lg"/>
          </a:ln>
        </p:spPr>
      </p:cxnSp>
      <p:cxnSp>
        <p:nvCxnSpPr>
          <p:cNvPr id="383" name="Shape 383"/>
          <p:cNvCxnSpPr>
            <a:stCxn id="384" idx="4"/>
            <a:endCxn id="385" idx="0"/>
          </p:cNvCxnSpPr>
          <p:nvPr/>
        </p:nvCxnSpPr>
        <p:spPr>
          <a:xfrm>
            <a:off x="3841525" y="4022200"/>
            <a:ext cx="0" cy="213900"/>
          </a:xfrm>
          <a:prstGeom prst="straightConnector1">
            <a:avLst/>
          </a:prstGeom>
          <a:noFill/>
          <a:ln w="19050" cap="flat" cmpd="sng">
            <a:solidFill>
              <a:schemeClr val="dk2"/>
            </a:solidFill>
            <a:prstDash val="solid"/>
            <a:round/>
            <a:headEnd type="none" w="lg" len="lg"/>
            <a:tailEnd type="triangle" w="lg" len="lg"/>
          </a:ln>
        </p:spPr>
      </p:cxnSp>
      <p:sp>
        <p:nvSpPr>
          <p:cNvPr id="385" name="Shape 385"/>
          <p:cNvSpPr/>
          <p:nvPr/>
        </p:nvSpPr>
        <p:spPr>
          <a:xfrm>
            <a:off x="3028375" y="4236000"/>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384" name="Shape 384"/>
          <p:cNvSpPr/>
          <p:nvPr/>
        </p:nvSpPr>
        <p:spPr>
          <a:xfrm>
            <a:off x="3028375" y="3319600"/>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386" name="Shape 386"/>
          <p:cNvSpPr/>
          <p:nvPr/>
        </p:nvSpPr>
        <p:spPr>
          <a:xfrm>
            <a:off x="6755825" y="3425925"/>
            <a:ext cx="1626300" cy="702600"/>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grpSp>
        <p:nvGrpSpPr>
          <p:cNvPr id="387" name="Shape 387"/>
          <p:cNvGrpSpPr/>
          <p:nvPr/>
        </p:nvGrpSpPr>
        <p:grpSpPr>
          <a:xfrm>
            <a:off x="656975" y="2355523"/>
            <a:ext cx="6825600" cy="634949"/>
            <a:chOff x="1121625" y="3995751"/>
            <a:chExt cx="6825600" cy="634949"/>
          </a:xfrm>
        </p:grpSpPr>
        <p:sp>
          <p:nvSpPr>
            <p:cNvPr id="388" name="Shape 388"/>
            <p:cNvSpPr txBox="1"/>
            <p:nvPr/>
          </p:nvSpPr>
          <p:spPr>
            <a:xfrm>
              <a:off x="1121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89" name="Shape 389"/>
            <p:cNvSpPr txBox="1"/>
            <p:nvPr/>
          </p:nvSpPr>
          <p:spPr>
            <a:xfrm>
              <a:off x="22592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90" name="Shape 390"/>
            <p:cNvSpPr txBox="1"/>
            <p:nvPr/>
          </p:nvSpPr>
          <p:spPr>
            <a:xfrm>
              <a:off x="33968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91" name="Shape 391"/>
            <p:cNvSpPr txBox="1"/>
            <p:nvPr/>
          </p:nvSpPr>
          <p:spPr>
            <a:xfrm>
              <a:off x="45344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92" name="Shape 392"/>
            <p:cNvSpPr txBox="1"/>
            <p:nvPr/>
          </p:nvSpPr>
          <p:spPr>
            <a:xfrm>
              <a:off x="56720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93" name="Shape 393"/>
            <p:cNvSpPr txBox="1"/>
            <p:nvPr/>
          </p:nvSpPr>
          <p:spPr>
            <a:xfrm>
              <a:off x="6809625" y="4264700"/>
              <a:ext cx="1137600" cy="366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94" name="Shape 394"/>
            <p:cNvSpPr/>
            <p:nvPr/>
          </p:nvSpPr>
          <p:spPr>
            <a:xfrm>
              <a:off x="11216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5" name="Shape 395"/>
            <p:cNvSpPr/>
            <p:nvPr/>
          </p:nvSpPr>
          <p:spPr>
            <a:xfrm>
              <a:off x="22592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396" name="Shape 396"/>
            <p:cNvSpPr/>
            <p:nvPr/>
          </p:nvSpPr>
          <p:spPr>
            <a:xfrm>
              <a:off x="33968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397" name="Shape 397"/>
            <p:cNvSpPr/>
            <p:nvPr/>
          </p:nvSpPr>
          <p:spPr>
            <a:xfrm>
              <a:off x="45344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398" name="Shape 398"/>
            <p:cNvSpPr/>
            <p:nvPr/>
          </p:nvSpPr>
          <p:spPr>
            <a:xfrm>
              <a:off x="56720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399" name="Shape 399"/>
            <p:cNvSpPr/>
            <p:nvPr/>
          </p:nvSpPr>
          <p:spPr>
            <a:xfrm>
              <a:off x="6809625" y="3995751"/>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400" name="Shape 400"/>
          <p:cNvCxnSpPr>
            <a:endCxn id="386" idx="0"/>
          </p:cNvCxnSpPr>
          <p:nvPr/>
        </p:nvCxnSpPr>
        <p:spPr>
          <a:xfrm>
            <a:off x="6873875" y="2756025"/>
            <a:ext cx="695100" cy="669900"/>
          </a:xfrm>
          <a:prstGeom prst="straightConnector1">
            <a:avLst/>
          </a:prstGeom>
          <a:noFill/>
          <a:ln w="19050" cap="flat" cmpd="sng">
            <a:solidFill>
              <a:schemeClr val="dk2"/>
            </a:solidFill>
            <a:prstDash val="solid"/>
            <a:round/>
            <a:headEnd type="none" w="lg" len="lg"/>
            <a:tailEnd type="triangle" w="lg" len="lg"/>
          </a:ln>
        </p:spPr>
      </p:cxnSp>
      <p:cxnSp>
        <p:nvCxnSpPr>
          <p:cNvPr id="401" name="Shape 401"/>
          <p:cNvCxnSpPr>
            <a:endCxn id="384" idx="0"/>
          </p:cNvCxnSpPr>
          <p:nvPr/>
        </p:nvCxnSpPr>
        <p:spPr>
          <a:xfrm flipH="1">
            <a:off x="3841525" y="2707900"/>
            <a:ext cx="789300" cy="611700"/>
          </a:xfrm>
          <a:prstGeom prst="straightConnector1">
            <a:avLst/>
          </a:prstGeom>
          <a:noFill/>
          <a:ln w="19050" cap="flat" cmpd="sng">
            <a:solidFill>
              <a:schemeClr val="dk2"/>
            </a:solidFill>
            <a:prstDash val="solid"/>
            <a:round/>
            <a:headEnd type="none" w="lg" len="lg"/>
            <a:tailEnd type="triangle" w="lg" len="lg"/>
          </a:ln>
        </p:spPr>
      </p:cxnSp>
      <p:sp>
        <p:nvSpPr>
          <p:cNvPr id="402" name="Shape 402"/>
          <p:cNvSpPr txBox="1"/>
          <p:nvPr/>
        </p:nvSpPr>
        <p:spPr>
          <a:xfrm>
            <a:off x="6102800" y="1320712"/>
            <a:ext cx="2850300"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contains(“CA”)</a:t>
            </a:r>
          </a:p>
        </p:txBody>
      </p:sp>
      <p:sp>
        <p:nvSpPr>
          <p:cNvPr id="403" name="Shape 4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
        <p:nvSpPr>
          <p:cNvPr id="404" name="Shape 404"/>
          <p:cNvSpPr/>
          <p:nvPr/>
        </p:nvSpPr>
        <p:spPr>
          <a:xfrm>
            <a:off x="2111925" y="3470450"/>
            <a:ext cx="696599" cy="348299"/>
          </a:xfrm>
          <a:prstGeom prst="rightArrow">
            <a:avLst>
              <a:gd name="adj1" fmla="val 50000"/>
              <a:gd name="adj2" fmla="val 50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5" name="Shape 405"/>
          <p:cNvSpPr/>
          <p:nvPr/>
        </p:nvSpPr>
        <p:spPr>
          <a:xfrm>
            <a:off x="2111925" y="4413150"/>
            <a:ext cx="696599" cy="348299"/>
          </a:xfrm>
          <a:prstGeom prst="rightArrow">
            <a:avLst>
              <a:gd name="adj1" fmla="val 50000"/>
              <a:gd name="adj2" fmla="val 50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6" name="Shape 406"/>
          <p:cNvSpPr/>
          <p:nvPr/>
        </p:nvSpPr>
        <p:spPr>
          <a:xfrm>
            <a:off x="6476800" y="1803525"/>
            <a:ext cx="696599" cy="348299"/>
          </a:xfrm>
          <a:prstGeom prst="rightArrow">
            <a:avLst>
              <a:gd name="adj1" fmla="val 50000"/>
              <a:gd name="adj2" fmla="val 50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7" name="Shape 407"/>
          <p:cNvSpPr txBox="1"/>
          <p:nvPr/>
        </p:nvSpPr>
        <p:spPr>
          <a:xfrm>
            <a:off x="7300150" y="1737362"/>
            <a:ext cx="2850300"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true</a:t>
            </a:r>
          </a:p>
        </p:txBody>
      </p:sp>
      <p:sp>
        <p:nvSpPr>
          <p:cNvPr id="408" name="Shape 408"/>
          <p:cNvSpPr/>
          <p:nvPr/>
        </p:nvSpPr>
        <p:spPr>
          <a:xfrm rot="10800000">
            <a:off x="4816474" y="3343800"/>
            <a:ext cx="396600" cy="1521299"/>
          </a:xfrm>
          <a:prstGeom prst="leftBrace">
            <a:avLst>
              <a:gd name="adj1" fmla="val 8333"/>
              <a:gd name="adj2" fmla="val 50000"/>
            </a:avLst>
          </a:prstGeom>
          <a:noFill/>
          <a:ln w="19050" cap="flat" cmpd="sng">
            <a:solidFill>
              <a:srgbClr val="5B595A"/>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9" name="Shape 409"/>
          <p:cNvSpPr txBox="1"/>
          <p:nvPr/>
        </p:nvSpPr>
        <p:spPr>
          <a:xfrm>
            <a:off x="5293225" y="3702650"/>
            <a:ext cx="1711199" cy="940499"/>
          </a:xfrm>
          <a:prstGeom prst="rect">
            <a:avLst/>
          </a:prstGeom>
          <a:noFill/>
          <a:ln>
            <a:noFill/>
          </a:ln>
        </p:spPr>
        <p:txBody>
          <a:bodyPr lIns="91425" tIns="91425" rIns="91425" bIns="91425" anchor="t" anchorCtr="0">
            <a:noAutofit/>
          </a:bodyPr>
          <a:lstStyle/>
          <a:p>
            <a:pPr lvl="0" rtl="0">
              <a:spcBef>
                <a:spcPts val="0"/>
              </a:spcBef>
              <a:buNone/>
            </a:pPr>
            <a:r>
              <a:rPr lang="en" sz="2000">
                <a:solidFill>
                  <a:schemeClr val="dk1"/>
                </a:solidFill>
              </a:rPr>
              <a:t>Requires</a:t>
            </a:r>
          </a:p>
          <a:p>
            <a:pPr lvl="0">
              <a:spcBef>
                <a:spcPts val="0"/>
              </a:spcBef>
              <a:buNone/>
            </a:pPr>
            <a:r>
              <a:rPr lang="en" sz="2000">
                <a:solidFill>
                  <a:schemeClr val="dk1"/>
                </a:solidFill>
              </a:rPr>
              <a:t>linear search</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4"/>
                                        </p:tgtEl>
                                        <p:attrNameLst>
                                          <p:attrName>style.visibility</p:attrName>
                                        </p:attrNameLst>
                                      </p:cBhvr>
                                      <p:to>
                                        <p:strVal val="visible"/>
                                      </p:to>
                                    </p:set>
                                    <p:animEffect transition="in" filter="fade">
                                      <p:cBhvr>
                                        <p:cTn id="7" dur="1000"/>
                                        <p:tgtEl>
                                          <p:spTgt spid="4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5"/>
                                        </p:tgtEl>
                                        <p:attrNameLst>
                                          <p:attrName>style.visibility</p:attrName>
                                        </p:attrNameLst>
                                      </p:cBhvr>
                                      <p:to>
                                        <p:strVal val="visible"/>
                                      </p:to>
                                    </p:set>
                                    <p:animEffect transition="in" filter="fade">
                                      <p:cBhvr>
                                        <p:cTn id="12" dur="1000"/>
                                        <p:tgtEl>
                                          <p:spTgt spid="405"/>
                                        </p:tgtEl>
                                      </p:cBhvr>
                                    </p:animEffect>
                                  </p:childTnLst>
                                </p:cTn>
                              </p:par>
                              <p:par>
                                <p:cTn id="13" presetID="10" presetClass="exit" presetSubtype="0" fill="hold" nodeType="withEffect">
                                  <p:stCondLst>
                                    <p:cond delay="0"/>
                                  </p:stCondLst>
                                  <p:childTnLst>
                                    <p:animEffect transition="out" filter="fade">
                                      <p:cBhvr>
                                        <p:cTn id="14" dur="1000"/>
                                        <p:tgtEl>
                                          <p:spTgt spid="404"/>
                                        </p:tgtEl>
                                      </p:cBhvr>
                                    </p:animEffect>
                                    <p:set>
                                      <p:cBhvr>
                                        <p:cTn id="15" dur="1" fill="hold">
                                          <p:stCondLst>
                                            <p:cond delay="1000"/>
                                          </p:stCondLst>
                                        </p:cTn>
                                        <p:tgtEl>
                                          <p:spTgt spid="40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06"/>
                                        </p:tgtEl>
                                        <p:attrNameLst>
                                          <p:attrName>style.visibility</p:attrName>
                                        </p:attrNameLst>
                                      </p:cBhvr>
                                      <p:to>
                                        <p:strVal val="visible"/>
                                      </p:to>
                                    </p:set>
                                    <p:animEffect transition="in" filter="fade">
                                      <p:cBhvr>
                                        <p:cTn id="20" dur="1"/>
                                        <p:tgtEl>
                                          <p:spTgt spid="406"/>
                                        </p:tgtEl>
                                      </p:cBhvr>
                                    </p:animEffect>
                                  </p:childTnLst>
                                </p:cTn>
                              </p:par>
                              <p:par>
                                <p:cTn id="21" presetID="10" presetClass="entr" presetSubtype="0" fill="hold" nodeType="withEffect">
                                  <p:stCondLst>
                                    <p:cond delay="0"/>
                                  </p:stCondLst>
                                  <p:childTnLst>
                                    <p:set>
                                      <p:cBhvr>
                                        <p:cTn id="22" dur="1" fill="hold">
                                          <p:stCondLst>
                                            <p:cond delay="0"/>
                                          </p:stCondLst>
                                        </p:cTn>
                                        <p:tgtEl>
                                          <p:spTgt spid="407"/>
                                        </p:tgtEl>
                                        <p:attrNameLst>
                                          <p:attrName>style.visibility</p:attrName>
                                        </p:attrNameLst>
                                      </p:cBhvr>
                                      <p:to>
                                        <p:strVal val="visible"/>
                                      </p:to>
                                    </p:set>
                                    <p:animEffect transition="in" filter="fade">
                                      <p:cBhvr>
                                        <p:cTn id="23" dur="1"/>
                                        <p:tgtEl>
                                          <p:spTgt spid="407"/>
                                        </p:tgtEl>
                                      </p:cBhvr>
                                    </p:animEffect>
                                  </p:childTnLst>
                                </p:cTn>
                              </p:par>
                            </p:childTnLst>
                          </p:cTn>
                        </p:par>
                        <p:par>
                          <p:cTn id="24" fill="hold">
                            <p:stCondLst>
                              <p:cond delay="0"/>
                            </p:stCondLst>
                            <p:childTnLst>
                              <p:par>
                                <p:cTn id="25" presetID="10" presetClass="exit" presetSubtype="0" fill="hold" nodeType="afterEffect">
                                  <p:stCondLst>
                                    <p:cond delay="0"/>
                                  </p:stCondLst>
                                  <p:childTnLst>
                                    <p:animEffect transition="out" filter="fade">
                                      <p:cBhvr>
                                        <p:cTn id="26" dur="1"/>
                                        <p:tgtEl>
                                          <p:spTgt spid="405">
                                            <p:txEl>
                                              <p:pRg st="0" end="0"/>
                                            </p:txEl>
                                          </p:spTgt>
                                        </p:tgtEl>
                                      </p:cBhvr>
                                    </p:animEffect>
                                    <p:set>
                                      <p:cBhvr>
                                        <p:cTn id="27" dur="1" fill="hold">
                                          <p:stCondLst>
                                            <p:cond delay="0"/>
                                          </p:stCondLst>
                                        </p:cTn>
                                        <p:tgtEl>
                                          <p:spTgt spid="40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Shape 41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Inner class HashEntry</a:t>
            </a:r>
          </a:p>
        </p:txBody>
      </p:sp>
      <p:sp>
        <p:nvSpPr>
          <p:cNvPr id="415" name="Shape 415"/>
          <p:cNvSpPr txBox="1"/>
          <p:nvPr/>
        </p:nvSpPr>
        <p:spPr>
          <a:xfrm>
            <a:off x="457200" y="1361975"/>
            <a:ext cx="8067300" cy="34610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class HashSet&lt;V&gt; {</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r>
              <a:rPr lang="en" sz="2000" b="1" dirty="0">
                <a:solidFill>
                  <a:srgbClr val="FF0000"/>
                </a:solidFill>
                <a:latin typeface="Courier New"/>
                <a:ea typeface="Courier New"/>
                <a:cs typeface="Courier New"/>
                <a:sym typeface="Courier New"/>
              </a:rPr>
              <a:t>LinkedList&lt;HashEntry&lt;V&gt;&gt;</a:t>
            </a:r>
            <a:r>
              <a:rPr lang="en" sz="2000" b="1" dirty="0">
                <a:solidFill>
                  <a:srgbClr val="1155CC"/>
                </a:solidFill>
                <a:latin typeface="Courier New"/>
                <a:ea typeface="Courier New"/>
                <a:cs typeface="Courier New"/>
                <a:sym typeface="Courier New"/>
              </a:rPr>
              <a:t>[] b;</a:t>
            </a:r>
          </a:p>
          <a:p>
            <a:pPr lvl="0" rtl="0">
              <a:spcBef>
                <a:spcPts val="0"/>
              </a:spcBef>
              <a:buNone/>
            </a:pPr>
            <a:endParaRPr sz="2000" b="1" dirty="0">
              <a:solidFill>
                <a:srgbClr val="1155CC"/>
              </a:solidFill>
              <a:latin typeface="Courier New"/>
              <a:ea typeface="Courier New"/>
              <a:cs typeface="Courier New"/>
              <a:sym typeface="Courier New"/>
            </a:endParaRPr>
          </a:p>
          <a:p>
            <a:pPr lvl="0" rtl="0">
              <a:spcBef>
                <a:spcPts val="0"/>
              </a:spcBef>
              <a:buNone/>
            </a:pPr>
            <a:r>
              <a:rPr lang="en" sz="2000" b="1" dirty="0">
                <a:solidFill>
                  <a:srgbClr val="1155CC"/>
                </a:solidFill>
                <a:latin typeface="Courier New"/>
                <a:ea typeface="Courier New"/>
                <a:cs typeface="Courier New"/>
                <a:sym typeface="Courier New"/>
              </a:rPr>
              <a:t>	private class </a:t>
            </a:r>
            <a:r>
              <a:rPr lang="en" sz="2000" b="1" dirty="0" smtClean="0">
                <a:solidFill>
                  <a:srgbClr val="1155CC"/>
                </a:solidFill>
                <a:latin typeface="Courier New"/>
                <a:ea typeface="Courier New"/>
                <a:cs typeface="Courier New"/>
                <a:sym typeface="Courier New"/>
              </a:rPr>
              <a:t>HashEntry </a:t>
            </a:r>
            <a:r>
              <a:rPr lang="en" sz="2000" b="1" dirty="0">
                <a:solidFill>
                  <a:srgbClr val="1155CC"/>
                </a:solidFill>
                <a:latin typeface="Courier New"/>
                <a:ea typeface="Courier New"/>
                <a:cs typeface="Courier New"/>
                <a:sym typeface="Courier New"/>
              </a:rPr>
              <a:t>{</a:t>
            </a:r>
          </a:p>
          <a:p>
            <a:pPr lvl="0" rtl="0">
              <a:spcBef>
                <a:spcPts val="0"/>
              </a:spcBef>
              <a:buNone/>
            </a:pPr>
            <a:r>
              <a:rPr lang="en" sz="2000" b="1" dirty="0">
                <a:solidFill>
                  <a:srgbClr val="1155CC"/>
                </a:solidFill>
                <a:latin typeface="Courier New"/>
                <a:ea typeface="Courier New"/>
                <a:cs typeface="Courier New"/>
                <a:sym typeface="Courier New"/>
              </a:rPr>
              <a:t>		V value;</a:t>
            </a:r>
          </a:p>
          <a:p>
            <a:pPr lvl="0" rtl="0">
              <a:spcBef>
                <a:spcPts val="0"/>
              </a:spcBef>
              <a:buNone/>
            </a:pPr>
            <a:r>
              <a:rPr lang="en" sz="2000" b="1" dirty="0">
                <a:solidFill>
                  <a:srgbClr val="1155CC"/>
                </a:solidFill>
                <a:latin typeface="Courier New"/>
                <a:ea typeface="Courier New"/>
                <a:cs typeface="Courier New"/>
                <a:sym typeface="Courier New"/>
              </a:rPr>
              <a:t>	}</a:t>
            </a:r>
          </a:p>
          <a:p>
            <a:pPr lvl="0" rtl="0">
              <a:spcBef>
                <a:spcPts val="0"/>
              </a:spcBef>
              <a:buNone/>
            </a:pPr>
            <a:r>
              <a:rPr lang="en" sz="2000" b="1" dirty="0">
                <a:solidFill>
                  <a:srgbClr val="1155CC"/>
                </a:solidFill>
                <a:latin typeface="Courier New"/>
                <a:ea typeface="Courier New"/>
                <a:cs typeface="Courier New"/>
                <a:sym typeface="Courier New"/>
              </a:rPr>
              <a:t>}</a:t>
            </a:r>
          </a:p>
        </p:txBody>
      </p:sp>
      <p:sp>
        <p:nvSpPr>
          <p:cNvPr id="416" name="Shape 416"/>
          <p:cNvSpPr txBox="1"/>
          <p:nvPr/>
        </p:nvSpPr>
        <p:spPr>
          <a:xfrm>
            <a:off x="5920625" y="3325025"/>
            <a:ext cx="2089500" cy="729000"/>
          </a:xfrm>
          <a:prstGeom prst="rect">
            <a:avLst/>
          </a:prstGeom>
          <a:noFill/>
          <a:ln>
            <a:noFill/>
          </a:ln>
        </p:spPr>
        <p:txBody>
          <a:bodyPr lIns="91425" tIns="91425" rIns="91425" bIns="91425" anchor="t" anchorCtr="0">
            <a:noAutofit/>
          </a:bodyPr>
          <a:lstStyle/>
          <a:p>
            <a:pPr lvl="0" rtl="0">
              <a:spcBef>
                <a:spcPts val="0"/>
              </a:spcBef>
              <a:buNone/>
            </a:pPr>
            <a:r>
              <a:rPr lang="en" sz="2000" dirty="0"/>
              <a:t>inner class to </a:t>
            </a:r>
            <a:r>
              <a:rPr lang="en-US" sz="2000" dirty="0" smtClean="0"/>
              <a:t>contain </a:t>
            </a:r>
            <a:r>
              <a:rPr lang="en" sz="2000" dirty="0" smtClean="0"/>
              <a:t>value</a:t>
            </a:r>
            <a:endParaRPr lang="en" sz="2000" dirty="0"/>
          </a:p>
        </p:txBody>
      </p:sp>
      <p:cxnSp>
        <p:nvCxnSpPr>
          <p:cNvPr id="417" name="Shape 417"/>
          <p:cNvCxnSpPr>
            <a:stCxn id="416" idx="1"/>
          </p:cNvCxnSpPr>
          <p:nvPr/>
        </p:nvCxnSpPr>
        <p:spPr>
          <a:xfrm rot="10800000">
            <a:off x="4445525" y="2773925"/>
            <a:ext cx="1475100" cy="915600"/>
          </a:xfrm>
          <a:prstGeom prst="straightConnector1">
            <a:avLst/>
          </a:prstGeom>
          <a:noFill/>
          <a:ln w="19050" cap="flat" cmpd="sng">
            <a:solidFill>
              <a:schemeClr val="dk2"/>
            </a:solidFill>
            <a:prstDash val="solid"/>
            <a:round/>
            <a:headEnd type="none" w="lg" len="lg"/>
            <a:tailEnd type="triangle" w="lg" len="lg"/>
          </a:ln>
        </p:spPr>
      </p:cxnSp>
      <p:sp>
        <p:nvSpPr>
          <p:cNvPr id="418" name="Shape 41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Shape 42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Set operations</a:t>
            </a:r>
          </a:p>
        </p:txBody>
      </p:sp>
      <p:sp>
        <p:nvSpPr>
          <p:cNvPr id="424" name="Shape 424"/>
          <p:cNvSpPr txBox="1"/>
          <p:nvPr/>
        </p:nvSpPr>
        <p:spPr>
          <a:xfrm>
            <a:off x="413050" y="1241282"/>
            <a:ext cx="8526000" cy="3501299"/>
          </a:xfrm>
          <a:prstGeom prst="rect">
            <a:avLst/>
          </a:prstGeom>
          <a:noFill/>
          <a:ln>
            <a:noFill/>
          </a:ln>
        </p:spPr>
        <p:txBody>
          <a:bodyPr lIns="91425" tIns="91425" rIns="91425" bIns="91425" anchor="t" anchorCtr="0">
            <a:noAutofit/>
          </a:bodyPr>
          <a:lstStyle/>
          <a:p>
            <a:pPr marL="0" lvl="0" indent="0" rtl="0">
              <a:spcBef>
                <a:spcPts val="0"/>
              </a:spcBef>
              <a:buNone/>
            </a:pPr>
            <a:r>
              <a:rPr lang="en" sz="2000" dirty="0"/>
              <a:t>For </a:t>
            </a:r>
            <a:r>
              <a:rPr lang="en" sz="2000" b="1" dirty="0">
                <a:solidFill>
                  <a:srgbClr val="1155CC"/>
                </a:solidFill>
                <a:latin typeface="Courier New"/>
                <a:ea typeface="Courier New"/>
                <a:cs typeface="Courier New"/>
                <a:sym typeface="Courier New"/>
              </a:rPr>
              <a:t>add, contains, remove</a:t>
            </a:r>
            <a:r>
              <a:rPr lang="en" sz="2000" dirty="0"/>
              <a:t> always start by finding correct bucket:</a:t>
            </a:r>
          </a:p>
          <a:p>
            <a:pPr marL="457200" lvl="0" indent="-355600" rtl="0">
              <a:spcBef>
                <a:spcPts val="0"/>
              </a:spcBef>
              <a:buSzPct val="100000"/>
              <a:buChar char="●"/>
            </a:pPr>
            <a:r>
              <a:rPr lang="en" sz="2000" b="1" dirty="0" smtClean="0">
                <a:solidFill>
                  <a:srgbClr val="1155CC"/>
                </a:solidFill>
                <a:latin typeface="Courier New"/>
                <a:ea typeface="Courier New"/>
                <a:cs typeface="Courier New"/>
                <a:sym typeface="Courier New"/>
              </a:rPr>
              <a:t>b[</a:t>
            </a:r>
            <a:r>
              <a:rPr lang="en" sz="2000" b="1" dirty="0" smtClean="0">
                <a:solidFill>
                  <a:srgbClr val="FF0000"/>
                </a:solidFill>
                <a:latin typeface="Courier New"/>
                <a:ea typeface="Courier New"/>
                <a:cs typeface="Courier New"/>
                <a:sym typeface="Courier New"/>
              </a:rPr>
              <a:t>hashIn</a:t>
            </a:r>
            <a:r>
              <a:rPr lang="en-US" sz="2000" b="1" dirty="0" err="1" smtClean="0">
                <a:solidFill>
                  <a:srgbClr val="FF0000"/>
                </a:solidFill>
                <a:latin typeface="Courier New"/>
                <a:ea typeface="Courier New"/>
                <a:cs typeface="Courier New"/>
                <a:sym typeface="Courier New"/>
              </a:rPr>
              <a:t>dex</a:t>
            </a:r>
            <a:r>
              <a:rPr lang="en" sz="2000" b="1" dirty="0" smtClean="0">
                <a:solidFill>
                  <a:srgbClr val="1155CC"/>
                </a:solidFill>
                <a:latin typeface="Courier New"/>
                <a:ea typeface="Courier New"/>
                <a:cs typeface="Courier New"/>
                <a:sym typeface="Courier New"/>
              </a:rPr>
              <a:t>(val)]</a:t>
            </a:r>
            <a:endParaRPr lang="en" sz="2000" b="1" dirty="0">
              <a:solidFill>
                <a:srgbClr val="1155CC"/>
              </a:solidFill>
              <a:latin typeface="Courier New"/>
              <a:ea typeface="Courier New"/>
              <a:cs typeface="Courier New"/>
              <a:sym typeface="Courier New"/>
            </a:endParaRPr>
          </a:p>
          <a:p>
            <a:pPr marL="0" lvl="0" indent="0" rtl="0">
              <a:spcBef>
                <a:spcPts val="0"/>
              </a:spcBef>
              <a:buNone/>
            </a:pPr>
            <a:endParaRPr sz="2000" b="1" dirty="0">
              <a:solidFill>
                <a:srgbClr val="1155CC"/>
              </a:solidFill>
              <a:latin typeface="Courier New"/>
              <a:ea typeface="Courier New"/>
              <a:cs typeface="Courier New"/>
              <a:sym typeface="Courier New"/>
            </a:endParaRPr>
          </a:p>
          <a:p>
            <a:pPr marL="0" lvl="0" indent="0" rtl="0">
              <a:spcBef>
                <a:spcPts val="0"/>
              </a:spcBef>
              <a:buNone/>
            </a:pPr>
            <a:r>
              <a:rPr lang="en" sz="2000" b="1" dirty="0" smtClean="0">
                <a:solidFill>
                  <a:srgbClr val="1155CC"/>
                </a:solidFill>
                <a:latin typeface="Courier New"/>
                <a:ea typeface="Courier New"/>
                <a:cs typeface="Courier New"/>
                <a:sym typeface="Courier New"/>
              </a:rPr>
              <a:t>add(val)</a:t>
            </a:r>
            <a:endParaRPr lang="en" sz="2000" b="1" dirty="0">
              <a:solidFill>
                <a:srgbClr val="1155CC"/>
              </a:solidFill>
              <a:latin typeface="Courier New"/>
              <a:ea typeface="Courier New"/>
              <a:cs typeface="Courier New"/>
              <a:sym typeface="Courier New"/>
            </a:endParaRPr>
          </a:p>
          <a:p>
            <a:pPr marL="0" lvl="0" indent="0" rtl="0">
              <a:spcBef>
                <a:spcPts val="0"/>
              </a:spcBef>
              <a:buNone/>
              <a:tabLst>
                <a:tab pos="514350" algn="l"/>
              </a:tabLst>
            </a:pPr>
            <a:r>
              <a:rPr lang="en" sz="2000" b="1" dirty="0">
                <a:solidFill>
                  <a:srgbClr val="1155CC"/>
                </a:solidFill>
                <a:latin typeface="Courier New"/>
                <a:ea typeface="Courier New"/>
                <a:cs typeface="Courier New"/>
                <a:sym typeface="Courier New"/>
              </a:rPr>
              <a:t>	1. If bucket already contains </a:t>
            </a:r>
            <a:r>
              <a:rPr lang="en" sz="2000" b="1" dirty="0" smtClean="0">
                <a:solidFill>
                  <a:srgbClr val="1155CC"/>
                </a:solidFill>
                <a:latin typeface="Courier New"/>
                <a:ea typeface="Courier New"/>
                <a:cs typeface="Courier New"/>
                <a:sym typeface="Courier New"/>
              </a:rPr>
              <a:t>val, </a:t>
            </a:r>
            <a:r>
              <a:rPr lang="en" sz="2000" b="1" dirty="0">
                <a:solidFill>
                  <a:srgbClr val="1155CC"/>
                </a:solidFill>
                <a:latin typeface="Courier New"/>
                <a:ea typeface="Courier New"/>
                <a:cs typeface="Courier New"/>
                <a:sym typeface="Courier New"/>
              </a:rPr>
              <a:t>do nothing</a:t>
            </a:r>
          </a:p>
          <a:p>
            <a:pPr marL="0" lvl="0" indent="0" rtl="0">
              <a:spcBef>
                <a:spcPts val="0"/>
              </a:spcBef>
              <a:buNone/>
              <a:tabLst>
                <a:tab pos="514350" algn="l"/>
              </a:tabLst>
            </a:pPr>
            <a:r>
              <a:rPr lang="en" sz="2000" b="1" dirty="0">
                <a:solidFill>
                  <a:srgbClr val="1155CC"/>
                </a:solidFill>
                <a:latin typeface="Courier New"/>
                <a:ea typeface="Courier New"/>
                <a:cs typeface="Courier New"/>
                <a:sym typeface="Courier New"/>
              </a:rPr>
              <a:t>	2. Else add new HashEntry to bucket</a:t>
            </a:r>
          </a:p>
          <a:p>
            <a:pPr marL="0" lvl="0" indent="0" rtl="0">
              <a:spcBef>
                <a:spcPts val="0"/>
              </a:spcBef>
              <a:buNone/>
              <a:tabLst>
                <a:tab pos="514350" algn="l"/>
              </a:tabLst>
            </a:pPr>
            <a:r>
              <a:rPr lang="en" sz="2000" b="1" dirty="0" smtClean="0">
                <a:solidFill>
                  <a:srgbClr val="1155CC"/>
                </a:solidFill>
                <a:latin typeface="Courier New"/>
                <a:ea typeface="Courier New"/>
                <a:cs typeface="Courier New"/>
                <a:sym typeface="Courier New"/>
              </a:rPr>
              <a:t>contains(val)</a:t>
            </a:r>
            <a:endParaRPr lang="en" sz="2000" b="1" dirty="0">
              <a:solidFill>
                <a:srgbClr val="1155CC"/>
              </a:solidFill>
              <a:latin typeface="Courier New"/>
              <a:ea typeface="Courier New"/>
              <a:cs typeface="Courier New"/>
              <a:sym typeface="Courier New"/>
            </a:endParaRPr>
          </a:p>
          <a:p>
            <a:pPr lvl="0" rtl="0">
              <a:spcBef>
                <a:spcPts val="0"/>
              </a:spcBef>
              <a:buNone/>
              <a:tabLst>
                <a:tab pos="514350" algn="l"/>
              </a:tabLst>
            </a:pPr>
            <a:r>
              <a:rPr lang="en" sz="2000" b="1" dirty="0">
                <a:solidFill>
                  <a:srgbClr val="1155CC"/>
                </a:solidFill>
                <a:latin typeface="Courier New"/>
                <a:ea typeface="Courier New"/>
                <a:cs typeface="Courier New"/>
                <a:sym typeface="Courier New"/>
              </a:rPr>
              <a:t>	1. If bucket contains </a:t>
            </a:r>
            <a:r>
              <a:rPr lang="en" sz="2000" b="1" dirty="0" smtClean="0">
                <a:solidFill>
                  <a:srgbClr val="1155CC"/>
                </a:solidFill>
                <a:latin typeface="Courier New"/>
                <a:ea typeface="Courier New"/>
                <a:cs typeface="Courier New"/>
                <a:sym typeface="Courier New"/>
              </a:rPr>
              <a:t>val, </a:t>
            </a:r>
            <a:r>
              <a:rPr lang="en" sz="2000" b="1" dirty="0">
                <a:solidFill>
                  <a:srgbClr val="1155CC"/>
                </a:solidFill>
                <a:latin typeface="Courier New"/>
                <a:ea typeface="Courier New"/>
                <a:cs typeface="Courier New"/>
                <a:sym typeface="Courier New"/>
              </a:rPr>
              <a:t>return true</a:t>
            </a:r>
          </a:p>
          <a:p>
            <a:pPr lvl="0" rtl="0">
              <a:spcBef>
                <a:spcPts val="0"/>
              </a:spcBef>
              <a:buNone/>
              <a:tabLst>
                <a:tab pos="514350" algn="l"/>
              </a:tabLst>
            </a:pPr>
            <a:r>
              <a:rPr lang="en" sz="2000" b="1" dirty="0">
                <a:solidFill>
                  <a:srgbClr val="1155CC"/>
                </a:solidFill>
                <a:latin typeface="Courier New"/>
                <a:ea typeface="Courier New"/>
                <a:cs typeface="Courier New"/>
                <a:sym typeface="Courier New"/>
              </a:rPr>
              <a:t>	2. Else return false</a:t>
            </a:r>
          </a:p>
          <a:p>
            <a:pPr marL="0" lvl="0" indent="0" rtl="0">
              <a:spcBef>
                <a:spcPts val="0"/>
              </a:spcBef>
              <a:buNone/>
              <a:tabLst>
                <a:tab pos="514350" algn="l"/>
              </a:tabLst>
            </a:pPr>
            <a:r>
              <a:rPr lang="en" sz="2000" b="1" dirty="0" smtClean="0">
                <a:solidFill>
                  <a:srgbClr val="1155CC"/>
                </a:solidFill>
                <a:latin typeface="Courier New"/>
                <a:ea typeface="Courier New"/>
                <a:cs typeface="Courier New"/>
                <a:sym typeface="Courier New"/>
              </a:rPr>
              <a:t>remove(val)</a:t>
            </a:r>
            <a:endParaRPr lang="en" sz="2000" b="1" dirty="0">
              <a:solidFill>
                <a:srgbClr val="1155CC"/>
              </a:solidFill>
              <a:latin typeface="Courier New"/>
              <a:ea typeface="Courier New"/>
              <a:cs typeface="Courier New"/>
              <a:sym typeface="Courier New"/>
            </a:endParaRPr>
          </a:p>
          <a:p>
            <a:pPr marL="0" lvl="0" indent="0" rtl="0">
              <a:spcBef>
                <a:spcPts val="0"/>
              </a:spcBef>
              <a:buNone/>
              <a:tabLst>
                <a:tab pos="514350" algn="l"/>
              </a:tabLst>
            </a:pPr>
            <a:r>
              <a:rPr lang="en" sz="2000" b="1" dirty="0">
                <a:solidFill>
                  <a:srgbClr val="1155CC"/>
                </a:solidFill>
                <a:latin typeface="Courier New"/>
                <a:ea typeface="Courier New"/>
                <a:cs typeface="Courier New"/>
                <a:sym typeface="Courier New"/>
              </a:rPr>
              <a:t>	1. If bucket contains </a:t>
            </a:r>
            <a:r>
              <a:rPr lang="en" sz="2000" b="1" dirty="0" smtClean="0">
                <a:solidFill>
                  <a:srgbClr val="1155CC"/>
                </a:solidFill>
                <a:latin typeface="Courier New"/>
                <a:ea typeface="Courier New"/>
                <a:cs typeface="Courier New"/>
                <a:sym typeface="Courier New"/>
              </a:rPr>
              <a:t>val, </a:t>
            </a:r>
            <a:r>
              <a:rPr lang="en" sz="2000" b="1" dirty="0">
                <a:solidFill>
                  <a:srgbClr val="1155CC"/>
                </a:solidFill>
                <a:latin typeface="Courier New"/>
                <a:ea typeface="Courier New"/>
                <a:cs typeface="Courier New"/>
                <a:sym typeface="Courier New"/>
              </a:rPr>
              <a:t>remove entry from list</a:t>
            </a:r>
          </a:p>
        </p:txBody>
      </p:sp>
      <p:sp>
        <p:nvSpPr>
          <p:cNvPr id="425" name="Shape 42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Shape 430"/>
          <p:cNvSpPr txBox="1">
            <a:spLocks noGrp="1"/>
          </p:cNvSpPr>
          <p:nvPr>
            <p:ph type="ctrTitle" idx="4294967295"/>
          </p:nvPr>
        </p:nvSpPr>
        <p:spPr>
          <a:xfrm>
            <a:off x="457200" y="1763100"/>
            <a:ext cx="8229600" cy="1617299"/>
          </a:xfrm>
          <a:prstGeom prst="rect">
            <a:avLst/>
          </a:prstGeom>
        </p:spPr>
        <p:txBody>
          <a:bodyPr lIns="91425" tIns="91425" rIns="91425" bIns="91425" anchor="b" anchorCtr="0">
            <a:noAutofit/>
          </a:bodyPr>
          <a:lstStyle/>
          <a:p>
            <a:pPr lvl="0" algn="ctr" rtl="0">
              <a:spcBef>
                <a:spcPts val="0"/>
              </a:spcBef>
              <a:buNone/>
            </a:pPr>
            <a:r>
              <a:rPr lang="en" sz="4800"/>
              <a:t>Collisions: </a:t>
            </a:r>
          </a:p>
          <a:p>
            <a:pPr lvl="0" algn="ctr" rtl="0">
              <a:spcBef>
                <a:spcPts val="0"/>
              </a:spcBef>
              <a:buNone/>
            </a:pPr>
            <a:r>
              <a:rPr lang="en" sz="4800"/>
              <a:t>Open Addressing</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5" name="Shape 43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Open addressing example</a:t>
            </a:r>
          </a:p>
        </p:txBody>
      </p:sp>
      <p:sp>
        <p:nvSpPr>
          <p:cNvPr id="436" name="Shape 436"/>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
        <p:nvSpPr>
          <p:cNvPr id="437" name="Shape 437"/>
          <p:cNvSpPr/>
          <p:nvPr/>
        </p:nvSpPr>
        <p:spPr>
          <a:xfrm>
            <a:off x="2217338" y="2227137"/>
            <a:ext cx="2309262"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438" name="Shape 438"/>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CA</a:t>
            </a:r>
          </a:p>
        </p:txBody>
      </p:sp>
      <p:cxnSp>
        <p:nvCxnSpPr>
          <p:cNvPr id="439" name="Shape 439"/>
          <p:cNvCxnSpPr>
            <a:stCxn id="438" idx="6"/>
            <a:endCxn id="437" idx="2"/>
          </p:cNvCxnSpPr>
          <p:nvPr/>
        </p:nvCxnSpPr>
        <p:spPr>
          <a:xfrm flipV="1">
            <a:off x="1963000" y="2611737"/>
            <a:ext cx="254338" cy="13"/>
          </a:xfrm>
          <a:prstGeom prst="straightConnector1">
            <a:avLst/>
          </a:prstGeom>
          <a:noFill/>
          <a:ln w="19050" cap="flat" cmpd="sng">
            <a:solidFill>
              <a:schemeClr val="dk2"/>
            </a:solidFill>
            <a:prstDash val="solid"/>
            <a:round/>
            <a:headEnd type="none" w="lg" len="lg"/>
            <a:tailEnd type="triangle" w="lg" len="lg"/>
          </a:ln>
        </p:spPr>
      </p:cxnSp>
      <p:cxnSp>
        <p:nvCxnSpPr>
          <p:cNvPr id="440" name="Shape 440"/>
          <p:cNvCxnSpPr>
            <a:stCxn id="437" idx="6"/>
            <a:endCxn id="441" idx="2"/>
          </p:cNvCxnSpPr>
          <p:nvPr/>
        </p:nvCxnSpPr>
        <p:spPr>
          <a:xfrm>
            <a:off x="4526600" y="2611737"/>
            <a:ext cx="240350" cy="7163"/>
          </a:xfrm>
          <a:prstGeom prst="straightConnector1">
            <a:avLst/>
          </a:prstGeom>
          <a:noFill/>
          <a:ln w="19050" cap="flat" cmpd="sng">
            <a:solidFill>
              <a:schemeClr val="dk2"/>
            </a:solidFill>
            <a:prstDash val="solid"/>
            <a:round/>
            <a:headEnd type="none" w="lg" len="lg"/>
            <a:tailEnd type="triangle" w="lg" len="lg"/>
          </a:ln>
        </p:spPr>
      </p:cxnSp>
      <p:sp>
        <p:nvSpPr>
          <p:cNvPr id="441" name="Shape 441"/>
          <p:cNvSpPr/>
          <p:nvPr/>
        </p:nvSpPr>
        <p:spPr>
          <a:xfrm>
            <a:off x="4766950" y="23946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cxnSp>
        <p:nvCxnSpPr>
          <p:cNvPr id="442" name="Shape 442"/>
          <p:cNvCxnSpPr/>
          <p:nvPr/>
        </p:nvCxnSpPr>
        <p:spPr>
          <a:xfrm>
            <a:off x="4526600" y="3693225"/>
            <a:ext cx="0" cy="224399"/>
          </a:xfrm>
          <a:prstGeom prst="straightConnector1">
            <a:avLst/>
          </a:prstGeom>
          <a:noFill/>
          <a:ln w="19050" cap="flat" cmpd="sng">
            <a:solidFill>
              <a:schemeClr val="dk2"/>
            </a:solidFill>
            <a:prstDash val="solid"/>
            <a:round/>
            <a:headEnd type="none" w="lg" len="lg"/>
            <a:tailEnd type="triangle" w="lg" len="lg"/>
          </a:ln>
        </p:spPr>
      </p:cxnSp>
      <p:grpSp>
        <p:nvGrpSpPr>
          <p:cNvPr id="443" name="Shape 443"/>
          <p:cNvGrpSpPr/>
          <p:nvPr/>
        </p:nvGrpSpPr>
        <p:grpSpPr>
          <a:xfrm>
            <a:off x="432724" y="3615129"/>
            <a:ext cx="6881601" cy="1031496"/>
            <a:chOff x="1065624" y="3599204"/>
            <a:chExt cx="6881601" cy="1031496"/>
          </a:xfrm>
        </p:grpSpPr>
        <p:sp>
          <p:nvSpPr>
            <p:cNvPr id="444" name="Shape 444"/>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45" name="Shape 445"/>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46" name="Shape 446"/>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47" name="Shape 447"/>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448" name="Shape 448"/>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CA</a:t>
              </a:r>
            </a:p>
          </p:txBody>
        </p:sp>
        <p:sp>
          <p:nvSpPr>
            <p:cNvPr id="449" name="Shape 449"/>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sp>
          <p:nvSpPr>
            <p:cNvPr id="450" name="Shape 450"/>
            <p:cNvSpPr/>
            <p:nvPr/>
          </p:nvSpPr>
          <p:spPr>
            <a:xfrm>
              <a:off x="10656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451" name="Shape 451"/>
            <p:cNvSpPr/>
            <p:nvPr/>
          </p:nvSpPr>
          <p:spPr>
            <a:xfrm>
              <a:off x="22032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452" name="Shape 452"/>
            <p:cNvSpPr/>
            <p:nvPr/>
          </p:nvSpPr>
          <p:spPr>
            <a:xfrm>
              <a:off x="33408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453" name="Shape 453"/>
            <p:cNvSpPr/>
            <p:nvPr/>
          </p:nvSpPr>
          <p:spPr>
            <a:xfrm>
              <a:off x="44784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454" name="Shape 454"/>
            <p:cNvSpPr/>
            <p:nvPr/>
          </p:nvSpPr>
          <p:spPr>
            <a:xfrm>
              <a:off x="56160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455" name="Shape 455"/>
            <p:cNvSpPr/>
            <p:nvPr/>
          </p:nvSpPr>
          <p:spPr>
            <a:xfrm>
              <a:off x="6753624" y="3599204"/>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sp>
        <p:nvSpPr>
          <p:cNvPr id="456" name="Shape 456"/>
          <p:cNvSpPr/>
          <p:nvPr/>
        </p:nvSpPr>
        <p:spPr>
          <a:xfrm>
            <a:off x="4526600" y="2619825"/>
            <a:ext cx="1492275" cy="1073403"/>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sp>
        <p:nvSpPr>
          <p:cNvPr id="457" name="Shape 457"/>
          <p:cNvSpPr txBox="1"/>
          <p:nvPr/>
        </p:nvSpPr>
        <p:spPr>
          <a:xfrm>
            <a:off x="525400" y="1369737"/>
            <a:ext cx="4619873" cy="857400"/>
          </a:xfrm>
          <a:prstGeom prst="rect">
            <a:avLst/>
          </a:prstGeom>
          <a:noFill/>
          <a:ln>
            <a:noFill/>
          </a:ln>
        </p:spPr>
        <p:txBody>
          <a:bodyPr lIns="91425" tIns="91425" rIns="91425" bIns="91425" anchor="t" anchorCtr="0">
            <a:noAutofit/>
          </a:bodyPr>
          <a:lstStyle/>
          <a:p>
            <a:pPr lvl="0">
              <a:spcBef>
                <a:spcPts val="0"/>
              </a:spcBef>
              <a:buNone/>
            </a:pPr>
            <a:r>
              <a:rPr lang="en" sz="2000" b="1" i="1" dirty="0">
                <a:solidFill>
                  <a:schemeClr val="dk1"/>
                </a:solidFill>
              </a:rPr>
              <a:t>probing: </a:t>
            </a:r>
            <a:r>
              <a:rPr lang="en" sz="2000" dirty="0"/>
              <a:t>Find another available space</a:t>
            </a:r>
          </a:p>
        </p:txBody>
      </p:sp>
      <p:cxnSp>
        <p:nvCxnSpPr>
          <p:cNvPr id="458" name="Shape 458"/>
          <p:cNvCxnSpPr/>
          <p:nvPr/>
        </p:nvCxnSpPr>
        <p:spPr>
          <a:xfrm>
            <a:off x="4664500" y="3803775"/>
            <a:ext cx="929399" cy="3299"/>
          </a:xfrm>
          <a:prstGeom prst="straightConnector1">
            <a:avLst/>
          </a:prstGeom>
          <a:noFill/>
          <a:ln w="38100" cap="flat" cmpd="sng">
            <a:solidFill>
              <a:srgbClr val="FF0000"/>
            </a:solidFill>
            <a:prstDash val="solid"/>
            <a:round/>
            <a:headEnd type="none" w="lg" len="lg"/>
            <a:tailEnd type="triangle" w="lg" len="lg"/>
          </a:ln>
        </p:spPr>
      </p:cxnSp>
      <p:sp>
        <p:nvSpPr>
          <p:cNvPr id="459" name="Shape 459"/>
          <p:cNvSpPr txBox="1"/>
          <p:nvPr/>
        </p:nvSpPr>
        <p:spPr>
          <a:xfrm>
            <a:off x="6633158" y="1453062"/>
            <a:ext cx="1691938"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add(“CA”)</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Shape 46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Open addressing example</a:t>
            </a:r>
          </a:p>
        </p:txBody>
      </p:sp>
      <p:sp>
        <p:nvSpPr>
          <p:cNvPr id="465" name="Shape 465"/>
          <p:cNvSpPr/>
          <p:nvPr/>
        </p:nvSpPr>
        <p:spPr>
          <a:xfrm>
            <a:off x="2207259" y="2227137"/>
            <a:ext cx="2319341"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466" name="Shape 466"/>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MA</a:t>
            </a:r>
          </a:p>
        </p:txBody>
      </p:sp>
      <p:cxnSp>
        <p:nvCxnSpPr>
          <p:cNvPr id="467" name="Shape 467"/>
          <p:cNvCxnSpPr>
            <a:stCxn id="466" idx="6"/>
            <a:endCxn id="465" idx="2"/>
          </p:cNvCxnSpPr>
          <p:nvPr/>
        </p:nvCxnSpPr>
        <p:spPr>
          <a:xfrm flipV="1">
            <a:off x="1963000" y="2611737"/>
            <a:ext cx="244259" cy="13"/>
          </a:xfrm>
          <a:prstGeom prst="straightConnector1">
            <a:avLst/>
          </a:prstGeom>
          <a:noFill/>
          <a:ln w="19050" cap="flat" cmpd="sng">
            <a:solidFill>
              <a:schemeClr val="dk2"/>
            </a:solidFill>
            <a:prstDash val="solid"/>
            <a:round/>
            <a:headEnd type="none" w="lg" len="lg"/>
            <a:tailEnd type="triangle" w="lg" len="lg"/>
          </a:ln>
        </p:spPr>
      </p:cxnSp>
      <p:cxnSp>
        <p:nvCxnSpPr>
          <p:cNvPr id="468" name="Shape 468"/>
          <p:cNvCxnSpPr>
            <a:stCxn id="465" idx="6"/>
            <a:endCxn id="469" idx="2"/>
          </p:cNvCxnSpPr>
          <p:nvPr/>
        </p:nvCxnSpPr>
        <p:spPr>
          <a:xfrm>
            <a:off x="4526600" y="2611737"/>
            <a:ext cx="240350" cy="7163"/>
          </a:xfrm>
          <a:prstGeom prst="straightConnector1">
            <a:avLst/>
          </a:prstGeom>
          <a:noFill/>
          <a:ln w="19050" cap="flat" cmpd="sng">
            <a:solidFill>
              <a:schemeClr val="dk2"/>
            </a:solidFill>
            <a:prstDash val="solid"/>
            <a:round/>
            <a:headEnd type="none" w="lg" len="lg"/>
            <a:tailEnd type="triangle" w="lg" len="lg"/>
          </a:ln>
        </p:spPr>
      </p:cxnSp>
      <p:sp>
        <p:nvSpPr>
          <p:cNvPr id="469" name="Shape 469"/>
          <p:cNvSpPr/>
          <p:nvPr/>
        </p:nvSpPr>
        <p:spPr>
          <a:xfrm>
            <a:off x="4766950" y="23946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cxnSp>
        <p:nvCxnSpPr>
          <p:cNvPr id="470" name="Shape 470"/>
          <p:cNvCxnSpPr/>
          <p:nvPr/>
        </p:nvCxnSpPr>
        <p:spPr>
          <a:xfrm>
            <a:off x="4526600" y="3693225"/>
            <a:ext cx="0" cy="224399"/>
          </a:xfrm>
          <a:prstGeom prst="straightConnector1">
            <a:avLst/>
          </a:prstGeom>
          <a:noFill/>
          <a:ln w="19050" cap="flat" cmpd="sng">
            <a:solidFill>
              <a:schemeClr val="dk2"/>
            </a:solidFill>
            <a:prstDash val="solid"/>
            <a:round/>
            <a:headEnd type="none" w="lg" len="lg"/>
            <a:tailEnd type="triangle" w="lg" len="lg"/>
          </a:ln>
        </p:spPr>
      </p:cxnSp>
      <p:sp>
        <p:nvSpPr>
          <p:cNvPr id="471" name="Shape 471"/>
          <p:cNvSpPr/>
          <p:nvPr/>
        </p:nvSpPr>
        <p:spPr>
          <a:xfrm>
            <a:off x="4526600" y="2619825"/>
            <a:ext cx="1492275" cy="1073403"/>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grpSp>
        <p:nvGrpSpPr>
          <p:cNvPr id="472" name="Shape 472"/>
          <p:cNvGrpSpPr/>
          <p:nvPr/>
        </p:nvGrpSpPr>
        <p:grpSpPr>
          <a:xfrm>
            <a:off x="488725" y="3648705"/>
            <a:ext cx="6825600" cy="997920"/>
            <a:chOff x="1121625" y="3632780"/>
            <a:chExt cx="6825600" cy="997920"/>
          </a:xfrm>
        </p:grpSpPr>
        <p:sp>
          <p:nvSpPr>
            <p:cNvPr id="473" name="Shape 473"/>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MA</a:t>
              </a:r>
            </a:p>
          </p:txBody>
        </p:sp>
        <p:sp>
          <p:nvSpPr>
            <p:cNvPr id="474" name="Shape 474"/>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5" name="Shape 475"/>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6" name="Shape 476"/>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477" name="Shape 477"/>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478" name="Shape 478"/>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sp>
          <p:nvSpPr>
            <p:cNvPr id="479" name="Shape 479"/>
            <p:cNvSpPr/>
            <p:nvPr/>
          </p:nvSpPr>
          <p:spPr>
            <a:xfrm>
              <a:off x="11216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480" name="Shape 480"/>
            <p:cNvSpPr/>
            <p:nvPr/>
          </p:nvSpPr>
          <p:spPr>
            <a:xfrm>
              <a:off x="22592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481" name="Shape 481"/>
            <p:cNvSpPr/>
            <p:nvPr/>
          </p:nvSpPr>
          <p:spPr>
            <a:xfrm>
              <a:off x="33968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482" name="Shape 482"/>
            <p:cNvSpPr/>
            <p:nvPr/>
          </p:nvSpPr>
          <p:spPr>
            <a:xfrm>
              <a:off x="45344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483" name="Shape 483"/>
            <p:cNvSpPr/>
            <p:nvPr/>
          </p:nvSpPr>
          <p:spPr>
            <a:xfrm>
              <a:off x="56720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484" name="Shape 484"/>
            <p:cNvSpPr/>
            <p:nvPr/>
          </p:nvSpPr>
          <p:spPr>
            <a:xfrm>
              <a:off x="6809625" y="363278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485" name="Shape 485"/>
          <p:cNvCxnSpPr/>
          <p:nvPr/>
        </p:nvCxnSpPr>
        <p:spPr>
          <a:xfrm rot="10800000" flipH="1">
            <a:off x="4622750" y="3805449"/>
            <a:ext cx="2683799" cy="8100"/>
          </a:xfrm>
          <a:prstGeom prst="straightConnector1">
            <a:avLst/>
          </a:prstGeom>
          <a:noFill/>
          <a:ln w="38100" cap="flat" cmpd="sng">
            <a:solidFill>
              <a:srgbClr val="FF0000"/>
            </a:solidFill>
            <a:prstDash val="solid"/>
            <a:round/>
            <a:headEnd type="none" w="lg" len="lg"/>
            <a:tailEnd type="triangle" w="lg" len="lg"/>
          </a:ln>
        </p:spPr>
      </p:cxnSp>
      <p:cxnSp>
        <p:nvCxnSpPr>
          <p:cNvPr id="486" name="Shape 486"/>
          <p:cNvCxnSpPr/>
          <p:nvPr/>
        </p:nvCxnSpPr>
        <p:spPr>
          <a:xfrm>
            <a:off x="496725" y="3789525"/>
            <a:ext cx="456599" cy="0"/>
          </a:xfrm>
          <a:prstGeom prst="straightConnector1">
            <a:avLst/>
          </a:prstGeom>
          <a:noFill/>
          <a:ln w="38100" cap="flat" cmpd="sng">
            <a:solidFill>
              <a:srgbClr val="FF0000"/>
            </a:solidFill>
            <a:prstDash val="solid"/>
            <a:round/>
            <a:headEnd type="none" w="lg" len="lg"/>
            <a:tailEnd type="triangle" w="lg" len="lg"/>
          </a:ln>
        </p:spPr>
      </p:cxnSp>
      <p:sp>
        <p:nvSpPr>
          <p:cNvPr id="487" name="Shape 487"/>
          <p:cNvSpPr txBox="1"/>
          <p:nvPr/>
        </p:nvSpPr>
        <p:spPr>
          <a:xfrm>
            <a:off x="6592843" y="1453062"/>
            <a:ext cx="1834200"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add(“MA”)</a:t>
            </a:r>
          </a:p>
        </p:txBody>
      </p:sp>
      <p:sp>
        <p:nvSpPr>
          <p:cNvPr id="488" name="Shape 488"/>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3" name="Shape 49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Open addressing example</a:t>
            </a:r>
          </a:p>
        </p:txBody>
      </p:sp>
      <p:sp>
        <p:nvSpPr>
          <p:cNvPr id="494" name="Shape 494"/>
          <p:cNvSpPr txBox="1"/>
          <p:nvPr/>
        </p:nvSpPr>
        <p:spPr>
          <a:xfrm>
            <a:off x="5942700" y="1368862"/>
            <a:ext cx="2822099" cy="1433699"/>
          </a:xfrm>
          <a:prstGeom prst="rect">
            <a:avLst/>
          </a:prstGeom>
          <a:noFill/>
          <a:ln>
            <a:noFill/>
          </a:ln>
        </p:spPr>
        <p:txBody>
          <a:bodyPr lIns="91425" tIns="91425" rIns="91425" bIns="91425" anchor="t" anchorCtr="0">
            <a:noAutofit/>
          </a:bodyPr>
          <a:lstStyle/>
          <a:p>
            <a:pPr lvl="0" rtl="0">
              <a:spcBef>
                <a:spcPts val="0"/>
              </a:spcBef>
              <a:buNone/>
            </a:pPr>
            <a:r>
              <a:rPr lang="en" sz="2000"/>
              <a:t>How far do we search? Once we reach an empty (</a:t>
            </a:r>
            <a:r>
              <a:rPr lang="en" sz="2000" b="1">
                <a:solidFill>
                  <a:srgbClr val="1155CC"/>
                </a:solidFill>
                <a:latin typeface="Courier New"/>
                <a:ea typeface="Courier New"/>
                <a:cs typeface="Courier New"/>
                <a:sym typeface="Courier New"/>
              </a:rPr>
              <a:t>null</a:t>
            </a:r>
            <a:r>
              <a:rPr lang="en" sz="2000"/>
              <a:t>) cell, we know it’s not there.</a:t>
            </a:r>
          </a:p>
        </p:txBody>
      </p:sp>
      <p:sp>
        <p:nvSpPr>
          <p:cNvPr id="495" name="Shape 495"/>
          <p:cNvSpPr/>
          <p:nvPr/>
        </p:nvSpPr>
        <p:spPr>
          <a:xfrm>
            <a:off x="2207259" y="2227137"/>
            <a:ext cx="2319341"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496" name="Shape 496"/>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SC</a:t>
            </a:r>
          </a:p>
        </p:txBody>
      </p:sp>
      <p:cxnSp>
        <p:nvCxnSpPr>
          <p:cNvPr id="497" name="Shape 497"/>
          <p:cNvCxnSpPr>
            <a:stCxn id="496" idx="6"/>
            <a:endCxn id="495" idx="2"/>
          </p:cNvCxnSpPr>
          <p:nvPr/>
        </p:nvCxnSpPr>
        <p:spPr>
          <a:xfrm flipV="1">
            <a:off x="1963000" y="2611737"/>
            <a:ext cx="244259" cy="13"/>
          </a:xfrm>
          <a:prstGeom prst="straightConnector1">
            <a:avLst/>
          </a:prstGeom>
          <a:noFill/>
          <a:ln w="19050" cap="flat" cmpd="sng">
            <a:solidFill>
              <a:schemeClr val="dk2"/>
            </a:solidFill>
            <a:prstDash val="solid"/>
            <a:round/>
            <a:headEnd type="none" w="lg" len="lg"/>
            <a:tailEnd type="triangle" w="lg" len="lg"/>
          </a:ln>
        </p:spPr>
      </p:cxnSp>
      <p:cxnSp>
        <p:nvCxnSpPr>
          <p:cNvPr id="498" name="Shape 498"/>
          <p:cNvCxnSpPr>
            <a:stCxn id="495" idx="6"/>
            <a:endCxn id="499" idx="2"/>
          </p:cNvCxnSpPr>
          <p:nvPr/>
        </p:nvCxnSpPr>
        <p:spPr>
          <a:xfrm>
            <a:off x="4526600" y="2611737"/>
            <a:ext cx="240350" cy="7163"/>
          </a:xfrm>
          <a:prstGeom prst="straightConnector1">
            <a:avLst/>
          </a:prstGeom>
          <a:noFill/>
          <a:ln w="19050" cap="flat" cmpd="sng">
            <a:solidFill>
              <a:schemeClr val="dk2"/>
            </a:solidFill>
            <a:prstDash val="solid"/>
            <a:round/>
            <a:headEnd type="none" w="lg" len="lg"/>
            <a:tailEnd type="triangle" w="lg" len="lg"/>
          </a:ln>
        </p:spPr>
      </p:cxnSp>
      <p:sp>
        <p:nvSpPr>
          <p:cNvPr id="499" name="Shape 499"/>
          <p:cNvSpPr/>
          <p:nvPr/>
        </p:nvSpPr>
        <p:spPr>
          <a:xfrm>
            <a:off x="4766950" y="23946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cxnSp>
        <p:nvCxnSpPr>
          <p:cNvPr id="500" name="Shape 500"/>
          <p:cNvCxnSpPr/>
          <p:nvPr/>
        </p:nvCxnSpPr>
        <p:spPr>
          <a:xfrm>
            <a:off x="4526600" y="3693225"/>
            <a:ext cx="0" cy="224399"/>
          </a:xfrm>
          <a:prstGeom prst="straightConnector1">
            <a:avLst/>
          </a:prstGeom>
          <a:noFill/>
          <a:ln w="19050" cap="flat" cmpd="sng">
            <a:solidFill>
              <a:schemeClr val="dk2"/>
            </a:solidFill>
            <a:prstDash val="solid"/>
            <a:round/>
            <a:headEnd type="none" w="lg" len="lg"/>
            <a:tailEnd type="triangle" w="lg" len="lg"/>
          </a:ln>
        </p:spPr>
      </p:cxnSp>
      <p:sp>
        <p:nvSpPr>
          <p:cNvPr id="501" name="Shape 501"/>
          <p:cNvSpPr/>
          <p:nvPr/>
        </p:nvSpPr>
        <p:spPr>
          <a:xfrm>
            <a:off x="4526600" y="2619825"/>
            <a:ext cx="1492275" cy="1073403"/>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grpSp>
        <p:nvGrpSpPr>
          <p:cNvPr id="502" name="Shape 502"/>
          <p:cNvGrpSpPr/>
          <p:nvPr/>
        </p:nvGrpSpPr>
        <p:grpSpPr>
          <a:xfrm>
            <a:off x="488725" y="3527745"/>
            <a:ext cx="6825600" cy="1118880"/>
            <a:chOff x="1121625" y="3511820"/>
            <a:chExt cx="6825600" cy="1118880"/>
          </a:xfrm>
        </p:grpSpPr>
        <p:sp>
          <p:nvSpPr>
            <p:cNvPr id="503" name="Shape 503"/>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MA</a:t>
              </a:r>
            </a:p>
          </p:txBody>
        </p:sp>
        <p:sp>
          <p:nvSpPr>
            <p:cNvPr id="504" name="Shape 504"/>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05" name="Shape 505"/>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06" name="Shape 506"/>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507" name="Shape 507"/>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508" name="Shape 508"/>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sp>
          <p:nvSpPr>
            <p:cNvPr id="509" name="Shape 509"/>
            <p:cNvSpPr/>
            <p:nvPr/>
          </p:nvSpPr>
          <p:spPr>
            <a:xfrm>
              <a:off x="11216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510" name="Shape 510"/>
            <p:cNvSpPr/>
            <p:nvPr/>
          </p:nvSpPr>
          <p:spPr>
            <a:xfrm>
              <a:off x="22592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511" name="Shape 511"/>
            <p:cNvSpPr/>
            <p:nvPr/>
          </p:nvSpPr>
          <p:spPr>
            <a:xfrm>
              <a:off x="33968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512" name="Shape 512"/>
            <p:cNvSpPr/>
            <p:nvPr/>
          </p:nvSpPr>
          <p:spPr>
            <a:xfrm>
              <a:off x="45344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513" name="Shape 513"/>
            <p:cNvSpPr/>
            <p:nvPr/>
          </p:nvSpPr>
          <p:spPr>
            <a:xfrm>
              <a:off x="56720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514" name="Shape 514"/>
            <p:cNvSpPr/>
            <p:nvPr/>
          </p:nvSpPr>
          <p:spPr>
            <a:xfrm>
              <a:off x="6809625" y="351182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515" name="Shape 515"/>
          <p:cNvCxnSpPr/>
          <p:nvPr/>
        </p:nvCxnSpPr>
        <p:spPr>
          <a:xfrm rot="10800000" flipH="1">
            <a:off x="4622750" y="3805449"/>
            <a:ext cx="2683799" cy="8100"/>
          </a:xfrm>
          <a:prstGeom prst="straightConnector1">
            <a:avLst/>
          </a:prstGeom>
          <a:noFill/>
          <a:ln w="38100" cap="flat" cmpd="sng">
            <a:solidFill>
              <a:srgbClr val="FF0000"/>
            </a:solidFill>
            <a:prstDash val="solid"/>
            <a:round/>
            <a:headEnd type="none" w="lg" len="lg"/>
            <a:tailEnd type="triangle" w="lg" len="lg"/>
          </a:ln>
        </p:spPr>
      </p:cxnSp>
      <p:cxnSp>
        <p:nvCxnSpPr>
          <p:cNvPr id="516" name="Shape 516"/>
          <p:cNvCxnSpPr/>
          <p:nvPr/>
        </p:nvCxnSpPr>
        <p:spPr>
          <a:xfrm>
            <a:off x="496725" y="3789525"/>
            <a:ext cx="1626300" cy="0"/>
          </a:xfrm>
          <a:prstGeom prst="straightConnector1">
            <a:avLst/>
          </a:prstGeom>
          <a:noFill/>
          <a:ln w="38100" cap="flat" cmpd="sng">
            <a:solidFill>
              <a:srgbClr val="FF0000"/>
            </a:solidFill>
            <a:prstDash val="solid"/>
            <a:round/>
            <a:headEnd type="none" w="lg" len="lg"/>
            <a:tailEnd type="triangle" w="lg" len="lg"/>
          </a:ln>
        </p:spPr>
      </p:cxnSp>
      <p:sp>
        <p:nvSpPr>
          <p:cNvPr id="517" name="Shape 517"/>
          <p:cNvSpPr/>
          <p:nvPr/>
        </p:nvSpPr>
        <p:spPr>
          <a:xfrm>
            <a:off x="2002925" y="4069925"/>
            <a:ext cx="396600" cy="366000"/>
          </a:xfrm>
          <a:prstGeom prst="flowChartSummingJunction">
            <a:avLst/>
          </a:prstGeom>
          <a:solidFill>
            <a:srgbClr val="FFFFFF"/>
          </a:solidFill>
          <a:ln w="1905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18" name="Shape 518"/>
          <p:cNvSpPr txBox="1"/>
          <p:nvPr/>
        </p:nvSpPr>
        <p:spPr>
          <a:xfrm>
            <a:off x="525400" y="1453062"/>
            <a:ext cx="2850300"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contains(“SC”)</a:t>
            </a:r>
          </a:p>
        </p:txBody>
      </p:sp>
      <p:sp>
        <p:nvSpPr>
          <p:cNvPr id="519" name="Shape 519"/>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4" name="Shape 52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Finding where a key belongs</a:t>
            </a:r>
          </a:p>
        </p:txBody>
      </p:sp>
      <p:sp>
        <p:nvSpPr>
          <p:cNvPr id="525" name="Shape 525"/>
          <p:cNvSpPr txBox="1"/>
          <p:nvPr/>
        </p:nvSpPr>
        <p:spPr>
          <a:xfrm>
            <a:off x="280400" y="2163150"/>
            <a:ext cx="8708699" cy="20030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int getPosition(val) {</a:t>
            </a:r>
          </a:p>
          <a:p>
            <a:pPr marL="457200" lvl="0" indent="0" rtl="0">
              <a:spcBef>
                <a:spcPts val="0"/>
              </a:spcBef>
              <a:buNone/>
            </a:pPr>
            <a:r>
              <a:rPr lang="en" sz="2000" b="1" dirty="0">
                <a:solidFill>
                  <a:srgbClr val="1155CC"/>
                </a:solidFill>
                <a:latin typeface="Courier New"/>
                <a:ea typeface="Courier New"/>
                <a:cs typeface="Courier New"/>
                <a:sym typeface="Courier New"/>
              </a:rPr>
              <a:t>int </a:t>
            </a:r>
            <a:r>
              <a:rPr lang="en" sz="2000" b="1" dirty="0" smtClean="0">
                <a:solidFill>
                  <a:srgbClr val="1155CC"/>
                </a:solidFill>
                <a:latin typeface="Courier New"/>
                <a:ea typeface="Courier New"/>
                <a:cs typeface="Courier New"/>
                <a:sym typeface="Courier New"/>
              </a:rPr>
              <a:t>i= hashIn</a:t>
            </a:r>
            <a:r>
              <a:rPr lang="en-US" sz="2000" b="1" dirty="0" err="1" smtClean="0">
                <a:solidFill>
                  <a:srgbClr val="1155CC"/>
                </a:solidFill>
                <a:latin typeface="Courier New"/>
                <a:ea typeface="Courier New"/>
                <a:cs typeface="Courier New"/>
                <a:sym typeface="Courier New"/>
              </a:rPr>
              <a:t>dex</a:t>
            </a:r>
            <a:r>
              <a:rPr lang="en" sz="2000" b="1" dirty="0" smtClean="0">
                <a:solidFill>
                  <a:srgbClr val="1155CC"/>
                </a:solidFill>
                <a:latin typeface="Courier New"/>
                <a:ea typeface="Courier New"/>
                <a:cs typeface="Courier New"/>
                <a:sym typeface="Courier New"/>
              </a:rPr>
              <a:t>(val</a:t>
            </a:r>
            <a:r>
              <a:rPr lang="en" sz="2000" b="1" dirty="0">
                <a:solidFill>
                  <a:srgbClr val="1155CC"/>
                </a:solidFill>
                <a:latin typeface="Courier New"/>
                <a:ea typeface="Courier New"/>
                <a:cs typeface="Courier New"/>
                <a:sym typeface="Courier New"/>
              </a:rPr>
              <a:t>);</a:t>
            </a:r>
          </a:p>
          <a:p>
            <a:pPr marL="457200" lvl="0" indent="0" rtl="0">
              <a:spcBef>
                <a:spcPts val="0"/>
              </a:spcBef>
              <a:buNone/>
            </a:pPr>
            <a:r>
              <a:rPr lang="en" sz="2000" b="1" dirty="0">
                <a:solidFill>
                  <a:srgbClr val="1155CC"/>
                </a:solidFill>
                <a:latin typeface="Courier New"/>
                <a:ea typeface="Courier New"/>
                <a:cs typeface="Courier New"/>
                <a:sym typeface="Courier New"/>
              </a:rPr>
              <a:t>while (</a:t>
            </a:r>
            <a:r>
              <a:rPr lang="en" sz="2000" b="1" dirty="0">
                <a:solidFill>
                  <a:srgbClr val="FF0000"/>
                </a:solidFill>
                <a:latin typeface="Courier New"/>
                <a:ea typeface="Courier New"/>
                <a:cs typeface="Courier New"/>
                <a:sym typeface="Courier New"/>
              </a:rPr>
              <a:t>b[i] != null</a:t>
            </a:r>
            <a:r>
              <a:rPr lang="en" sz="2000" b="1" dirty="0">
                <a:solidFill>
                  <a:srgbClr val="1155CC"/>
                </a:solidFill>
                <a:latin typeface="Courier New"/>
                <a:ea typeface="Courier New"/>
                <a:cs typeface="Courier New"/>
                <a:sym typeface="Courier New"/>
              </a:rPr>
              <a:t> &amp;&amp; !val.equals(</a:t>
            </a:r>
            <a:r>
              <a:rPr lang="en" sz="2000" b="1" dirty="0">
                <a:solidFill>
                  <a:srgbClr val="FF0000"/>
                </a:solidFill>
                <a:latin typeface="Courier New"/>
                <a:ea typeface="Courier New"/>
                <a:cs typeface="Courier New"/>
                <a:sym typeface="Courier New"/>
              </a:rPr>
              <a:t>b[i].val</a:t>
            </a:r>
            <a:r>
              <a:rPr lang="en" sz="2000" b="1" dirty="0">
                <a:solidFill>
                  <a:srgbClr val="1155CC"/>
                </a:solidFill>
                <a:latin typeface="Courier New"/>
                <a:ea typeface="Courier New"/>
                <a:cs typeface="Courier New"/>
                <a:sym typeface="Courier New"/>
              </a:rPr>
              <a:t>)) {</a:t>
            </a:r>
          </a:p>
          <a:p>
            <a:pPr marL="914400" lvl="0" indent="0" rtl="0">
              <a:spcBef>
                <a:spcPts val="0"/>
              </a:spcBef>
              <a:buNone/>
            </a:pPr>
            <a:r>
              <a:rPr lang="en" sz="2000" b="1" dirty="0" smtClean="0">
                <a:solidFill>
                  <a:srgbClr val="1155CC"/>
                </a:solidFill>
                <a:latin typeface="Courier New"/>
                <a:ea typeface="Courier New"/>
                <a:cs typeface="Courier New"/>
                <a:sym typeface="Courier New"/>
              </a:rPr>
              <a:t>i= </a:t>
            </a:r>
            <a:r>
              <a:rPr lang="en" sz="2000" b="1" dirty="0">
                <a:solidFill>
                  <a:srgbClr val="1155CC"/>
                </a:solidFill>
                <a:latin typeface="Courier New"/>
                <a:ea typeface="Courier New"/>
                <a:cs typeface="Courier New"/>
                <a:sym typeface="Courier New"/>
              </a:rPr>
              <a:t>(i+1) % b.length;</a:t>
            </a:r>
          </a:p>
          <a:p>
            <a:pPr marL="457200" lvl="0" indent="0" rtl="0">
              <a:spcBef>
                <a:spcPts val="0"/>
              </a:spcBef>
              <a:buNone/>
            </a:pPr>
            <a:r>
              <a:rPr lang="en" sz="2000" b="1" dirty="0">
                <a:solidFill>
                  <a:srgbClr val="1155CC"/>
                </a:solidFill>
                <a:latin typeface="Courier New"/>
                <a:ea typeface="Courier New"/>
                <a:cs typeface="Courier New"/>
                <a:sym typeface="Courier New"/>
              </a:rPr>
              <a:t>}</a:t>
            </a:r>
          </a:p>
          <a:p>
            <a:pPr marL="457200" lvl="0" indent="0" rtl="0">
              <a:spcBef>
                <a:spcPts val="0"/>
              </a:spcBef>
              <a:buNone/>
            </a:pPr>
            <a:r>
              <a:rPr lang="en" sz="2000" b="1" dirty="0">
                <a:solidFill>
                  <a:srgbClr val="1155CC"/>
                </a:solidFill>
                <a:latin typeface="Courier New"/>
                <a:ea typeface="Courier New"/>
                <a:cs typeface="Courier New"/>
                <a:sym typeface="Courier New"/>
              </a:rPr>
              <a:t>return i;</a:t>
            </a:r>
          </a:p>
          <a:p>
            <a:pPr marL="0" lvl="0" indent="0" rtl="0">
              <a:spcBef>
                <a:spcPts val="0"/>
              </a:spcBef>
              <a:buNone/>
            </a:pPr>
            <a:r>
              <a:rPr lang="en" sz="2000" b="1" dirty="0">
                <a:solidFill>
                  <a:srgbClr val="1155CC"/>
                </a:solidFill>
                <a:latin typeface="Courier New"/>
                <a:ea typeface="Courier New"/>
                <a:cs typeface="Courier New"/>
                <a:sym typeface="Courier New"/>
              </a:rPr>
              <a:t>}</a:t>
            </a:r>
          </a:p>
        </p:txBody>
      </p:sp>
      <p:sp>
        <p:nvSpPr>
          <p:cNvPr id="526" name="Shape 526"/>
          <p:cNvSpPr txBox="1"/>
          <p:nvPr/>
        </p:nvSpPr>
        <p:spPr>
          <a:xfrm>
            <a:off x="5549375" y="1440800"/>
            <a:ext cx="2855399" cy="1057499"/>
          </a:xfrm>
          <a:prstGeom prst="rect">
            <a:avLst/>
          </a:prstGeom>
          <a:noFill/>
          <a:ln>
            <a:noFill/>
          </a:ln>
        </p:spPr>
        <p:txBody>
          <a:bodyPr lIns="91425" tIns="91425" rIns="91425" bIns="91425" anchor="t" anchorCtr="0">
            <a:noAutofit/>
          </a:bodyPr>
          <a:lstStyle/>
          <a:p>
            <a:pPr lvl="0" rtl="0">
              <a:spcBef>
                <a:spcPts val="0"/>
              </a:spcBef>
              <a:buNone/>
            </a:pPr>
            <a:r>
              <a:rPr lang="en" sz="2000"/>
              <a:t>Keep searching until we hit </a:t>
            </a:r>
            <a:r>
              <a:rPr lang="en" sz="2000" b="1">
                <a:solidFill>
                  <a:srgbClr val="FF0000"/>
                </a:solidFill>
                <a:latin typeface="Courier New"/>
                <a:ea typeface="Courier New"/>
                <a:cs typeface="Courier New"/>
                <a:sym typeface="Courier New"/>
              </a:rPr>
              <a:t>null</a:t>
            </a:r>
            <a:r>
              <a:rPr lang="en" sz="2000"/>
              <a:t> or we find the </a:t>
            </a:r>
            <a:r>
              <a:rPr lang="en" sz="2000" b="1">
                <a:solidFill>
                  <a:srgbClr val="FF0000"/>
                </a:solidFill>
                <a:latin typeface="Courier New"/>
                <a:ea typeface="Courier New"/>
                <a:cs typeface="Courier New"/>
                <a:sym typeface="Courier New"/>
              </a:rPr>
              <a:t>value</a:t>
            </a:r>
            <a:r>
              <a:rPr lang="en" sz="2000"/>
              <a:t> in question</a:t>
            </a:r>
          </a:p>
        </p:txBody>
      </p:sp>
      <p:sp>
        <p:nvSpPr>
          <p:cNvPr id="527" name="Shape 527"/>
          <p:cNvSpPr txBox="1"/>
          <p:nvPr/>
        </p:nvSpPr>
        <p:spPr>
          <a:xfrm>
            <a:off x="2435549" y="3937247"/>
            <a:ext cx="3949799" cy="816900"/>
          </a:xfrm>
          <a:prstGeom prst="rect">
            <a:avLst/>
          </a:prstGeom>
          <a:noFill/>
          <a:ln>
            <a:noFill/>
          </a:ln>
        </p:spPr>
        <p:txBody>
          <a:bodyPr lIns="91425" tIns="91425" rIns="91425" bIns="91425" anchor="t" anchorCtr="0">
            <a:noAutofit/>
          </a:bodyPr>
          <a:lstStyle/>
          <a:p>
            <a:pPr lvl="0" rtl="0">
              <a:spcBef>
                <a:spcPts val="0"/>
              </a:spcBef>
              <a:buNone/>
            </a:pPr>
            <a:r>
              <a:rPr lang="en" sz="2000" b="1" i="1" dirty="0"/>
              <a:t>linear probing</a:t>
            </a:r>
            <a:r>
              <a:rPr lang="en" sz="2000" b="1" dirty="0"/>
              <a:t> </a:t>
            </a:r>
            <a:r>
              <a:rPr lang="en-US" sz="2000" dirty="0"/>
              <a:t>—</a:t>
            </a:r>
            <a:r>
              <a:rPr lang="en" sz="2000" dirty="0" smtClean="0"/>
              <a:t> </a:t>
            </a:r>
            <a:r>
              <a:rPr lang="en" sz="2000" dirty="0"/>
              <a:t>searching the array in order: </a:t>
            </a:r>
            <a:r>
              <a:rPr lang="en" sz="2000" b="1" dirty="0"/>
              <a:t>i</a:t>
            </a:r>
            <a:r>
              <a:rPr lang="en" sz="2000" dirty="0"/>
              <a:t>, </a:t>
            </a:r>
            <a:r>
              <a:rPr lang="en" sz="2000" b="1" dirty="0"/>
              <a:t>i+1</a:t>
            </a:r>
            <a:r>
              <a:rPr lang="en" sz="2000" dirty="0"/>
              <a:t>, </a:t>
            </a:r>
            <a:r>
              <a:rPr lang="en" sz="2000" b="1" dirty="0"/>
              <a:t>i+2</a:t>
            </a:r>
            <a:r>
              <a:rPr lang="en" sz="2000" dirty="0"/>
              <a:t>, </a:t>
            </a:r>
            <a:r>
              <a:rPr lang="en" sz="2000" b="1" dirty="0"/>
              <a:t>i+3</a:t>
            </a:r>
            <a:r>
              <a:rPr lang="en" sz="2000" dirty="0"/>
              <a:t> . . .</a:t>
            </a:r>
          </a:p>
        </p:txBody>
      </p:sp>
      <p:cxnSp>
        <p:nvCxnSpPr>
          <p:cNvPr id="528" name="Shape 528"/>
          <p:cNvCxnSpPr/>
          <p:nvPr/>
        </p:nvCxnSpPr>
        <p:spPr>
          <a:xfrm rot="10800000">
            <a:off x="2435550" y="3589149"/>
            <a:ext cx="352499" cy="496800"/>
          </a:xfrm>
          <a:prstGeom prst="straightConnector1">
            <a:avLst/>
          </a:prstGeom>
          <a:noFill/>
          <a:ln w="19050" cap="flat" cmpd="sng">
            <a:solidFill>
              <a:schemeClr val="dk2"/>
            </a:solidFill>
            <a:prstDash val="solid"/>
            <a:round/>
            <a:headEnd type="none" w="lg" len="lg"/>
            <a:tailEnd type="triangle" w="lg" len="lg"/>
          </a:ln>
        </p:spPr>
      </p:cxnSp>
      <p:sp>
        <p:nvSpPr>
          <p:cNvPr id="529" name="Shape 529"/>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Shape 53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a:spcBef>
                <a:spcPts val="0"/>
              </a:spcBef>
              <a:buNone/>
            </a:pPr>
            <a:r>
              <a:rPr lang="en"/>
              <a:t>Efficiency of linear probing</a:t>
            </a:r>
          </a:p>
        </p:txBody>
      </p:sp>
      <p:sp>
        <p:nvSpPr>
          <p:cNvPr id="535" name="Shape 535"/>
          <p:cNvSpPr txBox="1">
            <a:spLocks noGrp="1"/>
          </p:cNvSpPr>
          <p:nvPr>
            <p:ph type="body" idx="1"/>
          </p:nvPr>
        </p:nvSpPr>
        <p:spPr>
          <a:xfrm>
            <a:off x="457250" y="1254675"/>
            <a:ext cx="8229600" cy="3150439"/>
          </a:xfrm>
          <a:prstGeom prst="rect">
            <a:avLst/>
          </a:prstGeom>
          <a:ln w="38100" cap="flat" cmpd="sng">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800" dirty="0"/>
              <a:t>Average number of probes</a:t>
            </a:r>
          </a:p>
          <a:p>
            <a:pPr lvl="0" rtl="0">
              <a:spcBef>
                <a:spcPts val="0"/>
              </a:spcBef>
              <a:buNone/>
            </a:pPr>
            <a:endParaRPr dirty="0"/>
          </a:p>
          <a:p>
            <a:pPr lvl="0" rtl="0">
              <a:spcBef>
                <a:spcPts val="0"/>
              </a:spcBef>
              <a:buNone/>
            </a:pPr>
            <a:endParaRPr dirty="0"/>
          </a:p>
          <a:p>
            <a:pPr lvl="0" rtl="0">
              <a:spcBef>
                <a:spcPts val="0"/>
              </a:spcBef>
              <a:buNone/>
            </a:pPr>
            <a:endParaRPr sz="1000" dirty="0"/>
          </a:p>
          <a:p>
            <a:pPr lvl="0" rtl="0">
              <a:spcBef>
                <a:spcPts val="0"/>
              </a:spcBef>
              <a:buNone/>
            </a:pPr>
            <a:r>
              <a:rPr lang="en" sz="2000" dirty="0"/>
              <a:t>(under certain independence assumptions about the hash function)</a:t>
            </a:r>
          </a:p>
          <a:p>
            <a:pPr lvl="0" rtl="0">
              <a:spcBef>
                <a:spcPts val="0"/>
              </a:spcBef>
              <a:buNone/>
            </a:pPr>
            <a:endParaRPr sz="2000" dirty="0"/>
          </a:p>
          <a:p>
            <a:pPr lvl="0" rtl="0">
              <a:lnSpc>
                <a:spcPct val="100000"/>
              </a:lnSpc>
              <a:spcBef>
                <a:spcPts val="0"/>
              </a:spcBef>
              <a:buNone/>
            </a:pPr>
            <a:r>
              <a:rPr lang="en" sz="2000" dirty="0"/>
              <a:t>Array half full? </a:t>
            </a:r>
            <a:r>
              <a:rPr lang="en" sz="2000" b="1" dirty="0">
                <a:solidFill>
                  <a:srgbClr val="1155CC"/>
                </a:solidFill>
                <a:latin typeface="Courier New"/>
                <a:ea typeface="Courier New"/>
                <a:cs typeface="Courier New"/>
                <a:sym typeface="Courier New"/>
              </a:rPr>
              <a:t>add(value)</a:t>
            </a:r>
            <a:r>
              <a:rPr lang="en" sz="2000" dirty="0">
                <a:solidFill>
                  <a:srgbClr val="000000"/>
                </a:solidFill>
              </a:rPr>
              <a:t> expected to need only 2 probes! Wow!</a:t>
            </a:r>
          </a:p>
          <a:p>
            <a:pPr lvl="0" rtl="0">
              <a:lnSpc>
                <a:spcPct val="100000"/>
              </a:lnSpc>
              <a:spcBef>
                <a:spcPts val="0"/>
              </a:spcBef>
              <a:buNone/>
            </a:pPr>
            <a:r>
              <a:rPr lang="en" sz="2000" dirty="0">
                <a:solidFill>
                  <a:srgbClr val="000000"/>
                </a:solidFill>
              </a:rPr>
              <a:t>Beats linear search!</a:t>
            </a:r>
            <a:r>
              <a:rPr lang="en" dirty="0"/>
              <a:t> </a:t>
            </a:r>
          </a:p>
        </p:txBody>
      </p:sp>
      <p:pic>
        <p:nvPicPr>
          <p:cNvPr id="536" name="Shape 536"/>
          <p:cNvPicPr preferRelativeResize="0"/>
          <p:nvPr/>
        </p:nvPicPr>
        <p:blipFill>
          <a:blip r:embed="rId3">
            <a:alphaModFix/>
          </a:blip>
          <a:stretch>
            <a:fillRect/>
          </a:stretch>
        </p:blipFill>
        <p:spPr>
          <a:xfrm>
            <a:off x="585450" y="1990725"/>
            <a:ext cx="7772400" cy="116205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Shape 541"/>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Deleting elements</a:t>
            </a:r>
          </a:p>
        </p:txBody>
      </p:sp>
      <p:sp>
        <p:nvSpPr>
          <p:cNvPr id="542" name="Shape 542"/>
          <p:cNvSpPr txBox="1"/>
          <p:nvPr/>
        </p:nvSpPr>
        <p:spPr>
          <a:xfrm>
            <a:off x="5887975" y="1394600"/>
            <a:ext cx="2926800" cy="1120800"/>
          </a:xfrm>
          <a:prstGeom prst="rect">
            <a:avLst/>
          </a:prstGeom>
          <a:noFill/>
          <a:ln>
            <a:noFill/>
          </a:ln>
        </p:spPr>
        <p:txBody>
          <a:bodyPr lIns="91425" tIns="91425" rIns="91425" bIns="91425" anchor="t" anchorCtr="0">
            <a:noAutofit/>
          </a:bodyPr>
          <a:lstStyle/>
          <a:p>
            <a:pPr lvl="0" rtl="0">
              <a:spcBef>
                <a:spcPts val="0"/>
              </a:spcBef>
              <a:buNone/>
            </a:pPr>
            <a:r>
              <a:rPr lang="en" sz="2000"/>
              <a:t>What happens if we remove </a:t>
            </a:r>
            <a:r>
              <a:rPr lang="en" sz="2000" b="1">
                <a:solidFill>
                  <a:schemeClr val="dk1"/>
                </a:solidFill>
                <a:latin typeface="Courier New"/>
                <a:ea typeface="Courier New"/>
                <a:cs typeface="Courier New"/>
                <a:sym typeface="Courier New"/>
              </a:rPr>
              <a:t>VA</a:t>
            </a:r>
            <a:r>
              <a:rPr lang="en" sz="2000"/>
              <a:t> and then try to lookup </a:t>
            </a:r>
            <a:r>
              <a:rPr lang="en" sz="2000" b="1">
                <a:solidFill>
                  <a:schemeClr val="dk1"/>
                </a:solidFill>
                <a:latin typeface="Courier New"/>
                <a:ea typeface="Courier New"/>
                <a:cs typeface="Courier New"/>
                <a:sym typeface="Courier New"/>
              </a:rPr>
              <a:t>MA</a:t>
            </a:r>
            <a:r>
              <a:rPr lang="en" sz="2000"/>
              <a:t>?</a:t>
            </a:r>
          </a:p>
        </p:txBody>
      </p:sp>
      <p:sp>
        <p:nvSpPr>
          <p:cNvPr id="543" name="Shape 543"/>
          <p:cNvSpPr/>
          <p:nvPr/>
        </p:nvSpPr>
        <p:spPr>
          <a:xfrm>
            <a:off x="2227417" y="2227137"/>
            <a:ext cx="2299183"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544" name="Shape 544"/>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Katy</a:t>
            </a:r>
          </a:p>
        </p:txBody>
      </p:sp>
      <p:cxnSp>
        <p:nvCxnSpPr>
          <p:cNvPr id="545" name="Shape 545"/>
          <p:cNvCxnSpPr>
            <a:stCxn id="544" idx="6"/>
            <a:endCxn id="543" idx="2"/>
          </p:cNvCxnSpPr>
          <p:nvPr/>
        </p:nvCxnSpPr>
        <p:spPr>
          <a:xfrm flipV="1">
            <a:off x="1963000" y="2611737"/>
            <a:ext cx="264417" cy="13"/>
          </a:xfrm>
          <a:prstGeom prst="straightConnector1">
            <a:avLst/>
          </a:prstGeom>
          <a:noFill/>
          <a:ln w="19050" cap="flat" cmpd="sng">
            <a:solidFill>
              <a:schemeClr val="dk2"/>
            </a:solidFill>
            <a:prstDash val="solid"/>
            <a:round/>
            <a:headEnd type="none" w="lg" len="lg"/>
            <a:tailEnd type="triangle" w="lg" len="lg"/>
          </a:ln>
        </p:spPr>
      </p:cxnSp>
      <p:cxnSp>
        <p:nvCxnSpPr>
          <p:cNvPr id="546" name="Shape 546"/>
          <p:cNvCxnSpPr>
            <a:stCxn id="543" idx="6"/>
            <a:endCxn id="547" idx="2"/>
          </p:cNvCxnSpPr>
          <p:nvPr/>
        </p:nvCxnSpPr>
        <p:spPr>
          <a:xfrm>
            <a:off x="4526600" y="2611737"/>
            <a:ext cx="240350" cy="7163"/>
          </a:xfrm>
          <a:prstGeom prst="straightConnector1">
            <a:avLst/>
          </a:prstGeom>
          <a:noFill/>
          <a:ln w="19050" cap="flat" cmpd="sng">
            <a:solidFill>
              <a:schemeClr val="dk2"/>
            </a:solidFill>
            <a:prstDash val="solid"/>
            <a:round/>
            <a:headEnd type="none" w="lg" len="lg"/>
            <a:tailEnd type="triangle" w="lg" len="lg"/>
          </a:ln>
        </p:spPr>
      </p:cxnSp>
      <p:sp>
        <p:nvSpPr>
          <p:cNvPr id="547" name="Shape 547"/>
          <p:cNvSpPr/>
          <p:nvPr/>
        </p:nvSpPr>
        <p:spPr>
          <a:xfrm>
            <a:off x="4766950" y="23946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cxnSp>
        <p:nvCxnSpPr>
          <p:cNvPr id="548" name="Shape 548"/>
          <p:cNvCxnSpPr/>
          <p:nvPr/>
        </p:nvCxnSpPr>
        <p:spPr>
          <a:xfrm>
            <a:off x="4526600" y="3693225"/>
            <a:ext cx="0" cy="224399"/>
          </a:xfrm>
          <a:prstGeom prst="straightConnector1">
            <a:avLst/>
          </a:prstGeom>
          <a:noFill/>
          <a:ln w="19050" cap="flat" cmpd="sng">
            <a:solidFill>
              <a:schemeClr val="dk2"/>
            </a:solidFill>
            <a:prstDash val="solid"/>
            <a:round/>
            <a:headEnd type="none" w="lg" len="lg"/>
            <a:tailEnd type="triangle" w="lg" len="lg"/>
          </a:ln>
        </p:spPr>
      </p:cxnSp>
      <p:sp>
        <p:nvSpPr>
          <p:cNvPr id="549" name="Shape 549"/>
          <p:cNvSpPr/>
          <p:nvPr/>
        </p:nvSpPr>
        <p:spPr>
          <a:xfrm>
            <a:off x="4526600" y="2619825"/>
            <a:ext cx="1492275" cy="1073403"/>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grpSp>
        <p:nvGrpSpPr>
          <p:cNvPr id="550" name="Shape 550"/>
          <p:cNvGrpSpPr/>
          <p:nvPr/>
        </p:nvGrpSpPr>
        <p:grpSpPr>
          <a:xfrm>
            <a:off x="488725" y="3537825"/>
            <a:ext cx="6825600" cy="1108800"/>
            <a:chOff x="1121625" y="3521900"/>
            <a:chExt cx="6825600" cy="1108800"/>
          </a:xfrm>
        </p:grpSpPr>
        <p:sp>
          <p:nvSpPr>
            <p:cNvPr id="551" name="Shape 551"/>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MA</a:t>
              </a:r>
            </a:p>
          </p:txBody>
        </p:sp>
        <p:sp>
          <p:nvSpPr>
            <p:cNvPr id="552" name="Shape 552"/>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53" name="Shape 553"/>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54" name="Shape 554"/>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555" name="Shape 555"/>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556" name="Shape 556"/>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sp>
          <p:nvSpPr>
            <p:cNvPr id="557" name="Shape 557"/>
            <p:cNvSpPr/>
            <p:nvPr/>
          </p:nvSpPr>
          <p:spPr>
            <a:xfrm>
              <a:off x="11216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558" name="Shape 558"/>
            <p:cNvSpPr/>
            <p:nvPr/>
          </p:nvSpPr>
          <p:spPr>
            <a:xfrm>
              <a:off x="22592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559" name="Shape 559"/>
            <p:cNvSpPr/>
            <p:nvPr/>
          </p:nvSpPr>
          <p:spPr>
            <a:xfrm>
              <a:off x="33968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560" name="Shape 560"/>
            <p:cNvSpPr/>
            <p:nvPr/>
          </p:nvSpPr>
          <p:spPr>
            <a:xfrm>
              <a:off x="45344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561" name="Shape 561"/>
            <p:cNvSpPr/>
            <p:nvPr/>
          </p:nvSpPr>
          <p:spPr>
            <a:xfrm>
              <a:off x="56720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562" name="Shape 562"/>
            <p:cNvSpPr/>
            <p:nvPr/>
          </p:nvSpPr>
          <p:spPr>
            <a:xfrm>
              <a:off x="6809625" y="352190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563" name="Shape 563"/>
          <p:cNvCxnSpPr/>
          <p:nvPr/>
        </p:nvCxnSpPr>
        <p:spPr>
          <a:xfrm rot="10800000" flipH="1">
            <a:off x="4622750" y="3797650"/>
            <a:ext cx="2099099" cy="15899"/>
          </a:xfrm>
          <a:prstGeom prst="straightConnector1">
            <a:avLst/>
          </a:prstGeom>
          <a:noFill/>
          <a:ln w="38100" cap="flat" cmpd="sng">
            <a:solidFill>
              <a:srgbClr val="FF0000"/>
            </a:solidFill>
            <a:prstDash val="solid"/>
            <a:round/>
            <a:headEnd type="none" w="lg" len="lg"/>
            <a:tailEnd type="triangle" w="lg" len="lg"/>
          </a:ln>
        </p:spPr>
      </p:cxnSp>
      <p:sp>
        <p:nvSpPr>
          <p:cNvPr id="564" name="Shape 564"/>
          <p:cNvSpPr/>
          <p:nvPr/>
        </p:nvSpPr>
        <p:spPr>
          <a:xfrm>
            <a:off x="6551650" y="4069925"/>
            <a:ext cx="396600" cy="366000"/>
          </a:xfrm>
          <a:prstGeom prst="flowChartSummingJunction">
            <a:avLst/>
          </a:prstGeom>
          <a:solidFill>
            <a:srgbClr val="FFFFFF"/>
          </a:solidFill>
          <a:ln w="19050" cap="flat" cmpd="sng">
            <a:solidFill>
              <a:srgbClr val="FF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565" name="Shape 565"/>
          <p:cNvSpPr txBox="1"/>
          <p:nvPr/>
        </p:nvSpPr>
        <p:spPr>
          <a:xfrm>
            <a:off x="525400" y="1453075"/>
            <a:ext cx="2585099" cy="4484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contains(“MA”)</a:t>
            </a:r>
          </a:p>
        </p:txBody>
      </p:sp>
      <p:sp>
        <p:nvSpPr>
          <p:cNvPr id="566" name="Shape 566"/>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
        <p:nvSpPr>
          <p:cNvPr id="567" name="Shape 567"/>
          <p:cNvSpPr/>
          <p:nvPr/>
        </p:nvSpPr>
        <p:spPr>
          <a:xfrm>
            <a:off x="2952500" y="1518325"/>
            <a:ext cx="545100" cy="317999"/>
          </a:xfrm>
          <a:prstGeom prst="rightArrow">
            <a:avLst>
              <a:gd name="adj1" fmla="val 50000"/>
              <a:gd name="adj2" fmla="val 50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68" name="Shape 568"/>
          <p:cNvSpPr txBox="1"/>
          <p:nvPr/>
        </p:nvSpPr>
        <p:spPr>
          <a:xfrm>
            <a:off x="3585775" y="1453075"/>
            <a:ext cx="2585099" cy="4484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false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How to implement a set?</a:t>
            </a:r>
          </a:p>
        </p:txBody>
      </p:sp>
      <p:sp>
        <p:nvSpPr>
          <p:cNvPr id="57" name="Shape 57"/>
          <p:cNvSpPr txBox="1"/>
          <p:nvPr/>
        </p:nvSpPr>
        <p:spPr>
          <a:xfrm>
            <a:off x="480700" y="1329950"/>
            <a:ext cx="4214100" cy="488700"/>
          </a:xfrm>
          <a:prstGeom prst="rect">
            <a:avLst/>
          </a:prstGeom>
          <a:noFill/>
          <a:ln>
            <a:noFill/>
          </a:ln>
        </p:spPr>
        <p:txBody>
          <a:bodyPr lIns="91425" tIns="91425" rIns="91425" bIns="91425" anchor="t" anchorCtr="0">
            <a:noAutofit/>
          </a:bodyPr>
          <a:lstStyle/>
          <a:p>
            <a:pPr lvl="0" rtl="0">
              <a:spcBef>
                <a:spcPts val="0"/>
              </a:spcBef>
              <a:buNone/>
            </a:pPr>
            <a:r>
              <a:rPr lang="en" sz="2000"/>
              <a:t>Array List of </a:t>
            </a:r>
            <a:r>
              <a:rPr lang="en" sz="2000" i="1"/>
              <a:t>values</a:t>
            </a:r>
            <a:r>
              <a:rPr lang="en" sz="2000"/>
              <a:t>?</a:t>
            </a:r>
          </a:p>
        </p:txBody>
      </p:sp>
      <p:sp>
        <p:nvSpPr>
          <p:cNvPr id="58" name="Shape 58"/>
          <p:cNvSpPr txBox="1"/>
          <p:nvPr/>
        </p:nvSpPr>
        <p:spPr>
          <a:xfrm>
            <a:off x="480700" y="3492450"/>
            <a:ext cx="4380000" cy="1152600"/>
          </a:xfrm>
          <a:prstGeom prst="rect">
            <a:avLst/>
          </a:prstGeom>
          <a:noFill/>
          <a:ln>
            <a:noFill/>
          </a:ln>
        </p:spPr>
        <p:txBody>
          <a:bodyPr lIns="91425" tIns="91425" rIns="91425" bIns="91425" anchor="t" anchorCtr="0">
            <a:noAutofit/>
          </a:bodyPr>
          <a:lstStyle/>
          <a:p>
            <a:pPr lvl="0" rtl="0">
              <a:spcBef>
                <a:spcPts val="0"/>
              </a:spcBef>
              <a:buNone/>
            </a:pPr>
            <a:r>
              <a:rPr lang="en" sz="2000"/>
              <a:t>Have to search through the list </a:t>
            </a:r>
            <a:r>
              <a:rPr lang="en" sz="2000" i="1"/>
              <a:t>linearly</a:t>
            </a:r>
            <a:r>
              <a:rPr lang="en" sz="2000"/>
              <a:t> to find the values</a:t>
            </a:r>
          </a:p>
          <a:p>
            <a:pPr lvl="0" rtl="0">
              <a:spcBef>
                <a:spcPts val="0"/>
              </a:spcBef>
              <a:buNone/>
            </a:pPr>
            <a:endParaRPr sz="2000"/>
          </a:p>
          <a:p>
            <a:pPr lvl="0" rtl="0">
              <a:spcBef>
                <a:spcPts val="0"/>
              </a:spcBef>
              <a:buNone/>
            </a:pPr>
            <a:r>
              <a:rPr lang="en" sz="2000"/>
              <a:t>Have to shift all values down</a:t>
            </a:r>
          </a:p>
        </p:txBody>
      </p:sp>
      <p:grpSp>
        <p:nvGrpSpPr>
          <p:cNvPr id="59" name="Shape 59"/>
          <p:cNvGrpSpPr/>
          <p:nvPr/>
        </p:nvGrpSpPr>
        <p:grpSpPr>
          <a:xfrm>
            <a:off x="1957238" y="1847570"/>
            <a:ext cx="4558517" cy="1016369"/>
            <a:chOff x="1121625" y="3614343"/>
            <a:chExt cx="4558517" cy="1016369"/>
          </a:xfrm>
        </p:grpSpPr>
        <p:sp>
          <p:nvSpPr>
            <p:cNvPr id="60" name="Shape 60"/>
            <p:cNvSpPr txBox="1"/>
            <p:nvPr/>
          </p:nvSpPr>
          <p:spPr>
            <a:xfrm>
              <a:off x="1121625" y="3901712"/>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VA</a:t>
              </a:r>
            </a:p>
          </p:txBody>
        </p:sp>
        <p:sp>
          <p:nvSpPr>
            <p:cNvPr id="61" name="Shape 61"/>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55000"/>
                <a:buFont typeface="Arial"/>
                <a:buNone/>
              </a:pPr>
              <a:r>
                <a:rPr lang="en" sz="2000" b="1">
                  <a:solidFill>
                    <a:schemeClr val="dk1"/>
                  </a:solidFill>
                  <a:latin typeface="Courier New"/>
                  <a:ea typeface="Courier New"/>
                  <a:cs typeface="Courier New"/>
                  <a:sym typeface="Courier New"/>
                </a:rPr>
                <a:t>NY</a:t>
              </a:r>
            </a:p>
          </p:txBody>
        </p:sp>
        <p:sp>
          <p:nvSpPr>
            <p:cNvPr id="62" name="Shape 62"/>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63" name="Shape 63"/>
            <p:cNvSpPr/>
            <p:nvPr/>
          </p:nvSpPr>
          <p:spPr>
            <a:xfrm>
              <a:off x="1121625" y="3614343"/>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64" name="Shape 64"/>
            <p:cNvSpPr/>
            <p:nvPr/>
          </p:nvSpPr>
          <p:spPr>
            <a:xfrm>
              <a:off x="2259874" y="3614343"/>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65" name="Shape 65"/>
            <p:cNvSpPr/>
            <p:nvPr/>
          </p:nvSpPr>
          <p:spPr>
            <a:xfrm>
              <a:off x="3396825" y="3614343"/>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66" name="Shape 66"/>
            <p:cNvSpPr/>
            <p:nvPr/>
          </p:nvSpPr>
          <p:spPr>
            <a:xfrm>
              <a:off x="4542542" y="3624423"/>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67" name="Shape 67"/>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aphicFrame>
        <p:nvGraphicFramePr>
          <p:cNvPr id="68" name="Shape 68"/>
          <p:cNvGraphicFramePr/>
          <p:nvPr>
            <p:extLst>
              <p:ext uri="{D42A27DB-BD31-4B8C-83A1-F6EECF244321}">
                <p14:modId xmlns:p14="http://schemas.microsoft.com/office/powerpoint/2010/main" val="3983221046"/>
              </p:ext>
            </p:extLst>
          </p:nvPr>
        </p:nvGraphicFramePr>
        <p:xfrm>
          <a:off x="5014841" y="3029025"/>
          <a:ext cx="3431201" cy="1828680"/>
        </p:xfrm>
        <a:graphic>
          <a:graphicData uri="http://schemas.openxmlformats.org/drawingml/2006/table">
            <a:tbl>
              <a:tblPr>
                <a:noFill/>
                <a:tableStyleId>{5868CBD5-EACC-40BA-91C4-3F3A6B7B09CC}</a:tableStyleId>
              </a:tblPr>
              <a:tblGrid>
                <a:gridCol w="1633784"/>
                <a:gridCol w="1797417"/>
              </a:tblGrid>
              <a:tr h="328750">
                <a:tc>
                  <a:txBody>
                    <a:bodyPr/>
                    <a:lstStyle/>
                    <a:p>
                      <a:pPr lvl="0" algn="ctr" rtl="0">
                        <a:spcBef>
                          <a:spcPts val="0"/>
                        </a:spcBef>
                        <a:buNone/>
                      </a:pPr>
                      <a:r>
                        <a:rPr lang="en" sz="1800" b="1"/>
                        <a:t>Method</a:t>
                      </a:r>
                    </a:p>
                  </a:txBody>
                  <a:tcPr marL="91425" marR="91425" marT="91425" marB="91425"/>
                </a:tc>
                <a:tc>
                  <a:txBody>
                    <a:bodyPr/>
                    <a:lstStyle/>
                    <a:p>
                      <a:pPr lvl="0" algn="ctr" rtl="0">
                        <a:spcBef>
                          <a:spcPts val="0"/>
                        </a:spcBef>
                        <a:buNone/>
                      </a:pPr>
                      <a:r>
                        <a:rPr lang="en" sz="1800" b="1"/>
                        <a:t>Runtime</a:t>
                      </a:r>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add</a:t>
                      </a:r>
                    </a:p>
                  </a:txBody>
                  <a:tcPr marL="91425" marR="91425" marT="91425" marB="91425"/>
                </a:tc>
                <a:tc>
                  <a:txBody>
                    <a:bodyPr/>
                    <a:lstStyle/>
                    <a:p>
                      <a:pPr lvl="0" rtl="0">
                        <a:spcBef>
                          <a:spcPts val="0"/>
                        </a:spcBef>
                        <a:buNone/>
                      </a:pPr>
                      <a:r>
                        <a:rPr lang="en-US" sz="1800" i="1" dirty="0" smtClean="0"/>
                        <a:t>Up</a:t>
                      </a:r>
                      <a:r>
                        <a:rPr lang="en-US" sz="1800" i="1" baseline="0" dirty="0" smtClean="0"/>
                        <a:t> to set size </a:t>
                      </a:r>
                      <a:endParaRPr lang="en" sz="1800" i="1" dirty="0"/>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contains</a:t>
                      </a:r>
                    </a:p>
                  </a:txBody>
                  <a:tcPr marL="91425" marR="91425" marT="91425" marB="91425"/>
                </a:tc>
                <a:tc>
                  <a:txBody>
                    <a:bodyPr/>
                    <a:lstStyle/>
                    <a:p>
                      <a:pPr lvl="0" rtl="0">
                        <a:spcBef>
                          <a:spcPts val="0"/>
                        </a:spcBef>
                        <a:buNone/>
                      </a:pPr>
                      <a:r>
                        <a:rPr lang="en-US" sz="1800" i="1" dirty="0" smtClean="0"/>
                        <a:t>Up</a:t>
                      </a:r>
                      <a:r>
                        <a:rPr lang="en-US" sz="1800" i="1" baseline="0" dirty="0" smtClean="0"/>
                        <a:t> to set size</a:t>
                      </a:r>
                      <a:endParaRPr lang="en" sz="1800" i="1" dirty="0"/>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remove</a:t>
                      </a:r>
                    </a:p>
                  </a:txBody>
                  <a:tcPr marL="91425" marR="91425" marT="91425" marB="91425"/>
                </a:tc>
                <a:tc>
                  <a:txBody>
                    <a:bodyPr/>
                    <a:lstStyle/>
                    <a:p>
                      <a:pPr lvl="0" rtl="0">
                        <a:spcBef>
                          <a:spcPts val="0"/>
                        </a:spcBef>
                        <a:buNone/>
                      </a:pPr>
                      <a:r>
                        <a:rPr lang="en-US" sz="1800" i="1" dirty="0" smtClean="0"/>
                        <a:t>Up</a:t>
                      </a:r>
                      <a:r>
                        <a:rPr lang="en-US" sz="1800" i="1" baseline="0" dirty="0" smtClean="0"/>
                        <a:t> to set size</a:t>
                      </a:r>
                      <a:endParaRPr lang="en" sz="1800" i="1" dirty="0"/>
                    </a:p>
                  </a:txBody>
                  <a:tcPr marL="91425" marR="91425" marT="91425" marB="91425"/>
                </a:tc>
              </a:tr>
            </a:tbl>
          </a:graphicData>
        </a:graphic>
      </p:graphicFrame>
      <p:sp>
        <p:nvSpPr>
          <p:cNvPr id="69" name="Shape 6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Sets</a:t>
            </a:r>
          </a:p>
          <a:p>
            <a:pPr lvl="0" algn="r" rtl="0">
              <a:spcBef>
                <a:spcPts val="0"/>
              </a:spcBef>
              <a:buNone/>
            </a:pPr>
            <a:endParaRPr sz="1600" b="1">
              <a:solidFill>
                <a:srgbClr val="E08686"/>
              </a:solidFill>
            </a:endParaRPr>
          </a:p>
        </p:txBody>
      </p:sp>
      <p:cxnSp>
        <p:nvCxnSpPr>
          <p:cNvPr id="70" name="Shape 70"/>
          <p:cNvCxnSpPr/>
          <p:nvPr/>
        </p:nvCxnSpPr>
        <p:spPr>
          <a:xfrm>
            <a:off x="4027675" y="4677950"/>
            <a:ext cx="1160999" cy="0"/>
          </a:xfrm>
          <a:prstGeom prst="straightConnector1">
            <a:avLst/>
          </a:prstGeom>
          <a:noFill/>
          <a:ln w="19050" cap="flat" cmpd="sng">
            <a:solidFill>
              <a:schemeClr val="dk2"/>
            </a:solidFill>
            <a:prstDash val="solid"/>
            <a:round/>
            <a:headEnd type="none" w="lg" len="lg"/>
            <a:tailEnd type="triangle" w="lg" len="lg"/>
          </a:ln>
        </p:spPr>
      </p:cxnSp>
      <p:cxnSp>
        <p:nvCxnSpPr>
          <p:cNvPr id="71" name="Shape 71"/>
          <p:cNvCxnSpPr/>
          <p:nvPr/>
        </p:nvCxnSpPr>
        <p:spPr>
          <a:xfrm rot="10800000" flipH="1">
            <a:off x="4236675" y="3737400"/>
            <a:ext cx="1010099" cy="243899"/>
          </a:xfrm>
          <a:prstGeom prst="straightConnector1">
            <a:avLst/>
          </a:prstGeom>
          <a:noFill/>
          <a:ln w="19050" cap="flat" cmpd="sng">
            <a:solidFill>
              <a:schemeClr val="dk2"/>
            </a:solidFill>
            <a:prstDash val="solid"/>
            <a:round/>
            <a:headEnd type="none" w="lg" len="lg"/>
            <a:tailEnd type="triangle" w="lg" len="lg"/>
          </a:ln>
        </p:spPr>
      </p:cxnSp>
      <p:cxnSp>
        <p:nvCxnSpPr>
          <p:cNvPr id="72" name="Shape 72"/>
          <p:cNvCxnSpPr/>
          <p:nvPr/>
        </p:nvCxnSpPr>
        <p:spPr>
          <a:xfrm>
            <a:off x="4236675" y="3981300"/>
            <a:ext cx="998400" cy="209100"/>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72"/>
        <p:cNvGrpSpPr/>
        <p:nvPr/>
      </p:nvGrpSpPr>
      <p:grpSpPr>
        <a:xfrm>
          <a:off x="0" y="0"/>
          <a:ext cx="0" cy="0"/>
          <a:chOff x="0" y="0"/>
          <a:chExt cx="0" cy="0"/>
        </a:xfrm>
      </p:grpSpPr>
      <p:sp>
        <p:nvSpPr>
          <p:cNvPr id="573" name="Shape 57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Deleting elements</a:t>
            </a:r>
          </a:p>
        </p:txBody>
      </p:sp>
      <p:sp>
        <p:nvSpPr>
          <p:cNvPr id="574" name="Shape 574"/>
          <p:cNvSpPr txBox="1"/>
          <p:nvPr/>
        </p:nvSpPr>
        <p:spPr>
          <a:xfrm>
            <a:off x="5944650" y="1361875"/>
            <a:ext cx="2748000" cy="1201799"/>
          </a:xfrm>
          <a:prstGeom prst="rect">
            <a:avLst/>
          </a:prstGeom>
          <a:noFill/>
          <a:ln>
            <a:noFill/>
          </a:ln>
        </p:spPr>
        <p:txBody>
          <a:bodyPr lIns="91425" tIns="91425" rIns="91425" bIns="91425" anchor="t" anchorCtr="0">
            <a:noAutofit/>
          </a:bodyPr>
          <a:lstStyle/>
          <a:p>
            <a:pPr lvl="0" rtl="0">
              <a:spcBef>
                <a:spcPts val="0"/>
              </a:spcBef>
              <a:buNone/>
            </a:pPr>
            <a:r>
              <a:rPr lang="en" sz="2000" b="1"/>
              <a:t>Solution:</a:t>
            </a:r>
            <a:r>
              <a:rPr lang="en" sz="2000"/>
              <a:t> The </a:t>
            </a:r>
            <a:r>
              <a:rPr lang="en" sz="2000" b="1">
                <a:latin typeface="Courier New"/>
                <a:ea typeface="Courier New"/>
                <a:cs typeface="Courier New"/>
                <a:sym typeface="Courier New"/>
              </a:rPr>
              <a:t>VA</a:t>
            </a:r>
            <a:r>
              <a:rPr lang="en" sz="2000"/>
              <a:t> entry is still there, but marked as removed</a:t>
            </a:r>
          </a:p>
        </p:txBody>
      </p:sp>
      <p:sp>
        <p:nvSpPr>
          <p:cNvPr id="575" name="Shape 575"/>
          <p:cNvSpPr/>
          <p:nvPr/>
        </p:nvSpPr>
        <p:spPr>
          <a:xfrm>
            <a:off x="2227417" y="2227137"/>
            <a:ext cx="2299183"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err="1" smtClean="0">
                <a:latin typeface="Courier New"/>
                <a:ea typeface="Courier New"/>
                <a:cs typeface="Courier New"/>
                <a:sym typeface="Courier New"/>
              </a:rPr>
              <a:t>hashIndex</a:t>
            </a:r>
            <a:endParaRPr lang="en" sz="2000" b="1" dirty="0">
              <a:latin typeface="Courier New"/>
              <a:ea typeface="Courier New"/>
              <a:cs typeface="Courier New"/>
              <a:sym typeface="Courier New"/>
            </a:endParaRPr>
          </a:p>
        </p:txBody>
      </p:sp>
      <p:sp>
        <p:nvSpPr>
          <p:cNvPr id="576" name="Shape 576"/>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MA</a:t>
            </a:r>
          </a:p>
        </p:txBody>
      </p:sp>
      <p:cxnSp>
        <p:nvCxnSpPr>
          <p:cNvPr id="577" name="Shape 577"/>
          <p:cNvCxnSpPr>
            <a:stCxn id="576" idx="6"/>
            <a:endCxn id="575" idx="2"/>
          </p:cNvCxnSpPr>
          <p:nvPr/>
        </p:nvCxnSpPr>
        <p:spPr>
          <a:xfrm flipV="1">
            <a:off x="1963000" y="2611737"/>
            <a:ext cx="264417" cy="13"/>
          </a:xfrm>
          <a:prstGeom prst="straightConnector1">
            <a:avLst/>
          </a:prstGeom>
          <a:noFill/>
          <a:ln w="19050" cap="flat" cmpd="sng">
            <a:solidFill>
              <a:schemeClr val="dk2"/>
            </a:solidFill>
            <a:prstDash val="solid"/>
            <a:round/>
            <a:headEnd type="none" w="lg" len="lg"/>
            <a:tailEnd type="triangle" w="lg" len="lg"/>
          </a:ln>
        </p:spPr>
      </p:cxnSp>
      <p:cxnSp>
        <p:nvCxnSpPr>
          <p:cNvPr id="578" name="Shape 578"/>
          <p:cNvCxnSpPr>
            <a:stCxn id="575" idx="6"/>
            <a:endCxn id="579" idx="2"/>
          </p:cNvCxnSpPr>
          <p:nvPr/>
        </p:nvCxnSpPr>
        <p:spPr>
          <a:xfrm>
            <a:off x="4526600" y="2611737"/>
            <a:ext cx="240350" cy="7163"/>
          </a:xfrm>
          <a:prstGeom prst="straightConnector1">
            <a:avLst/>
          </a:prstGeom>
          <a:noFill/>
          <a:ln w="19050" cap="flat" cmpd="sng">
            <a:solidFill>
              <a:schemeClr val="dk2"/>
            </a:solidFill>
            <a:prstDash val="solid"/>
            <a:round/>
            <a:headEnd type="none" w="lg" len="lg"/>
            <a:tailEnd type="triangle" w="lg" len="lg"/>
          </a:ln>
        </p:spPr>
      </p:cxnSp>
      <p:sp>
        <p:nvSpPr>
          <p:cNvPr id="579" name="Shape 579"/>
          <p:cNvSpPr/>
          <p:nvPr/>
        </p:nvSpPr>
        <p:spPr>
          <a:xfrm>
            <a:off x="4766950" y="2394650"/>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cxnSp>
        <p:nvCxnSpPr>
          <p:cNvPr id="580" name="Shape 580"/>
          <p:cNvCxnSpPr/>
          <p:nvPr/>
        </p:nvCxnSpPr>
        <p:spPr>
          <a:xfrm>
            <a:off x="4526600" y="3693225"/>
            <a:ext cx="0" cy="224399"/>
          </a:xfrm>
          <a:prstGeom prst="straightConnector1">
            <a:avLst/>
          </a:prstGeom>
          <a:noFill/>
          <a:ln w="19050" cap="flat" cmpd="sng">
            <a:solidFill>
              <a:schemeClr val="dk2"/>
            </a:solidFill>
            <a:prstDash val="solid"/>
            <a:round/>
            <a:headEnd type="none" w="lg" len="lg"/>
            <a:tailEnd type="triangle" w="lg" len="lg"/>
          </a:ln>
        </p:spPr>
      </p:cxnSp>
      <p:sp>
        <p:nvSpPr>
          <p:cNvPr id="581" name="Shape 581"/>
          <p:cNvSpPr/>
          <p:nvPr/>
        </p:nvSpPr>
        <p:spPr>
          <a:xfrm>
            <a:off x="4526600" y="2619825"/>
            <a:ext cx="1492275" cy="1073403"/>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grpSp>
        <p:nvGrpSpPr>
          <p:cNvPr id="582" name="Shape 582"/>
          <p:cNvGrpSpPr/>
          <p:nvPr/>
        </p:nvGrpSpPr>
        <p:grpSpPr>
          <a:xfrm>
            <a:off x="488725" y="3568065"/>
            <a:ext cx="6825600" cy="1078560"/>
            <a:chOff x="1121625" y="3552140"/>
            <a:chExt cx="6825600" cy="1078560"/>
          </a:xfrm>
        </p:grpSpPr>
        <p:sp>
          <p:nvSpPr>
            <p:cNvPr id="583" name="Shape 583"/>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00DF00"/>
                  </a:solidFill>
                  <a:latin typeface="Courier New"/>
                  <a:ea typeface="Courier New"/>
                  <a:cs typeface="Courier New"/>
                  <a:sym typeface="Courier New"/>
                </a:rPr>
                <a:t>MA</a:t>
              </a:r>
            </a:p>
          </p:txBody>
        </p:sp>
        <p:sp>
          <p:nvSpPr>
            <p:cNvPr id="584" name="Shape 584"/>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85" name="Shape 585"/>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586" name="Shape 586"/>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587" name="Shape 587"/>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588" name="Shape 588"/>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sp>
          <p:nvSpPr>
            <p:cNvPr id="589" name="Shape 589"/>
            <p:cNvSpPr/>
            <p:nvPr/>
          </p:nvSpPr>
          <p:spPr>
            <a:xfrm>
              <a:off x="11216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590" name="Shape 590"/>
            <p:cNvSpPr/>
            <p:nvPr/>
          </p:nvSpPr>
          <p:spPr>
            <a:xfrm>
              <a:off x="22592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591" name="Shape 591"/>
            <p:cNvSpPr/>
            <p:nvPr/>
          </p:nvSpPr>
          <p:spPr>
            <a:xfrm>
              <a:off x="33968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592" name="Shape 592"/>
            <p:cNvSpPr/>
            <p:nvPr/>
          </p:nvSpPr>
          <p:spPr>
            <a:xfrm>
              <a:off x="45344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593" name="Shape 593"/>
            <p:cNvSpPr/>
            <p:nvPr/>
          </p:nvSpPr>
          <p:spPr>
            <a:xfrm>
              <a:off x="56720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594" name="Shape 594"/>
            <p:cNvSpPr/>
            <p:nvPr/>
          </p:nvSpPr>
          <p:spPr>
            <a:xfrm>
              <a:off x="6809625" y="355214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595" name="Shape 595"/>
          <p:cNvCxnSpPr/>
          <p:nvPr/>
        </p:nvCxnSpPr>
        <p:spPr>
          <a:xfrm rot="10800000" flipH="1">
            <a:off x="4622750" y="3789549"/>
            <a:ext cx="2652000" cy="24000"/>
          </a:xfrm>
          <a:prstGeom prst="straightConnector1">
            <a:avLst/>
          </a:prstGeom>
          <a:noFill/>
          <a:ln w="38100" cap="flat" cmpd="sng">
            <a:solidFill>
              <a:srgbClr val="00DF00"/>
            </a:solidFill>
            <a:prstDash val="solid"/>
            <a:round/>
            <a:headEnd type="none" w="lg" len="lg"/>
            <a:tailEnd type="triangle" w="lg" len="lg"/>
          </a:ln>
        </p:spPr>
      </p:cxnSp>
      <p:sp>
        <p:nvSpPr>
          <p:cNvPr id="596" name="Shape 596"/>
          <p:cNvSpPr/>
          <p:nvPr/>
        </p:nvSpPr>
        <p:spPr>
          <a:xfrm>
            <a:off x="2011075" y="4109975"/>
            <a:ext cx="396600" cy="366000"/>
          </a:xfrm>
          <a:prstGeom prst="flowChartSummingJunction">
            <a:avLst/>
          </a:prstGeom>
          <a:solidFill>
            <a:srgbClr val="FFFFFF"/>
          </a:solidFill>
          <a:ln w="19050" cap="flat" cmpd="sng">
            <a:solidFill>
              <a:srgbClr val="FF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cxnSp>
        <p:nvCxnSpPr>
          <p:cNvPr id="597" name="Shape 597"/>
          <p:cNvCxnSpPr/>
          <p:nvPr/>
        </p:nvCxnSpPr>
        <p:spPr>
          <a:xfrm rot="10800000" flipH="1">
            <a:off x="504725" y="3797449"/>
            <a:ext cx="512700" cy="8100"/>
          </a:xfrm>
          <a:prstGeom prst="straightConnector1">
            <a:avLst/>
          </a:prstGeom>
          <a:noFill/>
          <a:ln w="38100" cap="flat" cmpd="sng">
            <a:solidFill>
              <a:srgbClr val="00DF00"/>
            </a:solidFill>
            <a:prstDash val="solid"/>
            <a:round/>
            <a:headEnd type="none" w="lg" len="lg"/>
            <a:tailEnd type="triangle" w="lg" len="lg"/>
          </a:ln>
        </p:spPr>
      </p:cxnSp>
      <p:sp>
        <p:nvSpPr>
          <p:cNvPr id="598" name="Shape 598"/>
          <p:cNvSpPr/>
          <p:nvPr/>
        </p:nvSpPr>
        <p:spPr>
          <a:xfrm>
            <a:off x="6360150" y="4023875"/>
            <a:ext cx="785100" cy="538199"/>
          </a:xfrm>
          <a:prstGeom prst="flowChartSummingJunction">
            <a:avLst/>
          </a:prstGeom>
          <a:noFill/>
          <a:ln w="19050" cap="flat" cmpd="sng">
            <a:solidFill>
              <a:srgbClr val="FF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599" name="Shape 599"/>
          <p:cNvSpPr txBox="1"/>
          <p:nvPr/>
        </p:nvSpPr>
        <p:spPr>
          <a:xfrm>
            <a:off x="525400" y="1453075"/>
            <a:ext cx="3173699" cy="4484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contains(“MA”)</a:t>
            </a:r>
          </a:p>
        </p:txBody>
      </p:sp>
      <p:sp>
        <p:nvSpPr>
          <p:cNvPr id="600" name="Shape 600"/>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
        <p:nvSpPr>
          <p:cNvPr id="601" name="Shape 601"/>
          <p:cNvSpPr/>
          <p:nvPr/>
        </p:nvSpPr>
        <p:spPr>
          <a:xfrm>
            <a:off x="2952500" y="1518325"/>
            <a:ext cx="545100" cy="317999"/>
          </a:xfrm>
          <a:prstGeom prst="rightArrow">
            <a:avLst>
              <a:gd name="adj1" fmla="val 50000"/>
              <a:gd name="adj2" fmla="val 50000"/>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02" name="Shape 602"/>
          <p:cNvSpPr txBox="1"/>
          <p:nvPr/>
        </p:nvSpPr>
        <p:spPr>
          <a:xfrm>
            <a:off x="3585775" y="1453075"/>
            <a:ext cx="1238700" cy="4484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true</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6"/>
        <p:cNvGrpSpPr/>
        <p:nvPr/>
      </p:nvGrpSpPr>
      <p:grpSpPr>
        <a:xfrm>
          <a:off x="0" y="0"/>
          <a:ext cx="0" cy="0"/>
          <a:chOff x="0" y="0"/>
          <a:chExt cx="0" cy="0"/>
        </a:xfrm>
      </p:grpSpPr>
      <p:sp>
        <p:nvSpPr>
          <p:cNvPr id="607" name="Shape 607"/>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Deleting elements </a:t>
            </a:r>
          </a:p>
        </p:txBody>
      </p:sp>
      <p:sp>
        <p:nvSpPr>
          <p:cNvPr id="608" name="Shape 608"/>
          <p:cNvSpPr txBox="1"/>
          <p:nvPr/>
        </p:nvSpPr>
        <p:spPr>
          <a:xfrm>
            <a:off x="457200" y="1332175"/>
            <a:ext cx="7194000" cy="2945999"/>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class HashSet&lt;V&gt; {</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r>
              <a:rPr lang="en" sz="2000" b="1" dirty="0">
                <a:solidFill>
                  <a:srgbClr val="FF0000"/>
                </a:solidFill>
                <a:latin typeface="Courier New"/>
                <a:ea typeface="Courier New"/>
                <a:cs typeface="Courier New"/>
                <a:sym typeface="Courier New"/>
              </a:rPr>
              <a:t>HashEntry&lt;V&gt;</a:t>
            </a:r>
            <a:r>
              <a:rPr lang="en" sz="2000" b="1" dirty="0">
                <a:solidFill>
                  <a:srgbClr val="1155CC"/>
                </a:solidFill>
                <a:latin typeface="Courier New"/>
                <a:ea typeface="Courier New"/>
                <a:cs typeface="Courier New"/>
                <a:sym typeface="Courier New"/>
              </a:rPr>
              <a:t>[] b;</a:t>
            </a:r>
          </a:p>
          <a:p>
            <a:pPr lvl="0" rtl="0">
              <a:spcBef>
                <a:spcPts val="0"/>
              </a:spcBef>
              <a:buClr>
                <a:schemeClr val="dk1"/>
              </a:buClr>
              <a:buFont typeface="Arial"/>
              <a:buNone/>
            </a:pPr>
            <a:endParaRPr sz="2000" b="1" dirty="0">
              <a:solidFill>
                <a:srgbClr val="1155CC"/>
              </a:solidFill>
              <a:latin typeface="Courier New"/>
              <a:ea typeface="Courier New"/>
              <a:cs typeface="Courier New"/>
              <a:sym typeface="Courier New"/>
            </a:endParaRP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private class </a:t>
            </a:r>
            <a:r>
              <a:rPr lang="en" sz="2000" b="1" dirty="0" smtClean="0">
                <a:solidFill>
                  <a:srgbClr val="1155CC"/>
                </a:solidFill>
                <a:latin typeface="Courier New"/>
                <a:ea typeface="Courier New"/>
                <a:cs typeface="Courier New"/>
                <a:sym typeface="Courier New"/>
              </a:rPr>
              <a:t>HashEntry </a:t>
            </a:r>
            <a:r>
              <a:rPr lang="en" sz="2000" b="1" dirty="0">
                <a:solidFill>
                  <a:srgbClr val="1155CC"/>
                </a:solidFill>
                <a:latin typeface="Courier New"/>
                <a:ea typeface="Courier New"/>
                <a:cs typeface="Courier New"/>
                <a:sym typeface="Courier New"/>
              </a:rPr>
              <a:t>{</a:t>
            </a:r>
          </a:p>
          <a:p>
            <a:pPr lvl="0" rtl="0">
              <a:spcBef>
                <a:spcPts val="0"/>
              </a:spcBef>
              <a:buNone/>
            </a:pPr>
            <a:r>
              <a:rPr lang="en" sz="2000" b="1" dirty="0">
                <a:solidFill>
                  <a:srgbClr val="1155CC"/>
                </a:solidFill>
                <a:latin typeface="Courier New"/>
                <a:ea typeface="Courier New"/>
                <a:cs typeface="Courier New"/>
                <a:sym typeface="Courier New"/>
              </a:rPr>
              <a:t>		V value;</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r>
              <a:rPr lang="en" sz="2000" b="1" dirty="0">
                <a:solidFill>
                  <a:srgbClr val="FF0000"/>
                </a:solidFill>
                <a:latin typeface="Courier New"/>
                <a:ea typeface="Courier New"/>
                <a:cs typeface="Courier New"/>
                <a:sym typeface="Courier New"/>
              </a:rPr>
              <a:t>boolean isInSet= true;</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a:t>
            </a:r>
          </a:p>
        </p:txBody>
      </p:sp>
      <p:sp>
        <p:nvSpPr>
          <p:cNvPr id="609" name="Shape 609"/>
          <p:cNvSpPr txBox="1"/>
          <p:nvPr/>
        </p:nvSpPr>
        <p:spPr>
          <a:xfrm>
            <a:off x="5375850" y="3709400"/>
            <a:ext cx="2371499" cy="801300"/>
          </a:xfrm>
          <a:prstGeom prst="rect">
            <a:avLst/>
          </a:prstGeom>
          <a:noFill/>
          <a:ln>
            <a:noFill/>
          </a:ln>
        </p:spPr>
        <p:txBody>
          <a:bodyPr lIns="91425" tIns="91425" rIns="91425" bIns="91425" anchor="t" anchorCtr="0">
            <a:noAutofit/>
          </a:bodyPr>
          <a:lstStyle/>
          <a:p>
            <a:pPr lvl="0">
              <a:spcBef>
                <a:spcPts val="0"/>
              </a:spcBef>
              <a:buNone/>
            </a:pPr>
            <a:r>
              <a:rPr lang="en" sz="2000"/>
              <a:t>Set </a:t>
            </a:r>
            <a:r>
              <a:rPr lang="en" sz="2000" b="1">
                <a:solidFill>
                  <a:srgbClr val="1155CC"/>
                </a:solidFill>
                <a:latin typeface="Courier New"/>
                <a:ea typeface="Courier New"/>
                <a:cs typeface="Courier New"/>
                <a:sym typeface="Courier New"/>
              </a:rPr>
              <a:t>isInSet</a:t>
            </a:r>
            <a:r>
              <a:rPr lang="en" sz="2000"/>
              <a:t> to </a:t>
            </a:r>
            <a:r>
              <a:rPr lang="en" sz="2000" b="1">
                <a:solidFill>
                  <a:srgbClr val="1155CC"/>
                </a:solidFill>
                <a:latin typeface="Courier New"/>
                <a:ea typeface="Courier New"/>
                <a:cs typeface="Courier New"/>
                <a:sym typeface="Courier New"/>
              </a:rPr>
              <a:t>false</a:t>
            </a:r>
            <a:r>
              <a:rPr lang="en" sz="2000"/>
              <a:t> to remove it</a:t>
            </a:r>
          </a:p>
        </p:txBody>
      </p:sp>
      <p:cxnSp>
        <p:nvCxnSpPr>
          <p:cNvPr id="610" name="Shape 610"/>
          <p:cNvCxnSpPr>
            <a:stCxn id="609" idx="1"/>
          </p:cNvCxnSpPr>
          <p:nvPr/>
        </p:nvCxnSpPr>
        <p:spPr>
          <a:xfrm rot="10800000">
            <a:off x="4150050" y="3573350"/>
            <a:ext cx="1225800" cy="536700"/>
          </a:xfrm>
          <a:prstGeom prst="straightConnector1">
            <a:avLst/>
          </a:prstGeom>
          <a:noFill/>
          <a:ln w="19050" cap="flat" cmpd="sng">
            <a:solidFill>
              <a:schemeClr val="dk2"/>
            </a:solidFill>
            <a:prstDash val="solid"/>
            <a:round/>
            <a:headEnd type="none" w="lg" len="lg"/>
            <a:tailEnd type="triangle" w="lg" len="lg"/>
          </a:ln>
        </p:spPr>
      </p:cxnSp>
      <p:sp>
        <p:nvSpPr>
          <p:cNvPr id="611" name="Shape 611"/>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15"/>
        <p:cNvGrpSpPr/>
        <p:nvPr/>
      </p:nvGrpSpPr>
      <p:grpSpPr>
        <a:xfrm>
          <a:off x="0" y="0"/>
          <a:ext cx="0" cy="0"/>
          <a:chOff x="0" y="0"/>
          <a:chExt cx="0" cy="0"/>
        </a:xfrm>
      </p:grpSpPr>
      <p:sp>
        <p:nvSpPr>
          <p:cNvPr id="616" name="Shape 61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Set operations</a:t>
            </a:r>
          </a:p>
        </p:txBody>
      </p:sp>
      <p:sp>
        <p:nvSpPr>
          <p:cNvPr id="617" name="Shape 617"/>
          <p:cNvSpPr txBox="1"/>
          <p:nvPr/>
        </p:nvSpPr>
        <p:spPr>
          <a:xfrm>
            <a:off x="304450" y="1305900"/>
            <a:ext cx="8684700" cy="3517199"/>
          </a:xfrm>
          <a:prstGeom prst="rect">
            <a:avLst/>
          </a:prstGeom>
          <a:noFill/>
          <a:ln>
            <a:noFill/>
          </a:ln>
        </p:spPr>
        <p:txBody>
          <a:bodyPr lIns="91425" tIns="91425" rIns="91425" bIns="91425" anchor="t" anchorCtr="0">
            <a:noAutofit/>
          </a:bodyPr>
          <a:lstStyle/>
          <a:p>
            <a:pPr lvl="0" rtl="0">
              <a:spcBef>
                <a:spcPts val="0"/>
              </a:spcBef>
              <a:buNone/>
            </a:pPr>
            <a:r>
              <a:rPr lang="en" sz="2000" dirty="0">
                <a:solidFill>
                  <a:schemeClr val="dk1"/>
                </a:solidFill>
              </a:rPr>
              <a:t>For </a:t>
            </a:r>
            <a:r>
              <a:rPr lang="en" sz="2000" b="1" dirty="0">
                <a:solidFill>
                  <a:srgbClr val="1155CC"/>
                </a:solidFill>
                <a:latin typeface="Courier New"/>
                <a:ea typeface="Courier New"/>
                <a:cs typeface="Courier New"/>
                <a:sym typeface="Courier New"/>
              </a:rPr>
              <a:t>add, contains, remove,</a:t>
            </a:r>
            <a:r>
              <a:rPr lang="en" sz="2000" dirty="0">
                <a:solidFill>
                  <a:schemeClr val="dk1"/>
                </a:solidFill>
              </a:rPr>
              <a:t> always start by finding correct index using probing: </a:t>
            </a:r>
            <a:r>
              <a:rPr lang="en" sz="2000" b="1" dirty="0" smtClean="0">
                <a:solidFill>
                  <a:srgbClr val="1155CC"/>
                </a:solidFill>
                <a:latin typeface="Courier New"/>
                <a:ea typeface="Courier New"/>
                <a:cs typeface="Courier New"/>
                <a:sym typeface="Courier New"/>
              </a:rPr>
              <a:t>pos= getPosition(</a:t>
            </a:r>
            <a:r>
              <a:rPr lang="en-US" sz="2000" b="1" dirty="0" smtClean="0">
                <a:solidFill>
                  <a:srgbClr val="1155CC"/>
                </a:solidFill>
                <a:latin typeface="Courier New"/>
                <a:ea typeface="Courier New"/>
                <a:cs typeface="Courier New"/>
                <a:sym typeface="Courier New"/>
              </a:rPr>
              <a:t>value</a:t>
            </a:r>
            <a:r>
              <a:rPr lang="en" sz="2000" b="1" dirty="0" smtClean="0">
                <a:solidFill>
                  <a:srgbClr val="1155CC"/>
                </a:solidFill>
                <a:latin typeface="Courier New"/>
                <a:ea typeface="Courier New"/>
                <a:cs typeface="Courier New"/>
                <a:sym typeface="Courier New"/>
              </a:rPr>
              <a:t>)</a:t>
            </a:r>
            <a:endParaRPr lang="en" sz="2000" b="1" dirty="0">
              <a:solidFill>
                <a:srgbClr val="1155CC"/>
              </a:solidFill>
              <a:latin typeface="Courier New"/>
              <a:ea typeface="Courier New"/>
              <a:cs typeface="Courier New"/>
              <a:sym typeface="Courier New"/>
            </a:endParaRPr>
          </a:p>
          <a:p>
            <a:pPr marL="0" lvl="0" indent="0" rtl="0">
              <a:spcBef>
                <a:spcPts val="0"/>
              </a:spcBef>
              <a:buNone/>
            </a:pPr>
            <a:endParaRPr sz="2000" b="1" dirty="0">
              <a:solidFill>
                <a:srgbClr val="1155CC"/>
              </a:solidFill>
              <a:latin typeface="Courier New"/>
              <a:ea typeface="Courier New"/>
              <a:cs typeface="Courier New"/>
              <a:sym typeface="Courier New"/>
            </a:endParaRPr>
          </a:p>
          <a:p>
            <a:pPr marL="0" lvl="0" indent="0" rtl="0">
              <a:spcBef>
                <a:spcPts val="0"/>
              </a:spcBef>
              <a:buNone/>
            </a:pPr>
            <a:r>
              <a:rPr lang="en" sz="2000" b="1" dirty="0">
                <a:solidFill>
                  <a:srgbClr val="1155CC"/>
                </a:solidFill>
                <a:latin typeface="Courier New"/>
                <a:ea typeface="Courier New"/>
                <a:cs typeface="Courier New"/>
                <a:sym typeface="Courier New"/>
              </a:rPr>
              <a:t>add(value)</a:t>
            </a:r>
          </a:p>
          <a:p>
            <a:pPr marL="0" lvl="0" indent="0" rtl="0">
              <a:spcBef>
                <a:spcPts val="0"/>
              </a:spcBef>
              <a:buNone/>
            </a:pPr>
            <a:r>
              <a:rPr lang="en" sz="2000" b="1" dirty="0">
                <a:solidFill>
                  <a:srgbClr val="1155CC"/>
                </a:solidFill>
                <a:latin typeface="Courier New"/>
                <a:ea typeface="Courier New"/>
                <a:cs typeface="Courier New"/>
                <a:sym typeface="Courier New"/>
              </a:rPr>
              <a:t>	1. If b[pos] is null, add new HashEntry at pos</a:t>
            </a:r>
          </a:p>
          <a:p>
            <a:pPr marL="0" lvl="0" indent="0" rtl="0">
              <a:spcBef>
                <a:spcPts val="0"/>
              </a:spcBef>
              <a:buNone/>
            </a:pPr>
            <a:r>
              <a:rPr lang="en" sz="2000" b="1" dirty="0">
                <a:solidFill>
                  <a:srgbClr val="1155CC"/>
                </a:solidFill>
                <a:latin typeface="Courier New"/>
                <a:ea typeface="Courier New"/>
                <a:cs typeface="Courier New"/>
                <a:sym typeface="Courier New"/>
              </a:rPr>
              <a:t>	2. Else mark isInSet as true</a:t>
            </a:r>
          </a:p>
          <a:p>
            <a:pPr marL="0" lvl="0" indent="0" rtl="0">
              <a:spcBef>
                <a:spcPts val="0"/>
              </a:spcBef>
              <a:buNone/>
            </a:pPr>
            <a:r>
              <a:rPr lang="en" sz="2000" b="1" dirty="0">
                <a:solidFill>
                  <a:srgbClr val="1155CC"/>
                </a:solidFill>
                <a:latin typeface="Courier New"/>
                <a:ea typeface="Courier New"/>
                <a:cs typeface="Courier New"/>
                <a:sym typeface="Courier New"/>
              </a:rPr>
              <a:t>contains(value)</a:t>
            </a:r>
          </a:p>
          <a:p>
            <a:pPr marL="0" lvl="0" indent="0" rtl="0">
              <a:spcBef>
                <a:spcPts val="0"/>
              </a:spcBef>
              <a:buNone/>
            </a:pPr>
            <a:r>
              <a:rPr lang="en" sz="2000" b="1" dirty="0">
                <a:solidFill>
                  <a:srgbClr val="1155CC"/>
                </a:solidFill>
                <a:latin typeface="Courier New"/>
                <a:ea typeface="Courier New"/>
                <a:cs typeface="Courier New"/>
                <a:sym typeface="Courier New"/>
              </a:rPr>
              <a:t>	1. Return b[pos] != null &amp;&amp; b[pos].isInSet</a:t>
            </a:r>
          </a:p>
          <a:p>
            <a:pPr marL="0" lvl="0" indent="0" rtl="0">
              <a:spcBef>
                <a:spcPts val="0"/>
              </a:spcBef>
              <a:buNone/>
            </a:pPr>
            <a:r>
              <a:rPr lang="en" sz="2000" b="1" dirty="0">
                <a:solidFill>
                  <a:srgbClr val="1155CC"/>
                </a:solidFill>
                <a:latin typeface="Courier New"/>
                <a:ea typeface="Courier New"/>
                <a:cs typeface="Courier New"/>
                <a:sym typeface="Courier New"/>
              </a:rPr>
              <a:t>remove(value)</a:t>
            </a:r>
          </a:p>
          <a:p>
            <a:pPr marL="0" lvl="0" indent="0" rtl="0">
              <a:spcBef>
                <a:spcPts val="0"/>
              </a:spcBef>
              <a:buNone/>
            </a:pPr>
            <a:r>
              <a:rPr lang="en" sz="2000" b="1" dirty="0">
                <a:solidFill>
                  <a:srgbClr val="1155CC"/>
                </a:solidFill>
                <a:latin typeface="Courier New"/>
                <a:ea typeface="Courier New"/>
                <a:cs typeface="Courier New"/>
                <a:sym typeface="Courier New"/>
              </a:rPr>
              <a:t>	1. If b[pos] is not null and isInSet is true,</a:t>
            </a:r>
          </a:p>
          <a:p>
            <a:pPr marL="0" lvl="0" indent="0" rtl="0">
              <a:spcBef>
                <a:spcPts val="0"/>
              </a:spcBef>
              <a:buNone/>
            </a:pPr>
            <a:r>
              <a:rPr lang="en" sz="2000" b="1" dirty="0">
                <a:solidFill>
                  <a:srgbClr val="1155CC"/>
                </a:solidFill>
                <a:latin typeface="Courier New"/>
                <a:ea typeface="Courier New"/>
                <a:cs typeface="Courier New"/>
                <a:sym typeface="Courier New"/>
              </a:rPr>
              <a:t>		mark isInSet as false</a:t>
            </a:r>
          </a:p>
        </p:txBody>
      </p:sp>
      <p:sp>
        <p:nvSpPr>
          <p:cNvPr id="618" name="Shape 618"/>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sp>
        <p:nvSpPr>
          <p:cNvPr id="623" name="Shape 62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Linear vs quadratic probing</a:t>
            </a:r>
          </a:p>
        </p:txBody>
      </p:sp>
      <p:sp>
        <p:nvSpPr>
          <p:cNvPr id="624" name="Shape 624"/>
          <p:cNvSpPr txBox="1"/>
          <p:nvPr/>
        </p:nvSpPr>
        <p:spPr>
          <a:xfrm>
            <a:off x="457200" y="1874250"/>
            <a:ext cx="2304300" cy="1395000"/>
          </a:xfrm>
          <a:prstGeom prst="rect">
            <a:avLst/>
          </a:prstGeom>
          <a:noFill/>
          <a:ln>
            <a:noFill/>
          </a:ln>
        </p:spPr>
        <p:txBody>
          <a:bodyPr lIns="91425" tIns="91425" rIns="91425" bIns="91425" anchor="t" anchorCtr="0">
            <a:noAutofit/>
          </a:bodyPr>
          <a:lstStyle/>
          <a:p>
            <a:pPr lvl="0" rtl="0">
              <a:spcBef>
                <a:spcPts val="0"/>
              </a:spcBef>
              <a:buNone/>
            </a:pPr>
            <a:r>
              <a:rPr lang="en" sz="2000" b="1" i="1"/>
              <a:t>linear probing</a:t>
            </a:r>
            <a:r>
              <a:rPr lang="en" sz="2000" b="1"/>
              <a:t>:</a:t>
            </a:r>
          </a:p>
          <a:p>
            <a:pPr lvl="0" rtl="0">
              <a:spcBef>
                <a:spcPts val="0"/>
              </a:spcBef>
              <a:buNone/>
            </a:pPr>
            <a:r>
              <a:rPr lang="en" sz="2000"/>
              <a:t>search the array in order:</a:t>
            </a:r>
          </a:p>
          <a:p>
            <a:pPr lvl="0" rtl="0">
              <a:spcBef>
                <a:spcPts val="0"/>
              </a:spcBef>
              <a:buNone/>
            </a:pPr>
            <a:r>
              <a:rPr lang="en" sz="2000" b="1"/>
              <a:t>i</a:t>
            </a:r>
            <a:r>
              <a:rPr lang="en" sz="2000"/>
              <a:t>, </a:t>
            </a:r>
            <a:r>
              <a:rPr lang="en" sz="2000" b="1"/>
              <a:t>i+1</a:t>
            </a:r>
            <a:r>
              <a:rPr lang="en" sz="2000"/>
              <a:t>, </a:t>
            </a:r>
            <a:r>
              <a:rPr lang="en" sz="2000" b="1"/>
              <a:t>i+2</a:t>
            </a:r>
            <a:r>
              <a:rPr lang="en" sz="2000"/>
              <a:t>, </a:t>
            </a:r>
            <a:r>
              <a:rPr lang="en" sz="2000" b="1"/>
              <a:t>i+3</a:t>
            </a:r>
            <a:r>
              <a:rPr lang="en" sz="2000"/>
              <a:t> . . .</a:t>
            </a:r>
          </a:p>
          <a:p>
            <a:pPr lvl="0" rtl="0">
              <a:spcBef>
                <a:spcPts val="0"/>
              </a:spcBef>
              <a:buNone/>
            </a:pPr>
            <a:endParaRPr sz="2000"/>
          </a:p>
          <a:p>
            <a:pPr lvl="0" rtl="0">
              <a:spcBef>
                <a:spcPts val="0"/>
              </a:spcBef>
              <a:buNone/>
            </a:pPr>
            <a:endParaRPr sz="2000"/>
          </a:p>
        </p:txBody>
      </p:sp>
      <p:sp>
        <p:nvSpPr>
          <p:cNvPr id="625" name="Shape 625"/>
          <p:cNvSpPr txBox="1"/>
          <p:nvPr/>
        </p:nvSpPr>
        <p:spPr>
          <a:xfrm>
            <a:off x="457200" y="1300325"/>
            <a:ext cx="7690800" cy="504600"/>
          </a:xfrm>
          <a:prstGeom prst="rect">
            <a:avLst/>
          </a:prstGeom>
          <a:noFill/>
          <a:ln>
            <a:noFill/>
          </a:ln>
        </p:spPr>
        <p:txBody>
          <a:bodyPr lIns="91425" tIns="91425" rIns="91425" bIns="91425" anchor="t" anchorCtr="0">
            <a:noAutofit/>
          </a:bodyPr>
          <a:lstStyle/>
          <a:p>
            <a:pPr lvl="0" rtl="0">
              <a:spcBef>
                <a:spcPts val="0"/>
              </a:spcBef>
              <a:buNone/>
            </a:pPr>
            <a:r>
              <a:rPr lang="en" sz="2000"/>
              <a:t>When a collision occurs, how do we search for an empty space?</a:t>
            </a:r>
          </a:p>
          <a:p>
            <a:pPr lvl="0" rtl="0">
              <a:spcBef>
                <a:spcPts val="0"/>
              </a:spcBef>
              <a:buNone/>
            </a:pPr>
            <a:endParaRPr sz="2000"/>
          </a:p>
        </p:txBody>
      </p:sp>
      <p:sp>
        <p:nvSpPr>
          <p:cNvPr id="626" name="Shape 626"/>
          <p:cNvSpPr txBox="1"/>
          <p:nvPr/>
        </p:nvSpPr>
        <p:spPr>
          <a:xfrm>
            <a:off x="2761500" y="1874250"/>
            <a:ext cx="2578499" cy="1395000"/>
          </a:xfrm>
          <a:prstGeom prst="rect">
            <a:avLst/>
          </a:prstGeom>
          <a:noFill/>
          <a:ln>
            <a:noFill/>
          </a:ln>
        </p:spPr>
        <p:txBody>
          <a:bodyPr lIns="91425" tIns="91425" rIns="91425" bIns="91425" anchor="t" anchorCtr="0">
            <a:noAutofit/>
          </a:bodyPr>
          <a:lstStyle/>
          <a:p>
            <a:pPr lvl="0" rtl="0">
              <a:spcBef>
                <a:spcPts val="0"/>
              </a:spcBef>
              <a:buNone/>
            </a:pPr>
            <a:r>
              <a:rPr lang="en" sz="2000" b="1" i="1"/>
              <a:t>quadratic probing</a:t>
            </a:r>
            <a:r>
              <a:rPr lang="en" sz="2000" b="1"/>
              <a:t>:</a:t>
            </a:r>
            <a:r>
              <a:rPr lang="en" sz="2000"/>
              <a:t> search the array in nonlinear sequence:</a:t>
            </a:r>
          </a:p>
          <a:p>
            <a:pPr lvl="0" rtl="0">
              <a:spcBef>
                <a:spcPts val="0"/>
              </a:spcBef>
              <a:buNone/>
            </a:pPr>
            <a:r>
              <a:rPr lang="en" sz="2000" b="1"/>
              <a:t>i</a:t>
            </a:r>
            <a:r>
              <a:rPr lang="en" sz="2000"/>
              <a:t>, </a:t>
            </a:r>
            <a:r>
              <a:rPr lang="en" sz="2000" b="1"/>
              <a:t>i+1</a:t>
            </a:r>
            <a:r>
              <a:rPr lang="en" sz="2000" b="1" baseline="30000"/>
              <a:t>2</a:t>
            </a:r>
            <a:r>
              <a:rPr lang="en" sz="2000"/>
              <a:t>, </a:t>
            </a:r>
            <a:r>
              <a:rPr lang="en" sz="2000" b="1"/>
              <a:t>i+2</a:t>
            </a:r>
            <a:r>
              <a:rPr lang="en" sz="2000" b="1" baseline="30000"/>
              <a:t>2</a:t>
            </a:r>
            <a:r>
              <a:rPr lang="en" sz="2000"/>
              <a:t>, </a:t>
            </a:r>
            <a:r>
              <a:rPr lang="en" sz="2000" b="1"/>
              <a:t>i+3</a:t>
            </a:r>
            <a:r>
              <a:rPr lang="en" sz="2000" b="1" baseline="30000"/>
              <a:t>2</a:t>
            </a:r>
            <a:r>
              <a:rPr lang="en" sz="2000"/>
              <a:t> . . .</a:t>
            </a:r>
          </a:p>
        </p:txBody>
      </p:sp>
      <p:sp>
        <p:nvSpPr>
          <p:cNvPr id="627" name="Shape 627"/>
          <p:cNvSpPr txBox="1"/>
          <p:nvPr/>
        </p:nvSpPr>
        <p:spPr>
          <a:xfrm>
            <a:off x="5551750" y="1874250"/>
            <a:ext cx="3125100" cy="1588199"/>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b="1" i="1">
                <a:solidFill>
                  <a:schemeClr val="dk1"/>
                </a:solidFill>
              </a:rPr>
              <a:t>clustering</a:t>
            </a:r>
            <a:r>
              <a:rPr lang="en" sz="2000" b="1">
                <a:solidFill>
                  <a:schemeClr val="dk1"/>
                </a:solidFill>
              </a:rPr>
              <a:t>:</a:t>
            </a:r>
          </a:p>
          <a:p>
            <a:pPr lvl="0" rtl="0">
              <a:spcBef>
                <a:spcPts val="0"/>
              </a:spcBef>
              <a:buClr>
                <a:schemeClr val="dk1"/>
              </a:buClr>
              <a:buSzPct val="55000"/>
              <a:buFont typeface="Arial"/>
              <a:buNone/>
            </a:pPr>
            <a:r>
              <a:rPr lang="en" sz="2000">
                <a:solidFill>
                  <a:schemeClr val="dk1"/>
                </a:solidFill>
              </a:rPr>
              <a:t>problem where nearby hashes have very similar probe sequence so we get more collisions</a:t>
            </a:r>
          </a:p>
          <a:p>
            <a:pPr lvl="0">
              <a:spcBef>
                <a:spcPts val="0"/>
              </a:spcBef>
              <a:buNone/>
            </a:pPr>
            <a:endParaRPr/>
          </a:p>
        </p:txBody>
      </p:sp>
      <p:sp>
        <p:nvSpPr>
          <p:cNvPr id="628" name="Shape 628"/>
          <p:cNvSpPr/>
          <p:nvPr/>
        </p:nvSpPr>
        <p:spPr>
          <a:xfrm rot="-5400000">
            <a:off x="582162"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29" name="Shape 629"/>
          <p:cNvSpPr/>
          <p:nvPr/>
        </p:nvSpPr>
        <p:spPr>
          <a:xfrm rot="-5400000">
            <a:off x="946689"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0" name="Shape 630"/>
          <p:cNvSpPr/>
          <p:nvPr/>
        </p:nvSpPr>
        <p:spPr>
          <a:xfrm rot="-5400000">
            <a:off x="1311147"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1" name="Shape 631"/>
          <p:cNvSpPr/>
          <p:nvPr/>
        </p:nvSpPr>
        <p:spPr>
          <a:xfrm rot="-5400000">
            <a:off x="2040131"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2" name="Shape 632"/>
          <p:cNvSpPr/>
          <p:nvPr/>
        </p:nvSpPr>
        <p:spPr>
          <a:xfrm rot="-5400000">
            <a:off x="1675605"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3" name="Shape 633"/>
          <p:cNvSpPr/>
          <p:nvPr/>
        </p:nvSpPr>
        <p:spPr>
          <a:xfrm rot="-5400000">
            <a:off x="2404649"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4" name="Shape 634"/>
          <p:cNvSpPr/>
          <p:nvPr/>
        </p:nvSpPr>
        <p:spPr>
          <a:xfrm rot="-5400000">
            <a:off x="2769176" y="4158291"/>
            <a:ext cx="325200" cy="364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5" name="Shape 635"/>
          <p:cNvSpPr/>
          <p:nvPr/>
        </p:nvSpPr>
        <p:spPr>
          <a:xfrm rot="-5400000">
            <a:off x="3133634"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6" name="Shape 636"/>
          <p:cNvSpPr/>
          <p:nvPr/>
        </p:nvSpPr>
        <p:spPr>
          <a:xfrm rot="-5400000">
            <a:off x="3862619"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7" name="Shape 637"/>
          <p:cNvSpPr/>
          <p:nvPr/>
        </p:nvSpPr>
        <p:spPr>
          <a:xfrm rot="-5400000">
            <a:off x="3498092"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8" name="Shape 638"/>
          <p:cNvSpPr/>
          <p:nvPr/>
        </p:nvSpPr>
        <p:spPr>
          <a:xfrm rot="-5400000">
            <a:off x="4227137"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9" name="Shape 639"/>
          <p:cNvSpPr/>
          <p:nvPr/>
        </p:nvSpPr>
        <p:spPr>
          <a:xfrm rot="-5400000">
            <a:off x="4591664"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0" name="Shape 640"/>
          <p:cNvSpPr/>
          <p:nvPr/>
        </p:nvSpPr>
        <p:spPr>
          <a:xfrm rot="-5400000">
            <a:off x="4956121"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1" name="Shape 641"/>
          <p:cNvSpPr/>
          <p:nvPr/>
        </p:nvSpPr>
        <p:spPr>
          <a:xfrm rot="-5400000">
            <a:off x="5685106"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2" name="Shape 642"/>
          <p:cNvSpPr/>
          <p:nvPr/>
        </p:nvSpPr>
        <p:spPr>
          <a:xfrm rot="-5400000">
            <a:off x="5320580"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3" name="Shape 643"/>
          <p:cNvSpPr/>
          <p:nvPr/>
        </p:nvSpPr>
        <p:spPr>
          <a:xfrm rot="-5400000">
            <a:off x="3133689"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4" name="Shape 644"/>
          <p:cNvSpPr/>
          <p:nvPr/>
        </p:nvSpPr>
        <p:spPr>
          <a:xfrm rot="-5400000">
            <a:off x="3498215"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5" name="Shape 645"/>
          <p:cNvSpPr/>
          <p:nvPr/>
        </p:nvSpPr>
        <p:spPr>
          <a:xfrm rot="-5400000">
            <a:off x="3862673"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6" name="Shape 646"/>
          <p:cNvSpPr/>
          <p:nvPr/>
        </p:nvSpPr>
        <p:spPr>
          <a:xfrm rot="-5400000">
            <a:off x="4591658"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7" name="Shape 647"/>
          <p:cNvSpPr/>
          <p:nvPr/>
        </p:nvSpPr>
        <p:spPr>
          <a:xfrm rot="-5400000">
            <a:off x="4227131"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8" name="Shape 648"/>
          <p:cNvSpPr/>
          <p:nvPr/>
        </p:nvSpPr>
        <p:spPr>
          <a:xfrm rot="-5400000">
            <a:off x="4956176"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9" name="Shape 649"/>
          <p:cNvSpPr/>
          <p:nvPr/>
        </p:nvSpPr>
        <p:spPr>
          <a:xfrm rot="-5400000">
            <a:off x="5320703"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0" name="Shape 650"/>
          <p:cNvSpPr/>
          <p:nvPr/>
        </p:nvSpPr>
        <p:spPr>
          <a:xfrm rot="-5400000">
            <a:off x="5685160"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1" name="Shape 651"/>
          <p:cNvSpPr/>
          <p:nvPr/>
        </p:nvSpPr>
        <p:spPr>
          <a:xfrm rot="-5400000">
            <a:off x="6414145"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2" name="Shape 652"/>
          <p:cNvSpPr/>
          <p:nvPr/>
        </p:nvSpPr>
        <p:spPr>
          <a:xfrm rot="-5400000">
            <a:off x="6049619"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3" name="Shape 653"/>
          <p:cNvSpPr/>
          <p:nvPr/>
        </p:nvSpPr>
        <p:spPr>
          <a:xfrm rot="-5400000">
            <a:off x="6778664"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4" name="Shape 654"/>
          <p:cNvSpPr/>
          <p:nvPr/>
        </p:nvSpPr>
        <p:spPr>
          <a:xfrm rot="-5400000">
            <a:off x="7143190"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5" name="Shape 655"/>
          <p:cNvSpPr/>
          <p:nvPr/>
        </p:nvSpPr>
        <p:spPr>
          <a:xfrm rot="-5400000">
            <a:off x="7507648"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6" name="Shape 656"/>
          <p:cNvSpPr/>
          <p:nvPr/>
        </p:nvSpPr>
        <p:spPr>
          <a:xfrm rot="-5400000">
            <a:off x="8236632"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7" name="Shape 657"/>
          <p:cNvSpPr/>
          <p:nvPr/>
        </p:nvSpPr>
        <p:spPr>
          <a:xfrm rot="-5400000">
            <a:off x="7872106" y="4158291"/>
            <a:ext cx="325200" cy="364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58" name="Shape 658"/>
          <p:cNvSpPr/>
          <p:nvPr/>
        </p:nvSpPr>
        <p:spPr>
          <a:xfrm rot="7987829">
            <a:off x="708883" y="4584201"/>
            <a:ext cx="71526" cy="71526"/>
          </a:xfrm>
          <a:prstGeom prst="ellipse">
            <a:avLst/>
          </a:prstGeom>
          <a:solidFill>
            <a:srgbClr val="00FF00"/>
          </a:solidFill>
          <a:ln w="19050" cap="flat" cmpd="sng">
            <a:solidFill>
              <a:srgbClr val="6AA84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9" name="Shape 659"/>
          <p:cNvSpPr/>
          <p:nvPr/>
        </p:nvSpPr>
        <p:spPr>
          <a:xfrm rot="7987829">
            <a:off x="6176333" y="4584197"/>
            <a:ext cx="71526" cy="71526"/>
          </a:xfrm>
          <a:prstGeom prst="ellipse">
            <a:avLst/>
          </a:prstGeom>
          <a:solidFill>
            <a:srgbClr val="00FF00"/>
          </a:solidFill>
          <a:ln w="19050" cap="flat" cmpd="sng">
            <a:solidFill>
              <a:srgbClr val="6AA84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0" name="Shape 660"/>
          <p:cNvSpPr/>
          <p:nvPr/>
        </p:nvSpPr>
        <p:spPr>
          <a:xfrm rot="7987829">
            <a:off x="3260331" y="4584193"/>
            <a:ext cx="71526" cy="71526"/>
          </a:xfrm>
          <a:prstGeom prst="ellipse">
            <a:avLst/>
          </a:prstGeom>
          <a:solidFill>
            <a:srgbClr val="00FF00"/>
          </a:solidFill>
          <a:ln w="19050" cap="flat" cmpd="sng">
            <a:solidFill>
              <a:srgbClr val="6AA84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1" name="Shape 661"/>
          <p:cNvSpPr/>
          <p:nvPr/>
        </p:nvSpPr>
        <p:spPr>
          <a:xfrm rot="7987829">
            <a:off x="2895882" y="4584217"/>
            <a:ext cx="71526" cy="71526"/>
          </a:xfrm>
          <a:prstGeom prst="ellipse">
            <a:avLst/>
          </a:prstGeom>
          <a:solidFill>
            <a:srgbClr val="00FF00"/>
          </a:solidFill>
          <a:ln w="19050" cap="flat" cmpd="sng">
            <a:solidFill>
              <a:srgbClr val="6AA84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2" name="Shape 662"/>
          <p:cNvSpPr/>
          <p:nvPr/>
        </p:nvSpPr>
        <p:spPr>
          <a:xfrm rot="7987829">
            <a:off x="4353836" y="4584217"/>
            <a:ext cx="71526" cy="71526"/>
          </a:xfrm>
          <a:prstGeom prst="ellipse">
            <a:avLst/>
          </a:prstGeom>
          <a:solidFill>
            <a:srgbClr val="00FF00"/>
          </a:solidFill>
          <a:ln w="19050" cap="flat" cmpd="sng">
            <a:solidFill>
              <a:srgbClr val="6AA84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3" name="Shape 663"/>
          <p:cNvSpPr/>
          <p:nvPr/>
        </p:nvSpPr>
        <p:spPr>
          <a:xfrm rot="7987829">
            <a:off x="4005785" y="4025478"/>
            <a:ext cx="71526" cy="71526"/>
          </a:xfrm>
          <a:prstGeom prst="ellipse">
            <a:avLst/>
          </a:prstGeom>
          <a:solidFill>
            <a:srgbClr val="FF0000"/>
          </a:solid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4" name="Shape 664"/>
          <p:cNvSpPr/>
          <p:nvPr/>
        </p:nvSpPr>
        <p:spPr>
          <a:xfrm rot="7987829">
            <a:off x="3624807" y="4025474"/>
            <a:ext cx="71526" cy="71526"/>
          </a:xfrm>
          <a:prstGeom prst="ellipse">
            <a:avLst/>
          </a:prstGeom>
          <a:solidFill>
            <a:srgbClr val="FF0000"/>
          </a:solid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5" name="Shape 665"/>
          <p:cNvSpPr/>
          <p:nvPr/>
        </p:nvSpPr>
        <p:spPr>
          <a:xfrm rot="7987829">
            <a:off x="3260331" y="4025470"/>
            <a:ext cx="71526" cy="71526"/>
          </a:xfrm>
          <a:prstGeom prst="ellipse">
            <a:avLst/>
          </a:prstGeom>
          <a:solidFill>
            <a:srgbClr val="FF0000"/>
          </a:solid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6" name="Shape 666"/>
          <p:cNvSpPr/>
          <p:nvPr/>
        </p:nvSpPr>
        <p:spPr>
          <a:xfrm rot="7987829">
            <a:off x="2895882" y="4025494"/>
            <a:ext cx="71526" cy="71526"/>
          </a:xfrm>
          <a:prstGeom prst="ellipse">
            <a:avLst/>
          </a:prstGeom>
          <a:solidFill>
            <a:srgbClr val="FF0000"/>
          </a:solid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7" name="Shape 667"/>
          <p:cNvSpPr/>
          <p:nvPr/>
        </p:nvSpPr>
        <p:spPr>
          <a:xfrm rot="7987829">
            <a:off x="4356036" y="4025535"/>
            <a:ext cx="71526" cy="71526"/>
          </a:xfrm>
          <a:prstGeom prst="ellipse">
            <a:avLst/>
          </a:prstGeom>
          <a:solidFill>
            <a:srgbClr val="FF0000"/>
          </a:solid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8" name="Shape 668"/>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72"/>
        <p:cNvGrpSpPr/>
        <p:nvPr/>
      </p:nvGrpSpPr>
      <p:grpSpPr>
        <a:xfrm>
          <a:off x="0" y="0"/>
          <a:ext cx="0" cy="0"/>
          <a:chOff x="0" y="0"/>
          <a:chExt cx="0" cy="0"/>
        </a:xfrm>
      </p:grpSpPr>
      <p:sp>
        <p:nvSpPr>
          <p:cNvPr id="673" name="Shape 67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Collision resolution summary</a:t>
            </a:r>
          </a:p>
        </p:txBody>
      </p:sp>
      <p:sp>
        <p:nvSpPr>
          <p:cNvPr id="674" name="Shape 674"/>
          <p:cNvSpPr txBox="1"/>
          <p:nvPr/>
        </p:nvSpPr>
        <p:spPr>
          <a:xfrm>
            <a:off x="419650" y="1669375"/>
            <a:ext cx="4117499" cy="2481299"/>
          </a:xfrm>
          <a:prstGeom prst="rect">
            <a:avLst/>
          </a:prstGeom>
          <a:noFill/>
          <a:ln>
            <a:noFill/>
          </a:ln>
        </p:spPr>
        <p:txBody>
          <a:bodyPr lIns="91425" tIns="91425" rIns="91425" bIns="91425" anchor="t" anchorCtr="0">
            <a:noAutofit/>
          </a:bodyPr>
          <a:lstStyle/>
          <a:p>
            <a:pPr lvl="0" rtl="0">
              <a:spcBef>
                <a:spcPts val="0"/>
              </a:spcBef>
              <a:buNone/>
            </a:pPr>
            <a:r>
              <a:rPr lang="en" sz="2000" b="1" i="1" dirty="0"/>
              <a:t>Open Addressing</a:t>
            </a:r>
          </a:p>
          <a:p>
            <a:pPr marL="457200" lvl="0" indent="-355600" rtl="0">
              <a:spcBef>
                <a:spcPts val="0"/>
              </a:spcBef>
              <a:buSzPct val="100000"/>
              <a:buChar char="●"/>
            </a:pPr>
            <a:r>
              <a:rPr lang="en" sz="2000" dirty="0"/>
              <a:t>store all entries in table</a:t>
            </a:r>
          </a:p>
          <a:p>
            <a:pPr marL="457200" lvl="0" indent="-355600" rtl="0">
              <a:spcBef>
                <a:spcPts val="0"/>
              </a:spcBef>
              <a:buSzPct val="100000"/>
              <a:buChar char="●"/>
            </a:pPr>
            <a:r>
              <a:rPr lang="en" sz="2000" dirty="0"/>
              <a:t>use linear or quadratic probing to place items</a:t>
            </a:r>
          </a:p>
          <a:p>
            <a:pPr marL="457200" lvl="0" indent="-355600" rtl="0">
              <a:spcBef>
                <a:spcPts val="0"/>
              </a:spcBef>
              <a:buSzPct val="100000"/>
              <a:buChar char="●"/>
            </a:pPr>
            <a:r>
              <a:rPr lang="en" sz="2000" dirty="0"/>
              <a:t>uses less memory</a:t>
            </a:r>
          </a:p>
          <a:p>
            <a:pPr marL="457200" lvl="0" indent="-355600" rtl="0">
              <a:spcBef>
                <a:spcPts val="0"/>
              </a:spcBef>
              <a:buSzPct val="100000"/>
              <a:buChar char="●"/>
            </a:pPr>
            <a:r>
              <a:rPr lang="en" sz="2000" dirty="0"/>
              <a:t>clustering can be a problem </a:t>
            </a:r>
            <a:r>
              <a:rPr lang="en-US" sz="2000" dirty="0" smtClean="0"/>
              <a:t>—</a:t>
            </a:r>
            <a:r>
              <a:rPr lang="en" sz="2000" dirty="0" smtClean="0"/>
              <a:t> </a:t>
            </a:r>
            <a:r>
              <a:rPr lang="en" sz="2000" dirty="0"/>
              <a:t>need to be more careful with choice of hash function</a:t>
            </a:r>
          </a:p>
          <a:p>
            <a:pPr lvl="0" rtl="0">
              <a:spcBef>
                <a:spcPts val="0"/>
              </a:spcBef>
              <a:buNone/>
            </a:pPr>
            <a:endParaRPr sz="2000" dirty="0"/>
          </a:p>
        </p:txBody>
      </p:sp>
      <p:sp>
        <p:nvSpPr>
          <p:cNvPr id="675" name="Shape 675"/>
          <p:cNvSpPr txBox="1"/>
          <p:nvPr/>
        </p:nvSpPr>
        <p:spPr>
          <a:xfrm>
            <a:off x="4813600" y="1669375"/>
            <a:ext cx="3630899" cy="2121000"/>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b="1" i="1">
                <a:solidFill>
                  <a:schemeClr val="dk1"/>
                </a:solidFill>
              </a:rPr>
              <a:t>Chaining</a:t>
            </a:r>
          </a:p>
          <a:p>
            <a:pPr marL="457200" lvl="0" indent="-355600" rtl="0">
              <a:spcBef>
                <a:spcPts val="0"/>
              </a:spcBef>
              <a:buClr>
                <a:schemeClr val="dk1"/>
              </a:buClr>
              <a:buSzPct val="100000"/>
              <a:buChar char="●"/>
            </a:pPr>
            <a:r>
              <a:rPr lang="en" sz="2000">
                <a:solidFill>
                  <a:schemeClr val="dk1"/>
                </a:solidFill>
              </a:rPr>
              <a:t>store entries in separate chains (linked lists)</a:t>
            </a:r>
          </a:p>
          <a:p>
            <a:pPr marL="457200" lvl="0" indent="-355600" rtl="0">
              <a:spcBef>
                <a:spcPts val="0"/>
              </a:spcBef>
              <a:buClr>
                <a:schemeClr val="dk1"/>
              </a:buClr>
              <a:buSzPct val="100000"/>
              <a:buChar char="●"/>
            </a:pPr>
            <a:r>
              <a:rPr lang="en" sz="2000">
                <a:solidFill>
                  <a:schemeClr val="dk1"/>
                </a:solidFill>
              </a:rPr>
              <a:t>can have higher load factor/degrades gracefully as load factor increases</a:t>
            </a:r>
          </a:p>
          <a:p>
            <a:pPr lvl="0">
              <a:spcBef>
                <a:spcPts val="0"/>
              </a:spcBef>
              <a:buNone/>
            </a:pPr>
            <a:endParaRPr/>
          </a:p>
        </p:txBody>
      </p:sp>
      <p:sp>
        <p:nvSpPr>
          <p:cNvPr id="676" name="Shape 676"/>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80"/>
        <p:cNvGrpSpPr/>
        <p:nvPr/>
      </p:nvGrpSpPr>
      <p:grpSpPr>
        <a:xfrm>
          <a:off x="0" y="0"/>
          <a:ext cx="0" cy="0"/>
          <a:chOff x="0" y="0"/>
          <a:chExt cx="0" cy="0"/>
        </a:xfrm>
      </p:grpSpPr>
      <p:sp>
        <p:nvSpPr>
          <p:cNvPr id="681" name="Shape 681"/>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Rehashing</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Shape 68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Resizing</a:t>
            </a:r>
          </a:p>
        </p:txBody>
      </p:sp>
      <p:sp>
        <p:nvSpPr>
          <p:cNvPr id="687" name="Shape 68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Rehashing</a:t>
            </a:r>
          </a:p>
          <a:p>
            <a:pPr lvl="0" algn="r" rtl="0">
              <a:spcBef>
                <a:spcPts val="0"/>
              </a:spcBef>
              <a:buNone/>
            </a:pPr>
            <a:endParaRPr sz="1600" b="1">
              <a:solidFill>
                <a:srgbClr val="E08686"/>
              </a:solidFill>
            </a:endParaRPr>
          </a:p>
        </p:txBody>
      </p:sp>
      <p:sp>
        <p:nvSpPr>
          <p:cNvPr id="688" name="Shape 688"/>
          <p:cNvSpPr txBox="1"/>
          <p:nvPr/>
        </p:nvSpPr>
        <p:spPr>
          <a:xfrm>
            <a:off x="346200" y="1212275"/>
            <a:ext cx="7194000" cy="778499"/>
          </a:xfrm>
          <a:prstGeom prst="rect">
            <a:avLst/>
          </a:prstGeom>
          <a:noFill/>
          <a:ln>
            <a:noFill/>
          </a:ln>
        </p:spPr>
        <p:txBody>
          <a:bodyPr lIns="91425" tIns="91425" rIns="91425" bIns="91425" anchor="t" anchorCtr="0">
            <a:noAutofit/>
          </a:bodyPr>
          <a:lstStyle/>
          <a:p>
            <a:pPr lvl="0" rtl="0">
              <a:spcBef>
                <a:spcPts val="0"/>
              </a:spcBef>
              <a:buNone/>
            </a:pPr>
            <a:r>
              <a:rPr lang="en" sz="2400" dirty="0"/>
              <a:t>What happens </a:t>
            </a:r>
            <a:r>
              <a:rPr lang="en-US" sz="2400" dirty="0" smtClean="0"/>
              <a:t>when</a:t>
            </a:r>
            <a:r>
              <a:rPr lang="en" sz="2400" dirty="0" smtClean="0"/>
              <a:t> </a:t>
            </a:r>
            <a:r>
              <a:rPr lang="en" sz="2400" dirty="0"/>
              <a:t>the array becomes too full?</a:t>
            </a:r>
          </a:p>
          <a:p>
            <a:pPr lvl="0" rtl="0">
              <a:spcBef>
                <a:spcPts val="0"/>
              </a:spcBef>
              <a:buNone/>
            </a:pPr>
            <a:r>
              <a:rPr lang="en" sz="2400" dirty="0"/>
              <a:t>i.e. load factor gets a lot bigger than ½?</a:t>
            </a:r>
          </a:p>
          <a:p>
            <a:pPr lvl="0" rtl="0">
              <a:spcBef>
                <a:spcPts val="0"/>
              </a:spcBef>
              <a:buNone/>
            </a:pPr>
            <a:endParaRPr sz="2000" dirty="0"/>
          </a:p>
        </p:txBody>
      </p:sp>
      <p:sp>
        <p:nvSpPr>
          <p:cNvPr id="689" name="Shape 689"/>
          <p:cNvSpPr txBox="1"/>
          <p:nvPr/>
        </p:nvSpPr>
        <p:spPr>
          <a:xfrm>
            <a:off x="457200" y="2029025"/>
            <a:ext cx="5541000" cy="2843100"/>
          </a:xfrm>
          <a:prstGeom prst="rect">
            <a:avLst/>
          </a:prstGeom>
          <a:noFill/>
          <a:ln>
            <a:noFill/>
          </a:ln>
        </p:spPr>
        <p:txBody>
          <a:bodyPr lIns="91425" tIns="91425" rIns="91425" bIns="91425" anchor="t" anchorCtr="0">
            <a:noAutofit/>
          </a:bodyPr>
          <a:lstStyle/>
          <a:p>
            <a:pPr lvl="0" algn="l" rtl="0">
              <a:spcBef>
                <a:spcPts val="0"/>
              </a:spcBef>
              <a:buNone/>
            </a:pPr>
            <a:r>
              <a:rPr lang="en" sz="2000" dirty="0"/>
              <a:t>                  </a:t>
            </a:r>
            <a:r>
              <a:rPr lang="en-US" sz="2400" b="1" dirty="0" smtClean="0">
                <a:solidFill>
                  <a:srgbClr val="FF0000"/>
                </a:solidFill>
              </a:rPr>
              <a:t>no longer expected</a:t>
            </a:r>
            <a:br>
              <a:rPr lang="en-US" sz="2400" b="1" dirty="0" smtClean="0">
                <a:solidFill>
                  <a:srgbClr val="FF0000"/>
                </a:solidFill>
              </a:rPr>
            </a:br>
            <a:r>
              <a:rPr lang="en-US" sz="2400" b="1" dirty="0" smtClean="0">
                <a:solidFill>
                  <a:srgbClr val="FF0000"/>
                </a:solidFill>
              </a:rPr>
              <a:t>           constant time</a:t>
            </a:r>
            <a:r>
              <a:rPr lang="en" sz="2400" b="1" dirty="0" smtClean="0">
                <a:solidFill>
                  <a:srgbClr val="FF0000"/>
                </a:solidFill>
              </a:rPr>
              <a:t> </a:t>
            </a:r>
            <a:r>
              <a:rPr lang="en" sz="2400" b="1" dirty="0">
                <a:solidFill>
                  <a:srgbClr val="FF0000"/>
                </a:solidFill>
              </a:rPr>
              <a:t>operations</a:t>
            </a:r>
          </a:p>
          <a:p>
            <a:pPr lvl="0" rtl="0">
              <a:spcBef>
                <a:spcPts val="0"/>
              </a:spcBef>
              <a:buNone/>
            </a:pPr>
            <a:endParaRPr sz="2000" dirty="0"/>
          </a:p>
          <a:p>
            <a:pPr lvl="0" rtl="0">
              <a:spcBef>
                <a:spcPts val="0"/>
              </a:spcBef>
              <a:buNone/>
            </a:pPr>
            <a:r>
              <a:rPr lang="en" sz="2000" dirty="0"/>
              <a:t>Solution: </a:t>
            </a:r>
            <a:r>
              <a:rPr lang="en" sz="2000" b="1" i="1" dirty="0"/>
              <a:t>Dynamic resizing</a:t>
            </a:r>
          </a:p>
          <a:p>
            <a:pPr marL="457200" lvl="0" indent="-355600" rtl="0">
              <a:spcBef>
                <a:spcPts val="0"/>
              </a:spcBef>
              <a:buSzPct val="100000"/>
              <a:buChar char="●"/>
            </a:pPr>
            <a:r>
              <a:rPr lang="en" sz="2000" dirty="0"/>
              <a:t>reinsert / </a:t>
            </a:r>
            <a:r>
              <a:rPr lang="en" sz="2000" b="1" dirty="0"/>
              <a:t>rehash</a:t>
            </a:r>
            <a:r>
              <a:rPr lang="en" sz="2000" dirty="0"/>
              <a:t> all elements to an array </a:t>
            </a:r>
          </a:p>
          <a:p>
            <a:pPr lvl="0" rtl="0">
              <a:spcBef>
                <a:spcPts val="0"/>
              </a:spcBef>
              <a:buNone/>
            </a:pPr>
            <a:r>
              <a:rPr lang="en" sz="2000" dirty="0"/>
              <a:t>      </a:t>
            </a:r>
            <a:r>
              <a:rPr lang="en" sz="2000" i="1" dirty="0"/>
              <a:t>double</a:t>
            </a:r>
            <a:r>
              <a:rPr lang="en" sz="2000" dirty="0"/>
              <a:t> the size. </a:t>
            </a:r>
          </a:p>
          <a:p>
            <a:pPr marL="914400" lvl="0" indent="-355600" rtl="0">
              <a:spcBef>
                <a:spcPts val="0"/>
              </a:spcBef>
              <a:buSzPct val="100000"/>
              <a:buChar char="●"/>
            </a:pPr>
            <a:r>
              <a:rPr lang="en" sz="2000" dirty="0"/>
              <a:t>Now is the time where we remove the  entries where </a:t>
            </a:r>
            <a:r>
              <a:rPr lang="en" sz="2000" b="1" dirty="0">
                <a:solidFill>
                  <a:srgbClr val="1155CC"/>
                </a:solidFill>
                <a:latin typeface="Courier New"/>
                <a:ea typeface="Courier New"/>
                <a:cs typeface="Courier New"/>
                <a:sym typeface="Courier New"/>
              </a:rPr>
              <a:t>!b[pos].isInSet</a:t>
            </a:r>
          </a:p>
          <a:p>
            <a:pPr marL="457200" lvl="0" indent="-355600" rtl="0">
              <a:spcBef>
                <a:spcPts val="0"/>
              </a:spcBef>
              <a:buSzPct val="100000"/>
              <a:buChar char="●"/>
            </a:pPr>
            <a:r>
              <a:rPr lang="en" sz="2000" b="1" dirty="0"/>
              <a:t>Why not </a:t>
            </a:r>
            <a:r>
              <a:rPr lang="en" sz="2000" dirty="0"/>
              <a:t>simply copy into first half?</a:t>
            </a:r>
          </a:p>
        </p:txBody>
      </p:sp>
      <p:sp>
        <p:nvSpPr>
          <p:cNvPr id="690" name="Shape 690"/>
          <p:cNvSpPr/>
          <p:nvPr/>
        </p:nvSpPr>
        <p:spPr>
          <a:xfrm>
            <a:off x="6618250" y="2589900"/>
            <a:ext cx="353699" cy="13272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1" name="Shape 691"/>
          <p:cNvSpPr/>
          <p:nvPr/>
        </p:nvSpPr>
        <p:spPr>
          <a:xfrm>
            <a:off x="8203200" y="184512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2" name="Shape 692"/>
          <p:cNvSpPr/>
          <p:nvPr/>
        </p:nvSpPr>
        <p:spPr>
          <a:xfrm>
            <a:off x="8203200" y="3172775"/>
            <a:ext cx="353699" cy="1327200"/>
          </a:xfrm>
          <a:prstGeom prst="rect">
            <a:avLst/>
          </a:prstGeom>
          <a:no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3" name="Shape 693"/>
          <p:cNvSpPr/>
          <p:nvPr/>
        </p:nvSpPr>
        <p:spPr>
          <a:xfrm>
            <a:off x="7311575" y="2975975"/>
            <a:ext cx="552000" cy="536700"/>
          </a:xfrm>
          <a:prstGeom prst="rightArrow">
            <a:avLst>
              <a:gd name="adj1" fmla="val 50000"/>
              <a:gd name="adj2" fmla="val 50000"/>
            </a:avLst>
          </a:prstGeom>
          <a:solidFill>
            <a:srgbClr val="C9DAF8"/>
          </a:solidFill>
          <a:ln w="19050" cap="flat" cmpd="sng">
            <a:solidFill>
              <a:srgbClr val="1155CC"/>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4" name="Shape 694"/>
          <p:cNvSpPr/>
          <p:nvPr/>
        </p:nvSpPr>
        <p:spPr>
          <a:xfrm>
            <a:off x="8203200" y="2110675"/>
            <a:ext cx="353699" cy="265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5" name="Shape 695"/>
          <p:cNvSpPr/>
          <p:nvPr/>
        </p:nvSpPr>
        <p:spPr>
          <a:xfrm>
            <a:off x="8203200" y="237617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b="1"/>
          </a:p>
        </p:txBody>
      </p:sp>
      <p:sp>
        <p:nvSpPr>
          <p:cNvPr id="696" name="Shape 696"/>
          <p:cNvSpPr/>
          <p:nvPr/>
        </p:nvSpPr>
        <p:spPr>
          <a:xfrm>
            <a:off x="8203200" y="264167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b="1"/>
          </a:p>
        </p:txBody>
      </p:sp>
      <p:sp>
        <p:nvSpPr>
          <p:cNvPr id="697" name="Shape 697"/>
          <p:cNvSpPr/>
          <p:nvPr/>
        </p:nvSpPr>
        <p:spPr>
          <a:xfrm>
            <a:off x="8203200" y="2907225"/>
            <a:ext cx="353699" cy="265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98" name="Shape 698"/>
          <p:cNvSpPr/>
          <p:nvPr/>
        </p:nvSpPr>
        <p:spPr>
          <a:xfrm>
            <a:off x="6618250" y="2571550"/>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9" name="Shape 699"/>
          <p:cNvSpPr/>
          <p:nvPr/>
        </p:nvSpPr>
        <p:spPr>
          <a:xfrm>
            <a:off x="6618250" y="2837050"/>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0" name="Shape 700"/>
          <p:cNvSpPr/>
          <p:nvPr/>
        </p:nvSpPr>
        <p:spPr>
          <a:xfrm>
            <a:off x="6618250" y="310852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1" name="Shape 701"/>
          <p:cNvSpPr/>
          <p:nvPr/>
        </p:nvSpPr>
        <p:spPr>
          <a:xfrm>
            <a:off x="6618250" y="3380000"/>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2" name="Shape 702"/>
          <p:cNvSpPr/>
          <p:nvPr/>
        </p:nvSpPr>
        <p:spPr>
          <a:xfrm>
            <a:off x="6618250" y="365147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3" name="Shape 703"/>
          <p:cNvSpPr/>
          <p:nvPr/>
        </p:nvSpPr>
        <p:spPr>
          <a:xfrm>
            <a:off x="8203200" y="317277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704" name="Shape 704"/>
          <p:cNvSpPr/>
          <p:nvPr/>
        </p:nvSpPr>
        <p:spPr>
          <a:xfrm>
            <a:off x="8203200" y="3438325"/>
            <a:ext cx="353699" cy="265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705" name="Shape 705"/>
          <p:cNvSpPr/>
          <p:nvPr/>
        </p:nvSpPr>
        <p:spPr>
          <a:xfrm>
            <a:off x="8203200" y="3703875"/>
            <a:ext cx="353699" cy="265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706" name="Shape 706"/>
          <p:cNvSpPr/>
          <p:nvPr/>
        </p:nvSpPr>
        <p:spPr>
          <a:xfrm>
            <a:off x="8203200" y="3969425"/>
            <a:ext cx="353699" cy="2655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707" name="Shape 707"/>
          <p:cNvSpPr/>
          <p:nvPr/>
        </p:nvSpPr>
        <p:spPr>
          <a:xfrm>
            <a:off x="8203200" y="4234975"/>
            <a:ext cx="353699" cy="265500"/>
          </a:xfrm>
          <a:prstGeom prst="rect">
            <a:avLst/>
          </a:prstGeom>
          <a:solidFill>
            <a:srgbClr val="FFFFF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9"/>
                                        </p:tgtEl>
                                        <p:attrNameLst>
                                          <p:attrName>style.visibility</p:attrName>
                                        </p:attrNameLst>
                                      </p:cBhvr>
                                      <p:to>
                                        <p:strVal val="visible"/>
                                      </p:to>
                                    </p:set>
                                    <p:animEffect transition="in" filter="fade">
                                      <p:cBhvr>
                                        <p:cTn id="7" dur="1000"/>
                                        <p:tgtEl>
                                          <p:spTgt spid="689"/>
                                        </p:tgtEl>
                                      </p:cBhvr>
                                    </p:animEffect>
                                  </p:childTnLst>
                                </p:cTn>
                              </p:par>
                              <p:par>
                                <p:cTn id="8" presetID="10" presetClass="entr" presetSubtype="0" fill="hold" nodeType="withEffect">
                                  <p:stCondLst>
                                    <p:cond delay="0"/>
                                  </p:stCondLst>
                                  <p:childTnLst>
                                    <p:set>
                                      <p:cBhvr>
                                        <p:cTn id="9" dur="1" fill="hold">
                                          <p:stCondLst>
                                            <p:cond delay="0"/>
                                          </p:stCondLst>
                                        </p:cTn>
                                        <p:tgtEl>
                                          <p:spTgt spid="690"/>
                                        </p:tgtEl>
                                        <p:attrNameLst>
                                          <p:attrName>style.visibility</p:attrName>
                                        </p:attrNameLst>
                                      </p:cBhvr>
                                      <p:to>
                                        <p:strVal val="visible"/>
                                      </p:to>
                                    </p:set>
                                    <p:animEffect transition="in" filter="fade">
                                      <p:cBhvr>
                                        <p:cTn id="10" dur="1000"/>
                                        <p:tgtEl>
                                          <p:spTgt spid="690"/>
                                        </p:tgtEl>
                                      </p:cBhvr>
                                    </p:animEffect>
                                  </p:childTnLst>
                                </p:cTn>
                              </p:par>
                              <p:par>
                                <p:cTn id="11" presetID="10" presetClass="entr" presetSubtype="0" fill="hold" nodeType="withEffect">
                                  <p:stCondLst>
                                    <p:cond delay="0"/>
                                  </p:stCondLst>
                                  <p:childTnLst>
                                    <p:set>
                                      <p:cBhvr>
                                        <p:cTn id="12" dur="1" fill="hold">
                                          <p:stCondLst>
                                            <p:cond delay="0"/>
                                          </p:stCondLst>
                                        </p:cTn>
                                        <p:tgtEl>
                                          <p:spTgt spid="691"/>
                                        </p:tgtEl>
                                        <p:attrNameLst>
                                          <p:attrName>style.visibility</p:attrName>
                                        </p:attrNameLst>
                                      </p:cBhvr>
                                      <p:to>
                                        <p:strVal val="visible"/>
                                      </p:to>
                                    </p:set>
                                    <p:animEffect transition="in" filter="fade">
                                      <p:cBhvr>
                                        <p:cTn id="13" dur="1000"/>
                                        <p:tgtEl>
                                          <p:spTgt spid="691"/>
                                        </p:tgtEl>
                                      </p:cBhvr>
                                    </p:animEffect>
                                  </p:childTnLst>
                                </p:cTn>
                              </p:par>
                              <p:par>
                                <p:cTn id="14" presetID="10" presetClass="entr" presetSubtype="0" fill="hold" nodeType="withEffect">
                                  <p:stCondLst>
                                    <p:cond delay="0"/>
                                  </p:stCondLst>
                                  <p:childTnLst>
                                    <p:set>
                                      <p:cBhvr>
                                        <p:cTn id="15" dur="1" fill="hold">
                                          <p:stCondLst>
                                            <p:cond delay="0"/>
                                          </p:stCondLst>
                                        </p:cTn>
                                        <p:tgtEl>
                                          <p:spTgt spid="692"/>
                                        </p:tgtEl>
                                        <p:attrNameLst>
                                          <p:attrName>style.visibility</p:attrName>
                                        </p:attrNameLst>
                                      </p:cBhvr>
                                      <p:to>
                                        <p:strVal val="visible"/>
                                      </p:to>
                                    </p:set>
                                    <p:animEffect transition="in" filter="fade">
                                      <p:cBhvr>
                                        <p:cTn id="16" dur="1000"/>
                                        <p:tgtEl>
                                          <p:spTgt spid="692"/>
                                        </p:tgtEl>
                                      </p:cBhvr>
                                    </p:animEffect>
                                  </p:childTnLst>
                                </p:cTn>
                              </p:par>
                              <p:par>
                                <p:cTn id="17" presetID="10" presetClass="entr" presetSubtype="0" fill="hold" nodeType="withEffect">
                                  <p:stCondLst>
                                    <p:cond delay="0"/>
                                  </p:stCondLst>
                                  <p:childTnLst>
                                    <p:set>
                                      <p:cBhvr>
                                        <p:cTn id="18" dur="1" fill="hold">
                                          <p:stCondLst>
                                            <p:cond delay="0"/>
                                          </p:stCondLst>
                                        </p:cTn>
                                        <p:tgtEl>
                                          <p:spTgt spid="693"/>
                                        </p:tgtEl>
                                        <p:attrNameLst>
                                          <p:attrName>style.visibility</p:attrName>
                                        </p:attrNameLst>
                                      </p:cBhvr>
                                      <p:to>
                                        <p:strVal val="visible"/>
                                      </p:to>
                                    </p:set>
                                    <p:animEffect transition="in" filter="fade">
                                      <p:cBhvr>
                                        <p:cTn id="19" dur="1000"/>
                                        <p:tgtEl>
                                          <p:spTgt spid="693"/>
                                        </p:tgtEl>
                                      </p:cBhvr>
                                    </p:animEffect>
                                  </p:childTnLst>
                                </p:cTn>
                              </p:par>
                              <p:par>
                                <p:cTn id="20" presetID="10" presetClass="entr" presetSubtype="0" fill="hold" nodeType="withEffect">
                                  <p:stCondLst>
                                    <p:cond delay="0"/>
                                  </p:stCondLst>
                                  <p:childTnLst>
                                    <p:set>
                                      <p:cBhvr>
                                        <p:cTn id="21" dur="1" fill="hold">
                                          <p:stCondLst>
                                            <p:cond delay="0"/>
                                          </p:stCondLst>
                                        </p:cTn>
                                        <p:tgtEl>
                                          <p:spTgt spid="694"/>
                                        </p:tgtEl>
                                        <p:attrNameLst>
                                          <p:attrName>style.visibility</p:attrName>
                                        </p:attrNameLst>
                                      </p:cBhvr>
                                      <p:to>
                                        <p:strVal val="visible"/>
                                      </p:to>
                                    </p:set>
                                    <p:animEffect transition="in" filter="fade">
                                      <p:cBhvr>
                                        <p:cTn id="22" dur="1000"/>
                                        <p:tgtEl>
                                          <p:spTgt spid="694"/>
                                        </p:tgtEl>
                                      </p:cBhvr>
                                    </p:animEffect>
                                  </p:childTnLst>
                                </p:cTn>
                              </p:par>
                              <p:par>
                                <p:cTn id="23" presetID="10" presetClass="entr" presetSubtype="0" fill="hold" nodeType="withEffect">
                                  <p:stCondLst>
                                    <p:cond delay="0"/>
                                  </p:stCondLst>
                                  <p:childTnLst>
                                    <p:set>
                                      <p:cBhvr>
                                        <p:cTn id="24" dur="1" fill="hold">
                                          <p:stCondLst>
                                            <p:cond delay="0"/>
                                          </p:stCondLst>
                                        </p:cTn>
                                        <p:tgtEl>
                                          <p:spTgt spid="695"/>
                                        </p:tgtEl>
                                        <p:attrNameLst>
                                          <p:attrName>style.visibility</p:attrName>
                                        </p:attrNameLst>
                                      </p:cBhvr>
                                      <p:to>
                                        <p:strVal val="visible"/>
                                      </p:to>
                                    </p:set>
                                    <p:animEffect transition="in" filter="fade">
                                      <p:cBhvr>
                                        <p:cTn id="25" dur="1000"/>
                                        <p:tgtEl>
                                          <p:spTgt spid="695"/>
                                        </p:tgtEl>
                                      </p:cBhvr>
                                    </p:animEffect>
                                  </p:childTnLst>
                                </p:cTn>
                              </p:par>
                              <p:par>
                                <p:cTn id="26" presetID="10" presetClass="entr" presetSubtype="0" fill="hold" nodeType="withEffect">
                                  <p:stCondLst>
                                    <p:cond delay="0"/>
                                  </p:stCondLst>
                                  <p:childTnLst>
                                    <p:set>
                                      <p:cBhvr>
                                        <p:cTn id="27" dur="1" fill="hold">
                                          <p:stCondLst>
                                            <p:cond delay="0"/>
                                          </p:stCondLst>
                                        </p:cTn>
                                        <p:tgtEl>
                                          <p:spTgt spid="696"/>
                                        </p:tgtEl>
                                        <p:attrNameLst>
                                          <p:attrName>style.visibility</p:attrName>
                                        </p:attrNameLst>
                                      </p:cBhvr>
                                      <p:to>
                                        <p:strVal val="visible"/>
                                      </p:to>
                                    </p:set>
                                    <p:animEffect transition="in" filter="fade">
                                      <p:cBhvr>
                                        <p:cTn id="28" dur="1000"/>
                                        <p:tgtEl>
                                          <p:spTgt spid="696"/>
                                        </p:tgtEl>
                                      </p:cBhvr>
                                    </p:animEffect>
                                  </p:childTnLst>
                                </p:cTn>
                              </p:par>
                              <p:par>
                                <p:cTn id="29" presetID="10" presetClass="entr" presetSubtype="0" fill="hold" nodeType="withEffect">
                                  <p:stCondLst>
                                    <p:cond delay="0"/>
                                  </p:stCondLst>
                                  <p:childTnLst>
                                    <p:set>
                                      <p:cBhvr>
                                        <p:cTn id="30" dur="1" fill="hold">
                                          <p:stCondLst>
                                            <p:cond delay="0"/>
                                          </p:stCondLst>
                                        </p:cTn>
                                        <p:tgtEl>
                                          <p:spTgt spid="697"/>
                                        </p:tgtEl>
                                        <p:attrNameLst>
                                          <p:attrName>style.visibility</p:attrName>
                                        </p:attrNameLst>
                                      </p:cBhvr>
                                      <p:to>
                                        <p:strVal val="visible"/>
                                      </p:to>
                                    </p:set>
                                    <p:animEffect transition="in" filter="fade">
                                      <p:cBhvr>
                                        <p:cTn id="31" dur="1000"/>
                                        <p:tgtEl>
                                          <p:spTgt spid="697"/>
                                        </p:tgtEl>
                                      </p:cBhvr>
                                    </p:animEffect>
                                  </p:childTnLst>
                                </p:cTn>
                              </p:par>
                              <p:par>
                                <p:cTn id="32" presetID="10" presetClass="entr" presetSubtype="0" fill="hold" nodeType="withEffect">
                                  <p:stCondLst>
                                    <p:cond delay="0"/>
                                  </p:stCondLst>
                                  <p:childTnLst>
                                    <p:set>
                                      <p:cBhvr>
                                        <p:cTn id="33" dur="1" fill="hold">
                                          <p:stCondLst>
                                            <p:cond delay="0"/>
                                          </p:stCondLst>
                                        </p:cTn>
                                        <p:tgtEl>
                                          <p:spTgt spid="698"/>
                                        </p:tgtEl>
                                        <p:attrNameLst>
                                          <p:attrName>style.visibility</p:attrName>
                                        </p:attrNameLst>
                                      </p:cBhvr>
                                      <p:to>
                                        <p:strVal val="visible"/>
                                      </p:to>
                                    </p:set>
                                    <p:animEffect transition="in" filter="fade">
                                      <p:cBhvr>
                                        <p:cTn id="34" dur="1000"/>
                                        <p:tgtEl>
                                          <p:spTgt spid="698"/>
                                        </p:tgtEl>
                                      </p:cBhvr>
                                    </p:animEffect>
                                  </p:childTnLst>
                                </p:cTn>
                              </p:par>
                              <p:par>
                                <p:cTn id="35" presetID="10" presetClass="entr" presetSubtype="0" fill="hold" nodeType="withEffect">
                                  <p:stCondLst>
                                    <p:cond delay="0"/>
                                  </p:stCondLst>
                                  <p:childTnLst>
                                    <p:set>
                                      <p:cBhvr>
                                        <p:cTn id="36" dur="1" fill="hold">
                                          <p:stCondLst>
                                            <p:cond delay="0"/>
                                          </p:stCondLst>
                                        </p:cTn>
                                        <p:tgtEl>
                                          <p:spTgt spid="699"/>
                                        </p:tgtEl>
                                        <p:attrNameLst>
                                          <p:attrName>style.visibility</p:attrName>
                                        </p:attrNameLst>
                                      </p:cBhvr>
                                      <p:to>
                                        <p:strVal val="visible"/>
                                      </p:to>
                                    </p:set>
                                    <p:animEffect transition="in" filter="fade">
                                      <p:cBhvr>
                                        <p:cTn id="37" dur="1000"/>
                                        <p:tgtEl>
                                          <p:spTgt spid="699"/>
                                        </p:tgtEl>
                                      </p:cBhvr>
                                    </p:animEffect>
                                  </p:childTnLst>
                                </p:cTn>
                              </p:par>
                              <p:par>
                                <p:cTn id="38" presetID="10" presetClass="entr" presetSubtype="0" fill="hold" nodeType="withEffect">
                                  <p:stCondLst>
                                    <p:cond delay="0"/>
                                  </p:stCondLst>
                                  <p:childTnLst>
                                    <p:set>
                                      <p:cBhvr>
                                        <p:cTn id="39" dur="1" fill="hold">
                                          <p:stCondLst>
                                            <p:cond delay="0"/>
                                          </p:stCondLst>
                                        </p:cTn>
                                        <p:tgtEl>
                                          <p:spTgt spid="700"/>
                                        </p:tgtEl>
                                        <p:attrNameLst>
                                          <p:attrName>style.visibility</p:attrName>
                                        </p:attrNameLst>
                                      </p:cBhvr>
                                      <p:to>
                                        <p:strVal val="visible"/>
                                      </p:to>
                                    </p:set>
                                    <p:animEffect transition="in" filter="fade">
                                      <p:cBhvr>
                                        <p:cTn id="40" dur="1000"/>
                                        <p:tgtEl>
                                          <p:spTgt spid="700"/>
                                        </p:tgtEl>
                                      </p:cBhvr>
                                    </p:animEffect>
                                  </p:childTnLst>
                                </p:cTn>
                              </p:par>
                              <p:par>
                                <p:cTn id="41" presetID="10" presetClass="entr" presetSubtype="0" fill="hold" nodeType="withEffect">
                                  <p:stCondLst>
                                    <p:cond delay="0"/>
                                  </p:stCondLst>
                                  <p:childTnLst>
                                    <p:set>
                                      <p:cBhvr>
                                        <p:cTn id="42" dur="1" fill="hold">
                                          <p:stCondLst>
                                            <p:cond delay="0"/>
                                          </p:stCondLst>
                                        </p:cTn>
                                        <p:tgtEl>
                                          <p:spTgt spid="701"/>
                                        </p:tgtEl>
                                        <p:attrNameLst>
                                          <p:attrName>style.visibility</p:attrName>
                                        </p:attrNameLst>
                                      </p:cBhvr>
                                      <p:to>
                                        <p:strVal val="visible"/>
                                      </p:to>
                                    </p:set>
                                    <p:animEffect transition="in" filter="fade">
                                      <p:cBhvr>
                                        <p:cTn id="43" dur="1000"/>
                                        <p:tgtEl>
                                          <p:spTgt spid="701"/>
                                        </p:tgtEl>
                                      </p:cBhvr>
                                    </p:animEffect>
                                  </p:childTnLst>
                                </p:cTn>
                              </p:par>
                              <p:par>
                                <p:cTn id="44" presetID="10" presetClass="entr" presetSubtype="0" fill="hold" nodeType="withEffect">
                                  <p:stCondLst>
                                    <p:cond delay="0"/>
                                  </p:stCondLst>
                                  <p:childTnLst>
                                    <p:set>
                                      <p:cBhvr>
                                        <p:cTn id="45" dur="1" fill="hold">
                                          <p:stCondLst>
                                            <p:cond delay="0"/>
                                          </p:stCondLst>
                                        </p:cTn>
                                        <p:tgtEl>
                                          <p:spTgt spid="702"/>
                                        </p:tgtEl>
                                        <p:attrNameLst>
                                          <p:attrName>style.visibility</p:attrName>
                                        </p:attrNameLst>
                                      </p:cBhvr>
                                      <p:to>
                                        <p:strVal val="visible"/>
                                      </p:to>
                                    </p:set>
                                    <p:animEffect transition="in" filter="fade">
                                      <p:cBhvr>
                                        <p:cTn id="46" dur="1000"/>
                                        <p:tgtEl>
                                          <p:spTgt spid="702"/>
                                        </p:tgtEl>
                                      </p:cBhvr>
                                    </p:animEffect>
                                  </p:childTnLst>
                                </p:cTn>
                              </p:par>
                              <p:par>
                                <p:cTn id="47" presetID="10" presetClass="entr" presetSubtype="0" fill="hold" nodeType="withEffect">
                                  <p:stCondLst>
                                    <p:cond delay="0"/>
                                  </p:stCondLst>
                                  <p:childTnLst>
                                    <p:set>
                                      <p:cBhvr>
                                        <p:cTn id="48" dur="1" fill="hold">
                                          <p:stCondLst>
                                            <p:cond delay="0"/>
                                          </p:stCondLst>
                                        </p:cTn>
                                        <p:tgtEl>
                                          <p:spTgt spid="703"/>
                                        </p:tgtEl>
                                        <p:attrNameLst>
                                          <p:attrName>style.visibility</p:attrName>
                                        </p:attrNameLst>
                                      </p:cBhvr>
                                      <p:to>
                                        <p:strVal val="visible"/>
                                      </p:to>
                                    </p:set>
                                    <p:animEffect transition="in" filter="fade">
                                      <p:cBhvr>
                                        <p:cTn id="49" dur="1000"/>
                                        <p:tgtEl>
                                          <p:spTgt spid="703"/>
                                        </p:tgtEl>
                                      </p:cBhvr>
                                    </p:animEffect>
                                  </p:childTnLst>
                                </p:cTn>
                              </p:par>
                              <p:par>
                                <p:cTn id="50" presetID="10" presetClass="entr" presetSubtype="0" fill="hold" nodeType="withEffect">
                                  <p:stCondLst>
                                    <p:cond delay="0"/>
                                  </p:stCondLst>
                                  <p:childTnLst>
                                    <p:set>
                                      <p:cBhvr>
                                        <p:cTn id="51" dur="1" fill="hold">
                                          <p:stCondLst>
                                            <p:cond delay="0"/>
                                          </p:stCondLst>
                                        </p:cTn>
                                        <p:tgtEl>
                                          <p:spTgt spid="704"/>
                                        </p:tgtEl>
                                        <p:attrNameLst>
                                          <p:attrName>style.visibility</p:attrName>
                                        </p:attrNameLst>
                                      </p:cBhvr>
                                      <p:to>
                                        <p:strVal val="visible"/>
                                      </p:to>
                                    </p:set>
                                    <p:animEffect transition="in" filter="fade">
                                      <p:cBhvr>
                                        <p:cTn id="52" dur="1000"/>
                                        <p:tgtEl>
                                          <p:spTgt spid="704"/>
                                        </p:tgtEl>
                                      </p:cBhvr>
                                    </p:animEffect>
                                  </p:childTnLst>
                                </p:cTn>
                              </p:par>
                              <p:par>
                                <p:cTn id="53" presetID="10" presetClass="entr" presetSubtype="0" fill="hold" nodeType="withEffect">
                                  <p:stCondLst>
                                    <p:cond delay="0"/>
                                  </p:stCondLst>
                                  <p:childTnLst>
                                    <p:set>
                                      <p:cBhvr>
                                        <p:cTn id="54" dur="1" fill="hold">
                                          <p:stCondLst>
                                            <p:cond delay="0"/>
                                          </p:stCondLst>
                                        </p:cTn>
                                        <p:tgtEl>
                                          <p:spTgt spid="705"/>
                                        </p:tgtEl>
                                        <p:attrNameLst>
                                          <p:attrName>style.visibility</p:attrName>
                                        </p:attrNameLst>
                                      </p:cBhvr>
                                      <p:to>
                                        <p:strVal val="visible"/>
                                      </p:to>
                                    </p:set>
                                    <p:animEffect transition="in" filter="fade">
                                      <p:cBhvr>
                                        <p:cTn id="55" dur="1000"/>
                                        <p:tgtEl>
                                          <p:spTgt spid="705"/>
                                        </p:tgtEl>
                                      </p:cBhvr>
                                    </p:animEffect>
                                  </p:childTnLst>
                                </p:cTn>
                              </p:par>
                              <p:par>
                                <p:cTn id="56" presetID="10" presetClass="entr" presetSubtype="0" fill="hold" nodeType="withEffect">
                                  <p:stCondLst>
                                    <p:cond delay="0"/>
                                  </p:stCondLst>
                                  <p:childTnLst>
                                    <p:set>
                                      <p:cBhvr>
                                        <p:cTn id="57" dur="1" fill="hold">
                                          <p:stCondLst>
                                            <p:cond delay="0"/>
                                          </p:stCondLst>
                                        </p:cTn>
                                        <p:tgtEl>
                                          <p:spTgt spid="706"/>
                                        </p:tgtEl>
                                        <p:attrNameLst>
                                          <p:attrName>style.visibility</p:attrName>
                                        </p:attrNameLst>
                                      </p:cBhvr>
                                      <p:to>
                                        <p:strVal val="visible"/>
                                      </p:to>
                                    </p:set>
                                    <p:animEffect transition="in" filter="fade">
                                      <p:cBhvr>
                                        <p:cTn id="58" dur="1000"/>
                                        <p:tgtEl>
                                          <p:spTgt spid="706"/>
                                        </p:tgtEl>
                                      </p:cBhvr>
                                    </p:animEffect>
                                  </p:childTnLst>
                                </p:cTn>
                              </p:par>
                              <p:par>
                                <p:cTn id="59" presetID="10" presetClass="entr" presetSubtype="0" fill="hold" nodeType="withEffect">
                                  <p:stCondLst>
                                    <p:cond delay="0"/>
                                  </p:stCondLst>
                                  <p:childTnLst>
                                    <p:set>
                                      <p:cBhvr>
                                        <p:cTn id="60" dur="1" fill="hold">
                                          <p:stCondLst>
                                            <p:cond delay="0"/>
                                          </p:stCondLst>
                                        </p:cTn>
                                        <p:tgtEl>
                                          <p:spTgt spid="707"/>
                                        </p:tgtEl>
                                        <p:attrNameLst>
                                          <p:attrName>style.visibility</p:attrName>
                                        </p:attrNameLst>
                                      </p:cBhvr>
                                      <p:to>
                                        <p:strVal val="visible"/>
                                      </p:to>
                                    </p:set>
                                    <p:animEffect transition="in" filter="fade">
                                      <p:cBhvr>
                                        <p:cTn id="61" dur="1000"/>
                                        <p:tgtEl>
                                          <p:spTgt spid="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11"/>
        <p:cNvGrpSpPr/>
        <p:nvPr/>
      </p:nvGrpSpPr>
      <p:grpSpPr>
        <a:xfrm>
          <a:off x="0" y="0"/>
          <a:ext cx="0" cy="0"/>
          <a:chOff x="0" y="0"/>
          <a:chExt cx="0" cy="0"/>
        </a:xfrm>
      </p:grpSpPr>
      <p:sp>
        <p:nvSpPr>
          <p:cNvPr id="712" name="Shape 712"/>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Load factor</a:t>
            </a:r>
          </a:p>
        </p:txBody>
      </p:sp>
      <p:sp>
        <p:nvSpPr>
          <p:cNvPr id="713" name="Shape 71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Rehashing</a:t>
            </a:r>
          </a:p>
          <a:p>
            <a:pPr lvl="0" algn="r" rtl="0">
              <a:spcBef>
                <a:spcPts val="0"/>
              </a:spcBef>
              <a:buClr>
                <a:schemeClr val="dk1"/>
              </a:buClr>
              <a:buFont typeface="Arial"/>
              <a:buNone/>
            </a:pPr>
            <a:endParaRPr sz="1600" b="1">
              <a:solidFill>
                <a:srgbClr val="E08686"/>
              </a:solidFill>
            </a:endParaRPr>
          </a:p>
          <a:p>
            <a:pPr lvl="0" algn="r" rtl="0">
              <a:spcBef>
                <a:spcPts val="0"/>
              </a:spcBef>
              <a:buNone/>
            </a:pPr>
            <a:endParaRPr sz="1600" b="1">
              <a:solidFill>
                <a:srgbClr val="E08686"/>
              </a:solidFill>
            </a:endParaRPr>
          </a:p>
        </p:txBody>
      </p:sp>
      <p:pic>
        <p:nvPicPr>
          <p:cNvPr id="714" name="Shape 714"/>
          <p:cNvPicPr preferRelativeResize="0"/>
          <p:nvPr/>
        </p:nvPicPr>
        <p:blipFill>
          <a:blip r:embed="rId3">
            <a:alphaModFix/>
          </a:blip>
          <a:stretch>
            <a:fillRect/>
          </a:stretch>
        </p:blipFill>
        <p:spPr>
          <a:xfrm>
            <a:off x="2983977" y="1407512"/>
            <a:ext cx="4932321" cy="1564325"/>
          </a:xfrm>
          <a:prstGeom prst="rect">
            <a:avLst/>
          </a:prstGeom>
          <a:noFill/>
          <a:ln>
            <a:noFill/>
          </a:ln>
        </p:spPr>
      </p:pic>
      <p:sp>
        <p:nvSpPr>
          <p:cNvPr id="715" name="Shape 715"/>
          <p:cNvSpPr txBox="1"/>
          <p:nvPr/>
        </p:nvSpPr>
        <p:spPr>
          <a:xfrm>
            <a:off x="457200" y="1328150"/>
            <a:ext cx="1987799" cy="472199"/>
          </a:xfrm>
          <a:prstGeom prst="rect">
            <a:avLst/>
          </a:prstGeom>
          <a:noFill/>
          <a:ln>
            <a:noFill/>
          </a:ln>
        </p:spPr>
        <p:txBody>
          <a:bodyPr lIns="91425" tIns="91425" rIns="91425" bIns="91425" anchor="t" anchorCtr="0">
            <a:noAutofit/>
          </a:bodyPr>
          <a:lstStyle/>
          <a:p>
            <a:pPr lvl="0" rtl="0">
              <a:spcBef>
                <a:spcPts val="0"/>
              </a:spcBef>
              <a:buNone/>
            </a:pPr>
            <a:r>
              <a:rPr lang="en" sz="2400" b="1" i="1"/>
              <a:t>Load factor</a:t>
            </a:r>
          </a:p>
          <a:p>
            <a:pPr lvl="0">
              <a:spcBef>
                <a:spcPts val="0"/>
              </a:spcBef>
              <a:buNone/>
            </a:pPr>
            <a:endParaRPr sz="2400"/>
          </a:p>
        </p:txBody>
      </p:sp>
      <p:cxnSp>
        <p:nvCxnSpPr>
          <p:cNvPr id="716" name="Shape 716"/>
          <p:cNvCxnSpPr/>
          <p:nvPr/>
        </p:nvCxnSpPr>
        <p:spPr>
          <a:xfrm>
            <a:off x="1725550" y="1849950"/>
            <a:ext cx="1258499" cy="265199"/>
          </a:xfrm>
          <a:prstGeom prst="straightConnector1">
            <a:avLst/>
          </a:prstGeom>
          <a:noFill/>
          <a:ln w="19050" cap="flat" cmpd="sng">
            <a:solidFill>
              <a:schemeClr val="dk2"/>
            </a:solidFill>
            <a:prstDash val="solid"/>
            <a:round/>
            <a:headEnd type="none" w="lg" len="lg"/>
            <a:tailEnd type="triangle" w="lg" len="lg"/>
          </a:ln>
        </p:spPr>
      </p:cxnSp>
      <p:sp>
        <p:nvSpPr>
          <p:cNvPr id="717" name="Shape 717"/>
          <p:cNvSpPr txBox="1"/>
          <p:nvPr/>
        </p:nvSpPr>
        <p:spPr>
          <a:xfrm>
            <a:off x="781875" y="2912725"/>
            <a:ext cx="7727100" cy="472199"/>
          </a:xfrm>
          <a:prstGeom prst="rect">
            <a:avLst/>
          </a:prstGeom>
          <a:noFill/>
          <a:ln>
            <a:noFill/>
          </a:ln>
        </p:spPr>
        <p:txBody>
          <a:bodyPr lIns="91425" tIns="91425" rIns="91425" bIns="91425" anchor="t" anchorCtr="0">
            <a:noAutofit/>
          </a:bodyPr>
          <a:lstStyle/>
          <a:p>
            <a:pPr lvl="0" rtl="0">
              <a:spcBef>
                <a:spcPts val="0"/>
              </a:spcBef>
              <a:buNone/>
            </a:pPr>
            <a:r>
              <a:rPr lang="en" sz="2200"/>
              <a:t>Rehashing happens when λ reaches </a:t>
            </a:r>
            <a:r>
              <a:rPr lang="en" sz="2200" b="1" i="1"/>
              <a:t>load factor threshold</a:t>
            </a:r>
          </a:p>
          <a:p>
            <a:pPr lvl="0">
              <a:spcBef>
                <a:spcPts val="0"/>
              </a:spcBef>
              <a:buNone/>
            </a:pPr>
            <a:endParaRPr sz="2200"/>
          </a:p>
        </p:txBody>
      </p:sp>
      <p:cxnSp>
        <p:nvCxnSpPr>
          <p:cNvPr id="718" name="Shape 718"/>
          <p:cNvCxnSpPr/>
          <p:nvPr/>
        </p:nvCxnSpPr>
        <p:spPr>
          <a:xfrm rot="10800000" flipH="1">
            <a:off x="2310025" y="4230924"/>
            <a:ext cx="5465099" cy="22800"/>
          </a:xfrm>
          <a:prstGeom prst="straightConnector1">
            <a:avLst/>
          </a:prstGeom>
          <a:noFill/>
          <a:ln w="38100" cap="flat" cmpd="sng">
            <a:solidFill>
              <a:srgbClr val="FF0000"/>
            </a:solidFill>
            <a:prstDash val="solid"/>
            <a:round/>
            <a:headEnd type="oval" w="lg" len="lg"/>
            <a:tailEnd type="triangle" w="lg" len="lg"/>
          </a:ln>
        </p:spPr>
      </p:cxnSp>
      <p:sp>
        <p:nvSpPr>
          <p:cNvPr id="719" name="Shape 719"/>
          <p:cNvSpPr txBox="1"/>
          <p:nvPr/>
        </p:nvSpPr>
        <p:spPr>
          <a:xfrm>
            <a:off x="2221625" y="3669386"/>
            <a:ext cx="357599" cy="444300"/>
          </a:xfrm>
          <a:prstGeom prst="rect">
            <a:avLst/>
          </a:prstGeom>
          <a:noFill/>
          <a:ln>
            <a:noFill/>
          </a:ln>
        </p:spPr>
        <p:txBody>
          <a:bodyPr lIns="91425" tIns="91425" rIns="91425" bIns="91425" anchor="t" anchorCtr="0">
            <a:noAutofit/>
          </a:bodyPr>
          <a:lstStyle/>
          <a:p>
            <a:pPr lvl="0">
              <a:spcBef>
                <a:spcPts val="0"/>
              </a:spcBef>
              <a:buNone/>
            </a:pPr>
            <a:r>
              <a:rPr lang="en" sz="1800" b="1"/>
              <a:t>0</a:t>
            </a:r>
          </a:p>
        </p:txBody>
      </p:sp>
      <p:sp>
        <p:nvSpPr>
          <p:cNvPr id="720" name="Shape 720"/>
          <p:cNvSpPr txBox="1"/>
          <p:nvPr/>
        </p:nvSpPr>
        <p:spPr>
          <a:xfrm>
            <a:off x="6295435" y="3690249"/>
            <a:ext cx="357599" cy="444300"/>
          </a:xfrm>
          <a:prstGeom prst="rect">
            <a:avLst/>
          </a:prstGeom>
          <a:noFill/>
          <a:ln>
            <a:noFill/>
          </a:ln>
        </p:spPr>
        <p:txBody>
          <a:bodyPr lIns="91425" tIns="91425" rIns="91425" bIns="91425" anchor="t" anchorCtr="0">
            <a:noAutofit/>
          </a:bodyPr>
          <a:lstStyle/>
          <a:p>
            <a:pPr lvl="0" rtl="0">
              <a:spcBef>
                <a:spcPts val="0"/>
              </a:spcBef>
              <a:buNone/>
            </a:pPr>
            <a:r>
              <a:rPr lang="en" sz="1800" b="1"/>
              <a:t>1</a:t>
            </a:r>
          </a:p>
        </p:txBody>
      </p:sp>
      <p:sp>
        <p:nvSpPr>
          <p:cNvPr id="721" name="Shape 721"/>
          <p:cNvSpPr txBox="1"/>
          <p:nvPr/>
        </p:nvSpPr>
        <p:spPr>
          <a:xfrm>
            <a:off x="1368875" y="4325750"/>
            <a:ext cx="2257499" cy="366000"/>
          </a:xfrm>
          <a:prstGeom prst="rect">
            <a:avLst/>
          </a:prstGeom>
          <a:noFill/>
          <a:ln>
            <a:noFill/>
          </a:ln>
        </p:spPr>
        <p:txBody>
          <a:bodyPr lIns="91425" tIns="91425" rIns="91425" bIns="91425" anchor="t" anchorCtr="0">
            <a:noAutofit/>
          </a:bodyPr>
          <a:lstStyle/>
          <a:p>
            <a:pPr lvl="0">
              <a:spcBef>
                <a:spcPts val="0"/>
              </a:spcBef>
              <a:buNone/>
            </a:pPr>
            <a:r>
              <a:rPr lang="en" sz="2000"/>
              <a:t>waste of memory</a:t>
            </a:r>
          </a:p>
        </p:txBody>
      </p:sp>
      <p:sp>
        <p:nvSpPr>
          <p:cNvPr id="722" name="Shape 722"/>
          <p:cNvSpPr txBox="1"/>
          <p:nvPr/>
        </p:nvSpPr>
        <p:spPr>
          <a:xfrm>
            <a:off x="5952375" y="4272650"/>
            <a:ext cx="1326600" cy="472199"/>
          </a:xfrm>
          <a:prstGeom prst="rect">
            <a:avLst/>
          </a:prstGeom>
          <a:noFill/>
          <a:ln>
            <a:noFill/>
          </a:ln>
        </p:spPr>
        <p:txBody>
          <a:bodyPr lIns="91425" tIns="91425" rIns="91425" bIns="91425" anchor="t" anchorCtr="0">
            <a:noAutofit/>
          </a:bodyPr>
          <a:lstStyle/>
          <a:p>
            <a:pPr lvl="0" rtl="0">
              <a:spcBef>
                <a:spcPts val="0"/>
              </a:spcBef>
              <a:buNone/>
            </a:pPr>
            <a:r>
              <a:rPr lang="en" sz="2000"/>
              <a:t>too slow</a:t>
            </a:r>
          </a:p>
        </p:txBody>
      </p:sp>
      <p:sp>
        <p:nvSpPr>
          <p:cNvPr id="723" name="Shape 723"/>
          <p:cNvSpPr/>
          <p:nvPr/>
        </p:nvSpPr>
        <p:spPr>
          <a:xfrm rot="5400000">
            <a:off x="4800499" y="3371740"/>
            <a:ext cx="307199" cy="1224900"/>
          </a:xfrm>
          <a:prstGeom prst="leftBrace">
            <a:avLst>
              <a:gd name="adj1" fmla="val 8333"/>
              <a:gd name="adj2" fmla="val 48775"/>
            </a:avLst>
          </a:prstGeom>
          <a:noFill/>
          <a:ln w="19050" cap="flat" cmpd="sng">
            <a:solidFill>
              <a:srgbClr val="5B595A"/>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724" name="Shape 724"/>
          <p:cNvSpPr txBox="1"/>
          <p:nvPr/>
        </p:nvSpPr>
        <p:spPr>
          <a:xfrm>
            <a:off x="4195100" y="3371437"/>
            <a:ext cx="1517999" cy="366000"/>
          </a:xfrm>
          <a:prstGeom prst="rect">
            <a:avLst/>
          </a:prstGeom>
          <a:noFill/>
          <a:ln>
            <a:noFill/>
          </a:ln>
        </p:spPr>
        <p:txBody>
          <a:bodyPr lIns="91425" tIns="91425" rIns="91425" bIns="91425" anchor="t" anchorCtr="0">
            <a:noAutofit/>
          </a:bodyPr>
          <a:lstStyle/>
          <a:p>
            <a:pPr lvl="0" algn="ctr" rtl="0">
              <a:spcBef>
                <a:spcPts val="0"/>
              </a:spcBef>
              <a:buNone/>
            </a:pPr>
            <a:r>
              <a:rPr lang="en" sz="2000"/>
              <a:t>best range</a:t>
            </a:r>
          </a:p>
        </p:txBody>
      </p:sp>
      <p:cxnSp>
        <p:nvCxnSpPr>
          <p:cNvPr id="725" name="Shape 725"/>
          <p:cNvCxnSpPr/>
          <p:nvPr/>
        </p:nvCxnSpPr>
        <p:spPr>
          <a:xfrm>
            <a:off x="4332800" y="4242325"/>
            <a:ext cx="1242600" cy="0"/>
          </a:xfrm>
          <a:prstGeom prst="straightConnector1">
            <a:avLst/>
          </a:prstGeom>
          <a:noFill/>
          <a:ln w="114300" cap="flat" cmpd="sng">
            <a:solidFill>
              <a:srgbClr val="00DF00"/>
            </a:solidFill>
            <a:prstDash val="solid"/>
            <a:round/>
            <a:headEnd type="none" w="lg" len="lg"/>
            <a:tailEnd type="none" w="lg" len="lg"/>
          </a:ln>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21"/>
                                        </p:tgtEl>
                                        <p:attrNameLst>
                                          <p:attrName>style.visibility</p:attrName>
                                        </p:attrNameLst>
                                      </p:cBhvr>
                                      <p:to>
                                        <p:strVal val="visible"/>
                                      </p:to>
                                    </p:set>
                                    <p:animEffect transition="in" filter="fade">
                                      <p:cBhvr>
                                        <p:cTn id="7" dur="1000"/>
                                        <p:tgtEl>
                                          <p:spTgt spid="721"/>
                                        </p:tgtEl>
                                      </p:cBhvr>
                                    </p:animEffect>
                                  </p:childTnLst>
                                </p:cTn>
                              </p:par>
                              <p:par>
                                <p:cTn id="8" presetID="10" presetClass="entr" presetSubtype="0" fill="hold" nodeType="withEffect">
                                  <p:stCondLst>
                                    <p:cond delay="0"/>
                                  </p:stCondLst>
                                  <p:childTnLst>
                                    <p:set>
                                      <p:cBhvr>
                                        <p:cTn id="9" dur="1" fill="hold">
                                          <p:stCondLst>
                                            <p:cond delay="0"/>
                                          </p:stCondLst>
                                        </p:cTn>
                                        <p:tgtEl>
                                          <p:spTgt spid="723"/>
                                        </p:tgtEl>
                                        <p:attrNameLst>
                                          <p:attrName>style.visibility</p:attrName>
                                        </p:attrNameLst>
                                      </p:cBhvr>
                                      <p:to>
                                        <p:strVal val="visible"/>
                                      </p:to>
                                    </p:set>
                                    <p:animEffect transition="in" filter="fade">
                                      <p:cBhvr>
                                        <p:cTn id="10" dur="1000"/>
                                        <p:tgtEl>
                                          <p:spTgt spid="723"/>
                                        </p:tgtEl>
                                      </p:cBhvr>
                                    </p:animEffect>
                                  </p:childTnLst>
                                </p:cTn>
                              </p:par>
                              <p:par>
                                <p:cTn id="11" presetID="10" presetClass="entr" presetSubtype="0" fill="hold" nodeType="withEffect">
                                  <p:stCondLst>
                                    <p:cond delay="0"/>
                                  </p:stCondLst>
                                  <p:childTnLst>
                                    <p:set>
                                      <p:cBhvr>
                                        <p:cTn id="12" dur="1" fill="hold">
                                          <p:stCondLst>
                                            <p:cond delay="0"/>
                                          </p:stCondLst>
                                        </p:cTn>
                                        <p:tgtEl>
                                          <p:spTgt spid="724"/>
                                        </p:tgtEl>
                                        <p:attrNameLst>
                                          <p:attrName>style.visibility</p:attrName>
                                        </p:attrNameLst>
                                      </p:cBhvr>
                                      <p:to>
                                        <p:strVal val="visible"/>
                                      </p:to>
                                    </p:set>
                                    <p:animEffect transition="in" filter="fade">
                                      <p:cBhvr>
                                        <p:cTn id="13" dur="1000"/>
                                        <p:tgtEl>
                                          <p:spTgt spid="724"/>
                                        </p:tgtEl>
                                      </p:cBhvr>
                                    </p:animEffect>
                                  </p:childTnLst>
                                </p:cTn>
                              </p:par>
                              <p:par>
                                <p:cTn id="14" presetID="10" presetClass="entr" presetSubtype="0" fill="hold" nodeType="withEffect">
                                  <p:stCondLst>
                                    <p:cond delay="0"/>
                                  </p:stCondLst>
                                  <p:childTnLst>
                                    <p:set>
                                      <p:cBhvr>
                                        <p:cTn id="15" dur="1" fill="hold">
                                          <p:stCondLst>
                                            <p:cond delay="0"/>
                                          </p:stCondLst>
                                        </p:cTn>
                                        <p:tgtEl>
                                          <p:spTgt spid="725"/>
                                        </p:tgtEl>
                                        <p:attrNameLst>
                                          <p:attrName>style.visibility</p:attrName>
                                        </p:attrNameLst>
                                      </p:cBhvr>
                                      <p:to>
                                        <p:strVal val="visible"/>
                                      </p:to>
                                    </p:set>
                                    <p:animEffect transition="in" filter="fade">
                                      <p:cBhvr>
                                        <p:cTn id="16" dur="1000"/>
                                        <p:tgtEl>
                                          <p:spTgt spid="725"/>
                                        </p:tgtEl>
                                      </p:cBhvr>
                                    </p:animEffect>
                                  </p:childTnLst>
                                </p:cTn>
                              </p:par>
                              <p:par>
                                <p:cTn id="17" presetID="10" presetClass="entr" presetSubtype="0" fill="hold" nodeType="withEffect">
                                  <p:stCondLst>
                                    <p:cond delay="0"/>
                                  </p:stCondLst>
                                  <p:childTnLst>
                                    <p:set>
                                      <p:cBhvr>
                                        <p:cTn id="18" dur="1" fill="hold">
                                          <p:stCondLst>
                                            <p:cond delay="0"/>
                                          </p:stCondLst>
                                        </p:cTn>
                                        <p:tgtEl>
                                          <p:spTgt spid="722"/>
                                        </p:tgtEl>
                                        <p:attrNameLst>
                                          <p:attrName>style.visibility</p:attrName>
                                        </p:attrNameLst>
                                      </p:cBhvr>
                                      <p:to>
                                        <p:strVal val="visible"/>
                                      </p:to>
                                    </p:set>
                                    <p:animEffect transition="in" filter="fade">
                                      <p:cBhvr>
                                        <p:cTn id="19" dur="1000"/>
                                        <p:tgtEl>
                                          <p:spTgt spid="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1"/>
        <p:cNvGrpSpPr/>
        <p:nvPr/>
      </p:nvGrpSpPr>
      <p:grpSpPr>
        <a:xfrm>
          <a:off x="0" y="0"/>
          <a:ext cx="0" cy="0"/>
          <a:chOff x="0" y="0"/>
          <a:chExt cx="0" cy="0"/>
        </a:xfrm>
      </p:grpSpPr>
      <p:sp>
        <p:nvSpPr>
          <p:cNvPr id="752" name="Shape 752"/>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Hash Functions</a:t>
            </a: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56"/>
        <p:cNvGrpSpPr/>
        <p:nvPr/>
      </p:nvGrpSpPr>
      <p:grpSpPr>
        <a:xfrm>
          <a:off x="0" y="0"/>
          <a:ext cx="0" cy="0"/>
          <a:chOff x="0" y="0"/>
          <a:chExt cx="0" cy="0"/>
        </a:xfrm>
      </p:grpSpPr>
      <p:sp>
        <p:nvSpPr>
          <p:cNvPr id="757" name="Shape 757"/>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Requirements</a:t>
            </a:r>
          </a:p>
        </p:txBody>
      </p:sp>
      <p:sp>
        <p:nvSpPr>
          <p:cNvPr id="758" name="Shape 75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759" name="Shape 759"/>
          <p:cNvSpPr txBox="1"/>
          <p:nvPr/>
        </p:nvSpPr>
        <p:spPr>
          <a:xfrm>
            <a:off x="457200" y="1332175"/>
            <a:ext cx="8231399" cy="2043600"/>
          </a:xfrm>
          <a:prstGeom prst="rect">
            <a:avLst/>
          </a:prstGeom>
          <a:noFill/>
          <a:ln>
            <a:noFill/>
          </a:ln>
        </p:spPr>
        <p:txBody>
          <a:bodyPr lIns="91425" tIns="91425" rIns="91425" bIns="91425" anchor="t" anchorCtr="0">
            <a:noAutofit/>
          </a:bodyPr>
          <a:lstStyle/>
          <a:p>
            <a:pPr lvl="0" rtl="0">
              <a:spcBef>
                <a:spcPts val="0"/>
              </a:spcBef>
              <a:buNone/>
            </a:pPr>
            <a:r>
              <a:rPr lang="en" sz="2000"/>
              <a:t>Hash functions MUST:</a:t>
            </a:r>
          </a:p>
          <a:p>
            <a:pPr marL="457200" lvl="0" indent="-355600" rtl="0">
              <a:spcBef>
                <a:spcPts val="0"/>
              </a:spcBef>
              <a:buSzPct val="100000"/>
              <a:buChar char="●"/>
            </a:pPr>
            <a:r>
              <a:rPr lang="en" sz="2000"/>
              <a:t>have the same hash for two equal objects</a:t>
            </a:r>
          </a:p>
          <a:p>
            <a:pPr marL="914400" lvl="1" indent="-355600" rtl="0">
              <a:spcBef>
                <a:spcPts val="0"/>
              </a:spcBef>
              <a:buSzPct val="100000"/>
              <a:buChar char="○"/>
            </a:pPr>
            <a:r>
              <a:rPr lang="en" sz="2000"/>
              <a:t>In Java: if </a:t>
            </a:r>
            <a:r>
              <a:rPr lang="en" sz="2000">
                <a:latin typeface="Courier New"/>
                <a:ea typeface="Courier New"/>
                <a:cs typeface="Courier New"/>
                <a:sym typeface="Courier New"/>
              </a:rPr>
              <a:t>a.equals(b)</a:t>
            </a:r>
            <a:r>
              <a:rPr lang="en" sz="2000"/>
              <a:t>, then </a:t>
            </a:r>
          </a:p>
          <a:p>
            <a:pPr marL="914400" lvl="0" indent="457200" rtl="0">
              <a:spcBef>
                <a:spcPts val="0"/>
              </a:spcBef>
              <a:buNone/>
            </a:pPr>
            <a:r>
              <a:rPr lang="en" sz="2000">
                <a:latin typeface="Courier New"/>
                <a:ea typeface="Courier New"/>
                <a:cs typeface="Courier New"/>
                <a:sym typeface="Courier New"/>
              </a:rPr>
              <a:t>a.hashCode() == b.hashCode()</a:t>
            </a:r>
          </a:p>
          <a:p>
            <a:pPr marL="914400" lvl="1" indent="-355600" rtl="0">
              <a:spcBef>
                <a:spcPts val="0"/>
              </a:spcBef>
              <a:buClr>
                <a:srgbClr val="980000"/>
              </a:buClr>
              <a:buSzPct val="100000"/>
              <a:buChar char="○"/>
            </a:pPr>
            <a:r>
              <a:rPr lang="en" sz="2000">
                <a:solidFill>
                  <a:srgbClr val="980000"/>
                </a:solidFill>
              </a:rPr>
              <a:t>if you override equals and plan on using object in a HashMap or HashSet, override hashCode too!</a:t>
            </a:r>
          </a:p>
          <a:p>
            <a:pPr marR="0" lvl="0" algn="l" rtl="0">
              <a:lnSpc>
                <a:spcPct val="100000"/>
              </a:lnSpc>
              <a:spcBef>
                <a:spcPts val="0"/>
              </a:spcBef>
              <a:spcAft>
                <a:spcPts val="0"/>
              </a:spcAft>
              <a:buNone/>
            </a:pPr>
            <a:endParaRPr sz="2000">
              <a:solidFill>
                <a:schemeClr val="dk1"/>
              </a:solidFill>
            </a:endParaRPr>
          </a:p>
        </p:txBody>
      </p:sp>
      <p:sp>
        <p:nvSpPr>
          <p:cNvPr id="760" name="Shape 760"/>
          <p:cNvSpPr txBox="1"/>
          <p:nvPr/>
        </p:nvSpPr>
        <p:spPr>
          <a:xfrm>
            <a:off x="457050" y="3458100"/>
            <a:ext cx="8231700" cy="1320600"/>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Char char="●"/>
            </a:pPr>
            <a:r>
              <a:rPr lang="en" sz="2000">
                <a:solidFill>
                  <a:schemeClr val="dk1"/>
                </a:solidFill>
              </a:rPr>
              <a:t>be deterministic</a:t>
            </a:r>
          </a:p>
          <a:p>
            <a:pPr marL="914400" lvl="1" indent="-355600" rtl="0">
              <a:spcBef>
                <a:spcPts val="0"/>
              </a:spcBef>
              <a:buClr>
                <a:schemeClr val="dk1"/>
              </a:buClr>
              <a:buSzPct val="100000"/>
              <a:buChar char="○"/>
            </a:pPr>
            <a:r>
              <a:rPr lang="en" sz="2000">
                <a:solidFill>
                  <a:schemeClr val="dk1"/>
                </a:solidFill>
              </a:rPr>
              <a:t>calling hashCode on the same object should return the same integer </a:t>
            </a:r>
          </a:p>
          <a:p>
            <a:pPr marL="1371600" lvl="2" indent="-355600" rtl="0">
              <a:spcBef>
                <a:spcPts val="0"/>
              </a:spcBef>
              <a:buClr>
                <a:schemeClr val="dk1"/>
              </a:buClr>
              <a:buSzPct val="100000"/>
              <a:buChar char="■"/>
            </a:pPr>
            <a:r>
              <a:rPr lang="en" sz="2000">
                <a:solidFill>
                  <a:schemeClr val="dk1"/>
                </a:solidFill>
              </a:rPr>
              <a:t>important to have immutable values if you override equals!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0"/>
                                        </p:tgtEl>
                                        <p:attrNameLst>
                                          <p:attrName>style.visibility</p:attrName>
                                        </p:attrNameLst>
                                      </p:cBhvr>
                                      <p:to>
                                        <p:strVal val="visible"/>
                                      </p:to>
                                    </p:set>
                                    <p:animEffect transition="in" filter="fade">
                                      <p:cBhvr>
                                        <p:cTn id="7" dur="1000"/>
                                        <p:tgtEl>
                                          <p:spTgt spid="7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Hashing 101</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64"/>
        <p:cNvGrpSpPr/>
        <p:nvPr/>
      </p:nvGrpSpPr>
      <p:grpSpPr>
        <a:xfrm>
          <a:off x="0" y="0"/>
          <a:ext cx="0" cy="0"/>
          <a:chOff x="0" y="0"/>
          <a:chExt cx="0" cy="0"/>
        </a:xfrm>
      </p:grpSpPr>
      <p:sp>
        <p:nvSpPr>
          <p:cNvPr id="765" name="Shape 76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Good hash functions</a:t>
            </a:r>
          </a:p>
        </p:txBody>
      </p:sp>
      <p:sp>
        <p:nvSpPr>
          <p:cNvPr id="766" name="Shape 766"/>
          <p:cNvSpPr txBox="1"/>
          <p:nvPr/>
        </p:nvSpPr>
        <p:spPr>
          <a:xfrm>
            <a:off x="457200" y="1332175"/>
            <a:ext cx="7202100" cy="3210599"/>
          </a:xfrm>
          <a:prstGeom prst="rect">
            <a:avLst/>
          </a:prstGeom>
          <a:noFill/>
          <a:ln>
            <a:noFill/>
          </a:ln>
        </p:spPr>
        <p:txBody>
          <a:bodyPr lIns="91425" tIns="91425" rIns="91425" bIns="91425" anchor="t" anchorCtr="0">
            <a:noAutofit/>
          </a:bodyPr>
          <a:lstStyle/>
          <a:p>
            <a:pPr marL="457200" lvl="0" indent="-355600" rtl="0">
              <a:spcBef>
                <a:spcPts val="0"/>
              </a:spcBef>
              <a:buSzPct val="100000"/>
              <a:buChar char="●"/>
            </a:pPr>
            <a:r>
              <a:rPr lang="en" sz="2000"/>
              <a:t>As often as possible, </a:t>
            </a:r>
            <a:r>
              <a:rPr lang="en" sz="2000">
                <a:solidFill>
                  <a:srgbClr val="980000"/>
                </a:solidFill>
              </a:rPr>
              <a:t>if !a.equals(b), then a.hashCode() != b.hashCode()</a:t>
            </a:r>
          </a:p>
          <a:p>
            <a:pPr marL="914400" lvl="1" indent="-355600" rtl="0">
              <a:spcBef>
                <a:spcPts val="0"/>
              </a:spcBef>
              <a:buSzPct val="100000"/>
              <a:buChar char="○"/>
            </a:pPr>
            <a:r>
              <a:rPr lang="en" sz="2000"/>
              <a:t>this helps avoid collisions and clustering</a:t>
            </a:r>
          </a:p>
          <a:p>
            <a:pPr marL="457200" lvl="0" indent="-355600" rtl="0">
              <a:spcBef>
                <a:spcPts val="0"/>
              </a:spcBef>
              <a:buSzPct val="100000"/>
              <a:buChar char="●"/>
            </a:pPr>
            <a:r>
              <a:rPr lang="en" sz="2000"/>
              <a:t>Good distribution of hash values across all possible keys</a:t>
            </a:r>
          </a:p>
          <a:p>
            <a:pPr marL="457200" lvl="0" indent="-355600" rtl="0">
              <a:spcBef>
                <a:spcPts val="0"/>
              </a:spcBef>
              <a:buSzPct val="100000"/>
              <a:buChar char="●"/>
            </a:pPr>
            <a:r>
              <a:rPr lang="en" sz="2000"/>
              <a:t>FAST. add, contains, and remove are proportional to speed of hash function</a:t>
            </a:r>
          </a:p>
          <a:p>
            <a:pPr lvl="0" rtl="0">
              <a:spcBef>
                <a:spcPts val="0"/>
              </a:spcBef>
              <a:buNone/>
            </a:pPr>
            <a:endParaRPr sz="2000"/>
          </a:p>
          <a:p>
            <a:pPr lvl="0" rtl="0">
              <a:spcBef>
                <a:spcPts val="0"/>
              </a:spcBef>
              <a:buNone/>
            </a:pPr>
            <a:r>
              <a:rPr lang="en" sz="2000"/>
              <a:t>A bad hash function won’t break a hash set but it could seriously slow it down</a:t>
            </a:r>
          </a:p>
        </p:txBody>
      </p:sp>
      <p:sp>
        <p:nvSpPr>
          <p:cNvPr id="767" name="Shape 76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Shape 772"/>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String.hashCode()</a:t>
            </a:r>
          </a:p>
        </p:txBody>
      </p:sp>
      <p:sp>
        <p:nvSpPr>
          <p:cNvPr id="773" name="Shape 773"/>
          <p:cNvSpPr txBox="1"/>
          <p:nvPr/>
        </p:nvSpPr>
        <p:spPr>
          <a:xfrm>
            <a:off x="457200" y="1332175"/>
            <a:ext cx="8357399" cy="3210599"/>
          </a:xfrm>
          <a:prstGeom prst="rect">
            <a:avLst/>
          </a:prstGeom>
          <a:noFill/>
          <a:ln>
            <a:noFill/>
          </a:ln>
        </p:spPr>
        <p:txBody>
          <a:bodyPr lIns="91425" tIns="91425" rIns="91425" bIns="91425" anchor="t" anchorCtr="0">
            <a:noAutofit/>
          </a:bodyPr>
          <a:lstStyle/>
          <a:p>
            <a:pPr lvl="0" rtl="0">
              <a:spcBef>
                <a:spcPts val="0"/>
              </a:spcBef>
              <a:buNone/>
            </a:pPr>
            <a:r>
              <a:rPr lang="en" sz="2000" b="1" i="1" dirty="0"/>
              <a:t>Don’t hash very long strings, not O(1) but O(length of string)!</a:t>
            </a:r>
          </a:p>
          <a:p>
            <a:pPr lvl="0" rtl="0">
              <a:spcBef>
                <a:spcPts val="0"/>
              </a:spcBef>
              <a:buNone/>
            </a:pPr>
            <a:endParaRPr sz="2000" dirty="0"/>
          </a:p>
          <a:p>
            <a:pPr lvl="0" rtl="0">
              <a:spcBef>
                <a:spcPts val="0"/>
              </a:spcBef>
              <a:buNone/>
            </a:pPr>
            <a:endParaRPr sz="2000" dirty="0"/>
          </a:p>
          <a:p>
            <a:pPr lvl="0" rtl="0">
              <a:spcBef>
                <a:spcPts val="0"/>
              </a:spcBef>
              <a:buNone/>
            </a:pPr>
            <a:r>
              <a:rPr lang="en" sz="2000" dirty="0">
                <a:solidFill>
                  <a:srgbClr val="38761D"/>
                </a:solidFill>
                <a:latin typeface="Courier New"/>
                <a:ea typeface="Courier New"/>
                <a:cs typeface="Courier New"/>
                <a:sym typeface="Courier New"/>
              </a:rPr>
              <a:t>/** </a:t>
            </a:r>
            <a:r>
              <a:rPr lang="en" sz="2000" dirty="0" smtClean="0">
                <a:solidFill>
                  <a:srgbClr val="38761D"/>
                </a:solidFill>
                <a:latin typeface="Courier New"/>
                <a:ea typeface="Courier New"/>
                <a:cs typeface="Courier New"/>
                <a:sym typeface="Courier New"/>
              </a:rPr>
              <a:t>Returs </a:t>
            </a:r>
            <a:r>
              <a:rPr lang="en" sz="2000" dirty="0">
                <a:solidFill>
                  <a:srgbClr val="38761D"/>
                </a:solidFill>
                <a:latin typeface="Courier New"/>
                <a:ea typeface="Courier New"/>
                <a:cs typeface="Courier New"/>
                <a:sym typeface="Courier New"/>
              </a:rPr>
              <a:t>a hash code for this string.</a:t>
            </a:r>
          </a:p>
          <a:p>
            <a:pPr lvl="0" rtl="0">
              <a:spcBef>
                <a:spcPts val="0"/>
              </a:spcBef>
              <a:buNone/>
            </a:pPr>
            <a:r>
              <a:rPr lang="en" sz="2000" dirty="0">
                <a:solidFill>
                  <a:srgbClr val="38761D"/>
                </a:solidFill>
                <a:latin typeface="Courier New"/>
                <a:ea typeface="Courier New"/>
                <a:cs typeface="Courier New"/>
                <a:sym typeface="Courier New"/>
              </a:rPr>
              <a:t> *  </a:t>
            </a:r>
            <a:r>
              <a:rPr lang="en" sz="2000" dirty="0" smtClean="0">
                <a:solidFill>
                  <a:srgbClr val="38761D"/>
                </a:solidFill>
                <a:latin typeface="Courier New"/>
                <a:ea typeface="Courier New"/>
                <a:cs typeface="Courier New"/>
                <a:sym typeface="Courier New"/>
              </a:rPr>
              <a:t>Compute </a:t>
            </a:r>
            <a:r>
              <a:rPr lang="en" sz="2000" dirty="0">
                <a:solidFill>
                  <a:srgbClr val="38761D"/>
                </a:solidFill>
                <a:latin typeface="Courier New"/>
                <a:ea typeface="Courier New"/>
                <a:cs typeface="Courier New"/>
                <a:sym typeface="Courier New"/>
              </a:rPr>
              <a:t>it as </a:t>
            </a:r>
          </a:p>
          <a:p>
            <a:pPr lvl="0" rtl="0">
              <a:spcBef>
                <a:spcPts val="0"/>
              </a:spcBef>
              <a:buNone/>
            </a:pPr>
            <a:r>
              <a:rPr lang="en" sz="2000" dirty="0">
                <a:solidFill>
                  <a:srgbClr val="38761D"/>
                </a:solidFill>
                <a:latin typeface="Courier New"/>
                <a:ea typeface="Courier New"/>
                <a:cs typeface="Courier New"/>
                <a:sym typeface="Courier New"/>
              </a:rPr>
              <a:t> *    </a:t>
            </a:r>
            <a:r>
              <a:rPr lang="en" sz="2000" b="1" dirty="0">
                <a:solidFill>
                  <a:srgbClr val="38761D"/>
                </a:solidFill>
                <a:latin typeface="Courier New"/>
                <a:ea typeface="Courier New"/>
                <a:cs typeface="Courier New"/>
                <a:sym typeface="Courier New"/>
              </a:rPr>
              <a:t>s[0]*31^(n-1) + s[1]*31^(n-2) + ... + s[n-1]</a:t>
            </a:r>
            <a:r>
              <a:rPr lang="en" sz="2000" dirty="0">
                <a:solidFill>
                  <a:srgbClr val="38761D"/>
                </a:solidFill>
                <a:latin typeface="Courier New"/>
                <a:ea typeface="Courier New"/>
                <a:cs typeface="Courier New"/>
                <a:sym typeface="Courier New"/>
              </a:rPr>
              <a:t>  </a:t>
            </a:r>
          </a:p>
          <a:p>
            <a:pPr lvl="0" rtl="0">
              <a:spcBef>
                <a:spcPts val="0"/>
              </a:spcBef>
              <a:buNone/>
            </a:pPr>
            <a:r>
              <a:rPr lang="en" sz="2000" dirty="0">
                <a:solidFill>
                  <a:srgbClr val="38761D"/>
                </a:solidFill>
                <a:latin typeface="Courier New"/>
                <a:ea typeface="Courier New"/>
                <a:cs typeface="Courier New"/>
                <a:sym typeface="Courier New"/>
              </a:rPr>
              <a:t> *  using int arithmetic.</a:t>
            </a:r>
          </a:p>
          <a:p>
            <a:pPr lvl="0" rtl="0">
              <a:spcBef>
                <a:spcPts val="0"/>
              </a:spcBef>
              <a:buNone/>
            </a:pPr>
            <a:r>
              <a:rPr lang="en" sz="2000" dirty="0">
                <a:solidFill>
                  <a:srgbClr val="38761D"/>
                </a:solidFill>
                <a:latin typeface="Courier New"/>
                <a:ea typeface="Courier New"/>
                <a:cs typeface="Courier New"/>
                <a:sym typeface="Courier New"/>
              </a:rPr>
              <a:t> */</a:t>
            </a:r>
          </a:p>
          <a:p>
            <a:pPr lvl="0" rtl="0">
              <a:spcBef>
                <a:spcPts val="0"/>
              </a:spcBef>
              <a:buNone/>
            </a:pPr>
            <a:r>
              <a:rPr lang="en" sz="2000" dirty="0">
                <a:solidFill>
                  <a:srgbClr val="1155CC"/>
                </a:solidFill>
                <a:latin typeface="Courier New"/>
                <a:ea typeface="Courier New"/>
                <a:cs typeface="Courier New"/>
                <a:sym typeface="Courier New"/>
              </a:rPr>
              <a:t>public int hashCode() { ... }</a:t>
            </a:r>
          </a:p>
        </p:txBody>
      </p:sp>
      <p:sp>
        <p:nvSpPr>
          <p:cNvPr id="774" name="Shape 77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78"/>
        <p:cNvGrpSpPr/>
        <p:nvPr/>
      </p:nvGrpSpPr>
      <p:grpSpPr>
        <a:xfrm>
          <a:off x="0" y="0"/>
          <a:ext cx="0" cy="0"/>
          <a:chOff x="0" y="0"/>
          <a:chExt cx="0" cy="0"/>
        </a:xfrm>
      </p:grpSpPr>
      <p:sp>
        <p:nvSpPr>
          <p:cNvPr id="779" name="Shape 77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Designing good hash functions</a:t>
            </a:r>
          </a:p>
        </p:txBody>
      </p:sp>
      <p:sp>
        <p:nvSpPr>
          <p:cNvPr id="780" name="Shape 780"/>
          <p:cNvSpPr txBox="1"/>
          <p:nvPr/>
        </p:nvSpPr>
        <p:spPr>
          <a:xfrm>
            <a:off x="457200" y="1332175"/>
            <a:ext cx="8467799" cy="3531000"/>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class Thingy {</a:t>
            </a:r>
          </a:p>
          <a:p>
            <a:pPr lvl="0" rtl="0">
              <a:spcBef>
                <a:spcPts val="0"/>
              </a:spcBef>
              <a:buNone/>
            </a:pPr>
            <a:r>
              <a:rPr lang="en" sz="2000" b="1" dirty="0">
                <a:solidFill>
                  <a:srgbClr val="1155CC"/>
                </a:solidFill>
                <a:latin typeface="Courier New"/>
                <a:ea typeface="Courier New"/>
                <a:cs typeface="Courier New"/>
                <a:sym typeface="Courier New"/>
              </a:rPr>
              <a:t>	private String s1, s2;</a:t>
            </a:r>
          </a:p>
          <a:p>
            <a:pPr lvl="0" rtl="0">
              <a:spcBef>
                <a:spcPts val="0"/>
              </a:spcBef>
              <a:buNone/>
            </a:pPr>
            <a:endParaRPr sz="2000" b="1" dirty="0">
              <a:solidFill>
                <a:srgbClr val="1155CC"/>
              </a:solidFill>
              <a:latin typeface="Courier New"/>
              <a:ea typeface="Courier New"/>
              <a:cs typeface="Courier New"/>
              <a:sym typeface="Courier New"/>
            </a:endParaRPr>
          </a:p>
          <a:p>
            <a:pPr lvl="0" rtl="0">
              <a:spcBef>
                <a:spcPts val="0"/>
              </a:spcBef>
              <a:buNone/>
            </a:pPr>
            <a:r>
              <a:rPr lang="en" sz="2000" b="1" dirty="0">
                <a:solidFill>
                  <a:srgbClr val="1155CC"/>
                </a:solidFill>
                <a:latin typeface="Courier New"/>
                <a:ea typeface="Courier New"/>
                <a:cs typeface="Courier New"/>
                <a:sym typeface="Courier New"/>
              </a:rPr>
              <a:t>	public boolean equals(Object obj) {</a:t>
            </a:r>
          </a:p>
          <a:p>
            <a:pPr lvl="0" rtl="0">
              <a:spcBef>
                <a:spcPts val="0"/>
              </a:spcBef>
              <a:buNone/>
            </a:pPr>
            <a:r>
              <a:rPr lang="en" sz="2000" b="1" dirty="0">
                <a:solidFill>
                  <a:srgbClr val="1155CC"/>
                </a:solidFill>
                <a:latin typeface="Courier New"/>
                <a:ea typeface="Courier New"/>
                <a:cs typeface="Courier New"/>
                <a:sym typeface="Courier New"/>
              </a:rPr>
              <a:t>		return </a:t>
            </a:r>
            <a:r>
              <a:rPr lang="en" sz="2000" b="1" dirty="0">
                <a:solidFill>
                  <a:srgbClr val="FF0000"/>
                </a:solidFill>
                <a:latin typeface="Courier New"/>
                <a:ea typeface="Courier New"/>
                <a:cs typeface="Courier New"/>
                <a:sym typeface="Courier New"/>
              </a:rPr>
              <a:t>s1</a:t>
            </a:r>
            <a:r>
              <a:rPr lang="en" sz="2000" b="1" dirty="0">
                <a:solidFill>
                  <a:srgbClr val="1155CC"/>
                </a:solidFill>
                <a:latin typeface="Courier New"/>
                <a:ea typeface="Courier New"/>
                <a:cs typeface="Courier New"/>
                <a:sym typeface="Courier New"/>
              </a:rPr>
              <a:t>.equals(obj.s1</a:t>
            </a:r>
            <a:r>
              <a:rPr lang="en" sz="2000" b="1" dirty="0" smtClean="0">
                <a:solidFill>
                  <a:srgbClr val="1155CC"/>
                </a:solidFill>
                <a:latin typeface="Courier New"/>
                <a:ea typeface="Courier New"/>
                <a:cs typeface="Courier New"/>
                <a:sym typeface="Courier New"/>
              </a:rPr>
              <a:t>)</a:t>
            </a:r>
            <a:r>
              <a:rPr lang="en-US" sz="2000" b="1" dirty="0" smtClean="0">
                <a:solidFill>
                  <a:srgbClr val="1155CC"/>
                </a:solidFill>
                <a:latin typeface="Courier New"/>
                <a:ea typeface="Courier New"/>
                <a:cs typeface="Courier New"/>
                <a:sym typeface="Courier New"/>
              </a:rPr>
              <a:t> &amp;&amp;</a:t>
            </a:r>
            <a:endParaRPr lang="en" sz="2000" b="1" dirty="0">
              <a:solidFill>
                <a:srgbClr val="1155CC"/>
              </a:solidFill>
              <a:latin typeface="Courier New"/>
              <a:ea typeface="Courier New"/>
              <a:cs typeface="Courier New"/>
              <a:sym typeface="Courier New"/>
            </a:endParaRPr>
          </a:p>
          <a:p>
            <a:pPr marL="914400" lvl="0" indent="457200" rtl="0">
              <a:spcBef>
                <a:spcPts val="0"/>
              </a:spcBef>
              <a:buNone/>
            </a:pPr>
            <a:r>
              <a:rPr lang="en" sz="2000" b="1" dirty="0">
                <a:solidFill>
                  <a:srgbClr val="1155CC"/>
                </a:solidFill>
                <a:latin typeface="Courier New"/>
                <a:ea typeface="Courier New"/>
                <a:cs typeface="Courier New"/>
                <a:sym typeface="Courier New"/>
              </a:rPr>
              <a:t> </a:t>
            </a:r>
            <a:r>
              <a:rPr lang="en-US" sz="2000" b="1" dirty="0">
                <a:solidFill>
                  <a:srgbClr val="1155CC"/>
                </a:solidFill>
                <a:latin typeface="Courier New"/>
                <a:ea typeface="Courier New"/>
                <a:cs typeface="Courier New"/>
                <a:sym typeface="Courier New"/>
              </a:rPr>
              <a:t> </a:t>
            </a:r>
            <a:r>
              <a:rPr lang="en-US" sz="2000" b="1" dirty="0" smtClean="0">
                <a:solidFill>
                  <a:srgbClr val="1155CC"/>
                </a:solidFill>
                <a:latin typeface="Courier New"/>
                <a:ea typeface="Courier New"/>
                <a:cs typeface="Courier New"/>
                <a:sym typeface="Courier New"/>
              </a:rPr>
              <a:t>        </a:t>
            </a:r>
            <a:r>
              <a:rPr lang="en" sz="2000" b="1" dirty="0" smtClean="0">
                <a:solidFill>
                  <a:srgbClr val="FF0000"/>
                </a:solidFill>
                <a:latin typeface="Courier New"/>
                <a:ea typeface="Courier New"/>
                <a:cs typeface="Courier New"/>
                <a:sym typeface="Courier New"/>
              </a:rPr>
              <a:t>s2</a:t>
            </a:r>
            <a:r>
              <a:rPr lang="en" sz="2000" b="1" dirty="0" smtClean="0">
                <a:solidFill>
                  <a:srgbClr val="1155CC"/>
                </a:solidFill>
                <a:latin typeface="Courier New"/>
                <a:ea typeface="Courier New"/>
                <a:cs typeface="Courier New"/>
                <a:sym typeface="Courier New"/>
              </a:rPr>
              <a:t>.equals(obj.s2</a:t>
            </a:r>
            <a:r>
              <a:rPr lang="en" sz="2000" b="1" dirty="0">
                <a:solidFill>
                  <a:srgbClr val="1155CC"/>
                </a:solidFill>
                <a:latin typeface="Courier New"/>
                <a:ea typeface="Courier New"/>
                <a:cs typeface="Courier New"/>
                <a:sym typeface="Courier New"/>
              </a:rPr>
              <a:t>);</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p>
          <a:p>
            <a:pPr marL="457200" lvl="0" indent="-6985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int hashCode() {</a:t>
            </a:r>
          </a:p>
          <a:p>
            <a:pPr marL="457200" lvl="0" indent="-6985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r>
              <a:rPr lang="en-US" sz="2000" b="1" dirty="0" smtClean="0">
                <a:solidFill>
                  <a:srgbClr val="1155CC"/>
                </a:solidFill>
                <a:latin typeface="Courier New"/>
                <a:ea typeface="Courier New"/>
                <a:cs typeface="Courier New"/>
                <a:sym typeface="Courier New"/>
              </a:rPr>
              <a:t>  </a:t>
            </a:r>
            <a:r>
              <a:rPr lang="en" sz="2000" b="1" dirty="0" smtClean="0">
                <a:solidFill>
                  <a:srgbClr val="1155CC"/>
                </a:solidFill>
                <a:latin typeface="Courier New"/>
                <a:ea typeface="Courier New"/>
                <a:cs typeface="Courier New"/>
                <a:sym typeface="Courier New"/>
              </a:rPr>
              <a:t>return </a:t>
            </a:r>
            <a:r>
              <a:rPr lang="en" sz="2000" b="1" dirty="0">
                <a:solidFill>
                  <a:srgbClr val="FF0000"/>
                </a:solidFill>
                <a:latin typeface="Courier New"/>
                <a:ea typeface="Courier New"/>
                <a:cs typeface="Courier New"/>
                <a:sym typeface="Courier New"/>
              </a:rPr>
              <a:t>37</a:t>
            </a:r>
            <a:r>
              <a:rPr lang="en" sz="2000" b="1" dirty="0">
                <a:solidFill>
                  <a:srgbClr val="1155CC"/>
                </a:solidFill>
                <a:latin typeface="Courier New"/>
                <a:ea typeface="Courier New"/>
                <a:cs typeface="Courier New"/>
                <a:sym typeface="Courier New"/>
              </a:rPr>
              <a:t> * </a:t>
            </a:r>
            <a:r>
              <a:rPr lang="en" sz="2000" b="1" dirty="0">
                <a:solidFill>
                  <a:srgbClr val="FF0000"/>
                </a:solidFill>
                <a:latin typeface="Courier New"/>
                <a:ea typeface="Courier New"/>
                <a:cs typeface="Courier New"/>
                <a:sym typeface="Courier New"/>
              </a:rPr>
              <a:t>s1</a:t>
            </a:r>
            <a:r>
              <a:rPr lang="en" sz="2000" b="1" dirty="0">
                <a:solidFill>
                  <a:srgbClr val="1155CC"/>
                </a:solidFill>
                <a:latin typeface="Courier New"/>
                <a:ea typeface="Courier New"/>
                <a:cs typeface="Courier New"/>
                <a:sym typeface="Courier New"/>
              </a:rPr>
              <a:t>.hashCode() + </a:t>
            </a:r>
            <a:r>
              <a:rPr lang="en" sz="2000" b="1" dirty="0">
                <a:solidFill>
                  <a:srgbClr val="FF0000"/>
                </a:solidFill>
                <a:latin typeface="Courier New"/>
                <a:ea typeface="Courier New"/>
                <a:cs typeface="Courier New"/>
                <a:sym typeface="Courier New"/>
              </a:rPr>
              <a:t>97</a:t>
            </a:r>
            <a:r>
              <a:rPr lang="en" sz="2000" b="1" dirty="0">
                <a:solidFill>
                  <a:srgbClr val="1155CC"/>
                </a:solidFill>
                <a:latin typeface="Courier New"/>
                <a:ea typeface="Courier New"/>
                <a:cs typeface="Courier New"/>
                <a:sym typeface="Courier New"/>
              </a:rPr>
              <a:t> * </a:t>
            </a:r>
            <a:r>
              <a:rPr lang="en" sz="2000" b="1" dirty="0">
                <a:solidFill>
                  <a:srgbClr val="FF0000"/>
                </a:solidFill>
                <a:latin typeface="Courier New"/>
                <a:ea typeface="Courier New"/>
                <a:cs typeface="Courier New"/>
                <a:sym typeface="Courier New"/>
              </a:rPr>
              <a:t>s2</a:t>
            </a:r>
            <a:r>
              <a:rPr lang="en" sz="2000" b="1" dirty="0">
                <a:solidFill>
                  <a:srgbClr val="1155CC"/>
                </a:solidFill>
                <a:latin typeface="Courier New"/>
                <a:ea typeface="Courier New"/>
                <a:cs typeface="Courier New"/>
                <a:sym typeface="Courier New"/>
              </a:rPr>
              <a:t>.hashCode();</a:t>
            </a:r>
          </a:p>
          <a:p>
            <a:pPr marL="457200" lvl="0" indent="-6985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b="1" dirty="0">
              <a:solidFill>
                <a:srgbClr val="1155CC"/>
              </a:solidFill>
              <a:latin typeface="Courier New"/>
              <a:ea typeface="Courier New"/>
              <a:cs typeface="Courier New"/>
              <a:sym typeface="Courier New"/>
            </a:endParaRPr>
          </a:p>
          <a:p>
            <a:pPr lvl="0" rtl="0">
              <a:spcBef>
                <a:spcPts val="0"/>
              </a:spcBef>
              <a:buNone/>
            </a:pPr>
            <a:endParaRPr sz="2000" b="1" dirty="0">
              <a:solidFill>
                <a:srgbClr val="1155CC"/>
              </a:solidFill>
              <a:latin typeface="Courier New"/>
              <a:ea typeface="Courier New"/>
              <a:cs typeface="Courier New"/>
              <a:sym typeface="Courier New"/>
            </a:endParaRPr>
          </a:p>
        </p:txBody>
      </p:sp>
      <p:sp>
        <p:nvSpPr>
          <p:cNvPr id="781" name="Shape 78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Shape 78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Limitations of hash sets</a:t>
            </a:r>
          </a:p>
        </p:txBody>
      </p:sp>
      <p:sp>
        <p:nvSpPr>
          <p:cNvPr id="787" name="Shape 787"/>
          <p:cNvSpPr txBox="1"/>
          <p:nvPr/>
        </p:nvSpPr>
        <p:spPr>
          <a:xfrm>
            <a:off x="457200" y="1332175"/>
            <a:ext cx="8168400" cy="35657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AutoNum type="arabicPeriod"/>
            </a:pPr>
            <a:r>
              <a:rPr lang="en" sz="2000" dirty="0">
                <a:solidFill>
                  <a:schemeClr val="dk1"/>
                </a:solidFill>
              </a:rPr>
              <a:t>Due to rehashing, adding elements will sometimes take </a:t>
            </a:r>
            <a:r>
              <a:rPr lang="en-US" sz="2000" dirty="0" smtClean="0">
                <a:solidFill>
                  <a:schemeClr val="dk1"/>
                </a:solidFill>
              </a:rPr>
              <a:t>time proportional to size of set</a:t>
            </a:r>
            <a:endParaRPr lang="en" sz="2000" dirty="0">
              <a:solidFill>
                <a:schemeClr val="dk1"/>
              </a:solidFill>
            </a:endParaRPr>
          </a:p>
          <a:p>
            <a:pPr marL="914400" lvl="1" indent="-355600" rtl="0">
              <a:spcBef>
                <a:spcPts val="0"/>
              </a:spcBef>
              <a:buClr>
                <a:schemeClr val="dk1"/>
              </a:buClr>
              <a:buSzPct val="100000"/>
              <a:buAutoNum type="alphaLcPeriod"/>
            </a:pPr>
            <a:r>
              <a:rPr lang="en" sz="2000" dirty="0">
                <a:solidFill>
                  <a:schemeClr val="dk1"/>
                </a:solidFill>
              </a:rPr>
              <a:t>not always ideal for time-critical applications</a:t>
            </a:r>
          </a:p>
          <a:p>
            <a:pPr lvl="0" rtl="0">
              <a:spcBef>
                <a:spcPts val="0"/>
              </a:spcBef>
              <a:buNone/>
            </a:pPr>
            <a:endParaRPr sz="2000" dirty="0">
              <a:solidFill>
                <a:schemeClr val="dk1"/>
              </a:solidFill>
            </a:endParaRPr>
          </a:p>
          <a:p>
            <a:pPr marL="457200" lvl="0" indent="-355600" rtl="0">
              <a:spcBef>
                <a:spcPts val="0"/>
              </a:spcBef>
              <a:buClr>
                <a:schemeClr val="dk1"/>
              </a:buClr>
              <a:buSzPct val="100000"/>
              <a:buAutoNum type="arabicPeriod"/>
            </a:pPr>
            <a:r>
              <a:rPr lang="en" sz="2000" dirty="0">
                <a:solidFill>
                  <a:schemeClr val="dk1"/>
                </a:solidFill>
              </a:rPr>
              <a:t>No ordering among elements, very slow to find nearby elements</a:t>
            </a:r>
          </a:p>
          <a:p>
            <a:pPr lvl="0" rtl="0">
              <a:spcBef>
                <a:spcPts val="0"/>
              </a:spcBef>
              <a:buNone/>
            </a:pPr>
            <a:endParaRPr sz="2000" dirty="0">
              <a:solidFill>
                <a:schemeClr val="dk1"/>
              </a:solidFill>
            </a:endParaRPr>
          </a:p>
          <a:p>
            <a:pPr marR="0" lvl="0" algn="l" rtl="0">
              <a:lnSpc>
                <a:spcPct val="100000"/>
              </a:lnSpc>
              <a:spcBef>
                <a:spcPts val="0"/>
              </a:spcBef>
              <a:spcAft>
                <a:spcPts val="0"/>
              </a:spcAft>
              <a:buNone/>
            </a:pPr>
            <a:endParaRPr sz="2000" dirty="0">
              <a:solidFill>
                <a:schemeClr val="dk1"/>
              </a:solidFill>
            </a:endParaRPr>
          </a:p>
        </p:txBody>
      </p:sp>
      <p:sp>
        <p:nvSpPr>
          <p:cNvPr id="788" name="Shape 7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792"/>
        <p:cNvGrpSpPr/>
        <p:nvPr/>
      </p:nvGrpSpPr>
      <p:grpSpPr>
        <a:xfrm>
          <a:off x="0" y="0"/>
          <a:ext cx="0" cy="0"/>
          <a:chOff x="0" y="0"/>
          <a:chExt cx="0" cy="0"/>
        </a:xfrm>
      </p:grpSpPr>
      <p:sp>
        <p:nvSpPr>
          <p:cNvPr id="793" name="Shape 79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Hashing Extras</a:t>
            </a:r>
          </a:p>
        </p:txBody>
      </p:sp>
      <p:sp>
        <p:nvSpPr>
          <p:cNvPr id="794" name="Shape 794"/>
          <p:cNvSpPr txBox="1"/>
          <p:nvPr/>
        </p:nvSpPr>
        <p:spPr>
          <a:xfrm>
            <a:off x="457200" y="1332175"/>
            <a:ext cx="7202100" cy="3210599"/>
          </a:xfrm>
          <a:prstGeom prst="rect">
            <a:avLst/>
          </a:prstGeom>
          <a:noFill/>
          <a:ln>
            <a:noFill/>
          </a:ln>
        </p:spPr>
        <p:txBody>
          <a:bodyPr lIns="91425" tIns="91425" rIns="91425" bIns="91425" anchor="t" anchorCtr="0">
            <a:noAutofit/>
          </a:bodyPr>
          <a:lstStyle/>
          <a:p>
            <a:pPr lvl="0" rtl="0">
              <a:spcBef>
                <a:spcPts val="0"/>
              </a:spcBef>
              <a:buNone/>
            </a:pPr>
            <a:r>
              <a:rPr lang="en" sz="2000"/>
              <a:t>Hashing has wide applications in areas such as security</a:t>
            </a:r>
          </a:p>
          <a:p>
            <a:pPr marL="457200" lvl="0" indent="-355600" rtl="0">
              <a:spcBef>
                <a:spcPts val="0"/>
              </a:spcBef>
              <a:buSzPct val="100000"/>
              <a:buChar char="●"/>
            </a:pPr>
            <a:r>
              <a:rPr lang="en" sz="2000"/>
              <a:t>cryptographic hash functions are ones that are very hard to invert (figure out original data from hash code), changing the data almost always changes the hash, and two objects almost always have different hashes</a:t>
            </a:r>
          </a:p>
          <a:p>
            <a:pPr lvl="0" rtl="0">
              <a:spcBef>
                <a:spcPts val="0"/>
              </a:spcBef>
              <a:buNone/>
            </a:pPr>
            <a:endParaRPr sz="2000"/>
          </a:p>
          <a:p>
            <a:pPr marL="457200" lvl="0" indent="-355600" rtl="0">
              <a:spcBef>
                <a:spcPts val="0"/>
              </a:spcBef>
              <a:buSzPct val="100000"/>
              <a:buChar char="●"/>
            </a:pPr>
            <a:r>
              <a:rPr lang="en" sz="2000"/>
              <a:t>md5 hash: `md5 filename` in Terminal</a:t>
            </a:r>
          </a:p>
          <a:p>
            <a:pPr lvl="0" rtl="0">
              <a:spcBef>
                <a:spcPts val="0"/>
              </a:spcBef>
              <a:buNone/>
            </a:pPr>
            <a:endParaRPr sz="2000"/>
          </a:p>
        </p:txBody>
      </p:sp>
      <p:sp>
        <p:nvSpPr>
          <p:cNvPr id="795" name="Shape 79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pic>
        <p:nvPicPr>
          <p:cNvPr id="796" name="Shape 796"/>
          <p:cNvPicPr preferRelativeResize="0"/>
          <p:nvPr/>
        </p:nvPicPr>
        <p:blipFill>
          <a:blip r:embed="rId3">
            <a:alphaModFix/>
          </a:blip>
          <a:stretch>
            <a:fillRect/>
          </a:stretch>
        </p:blipFill>
        <p:spPr>
          <a:xfrm>
            <a:off x="965875" y="3758850"/>
            <a:ext cx="7212246" cy="857399"/>
          </a:xfrm>
          <a:prstGeom prst="rect">
            <a:avLst/>
          </a:prstGeom>
          <a:noFill/>
          <a:ln w="38100" cap="flat" cmpd="sng">
            <a:solidFill>
              <a:srgbClr val="999999"/>
            </a:solidFill>
            <a:prstDash val="solid"/>
            <a:round/>
            <a:headEnd type="none" w="med" len="med"/>
            <a:tailEnd type="none" w="med" len="me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29"/>
        <p:cNvGrpSpPr/>
        <p:nvPr/>
      </p:nvGrpSpPr>
      <p:grpSpPr>
        <a:xfrm>
          <a:off x="0" y="0"/>
          <a:ext cx="0" cy="0"/>
          <a:chOff x="0" y="0"/>
          <a:chExt cx="0" cy="0"/>
        </a:xfrm>
      </p:grpSpPr>
      <p:sp>
        <p:nvSpPr>
          <p:cNvPr id="730" name="Shape 730"/>
          <p:cNvSpPr txBox="1">
            <a:spLocks noGrp="1"/>
          </p:cNvSpPr>
          <p:nvPr>
            <p:ph type="ctrTitle" idx="4294967295"/>
          </p:nvPr>
        </p:nvSpPr>
        <p:spPr>
          <a:xfrm>
            <a:off x="457200" y="2159857"/>
            <a:ext cx="8229600" cy="823799"/>
          </a:xfrm>
          <a:prstGeom prst="rect">
            <a:avLst/>
          </a:prstGeom>
        </p:spPr>
        <p:txBody>
          <a:bodyPr lIns="91425" tIns="91425" rIns="91425" bIns="91425" anchor="b" anchorCtr="0">
            <a:noAutofit/>
          </a:bodyPr>
          <a:lstStyle/>
          <a:p>
            <a:pPr lvl="0" algn="ctr" rtl="0">
              <a:spcBef>
                <a:spcPts val="0"/>
              </a:spcBef>
              <a:buNone/>
            </a:pPr>
            <a:r>
              <a:rPr lang="en" sz="4800"/>
              <a:t>Big O!</a:t>
            </a: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Shape 73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Runtime analysis</a:t>
            </a:r>
          </a:p>
        </p:txBody>
      </p:sp>
      <p:sp>
        <p:nvSpPr>
          <p:cNvPr id="736" name="Shape 73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Big O of Hashing</a:t>
            </a:r>
          </a:p>
          <a:p>
            <a:pPr lvl="0" algn="r" rtl="0">
              <a:spcBef>
                <a:spcPts val="0"/>
              </a:spcBef>
              <a:buNone/>
            </a:pPr>
            <a:endParaRPr sz="1600" b="1">
              <a:solidFill>
                <a:srgbClr val="E08686"/>
              </a:solidFill>
            </a:endParaRPr>
          </a:p>
        </p:txBody>
      </p:sp>
      <p:graphicFrame>
        <p:nvGraphicFramePr>
          <p:cNvPr id="737" name="Shape 737"/>
          <p:cNvGraphicFramePr/>
          <p:nvPr/>
        </p:nvGraphicFramePr>
        <p:xfrm>
          <a:off x="457200" y="1368579"/>
          <a:ext cx="8210250" cy="3319875"/>
        </p:xfrm>
        <a:graphic>
          <a:graphicData uri="http://schemas.openxmlformats.org/drawingml/2006/table">
            <a:tbl>
              <a:tblPr>
                <a:noFill/>
                <a:tableStyleId>{5868CBD5-EACC-40BA-91C4-3F3A6B7B09CC}</a:tableStyleId>
              </a:tblPr>
              <a:tblGrid>
                <a:gridCol w="1602000"/>
                <a:gridCol w="3363925"/>
                <a:gridCol w="3244325"/>
              </a:tblGrid>
              <a:tr h="666175">
                <a:tc>
                  <a:txBody>
                    <a:bodyPr/>
                    <a:lstStyle/>
                    <a:p>
                      <a:pPr lvl="0" algn="ctr" rtl="0">
                        <a:spcBef>
                          <a:spcPts val="0"/>
                        </a:spcBef>
                        <a:buNone/>
                      </a:pPr>
                      <a:endParaRPr sz="2200" b="1"/>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lvl="0" algn="ctr">
                        <a:spcBef>
                          <a:spcPts val="0"/>
                        </a:spcBef>
                        <a:buNone/>
                      </a:pPr>
                      <a:r>
                        <a:rPr lang="en" sz="2200" b="1"/>
                        <a:t>Chaining</a:t>
                      </a:r>
                    </a:p>
                  </a:txBody>
                  <a:tcPr marL="91425" marR="91425" marT="91425" marB="914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lvl="0" algn="ctr">
                        <a:spcBef>
                          <a:spcPts val="0"/>
                        </a:spcBef>
                        <a:buNone/>
                      </a:pPr>
                      <a:r>
                        <a:rPr lang="en" sz="2200" b="1"/>
                        <a:t>Open Addressing</a:t>
                      </a:r>
                    </a:p>
                  </a:txBody>
                  <a:tcPr marL="91425" marR="91425" marT="91425" marB="914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r h="663425">
                <a:tc rowSpan="2">
                  <a:txBody>
                    <a:bodyPr/>
                    <a:lstStyle/>
                    <a:p>
                      <a:pPr lvl="0" algn="ctr" rtl="0">
                        <a:spcBef>
                          <a:spcPts val="0"/>
                        </a:spcBef>
                        <a:buNone/>
                      </a:pPr>
                      <a:r>
                        <a:rPr lang="en" sz="2200" b="1"/>
                        <a:t>Expected</a:t>
                      </a:r>
                    </a:p>
                  </a:txBody>
                  <a:tcPr marL="91425" marR="91425" marT="91425" marB="914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rowSpan="2">
                  <a:txBody>
                    <a:bodyPr/>
                    <a:lstStyle/>
                    <a:p>
                      <a:pPr lvl="0" rtl="0">
                        <a:spcBef>
                          <a:spcPts val="0"/>
                        </a:spcBef>
                        <a:buNone/>
                      </a:pPr>
                      <a:r>
                        <a:rPr lang="en" sz="2200"/>
                        <a:t>O(hash function) </a:t>
                      </a:r>
                    </a:p>
                    <a:p>
                      <a:pPr marL="457200" lvl="0" indent="-368300" rtl="0">
                        <a:spcBef>
                          <a:spcPts val="0"/>
                        </a:spcBef>
                        <a:buSzPct val="100000"/>
                        <a:buChar char="+"/>
                      </a:pPr>
                      <a:r>
                        <a:rPr lang="en" sz="2200"/>
                        <a:t> O(load factor)</a:t>
                      </a:r>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rowSpan="2">
                  <a:txBody>
                    <a:bodyPr/>
                    <a:lstStyle/>
                    <a:p>
                      <a:pPr lvl="0" rtl="0">
                        <a:spcBef>
                          <a:spcPts val="0"/>
                        </a:spcBef>
                        <a:buNone/>
                      </a:pPr>
                      <a:r>
                        <a:rPr lang="en" sz="2200"/>
                        <a:t>O(hash function)</a:t>
                      </a:r>
                    </a:p>
                    <a:p>
                      <a:pPr lvl="0">
                        <a:spcBef>
                          <a:spcPts val="0"/>
                        </a:spcBef>
                        <a:buNone/>
                      </a:pPr>
                      <a:endParaRPr sz="2200"/>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r h="663425">
                <a:tc vMerge="1">
                  <a:txBody>
                    <a:bodyPr/>
                    <a:lstStyle/>
                    <a:p>
                      <a:endParaRPr lang="en-US"/>
                    </a:p>
                  </a:txBody>
                  <a:tcPr/>
                </a:tc>
                <a:tc vMerge="1">
                  <a:txBody>
                    <a:bodyPr/>
                    <a:lstStyle/>
                    <a:p>
                      <a:endParaRPr lang="en-US"/>
                    </a:p>
                  </a:txBody>
                  <a:tcPr/>
                </a:tc>
                <a:tc vMerge="1">
                  <a:txBody>
                    <a:bodyPr/>
                    <a:lstStyle/>
                    <a:p>
                      <a:endParaRPr lang="en-US"/>
                    </a:p>
                  </a:txBody>
                  <a:tcPr/>
                </a:tc>
              </a:tr>
              <a:tr h="663425">
                <a:tc rowSpan="2">
                  <a:txBody>
                    <a:bodyPr/>
                    <a:lstStyle/>
                    <a:p>
                      <a:pPr lvl="0" algn="ctr" rtl="0">
                        <a:spcBef>
                          <a:spcPts val="0"/>
                        </a:spcBef>
                        <a:buNone/>
                      </a:pPr>
                      <a:r>
                        <a:rPr lang="en" sz="2200" b="1">
                          <a:solidFill>
                            <a:schemeClr val="dk1"/>
                          </a:solidFill>
                        </a:rPr>
                        <a:t>Worst</a:t>
                      </a:r>
                    </a:p>
                  </a:txBody>
                  <a:tcPr marL="91425" marR="91425" marT="91425" marB="9142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rowSpan="2">
                  <a:txBody>
                    <a:bodyPr/>
                    <a:lstStyle/>
                    <a:p>
                      <a:pPr lvl="0" algn="ctr" rtl="0">
                        <a:spcBef>
                          <a:spcPts val="0"/>
                        </a:spcBef>
                        <a:buNone/>
                      </a:pPr>
                      <a:r>
                        <a:rPr lang="en" sz="2200" b="1"/>
                        <a:t>O(n)</a:t>
                      </a:r>
                    </a:p>
                    <a:p>
                      <a:pPr lvl="0">
                        <a:spcBef>
                          <a:spcPts val="0"/>
                        </a:spcBef>
                        <a:buNone/>
                      </a:pPr>
                      <a:r>
                        <a:rPr lang="en" sz="2200"/>
                        <a:t>(all elements in one bucket)</a:t>
                      </a:r>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rowSpan="2">
                  <a:txBody>
                    <a:bodyPr/>
                    <a:lstStyle/>
                    <a:p>
                      <a:pPr lvl="0" algn="ctr" rtl="0">
                        <a:spcBef>
                          <a:spcPts val="0"/>
                        </a:spcBef>
                        <a:buClr>
                          <a:schemeClr val="dk1"/>
                        </a:buClr>
                        <a:buSzPct val="50000"/>
                        <a:buFont typeface="Arial"/>
                        <a:buNone/>
                      </a:pPr>
                      <a:r>
                        <a:rPr lang="en" sz="2200" b="1">
                          <a:solidFill>
                            <a:schemeClr val="dk1"/>
                          </a:solidFill>
                        </a:rPr>
                        <a:t>O(n)</a:t>
                      </a:r>
                    </a:p>
                    <a:p>
                      <a:pPr lvl="0">
                        <a:spcBef>
                          <a:spcPts val="0"/>
                        </a:spcBef>
                        <a:buNone/>
                      </a:pPr>
                      <a:r>
                        <a:rPr lang="en" sz="2200">
                          <a:solidFill>
                            <a:schemeClr val="dk1"/>
                          </a:solidFill>
                        </a:rPr>
                        <a:t>(array almost full)</a:t>
                      </a:r>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r h="663425">
                <a:tc vMerge="1">
                  <a:txBody>
                    <a:bodyPr/>
                    <a:lstStyle/>
                    <a:p>
                      <a:endParaRPr lang="en-US"/>
                    </a:p>
                  </a:txBody>
                  <a:tcPr/>
                </a:tc>
                <a:tc vMerge="1">
                  <a:txBody>
                    <a:bodyPr/>
                    <a:lstStyle/>
                    <a:p>
                      <a:endParaRPr lang="en-US"/>
                    </a:p>
                  </a:txBody>
                  <a:tcPr/>
                </a:tc>
                <a:tc vMerge="1">
                  <a:txBody>
                    <a:bodyPr/>
                    <a:lstStyle/>
                    <a:p>
                      <a:endParaRPr lang="en-US"/>
                    </a:p>
                  </a:txBody>
                  <a:tcPr/>
                </a:tc>
              </a:tr>
            </a:tbl>
          </a:graphicData>
        </a:graphic>
      </p:graphicFrame>
      <p:pic>
        <p:nvPicPr>
          <p:cNvPr id="738" name="Shape 738"/>
          <p:cNvPicPr preferRelativeResize="0"/>
          <p:nvPr/>
        </p:nvPicPr>
        <p:blipFill>
          <a:blip r:embed="rId3">
            <a:alphaModFix/>
          </a:blip>
          <a:stretch>
            <a:fillRect/>
          </a:stretch>
        </p:blipFill>
        <p:spPr>
          <a:xfrm>
            <a:off x="5938025" y="2396675"/>
            <a:ext cx="2139599" cy="694752"/>
          </a:xfrm>
          <a:prstGeom prst="rect">
            <a:avLst/>
          </a:prstGeom>
          <a:noFill/>
          <a:ln>
            <a:noFill/>
          </a:ln>
        </p:spPr>
      </p:pic>
      <p:sp>
        <p:nvSpPr>
          <p:cNvPr id="739" name="Shape 739"/>
          <p:cNvSpPr txBox="1"/>
          <p:nvPr/>
        </p:nvSpPr>
        <p:spPr>
          <a:xfrm>
            <a:off x="5550375" y="2561050"/>
            <a:ext cx="322200" cy="366000"/>
          </a:xfrm>
          <a:prstGeom prst="rect">
            <a:avLst/>
          </a:prstGeom>
          <a:noFill/>
          <a:ln>
            <a:noFill/>
          </a:ln>
        </p:spPr>
        <p:txBody>
          <a:bodyPr lIns="91425" tIns="91425" rIns="91425" bIns="91425" anchor="ctr" anchorCtr="0">
            <a:noAutofit/>
          </a:bodyPr>
          <a:lstStyle/>
          <a:p>
            <a:pPr lvl="0">
              <a:spcBef>
                <a:spcPts val="0"/>
              </a:spcBef>
              <a:buNone/>
            </a:pPr>
            <a:r>
              <a:rPr lang="en" sz="2000"/>
              <a:t>+</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743"/>
        <p:cNvGrpSpPr/>
        <p:nvPr/>
      </p:nvGrpSpPr>
      <p:grpSpPr>
        <a:xfrm>
          <a:off x="0" y="0"/>
          <a:ext cx="0" cy="0"/>
          <a:chOff x="0" y="0"/>
          <a:chExt cx="0" cy="0"/>
        </a:xfrm>
      </p:grpSpPr>
      <p:sp>
        <p:nvSpPr>
          <p:cNvPr id="744" name="Shape 74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Amortized runtime</a:t>
            </a:r>
          </a:p>
        </p:txBody>
      </p:sp>
      <p:sp>
        <p:nvSpPr>
          <p:cNvPr id="745" name="Shape 7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Big O of Hashing</a:t>
            </a:r>
          </a:p>
          <a:p>
            <a:pPr lvl="0" algn="r" rtl="0">
              <a:spcBef>
                <a:spcPts val="0"/>
              </a:spcBef>
              <a:buClr>
                <a:schemeClr val="dk1"/>
              </a:buClr>
              <a:buFont typeface="Arial"/>
              <a:buNone/>
            </a:pPr>
            <a:endParaRPr sz="1600" b="1">
              <a:solidFill>
                <a:srgbClr val="E08686"/>
              </a:solidFill>
            </a:endParaRPr>
          </a:p>
          <a:p>
            <a:pPr lvl="0" algn="r" rtl="0">
              <a:spcBef>
                <a:spcPts val="0"/>
              </a:spcBef>
              <a:buNone/>
            </a:pPr>
            <a:endParaRPr sz="1600" b="1">
              <a:solidFill>
                <a:srgbClr val="E08686"/>
              </a:solidFill>
            </a:endParaRPr>
          </a:p>
        </p:txBody>
      </p:sp>
      <p:sp>
        <p:nvSpPr>
          <p:cNvPr id="746" name="Shape 746"/>
          <p:cNvSpPr txBox="1"/>
          <p:nvPr/>
        </p:nvSpPr>
        <p:spPr>
          <a:xfrm>
            <a:off x="457200" y="1332175"/>
            <a:ext cx="8008500" cy="1055399"/>
          </a:xfrm>
          <a:prstGeom prst="rect">
            <a:avLst/>
          </a:prstGeom>
          <a:noFill/>
          <a:ln>
            <a:noFill/>
          </a:ln>
        </p:spPr>
        <p:txBody>
          <a:bodyPr lIns="91425" tIns="91425" rIns="91425" bIns="91425" anchor="t" anchorCtr="0">
            <a:noAutofit/>
          </a:bodyPr>
          <a:lstStyle/>
          <a:p>
            <a:pPr lvl="0" rtl="0">
              <a:spcBef>
                <a:spcPts val="0"/>
              </a:spcBef>
              <a:buNone/>
            </a:pPr>
            <a:r>
              <a:rPr lang="en" sz="2000"/>
              <a:t>Insert n items: n + 2n (from copying) = 3n inserts →  O(3n) →  O(n)</a:t>
            </a:r>
          </a:p>
          <a:p>
            <a:pPr lvl="0" rtl="0">
              <a:spcBef>
                <a:spcPts val="0"/>
              </a:spcBef>
              <a:buNone/>
            </a:pPr>
            <a:r>
              <a:rPr lang="en" sz="2000"/>
              <a:t>Amortized to constant time per insert</a:t>
            </a:r>
          </a:p>
        </p:txBody>
      </p:sp>
      <p:graphicFrame>
        <p:nvGraphicFramePr>
          <p:cNvPr id="747" name="Shape 747"/>
          <p:cNvGraphicFramePr/>
          <p:nvPr/>
        </p:nvGraphicFramePr>
        <p:xfrm>
          <a:off x="841950" y="2066200"/>
          <a:ext cx="7239000" cy="2803980"/>
        </p:xfrm>
        <a:graphic>
          <a:graphicData uri="http://schemas.openxmlformats.org/drawingml/2006/table">
            <a:tbl>
              <a:tblPr>
                <a:noFill/>
                <a:tableStyleId>{5868CBD5-EACC-40BA-91C4-3F3A6B7B09CC}</a:tableStyleId>
              </a:tblPr>
              <a:tblGrid>
                <a:gridCol w="3619500"/>
                <a:gridCol w="3619500"/>
              </a:tblGrid>
              <a:tr h="266800">
                <a:tc>
                  <a:txBody>
                    <a:bodyPr/>
                    <a:lstStyle/>
                    <a:p>
                      <a:pPr lvl="0">
                        <a:spcBef>
                          <a:spcPts val="0"/>
                        </a:spcBef>
                        <a:buNone/>
                      </a:pPr>
                      <a:endParaRPr sz="1600"/>
                    </a:p>
                  </a:txBody>
                  <a:tcPr marL="91425" marR="91425" marT="91425" marB="91425">
                    <a:lnR w="9525" cap="flat" cmpd="sng">
                      <a:solidFill>
                        <a:srgbClr val="000000"/>
                      </a:solidFill>
                      <a:prstDash val="solid"/>
                      <a:round/>
                      <a:headEnd type="none" w="med" len="med"/>
                      <a:tailEnd type="none" w="med" len="med"/>
                    </a:lnR>
                    <a:solidFill>
                      <a:srgbClr val="1155CC"/>
                    </a:solidFill>
                  </a:tcPr>
                </a:tc>
                <a:tc>
                  <a:txBody>
                    <a:bodyPr/>
                    <a:lstStyle/>
                    <a:p>
                      <a:pPr lvl="0">
                        <a:spcBef>
                          <a:spcPts val="0"/>
                        </a:spcBef>
                        <a:buNone/>
                      </a:pPr>
                      <a:r>
                        <a:rPr lang="en" sz="1600" b="1">
                          <a:solidFill>
                            <a:srgbClr val="FFFFFF"/>
                          </a:solidFill>
                        </a:rPr>
                        <a:t>Copying Work</a:t>
                      </a:r>
                    </a:p>
                  </a:txBody>
                  <a:tcPr marL="91425" marR="91425" marT="91425" marB="9142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rgbClr val="1155CC"/>
                    </a:solidFill>
                  </a:tcPr>
                </a:tc>
              </a:tr>
              <a:tr h="266800">
                <a:tc>
                  <a:txBody>
                    <a:bodyPr/>
                    <a:lstStyle/>
                    <a:p>
                      <a:pPr lvl="0">
                        <a:spcBef>
                          <a:spcPts val="0"/>
                        </a:spcBef>
                        <a:buNone/>
                      </a:pPr>
                      <a:r>
                        <a:rPr lang="en" sz="1600"/>
                        <a:t>Everything has just been copied</a:t>
                      </a:r>
                    </a:p>
                  </a:txBody>
                  <a:tcPr marL="91425" marR="91425" marT="91425" marB="91425">
                    <a:solidFill>
                      <a:srgbClr val="C9DAF8"/>
                    </a:solidFill>
                  </a:tcPr>
                </a:tc>
                <a:tc>
                  <a:txBody>
                    <a:bodyPr/>
                    <a:lstStyle/>
                    <a:p>
                      <a:pPr lvl="0">
                        <a:spcBef>
                          <a:spcPts val="0"/>
                        </a:spcBef>
                        <a:buNone/>
                      </a:pPr>
                      <a:r>
                        <a:rPr lang="en" sz="1600"/>
                        <a:t>n inserts</a:t>
                      </a:r>
                    </a:p>
                  </a:txBody>
                  <a:tcPr marL="91425" marR="91425" marT="91425" marB="91425">
                    <a:lnT w="9525" cap="flat" cmpd="sng">
                      <a:solidFill>
                        <a:srgbClr val="000000"/>
                      </a:solidFill>
                      <a:prstDash val="solid"/>
                      <a:round/>
                      <a:headEnd type="none" w="med" len="med"/>
                      <a:tailEnd type="none" w="med" len="med"/>
                    </a:lnT>
                    <a:solidFill>
                      <a:srgbClr val="C9DAF8"/>
                    </a:solidFill>
                  </a:tcPr>
                </a:tc>
              </a:tr>
              <a:tr h="266800">
                <a:tc>
                  <a:txBody>
                    <a:bodyPr/>
                    <a:lstStyle/>
                    <a:p>
                      <a:pPr lvl="0">
                        <a:spcBef>
                          <a:spcPts val="0"/>
                        </a:spcBef>
                        <a:buNone/>
                      </a:pPr>
                      <a:r>
                        <a:rPr lang="en" sz="1600"/>
                        <a:t>Half were copied in previous doubling</a:t>
                      </a:r>
                    </a:p>
                  </a:txBody>
                  <a:tcPr marL="91425" marR="91425" marT="91425" marB="91425">
                    <a:solidFill>
                      <a:srgbClr val="A4C2F4"/>
                    </a:solidFill>
                  </a:tcPr>
                </a:tc>
                <a:tc>
                  <a:txBody>
                    <a:bodyPr/>
                    <a:lstStyle/>
                    <a:p>
                      <a:pPr lvl="0">
                        <a:spcBef>
                          <a:spcPts val="0"/>
                        </a:spcBef>
                        <a:buNone/>
                      </a:pPr>
                      <a:r>
                        <a:rPr lang="en" sz="1600"/>
                        <a:t>n/2 inserts</a:t>
                      </a:r>
                    </a:p>
                  </a:txBody>
                  <a:tcPr marL="91425" marR="91425" marT="91425" marB="91425">
                    <a:solidFill>
                      <a:srgbClr val="A4C2F4"/>
                    </a:solidFill>
                  </a:tcPr>
                </a:tc>
              </a:tr>
              <a:tr h="409275">
                <a:tc>
                  <a:txBody>
                    <a:bodyPr/>
                    <a:lstStyle/>
                    <a:p>
                      <a:pPr lvl="0">
                        <a:spcBef>
                          <a:spcPts val="0"/>
                        </a:spcBef>
                        <a:buNone/>
                      </a:pPr>
                      <a:r>
                        <a:rPr lang="en" sz="1600"/>
                        <a:t>Half of those were copied in doubling before previous one</a:t>
                      </a:r>
                    </a:p>
                  </a:txBody>
                  <a:tcPr marL="91425" marR="91425" marT="91425" marB="91425">
                    <a:solidFill>
                      <a:srgbClr val="C9DAF8"/>
                    </a:solidFill>
                  </a:tcPr>
                </a:tc>
                <a:tc>
                  <a:txBody>
                    <a:bodyPr/>
                    <a:lstStyle/>
                    <a:p>
                      <a:pPr lvl="0">
                        <a:spcBef>
                          <a:spcPts val="0"/>
                        </a:spcBef>
                        <a:buNone/>
                      </a:pPr>
                      <a:r>
                        <a:rPr lang="en" sz="1600"/>
                        <a:t>n/4 inserts</a:t>
                      </a:r>
                    </a:p>
                  </a:txBody>
                  <a:tcPr marL="91425" marR="91425" marT="91425" marB="91425">
                    <a:solidFill>
                      <a:srgbClr val="C9DAF8"/>
                    </a:solidFill>
                  </a:tcPr>
                </a:tc>
              </a:tr>
              <a:tr h="266800">
                <a:tc>
                  <a:txBody>
                    <a:bodyPr/>
                    <a:lstStyle/>
                    <a:p>
                      <a:pPr lvl="0">
                        <a:spcBef>
                          <a:spcPts val="0"/>
                        </a:spcBef>
                        <a:buNone/>
                      </a:pPr>
                      <a:r>
                        <a:rPr lang="en" sz="1600"/>
                        <a:t>...</a:t>
                      </a:r>
                    </a:p>
                  </a:txBody>
                  <a:tcPr marL="91425" marR="91425" marT="91425" marB="91425">
                    <a:solidFill>
                      <a:srgbClr val="A4C2F4"/>
                    </a:solidFill>
                  </a:tcPr>
                </a:tc>
                <a:tc>
                  <a:txBody>
                    <a:bodyPr/>
                    <a:lstStyle/>
                    <a:p>
                      <a:pPr lvl="0">
                        <a:spcBef>
                          <a:spcPts val="0"/>
                        </a:spcBef>
                        <a:buNone/>
                      </a:pPr>
                      <a:r>
                        <a:rPr lang="en" sz="1600"/>
                        <a:t>...</a:t>
                      </a:r>
                    </a:p>
                  </a:txBody>
                  <a:tcPr marL="91425" marR="91425" marT="91425" marB="91425">
                    <a:solidFill>
                      <a:srgbClr val="A4C2F4"/>
                    </a:solidFill>
                  </a:tcPr>
                </a:tc>
              </a:tr>
              <a:tr h="266800">
                <a:tc>
                  <a:txBody>
                    <a:bodyPr/>
                    <a:lstStyle/>
                    <a:p>
                      <a:pPr lvl="0">
                        <a:spcBef>
                          <a:spcPts val="0"/>
                        </a:spcBef>
                        <a:buNone/>
                      </a:pPr>
                      <a:r>
                        <a:rPr lang="en" sz="1600"/>
                        <a:t>Total work</a:t>
                      </a:r>
                    </a:p>
                  </a:txBody>
                  <a:tcPr marL="91425" marR="91425" marT="91425" marB="91425">
                    <a:solidFill>
                      <a:srgbClr val="C9DAF8"/>
                    </a:solidFill>
                  </a:tcPr>
                </a:tc>
                <a:tc>
                  <a:txBody>
                    <a:bodyPr/>
                    <a:lstStyle/>
                    <a:p>
                      <a:pPr lvl="0">
                        <a:spcBef>
                          <a:spcPts val="0"/>
                        </a:spcBef>
                        <a:buNone/>
                      </a:pPr>
                      <a:r>
                        <a:rPr lang="en" sz="1600"/>
                        <a:t>n + n/2 + n/4 + … ≤ 2n</a:t>
                      </a:r>
                    </a:p>
                  </a:txBody>
                  <a:tcPr marL="91425" marR="91425" marT="91425" marB="91425">
                    <a:solidFill>
                      <a:srgbClr val="C9DAF8"/>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a:spcBef>
                <a:spcPts val="0"/>
              </a:spcBef>
              <a:buNone/>
            </a:pPr>
            <a:r>
              <a:rPr lang="en" dirty="0"/>
              <a:t>Why do we Hash</a:t>
            </a:r>
          </a:p>
        </p:txBody>
      </p:sp>
      <p:sp>
        <p:nvSpPr>
          <p:cNvPr id="83" name="Shape 8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32954"/>
              </a:lnSpc>
              <a:spcBef>
                <a:spcPts val="0"/>
              </a:spcBef>
              <a:spcAft>
                <a:spcPts val="1100"/>
              </a:spcAft>
              <a:buClr>
                <a:schemeClr val="dk1"/>
              </a:buClr>
              <a:buSzPct val="78571"/>
              <a:buFont typeface="Arial"/>
              <a:buNone/>
            </a:pPr>
            <a:r>
              <a:rPr lang="en" sz="1400" dirty="0">
                <a:solidFill>
                  <a:srgbClr val="222222"/>
                </a:solidFill>
                <a:highlight>
                  <a:srgbClr val="FFFFFF"/>
                </a:highlight>
              </a:rPr>
              <a:t>Hashing can be used for many purposes:</a:t>
            </a:r>
          </a:p>
          <a:p>
            <a:pPr marL="749300" lvl="0" indent="-317500" rtl="0">
              <a:lnSpc>
                <a:spcPct val="132954"/>
              </a:lnSpc>
              <a:spcBef>
                <a:spcPts val="0"/>
              </a:spcBef>
              <a:spcAft>
                <a:spcPts val="1200"/>
              </a:spcAft>
              <a:buClr>
                <a:srgbClr val="222222"/>
              </a:buClr>
              <a:buSzPct val="100000"/>
              <a:buAutoNum type="arabicPeriod"/>
            </a:pPr>
            <a:r>
              <a:rPr lang="en-US" sz="1400" dirty="0" smtClean="0">
                <a:solidFill>
                  <a:srgbClr val="222222"/>
                </a:solidFill>
                <a:highlight>
                  <a:srgbClr val="FFFFFF"/>
                </a:highlight>
              </a:rPr>
              <a:t>Used mostly to be able to maintain large sets. Using hashing, adding an element to the set and testing whether an element is in the set takes </a:t>
            </a:r>
            <a:r>
              <a:rPr lang="en-US" sz="1400" dirty="0" smtClean="0">
                <a:solidFill>
                  <a:srgbClr val="222222"/>
                </a:solidFill>
                <a:highlight>
                  <a:srgbClr val="FFFFFF"/>
                </a:highlight>
              </a:rPr>
              <a:t>constant time, on the average</a:t>
            </a:r>
            <a:endParaRPr lang="en" sz="1400" dirty="0">
              <a:solidFill>
                <a:srgbClr val="222222"/>
              </a:solidFill>
              <a:highlight>
                <a:srgbClr val="FFFFFF"/>
              </a:highlight>
            </a:endParaRPr>
          </a:p>
          <a:p>
            <a:pPr marL="749300" lvl="0" indent="-317500" rtl="0">
              <a:lnSpc>
                <a:spcPct val="132954"/>
              </a:lnSpc>
              <a:spcBef>
                <a:spcPts val="0"/>
              </a:spcBef>
              <a:spcAft>
                <a:spcPts val="1200"/>
              </a:spcAft>
              <a:buClr>
                <a:srgbClr val="222222"/>
              </a:buClr>
              <a:buSzPct val="100000"/>
              <a:buAutoNum type="arabicPeriod"/>
            </a:pPr>
            <a:r>
              <a:rPr lang="en" sz="1400" dirty="0" smtClean="0">
                <a:solidFill>
                  <a:srgbClr val="222222"/>
                </a:solidFill>
                <a:highlight>
                  <a:srgbClr val="FFFFFF"/>
                </a:highlight>
              </a:rPr>
              <a:t>They </a:t>
            </a:r>
            <a:r>
              <a:rPr lang="en" sz="1400" dirty="0">
                <a:solidFill>
                  <a:srgbClr val="222222"/>
                </a:solidFill>
                <a:highlight>
                  <a:srgbClr val="FFFFFF"/>
                </a:highlight>
              </a:rPr>
              <a:t>can be used in cryptographic applications like digital signatures.</a:t>
            </a:r>
          </a:p>
          <a:p>
            <a:pPr marL="749300" lvl="0" indent="-317500" rtl="0">
              <a:lnSpc>
                <a:spcPct val="132954"/>
              </a:lnSpc>
              <a:spcBef>
                <a:spcPts val="0"/>
              </a:spcBef>
              <a:spcAft>
                <a:spcPts val="1200"/>
              </a:spcAft>
              <a:buClr>
                <a:srgbClr val="222222"/>
              </a:buClr>
              <a:buSzPct val="100000"/>
              <a:buAutoNum type="arabicPeriod"/>
            </a:pPr>
            <a:r>
              <a:rPr lang="en" sz="1400" dirty="0">
                <a:solidFill>
                  <a:srgbClr val="222222"/>
                </a:solidFill>
                <a:highlight>
                  <a:srgbClr val="FFFFFF"/>
                </a:highlight>
              </a:rPr>
              <a:t>Hashing can be used to generate seemingly random strings</a:t>
            </a:r>
            <a:r>
              <a:rPr lang="en" sz="1400" dirty="0" smtClean="0">
                <a:solidFill>
                  <a:srgbClr val="222222"/>
                </a:solidFill>
                <a:highlight>
                  <a:srgbClr val="FFFFFF"/>
                </a:highlight>
              </a:rPr>
              <a:t>.</a:t>
            </a:r>
            <a:endParaRPr lang="en-US" sz="1400" dirty="0" smtClean="0">
              <a:solidFill>
                <a:srgbClr val="222222"/>
              </a:solidFill>
              <a:highlight>
                <a:srgbClr val="FFFFFF"/>
              </a:highlight>
            </a:endParaRPr>
          </a:p>
          <a:p>
            <a:pPr marL="749300" lvl="0" indent="-317500" rtl="0">
              <a:lnSpc>
                <a:spcPct val="132954"/>
              </a:lnSpc>
              <a:spcBef>
                <a:spcPts val="0"/>
              </a:spcBef>
              <a:spcAft>
                <a:spcPts val="1200"/>
              </a:spcAft>
              <a:buClr>
                <a:srgbClr val="222222"/>
              </a:buClr>
              <a:buSzPct val="100000"/>
              <a:buAutoNum type="arabicPeriod"/>
            </a:pPr>
            <a:endParaRPr lang="en-US" sz="1400" dirty="0">
              <a:solidFill>
                <a:srgbClr val="222222"/>
              </a:solidFill>
              <a:highlight>
                <a:srgbClr val="FFFFFF"/>
              </a:highlight>
            </a:endParaRPr>
          </a:p>
          <a:p>
            <a:pPr marL="431800" lvl="0" rtl="0">
              <a:lnSpc>
                <a:spcPct val="132954"/>
              </a:lnSpc>
              <a:spcBef>
                <a:spcPts val="0"/>
              </a:spcBef>
              <a:spcAft>
                <a:spcPts val="1200"/>
              </a:spcAft>
              <a:buClr>
                <a:srgbClr val="222222"/>
              </a:buClr>
              <a:buSzPct val="100000"/>
            </a:pPr>
            <a:r>
              <a:rPr lang="en-US" sz="1400" dirty="0" smtClean="0">
                <a:solidFill>
                  <a:srgbClr val="222222"/>
                </a:solidFill>
                <a:highlight>
                  <a:srgbClr val="FFFFFF"/>
                </a:highlight>
              </a:rPr>
              <a:t>(</a:t>
            </a:r>
            <a:r>
              <a:rPr lang="en-US" sz="1400" dirty="0" smtClean="0">
                <a:solidFill>
                  <a:srgbClr val="FF0000"/>
                </a:solidFill>
                <a:highlight>
                  <a:srgbClr val="FFFFFF"/>
                </a:highlight>
              </a:rPr>
              <a:t>Constant time </a:t>
            </a:r>
            <a:r>
              <a:rPr lang="en-US" sz="1400" dirty="0" smtClean="0">
                <a:solidFill>
                  <a:srgbClr val="3366FF"/>
                </a:solidFill>
                <a:highlight>
                  <a:srgbClr val="FFFFFF"/>
                </a:highlight>
              </a:rPr>
              <a:t>means it takes roughly the same amount of no matter how big the set is.</a:t>
            </a:r>
            <a:br>
              <a:rPr lang="en-US" sz="1400" dirty="0" smtClean="0">
                <a:solidFill>
                  <a:srgbClr val="3366FF"/>
                </a:solidFill>
                <a:highlight>
                  <a:srgbClr val="FFFFFF"/>
                </a:highlight>
              </a:rPr>
            </a:br>
            <a:r>
              <a:rPr lang="en-US" sz="1400" dirty="0" smtClean="0">
                <a:solidFill>
                  <a:srgbClr val="FF0000"/>
                </a:solidFill>
                <a:highlight>
                  <a:srgbClr val="FFFFFF"/>
                </a:highlight>
              </a:rPr>
              <a:t>On th</a:t>
            </a:r>
            <a:r>
              <a:rPr lang="en-US" sz="1400" dirty="0" smtClean="0">
                <a:solidFill>
                  <a:srgbClr val="FF0000"/>
                </a:solidFill>
                <a:highlight>
                  <a:srgbClr val="FFFFFF"/>
                </a:highlight>
              </a:rPr>
              <a:t>e average</a:t>
            </a:r>
            <a:r>
              <a:rPr lang="en-US" sz="1400" dirty="0" smtClean="0">
                <a:solidFill>
                  <a:srgbClr val="3366FF"/>
                </a:solidFill>
                <a:highlight>
                  <a:srgbClr val="FFFFFF"/>
                </a:highlight>
              </a:rPr>
              <a:t>:  </a:t>
            </a:r>
            <a:r>
              <a:rPr lang="en-US" sz="1400" dirty="0">
                <a:solidFill>
                  <a:srgbClr val="3366FF"/>
                </a:solidFill>
                <a:highlight>
                  <a:srgbClr val="FFFFFF"/>
                </a:highlight>
              </a:rPr>
              <a:t>E</a:t>
            </a:r>
            <a:r>
              <a:rPr lang="en-US" sz="1400" dirty="0" smtClean="0">
                <a:solidFill>
                  <a:srgbClr val="3366FF"/>
                </a:solidFill>
                <a:highlight>
                  <a:srgbClr val="FFFFFF"/>
                </a:highlight>
              </a:rPr>
              <a:t>xecution an operation many many times and compute the average. One execution may take a lot of time but overall, the average is small. Moe on this in a few weeks!</a:t>
            </a:r>
            <a:r>
              <a:rPr lang="en-US" sz="1400" dirty="0" smtClean="0">
                <a:solidFill>
                  <a:srgbClr val="222222"/>
                </a:solidFill>
                <a:highlight>
                  <a:srgbClr val="FFFFFF"/>
                </a:highlight>
              </a:rPr>
              <a:t>)</a:t>
            </a:r>
            <a:endParaRPr lang="en-US" sz="1400" dirty="0" smtClean="0">
              <a:solidFill>
                <a:srgbClr val="222222"/>
              </a:solidFill>
              <a:highlight>
                <a:srgbClr val="FFFFFF"/>
              </a:highlight>
            </a:endParaRPr>
          </a:p>
          <a:p>
            <a:pPr marL="749300" lvl="0" indent="-317500" rtl="0">
              <a:lnSpc>
                <a:spcPct val="132954"/>
              </a:lnSpc>
              <a:spcBef>
                <a:spcPts val="0"/>
              </a:spcBef>
              <a:spcAft>
                <a:spcPts val="1200"/>
              </a:spcAft>
              <a:buClr>
                <a:srgbClr val="222222"/>
              </a:buClr>
              <a:buSzPct val="100000"/>
              <a:buAutoNum type="arabicPeriod"/>
            </a:pPr>
            <a:endParaRPr lang="en" sz="1400" dirty="0">
              <a:solidFill>
                <a:srgbClr val="222222"/>
              </a:solidFill>
              <a:highlight>
                <a:srgbClr val="FFFFFF"/>
              </a:highlight>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 — an implementation of a Set</a:t>
            </a:r>
          </a:p>
        </p:txBody>
      </p:sp>
      <p:sp>
        <p:nvSpPr>
          <p:cNvPr id="89" name="Shape 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90" name="Shape 90"/>
          <p:cNvSpPr/>
          <p:nvPr/>
        </p:nvSpPr>
        <p:spPr>
          <a:xfrm>
            <a:off x="2131025" y="2227150"/>
            <a:ext cx="2010900"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h</a:t>
            </a:r>
            <a:r>
              <a:rPr lang="en" sz="2000" b="1" dirty="0" smtClean="0">
                <a:latin typeface="Courier New"/>
                <a:ea typeface="Courier New"/>
                <a:cs typeface="Courier New"/>
                <a:sym typeface="Courier New"/>
              </a:rPr>
              <a:t>ash </a:t>
            </a:r>
            <a:r>
              <a:rPr lang="en-US" sz="2000" b="1" dirty="0">
                <a:latin typeface="Courier New"/>
                <a:ea typeface="Courier New"/>
                <a:cs typeface="Courier New"/>
                <a:sym typeface="Courier New"/>
              </a:rPr>
              <a:t>f</a:t>
            </a:r>
            <a:r>
              <a:rPr lang="en" sz="2000" b="1" dirty="0" smtClean="0">
                <a:latin typeface="Courier New"/>
                <a:ea typeface="Courier New"/>
                <a:cs typeface="Courier New"/>
                <a:sym typeface="Courier New"/>
              </a:rPr>
              <a:t>unction</a:t>
            </a:r>
            <a:endParaRPr lang="en" sz="2000" b="1" dirty="0">
              <a:latin typeface="Courier New"/>
              <a:ea typeface="Courier New"/>
              <a:cs typeface="Courier New"/>
              <a:sym typeface="Courier New"/>
            </a:endParaRPr>
          </a:p>
        </p:txBody>
      </p:sp>
      <p:sp>
        <p:nvSpPr>
          <p:cNvPr id="91" name="Shape 91"/>
          <p:cNvSpPr/>
          <p:nvPr/>
        </p:nvSpPr>
        <p:spPr>
          <a:xfrm>
            <a:off x="284950" y="2387500"/>
            <a:ext cx="15930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value</a:t>
            </a:r>
          </a:p>
        </p:txBody>
      </p:sp>
      <p:cxnSp>
        <p:nvCxnSpPr>
          <p:cNvPr id="92" name="Shape 92"/>
          <p:cNvCxnSpPr>
            <a:stCxn id="91" idx="6"/>
            <a:endCxn id="90" idx="2"/>
          </p:cNvCxnSpPr>
          <p:nvPr/>
        </p:nvCxnSpPr>
        <p:spPr>
          <a:xfrm>
            <a:off x="1877950" y="2611749"/>
            <a:ext cx="253200" cy="0"/>
          </a:xfrm>
          <a:prstGeom prst="straightConnector1">
            <a:avLst/>
          </a:prstGeom>
          <a:noFill/>
          <a:ln w="19050" cap="flat" cmpd="sng">
            <a:solidFill>
              <a:schemeClr val="dk2"/>
            </a:solidFill>
            <a:prstDash val="solid"/>
            <a:round/>
            <a:headEnd type="none" w="lg" len="lg"/>
            <a:tailEnd type="triangle" w="lg" len="lg"/>
          </a:ln>
        </p:spPr>
      </p:cxnSp>
      <p:cxnSp>
        <p:nvCxnSpPr>
          <p:cNvPr id="96" name="Shape 96"/>
          <p:cNvCxnSpPr/>
          <p:nvPr/>
        </p:nvCxnSpPr>
        <p:spPr>
          <a:xfrm>
            <a:off x="4734808" y="3813500"/>
            <a:ext cx="4500" cy="187199"/>
          </a:xfrm>
          <a:prstGeom prst="straightConnector1">
            <a:avLst/>
          </a:prstGeom>
          <a:noFill/>
          <a:ln w="19050" cap="flat" cmpd="sng">
            <a:solidFill>
              <a:schemeClr val="dk2"/>
            </a:solidFill>
            <a:prstDash val="solid"/>
            <a:round/>
            <a:headEnd type="none" w="lg" len="lg"/>
            <a:tailEnd type="triangle" w="lg" len="lg"/>
          </a:ln>
        </p:spPr>
      </p:cxnSp>
      <p:sp>
        <p:nvSpPr>
          <p:cNvPr id="110" name="Shape 110"/>
          <p:cNvSpPr txBox="1"/>
          <p:nvPr/>
        </p:nvSpPr>
        <p:spPr>
          <a:xfrm>
            <a:off x="375600" y="4053925"/>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b</a:t>
            </a:r>
          </a:p>
        </p:txBody>
      </p:sp>
      <p:sp>
        <p:nvSpPr>
          <p:cNvPr id="111" name="Shape 111"/>
          <p:cNvSpPr txBox="1"/>
          <p:nvPr/>
        </p:nvSpPr>
        <p:spPr>
          <a:xfrm>
            <a:off x="457200" y="1320412"/>
            <a:ext cx="6515700" cy="817199"/>
          </a:xfrm>
          <a:prstGeom prst="rect">
            <a:avLst/>
          </a:prstGeom>
          <a:noFill/>
          <a:ln>
            <a:noFill/>
          </a:ln>
        </p:spPr>
        <p:txBody>
          <a:bodyPr lIns="91425" tIns="91425" rIns="91425" bIns="91425" anchor="t" anchorCtr="0">
            <a:noAutofit/>
          </a:bodyPr>
          <a:lstStyle/>
          <a:p>
            <a:pPr lvl="0" rtl="0">
              <a:spcBef>
                <a:spcPts val="0"/>
              </a:spcBef>
              <a:buNone/>
            </a:pPr>
            <a:r>
              <a:rPr lang="en" sz="2000"/>
              <a:t>Idea: finding an element in an array takes constant time when you know which index it is stored in</a:t>
            </a:r>
          </a:p>
        </p:txBody>
      </p:sp>
      <p:sp>
        <p:nvSpPr>
          <p:cNvPr id="5" name="TextBox 4"/>
          <p:cNvSpPr txBox="1"/>
          <p:nvPr/>
        </p:nvSpPr>
        <p:spPr>
          <a:xfrm>
            <a:off x="7004350" y="777287"/>
            <a:ext cx="1753449" cy="1631216"/>
          </a:xfrm>
          <a:prstGeom prst="rect">
            <a:avLst/>
          </a:prstGeom>
          <a:solidFill>
            <a:schemeClr val="accent3">
              <a:lumMod val="20000"/>
              <a:lumOff val="80000"/>
            </a:schemeClr>
          </a:solidFill>
        </p:spPr>
        <p:txBody>
          <a:bodyPr wrap="square" rtlCol="0">
            <a:spAutoFit/>
          </a:bodyPr>
          <a:lstStyle/>
          <a:p>
            <a:pPr algn="r"/>
            <a:r>
              <a:rPr lang="en-US" sz="2000" dirty="0" smtClean="0"/>
              <a:t>Possible hash function for a set of values: just us the value</a:t>
            </a:r>
            <a:endParaRPr lang="en-US" sz="2000" dirty="0"/>
          </a:p>
        </p:txBody>
      </p:sp>
      <p:grpSp>
        <p:nvGrpSpPr>
          <p:cNvPr id="6" name="Group 5"/>
          <p:cNvGrpSpPr/>
          <p:nvPr/>
        </p:nvGrpSpPr>
        <p:grpSpPr>
          <a:xfrm>
            <a:off x="873275" y="3531471"/>
            <a:ext cx="6825600" cy="1174254"/>
            <a:chOff x="873275" y="3531471"/>
            <a:chExt cx="6825600" cy="1174254"/>
          </a:xfrm>
        </p:grpSpPr>
        <p:grpSp>
          <p:nvGrpSpPr>
            <p:cNvPr id="97" name="Shape 97"/>
            <p:cNvGrpSpPr/>
            <p:nvPr/>
          </p:nvGrpSpPr>
          <p:grpSpPr>
            <a:xfrm>
              <a:off x="873275" y="3531471"/>
              <a:ext cx="6825600" cy="1174254"/>
              <a:chOff x="1121625" y="3456446"/>
              <a:chExt cx="6825600" cy="1174254"/>
            </a:xfrm>
          </p:grpSpPr>
          <p:sp>
            <p:nvSpPr>
              <p:cNvPr id="98" name="Shape 98"/>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99" name="Shape 99"/>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00" name="Shape 100"/>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01" name="Shape 101"/>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02" name="Shape 102"/>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03" name="Shape 103"/>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04" name="Shape 104"/>
              <p:cNvSpPr/>
              <p:nvPr/>
            </p:nvSpPr>
            <p:spPr>
              <a:xfrm>
                <a:off x="1121625" y="3456446"/>
                <a:ext cx="1137600" cy="410813"/>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lang="en" sz="2000" dirty="0">
                  <a:latin typeface="Courier New"/>
                  <a:ea typeface="Courier New"/>
                  <a:cs typeface="Courier New"/>
                  <a:sym typeface="Courier New"/>
                </a:endParaRPr>
              </a:p>
            </p:txBody>
          </p:sp>
          <p:sp>
            <p:nvSpPr>
              <p:cNvPr id="105" name="Shape 105"/>
              <p:cNvSpPr/>
              <p:nvPr/>
            </p:nvSpPr>
            <p:spPr>
              <a:xfrm>
                <a:off x="22592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smtClean="0">
                    <a:latin typeface="Courier New"/>
                    <a:ea typeface="Courier New"/>
                    <a:cs typeface="Courier New"/>
                    <a:sym typeface="Courier New"/>
                  </a:rPr>
                  <a:t>1</a:t>
                </a:r>
                <a:endParaRPr lang="en" sz="2000" dirty="0">
                  <a:latin typeface="Courier New"/>
                  <a:ea typeface="Courier New"/>
                  <a:cs typeface="Courier New"/>
                  <a:sym typeface="Courier New"/>
                </a:endParaRPr>
              </a:p>
            </p:txBody>
          </p:sp>
          <p:sp>
            <p:nvSpPr>
              <p:cNvPr id="106" name="Shape 106"/>
              <p:cNvSpPr/>
              <p:nvPr/>
            </p:nvSpPr>
            <p:spPr>
              <a:xfrm>
                <a:off x="33968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107" name="Shape 107"/>
              <p:cNvSpPr/>
              <p:nvPr/>
            </p:nvSpPr>
            <p:spPr>
              <a:xfrm>
                <a:off x="45344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108" name="Shape 108"/>
              <p:cNvSpPr/>
              <p:nvPr/>
            </p:nvSpPr>
            <p:spPr>
              <a:xfrm>
                <a:off x="56720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109" name="Shape 109"/>
              <p:cNvSpPr/>
              <p:nvPr/>
            </p:nvSpPr>
            <p:spPr>
              <a:xfrm>
                <a:off x="68096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sp>
          <p:nvSpPr>
            <p:cNvPr id="30" name="Shape 105"/>
            <p:cNvSpPr/>
            <p:nvPr/>
          </p:nvSpPr>
          <p:spPr>
            <a:xfrm>
              <a:off x="873275" y="3732166"/>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0</a:t>
              </a:r>
              <a:endParaRPr lang="en" sz="2000" dirty="0">
                <a:latin typeface="Courier New"/>
                <a:ea typeface="Courier New"/>
                <a:cs typeface="Courier New"/>
                <a:sym typeface="Courier New"/>
              </a:endParaRPr>
            </a:p>
          </p:txBody>
        </p:sp>
      </p:grpSp>
      <p:cxnSp>
        <p:nvCxnSpPr>
          <p:cNvPr id="32" name="Shape 151"/>
          <p:cNvCxnSpPr>
            <a:endCxn id="33" idx="2"/>
          </p:cNvCxnSpPr>
          <p:nvPr/>
        </p:nvCxnSpPr>
        <p:spPr>
          <a:xfrm>
            <a:off x="4168832" y="2611737"/>
            <a:ext cx="327969" cy="13"/>
          </a:xfrm>
          <a:prstGeom prst="straightConnector1">
            <a:avLst/>
          </a:prstGeom>
          <a:noFill/>
          <a:ln w="19050" cap="flat" cmpd="sng">
            <a:solidFill>
              <a:schemeClr val="dk2"/>
            </a:solidFill>
            <a:prstDash val="solid"/>
            <a:round/>
            <a:headEnd type="none" w="lg" len="lg"/>
            <a:tailEnd type="triangle" w="lg" len="lg"/>
          </a:ln>
        </p:spPr>
      </p:cxnSp>
      <p:sp>
        <p:nvSpPr>
          <p:cNvPr id="33" name="Shape 94"/>
          <p:cNvSpPr/>
          <p:nvPr/>
        </p:nvSpPr>
        <p:spPr>
          <a:xfrm>
            <a:off x="4496801" y="2227150"/>
            <a:ext cx="1443487"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6</a:t>
            </a:r>
            <a:endParaRPr lang="en" sz="2000" b="1" dirty="0">
              <a:latin typeface="Courier New"/>
              <a:ea typeface="Courier New"/>
              <a:cs typeface="Courier New"/>
              <a:sym typeface="Courier New"/>
            </a:endParaRPr>
          </a:p>
        </p:txBody>
      </p:sp>
      <p:sp>
        <p:nvSpPr>
          <p:cNvPr id="95" name="Shape 95"/>
          <p:cNvSpPr/>
          <p:nvPr/>
        </p:nvSpPr>
        <p:spPr>
          <a:xfrm>
            <a:off x="4727734" y="2620833"/>
            <a:ext cx="1833541" cy="1194551"/>
          </a:xfrm>
          <a:custGeom>
            <a:avLst/>
            <a:gdLst/>
            <a:ahLst/>
            <a:cxnLst/>
            <a:rect l="0" t="0" r="0" b="0"/>
            <a:pathLst>
              <a:path w="59691" h="48070" extrusionOk="0">
                <a:moveTo>
                  <a:pt x="38777" y="0"/>
                </a:moveTo>
                <a:cubicBezTo>
                  <a:pt x="41233" y="534"/>
                  <a:pt x="50046" y="1334"/>
                  <a:pt x="53518" y="3204"/>
                </a:cubicBezTo>
                <a:cubicBezTo>
                  <a:pt x="56989" y="5073"/>
                  <a:pt x="59340" y="8118"/>
                  <a:pt x="59607" y="11216"/>
                </a:cubicBezTo>
                <a:cubicBezTo>
                  <a:pt x="59874" y="14314"/>
                  <a:pt x="59766" y="18854"/>
                  <a:pt x="55120" y="21792"/>
                </a:cubicBezTo>
                <a:cubicBezTo>
                  <a:pt x="50473" y="24729"/>
                  <a:pt x="40111" y="26385"/>
                  <a:pt x="31726" y="28842"/>
                </a:cubicBezTo>
                <a:cubicBezTo>
                  <a:pt x="23340" y="31298"/>
                  <a:pt x="10094" y="33328"/>
                  <a:pt x="4807" y="36533"/>
                </a:cubicBezTo>
                <a:cubicBezTo>
                  <a:pt x="-480" y="39737"/>
                  <a:pt x="801" y="46147"/>
                  <a:pt x="0" y="48070"/>
                </a:cubicBezTo>
              </a:path>
            </a:pathLst>
          </a:custGeom>
          <a:noFill/>
          <a:ln w="19050" cap="flat" cmpd="sng">
            <a:solidFill>
              <a:schemeClr val="dk2"/>
            </a:solidFill>
            <a:prstDash val="solid"/>
            <a:round/>
            <a:headEnd type="none" w="lg" len="lg"/>
            <a:tailEnd type="none" w="lg" len="lg"/>
          </a:ln>
        </p:spPr>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a:t>
            </a:r>
          </a:p>
        </p:txBody>
      </p:sp>
      <p:sp>
        <p:nvSpPr>
          <p:cNvPr id="117" name="Shape 11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18" name="Shape 118"/>
          <p:cNvSpPr/>
          <p:nvPr/>
        </p:nvSpPr>
        <p:spPr>
          <a:xfrm>
            <a:off x="2359512" y="2227137"/>
            <a:ext cx="2010900"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latin typeface="Courier New"/>
                <a:ea typeface="Courier New"/>
                <a:cs typeface="Courier New"/>
                <a:sym typeface="Courier New"/>
              </a:rPr>
              <a:t>H</a:t>
            </a:r>
            <a:r>
              <a:rPr lang="en" sz="2000" b="1" dirty="0" smtClean="0">
                <a:latin typeface="Courier New"/>
                <a:ea typeface="Courier New"/>
                <a:cs typeface="Courier New"/>
                <a:sym typeface="Courier New"/>
              </a:rPr>
              <a:t>ash </a:t>
            </a:r>
            <a:r>
              <a:rPr lang="en-US" sz="2000" b="1" dirty="0">
                <a:latin typeface="Courier New"/>
                <a:ea typeface="Courier New"/>
                <a:cs typeface="Courier New"/>
                <a:sym typeface="Courier New"/>
              </a:rPr>
              <a:t>h</a:t>
            </a:r>
            <a:r>
              <a:rPr lang="en" sz="2000" b="1" dirty="0" smtClean="0">
                <a:latin typeface="Courier New"/>
                <a:ea typeface="Courier New"/>
                <a:cs typeface="Courier New"/>
                <a:sym typeface="Courier New"/>
              </a:rPr>
              <a:t>unction</a:t>
            </a:r>
            <a:endParaRPr lang="en" sz="2000" b="1" dirty="0">
              <a:latin typeface="Courier New"/>
              <a:ea typeface="Courier New"/>
              <a:cs typeface="Courier New"/>
              <a:sym typeface="Courier New"/>
            </a:endParaRPr>
          </a:p>
        </p:txBody>
      </p:sp>
      <p:sp>
        <p:nvSpPr>
          <p:cNvPr id="119" name="Shape 119"/>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cxnSp>
        <p:nvCxnSpPr>
          <p:cNvPr id="120" name="Shape 120"/>
          <p:cNvCxnSpPr>
            <a:stCxn id="119" idx="6"/>
            <a:endCxn id="118" idx="2"/>
          </p:cNvCxnSpPr>
          <p:nvPr/>
        </p:nvCxnSpPr>
        <p:spPr>
          <a:xfrm>
            <a:off x="1963000" y="2611749"/>
            <a:ext cx="396600" cy="0"/>
          </a:xfrm>
          <a:prstGeom prst="straightConnector1">
            <a:avLst/>
          </a:prstGeom>
          <a:noFill/>
          <a:ln w="19050" cap="flat" cmpd="sng">
            <a:solidFill>
              <a:schemeClr val="dk2"/>
            </a:solidFill>
            <a:prstDash val="solid"/>
            <a:round/>
            <a:headEnd type="none" w="lg" len="lg"/>
            <a:tailEnd type="triangle" w="lg" len="lg"/>
          </a:ln>
        </p:spPr>
      </p:cxnSp>
      <p:sp>
        <p:nvSpPr>
          <p:cNvPr id="122" name="Shape 122"/>
          <p:cNvSpPr/>
          <p:nvPr/>
        </p:nvSpPr>
        <p:spPr>
          <a:xfrm>
            <a:off x="6523949" y="2377909"/>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5</a:t>
            </a:r>
          </a:p>
        </p:txBody>
      </p:sp>
      <p:cxnSp>
        <p:nvCxnSpPr>
          <p:cNvPr id="123" name="Shape 123"/>
          <p:cNvCxnSpPr/>
          <p:nvPr/>
        </p:nvCxnSpPr>
        <p:spPr>
          <a:xfrm>
            <a:off x="7509348" y="3689293"/>
            <a:ext cx="0" cy="224399"/>
          </a:xfrm>
          <a:prstGeom prst="straightConnector1">
            <a:avLst/>
          </a:prstGeom>
          <a:noFill/>
          <a:ln w="19050" cap="flat" cmpd="sng">
            <a:solidFill>
              <a:schemeClr val="dk2"/>
            </a:solidFill>
            <a:prstDash val="solid"/>
            <a:round/>
            <a:headEnd type="none" w="lg" len="lg"/>
            <a:tailEnd type="triangle" w="lg" len="lg"/>
          </a:ln>
        </p:spPr>
      </p:cxnSp>
      <p:sp>
        <p:nvSpPr>
          <p:cNvPr id="124" name="Shape 124"/>
          <p:cNvSpPr/>
          <p:nvPr/>
        </p:nvSpPr>
        <p:spPr>
          <a:xfrm>
            <a:off x="7248449" y="2672439"/>
            <a:ext cx="260899" cy="1200933"/>
          </a:xfrm>
          <a:custGeom>
            <a:avLst/>
            <a:gdLst/>
            <a:ahLst/>
            <a:cxnLst/>
            <a:rect l="0" t="0" r="0" b="0"/>
            <a:pathLst>
              <a:path w="37174" h="44545" extrusionOk="0">
                <a:moveTo>
                  <a:pt x="0" y="0"/>
                </a:moveTo>
                <a:cubicBezTo>
                  <a:pt x="2670" y="961"/>
                  <a:pt x="11216" y="2883"/>
                  <a:pt x="16023" y="5768"/>
                </a:cubicBezTo>
                <a:cubicBezTo>
                  <a:pt x="20830" y="8652"/>
                  <a:pt x="25690" y="13245"/>
                  <a:pt x="28842" y="17305"/>
                </a:cubicBezTo>
                <a:cubicBezTo>
                  <a:pt x="31993" y="21364"/>
                  <a:pt x="33541" y="25584"/>
                  <a:pt x="34930" y="30124"/>
                </a:cubicBezTo>
                <a:cubicBezTo>
                  <a:pt x="36318" y="34664"/>
                  <a:pt x="36800" y="42141"/>
                  <a:pt x="37174" y="44545"/>
                </a:cubicBezTo>
              </a:path>
            </a:pathLst>
          </a:custGeom>
          <a:noFill/>
          <a:ln w="19050" cap="flat" cmpd="sng">
            <a:solidFill>
              <a:schemeClr val="dk2"/>
            </a:solidFill>
            <a:prstDash val="solid"/>
            <a:round/>
            <a:headEnd type="none" w="lg" len="lg"/>
            <a:tailEnd type="none" w="lg" len="lg"/>
          </a:ln>
        </p:spPr>
      </p:sp>
      <p:grpSp>
        <p:nvGrpSpPr>
          <p:cNvPr id="125" name="Shape 125"/>
          <p:cNvGrpSpPr/>
          <p:nvPr/>
        </p:nvGrpSpPr>
        <p:grpSpPr>
          <a:xfrm>
            <a:off x="941050" y="3648973"/>
            <a:ext cx="6830475" cy="997652"/>
            <a:chOff x="1116750" y="3633048"/>
            <a:chExt cx="6830475" cy="997652"/>
          </a:xfrm>
        </p:grpSpPr>
        <p:sp>
          <p:nvSpPr>
            <p:cNvPr id="126" name="Shape 126"/>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27" name="Shape 127"/>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28" name="Shape 128"/>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29" name="Shape 129"/>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sz="2000" b="1">
                <a:latin typeface="Courier New"/>
                <a:ea typeface="Courier New"/>
                <a:cs typeface="Courier New"/>
                <a:sym typeface="Courier New"/>
              </a:endParaRPr>
            </a:p>
          </p:txBody>
        </p:sp>
        <p:sp>
          <p:nvSpPr>
            <p:cNvPr id="130" name="Shape 130"/>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31" name="Shape 131"/>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sp>
          <p:nvSpPr>
            <p:cNvPr id="132" name="Shape 132"/>
            <p:cNvSpPr/>
            <p:nvPr/>
          </p:nvSpPr>
          <p:spPr>
            <a:xfrm>
              <a:off x="11167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133" name="Shape 133"/>
            <p:cNvSpPr/>
            <p:nvPr/>
          </p:nvSpPr>
          <p:spPr>
            <a:xfrm>
              <a:off x="22543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134" name="Shape 134"/>
            <p:cNvSpPr/>
            <p:nvPr/>
          </p:nvSpPr>
          <p:spPr>
            <a:xfrm>
              <a:off x="33919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135" name="Shape 135"/>
            <p:cNvSpPr/>
            <p:nvPr/>
          </p:nvSpPr>
          <p:spPr>
            <a:xfrm>
              <a:off x="45295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136" name="Shape 136"/>
            <p:cNvSpPr/>
            <p:nvPr/>
          </p:nvSpPr>
          <p:spPr>
            <a:xfrm>
              <a:off x="56671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137" name="Shape 137"/>
            <p:cNvSpPr/>
            <p:nvPr/>
          </p:nvSpPr>
          <p:spPr>
            <a:xfrm>
              <a:off x="6804750" y="3633048"/>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solidFill>
                    <a:srgbClr val="FF0000"/>
                  </a:solidFill>
                  <a:latin typeface="Courier New"/>
                  <a:ea typeface="Courier New"/>
                  <a:cs typeface="Courier New"/>
                  <a:sym typeface="Courier New"/>
                </a:rPr>
                <a:t>5</a:t>
              </a:r>
            </a:p>
          </p:txBody>
        </p:sp>
      </p:grpSp>
      <p:sp>
        <p:nvSpPr>
          <p:cNvPr id="138" name="Shape 138"/>
          <p:cNvSpPr txBox="1"/>
          <p:nvPr/>
        </p:nvSpPr>
        <p:spPr>
          <a:xfrm>
            <a:off x="6846477" y="1668058"/>
            <a:ext cx="1599565"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add(“VA”)</a:t>
            </a:r>
          </a:p>
        </p:txBody>
      </p:sp>
      <p:sp>
        <p:nvSpPr>
          <p:cNvPr id="139" name="Shape 139"/>
          <p:cNvSpPr txBox="1"/>
          <p:nvPr/>
        </p:nvSpPr>
        <p:spPr>
          <a:xfrm>
            <a:off x="375600" y="4053925"/>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b</a:t>
            </a:r>
          </a:p>
        </p:txBody>
      </p:sp>
      <p:sp>
        <p:nvSpPr>
          <p:cNvPr id="140" name="Shape 140"/>
          <p:cNvSpPr txBox="1"/>
          <p:nvPr/>
        </p:nvSpPr>
        <p:spPr>
          <a:xfrm>
            <a:off x="457200" y="1320412"/>
            <a:ext cx="6515700" cy="817199"/>
          </a:xfrm>
          <a:prstGeom prst="rect">
            <a:avLst/>
          </a:prstGeom>
          <a:noFill/>
          <a:ln>
            <a:noFill/>
          </a:ln>
        </p:spPr>
        <p:txBody>
          <a:bodyPr lIns="91425" tIns="91425" rIns="91425" bIns="91425" anchor="t" anchorCtr="0">
            <a:noAutofit/>
          </a:bodyPr>
          <a:lstStyle/>
          <a:p>
            <a:pPr lvl="0" rtl="0">
              <a:spcBef>
                <a:spcPts val="0"/>
              </a:spcBef>
              <a:buNone/>
            </a:pPr>
            <a:r>
              <a:rPr lang="en" sz="2000"/>
              <a:t>Idea: finding an element in an array takes constant time when you know which index it is stored in</a:t>
            </a:r>
          </a:p>
        </p:txBody>
      </p:sp>
      <p:cxnSp>
        <p:nvCxnSpPr>
          <p:cNvPr id="28" name="Shape 151"/>
          <p:cNvCxnSpPr>
            <a:stCxn id="118" idx="6"/>
            <a:endCxn id="29" idx="2"/>
          </p:cNvCxnSpPr>
          <p:nvPr/>
        </p:nvCxnSpPr>
        <p:spPr>
          <a:xfrm>
            <a:off x="4370412" y="2611737"/>
            <a:ext cx="327969" cy="13"/>
          </a:xfrm>
          <a:prstGeom prst="straightConnector1">
            <a:avLst/>
          </a:prstGeom>
          <a:noFill/>
          <a:ln w="19050" cap="flat" cmpd="sng">
            <a:solidFill>
              <a:schemeClr val="dk2"/>
            </a:solidFill>
            <a:prstDash val="solid"/>
            <a:round/>
            <a:headEnd type="none" w="lg" len="lg"/>
            <a:tailEnd type="triangle" w="lg" len="lg"/>
          </a:ln>
        </p:spPr>
      </p:cxnSp>
      <p:sp>
        <p:nvSpPr>
          <p:cNvPr id="29" name="Shape 94"/>
          <p:cNvSpPr/>
          <p:nvPr/>
        </p:nvSpPr>
        <p:spPr>
          <a:xfrm>
            <a:off x="4698381" y="2227150"/>
            <a:ext cx="1443487"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6</a:t>
            </a:r>
            <a:endParaRPr lang="en" sz="2000" b="1" dirty="0">
              <a:latin typeface="Courier New"/>
              <a:ea typeface="Courier New"/>
              <a:cs typeface="Courier New"/>
              <a:sym typeface="Courier New"/>
            </a:endParaRPr>
          </a:p>
        </p:txBody>
      </p:sp>
      <p:cxnSp>
        <p:nvCxnSpPr>
          <p:cNvPr id="30" name="Shape 151"/>
          <p:cNvCxnSpPr>
            <a:stCxn id="29" idx="6"/>
            <a:endCxn id="122" idx="2"/>
          </p:cNvCxnSpPr>
          <p:nvPr/>
        </p:nvCxnSpPr>
        <p:spPr>
          <a:xfrm flipV="1">
            <a:off x="6141868" y="2602159"/>
            <a:ext cx="382081" cy="9591"/>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a:t>
            </a:r>
          </a:p>
        </p:txBody>
      </p:sp>
      <p:sp>
        <p:nvSpPr>
          <p:cNvPr id="146" name="Shape 14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47" name="Shape 147"/>
          <p:cNvSpPr txBox="1"/>
          <p:nvPr/>
        </p:nvSpPr>
        <p:spPr>
          <a:xfrm>
            <a:off x="457200" y="1320412"/>
            <a:ext cx="6515700" cy="817199"/>
          </a:xfrm>
          <a:prstGeom prst="rect">
            <a:avLst/>
          </a:prstGeom>
          <a:noFill/>
          <a:ln>
            <a:noFill/>
          </a:ln>
        </p:spPr>
        <p:txBody>
          <a:bodyPr lIns="91425" tIns="91425" rIns="91425" bIns="91425" anchor="t" anchorCtr="0">
            <a:noAutofit/>
          </a:bodyPr>
          <a:lstStyle/>
          <a:p>
            <a:pPr lvl="0" rtl="0">
              <a:spcBef>
                <a:spcPts val="0"/>
              </a:spcBef>
              <a:buNone/>
            </a:pPr>
            <a:r>
              <a:rPr lang="en" sz="2000"/>
              <a:t>Idea: finding an element in an array takes constant time when you know which index it is stored in</a:t>
            </a:r>
          </a:p>
        </p:txBody>
      </p:sp>
      <p:sp>
        <p:nvSpPr>
          <p:cNvPr id="148" name="Shape 148"/>
          <p:cNvSpPr/>
          <p:nvPr/>
        </p:nvSpPr>
        <p:spPr>
          <a:xfrm>
            <a:off x="2359512" y="2227137"/>
            <a:ext cx="2010900"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h</a:t>
            </a:r>
            <a:r>
              <a:rPr lang="en" sz="2000" b="1" dirty="0" smtClean="0">
                <a:latin typeface="Courier New"/>
                <a:ea typeface="Courier New"/>
                <a:cs typeface="Courier New"/>
                <a:sym typeface="Courier New"/>
              </a:rPr>
              <a:t>ash </a:t>
            </a:r>
            <a:r>
              <a:rPr lang="en-US" sz="2000" b="1" dirty="0">
                <a:latin typeface="Courier New"/>
                <a:ea typeface="Courier New"/>
                <a:cs typeface="Courier New"/>
                <a:sym typeface="Courier New"/>
              </a:rPr>
              <a:t>f</a:t>
            </a:r>
            <a:r>
              <a:rPr lang="en" sz="2000" b="1" dirty="0" smtClean="0">
                <a:latin typeface="Courier New"/>
                <a:ea typeface="Courier New"/>
                <a:cs typeface="Courier New"/>
                <a:sym typeface="Courier New"/>
              </a:rPr>
              <a:t>unction</a:t>
            </a:r>
            <a:endParaRPr lang="en" sz="2000" b="1" dirty="0">
              <a:latin typeface="Courier New"/>
              <a:ea typeface="Courier New"/>
              <a:cs typeface="Courier New"/>
              <a:sym typeface="Courier New"/>
            </a:endParaRPr>
          </a:p>
        </p:txBody>
      </p:sp>
      <p:sp>
        <p:nvSpPr>
          <p:cNvPr id="149" name="Shape 149"/>
          <p:cNvSpPr/>
          <p:nvPr/>
        </p:nvSpPr>
        <p:spPr>
          <a:xfrm>
            <a:off x="525400" y="238750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cxnSp>
        <p:nvCxnSpPr>
          <p:cNvPr id="150" name="Shape 150"/>
          <p:cNvCxnSpPr>
            <a:stCxn id="149" idx="6"/>
            <a:endCxn id="148" idx="2"/>
          </p:cNvCxnSpPr>
          <p:nvPr/>
        </p:nvCxnSpPr>
        <p:spPr>
          <a:xfrm>
            <a:off x="1963000" y="2611749"/>
            <a:ext cx="396600" cy="0"/>
          </a:xfrm>
          <a:prstGeom prst="straightConnector1">
            <a:avLst/>
          </a:prstGeom>
          <a:noFill/>
          <a:ln w="19050" cap="flat" cmpd="sng">
            <a:solidFill>
              <a:schemeClr val="dk2"/>
            </a:solidFill>
            <a:prstDash val="solid"/>
            <a:round/>
            <a:headEnd type="none" w="lg" len="lg"/>
            <a:tailEnd type="triangle" w="lg" len="lg"/>
          </a:ln>
        </p:spPr>
      </p:cxnSp>
      <p:cxnSp>
        <p:nvCxnSpPr>
          <p:cNvPr id="151" name="Shape 151"/>
          <p:cNvCxnSpPr>
            <a:stCxn id="148" idx="6"/>
            <a:endCxn id="31" idx="2"/>
          </p:cNvCxnSpPr>
          <p:nvPr/>
        </p:nvCxnSpPr>
        <p:spPr>
          <a:xfrm>
            <a:off x="4370412" y="2611737"/>
            <a:ext cx="327969" cy="13"/>
          </a:xfrm>
          <a:prstGeom prst="straightConnector1">
            <a:avLst/>
          </a:prstGeom>
          <a:noFill/>
          <a:ln w="19050" cap="flat" cmpd="sng">
            <a:solidFill>
              <a:schemeClr val="dk2"/>
            </a:solidFill>
            <a:prstDash val="solid"/>
            <a:round/>
            <a:headEnd type="none" w="lg" len="lg"/>
            <a:tailEnd type="triangle" w="lg" len="lg"/>
          </a:ln>
        </p:spPr>
      </p:cxnSp>
      <p:sp>
        <p:nvSpPr>
          <p:cNvPr id="152" name="Shape 152"/>
          <p:cNvSpPr/>
          <p:nvPr/>
        </p:nvSpPr>
        <p:spPr>
          <a:xfrm>
            <a:off x="6557725" y="2395575"/>
            <a:ext cx="11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3</a:t>
            </a:r>
          </a:p>
        </p:txBody>
      </p:sp>
      <p:grpSp>
        <p:nvGrpSpPr>
          <p:cNvPr id="155" name="Shape 155"/>
          <p:cNvGrpSpPr/>
          <p:nvPr/>
        </p:nvGrpSpPr>
        <p:grpSpPr>
          <a:xfrm>
            <a:off x="869725" y="3645760"/>
            <a:ext cx="6825600" cy="987840"/>
            <a:chOff x="1121625" y="3642860"/>
            <a:chExt cx="6825600" cy="987840"/>
          </a:xfrm>
        </p:grpSpPr>
        <p:sp>
          <p:nvSpPr>
            <p:cNvPr id="156" name="Shape 156"/>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57" name="Shape 157"/>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58" name="Shape 158"/>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59" name="Shape 159"/>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160" name="Shape 160"/>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61" name="Shape 161"/>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55000"/>
                <a:buFont typeface="Arial"/>
                <a:buNone/>
              </a:pPr>
              <a:r>
                <a:rPr lang="en" sz="2000" b="1">
                  <a:solidFill>
                    <a:schemeClr val="dk1"/>
                  </a:solidFill>
                  <a:latin typeface="Courier New"/>
                  <a:ea typeface="Courier New"/>
                  <a:cs typeface="Courier New"/>
                  <a:sym typeface="Courier New"/>
                </a:rPr>
                <a:t>VA</a:t>
              </a:r>
            </a:p>
          </p:txBody>
        </p:sp>
        <p:sp>
          <p:nvSpPr>
            <p:cNvPr id="162" name="Shape 162"/>
            <p:cNvSpPr/>
            <p:nvPr/>
          </p:nvSpPr>
          <p:spPr>
            <a:xfrm>
              <a:off x="11216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163" name="Shape 163"/>
            <p:cNvSpPr/>
            <p:nvPr/>
          </p:nvSpPr>
          <p:spPr>
            <a:xfrm>
              <a:off x="22592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164" name="Shape 164"/>
            <p:cNvSpPr/>
            <p:nvPr/>
          </p:nvSpPr>
          <p:spPr>
            <a:xfrm>
              <a:off x="33968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165" name="Shape 165"/>
            <p:cNvSpPr/>
            <p:nvPr/>
          </p:nvSpPr>
          <p:spPr>
            <a:xfrm>
              <a:off x="45344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solidFill>
                    <a:srgbClr val="FF0000"/>
                  </a:solidFill>
                  <a:latin typeface="Courier New"/>
                  <a:ea typeface="Courier New"/>
                  <a:cs typeface="Courier New"/>
                  <a:sym typeface="Courier New"/>
                </a:rPr>
                <a:t>3</a:t>
              </a:r>
            </a:p>
          </p:txBody>
        </p:sp>
        <p:sp>
          <p:nvSpPr>
            <p:cNvPr id="166" name="Shape 166"/>
            <p:cNvSpPr/>
            <p:nvPr/>
          </p:nvSpPr>
          <p:spPr>
            <a:xfrm>
              <a:off x="56720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167" name="Shape 167"/>
            <p:cNvSpPr/>
            <p:nvPr/>
          </p:nvSpPr>
          <p:spPr>
            <a:xfrm>
              <a:off x="68096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sp>
        <p:nvSpPr>
          <p:cNvPr id="168" name="Shape 168"/>
          <p:cNvSpPr txBox="1"/>
          <p:nvPr/>
        </p:nvSpPr>
        <p:spPr>
          <a:xfrm>
            <a:off x="6745670" y="1746551"/>
            <a:ext cx="1730615"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add(“NY”)</a:t>
            </a:r>
          </a:p>
        </p:txBody>
      </p:sp>
      <p:sp>
        <p:nvSpPr>
          <p:cNvPr id="170" name="Shape 170"/>
          <p:cNvSpPr txBox="1"/>
          <p:nvPr/>
        </p:nvSpPr>
        <p:spPr>
          <a:xfrm>
            <a:off x="375600" y="4053925"/>
            <a:ext cx="453299" cy="480599"/>
          </a:xfrm>
          <a:prstGeom prst="rect">
            <a:avLst/>
          </a:prstGeom>
          <a:noFill/>
          <a:ln>
            <a:noFill/>
          </a:ln>
        </p:spPr>
        <p:txBody>
          <a:bodyPr lIns="91425" tIns="91425" rIns="91425" bIns="91425" anchor="t" anchorCtr="0">
            <a:noAutofit/>
          </a:bodyPr>
          <a:lstStyle/>
          <a:p>
            <a:pPr lvl="0">
              <a:spcBef>
                <a:spcPts val="0"/>
              </a:spcBef>
              <a:buNone/>
            </a:pPr>
            <a:r>
              <a:rPr lang="en" sz="2000" b="1">
                <a:solidFill>
                  <a:srgbClr val="1155CC"/>
                </a:solidFill>
                <a:latin typeface="Courier New"/>
                <a:ea typeface="Courier New"/>
                <a:cs typeface="Courier New"/>
                <a:sym typeface="Courier New"/>
              </a:rPr>
              <a:t>b</a:t>
            </a:r>
          </a:p>
        </p:txBody>
      </p:sp>
      <p:sp>
        <p:nvSpPr>
          <p:cNvPr id="31" name="Shape 94"/>
          <p:cNvSpPr/>
          <p:nvPr/>
        </p:nvSpPr>
        <p:spPr>
          <a:xfrm>
            <a:off x="4698381" y="2227150"/>
            <a:ext cx="1443487"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6</a:t>
            </a:r>
            <a:endParaRPr lang="en" sz="2000" b="1" dirty="0">
              <a:latin typeface="Courier New"/>
              <a:ea typeface="Courier New"/>
              <a:cs typeface="Courier New"/>
              <a:sym typeface="Courier New"/>
            </a:endParaRPr>
          </a:p>
        </p:txBody>
      </p:sp>
      <p:cxnSp>
        <p:nvCxnSpPr>
          <p:cNvPr id="35" name="Shape 151"/>
          <p:cNvCxnSpPr>
            <a:stCxn id="31" idx="6"/>
            <a:endCxn id="152" idx="2"/>
          </p:cNvCxnSpPr>
          <p:nvPr/>
        </p:nvCxnSpPr>
        <p:spPr>
          <a:xfrm>
            <a:off x="6141868" y="2611750"/>
            <a:ext cx="415857" cy="8075"/>
          </a:xfrm>
          <a:prstGeom prst="straightConnector1">
            <a:avLst/>
          </a:prstGeom>
          <a:noFill/>
          <a:ln w="19050" cap="flat" cmpd="sng">
            <a:solidFill>
              <a:schemeClr val="dk2"/>
            </a:solidFill>
            <a:prstDash val="solid"/>
            <a:round/>
            <a:headEnd type="none" w="lg" len="lg"/>
            <a:tailEnd type="triangle" w="lg" len="lg"/>
          </a:ln>
        </p:spPr>
      </p:cxnSp>
      <p:cxnSp>
        <p:nvCxnSpPr>
          <p:cNvPr id="38" name="Shape 151"/>
          <p:cNvCxnSpPr>
            <a:stCxn id="152" idx="4"/>
          </p:cNvCxnSpPr>
          <p:nvPr/>
        </p:nvCxnSpPr>
        <p:spPr>
          <a:xfrm flipH="1">
            <a:off x="5089741" y="2844074"/>
            <a:ext cx="2036784" cy="1060525"/>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i="1"/>
              <a:t>Load factor: </a:t>
            </a:r>
            <a:r>
              <a:rPr lang="en" sz="3200">
                <a:solidFill>
                  <a:srgbClr val="1155CC"/>
                </a:solidFill>
                <a:latin typeface="Courier New"/>
                <a:ea typeface="Courier New"/>
                <a:cs typeface="Courier New"/>
                <a:sym typeface="Courier New"/>
              </a:rPr>
              <a:t>b</a:t>
            </a:r>
            <a:r>
              <a:rPr lang="en" sz="3200"/>
              <a:t>’s saturation</a:t>
            </a:r>
          </a:p>
        </p:txBody>
      </p:sp>
      <p:sp>
        <p:nvSpPr>
          <p:cNvPr id="176" name="Shape 17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77" name="Shape 177"/>
          <p:cNvSpPr/>
          <p:nvPr/>
        </p:nvSpPr>
        <p:spPr>
          <a:xfrm>
            <a:off x="2359512" y="2448897"/>
            <a:ext cx="2010900"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Hash Function</a:t>
            </a:r>
          </a:p>
        </p:txBody>
      </p:sp>
      <p:sp>
        <p:nvSpPr>
          <p:cNvPr id="178" name="Shape 178"/>
          <p:cNvSpPr/>
          <p:nvPr/>
        </p:nvSpPr>
        <p:spPr>
          <a:xfrm>
            <a:off x="525400" y="2609260"/>
            <a:ext cx="14376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MA</a:t>
            </a:r>
          </a:p>
        </p:txBody>
      </p:sp>
      <p:cxnSp>
        <p:nvCxnSpPr>
          <p:cNvPr id="179" name="Shape 179"/>
          <p:cNvCxnSpPr>
            <a:stCxn id="178" idx="6"/>
            <a:endCxn id="177" idx="2"/>
          </p:cNvCxnSpPr>
          <p:nvPr/>
        </p:nvCxnSpPr>
        <p:spPr>
          <a:xfrm>
            <a:off x="1963000" y="2833509"/>
            <a:ext cx="396600" cy="0"/>
          </a:xfrm>
          <a:prstGeom prst="straightConnector1">
            <a:avLst/>
          </a:prstGeom>
          <a:noFill/>
          <a:ln w="19050" cap="flat" cmpd="sng">
            <a:solidFill>
              <a:schemeClr val="dk2"/>
            </a:solidFill>
            <a:prstDash val="solid"/>
            <a:round/>
            <a:headEnd type="none" w="lg" len="lg"/>
            <a:tailEnd type="triangle" w="lg" len="lg"/>
          </a:ln>
        </p:spPr>
      </p:cxnSp>
      <p:sp>
        <p:nvSpPr>
          <p:cNvPr id="181" name="Shape 181"/>
          <p:cNvSpPr/>
          <p:nvPr/>
        </p:nvSpPr>
        <p:spPr>
          <a:xfrm>
            <a:off x="6557725" y="2637495"/>
            <a:ext cx="724500" cy="4484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FF0000"/>
                </a:solidFill>
                <a:latin typeface="Courier New"/>
                <a:ea typeface="Courier New"/>
                <a:cs typeface="Courier New"/>
                <a:sym typeface="Courier New"/>
              </a:rPr>
              <a:t>0</a:t>
            </a:r>
          </a:p>
        </p:txBody>
      </p:sp>
      <p:cxnSp>
        <p:nvCxnSpPr>
          <p:cNvPr id="183" name="Shape 183"/>
          <p:cNvCxnSpPr>
            <a:stCxn id="181" idx="4"/>
          </p:cNvCxnSpPr>
          <p:nvPr/>
        </p:nvCxnSpPr>
        <p:spPr>
          <a:xfrm flipH="1">
            <a:off x="1409574" y="3085994"/>
            <a:ext cx="5510401" cy="818655"/>
          </a:xfrm>
          <a:prstGeom prst="straightConnector1">
            <a:avLst/>
          </a:prstGeom>
          <a:noFill/>
          <a:ln w="19050" cap="flat" cmpd="sng">
            <a:solidFill>
              <a:schemeClr val="dk2"/>
            </a:solidFill>
            <a:prstDash val="solid"/>
            <a:round/>
            <a:headEnd type="none" w="lg" len="lg"/>
            <a:tailEnd type="triangle" w="lg" len="lg"/>
          </a:ln>
        </p:spPr>
      </p:cxnSp>
      <p:grpSp>
        <p:nvGrpSpPr>
          <p:cNvPr id="184" name="Shape 184"/>
          <p:cNvGrpSpPr/>
          <p:nvPr/>
        </p:nvGrpSpPr>
        <p:grpSpPr>
          <a:xfrm>
            <a:off x="869725" y="3645760"/>
            <a:ext cx="6825600" cy="987840"/>
            <a:chOff x="1121625" y="3642860"/>
            <a:chExt cx="6825600" cy="987840"/>
          </a:xfrm>
        </p:grpSpPr>
        <p:sp>
          <p:nvSpPr>
            <p:cNvPr id="185" name="Shape 185"/>
            <p:cNvSpPr txBox="1"/>
            <p:nvPr/>
          </p:nvSpPr>
          <p:spPr>
            <a:xfrm>
              <a:off x="1121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MA</a:t>
              </a:r>
            </a:p>
          </p:txBody>
        </p:sp>
        <p:sp>
          <p:nvSpPr>
            <p:cNvPr id="186" name="Shape 186"/>
            <p:cNvSpPr txBox="1"/>
            <p:nvPr/>
          </p:nvSpPr>
          <p:spPr>
            <a:xfrm>
              <a:off x="22592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87" name="Shape 187"/>
            <p:cNvSpPr txBox="1"/>
            <p:nvPr/>
          </p:nvSpPr>
          <p:spPr>
            <a:xfrm>
              <a:off x="33968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88" name="Shape 188"/>
            <p:cNvSpPr txBox="1"/>
            <p:nvPr/>
          </p:nvSpPr>
          <p:spPr>
            <a:xfrm>
              <a:off x="45344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189" name="Shape 189"/>
            <p:cNvSpPr txBox="1"/>
            <p:nvPr/>
          </p:nvSpPr>
          <p:spPr>
            <a:xfrm>
              <a:off x="56720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190" name="Shape 190"/>
            <p:cNvSpPr txBox="1"/>
            <p:nvPr/>
          </p:nvSpPr>
          <p:spPr>
            <a:xfrm>
              <a:off x="6809625" y="3901700"/>
              <a:ext cx="1137600" cy="729000"/>
            </a:xfrm>
            <a:prstGeom prst="rect">
              <a:avLst/>
            </a:prstGeom>
            <a:noFill/>
            <a:ln w="28575" cap="flat" cmpd="sng">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55000"/>
                <a:buFont typeface="Arial"/>
                <a:buNone/>
              </a:pPr>
              <a:r>
                <a:rPr lang="en" sz="2000" b="1">
                  <a:solidFill>
                    <a:schemeClr val="dk1"/>
                  </a:solidFill>
                  <a:latin typeface="Courier New"/>
                  <a:ea typeface="Courier New"/>
                  <a:cs typeface="Courier New"/>
                  <a:sym typeface="Courier New"/>
                </a:rPr>
                <a:t>VA</a:t>
              </a:r>
            </a:p>
          </p:txBody>
        </p:sp>
        <p:sp>
          <p:nvSpPr>
            <p:cNvPr id="191" name="Shape 191"/>
            <p:cNvSpPr/>
            <p:nvPr/>
          </p:nvSpPr>
          <p:spPr>
            <a:xfrm>
              <a:off x="11216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solidFill>
                    <a:srgbClr val="FF0000"/>
                  </a:solidFill>
                  <a:latin typeface="Courier New"/>
                  <a:ea typeface="Courier New"/>
                  <a:cs typeface="Courier New"/>
                  <a:sym typeface="Courier New"/>
                </a:rPr>
                <a:t>0</a:t>
              </a:r>
            </a:p>
          </p:txBody>
        </p:sp>
        <p:sp>
          <p:nvSpPr>
            <p:cNvPr id="192" name="Shape 192"/>
            <p:cNvSpPr/>
            <p:nvPr/>
          </p:nvSpPr>
          <p:spPr>
            <a:xfrm>
              <a:off x="22592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193" name="Shape 193"/>
            <p:cNvSpPr/>
            <p:nvPr/>
          </p:nvSpPr>
          <p:spPr>
            <a:xfrm>
              <a:off x="33968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194" name="Shape 194"/>
            <p:cNvSpPr/>
            <p:nvPr/>
          </p:nvSpPr>
          <p:spPr>
            <a:xfrm>
              <a:off x="45344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solidFill>
                    <a:schemeClr val="tx1"/>
                  </a:solidFill>
                  <a:latin typeface="Courier New"/>
                  <a:ea typeface="Courier New"/>
                  <a:cs typeface="Courier New"/>
                  <a:sym typeface="Courier New"/>
                </a:rPr>
                <a:t>3</a:t>
              </a:r>
            </a:p>
          </p:txBody>
        </p:sp>
        <p:sp>
          <p:nvSpPr>
            <p:cNvPr id="195" name="Shape 195"/>
            <p:cNvSpPr/>
            <p:nvPr/>
          </p:nvSpPr>
          <p:spPr>
            <a:xfrm>
              <a:off x="56720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196" name="Shape 196"/>
            <p:cNvSpPr/>
            <p:nvPr/>
          </p:nvSpPr>
          <p:spPr>
            <a:xfrm>
              <a:off x="6809625" y="3642860"/>
              <a:ext cx="1137600" cy="224399"/>
            </a:xfrm>
            <a:prstGeom prst="rect">
              <a:avLst/>
            </a:prstGeom>
            <a:noFill/>
            <a:ln w="9525" cap="flat" cmpd="sng">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sp>
        <p:nvSpPr>
          <p:cNvPr id="197" name="Shape 197"/>
          <p:cNvSpPr txBox="1"/>
          <p:nvPr/>
        </p:nvSpPr>
        <p:spPr>
          <a:xfrm>
            <a:off x="7152575" y="2085822"/>
            <a:ext cx="1534225"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add(“MA”)</a:t>
            </a:r>
          </a:p>
        </p:txBody>
      </p:sp>
      <p:sp>
        <p:nvSpPr>
          <p:cNvPr id="198" name="Shape 198"/>
          <p:cNvSpPr txBox="1"/>
          <p:nvPr/>
        </p:nvSpPr>
        <p:spPr>
          <a:xfrm>
            <a:off x="375600" y="4053925"/>
            <a:ext cx="453300" cy="4806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b</a:t>
            </a:r>
          </a:p>
        </p:txBody>
      </p:sp>
      <p:pic>
        <p:nvPicPr>
          <p:cNvPr id="199" name="Shape 199"/>
          <p:cNvPicPr preferRelativeResize="0"/>
          <p:nvPr/>
        </p:nvPicPr>
        <p:blipFill>
          <a:blip r:embed="rId3">
            <a:alphaModFix/>
          </a:blip>
          <a:stretch>
            <a:fillRect/>
          </a:stretch>
        </p:blipFill>
        <p:spPr>
          <a:xfrm>
            <a:off x="3626124" y="1252312"/>
            <a:ext cx="3006147" cy="953399"/>
          </a:xfrm>
          <a:prstGeom prst="rect">
            <a:avLst/>
          </a:prstGeom>
          <a:noFill/>
          <a:ln>
            <a:noFill/>
          </a:ln>
        </p:spPr>
      </p:pic>
      <p:sp>
        <p:nvSpPr>
          <p:cNvPr id="200" name="Shape 200"/>
          <p:cNvSpPr txBox="1"/>
          <p:nvPr/>
        </p:nvSpPr>
        <p:spPr>
          <a:xfrm>
            <a:off x="1571825" y="1409150"/>
            <a:ext cx="1987799" cy="472199"/>
          </a:xfrm>
          <a:prstGeom prst="rect">
            <a:avLst/>
          </a:prstGeom>
          <a:noFill/>
          <a:ln>
            <a:noFill/>
          </a:ln>
        </p:spPr>
        <p:txBody>
          <a:bodyPr lIns="91425" tIns="91425" rIns="91425" bIns="91425" anchor="t" anchorCtr="0">
            <a:noAutofit/>
          </a:bodyPr>
          <a:lstStyle/>
          <a:p>
            <a:pPr lvl="0" rtl="0">
              <a:spcBef>
                <a:spcPts val="0"/>
              </a:spcBef>
              <a:buNone/>
            </a:pPr>
            <a:r>
              <a:rPr lang="en" sz="2400" b="1" i="1"/>
              <a:t>Load factor:</a:t>
            </a:r>
          </a:p>
          <a:p>
            <a:pPr lvl="0" rtl="0">
              <a:spcBef>
                <a:spcPts val="0"/>
              </a:spcBef>
              <a:buNone/>
            </a:pPr>
            <a:endParaRPr sz="2400"/>
          </a:p>
        </p:txBody>
      </p:sp>
      <p:pic>
        <p:nvPicPr>
          <p:cNvPr id="201" name="Shape 201"/>
          <p:cNvPicPr preferRelativeResize="0"/>
          <p:nvPr/>
        </p:nvPicPr>
        <p:blipFill>
          <a:blip r:embed="rId4">
            <a:alphaModFix/>
          </a:blip>
          <a:stretch>
            <a:fillRect/>
          </a:stretch>
        </p:blipFill>
        <p:spPr>
          <a:xfrm>
            <a:off x="6678700" y="1243075"/>
            <a:ext cx="800100" cy="876300"/>
          </a:xfrm>
          <a:prstGeom prst="rect">
            <a:avLst/>
          </a:prstGeom>
          <a:noFill/>
          <a:ln>
            <a:noFill/>
          </a:ln>
        </p:spPr>
      </p:pic>
      <p:cxnSp>
        <p:nvCxnSpPr>
          <p:cNvPr id="29" name="Shape 151"/>
          <p:cNvCxnSpPr>
            <a:stCxn id="177" idx="6"/>
            <a:endCxn id="30" idx="2"/>
          </p:cNvCxnSpPr>
          <p:nvPr/>
        </p:nvCxnSpPr>
        <p:spPr>
          <a:xfrm>
            <a:off x="4370412" y="2833497"/>
            <a:ext cx="338048" cy="20173"/>
          </a:xfrm>
          <a:prstGeom prst="straightConnector1">
            <a:avLst/>
          </a:prstGeom>
          <a:noFill/>
          <a:ln w="19050" cap="flat" cmpd="sng">
            <a:solidFill>
              <a:schemeClr val="dk2"/>
            </a:solidFill>
            <a:prstDash val="solid"/>
            <a:round/>
            <a:headEnd type="none" w="lg" len="lg"/>
            <a:tailEnd type="triangle" w="lg" len="lg"/>
          </a:ln>
        </p:spPr>
      </p:cxnSp>
      <p:sp>
        <p:nvSpPr>
          <p:cNvPr id="30" name="Shape 94"/>
          <p:cNvSpPr/>
          <p:nvPr/>
        </p:nvSpPr>
        <p:spPr>
          <a:xfrm>
            <a:off x="4708460" y="2469070"/>
            <a:ext cx="1443487" cy="769199"/>
          </a:xfrm>
          <a:prstGeom prst="ellipse">
            <a:avLst/>
          </a:prstGeom>
          <a:solidFill>
            <a:srgbClr val="EFEFEF"/>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6</a:t>
            </a:r>
            <a:endParaRPr lang="en" sz="2000" b="1" dirty="0">
              <a:latin typeface="Courier New"/>
              <a:ea typeface="Courier New"/>
              <a:cs typeface="Courier New"/>
              <a:sym typeface="Courier New"/>
            </a:endParaRPr>
          </a:p>
        </p:txBody>
      </p:sp>
      <p:cxnSp>
        <p:nvCxnSpPr>
          <p:cNvPr id="31" name="Shape 151"/>
          <p:cNvCxnSpPr/>
          <p:nvPr/>
        </p:nvCxnSpPr>
        <p:spPr>
          <a:xfrm>
            <a:off x="6151947" y="2870750"/>
            <a:ext cx="415857" cy="8075"/>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2636</Words>
  <Application>Microsoft Macintosh PowerPoint</Application>
  <PresentationFormat>On-screen Show (16:9)</PresentationFormat>
  <Paragraphs>597</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swiss</vt:lpstr>
      <vt:lpstr>Recitation 7</vt:lpstr>
      <vt:lpstr>Sets</vt:lpstr>
      <vt:lpstr>How to implement a set?</vt:lpstr>
      <vt:lpstr>Hashing 101</vt:lpstr>
      <vt:lpstr>Why do we Hash</vt:lpstr>
      <vt:lpstr>Hashing — an implementation of a Set</vt:lpstr>
      <vt:lpstr>Hashing</vt:lpstr>
      <vt:lpstr>Hashing</vt:lpstr>
      <vt:lpstr>Load factor: b’s saturation</vt:lpstr>
      <vt:lpstr>We can hash any type of object!</vt:lpstr>
      <vt:lpstr>Use Remainder Operator for mod</vt:lpstr>
      <vt:lpstr>Basic set operations with hashing</vt:lpstr>
      <vt:lpstr>Collision Resolution</vt:lpstr>
      <vt:lpstr>Problem: Collisions</vt:lpstr>
      <vt:lpstr>Solution 1: Perfect hash function</vt:lpstr>
      <vt:lpstr>Solution 2: Collision resolution</vt:lpstr>
      <vt:lpstr>Collisions: Chaining</vt:lpstr>
      <vt:lpstr>Chaining example</vt:lpstr>
      <vt:lpstr>Chaining example</vt:lpstr>
      <vt:lpstr>Chaining example</vt:lpstr>
      <vt:lpstr>Inner class HashEntry</vt:lpstr>
      <vt:lpstr>Set operations</vt:lpstr>
      <vt:lpstr>Collisions:  Open Addressing</vt:lpstr>
      <vt:lpstr>Open addressing example</vt:lpstr>
      <vt:lpstr>Open addressing example</vt:lpstr>
      <vt:lpstr>Open addressing example</vt:lpstr>
      <vt:lpstr>Finding where a key belongs</vt:lpstr>
      <vt:lpstr>Efficiency of linear probing</vt:lpstr>
      <vt:lpstr>Deleting elements</vt:lpstr>
      <vt:lpstr>Deleting elements</vt:lpstr>
      <vt:lpstr>Deleting elements </vt:lpstr>
      <vt:lpstr>Set operations</vt:lpstr>
      <vt:lpstr>Linear vs quadratic probing</vt:lpstr>
      <vt:lpstr>Collision resolution summary</vt:lpstr>
      <vt:lpstr>Rehashing</vt:lpstr>
      <vt:lpstr>Resizing</vt:lpstr>
      <vt:lpstr>Load factor</vt:lpstr>
      <vt:lpstr>Hash Functions</vt:lpstr>
      <vt:lpstr>Requirements</vt:lpstr>
      <vt:lpstr>Good hash functions</vt:lpstr>
      <vt:lpstr>String.hashCode()</vt:lpstr>
      <vt:lpstr>Designing good hash functions</vt:lpstr>
      <vt:lpstr>Limitations of hash sets</vt:lpstr>
      <vt:lpstr>Hashing Extras</vt:lpstr>
      <vt:lpstr>Big O!</vt:lpstr>
      <vt:lpstr>Runtime analysis</vt:lpstr>
      <vt:lpstr>Amortized runtime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7</dc:title>
  <cp:lastModifiedBy>David Gries</cp:lastModifiedBy>
  <cp:revision>40</cp:revision>
  <dcterms:modified xsi:type="dcterms:W3CDTF">2017-09-13T17:30:18Z</dcterms:modified>
</cp:coreProperties>
</file>