
<file path=[Content_Types].xml><?xml version="1.0" encoding="utf-8"?>
<Types xmlns="http://schemas.openxmlformats.org/package/2006/content-types">
  <Default Extension="xml" ContentType="application/xml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  <p:sldMasterId id="2147483674" r:id="rId3"/>
  </p:sldMasterIdLst>
  <p:notesMasterIdLst>
    <p:notesMasterId r:id="rId19"/>
  </p:notesMasterIdLst>
  <p:handoutMasterIdLst>
    <p:handoutMasterId r:id="rId20"/>
  </p:handoutMasterIdLst>
  <p:sldIdLst>
    <p:sldId id="256" r:id="rId4"/>
    <p:sldId id="298" r:id="rId5"/>
    <p:sldId id="299" r:id="rId6"/>
    <p:sldId id="259" r:id="rId7"/>
    <p:sldId id="300" r:id="rId8"/>
    <p:sldId id="278" r:id="rId9"/>
    <p:sldId id="301" r:id="rId10"/>
    <p:sldId id="302" r:id="rId11"/>
    <p:sldId id="303" r:id="rId12"/>
    <p:sldId id="261" r:id="rId13"/>
    <p:sldId id="262" r:id="rId14"/>
    <p:sldId id="263" r:id="rId15"/>
    <p:sldId id="304" r:id="rId16"/>
    <p:sldId id="264" r:id="rId17"/>
    <p:sldId id="275" r:id="rId18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84"/>
    <p:restoredTop sz="89263"/>
  </p:normalViewPr>
  <p:slideViewPr>
    <p:cSldViewPr snapToGrid="0" snapToObjects="1">
      <p:cViewPr>
        <p:scale>
          <a:sx n="98" d="100"/>
          <a:sy n="98" d="100"/>
        </p:scale>
        <p:origin x="34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20" Type="http://schemas.openxmlformats.org/officeDocument/2006/relationships/handoutMaster" Target="handoutMasters/handout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7B2102-F217-614D-B8FC-F4BDB2555AD3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D10223-E7EF-6B40-98D1-F1DB4342A8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90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402138" y="0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CB3F13-1588-0F4D-9D41-05123D7A026D}" type="datetimeFigureOut">
              <a:rPr lang="en-US" smtClean="0"/>
              <a:t>11/13/17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24013" y="125730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77875" y="4840288"/>
            <a:ext cx="6216650" cy="3960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402138" y="9553575"/>
            <a:ext cx="3368675" cy="5048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770811-F253-5244-8C74-3CB107C58C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53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Answer: depends on what you are trying to do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0811-F253-5244-8C74-3CB107C58C4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233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actually</a:t>
            </a:r>
            <a:r>
              <a:rPr lang="en-US" baseline="0" dirty="0" smtClean="0"/>
              <a:t> get serialization, but let's not worry about that.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0811-F253-5244-8C74-3CB107C58C4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3415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Volatility</a:t>
            </a:r>
            <a:r>
              <a:rPr lang="en-US" baseline="0" dirty="0" smtClean="0"/>
              <a:t> prevents data from being out of sync for a long time because of caching</a:t>
            </a:r>
          </a:p>
          <a:p>
            <a:r>
              <a:rPr lang="en-US" dirty="0" smtClean="0"/>
              <a:t>If</a:t>
            </a:r>
            <a:r>
              <a:rPr lang="en-US" baseline="0" dirty="0" smtClean="0"/>
              <a:t> one thread only reads the value, volatile would be necessary (to guarantee you have the latest value) and sufficient.</a:t>
            </a:r>
          </a:p>
          <a:p>
            <a:r>
              <a:rPr lang="en-US" baseline="0" dirty="0" smtClean="0"/>
              <a:t>Doesn't guarantee atomicity, so still have problems with writes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0811-F253-5244-8C74-3CB107C58C4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289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spinlock, no </a:t>
            </a:r>
            <a:r>
              <a:rPr lang="en-US" dirty="0" err="1" smtClean="0"/>
              <a:t>locklist</a:t>
            </a:r>
            <a:r>
              <a:rPr lang="en-US" dirty="0" smtClean="0"/>
              <a:t>, waitlist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2770811-F253-5244-8C74-3CB107C58C4E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1517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43" name="Picture 42"/>
          <p:cNvPicPr/>
          <p:nvPr/>
        </p:nvPicPr>
        <p:blipFill>
          <a:blip r:embed="rId2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  <p:pic>
        <p:nvPicPr>
          <p:cNvPr id="44" name="Picture 43"/>
          <p:cNvPicPr/>
          <p:nvPr/>
        </p:nvPicPr>
        <p:blipFill>
          <a:blip r:embed="rId2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subTitle"/>
          </p:nvPr>
        </p:nvSpPr>
        <p:spPr>
          <a:xfrm>
            <a:off x="612720" y="1600200"/>
            <a:ext cx="8152920" cy="44956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subTitle"/>
          </p:nvPr>
        </p:nvSpPr>
        <p:spPr>
          <a:xfrm>
            <a:off x="612720" y="228600"/>
            <a:ext cx="8152920" cy="459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12720" y="1600200"/>
            <a:ext cx="8152920" cy="44956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6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2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3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4" name="PlaceHolder 5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8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7" name="PlaceHolder 3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88" name="Picture 87"/>
          <p:cNvPicPr/>
          <p:nvPr/>
        </p:nvPicPr>
        <p:blipFill>
          <a:blip r:embed="rId2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  <p:pic>
        <p:nvPicPr>
          <p:cNvPr id="89" name="Picture 88"/>
          <p:cNvPicPr/>
          <p:nvPr/>
        </p:nvPicPr>
        <p:blipFill>
          <a:blip r:embed="rId2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99" name="PlaceHolder 2"/>
          <p:cNvSpPr>
            <a:spLocks noGrp="1"/>
          </p:cNvSpPr>
          <p:nvPr>
            <p:ph type="subTitle"/>
          </p:nvPr>
        </p:nvSpPr>
        <p:spPr>
          <a:xfrm>
            <a:off x="612720" y="1600200"/>
            <a:ext cx="8152920" cy="44956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3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4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subTitle"/>
          </p:nvPr>
        </p:nvSpPr>
        <p:spPr>
          <a:xfrm>
            <a:off x="612720" y="228600"/>
            <a:ext cx="8152920" cy="459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08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09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0" name="PlaceHolder 4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12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3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4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1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7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8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0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1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3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4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5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6" name="PlaceHolder 5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8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29" name="PlaceHolder 3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130" name="Picture 129"/>
          <p:cNvPicPr/>
          <p:nvPr/>
        </p:nvPicPr>
        <p:blipFill>
          <a:blip r:embed="rId2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  <p:pic>
        <p:nvPicPr>
          <p:cNvPr id="131" name="Picture 130"/>
          <p:cNvPicPr/>
          <p:nvPr/>
        </p:nvPicPr>
        <p:blipFill>
          <a:blip r:embed="rId2"/>
          <a:stretch>
            <a:fillRect/>
          </a:stretch>
        </p:blipFill>
        <p:spPr>
          <a:xfrm>
            <a:off x="1872000" y="1599840"/>
            <a:ext cx="5634000" cy="44953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612720" y="228600"/>
            <a:ext cx="8152920" cy="459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6127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44953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790520" y="394848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72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6127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790520" y="1600200"/>
            <a:ext cx="397836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612720" y="3948480"/>
            <a:ext cx="8152920" cy="21441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4.xml"/><Relationship Id="rId3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7.xml"/><Relationship Id="rId6" Type="http://schemas.openxmlformats.org/officeDocument/2006/relationships/slideLayout" Target="../slideLayouts/slideLayout18.xml"/><Relationship Id="rId7" Type="http://schemas.openxmlformats.org/officeDocument/2006/relationships/slideLayout" Target="../slideLayouts/slideLayout19.xml"/><Relationship Id="rId8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2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36.xml"/><Relationship Id="rId13" Type="http://schemas.openxmlformats.org/officeDocument/2006/relationships/theme" Target="../theme/theme3.xml"/><Relationship Id="rId1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0.xml"/><Relationship Id="rId7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5F5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ustomShape 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  <a:ln w="50760">
            <a:noFill/>
          </a:ln>
        </p:spPr>
      </p:sp>
      <p:sp>
        <p:nvSpPr>
          <p:cNvPr id="12" name="CustomShape 2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rgbClr val="DD8047"/>
          </a:solidFill>
          <a:ln w="50760">
            <a:noFill/>
          </a:ln>
        </p:spPr>
      </p:sp>
      <p:sp>
        <p:nvSpPr>
          <p:cNvPr id="2" name="CustomShape 3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rgbClr val="94B6D2"/>
          </a:solidFill>
          <a:ln w="50760">
            <a:noFill/>
          </a:ln>
        </p:spPr>
      </p:sp>
      <p:sp>
        <p:nvSpPr>
          <p:cNvPr id="3" name="CustomShape 4"/>
          <p:cNvSpPr/>
          <p:nvPr/>
        </p:nvSpPr>
        <p:spPr>
          <a:xfrm>
            <a:off x="0" y="5970960"/>
            <a:ext cx="9143640" cy="886680"/>
          </a:xfrm>
          <a:prstGeom prst="rect">
            <a:avLst/>
          </a:prstGeom>
          <a:solidFill>
            <a:srgbClr val="FFFFFF"/>
          </a:solidFill>
          <a:ln w="50760">
            <a:noFill/>
          </a:ln>
        </p:spPr>
      </p:sp>
      <p:sp>
        <p:nvSpPr>
          <p:cNvPr id="4" name="CustomShape 5"/>
          <p:cNvSpPr/>
          <p:nvPr/>
        </p:nvSpPr>
        <p:spPr>
          <a:xfrm>
            <a:off x="-9000" y="6053400"/>
            <a:ext cx="2248920" cy="712800"/>
          </a:xfrm>
          <a:prstGeom prst="rect">
            <a:avLst/>
          </a:prstGeom>
          <a:solidFill>
            <a:srgbClr val="DD8047"/>
          </a:solidFill>
          <a:ln w="50760">
            <a:noFill/>
          </a:ln>
        </p:spPr>
      </p:sp>
      <p:sp>
        <p:nvSpPr>
          <p:cNvPr id="5" name="CustomShape 6"/>
          <p:cNvSpPr/>
          <p:nvPr/>
        </p:nvSpPr>
        <p:spPr>
          <a:xfrm>
            <a:off x="2359080" y="6044040"/>
            <a:ext cx="6784560" cy="712800"/>
          </a:xfrm>
          <a:prstGeom prst="rect">
            <a:avLst/>
          </a:prstGeom>
          <a:solidFill>
            <a:srgbClr val="94B6D2"/>
          </a:solidFill>
          <a:ln w="50760">
            <a:noFill/>
          </a:ln>
        </p:spPr>
      </p:sp>
      <p:sp>
        <p:nvSpPr>
          <p:cNvPr id="6" name="PlaceHolder 7"/>
          <p:cNvSpPr>
            <a:spLocks noGrp="1"/>
          </p:cNvSpPr>
          <p:nvPr>
            <p:ph type="title"/>
          </p:nvPr>
        </p:nvSpPr>
        <p:spPr>
          <a:xfrm>
            <a:off x="2362320" y="4038480"/>
            <a:ext cx="6476760" cy="182844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EBDDC3"/>
                </a:solidFill>
                <a:latin typeface="Tw Cen MT"/>
              </a:rPr>
              <a:t>Click to edit the title text formatClick to edit Master title style</a:t>
            </a:r>
            <a:endParaRPr/>
          </a:p>
        </p:txBody>
      </p:sp>
      <p:sp>
        <p:nvSpPr>
          <p:cNvPr id="7" name="PlaceHolder 8"/>
          <p:cNvSpPr>
            <a:spLocks noGrp="1"/>
          </p:cNvSpPr>
          <p:nvPr>
            <p:ph type="dt"/>
          </p:nvPr>
        </p:nvSpPr>
        <p:spPr>
          <a:xfrm>
            <a:off x="76320" y="6068520"/>
            <a:ext cx="2057040" cy="68544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2000">
                <a:solidFill>
                  <a:srgbClr val="FFFFFF"/>
                </a:solidFill>
                <a:latin typeface="Tw Cen MT"/>
              </a:rPr>
              <a:t>11/22/16</a:t>
            </a:r>
            <a:endParaRPr/>
          </a:p>
        </p:txBody>
      </p:sp>
      <p:sp>
        <p:nvSpPr>
          <p:cNvPr id="8" name="PlaceHolder 9"/>
          <p:cNvSpPr>
            <a:spLocks noGrp="1"/>
          </p:cNvSpPr>
          <p:nvPr>
            <p:ph type="ftr"/>
          </p:nvPr>
        </p:nvSpPr>
        <p:spPr>
          <a:xfrm>
            <a:off x="2085480" y="236520"/>
            <a:ext cx="586692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/>
          </a:p>
        </p:txBody>
      </p:sp>
      <p:sp>
        <p:nvSpPr>
          <p:cNvPr id="9" name="PlaceHolder 10"/>
          <p:cNvSpPr>
            <a:spLocks noGrp="1"/>
          </p:cNvSpPr>
          <p:nvPr>
            <p:ph type="sldNum"/>
          </p:nvPr>
        </p:nvSpPr>
        <p:spPr>
          <a:xfrm>
            <a:off x="8001000" y="228600"/>
            <a:ext cx="837720" cy="3805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fld id="{BCDBBDD8-11E1-435F-8E57-554730B67949}" type="slidenum">
              <a:rPr lang="en-US" sz="1400" b="1">
                <a:solidFill>
                  <a:srgbClr val="EBDDC3"/>
                </a:solidFill>
                <a:latin typeface="Tw Cen MT"/>
              </a:rPr>
              <a:t>‹#›</a:t>
            </a:fld>
            <a:endParaRPr/>
          </a:p>
        </p:txBody>
      </p:sp>
      <p:sp>
        <p:nvSpPr>
          <p:cNvPr id="10" name="PlaceHolder 11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n-US" sz="2900"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300"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Tw Cen MT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Tw Cen MT"/>
              </a:rPr>
              <a:t>Seventh Outline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CustomShape 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  <a:ln w="50760">
            <a:noFill/>
          </a:ln>
        </p:spPr>
      </p:sp>
      <p:sp>
        <p:nvSpPr>
          <p:cNvPr id="46" name="CustomShape 2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rgbClr val="DD8047"/>
          </a:solidFill>
          <a:ln w="50760">
            <a:noFill/>
          </a:ln>
        </p:spPr>
      </p:sp>
      <p:sp>
        <p:nvSpPr>
          <p:cNvPr id="47" name="CustomShape 3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rgbClr val="94B6D2"/>
          </a:solidFill>
          <a:ln w="50760">
            <a:noFill/>
          </a:ln>
        </p:spPr>
      </p:sp>
      <p:sp>
        <p:nvSpPr>
          <p:cNvPr id="48" name="PlaceHolder 4"/>
          <p:cNvSpPr>
            <a:spLocks noGrp="1"/>
          </p:cNvSpPr>
          <p:nvPr>
            <p:ph type="title"/>
          </p:nvPr>
        </p:nvSpPr>
        <p:spPr>
          <a:xfrm>
            <a:off x="533520" y="272880"/>
            <a:ext cx="8152920" cy="8697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Click to edit the title text formatClick to edit Master title style</a:t>
            </a:r>
            <a:endParaRPr/>
          </a:p>
        </p:txBody>
      </p:sp>
      <p:sp>
        <p:nvSpPr>
          <p:cNvPr id="49" name="PlaceHolder 5"/>
          <p:cNvSpPr>
            <a:spLocks noGrp="1"/>
          </p:cNvSpPr>
          <p:nvPr>
            <p:ph type="body"/>
          </p:nvPr>
        </p:nvSpPr>
        <p:spPr>
          <a:xfrm>
            <a:off x="609480" y="2438280"/>
            <a:ext cx="3885840" cy="3580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buSzPct val="45000"/>
              <a:buFont typeface="StarSymbol"/>
              <a:buChar char="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300">
                <a:solidFill>
                  <a:srgbClr val="000000"/>
                </a:solidFill>
                <a:latin typeface="Tw Cen MT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SzPct val="6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Fifth level</a:t>
            </a:r>
            <a:endParaRPr/>
          </a:p>
        </p:txBody>
      </p:sp>
      <p:sp>
        <p:nvSpPr>
          <p:cNvPr id="50" name="PlaceHolder 6"/>
          <p:cNvSpPr>
            <a:spLocks noGrp="1"/>
          </p:cNvSpPr>
          <p:nvPr>
            <p:ph type="body"/>
          </p:nvPr>
        </p:nvSpPr>
        <p:spPr>
          <a:xfrm>
            <a:off x="4800600" y="2438280"/>
            <a:ext cx="3885840" cy="3580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buSzPct val="45000"/>
              <a:buFont typeface="StarSymbol"/>
              <a:buChar char=""/>
            </a:pPr>
            <a:r>
              <a:rPr lang="en-US" sz="1400" b="1">
                <a:solidFill>
                  <a:srgbClr val="FFFFFF"/>
                </a:solidFill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1400" b="1">
                <a:solidFill>
                  <a:srgbClr val="FFFFFF"/>
                </a:solidFill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1400" b="1">
                <a:solidFill>
                  <a:srgbClr val="FFFFFF"/>
                </a:solidFill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1400" b="1">
                <a:solidFill>
                  <a:srgbClr val="FFFFFF"/>
                </a:solidFill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1400" b="1">
                <a:solidFill>
                  <a:srgbClr val="FFFFFF"/>
                </a:solidFill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1400" b="1">
                <a:solidFill>
                  <a:srgbClr val="FFFFFF"/>
                </a:solidFill>
                <a:latin typeface="Tw Cen MT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1400" b="1">
                <a:solidFill>
                  <a:srgbClr val="FFFFFF"/>
                </a:solidFill>
                <a:latin typeface="Tw Cen MT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300">
                <a:solidFill>
                  <a:srgbClr val="000000"/>
                </a:solidFill>
                <a:latin typeface="Tw Cen MT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SzPct val="6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Fifth level</a:t>
            </a:r>
            <a:endParaRPr/>
          </a:p>
        </p:txBody>
      </p:sp>
      <p:sp>
        <p:nvSpPr>
          <p:cNvPr id="51" name="PlaceHolder 7"/>
          <p:cNvSpPr>
            <a:spLocks noGrp="1"/>
          </p:cNvSpPr>
          <p:nvPr>
            <p:ph type="dt"/>
          </p:nvPr>
        </p:nvSpPr>
        <p:spPr>
          <a:xfrm>
            <a:off x="6095880" y="6248520"/>
            <a:ext cx="266652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11/22/16</a:t>
            </a:r>
            <a:endParaRPr/>
          </a:p>
        </p:txBody>
      </p:sp>
      <p:sp>
        <p:nvSpPr>
          <p:cNvPr id="52" name="PlaceHolder 8"/>
          <p:cNvSpPr>
            <a:spLocks noGrp="1"/>
          </p:cNvSpPr>
          <p:nvPr>
            <p:ph type="sldNum"/>
          </p:nvPr>
        </p:nvSpPr>
        <p:spPr>
          <a:xfrm>
            <a:off x="0" y="1272240"/>
            <a:ext cx="533160" cy="2440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fld id="{E455C4F1-FF82-4071-98B0-FC74B224254C}" type="slidenum">
              <a:rPr lang="en-US" sz="1400" b="1">
                <a:solidFill>
                  <a:srgbClr val="FFFFFF"/>
                </a:solidFill>
                <a:latin typeface="Tw Cen MT"/>
              </a:rPr>
              <a:t>‹#›</a:t>
            </a:fld>
            <a:endParaRPr/>
          </a:p>
        </p:txBody>
      </p:sp>
      <p:sp>
        <p:nvSpPr>
          <p:cNvPr id="53" name="PlaceHolder 9"/>
          <p:cNvSpPr>
            <a:spLocks noGrp="1"/>
          </p:cNvSpPr>
          <p:nvPr>
            <p:ph type="ftr"/>
          </p:nvPr>
        </p:nvSpPr>
        <p:spPr>
          <a:xfrm>
            <a:off x="609480" y="6248160"/>
            <a:ext cx="542088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/>
          </a:p>
        </p:txBody>
      </p:sp>
      <p:sp>
        <p:nvSpPr>
          <p:cNvPr id="54" name="PlaceHolder 10"/>
          <p:cNvSpPr>
            <a:spLocks noGrp="1"/>
          </p:cNvSpPr>
          <p:nvPr>
            <p:ph type="body"/>
          </p:nvPr>
        </p:nvSpPr>
        <p:spPr>
          <a:xfrm>
            <a:off x="609480" y="1752480"/>
            <a:ext cx="3885840" cy="639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buSzPct val="45000"/>
              <a:buFont typeface="StarSymbol"/>
              <a:buChar char="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Sixth Outline Level</a:t>
            </a:r>
            <a:endParaRPr/>
          </a:p>
          <a:p>
            <a:pPr>
              <a:lnSpc>
                <a:spcPct val="100000"/>
              </a:lnSpc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Seventh Outline LevelClick to edit Master text styles</a:t>
            </a:r>
            <a:endParaRPr/>
          </a:p>
        </p:txBody>
      </p:sp>
      <p:sp>
        <p:nvSpPr>
          <p:cNvPr id="55" name="PlaceHolder 11"/>
          <p:cNvSpPr>
            <a:spLocks noGrp="1"/>
          </p:cNvSpPr>
          <p:nvPr>
            <p:ph type="body"/>
          </p:nvPr>
        </p:nvSpPr>
        <p:spPr>
          <a:xfrm>
            <a:off x="4800600" y="1752480"/>
            <a:ext cx="3885840" cy="639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buSzPct val="45000"/>
              <a:buFont typeface="StarSymbol"/>
              <a:buChar char="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Sixth Outline Level</a:t>
            </a:r>
            <a:endParaRPr/>
          </a:p>
          <a:p>
            <a:pPr>
              <a:lnSpc>
                <a:spcPct val="100000"/>
              </a:lnSpc>
            </a:pPr>
            <a:r>
              <a:rPr lang="en-US" sz="2000" b="1">
                <a:solidFill>
                  <a:srgbClr val="FFFFFF"/>
                </a:solidFill>
                <a:latin typeface="Tw Cen MT"/>
              </a:rPr>
              <a:t>Seventh Outline LevelClick to edit Master text styles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CustomShape 1"/>
          <p:cNvSpPr/>
          <p:nvPr/>
        </p:nvSpPr>
        <p:spPr>
          <a:xfrm>
            <a:off x="0" y="1234440"/>
            <a:ext cx="9143640" cy="319680"/>
          </a:xfrm>
          <a:prstGeom prst="rect">
            <a:avLst/>
          </a:prstGeom>
          <a:solidFill>
            <a:srgbClr val="FFFFFF"/>
          </a:solidFill>
          <a:ln w="50760">
            <a:noFill/>
          </a:ln>
        </p:spPr>
      </p:sp>
      <p:sp>
        <p:nvSpPr>
          <p:cNvPr id="91" name="CustomShape 2"/>
          <p:cNvSpPr/>
          <p:nvPr/>
        </p:nvSpPr>
        <p:spPr>
          <a:xfrm>
            <a:off x="0" y="1280160"/>
            <a:ext cx="533160" cy="228240"/>
          </a:xfrm>
          <a:prstGeom prst="rect">
            <a:avLst/>
          </a:prstGeom>
          <a:solidFill>
            <a:srgbClr val="DD8047"/>
          </a:solidFill>
          <a:ln w="50760">
            <a:noFill/>
          </a:ln>
        </p:spPr>
      </p:sp>
      <p:sp>
        <p:nvSpPr>
          <p:cNvPr id="92" name="CustomShape 3"/>
          <p:cNvSpPr/>
          <p:nvPr/>
        </p:nvSpPr>
        <p:spPr>
          <a:xfrm>
            <a:off x="590400" y="1280160"/>
            <a:ext cx="8553240" cy="228240"/>
          </a:xfrm>
          <a:prstGeom prst="rect">
            <a:avLst/>
          </a:prstGeom>
          <a:solidFill>
            <a:srgbClr val="94B6D2"/>
          </a:solidFill>
          <a:ln w="50760">
            <a:noFill/>
          </a:ln>
        </p:spPr>
      </p:sp>
      <p:sp>
        <p:nvSpPr>
          <p:cNvPr id="93" name="PlaceHolder 4"/>
          <p:cNvSpPr>
            <a:spLocks noGrp="1"/>
          </p:cNvSpPr>
          <p:nvPr>
            <p:ph type="title"/>
          </p:nvPr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Click to edit the title text formatClick to edit Master title style</a:t>
            </a:r>
            <a:endParaRPr/>
          </a:p>
        </p:txBody>
      </p:sp>
      <p:sp>
        <p:nvSpPr>
          <p:cNvPr id="94" name="PlaceHolder 5"/>
          <p:cNvSpPr>
            <a:spLocks noGrp="1"/>
          </p:cNvSpPr>
          <p:nvPr>
            <p:ph type="dt"/>
          </p:nvPr>
        </p:nvSpPr>
        <p:spPr>
          <a:xfrm>
            <a:off x="6095880" y="6248520"/>
            <a:ext cx="266652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1400">
                <a:solidFill>
                  <a:srgbClr val="775F55"/>
                </a:solidFill>
                <a:latin typeface="Tw Cen MT"/>
              </a:rPr>
              <a:t>11/22/16</a:t>
            </a:r>
            <a:endParaRPr/>
          </a:p>
        </p:txBody>
      </p:sp>
      <p:sp>
        <p:nvSpPr>
          <p:cNvPr id="95" name="PlaceHolder 6"/>
          <p:cNvSpPr>
            <a:spLocks noGrp="1"/>
          </p:cNvSpPr>
          <p:nvPr>
            <p:ph type="ftr"/>
          </p:nvPr>
        </p:nvSpPr>
        <p:spPr>
          <a:xfrm>
            <a:off x="609480" y="6248160"/>
            <a:ext cx="5420880" cy="3646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/>
          </a:p>
        </p:txBody>
      </p:sp>
      <p:sp>
        <p:nvSpPr>
          <p:cNvPr id="96" name="PlaceHolder 7"/>
          <p:cNvSpPr>
            <a:spLocks noGrp="1"/>
          </p:cNvSpPr>
          <p:nvPr>
            <p:ph type="sldNum"/>
          </p:nvPr>
        </p:nvSpPr>
        <p:spPr>
          <a:xfrm>
            <a:off x="0" y="1272240"/>
            <a:ext cx="533160" cy="24408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fld id="{FF9079E5-9E05-4115-8901-1A5858EDE02A}" type="slidenum">
              <a:rPr lang="en-US" sz="1400" b="1">
                <a:solidFill>
                  <a:srgbClr val="FFFFFF"/>
                </a:solidFill>
                <a:latin typeface="Tw Cen MT"/>
              </a:rPr>
              <a:t>‹#›</a:t>
            </a:fld>
            <a:endParaRPr/>
          </a:p>
        </p:txBody>
      </p:sp>
      <p:sp>
        <p:nvSpPr>
          <p:cNvPr id="97" name="PlaceHolder 8"/>
          <p:cNvSpPr>
            <a:spLocks noGrp="1"/>
          </p:cNvSpPr>
          <p:nvPr>
            <p:ph type="body"/>
          </p:nvPr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buSzPct val="45000"/>
              <a:buFont typeface="StarSymbol"/>
              <a:buChar char="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Sixth Outline Level</a:t>
            </a:r>
            <a:endParaRPr/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r>
              <a:rPr lang="en-US" sz="2900">
                <a:solidFill>
                  <a:srgbClr val="000000"/>
                </a:solidFill>
                <a:latin typeface="Tw Cen MT"/>
              </a:rPr>
              <a:t>Seventh Outline LevelClick to edit Master text styles</a:t>
            </a:r>
            <a:endParaRPr/>
          </a:p>
          <a:p>
            <a:pPr lvl="1">
              <a:lnSpc>
                <a:spcPct val="100000"/>
              </a:lnSpc>
              <a:buSzPct val="70000"/>
              <a:buFont typeface="Wingdings 2" charset="2"/>
              <a:buChar char=""/>
            </a:pPr>
            <a:r>
              <a:rPr lang="en-US" sz="2600">
                <a:solidFill>
                  <a:srgbClr val="000000"/>
                </a:solidFill>
                <a:latin typeface="Tw Cen MT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300">
                <a:solidFill>
                  <a:srgbClr val="000000"/>
                </a:solidFill>
                <a:latin typeface="Tw Cen MT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SzPct val="7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SzPct val="65000"/>
              <a:buFont typeface="Wingdings" charset="2"/>
              <a:buChar char=""/>
            </a:pPr>
            <a:r>
              <a:rPr lang="en-US" sz="2000">
                <a:solidFill>
                  <a:srgbClr val="000000"/>
                </a:solidFill>
                <a:latin typeface="Tw Cen MT"/>
              </a:rPr>
              <a:t>Fifth level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hyperlink" Target="http://www.cs.vu.nl/~tcs/cm/cds/ellen.pdf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0"/>
            <a:ext cx="9144000" cy="5969726"/>
            <a:chOff x="-3213463" y="102806"/>
            <a:chExt cx="9144000" cy="5969726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39189" y="102806"/>
              <a:ext cx="5969726" cy="5969726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>
            <a:xfrm>
              <a:off x="-3213463" y="115868"/>
              <a:ext cx="3161211" cy="5945477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2" name="TextShape 1"/>
          <p:cNvSpPr txBox="1"/>
          <p:nvPr/>
        </p:nvSpPr>
        <p:spPr>
          <a:xfrm>
            <a:off x="2362320" y="4038480"/>
            <a:ext cx="6476760" cy="1828440"/>
          </a:xfrm>
          <a:prstGeom prst="rect">
            <a:avLst/>
          </a:prstGeom>
        </p:spPr>
        <p:txBody>
          <a:bodyPr lIns="90000" tIns="45000" rIns="90000" bIns="45000" anchor="b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EBDDC3"/>
                </a:solidFill>
                <a:latin typeface="Tw Cen MT"/>
              </a:rPr>
              <a:t>Atomicity</a:t>
            </a:r>
            <a:endParaRPr dirty="0"/>
          </a:p>
        </p:txBody>
      </p:sp>
      <p:sp>
        <p:nvSpPr>
          <p:cNvPr id="133" name="TextShape 2"/>
          <p:cNvSpPr txBox="1"/>
          <p:nvPr/>
        </p:nvSpPr>
        <p:spPr>
          <a:xfrm>
            <a:off x="2362320" y="6050160"/>
            <a:ext cx="6705360" cy="68544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600" dirty="0">
                <a:solidFill>
                  <a:srgbClr val="FFFFFF"/>
                </a:solidFill>
                <a:latin typeface="Tw Cen MT"/>
              </a:rPr>
              <a:t>CS 2110 – </a:t>
            </a:r>
            <a:r>
              <a:rPr lang="en-US" sz="2600" dirty="0" smtClean="0">
                <a:solidFill>
                  <a:srgbClr val="FFFFFF"/>
                </a:solidFill>
                <a:latin typeface="Tw Cen MT"/>
              </a:rPr>
              <a:t>Fall 2017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Atomic Values</a:t>
            </a:r>
            <a:endParaRPr dirty="0"/>
          </a:p>
        </p:txBody>
      </p:sp>
      <p:sp>
        <p:nvSpPr>
          <p:cNvPr id="164" name="TextShape 2"/>
          <p:cNvSpPr txBox="1"/>
          <p:nvPr/>
        </p:nvSpPr>
        <p:spPr>
          <a:xfrm>
            <a:off x="612720" y="1600200"/>
            <a:ext cx="8152920" cy="5101046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Package </a:t>
            </a:r>
            <a:r>
              <a:rPr lang="en-US" sz="2900" dirty="0" err="1" smtClean="0">
                <a:solidFill>
                  <a:srgbClr val="000000"/>
                </a:solidFill>
                <a:latin typeface="Tw Cen MT"/>
              </a:rPr>
              <a:t>java.util.concurrent.atomic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 defines a toolkit of classes that implement atomic values</a:t>
            </a: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atomic values support lock-free, thread-safe programming on single variables</a:t>
            </a: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class </a:t>
            </a:r>
            <a:r>
              <a:rPr lang="en-US" sz="2900" dirty="0" err="1" smtClean="0">
                <a:solidFill>
                  <a:srgbClr val="000000"/>
                </a:solidFill>
                <a:latin typeface="Tw Cen MT"/>
              </a:rPr>
              <a:t>AtomicInteger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, </a:t>
            </a:r>
            <a:r>
              <a:rPr lang="en-US" sz="2900" dirty="0" err="1" smtClean="0">
                <a:solidFill>
                  <a:srgbClr val="000000"/>
                </a:solidFill>
                <a:latin typeface="Tw Cen MT"/>
              </a:rPr>
              <a:t>AtomicReference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&lt;E&gt;, …</a:t>
            </a:r>
            <a:endParaRPr dirty="0" smtClean="0"/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Atomic values extend the idea of volatile</a:t>
            </a: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method 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get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(): reads 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current 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value like volatile</a:t>
            </a:r>
            <a:endParaRPr lang="en-US" dirty="0"/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method </a:t>
            </a:r>
            <a:r>
              <a:rPr lang="en-US" sz="2900" dirty="0">
                <a:solidFill>
                  <a:srgbClr val="000000"/>
                </a:solidFill>
                <a:latin typeface="Tw Cen MT"/>
              </a:rPr>
              <a:t>set(</a:t>
            </a:r>
            <a:r>
              <a:rPr lang="en-US" sz="2900" dirty="0" err="1">
                <a:solidFill>
                  <a:srgbClr val="000000"/>
                </a:solidFill>
                <a:latin typeface="Tw Cen MT"/>
              </a:rPr>
              <a:t>newValue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): writes value like volatile</a:t>
            </a:r>
            <a:endParaRPr lang="en-US" dirty="0"/>
          </a:p>
          <a:p>
            <a:pPr marL="914400" lvl="1" indent="-457200">
              <a:lnSpc>
                <a:spcPct val="100000"/>
              </a:lnSpc>
              <a:buSzPct val="7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implements new </a:t>
            </a:r>
            <a:r>
              <a:rPr lang="en-US" sz="2900" dirty="0" smtClean="0">
                <a:solidFill>
                  <a:srgbClr val="0070C0"/>
                </a:solidFill>
                <a:latin typeface="Tw Cen MT"/>
              </a:rPr>
              <a:t>atomic operations</a:t>
            </a:r>
            <a:endParaRPr lang="en-US" sz="2900" dirty="0">
              <a:solidFill>
                <a:srgbClr val="0070C0"/>
              </a:solidFill>
            </a:endParaRPr>
          </a:p>
          <a:p>
            <a:pPr marL="457200" indent="-457200">
              <a:buSzPct val="70000"/>
              <a:buFont typeface="Wingdings" charset="2"/>
              <a:buChar char="q"/>
            </a:pP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Compare and Set (CAS)</a:t>
            </a:r>
            <a:endParaRPr/>
          </a:p>
        </p:txBody>
      </p:sp>
      <p:sp>
        <p:nvSpPr>
          <p:cNvPr id="166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342900" indent="-3429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400" dirty="0" err="1">
                <a:solidFill>
                  <a:srgbClr val="000000"/>
                </a:solidFill>
                <a:latin typeface="Tw Cen MT"/>
              </a:rPr>
              <a:t>boolean</a:t>
            </a:r>
            <a:r>
              <a:rPr lang="en-US" sz="2400" dirty="0">
                <a:solidFill>
                  <a:srgbClr val="000000"/>
                </a:solidFill>
                <a:latin typeface="Tw Cen MT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Tw Cen MT"/>
              </a:rPr>
              <a:t>compareAndSet</a:t>
            </a:r>
            <a:r>
              <a:rPr lang="en-US" sz="2400" dirty="0">
                <a:solidFill>
                  <a:srgbClr val="000000"/>
                </a:solidFill>
                <a:latin typeface="Tw Cen MT"/>
              </a:rPr>
              <a:t>(</a:t>
            </a:r>
            <a:r>
              <a:rPr lang="en-US" sz="2400" dirty="0" err="1">
                <a:solidFill>
                  <a:srgbClr val="000000"/>
                </a:solidFill>
                <a:latin typeface="Tw Cen MT"/>
              </a:rPr>
              <a:t>expectedValue</a:t>
            </a:r>
            <a:r>
              <a:rPr lang="en-US" sz="2400" dirty="0">
                <a:solidFill>
                  <a:srgbClr val="000000"/>
                </a:solidFill>
                <a:latin typeface="Tw Cen MT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Tw Cen MT"/>
              </a:rPr>
              <a:t>newValue</a:t>
            </a:r>
            <a:r>
              <a:rPr lang="en-US" sz="2400" dirty="0">
                <a:solidFill>
                  <a:srgbClr val="000000"/>
                </a:solidFill>
                <a:latin typeface="Tw Cen MT"/>
              </a:rPr>
              <a:t>)</a:t>
            </a:r>
            <a:endParaRPr sz="2000" dirty="0"/>
          </a:p>
          <a:p>
            <a:pPr marL="800100" lvl="1" indent="-342900">
              <a:lnSpc>
                <a:spcPct val="100000"/>
              </a:lnSpc>
              <a:buSzPct val="70000"/>
              <a:buFont typeface="Wingdings" charset="2"/>
              <a:buChar char="q"/>
            </a:pPr>
            <a:r>
              <a:rPr lang="en-US" sz="2400" dirty="0">
                <a:solidFill>
                  <a:srgbClr val="000000"/>
                </a:solidFill>
                <a:latin typeface="Tw Cen MT"/>
              </a:rPr>
              <a:t>If value doesn’t equal </a:t>
            </a:r>
            <a:r>
              <a:rPr lang="en-US" sz="2400" dirty="0" err="1">
                <a:solidFill>
                  <a:srgbClr val="000000"/>
                </a:solidFill>
                <a:latin typeface="Tw Cen MT"/>
              </a:rPr>
              <a:t>expectedValue</a:t>
            </a:r>
            <a:r>
              <a:rPr lang="en-US" sz="2400" dirty="0">
                <a:solidFill>
                  <a:srgbClr val="000000"/>
                </a:solidFill>
                <a:latin typeface="Tw Cen MT"/>
              </a:rPr>
              <a:t>, return false</a:t>
            </a:r>
            <a:endParaRPr sz="2000" dirty="0"/>
          </a:p>
          <a:p>
            <a:pPr marL="800100" lvl="1" indent="-342900">
              <a:lnSpc>
                <a:spcPct val="100000"/>
              </a:lnSpc>
              <a:buSzPct val="70000"/>
              <a:buFont typeface="Wingdings" charset="2"/>
              <a:buChar char="q"/>
            </a:pPr>
            <a:r>
              <a:rPr lang="en-US" sz="2400" dirty="0">
                <a:solidFill>
                  <a:srgbClr val="000000"/>
                </a:solidFill>
                <a:latin typeface="Tw Cen MT"/>
              </a:rPr>
              <a:t>if equal, store </a:t>
            </a:r>
            <a:r>
              <a:rPr lang="en-US" sz="2400" dirty="0" err="1">
                <a:solidFill>
                  <a:srgbClr val="000000"/>
                </a:solidFill>
                <a:latin typeface="Tw Cen MT"/>
              </a:rPr>
              <a:t>newValue</a:t>
            </a:r>
            <a:r>
              <a:rPr lang="en-US" sz="2400" dirty="0">
                <a:solidFill>
                  <a:srgbClr val="000000"/>
                </a:solidFill>
                <a:latin typeface="Tw Cen MT"/>
              </a:rPr>
              <a:t> in value and return true</a:t>
            </a:r>
            <a:endParaRPr sz="2000" dirty="0"/>
          </a:p>
          <a:p>
            <a:pPr marL="800100" lvl="1" indent="-342900">
              <a:lnSpc>
                <a:spcPct val="100000"/>
              </a:lnSpc>
              <a:buSzPct val="70000"/>
              <a:buFont typeface="Wingdings" charset="2"/>
              <a:buChar char="q"/>
            </a:pPr>
            <a:r>
              <a:rPr lang="en-US" sz="2400" dirty="0">
                <a:solidFill>
                  <a:srgbClr val="000000"/>
                </a:solidFill>
                <a:latin typeface="Tw Cen MT"/>
              </a:rPr>
              <a:t>executes as a single atomic action!</a:t>
            </a:r>
            <a:endParaRPr sz="2000" dirty="0"/>
          </a:p>
          <a:p>
            <a:pPr marL="800100" lvl="1" indent="-342900">
              <a:lnSpc>
                <a:spcPct val="100000"/>
              </a:lnSpc>
              <a:buSzPct val="70000"/>
              <a:buFont typeface="Wingdings" charset="2"/>
              <a:buChar char="q"/>
            </a:pPr>
            <a:r>
              <a:rPr lang="en-US" sz="2400" dirty="0">
                <a:solidFill>
                  <a:srgbClr val="000000"/>
                </a:solidFill>
                <a:latin typeface="Tw Cen MT"/>
              </a:rPr>
              <a:t>supported by many </a:t>
            </a:r>
            <a:r>
              <a:rPr lang="en-US" sz="2400" dirty="0" smtClean="0">
                <a:solidFill>
                  <a:srgbClr val="000000"/>
                </a:solidFill>
                <a:latin typeface="Tw Cen MT"/>
              </a:rPr>
              <a:t>processors – as </a:t>
            </a:r>
            <a:r>
              <a:rPr lang="en-US" sz="2400" b="1" dirty="0" smtClean="0">
                <a:solidFill>
                  <a:srgbClr val="000000"/>
                </a:solidFill>
                <a:latin typeface="Tw Cen MT"/>
              </a:rPr>
              <a:t>hardware instructions</a:t>
            </a:r>
            <a:endParaRPr sz="2000" b="1" dirty="0"/>
          </a:p>
          <a:p>
            <a:pPr marL="800100" lvl="1" indent="-342900">
              <a:lnSpc>
                <a:spcPct val="100000"/>
              </a:lnSpc>
              <a:buSzPct val="70000"/>
              <a:buFont typeface="Wingdings" charset="2"/>
              <a:buChar char="q"/>
            </a:pPr>
            <a:r>
              <a:rPr lang="en-US" sz="2400" dirty="0" smtClean="0">
                <a:solidFill>
                  <a:srgbClr val="000000"/>
                </a:solidFill>
                <a:latin typeface="Tw Cen MT"/>
              </a:rPr>
              <a:t>does not use locks</a:t>
            </a:r>
            <a:r>
              <a:rPr lang="en-US" sz="2400" dirty="0">
                <a:solidFill>
                  <a:srgbClr val="000000"/>
                </a:solidFill>
                <a:latin typeface="Tw Cen MT"/>
              </a:rPr>
              <a:t>!</a:t>
            </a:r>
            <a:endParaRPr sz="2000" dirty="0"/>
          </a:p>
        </p:txBody>
      </p:sp>
      <p:sp>
        <p:nvSpPr>
          <p:cNvPr id="167" name="CustomShape 3"/>
          <p:cNvSpPr/>
          <p:nvPr/>
        </p:nvSpPr>
        <p:spPr>
          <a:xfrm>
            <a:off x="548640" y="4297680"/>
            <a:ext cx="7915320" cy="175212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dirty="0" err="1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AtomicInteger</a:t>
            </a:r>
            <a:r>
              <a:rPr lang="en-US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n = new </a:t>
            </a:r>
            <a:r>
              <a:rPr lang="en-US" dirty="0" err="1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AtomicInteger</a:t>
            </a:r>
            <a:r>
              <a:rPr lang="en-US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(5);</a:t>
            </a:r>
            <a:endParaRPr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</a:pPr>
            <a:r>
              <a:rPr lang="en-US" dirty="0" err="1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n.compareAndSet</a:t>
            </a:r>
            <a:r>
              <a:rPr lang="en-US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(3, 6); </a:t>
            </a:r>
            <a:r>
              <a:rPr lang="en-US" dirty="0">
                <a:solidFill>
                  <a:srgbClr val="00B050"/>
                </a:solidFill>
                <a:latin typeface="Consolas" charset="0"/>
                <a:ea typeface="Consolas" charset="0"/>
                <a:cs typeface="Consolas" charset="0"/>
              </a:rPr>
              <a:t>// return false – no change</a:t>
            </a:r>
            <a:endParaRPr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</a:pPr>
            <a:r>
              <a:rPr lang="en-US" dirty="0" err="1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n.compareAndSet</a:t>
            </a:r>
            <a:r>
              <a:rPr lang="en-US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(5, 7); </a:t>
            </a:r>
            <a:r>
              <a:rPr lang="en-US" dirty="0">
                <a:solidFill>
                  <a:srgbClr val="00B050"/>
                </a:solidFill>
                <a:latin typeface="Consolas" charset="0"/>
                <a:ea typeface="Consolas" charset="0"/>
                <a:cs typeface="Consolas" charset="0"/>
              </a:rPr>
              <a:t>// returns true – now is 7</a:t>
            </a:r>
            <a:endParaRPr dirty="0">
              <a:latin typeface="Consolas" charset="0"/>
              <a:ea typeface="Consolas" charset="0"/>
              <a:cs typeface="Consola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Incrementing with CAS</a:t>
            </a:r>
            <a:endParaRPr/>
          </a:p>
        </p:txBody>
      </p:sp>
      <p:sp>
        <p:nvSpPr>
          <p:cNvPr id="169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B050"/>
                </a:solidFill>
                <a:latin typeface="Consolas" charset="0"/>
                <a:ea typeface="Consolas" charset="0"/>
                <a:cs typeface="Consolas" charset="0"/>
              </a:rPr>
              <a:t>/** Increment n by one. Other threads use n too. */</a:t>
            </a:r>
            <a:endParaRPr sz="2000"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public static void increment(</a:t>
            </a:r>
            <a:r>
              <a:rPr lang="en-US" sz="2000" dirty="0" err="1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AtomicInteger</a:t>
            </a: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n) {</a:t>
            </a:r>
            <a:endParaRPr sz="2000"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sz="2000" dirty="0" err="1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= </a:t>
            </a:r>
            <a:r>
              <a:rPr lang="en-US" sz="2000" dirty="0" err="1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n.get</a:t>
            </a: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();</a:t>
            </a:r>
            <a:endParaRPr sz="2000"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	while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(!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n.compareAndSet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, i+1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)) {</a:t>
            </a:r>
            <a:endParaRPr sz="2000"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		</a:t>
            </a:r>
            <a:r>
              <a:rPr lang="en-US" sz="2000" dirty="0" err="1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i</a:t>
            </a: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= </a:t>
            </a:r>
            <a:r>
              <a:rPr lang="en-US" sz="2000" dirty="0" err="1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n.get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();</a:t>
            </a: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	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}</a:t>
            </a:r>
            <a:endParaRPr sz="2000"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}</a:t>
            </a:r>
            <a:endParaRPr sz="2000"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</a:pPr>
            <a:endParaRPr sz="2000"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</a:pPr>
            <a:r>
              <a:rPr lang="en-US" sz="2000" dirty="0">
                <a:solidFill>
                  <a:srgbClr val="00B050"/>
                </a:solidFill>
                <a:latin typeface="Consolas" charset="0"/>
                <a:ea typeface="Consolas" charset="0"/>
                <a:cs typeface="Consolas" charset="0"/>
              </a:rPr>
              <a:t>// </a:t>
            </a:r>
            <a:r>
              <a:rPr lang="en-US" sz="2000" dirty="0" err="1">
                <a:solidFill>
                  <a:srgbClr val="00B050"/>
                </a:solidFill>
                <a:latin typeface="Consolas" charset="0"/>
                <a:ea typeface="Consolas" charset="0"/>
                <a:cs typeface="Consolas" charset="0"/>
              </a:rPr>
              <a:t>AtomicInteger</a:t>
            </a:r>
            <a:r>
              <a:rPr lang="en-US" sz="2000" dirty="0">
                <a:solidFill>
                  <a:srgbClr val="00B050"/>
                </a:solidFill>
                <a:latin typeface="Consolas" charset="0"/>
                <a:ea typeface="Consolas" charset="0"/>
                <a:cs typeface="Consolas" charset="0"/>
              </a:rPr>
              <a:t> has increment methods </a:t>
            </a:r>
            <a:r>
              <a:rPr lang="en-US" sz="2000" dirty="0" smtClean="0">
                <a:solidFill>
                  <a:srgbClr val="00B050"/>
                </a:solidFill>
                <a:latin typeface="Consolas" charset="0"/>
                <a:ea typeface="Consolas" charset="0"/>
                <a:cs typeface="Consolas" charset="0"/>
              </a:rPr>
              <a:t>that do </a:t>
            </a:r>
            <a:r>
              <a:rPr lang="en-US" sz="2000" dirty="0" smtClean="0">
                <a:solidFill>
                  <a:srgbClr val="00B050"/>
                </a:solidFill>
                <a:latin typeface="Consolas" charset="0"/>
                <a:ea typeface="Consolas" charset="0"/>
                <a:cs typeface="Consolas" charset="0"/>
              </a:rPr>
              <a:t>this</a:t>
            </a:r>
          </a:p>
          <a:p>
            <a:pPr>
              <a:lnSpc>
                <a:spcPct val="100000"/>
              </a:lnSpc>
            </a:pPr>
            <a:r>
              <a:rPr lang="en-US" sz="2000" dirty="0" smtClean="0">
                <a:latin typeface="Consolas" charset="0"/>
                <a:ea typeface="Consolas" charset="0"/>
                <a:cs typeface="Consolas" charset="0"/>
              </a:rPr>
              <a:t>public </a:t>
            </a:r>
            <a:r>
              <a:rPr lang="en-US" sz="2000" dirty="0" err="1" smtClean="0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2000" dirty="0" smtClean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dirty="0" err="1" smtClean="0">
                <a:latin typeface="Consolas" charset="0"/>
                <a:ea typeface="Consolas" charset="0"/>
                <a:cs typeface="Consolas" charset="0"/>
              </a:rPr>
              <a:t>incrementAndGet</a:t>
            </a:r>
            <a:r>
              <a:rPr lang="en-US" sz="2000" dirty="0" smtClean="0">
                <a:latin typeface="Consolas" charset="0"/>
                <a:ea typeface="Consolas" charset="0"/>
                <a:cs typeface="Consolas" charset="0"/>
              </a:rPr>
              <a:t>()</a:t>
            </a:r>
          </a:p>
          <a:p>
            <a:pPr>
              <a:lnSpc>
                <a:spcPct val="100000"/>
              </a:lnSpc>
            </a:pPr>
            <a:r>
              <a:rPr lang="en-US" sz="2000" dirty="0" smtClean="0">
                <a:latin typeface="Consolas" charset="0"/>
                <a:ea typeface="Consolas" charset="0"/>
                <a:cs typeface="Consolas" charset="0"/>
              </a:rPr>
              <a:t>public </a:t>
            </a:r>
            <a:r>
              <a:rPr lang="en-US" sz="2000" dirty="0" err="1" smtClean="0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2000" dirty="0" smtClean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dirty="0" err="1" smtClean="0">
                <a:latin typeface="Consolas" charset="0"/>
                <a:ea typeface="Consolas" charset="0"/>
                <a:cs typeface="Consolas" charset="0"/>
              </a:rPr>
              <a:t>addAndGet</a:t>
            </a:r>
            <a:r>
              <a:rPr lang="en-US" sz="2000" dirty="0" smtClean="0"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sz="2000" dirty="0" err="1" smtClean="0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2000" dirty="0" smtClean="0">
                <a:latin typeface="Consolas" charset="0"/>
                <a:ea typeface="Consolas" charset="0"/>
                <a:cs typeface="Consolas" charset="0"/>
              </a:rPr>
              <a:t> delta)</a:t>
            </a:r>
          </a:p>
          <a:p>
            <a:pPr>
              <a:lnSpc>
                <a:spcPct val="100000"/>
              </a:lnSpc>
            </a:pPr>
            <a:r>
              <a:rPr lang="en-US" sz="2000" dirty="0" smtClean="0">
                <a:latin typeface="Consolas" charset="0"/>
                <a:ea typeface="Consolas" charset="0"/>
                <a:cs typeface="Consolas" charset="0"/>
              </a:rPr>
              <a:t>public </a:t>
            </a:r>
            <a:r>
              <a:rPr lang="en-US" sz="2000" dirty="0" err="1" smtClean="0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2000" dirty="0" smtClean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dirty="0" err="1" smtClean="0">
                <a:latin typeface="Consolas" charset="0"/>
                <a:ea typeface="Consolas" charset="0"/>
                <a:cs typeface="Consolas" charset="0"/>
              </a:rPr>
              <a:t>updateAndGet</a:t>
            </a:r>
            <a:r>
              <a:rPr lang="en-US" sz="2000" dirty="0" smtClean="0">
                <a:latin typeface="Consolas" charset="0"/>
                <a:ea typeface="Consolas" charset="0"/>
                <a:cs typeface="Consolas" charset="0"/>
              </a:rPr>
              <a:t>(</a:t>
            </a:r>
            <a:r>
              <a:rPr lang="en-US" sz="2000" dirty="0" err="1" smtClean="0">
                <a:latin typeface="Consolas" charset="0"/>
                <a:ea typeface="Consolas" charset="0"/>
                <a:cs typeface="Consolas" charset="0"/>
              </a:rPr>
              <a:t>InUnaryOperator</a:t>
            </a:r>
            <a:r>
              <a:rPr lang="en-US" sz="2000" dirty="0" smtClean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dirty="0" err="1" smtClean="0">
                <a:latin typeface="Consolas" charset="0"/>
                <a:ea typeface="Consolas" charset="0"/>
                <a:cs typeface="Consolas" charset="0"/>
              </a:rPr>
              <a:t>updateFunction</a:t>
            </a:r>
            <a:r>
              <a:rPr lang="en-US" sz="2000" dirty="0" smtClean="0">
                <a:latin typeface="Consolas" charset="0"/>
                <a:ea typeface="Consolas" charset="0"/>
                <a:cs typeface="Consolas" charset="0"/>
              </a:rPr>
              <a:t>)</a:t>
            </a:r>
            <a:endParaRPr sz="2000" dirty="0">
              <a:latin typeface="Consolas" charset="0"/>
              <a:ea typeface="Consolas" charset="0"/>
              <a:cs typeface="Consolas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6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6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6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6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Locks with CAS</a:t>
            </a:r>
            <a:endParaRPr dirty="0"/>
          </a:p>
        </p:txBody>
      </p:sp>
      <p:sp>
        <p:nvSpPr>
          <p:cNvPr id="151" name="TextShape 2"/>
          <p:cNvSpPr txBox="1"/>
          <p:nvPr/>
        </p:nvSpPr>
        <p:spPr>
          <a:xfrm>
            <a:off x="1058089" y="1600200"/>
            <a:ext cx="7354852" cy="188758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public class 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WidgetStore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{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private 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numWidgets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;</a:t>
            </a:r>
          </a:p>
          <a:p>
            <a:pPr>
              <a:lnSpc>
                <a:spcPct val="100000"/>
              </a:lnSpc>
              <a:buSzPct val="60000"/>
            </a:pPr>
            <a:endParaRPr lang="en-US" sz="2000" dirty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  <a:buSzPct val="60000"/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/**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produce </a:t>
            </a: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widgets */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public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synchronized void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produce(){…} </a:t>
            </a:r>
            <a:endParaRPr lang="en-US" sz="2000" dirty="0" smtClean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}</a:t>
            </a:r>
            <a:endParaRPr lang="en-US" sz="2000" dirty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8" name="TextShape 2"/>
          <p:cNvSpPr txBox="1"/>
          <p:nvPr/>
        </p:nvSpPr>
        <p:spPr>
          <a:xfrm>
            <a:off x="1058088" y="3659776"/>
            <a:ext cx="7354853" cy="310678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0000" tIns="45000" rIns="90000" bIns="45000"/>
          <a:lstStyle/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public class 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WidgetStore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{</a:t>
            </a:r>
            <a:endParaRPr lang="en-US" sz="2000" dirty="0" smtClean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private 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numWidgets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;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private 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boolean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lock;</a:t>
            </a:r>
            <a:endParaRPr lang="en-US" sz="2000" dirty="0" smtClean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  <a:buSzPct val="60000"/>
            </a:pPr>
            <a:endParaRPr lang="en-US" sz="2000" dirty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  <a:buSzPct val="60000"/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/**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produce </a:t>
            </a: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widgets */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public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synchronized void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produce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(){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    while(!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lock.compareAndSet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(false, true)){}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  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…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    lock = false;</a:t>
            </a:r>
            <a:endParaRPr lang="en-US" sz="2000" dirty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} </a:t>
            </a:r>
            <a:endParaRPr lang="en-US" sz="2000" dirty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1704064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>
                <a:solidFill>
                  <a:srgbClr val="775F55"/>
                </a:solidFill>
                <a:latin typeface="Tw Cen MT"/>
              </a:rPr>
              <a:t>Lock-Free Data Structures</a:t>
            </a:r>
            <a:endParaRPr/>
          </a:p>
        </p:txBody>
      </p:sp>
      <p:sp>
        <p:nvSpPr>
          <p:cNvPr id="171" name="TextShape 2"/>
          <p:cNvSpPr txBox="1"/>
          <p:nvPr/>
        </p:nvSpPr>
        <p:spPr>
          <a:xfrm>
            <a:off x="612720" y="1600200"/>
            <a:ext cx="837864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Usable by many concurrent threads</a:t>
            </a:r>
            <a:endParaRPr dirty="0"/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using only atomic actions – no locks!</a:t>
            </a:r>
            <a:endParaRPr dirty="0"/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compare and swap is 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your best friend</a:t>
            </a:r>
            <a:endParaRPr dirty="0"/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but it only atomically updates one variable at a time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!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172" name="CustomShape 3"/>
          <p:cNvSpPr/>
          <p:nvPr/>
        </p:nvSpPr>
        <p:spPr>
          <a:xfrm>
            <a:off x="2590920" y="4189237"/>
            <a:ext cx="3778200" cy="754036"/>
          </a:xfrm>
          <a:prstGeom prst="roundRect">
            <a:avLst>
              <a:gd name="adj" fmla="val 16667"/>
            </a:avLst>
          </a:prstGeom>
          <a:solidFill>
            <a:srgbClr val="DD8047"/>
          </a:solidFill>
          <a:ln w="19080">
            <a:solidFill>
              <a:srgbClr val="A35E34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3200" dirty="0">
                <a:solidFill>
                  <a:srgbClr val="FFFFFF"/>
                </a:solidFill>
                <a:latin typeface="Tw Cen MT"/>
              </a:rPr>
              <a:t>Let’s </a:t>
            </a:r>
            <a:r>
              <a:rPr lang="en-US" sz="3200" dirty="0" smtClean="0">
                <a:solidFill>
                  <a:srgbClr val="FFFFFF"/>
                </a:solidFill>
                <a:latin typeface="Tw Cen MT"/>
              </a:rPr>
              <a:t>look at one</a:t>
            </a:r>
            <a:r>
              <a:rPr lang="en-US" sz="3200" dirty="0">
                <a:solidFill>
                  <a:srgbClr val="FFFFFF"/>
                </a:solidFill>
                <a:latin typeface="Tw Cen MT"/>
              </a:rPr>
              <a:t>!</a:t>
            </a:r>
            <a:endParaRPr dirty="0"/>
          </a:p>
        </p:txBody>
      </p:sp>
      <p:sp>
        <p:nvSpPr>
          <p:cNvPr id="3" name="Rectangle 2"/>
          <p:cNvSpPr/>
          <p:nvPr/>
        </p:nvSpPr>
        <p:spPr>
          <a:xfrm>
            <a:off x="612720" y="5471314"/>
            <a:ext cx="8531280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>
                <a:solidFill>
                  <a:srgbClr val="000000"/>
                </a:solidFill>
                <a:latin typeface="Tw Cen MT"/>
              </a:rPr>
              <a:t>Lock-free binary search tree [Ellen et al., 2010]</a:t>
            </a:r>
            <a:br>
              <a:rPr lang="en-US" sz="2900" dirty="0">
                <a:solidFill>
                  <a:srgbClr val="000000"/>
                </a:solidFill>
                <a:latin typeface="Tw Cen MT"/>
              </a:rPr>
            </a:br>
            <a:r>
              <a:rPr lang="en-US" sz="2900" dirty="0">
                <a:solidFill>
                  <a:srgbClr val="000000"/>
                </a:solidFill>
                <a:latin typeface="Tw Cen MT"/>
                <a:hlinkClick r:id="rId2"/>
              </a:rPr>
              <a:t>http://www.cs.vu.nl//~tcs/cm/cds/ellen.pdf</a:t>
            </a: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bool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bool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More Concurrency</a:t>
            </a:r>
            <a:endParaRPr dirty="0"/>
          </a:p>
        </p:txBody>
      </p:sp>
      <p:sp>
        <p:nvSpPr>
          <p:cNvPr id="171" name="TextShape 2"/>
          <p:cNvSpPr txBox="1"/>
          <p:nvPr/>
        </p:nvSpPr>
        <p:spPr>
          <a:xfrm>
            <a:off x="612720" y="1600199"/>
            <a:ext cx="8378640" cy="5045927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Concurrency is actually an OS-level concern</a:t>
            </a: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Different platforms have different concurrency APIs</a:t>
            </a: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Programming languages provide abstractions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There ar</a:t>
            </a: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e lots of techniques for write concurrent programs</a:t>
            </a: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lock (e.g., synchronized), </a:t>
            </a:r>
            <a:r>
              <a:rPr lang="en-US" sz="2900" dirty="0" err="1" smtClean="0">
                <a:solidFill>
                  <a:srgbClr val="000000"/>
                </a:solidFill>
                <a:latin typeface="Tw Cen MT"/>
              </a:rPr>
              <a:t>mutex</a:t>
            </a: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atomic operations</a:t>
            </a: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semaphores</a:t>
            </a: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condition variables</a:t>
            </a: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914400" lvl="1" indent="-457200"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transactional memory</a:t>
            </a:r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>
              <a:lnSpc>
                <a:spcPct val="100000"/>
              </a:lnSpc>
              <a:buSzPct val="60000"/>
              <a:buFont typeface="Wingdings" charset="2"/>
              <a:buChar char="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</p:txBody>
      </p:sp>
    </p:spTree>
    <p:extLst>
      <p:ext uri="{BB962C8B-B14F-4D97-AF65-F5344CB8AC3E}">
        <p14:creationId xmlns:p14="http://schemas.microsoft.com/office/powerpoint/2010/main" val="56996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Parallel Programming Thus Far</a:t>
            </a:r>
            <a:endParaRPr dirty="0"/>
          </a:p>
        </p:txBody>
      </p:sp>
      <p:sp>
        <p:nvSpPr>
          <p:cNvPr id="151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Parallel programs can be faster and more efficient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Problem: race conditions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Solution: synchronization</a:t>
            </a:r>
          </a:p>
        </p:txBody>
      </p:sp>
      <p:sp>
        <p:nvSpPr>
          <p:cNvPr id="2" name="Rectangle 1"/>
          <p:cNvSpPr/>
          <p:nvPr/>
        </p:nvSpPr>
        <p:spPr>
          <a:xfrm>
            <a:off x="1737360" y="4428308"/>
            <a:ext cx="5904411" cy="8490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Are there more efficient ways to ensure the correctness of parallel programs?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147402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Selling Widgets</a:t>
            </a:r>
            <a:endParaRPr dirty="0"/>
          </a:p>
        </p:txBody>
      </p:sp>
      <p:sp>
        <p:nvSpPr>
          <p:cNvPr id="151" name="TextShape 2"/>
          <p:cNvSpPr txBox="1"/>
          <p:nvPr/>
        </p:nvSpPr>
        <p:spPr>
          <a:xfrm>
            <a:off x="612720" y="1600200"/>
            <a:ext cx="469080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public class 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WidgetStore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{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private 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numWidgets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;</a:t>
            </a:r>
          </a:p>
          <a:p>
            <a:pPr>
              <a:lnSpc>
                <a:spcPct val="100000"/>
              </a:lnSpc>
              <a:buSzPct val="60000"/>
            </a:pPr>
            <a:endParaRPr lang="en-US" sz="2000" dirty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  <a:buSzPct val="60000"/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/**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produce </a:t>
            </a: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widgets */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public void produce(){…} </a:t>
            </a:r>
            <a:endParaRPr lang="en-US" sz="2000" dirty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  <a:buSzPct val="60000"/>
            </a:pPr>
            <a:endParaRPr lang="en-US" sz="2000" dirty="0" smtClean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/** sell all the widgets */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public void sell(){…} </a:t>
            </a:r>
          </a:p>
          <a:p>
            <a:pPr>
              <a:lnSpc>
                <a:spcPct val="100000"/>
              </a:lnSpc>
              <a:buSzPct val="60000"/>
            </a:pPr>
            <a:endParaRPr lang="en-US" sz="2000" dirty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/** 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diplay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widget if there 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/*  are any available */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public void display(){…}</a:t>
            </a:r>
            <a:endParaRPr lang="en-US" sz="2000" dirty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  <a:buSzPct val="60000"/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}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617029" y="2246811"/>
            <a:ext cx="1084217" cy="34224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sell()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014755" y="2246810"/>
            <a:ext cx="1084217" cy="342246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display()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736974" y="5486400"/>
            <a:ext cx="5904411" cy="8490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smtClean="0"/>
              <a:t>display() might continue displaying widgets after all the widgets are sold!!!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2802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Caching</a:t>
            </a:r>
            <a:endParaRPr dirty="0"/>
          </a:p>
        </p:txBody>
      </p:sp>
      <p:sp>
        <p:nvSpPr>
          <p:cNvPr id="151" name="TextShape 2"/>
          <p:cNvSpPr txBox="1"/>
          <p:nvPr/>
        </p:nvSpPr>
        <p:spPr>
          <a:xfrm>
            <a:off x="612720" y="1600200"/>
            <a:ext cx="8152920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</p:txBody>
      </p:sp>
      <p:sp>
        <p:nvSpPr>
          <p:cNvPr id="5" name="TextShape 2"/>
          <p:cNvSpPr txBox="1"/>
          <p:nvPr/>
        </p:nvSpPr>
        <p:spPr>
          <a:xfrm>
            <a:off x="318019" y="1875504"/>
            <a:ext cx="5036966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Data is stored in caches: small, fast storage units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Only written to main memory occasionally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Huge efficiency gains!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Each CPU has its own cache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Each thread maintains its own cache entries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r>
              <a:rPr lang="en-US" sz="2900" dirty="0" smtClean="0">
                <a:solidFill>
                  <a:srgbClr val="000000"/>
                </a:solidFill>
                <a:latin typeface="Tw Cen MT"/>
              </a:rPr>
              <a:t>Huge concurrency headaches!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>
              <a:solidFill>
                <a:srgbClr val="000000"/>
              </a:solidFill>
              <a:latin typeface="Tw Cen MT"/>
            </a:endParaRP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1599" y="2372890"/>
            <a:ext cx="3914057" cy="35005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TextShape 1"/>
          <p:cNvSpPr txBox="1"/>
          <p:nvPr/>
        </p:nvSpPr>
        <p:spPr>
          <a:xfrm>
            <a:off x="612720" y="228600"/>
            <a:ext cx="8152920" cy="9903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keyword volatile</a:t>
            </a:r>
            <a:endParaRPr dirty="0"/>
          </a:p>
        </p:txBody>
      </p:sp>
      <p:sp>
        <p:nvSpPr>
          <p:cNvPr id="151" name="TextShape 2"/>
          <p:cNvSpPr txBox="1"/>
          <p:nvPr/>
        </p:nvSpPr>
        <p:spPr>
          <a:xfrm>
            <a:off x="612719" y="1600200"/>
            <a:ext cx="5291692" cy="449532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public class 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WidgetStore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{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private </a:t>
            </a:r>
            <a:r>
              <a:rPr lang="en-US" sz="2000" b="1" dirty="0" smtClean="0">
                <a:solidFill>
                  <a:srgbClr val="0070C0"/>
                </a:solidFill>
                <a:latin typeface="Consolas" charset="0"/>
                <a:ea typeface="Consolas" charset="0"/>
                <a:cs typeface="Consolas" charset="0"/>
              </a:rPr>
              <a:t>volatile</a:t>
            </a:r>
            <a:r>
              <a:rPr lang="en-US" sz="2000" dirty="0" smtClean="0">
                <a:solidFill>
                  <a:srgbClr val="0070C0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numWidgets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;</a:t>
            </a:r>
          </a:p>
          <a:p>
            <a:pPr>
              <a:lnSpc>
                <a:spcPct val="100000"/>
              </a:lnSpc>
              <a:buSzPct val="60000"/>
            </a:pPr>
            <a:endParaRPr lang="en-US" sz="2000" dirty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  <a:buSzPct val="60000"/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/**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produce </a:t>
            </a: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widgets */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public void produce(){…} </a:t>
            </a:r>
            <a:endParaRPr lang="en-US" sz="2000" dirty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  <a:buSzPct val="60000"/>
            </a:pPr>
            <a:endParaRPr lang="en-US" sz="2000" dirty="0" smtClean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/** sell all the widgets */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public void sell(){…} </a:t>
            </a:r>
          </a:p>
          <a:p>
            <a:pPr>
              <a:lnSpc>
                <a:spcPct val="100000"/>
              </a:lnSpc>
              <a:buSzPct val="60000"/>
            </a:pPr>
            <a:endParaRPr lang="en-US" sz="2000" dirty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  <a:buSzPct val="60000"/>
            </a:pP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 /** </a:t>
            </a:r>
            <a:r>
              <a:rPr lang="en-US" sz="2000" dirty="0" err="1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diplay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widget if there 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/*  are any available */</a:t>
            </a:r>
          </a:p>
          <a:p>
            <a:pPr>
              <a:lnSpc>
                <a:spcPct val="100000"/>
              </a:lnSpc>
              <a:buSzPct val="60000"/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   public void display(){…}</a:t>
            </a:r>
            <a:endParaRPr lang="en-US" sz="2000" dirty="0">
              <a:solidFill>
                <a:srgbClr val="000000"/>
              </a:solidFill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  <a:buSzPct val="60000"/>
            </a:pPr>
            <a:r>
              <a:rPr lang="en-US" sz="2000" dirty="0">
                <a:solidFill>
                  <a:srgbClr val="000000"/>
                </a:solidFill>
                <a:latin typeface="Consolas" charset="0"/>
                <a:ea typeface="Consolas" charset="0"/>
                <a:cs typeface="Consolas" charset="0"/>
              </a:rPr>
              <a:t>}</a:t>
            </a:r>
          </a:p>
          <a:p>
            <a:pPr marL="457200" indent="-457200">
              <a:lnSpc>
                <a:spcPct val="100000"/>
              </a:lnSpc>
              <a:buSzPct val="60000"/>
              <a:buFont typeface="Wingdings" charset="2"/>
              <a:buChar char="q"/>
            </a:pPr>
            <a:endParaRPr lang="en-US" sz="2900" dirty="0" smtClean="0">
              <a:solidFill>
                <a:srgbClr val="000000"/>
              </a:solidFill>
              <a:latin typeface="Tw Cen MT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2390503" y="2220686"/>
            <a:ext cx="6375137" cy="2063931"/>
            <a:chOff x="2390503" y="2220686"/>
            <a:chExt cx="6375137" cy="2063931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2390503" y="2220686"/>
              <a:ext cx="1123405" cy="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3122023" y="2220686"/>
              <a:ext cx="2417092" cy="62048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5539115" y="2331721"/>
              <a:ext cx="3226525" cy="1952896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just"/>
              <a:r>
                <a:rPr lang="en-US" sz="2000" dirty="0" smtClean="0"/>
                <a:t>Variables declared as volatile will not be stored in the cache. All writes will write directly to main memory. All reads will read directly from main memory. </a:t>
              </a:r>
              <a:endParaRPr 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53695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533520" y="272880"/>
            <a:ext cx="8152920" cy="8697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Handling Writes</a:t>
            </a:r>
            <a:endParaRPr lang="en-US" sz="4400" dirty="0"/>
          </a:p>
        </p:txBody>
      </p:sp>
      <p:sp>
        <p:nvSpPr>
          <p:cNvPr id="155" name="TextShape 4"/>
          <p:cNvSpPr txBox="1"/>
          <p:nvPr/>
        </p:nvSpPr>
        <p:spPr>
          <a:xfrm>
            <a:off x="2263137" y="3123720"/>
            <a:ext cx="3885840" cy="639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000" b="1" dirty="0">
                <a:latin typeface="Tw Cen MT"/>
              </a:rPr>
              <a:t>Thread </a:t>
            </a:r>
            <a:r>
              <a:rPr lang="en-US" sz="2000" b="1" dirty="0" smtClean="0">
                <a:latin typeface="Tw Cen MT"/>
              </a:rPr>
              <a:t>1(produce)</a:t>
            </a:r>
            <a:endParaRPr dirty="0"/>
          </a:p>
        </p:txBody>
      </p:sp>
      <p:sp>
        <p:nvSpPr>
          <p:cNvPr id="156" name="TextShape 5"/>
          <p:cNvSpPr txBox="1"/>
          <p:nvPr/>
        </p:nvSpPr>
        <p:spPr>
          <a:xfrm>
            <a:off x="5342397" y="3173760"/>
            <a:ext cx="3885840" cy="639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000" b="1" dirty="0">
                <a:latin typeface="Tw Cen MT"/>
              </a:rPr>
              <a:t>Thread </a:t>
            </a:r>
            <a:r>
              <a:rPr lang="en-US" sz="2000" b="1" dirty="0" smtClean="0">
                <a:latin typeface="Tw Cen MT"/>
              </a:rPr>
              <a:t>2 (sell)</a:t>
            </a:r>
            <a:endParaRPr dirty="0"/>
          </a:p>
        </p:txBody>
      </p:sp>
      <p:sp>
        <p:nvSpPr>
          <p:cNvPr id="157" name="CustomShape 6"/>
          <p:cNvSpPr/>
          <p:nvPr/>
        </p:nvSpPr>
        <p:spPr>
          <a:xfrm>
            <a:off x="3304901" y="2011320"/>
            <a:ext cx="2680509" cy="45324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dirty="0" err="1" smtClean="0">
                <a:latin typeface="Tw Cen MT"/>
              </a:rPr>
              <a:t>int</a:t>
            </a:r>
            <a:r>
              <a:rPr lang="en-US" sz="2400" dirty="0" smtClean="0">
                <a:latin typeface="Tw Cen MT"/>
              </a:rPr>
              <a:t> </a:t>
            </a:r>
            <a:r>
              <a:rPr lang="en-US" sz="2400" dirty="0" err="1" smtClean="0">
                <a:latin typeface="Tw Cen MT"/>
              </a:rPr>
              <a:t>numWidgets</a:t>
            </a:r>
            <a:r>
              <a:rPr lang="en-US" sz="2400" dirty="0" smtClean="0">
                <a:latin typeface="Tw Cen MT"/>
              </a:rPr>
              <a:t> </a:t>
            </a:r>
            <a:r>
              <a:rPr lang="en-US" sz="2400" dirty="0">
                <a:latin typeface="Tw Cen MT"/>
              </a:rPr>
              <a:t>= 0;</a:t>
            </a:r>
            <a:endParaRPr sz="2400" dirty="0"/>
          </a:p>
        </p:txBody>
      </p:sp>
      <p:sp>
        <p:nvSpPr>
          <p:cNvPr id="158" name="CustomShape 7"/>
          <p:cNvSpPr/>
          <p:nvPr/>
        </p:nvSpPr>
        <p:spPr>
          <a:xfrm>
            <a:off x="1645200" y="5220360"/>
            <a:ext cx="6005880" cy="6998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>
                <a:latin typeface="Tw Cen MT"/>
              </a:rPr>
              <a:t>What is the value of x?</a:t>
            </a:r>
            <a:endParaRPr/>
          </a:p>
        </p:txBody>
      </p:sp>
      <p:sp>
        <p:nvSpPr>
          <p:cNvPr id="159" name="CustomShape 8"/>
          <p:cNvSpPr/>
          <p:nvPr/>
        </p:nvSpPr>
        <p:spPr>
          <a:xfrm>
            <a:off x="2628900" y="5943600"/>
            <a:ext cx="3885840" cy="685440"/>
          </a:xfrm>
          <a:prstGeom prst="roundRect">
            <a:avLst>
              <a:gd name="adj" fmla="val 16667"/>
            </a:avLst>
          </a:prstGeom>
          <a:solidFill>
            <a:srgbClr val="DD8047"/>
          </a:solidFill>
          <a:ln w="19080">
            <a:solidFill>
              <a:srgbClr val="A35E34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2800" dirty="0">
                <a:latin typeface="Tw Cen MT"/>
              </a:rPr>
              <a:t>Can be </a:t>
            </a:r>
            <a:r>
              <a:rPr lang="en-US" sz="2800" dirty="0" smtClean="0">
                <a:latin typeface="Tw Cen MT"/>
              </a:rPr>
              <a:t>either -1, 0, or 1!</a:t>
            </a:r>
            <a:endParaRPr dirty="0"/>
          </a:p>
        </p:txBody>
      </p:sp>
      <p:sp>
        <p:nvSpPr>
          <p:cNvPr id="160" name="CustomShape 9"/>
          <p:cNvSpPr/>
          <p:nvPr/>
        </p:nvSpPr>
        <p:spPr>
          <a:xfrm flipH="1">
            <a:off x="3200400" y="2514600"/>
            <a:ext cx="761760" cy="609120"/>
          </a:xfrm>
          <a:prstGeom prst="straightConnector1">
            <a:avLst/>
          </a:prstGeom>
          <a:noFill/>
          <a:ln w="47520">
            <a:solidFill>
              <a:srgbClr val="000000"/>
            </a:solidFill>
            <a:round/>
            <a:tailEnd type="arrow" w="med" len="med"/>
          </a:ln>
        </p:spPr>
      </p:sp>
      <p:sp>
        <p:nvSpPr>
          <p:cNvPr id="161" name="CustomShape 10"/>
          <p:cNvSpPr/>
          <p:nvPr/>
        </p:nvSpPr>
        <p:spPr>
          <a:xfrm>
            <a:off x="5384520" y="2514600"/>
            <a:ext cx="787320" cy="609120"/>
          </a:xfrm>
          <a:prstGeom prst="straightConnector1">
            <a:avLst/>
          </a:prstGeom>
          <a:noFill/>
          <a:ln w="47520">
            <a:solidFill>
              <a:srgbClr val="000000"/>
            </a:solidFill>
            <a:round/>
            <a:tailEnd type="arrow" w="med" len="med"/>
          </a:ln>
        </p:spPr>
      </p:sp>
      <p:sp>
        <p:nvSpPr>
          <p:cNvPr id="12" name="TextShape 2"/>
          <p:cNvSpPr txBox="1"/>
          <p:nvPr/>
        </p:nvSpPr>
        <p:spPr>
          <a:xfrm>
            <a:off x="2250387" y="3123720"/>
            <a:ext cx="3885840" cy="17521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000" dirty="0" err="1" smtClean="0">
                <a:latin typeface="Consolas" charset="0"/>
                <a:ea typeface="Consolas" charset="0"/>
                <a:cs typeface="Consolas" charset="0"/>
              </a:rPr>
              <a:t>numWidgets</a:t>
            </a:r>
            <a:r>
              <a:rPr lang="en-US" sz="2000" dirty="0" smtClean="0">
                <a:latin typeface="Consolas" charset="0"/>
                <a:ea typeface="Consolas" charset="0"/>
                <a:cs typeface="Consolas" charset="0"/>
              </a:rPr>
              <a:t>++;</a:t>
            </a:r>
            <a:endParaRPr sz="2000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13" name="TextShape 3"/>
          <p:cNvSpPr txBox="1"/>
          <p:nvPr/>
        </p:nvSpPr>
        <p:spPr>
          <a:xfrm>
            <a:off x="5329647" y="3123720"/>
            <a:ext cx="3885840" cy="17521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000" dirty="0" err="1" smtClean="0">
                <a:latin typeface="Consolas" charset="0"/>
                <a:ea typeface="Consolas" charset="0"/>
                <a:cs typeface="Consolas" charset="0"/>
              </a:rPr>
              <a:t>numWidgets</a:t>
            </a:r>
            <a:r>
              <a:rPr lang="en-US" sz="2000" dirty="0" smtClean="0">
                <a:latin typeface="Consolas" charset="0"/>
                <a:ea typeface="Consolas" charset="0"/>
                <a:cs typeface="Consolas" charset="0"/>
              </a:rPr>
              <a:t>--;</a:t>
            </a:r>
            <a:endParaRPr sz="2000" dirty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98561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bool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bool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Shape 1"/>
          <p:cNvSpPr txBox="1"/>
          <p:nvPr/>
        </p:nvSpPr>
        <p:spPr>
          <a:xfrm>
            <a:off x="533520" y="272880"/>
            <a:ext cx="8152920" cy="8697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4400" dirty="0" smtClean="0">
                <a:solidFill>
                  <a:srgbClr val="775F55"/>
                </a:solidFill>
                <a:latin typeface="Tw Cen MT"/>
              </a:rPr>
              <a:t>Handling Writes</a:t>
            </a:r>
            <a:endParaRPr lang="en-US" sz="4400" dirty="0"/>
          </a:p>
        </p:txBody>
      </p:sp>
      <p:sp>
        <p:nvSpPr>
          <p:cNvPr id="153" name="TextShape 2"/>
          <p:cNvSpPr txBox="1"/>
          <p:nvPr/>
        </p:nvSpPr>
        <p:spPr>
          <a:xfrm>
            <a:off x="2250387" y="3123720"/>
            <a:ext cx="3885840" cy="17521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000" dirty="0" err="1" smtClean="0">
                <a:latin typeface="Consolas" charset="0"/>
                <a:ea typeface="Consolas" charset="0"/>
                <a:cs typeface="Consolas" charset="0"/>
              </a:rPr>
              <a:t>numWidgets</a:t>
            </a:r>
            <a:r>
              <a:rPr lang="en-US" sz="2000" dirty="0" smtClean="0">
                <a:latin typeface="Consolas" charset="0"/>
                <a:ea typeface="Consolas" charset="0"/>
                <a:cs typeface="Consolas" charset="0"/>
              </a:rPr>
              <a:t>++;</a:t>
            </a:r>
            <a:endParaRPr sz="2000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154" name="TextShape 3"/>
          <p:cNvSpPr txBox="1"/>
          <p:nvPr/>
        </p:nvSpPr>
        <p:spPr>
          <a:xfrm>
            <a:off x="5329647" y="3123720"/>
            <a:ext cx="3885840" cy="17521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000" dirty="0" err="1" smtClean="0">
                <a:latin typeface="Consolas" charset="0"/>
                <a:ea typeface="Consolas" charset="0"/>
                <a:cs typeface="Consolas" charset="0"/>
              </a:rPr>
              <a:t>numWidgets</a:t>
            </a:r>
            <a:r>
              <a:rPr lang="en-US" sz="2000" dirty="0" smtClean="0">
                <a:latin typeface="Consolas" charset="0"/>
                <a:ea typeface="Consolas" charset="0"/>
                <a:cs typeface="Consolas" charset="0"/>
              </a:rPr>
              <a:t>--;</a:t>
            </a:r>
            <a:endParaRPr sz="2000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155" name="TextShape 4"/>
          <p:cNvSpPr txBox="1"/>
          <p:nvPr/>
        </p:nvSpPr>
        <p:spPr>
          <a:xfrm>
            <a:off x="2263137" y="3123720"/>
            <a:ext cx="3885840" cy="639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000" b="1" dirty="0">
                <a:latin typeface="Tw Cen MT"/>
              </a:rPr>
              <a:t>Thread </a:t>
            </a:r>
            <a:r>
              <a:rPr lang="en-US" sz="2000" b="1" dirty="0" smtClean="0">
                <a:latin typeface="Tw Cen MT"/>
              </a:rPr>
              <a:t>1(produce)</a:t>
            </a:r>
            <a:endParaRPr dirty="0"/>
          </a:p>
        </p:txBody>
      </p:sp>
      <p:sp>
        <p:nvSpPr>
          <p:cNvPr id="156" name="TextShape 5"/>
          <p:cNvSpPr txBox="1"/>
          <p:nvPr/>
        </p:nvSpPr>
        <p:spPr>
          <a:xfrm>
            <a:off x="5342397" y="3173760"/>
            <a:ext cx="3885840" cy="6397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en-US" sz="2000" b="1" dirty="0">
                <a:latin typeface="Tw Cen MT"/>
              </a:rPr>
              <a:t>Thread </a:t>
            </a:r>
            <a:r>
              <a:rPr lang="en-US" sz="2000" b="1" dirty="0" smtClean="0">
                <a:latin typeface="Tw Cen MT"/>
              </a:rPr>
              <a:t>2 (sell)</a:t>
            </a:r>
            <a:endParaRPr dirty="0"/>
          </a:p>
        </p:txBody>
      </p:sp>
      <p:sp>
        <p:nvSpPr>
          <p:cNvPr id="157" name="CustomShape 6"/>
          <p:cNvSpPr/>
          <p:nvPr/>
        </p:nvSpPr>
        <p:spPr>
          <a:xfrm>
            <a:off x="2772589" y="2011320"/>
            <a:ext cx="3722273" cy="453240"/>
          </a:xfrm>
          <a:prstGeom prst="rect">
            <a:avLst/>
          </a:prstGeom>
          <a:noFill/>
          <a:ln>
            <a:solidFill>
              <a:srgbClr val="000000"/>
            </a:solidFill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2400" smtClean="0">
                <a:latin typeface="Tw Cen MT"/>
              </a:rPr>
              <a:t>volatile </a:t>
            </a:r>
            <a:r>
              <a:rPr lang="en-US" sz="2400" dirty="0" err="1" smtClean="0">
                <a:latin typeface="Tw Cen MT"/>
              </a:rPr>
              <a:t>int</a:t>
            </a:r>
            <a:r>
              <a:rPr lang="en-US" sz="2400" dirty="0" smtClean="0">
                <a:latin typeface="Tw Cen MT"/>
              </a:rPr>
              <a:t> </a:t>
            </a:r>
            <a:r>
              <a:rPr lang="en-US" sz="2400" dirty="0" err="1" smtClean="0">
                <a:latin typeface="Tw Cen MT"/>
              </a:rPr>
              <a:t>numWidgets</a:t>
            </a:r>
            <a:r>
              <a:rPr lang="en-US" sz="2400" dirty="0" smtClean="0">
                <a:latin typeface="Tw Cen MT"/>
              </a:rPr>
              <a:t> </a:t>
            </a:r>
            <a:r>
              <a:rPr lang="en-US" sz="2400" dirty="0">
                <a:latin typeface="Tw Cen MT"/>
              </a:rPr>
              <a:t>= 0;</a:t>
            </a:r>
            <a:endParaRPr sz="2400" dirty="0"/>
          </a:p>
        </p:txBody>
      </p:sp>
      <p:sp>
        <p:nvSpPr>
          <p:cNvPr id="158" name="CustomShape 7"/>
          <p:cNvSpPr/>
          <p:nvPr/>
        </p:nvSpPr>
        <p:spPr>
          <a:xfrm>
            <a:off x="1645200" y="5220360"/>
            <a:ext cx="6005880" cy="699840"/>
          </a:xfrm>
          <a:prstGeom prst="rect">
            <a:avLst/>
          </a:prstGeom>
          <a:noFill/>
          <a:ln>
            <a:noFill/>
          </a:ln>
        </p:spPr>
        <p:txBody>
          <a:bodyPr wrap="none"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n-US" sz="4000">
                <a:latin typeface="Tw Cen MT"/>
              </a:rPr>
              <a:t>What is the value of x?</a:t>
            </a:r>
            <a:endParaRPr/>
          </a:p>
        </p:txBody>
      </p:sp>
      <p:sp>
        <p:nvSpPr>
          <p:cNvPr id="159" name="CustomShape 8"/>
          <p:cNvSpPr/>
          <p:nvPr/>
        </p:nvSpPr>
        <p:spPr>
          <a:xfrm>
            <a:off x="2628900" y="5943600"/>
            <a:ext cx="3885840" cy="685440"/>
          </a:xfrm>
          <a:prstGeom prst="roundRect">
            <a:avLst>
              <a:gd name="adj" fmla="val 16667"/>
            </a:avLst>
          </a:prstGeom>
          <a:solidFill>
            <a:srgbClr val="DD8047"/>
          </a:solidFill>
          <a:ln w="19080">
            <a:solidFill>
              <a:srgbClr val="A35E34"/>
            </a:solidFill>
            <a:round/>
          </a:ln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en-US" sz="2800" dirty="0">
                <a:latin typeface="Tw Cen MT"/>
              </a:rPr>
              <a:t>Can be </a:t>
            </a:r>
            <a:r>
              <a:rPr lang="en-US" sz="2800" dirty="0" smtClean="0">
                <a:latin typeface="Tw Cen MT"/>
              </a:rPr>
              <a:t>either -1, 0, or 1!</a:t>
            </a:r>
            <a:endParaRPr dirty="0"/>
          </a:p>
        </p:txBody>
      </p:sp>
      <p:sp>
        <p:nvSpPr>
          <p:cNvPr id="160" name="CustomShape 9"/>
          <p:cNvSpPr/>
          <p:nvPr/>
        </p:nvSpPr>
        <p:spPr>
          <a:xfrm flipH="1">
            <a:off x="3200400" y="2514600"/>
            <a:ext cx="761760" cy="609120"/>
          </a:xfrm>
          <a:prstGeom prst="straightConnector1">
            <a:avLst/>
          </a:prstGeom>
          <a:noFill/>
          <a:ln w="47520">
            <a:solidFill>
              <a:srgbClr val="000000"/>
            </a:solidFill>
            <a:round/>
            <a:tailEnd type="arrow" w="med" len="med"/>
          </a:ln>
        </p:spPr>
      </p:sp>
      <p:sp>
        <p:nvSpPr>
          <p:cNvPr id="161" name="CustomShape 10"/>
          <p:cNvSpPr/>
          <p:nvPr/>
        </p:nvSpPr>
        <p:spPr>
          <a:xfrm>
            <a:off x="5384520" y="2514600"/>
            <a:ext cx="787320" cy="609120"/>
          </a:xfrm>
          <a:prstGeom prst="straightConnector1">
            <a:avLst/>
          </a:prstGeom>
          <a:noFill/>
          <a:ln w="47520">
            <a:solidFill>
              <a:srgbClr val="000000"/>
            </a:solidFill>
            <a:round/>
            <a:tailEnd type="arrow" w="med" len="med"/>
          </a:ln>
        </p:spPr>
      </p:sp>
    </p:spTree>
    <p:extLst>
      <p:ext uri="{BB962C8B-B14F-4D97-AF65-F5344CB8AC3E}">
        <p14:creationId xmlns:p14="http://schemas.microsoft.com/office/powerpoint/2010/main" val="107037408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bool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bool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 additive="repl">
                                        <p:cTn id="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75F55"/>
                </a:solidFill>
                <a:latin typeface="Tw Cen MT"/>
              </a:rPr>
              <a:t>The Problem with Writes…</a:t>
            </a:r>
            <a:endParaRPr lang="en-US" dirty="0"/>
          </a:p>
        </p:txBody>
      </p:sp>
      <p:grpSp>
        <p:nvGrpSpPr>
          <p:cNvPr id="5" name="Group 4"/>
          <p:cNvGrpSpPr/>
          <p:nvPr/>
        </p:nvGrpSpPr>
        <p:grpSpPr>
          <a:xfrm>
            <a:off x="522235" y="4120852"/>
            <a:ext cx="3276602" cy="1021161"/>
            <a:chOff x="2285999" y="2960409"/>
            <a:chExt cx="2325331" cy="480822"/>
          </a:xfrm>
        </p:grpSpPr>
        <p:sp>
          <p:nvSpPr>
            <p:cNvPr id="3" name="Rectangle 2"/>
            <p:cNvSpPr/>
            <p:nvPr/>
          </p:nvSpPr>
          <p:spPr bwMode="auto">
            <a:xfrm>
              <a:off x="2285999" y="2960409"/>
              <a:ext cx="2325330" cy="480822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ヒラギノ角ゴ ProN W3" charset="0"/>
                <a:cs typeface="ヒラギノ角ゴ ProN W3" charset="0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2438400" y="3006719"/>
              <a:ext cx="2172930" cy="26218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 err="1" smtClean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t</a:t>
              </a:r>
              <a:r>
                <a:rPr lang="en-US" b="1" dirty="0" err="1" smtClean="0">
                  <a:solidFill>
                    <a:schemeClr val="bg1">
                      <a:lumMod val="85000"/>
                    </a:schemeClr>
                  </a:solidFill>
                  <a:effectLst/>
                  <a:latin typeface="Source Code Pro" charset="0"/>
                </a:rPr>
                <a:t>mp</a:t>
              </a:r>
              <a:r>
                <a:rPr lang="en-US" b="1" dirty="0" smtClean="0">
                  <a:solidFill>
                    <a:schemeClr val="bg1">
                      <a:lumMod val="85000"/>
                    </a:schemeClr>
                  </a:solidFill>
                  <a:effectLst/>
                  <a:latin typeface="Source Code Pro" charset="0"/>
                </a:rPr>
                <a:t> = </a:t>
              </a:r>
              <a:r>
                <a:rPr lang="en-US" b="1" dirty="0" err="1" smtClean="0">
                  <a:solidFill>
                    <a:schemeClr val="bg1">
                      <a:lumMod val="85000"/>
                    </a:schemeClr>
                  </a:solidFill>
                  <a:effectLst/>
                  <a:latin typeface="Source Code Pro" charset="0"/>
                </a:rPr>
                <a:t>tmp</a:t>
              </a:r>
              <a:r>
                <a:rPr lang="en-US" b="1" dirty="0" smtClean="0">
                  <a:solidFill>
                    <a:schemeClr val="bg1">
                      <a:lumMod val="85000"/>
                    </a:schemeClr>
                  </a:solidFill>
                  <a:effectLst/>
                  <a:latin typeface="Source Code Pro" charset="0"/>
                </a:rPr>
                <a:t> + 1;</a:t>
              </a:r>
            </a:p>
            <a:p>
              <a:r>
                <a:rPr lang="en-US" b="1" dirty="0" smtClean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store </a:t>
              </a:r>
              <a:r>
                <a:rPr lang="en-US" b="1" dirty="0" err="1" smtClean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tmp</a:t>
              </a:r>
              <a:r>
                <a:rPr lang="en-US" b="1" dirty="0" smtClean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 to </a:t>
              </a:r>
              <a:r>
                <a:rPr lang="en-US" b="1" dirty="0" err="1" smtClean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i</a:t>
              </a:r>
              <a:r>
                <a:rPr lang="en-US" b="1" dirty="0" smtClean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;</a:t>
              </a:r>
              <a:endParaRPr lang="is-IS" dirty="0">
                <a:solidFill>
                  <a:schemeClr val="bg1">
                    <a:lumMod val="85000"/>
                  </a:schemeClr>
                </a:solidFill>
                <a:effectLst/>
                <a:latin typeface="Source Code Pro" charset="0"/>
              </a:endParaRPr>
            </a:p>
          </p:txBody>
        </p:sp>
      </p:grpSp>
      <p:sp>
        <p:nvSpPr>
          <p:cNvPr id="9" name="TextBox 8"/>
          <p:cNvSpPr txBox="1"/>
          <p:nvPr/>
        </p:nvSpPr>
        <p:spPr>
          <a:xfrm>
            <a:off x="3505200" y="2438400"/>
            <a:ext cx="18642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Initially, 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 = 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00200" y="1715987"/>
            <a:ext cx="1417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Thread 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68312" y="1671915"/>
            <a:ext cx="14173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Thread 2</a:t>
            </a:r>
            <a:endParaRPr lang="en-US" dirty="0">
              <a:solidFill>
                <a:schemeClr val="tx1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522236" y="2948981"/>
            <a:ext cx="3276601" cy="484485"/>
            <a:chOff x="597876" y="2895600"/>
            <a:chExt cx="3276601" cy="484485"/>
          </a:xfrm>
        </p:grpSpPr>
        <p:sp>
          <p:nvSpPr>
            <p:cNvPr id="13" name="Rectangle 12"/>
            <p:cNvSpPr/>
            <p:nvPr/>
          </p:nvSpPr>
          <p:spPr bwMode="auto">
            <a:xfrm>
              <a:off x="597876" y="2895600"/>
              <a:ext cx="3276601" cy="480504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ヒラギノ角ゴ ProN W3" charset="0"/>
                <a:cs typeface="ヒラギノ角ゴ ProN W3" charset="0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800901" y="2918420"/>
              <a:ext cx="258115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err="1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tmp</a:t>
              </a:r>
              <a:r>
                <a:rPr lang="en-US" b="1" dirty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 = load </a:t>
              </a:r>
              <a:r>
                <a:rPr lang="en-US" b="1" dirty="0" err="1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i</a:t>
              </a:r>
              <a:r>
                <a:rPr lang="en-US" b="1" dirty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;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953560" y="5142013"/>
            <a:ext cx="3276602" cy="1021161"/>
            <a:chOff x="2285999" y="2960409"/>
            <a:chExt cx="2325331" cy="480822"/>
          </a:xfrm>
        </p:grpSpPr>
        <p:sp>
          <p:nvSpPr>
            <p:cNvPr id="18" name="Rectangle 17"/>
            <p:cNvSpPr/>
            <p:nvPr/>
          </p:nvSpPr>
          <p:spPr bwMode="auto">
            <a:xfrm>
              <a:off x="2285999" y="2960409"/>
              <a:ext cx="2325330" cy="480822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ヒラギノ角ゴ ProN W3" charset="0"/>
                <a:cs typeface="ヒラギノ角ゴ ProN W3" charset="0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>
              <a:off x="2438400" y="3006719"/>
              <a:ext cx="2172930" cy="30433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b="1" dirty="0" err="1" smtClean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t</a:t>
              </a:r>
              <a:r>
                <a:rPr lang="en-US" b="1" dirty="0" err="1" smtClean="0">
                  <a:solidFill>
                    <a:schemeClr val="bg1">
                      <a:lumMod val="85000"/>
                    </a:schemeClr>
                  </a:solidFill>
                  <a:effectLst/>
                  <a:latin typeface="Source Code Pro" charset="0"/>
                </a:rPr>
                <a:t>mp</a:t>
              </a:r>
              <a:r>
                <a:rPr lang="en-US" b="1" dirty="0" smtClean="0">
                  <a:solidFill>
                    <a:schemeClr val="bg1">
                      <a:lumMod val="85000"/>
                    </a:schemeClr>
                  </a:solidFill>
                  <a:effectLst/>
                  <a:latin typeface="Source Code Pro" charset="0"/>
                </a:rPr>
                <a:t> = </a:t>
              </a:r>
              <a:r>
                <a:rPr lang="en-US" b="1" dirty="0" err="1" smtClean="0">
                  <a:solidFill>
                    <a:schemeClr val="bg1">
                      <a:lumMod val="85000"/>
                    </a:schemeClr>
                  </a:solidFill>
                  <a:effectLst/>
                  <a:latin typeface="Source Code Pro" charset="0"/>
                </a:rPr>
                <a:t>tmp</a:t>
              </a:r>
              <a:r>
                <a:rPr lang="en-US" b="1" dirty="0" smtClean="0">
                  <a:solidFill>
                    <a:schemeClr val="bg1">
                      <a:lumMod val="85000"/>
                    </a:schemeClr>
                  </a:solidFill>
                  <a:effectLst/>
                  <a:latin typeface="Source Code Pro" charset="0"/>
                </a:rPr>
                <a:t> </a:t>
              </a:r>
              <a:r>
                <a:rPr lang="en-US" b="1" dirty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-</a:t>
              </a:r>
              <a:r>
                <a:rPr lang="en-US" b="1" dirty="0" smtClean="0">
                  <a:solidFill>
                    <a:schemeClr val="bg1">
                      <a:lumMod val="85000"/>
                    </a:schemeClr>
                  </a:solidFill>
                  <a:effectLst/>
                  <a:latin typeface="Source Code Pro" charset="0"/>
                </a:rPr>
                <a:t> </a:t>
              </a:r>
              <a:r>
                <a:rPr lang="en-US" b="1" dirty="0" smtClean="0">
                  <a:solidFill>
                    <a:schemeClr val="bg1">
                      <a:lumMod val="85000"/>
                    </a:schemeClr>
                  </a:solidFill>
                  <a:effectLst/>
                  <a:latin typeface="Source Code Pro" charset="0"/>
                </a:rPr>
                <a:t>1;</a:t>
              </a:r>
            </a:p>
            <a:p>
              <a:r>
                <a:rPr lang="en-US" b="1" dirty="0" smtClean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store </a:t>
              </a:r>
              <a:r>
                <a:rPr lang="en-US" b="1" dirty="0" err="1" smtClean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tmp</a:t>
              </a:r>
              <a:r>
                <a:rPr lang="en-US" b="1" dirty="0" smtClean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 to </a:t>
              </a:r>
              <a:r>
                <a:rPr lang="en-US" b="1" dirty="0" err="1" smtClean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i</a:t>
              </a:r>
              <a:r>
                <a:rPr lang="en-US" b="1" dirty="0" smtClean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;</a:t>
              </a:r>
              <a:endParaRPr lang="is-IS" dirty="0">
                <a:solidFill>
                  <a:schemeClr val="bg1">
                    <a:lumMod val="85000"/>
                  </a:schemeClr>
                </a:solidFill>
                <a:effectLst/>
                <a:latin typeface="Source Code Pro" charset="0"/>
              </a:endParaRP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4953560" y="3512316"/>
            <a:ext cx="3276601" cy="484485"/>
            <a:chOff x="597876" y="2895600"/>
            <a:chExt cx="3276601" cy="484485"/>
          </a:xfrm>
        </p:grpSpPr>
        <p:sp>
          <p:nvSpPr>
            <p:cNvPr id="21" name="Rectangle 20"/>
            <p:cNvSpPr/>
            <p:nvPr/>
          </p:nvSpPr>
          <p:spPr bwMode="auto">
            <a:xfrm>
              <a:off x="597876" y="2895600"/>
              <a:ext cx="3276601" cy="480504"/>
            </a:xfrm>
            <a:prstGeom prst="rect">
              <a:avLst/>
            </a:prstGeom>
            <a:solidFill>
              <a:schemeClr val="tx1">
                <a:lumMod val="85000"/>
                <a:lumOff val="15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4572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charset="0"/>
                <a:buNone/>
                <a:tabLst/>
              </a:pPr>
              <a:endParaRPr kumimoji="0" lang="en-US" sz="2400" b="0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Arial" charset="0"/>
                <a:ea typeface="ヒラギノ角ゴ ProN W3" charset="0"/>
                <a:cs typeface="ヒラギノ角ゴ ProN W3" charset="0"/>
              </a:endParaRPr>
            </a:p>
          </p:txBody>
        </p:sp>
        <p:sp>
          <p:nvSpPr>
            <p:cNvPr id="22" name="Rectangle 21"/>
            <p:cNvSpPr/>
            <p:nvPr/>
          </p:nvSpPr>
          <p:spPr>
            <a:xfrm>
              <a:off x="800901" y="2918420"/>
              <a:ext cx="258115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err="1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tmp</a:t>
              </a:r>
              <a:r>
                <a:rPr lang="en-US" b="1" dirty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 = load </a:t>
              </a:r>
              <a:r>
                <a:rPr lang="en-US" b="1" dirty="0" err="1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i</a:t>
              </a:r>
              <a:r>
                <a:rPr lang="en-US" b="1" dirty="0">
                  <a:solidFill>
                    <a:schemeClr val="bg1">
                      <a:lumMod val="85000"/>
                    </a:schemeClr>
                  </a:solidFill>
                  <a:latin typeface="Source Code Pro" charset="0"/>
                </a:rPr>
                <a:t>;</a:t>
              </a:r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3505199" y="6347927"/>
            <a:ext cx="1482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Finally, 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 = </a:t>
            </a:r>
            <a:r>
              <a:rPr lang="en-US" dirty="0" smtClean="0">
                <a:solidFill>
                  <a:schemeClr val="tx1"/>
                </a:solidFill>
              </a:rPr>
              <a:t>-1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24" name="Straight Arrow Connector 12"/>
          <p:cNvCxnSpPr>
            <a:cxnSpLocks noChangeShapeType="1"/>
          </p:cNvCxnSpPr>
          <p:nvPr/>
        </p:nvCxnSpPr>
        <p:spPr bwMode="auto">
          <a:xfrm>
            <a:off x="152400" y="2236847"/>
            <a:ext cx="0" cy="4240153"/>
          </a:xfrm>
          <a:prstGeom prst="straightConnector1">
            <a:avLst/>
          </a:prstGeom>
          <a:noFill/>
          <a:ln w="222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5" name="Rectangle 13"/>
          <p:cNvSpPr>
            <a:spLocks noChangeArrowheads="1"/>
          </p:cNvSpPr>
          <p:nvPr/>
        </p:nvSpPr>
        <p:spPr bwMode="auto">
          <a:xfrm>
            <a:off x="152400" y="6012804"/>
            <a:ext cx="7651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  <a:buFont typeface="Times New Roman" charset="0"/>
              <a:buNone/>
            </a:pPr>
            <a:r>
              <a:rPr lang="en-US" altLang="x-none" i="1" dirty="0">
                <a:solidFill>
                  <a:schemeClr val="tx1"/>
                </a:solidFill>
              </a:rPr>
              <a:t>time</a:t>
            </a:r>
            <a:endParaRPr lang="en-US" altLang="x-none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3798836" y="2944579"/>
            <a:ext cx="3025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Load 0 from memory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928373" y="3505200"/>
            <a:ext cx="30251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Load 0 from memory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19887" y="4419600"/>
            <a:ext cx="27158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Store 1 to memory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160535" y="5417359"/>
            <a:ext cx="27158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Store 1 to memory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315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/>
          </p:nvPr>
        </p:nvSpPr>
        <p:spPr>
          <a:xfrm>
            <a:off x="612720" y="1776548"/>
            <a:ext cx="3978360" cy="4318971"/>
          </a:xfrm>
        </p:spPr>
        <p:txBody>
          <a:bodyPr anchor="t"/>
          <a:lstStyle/>
          <a:p>
            <a:pPr marL="0" indent="0">
              <a:buNone/>
            </a:pPr>
            <a:r>
              <a:rPr lang="en-US" sz="2400" dirty="0" smtClean="0"/>
              <a:t>Solution 1: synchronized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It works</a:t>
            </a:r>
          </a:p>
          <a:p>
            <a:r>
              <a:rPr lang="en-US" sz="2400" dirty="0" smtClean="0"/>
              <a:t>But locks can be slow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/>
          </p:nvPr>
        </p:nvSpPr>
        <p:spPr>
          <a:xfrm>
            <a:off x="4790520" y="1776548"/>
            <a:ext cx="3978360" cy="4318971"/>
          </a:xfrm>
        </p:spPr>
        <p:txBody>
          <a:bodyPr anchor="t"/>
          <a:lstStyle/>
          <a:p>
            <a:pPr marL="0" indent="0">
              <a:buNone/>
            </a:pPr>
            <a:r>
              <a:rPr lang="en-US" sz="2400" dirty="0" smtClean="0"/>
              <a:t>Solution 2: atomic </a:t>
            </a:r>
            <a:r>
              <a:rPr lang="en-US" sz="2400" dirty="0"/>
              <a:t>v</a:t>
            </a:r>
            <a:r>
              <a:rPr lang="en-US" sz="2400" dirty="0" smtClean="0"/>
              <a:t>alues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Less powerful</a:t>
            </a:r>
          </a:p>
          <a:p>
            <a:r>
              <a:rPr lang="en-US" sz="2400" dirty="0" smtClean="0"/>
              <a:t>More efficient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775F55"/>
                </a:solidFill>
                <a:latin typeface="Tw Cen MT"/>
              </a:rPr>
              <a:t>Concurrent Writes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9006" y="2217113"/>
            <a:ext cx="4139646" cy="2585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private </a:t>
            </a:r>
            <a:r>
              <a:rPr lang="en-US" dirty="0" err="1" smtClean="0">
                <a:latin typeface="Consolas" charset="0"/>
                <a:ea typeface="Consolas" charset="0"/>
                <a:cs typeface="Consolas" charset="0"/>
              </a:rPr>
              <a:t>int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dirty="0" err="1" smtClean="0">
                <a:latin typeface="Consolas" charset="0"/>
                <a:ea typeface="Consolas" charset="0"/>
                <a:cs typeface="Consolas" charset="0"/>
              </a:rPr>
              <a:t>numWidgets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;</a:t>
            </a:r>
          </a:p>
          <a:p>
            <a:pPr>
              <a:lnSpc>
                <a:spcPct val="100000"/>
              </a:lnSpc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</a:pP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public void produce(){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  ...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   synchronized(this){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       </a:t>
            </a:r>
            <a:r>
              <a:rPr lang="en-US" dirty="0" err="1" smtClean="0">
                <a:latin typeface="Consolas" charset="0"/>
                <a:ea typeface="Consolas" charset="0"/>
                <a:cs typeface="Consolas" charset="0"/>
              </a:rPr>
              <a:t>numWidgets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++;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   }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  ...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}</a:t>
            </a:r>
            <a:endParaRPr lang="en-US" dirty="0">
              <a:latin typeface="Consolas" charset="0"/>
              <a:ea typeface="Consolas" charset="0"/>
              <a:cs typeface="Consolas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568449" y="2217113"/>
            <a:ext cx="4363695" cy="258532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>
              <a:lnSpc>
                <a:spcPct val="100000"/>
              </a:lnSpc>
            </a:pP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private </a:t>
            </a:r>
            <a:r>
              <a:rPr lang="en-US" dirty="0" err="1" smtClean="0">
                <a:latin typeface="Consolas" charset="0"/>
                <a:ea typeface="Consolas" charset="0"/>
                <a:cs typeface="Consolas" charset="0"/>
              </a:rPr>
              <a:t>AtomicInteger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dirty="0" err="1" smtClean="0">
                <a:latin typeface="Consolas" charset="0"/>
                <a:ea typeface="Consolas" charset="0"/>
                <a:cs typeface="Consolas" charset="0"/>
              </a:rPr>
              <a:t>numWidgets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;</a:t>
            </a:r>
          </a:p>
          <a:p>
            <a:pPr>
              <a:lnSpc>
                <a:spcPct val="100000"/>
              </a:lnSpc>
            </a:pPr>
            <a:endParaRPr lang="en-US" dirty="0">
              <a:latin typeface="Consolas" charset="0"/>
              <a:ea typeface="Consolas" charset="0"/>
              <a:cs typeface="Consolas" charset="0"/>
            </a:endParaRPr>
          </a:p>
          <a:p>
            <a:pPr>
              <a:lnSpc>
                <a:spcPct val="100000"/>
              </a:lnSpc>
            </a:pP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public void produce(){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  ...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   synchronized(this){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       </a:t>
            </a:r>
            <a:r>
              <a:rPr lang="en-US" dirty="0" err="1" smtClean="0">
                <a:latin typeface="Consolas" charset="0"/>
                <a:ea typeface="Consolas" charset="0"/>
                <a:cs typeface="Consolas" charset="0"/>
              </a:rPr>
              <a:t>numWidgets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++;</a:t>
            </a:r>
          </a:p>
          <a:p>
            <a:pPr>
              <a:lnSpc>
                <a:spcPct val="100000"/>
              </a:lnSpc>
            </a:pP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   }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 </a:t>
            </a:r>
            <a:r>
              <a:rPr lang="en-US" dirty="0" smtClean="0">
                <a:latin typeface="Consolas" charset="0"/>
                <a:ea typeface="Consolas" charset="0"/>
                <a:cs typeface="Consolas" charset="0"/>
              </a:rPr>
              <a:t>   ...</a:t>
            </a:r>
          </a:p>
          <a:p>
            <a:pPr>
              <a:lnSpc>
                <a:spcPct val="100000"/>
              </a:lnSpc>
            </a:pPr>
            <a:r>
              <a:rPr lang="en-US" dirty="0">
                <a:latin typeface="Consolas" charset="0"/>
                <a:ea typeface="Consolas" charset="0"/>
                <a:cs typeface="Consolas" charset="0"/>
              </a:rPr>
              <a:t>}</a:t>
            </a:r>
            <a:endParaRPr lang="en-US" dirty="0">
              <a:latin typeface="Consolas" charset="0"/>
              <a:ea typeface="Consolas" charset="0"/>
              <a:cs typeface="Consola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473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837</TotalTime>
  <Words>826</Words>
  <Application>Microsoft Macintosh PowerPoint</Application>
  <PresentationFormat>On-screen Show (4:3)</PresentationFormat>
  <Paragraphs>196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15</vt:i4>
      </vt:variant>
    </vt:vector>
  </HeadingPairs>
  <TitlesOfParts>
    <vt:vector size="29" baseType="lpstr">
      <vt:lpstr>Calibri</vt:lpstr>
      <vt:lpstr>Consolas</vt:lpstr>
      <vt:lpstr>DejaVu Sans</vt:lpstr>
      <vt:lpstr>Source Code Pro</vt:lpstr>
      <vt:lpstr>StarSymbol</vt:lpstr>
      <vt:lpstr>Times New Roman</vt:lpstr>
      <vt:lpstr>Tw Cen MT</vt:lpstr>
      <vt:lpstr>Wingdings</vt:lpstr>
      <vt:lpstr>Wingdings 2</vt:lpstr>
      <vt:lpstr>ヒラギノ角ゴ ProN W3</vt:lpstr>
      <vt:lpstr>Arial</vt:lpstr>
      <vt:lpstr>Office Theme</vt:lpstr>
      <vt:lpstr>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Problem with Writes…</vt:lpstr>
      <vt:lpstr>Concurrent Writes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Microsoft Office User</cp:lastModifiedBy>
  <cp:revision>75</cp:revision>
  <cp:lastPrinted>2017-05-04T03:58:30Z</cp:lastPrinted>
  <dcterms:modified xsi:type="dcterms:W3CDTF">2017-11-13T21:34:12Z</dcterms:modified>
</cp:coreProperties>
</file>