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31"/>
  </p:notesMasterIdLst>
  <p:handoutMasterIdLst>
    <p:handoutMasterId r:id="rId32"/>
  </p:handoutMasterIdLst>
  <p:sldIdLst>
    <p:sldId id="256" r:id="rId3"/>
    <p:sldId id="309" r:id="rId4"/>
    <p:sldId id="289" r:id="rId5"/>
    <p:sldId id="291" r:id="rId6"/>
    <p:sldId id="292" r:id="rId7"/>
    <p:sldId id="257" r:id="rId8"/>
    <p:sldId id="294" r:id="rId9"/>
    <p:sldId id="304" r:id="rId10"/>
    <p:sldId id="295" r:id="rId11"/>
    <p:sldId id="264" r:id="rId12"/>
    <p:sldId id="265" r:id="rId13"/>
    <p:sldId id="275" r:id="rId14"/>
    <p:sldId id="296" r:id="rId15"/>
    <p:sldId id="299" r:id="rId16"/>
    <p:sldId id="300" r:id="rId17"/>
    <p:sldId id="302" r:id="rId18"/>
    <p:sldId id="303" r:id="rId19"/>
    <p:sldId id="305" r:id="rId20"/>
    <p:sldId id="306" r:id="rId21"/>
    <p:sldId id="307" r:id="rId22"/>
    <p:sldId id="308" r:id="rId23"/>
    <p:sldId id="286" r:id="rId24"/>
    <p:sldId id="270" r:id="rId25"/>
    <p:sldId id="271" r:id="rId26"/>
    <p:sldId id="284" r:id="rId27"/>
    <p:sldId id="310" r:id="rId28"/>
    <p:sldId id="272" r:id="rId29"/>
    <p:sldId id="273" r:id="rId30"/>
  </p:sldIdLst>
  <p:sldSz cx="9144000" cy="6858000" type="screen4x3"/>
  <p:notesSz cx="7315200" cy="9601200"/>
  <p:defaultTextStyle>
    <a:defPPr>
      <a:defRPr lang="en-GB"/>
    </a:defPPr>
    <a:lvl1pPr algn="l" defTabSz="457200" rtl="0" fontAlgn="base">
      <a:spcBef>
        <a:spcPct val="0"/>
      </a:spcBef>
      <a:spcAft>
        <a:spcPct val="0"/>
      </a:spcAft>
      <a:buClr>
        <a:srgbClr val="000000"/>
      </a:buClr>
      <a:buSzPct val="100000"/>
      <a:buFont typeface="Times New Roman" charset="0"/>
      <a:defRPr sz="2400" kern="1200">
        <a:solidFill>
          <a:schemeClr val="bg1"/>
        </a:solidFill>
        <a:latin typeface="Arial" charset="0"/>
        <a:ea typeface="ヒラギノ角ゴ ProN W3" charset="-128"/>
        <a:cs typeface="+mn-cs"/>
      </a:defRPr>
    </a:lvl1pPr>
    <a:lvl2pPr marL="742950" indent="-285750" algn="l" defTabSz="457200" rtl="0" fontAlgn="base">
      <a:spcBef>
        <a:spcPct val="0"/>
      </a:spcBef>
      <a:spcAft>
        <a:spcPct val="0"/>
      </a:spcAft>
      <a:buClr>
        <a:srgbClr val="000000"/>
      </a:buClr>
      <a:buSzPct val="100000"/>
      <a:buFont typeface="Times New Roman" charset="0"/>
      <a:defRPr sz="2400" kern="1200">
        <a:solidFill>
          <a:schemeClr val="bg1"/>
        </a:solidFill>
        <a:latin typeface="Arial" charset="0"/>
        <a:ea typeface="ヒラギノ角ゴ ProN W3" charset="-128"/>
        <a:cs typeface="+mn-cs"/>
      </a:defRPr>
    </a:lvl2pPr>
    <a:lvl3pPr marL="1143000" indent="-228600" algn="l" defTabSz="457200" rtl="0" fontAlgn="base">
      <a:spcBef>
        <a:spcPct val="0"/>
      </a:spcBef>
      <a:spcAft>
        <a:spcPct val="0"/>
      </a:spcAft>
      <a:buClr>
        <a:srgbClr val="000000"/>
      </a:buClr>
      <a:buSzPct val="100000"/>
      <a:buFont typeface="Times New Roman" charset="0"/>
      <a:defRPr sz="2400" kern="1200">
        <a:solidFill>
          <a:schemeClr val="bg1"/>
        </a:solidFill>
        <a:latin typeface="Arial" charset="0"/>
        <a:ea typeface="ヒラギノ角ゴ ProN W3" charset="-128"/>
        <a:cs typeface="+mn-cs"/>
      </a:defRPr>
    </a:lvl3pPr>
    <a:lvl4pPr marL="1600200" indent="-228600" algn="l" defTabSz="457200" rtl="0" fontAlgn="base">
      <a:spcBef>
        <a:spcPct val="0"/>
      </a:spcBef>
      <a:spcAft>
        <a:spcPct val="0"/>
      </a:spcAft>
      <a:buClr>
        <a:srgbClr val="000000"/>
      </a:buClr>
      <a:buSzPct val="100000"/>
      <a:buFont typeface="Times New Roman" charset="0"/>
      <a:defRPr sz="2400" kern="1200">
        <a:solidFill>
          <a:schemeClr val="bg1"/>
        </a:solidFill>
        <a:latin typeface="Arial" charset="0"/>
        <a:ea typeface="ヒラギノ角ゴ ProN W3" charset="-128"/>
        <a:cs typeface="+mn-cs"/>
      </a:defRPr>
    </a:lvl4pPr>
    <a:lvl5pPr marL="2057400" indent="-228600" algn="l" defTabSz="457200" rtl="0" fontAlgn="base">
      <a:spcBef>
        <a:spcPct val="0"/>
      </a:spcBef>
      <a:spcAft>
        <a:spcPct val="0"/>
      </a:spcAft>
      <a:buClr>
        <a:srgbClr val="000000"/>
      </a:buClr>
      <a:buSzPct val="100000"/>
      <a:buFont typeface="Times New Roman" charset="0"/>
      <a:defRPr sz="2400" kern="1200">
        <a:solidFill>
          <a:schemeClr val="bg1"/>
        </a:solidFill>
        <a:latin typeface="Arial" charset="0"/>
        <a:ea typeface="ヒラギノ角ゴ ProN W3" charset="-128"/>
        <a:cs typeface="+mn-cs"/>
      </a:defRPr>
    </a:lvl5pPr>
    <a:lvl6pPr marL="2286000" algn="l" defTabSz="914400" rtl="0" eaLnBrk="1" latinLnBrk="0" hangingPunct="1">
      <a:defRPr sz="2400" kern="1200">
        <a:solidFill>
          <a:schemeClr val="bg1"/>
        </a:solidFill>
        <a:latin typeface="Arial" charset="0"/>
        <a:ea typeface="ヒラギノ角ゴ ProN W3" charset="-128"/>
        <a:cs typeface="+mn-cs"/>
      </a:defRPr>
    </a:lvl6pPr>
    <a:lvl7pPr marL="2743200" algn="l" defTabSz="914400" rtl="0" eaLnBrk="1" latinLnBrk="0" hangingPunct="1">
      <a:defRPr sz="2400" kern="1200">
        <a:solidFill>
          <a:schemeClr val="bg1"/>
        </a:solidFill>
        <a:latin typeface="Arial" charset="0"/>
        <a:ea typeface="ヒラギノ角ゴ ProN W3" charset="-128"/>
        <a:cs typeface="+mn-cs"/>
      </a:defRPr>
    </a:lvl7pPr>
    <a:lvl8pPr marL="3200400" algn="l" defTabSz="914400" rtl="0" eaLnBrk="1" latinLnBrk="0" hangingPunct="1">
      <a:defRPr sz="2400" kern="1200">
        <a:solidFill>
          <a:schemeClr val="bg1"/>
        </a:solidFill>
        <a:latin typeface="Arial" charset="0"/>
        <a:ea typeface="ヒラギノ角ゴ ProN W3" charset="-128"/>
        <a:cs typeface="+mn-cs"/>
      </a:defRPr>
    </a:lvl8pPr>
    <a:lvl9pPr marL="3657600" algn="l" defTabSz="914400" rtl="0" eaLnBrk="1" latinLnBrk="0" hangingPunct="1">
      <a:defRPr sz="2400" kern="1200">
        <a:solidFill>
          <a:schemeClr val="bg1"/>
        </a:solidFill>
        <a:latin typeface="Arial" charset="0"/>
        <a:ea typeface="ヒラギノ角ゴ ProN W3" charset="-128"/>
        <a:cs typeface="+mn-cs"/>
      </a:defRPr>
    </a:lvl9pPr>
  </p:defaultTextStyle>
  <p:extLst>
    <p:ext uri="{EFAFB233-063F-42B5-8137-9DF3F51BA10A}">
      <p15:sldGuideLst xmlns:p15="http://schemas.microsoft.com/office/powerpoint/2012/main">
        <p15:guide id="1" orient="horz" pos="1632">
          <p15:clr>
            <a:srgbClr val="A4A3A4"/>
          </p15:clr>
        </p15:guide>
        <p15:guide id="2" pos="28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browse/>
    <p:sldAll/>
    <p:penClr>
      <a:schemeClr val="tx1"/>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0"/>
      </p:ext>
    </p:extLst>
  </p:showPr>
  <p:clrMru>
    <a:srgbClr val="F4FF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24"/>
    <p:restoredTop sz="83542"/>
  </p:normalViewPr>
  <p:slideViewPr>
    <p:cSldViewPr>
      <p:cViewPr varScale="1">
        <p:scale>
          <a:sx n="86" d="100"/>
          <a:sy n="86" d="100"/>
        </p:scale>
        <p:origin x="1024" y="200"/>
      </p:cViewPr>
      <p:guideLst>
        <p:guide orient="horz" pos="1632"/>
        <p:guide pos="288"/>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notesMaster" Target="notesMasters/notesMaster1.xml"/><Relationship Id="rId32" Type="http://schemas.openxmlformats.org/officeDocument/2006/relationships/handoutMaster" Target="handoutMasters/handoutMaster1.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ea typeface="ヒラギノ角ゴ ProN W3" charset="0"/>
                <a:cs typeface="ヒラギノ角ゴ ProN W3" charset="0"/>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6D204EDE-8659-1A49-AD29-4CB64E1E81F9}" type="datetimeFigureOut">
              <a:rPr lang="en-US" altLang="en-US"/>
              <a:pPr/>
              <a:t>11/8/17</a:t>
            </a:fld>
            <a:endParaRPr lang="en-US" alt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ea typeface="ヒラギノ角ゴ ProN W3" charset="0"/>
                <a:cs typeface="ヒラギノ角ゴ ProN W3" charset="0"/>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0E515BB-82CC-3441-A962-9AD5F81BAF6E}"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7" name="AutoShape 1"/>
          <p:cNvSpPr>
            <a:spLocks noChangeArrowheads="1"/>
          </p:cNvSpPr>
          <p:nvPr/>
        </p:nvSpPr>
        <p:spPr bwMode="auto">
          <a:xfrm>
            <a:off x="0" y="0"/>
            <a:ext cx="7315200" cy="9601200"/>
          </a:xfrm>
          <a:prstGeom prst="roundRect">
            <a:avLst>
              <a:gd name="adj" fmla="val 19"/>
            </a:avLst>
          </a:prstGeom>
          <a:solidFill>
            <a:srgbClr val="FFFFFF"/>
          </a:solidFill>
          <a:ln>
            <a:noFill/>
          </a:ln>
          <a:effectLst/>
          <a:extLs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9218" name="Text Box 2"/>
          <p:cNvSpPr txBox="1">
            <a:spLocks noChangeArrowheads="1"/>
          </p:cNvSpPr>
          <p:nvPr/>
        </p:nvSpPr>
        <p:spPr bwMode="auto">
          <a:xfrm>
            <a:off x="0" y="0"/>
            <a:ext cx="3170238" cy="4794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9219" name="Rectangle 3"/>
          <p:cNvSpPr>
            <a:spLocks noGrp="1" noChangeArrowheads="1"/>
          </p:cNvSpPr>
          <p:nvPr>
            <p:ph type="dt"/>
          </p:nvPr>
        </p:nvSpPr>
        <p:spPr bwMode="auto">
          <a:xfrm>
            <a:off x="4143375" y="0"/>
            <a:ext cx="3168650" cy="477838"/>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6840" tIns="48240" rIns="96840" bIns="48240" numCol="1" anchor="t" anchorCtr="0" compatLnSpc="1">
            <a:prstTxWarp prst="textNoShape">
              <a:avLst/>
            </a:prstTxWarp>
          </a:bodyPr>
          <a:lstStyle>
            <a:lvl1pPr algn="r">
              <a:buClrTx/>
              <a:buFontTx/>
              <a:buNone/>
              <a:tabLst>
                <a:tab pos="457200" algn="l"/>
                <a:tab pos="914400" algn="l"/>
                <a:tab pos="1371600" algn="l"/>
                <a:tab pos="1828800" algn="l"/>
                <a:tab pos="2286000" algn="l"/>
                <a:tab pos="2743200" algn="l"/>
              </a:tabLst>
              <a:defRPr sz="1300">
                <a:solidFill>
                  <a:srgbClr val="000000"/>
                </a:solidFill>
                <a:latin typeface="Times New Roman" charset="0"/>
                <a:ea typeface="DejaVu Sans" charset="0"/>
                <a:cs typeface="DejaVu Sans" charset="0"/>
              </a:defRPr>
            </a:lvl1pPr>
          </a:lstStyle>
          <a:p>
            <a:pPr>
              <a:defRPr/>
            </a:pPr>
            <a:endParaRPr lang="fr-FR"/>
          </a:p>
        </p:txBody>
      </p:sp>
      <p:sp>
        <p:nvSpPr>
          <p:cNvPr id="9220" name="Rectangle 4"/>
          <p:cNvSpPr>
            <a:spLocks noGrp="1" noRot="1" noChangeAspect="1" noChangeArrowheads="1"/>
          </p:cNvSpPr>
          <p:nvPr>
            <p:ph type="sldImg"/>
          </p:nvPr>
        </p:nvSpPr>
        <p:spPr bwMode="auto">
          <a:xfrm>
            <a:off x="1257300" y="720725"/>
            <a:ext cx="4799013" cy="3598863"/>
          </a:xfrm>
          <a:prstGeom prst="rect">
            <a:avLst/>
          </a:prstGeom>
          <a:noFill/>
          <a:ln w="12600" cap="sq">
            <a:solidFill>
              <a:srgbClr val="000000"/>
            </a:solidFill>
            <a:miter lim="800000"/>
            <a:headEnd/>
            <a:tailEnd/>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p>
      <p:sp>
        <p:nvSpPr>
          <p:cNvPr id="9221" name="Rectangle 5"/>
          <p:cNvSpPr>
            <a:spLocks noGrp="1" noChangeArrowheads="1"/>
          </p:cNvSpPr>
          <p:nvPr>
            <p:ph type="body"/>
          </p:nvPr>
        </p:nvSpPr>
        <p:spPr bwMode="auto">
          <a:xfrm>
            <a:off x="731838" y="4560888"/>
            <a:ext cx="5849937" cy="4318000"/>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6840" tIns="48240" rIns="96840" bIns="48240" numCol="1" anchor="t" anchorCtr="0" compatLnSpc="1">
            <a:prstTxWarp prst="textNoShape">
              <a:avLst/>
            </a:prstTxWarp>
          </a:bodyPr>
          <a:lstStyle/>
          <a:p>
            <a:pPr lvl="0"/>
            <a:endParaRPr lang="en-US" noProof="0" smtClean="0"/>
          </a:p>
        </p:txBody>
      </p:sp>
      <p:sp>
        <p:nvSpPr>
          <p:cNvPr id="9222" name="Text Box 6"/>
          <p:cNvSpPr txBox="1">
            <a:spLocks noChangeArrowheads="1"/>
          </p:cNvSpPr>
          <p:nvPr/>
        </p:nvSpPr>
        <p:spPr bwMode="auto">
          <a:xfrm>
            <a:off x="0" y="9120188"/>
            <a:ext cx="3170238" cy="4794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9223" name="Rectangle 7"/>
          <p:cNvSpPr>
            <a:spLocks noGrp="1" noChangeArrowheads="1"/>
          </p:cNvSpPr>
          <p:nvPr>
            <p:ph type="sldNum"/>
          </p:nvPr>
        </p:nvSpPr>
        <p:spPr bwMode="auto">
          <a:xfrm>
            <a:off x="4143375" y="9120188"/>
            <a:ext cx="3168650" cy="477837"/>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6840" tIns="48240" rIns="96840" bIns="48240" numCol="1" anchor="b" anchorCtr="0" compatLnSpc="1">
            <a:prstTxWarp prst="textNoShape">
              <a:avLst/>
            </a:prstTxWarp>
          </a:bodyPr>
          <a:lstStyle>
            <a:lvl1pPr algn="r">
              <a:buClrTx/>
              <a:buFontTx/>
              <a:buNone/>
              <a:tabLst>
                <a:tab pos="457200" algn="l"/>
                <a:tab pos="914400" algn="l"/>
                <a:tab pos="1371600" algn="l"/>
                <a:tab pos="1828800" algn="l"/>
                <a:tab pos="2286000" algn="l"/>
                <a:tab pos="2743200" algn="l"/>
              </a:tabLst>
              <a:defRPr sz="1300">
                <a:solidFill>
                  <a:srgbClr val="000000"/>
                </a:solidFill>
                <a:latin typeface="Times New Roman" charset="0"/>
              </a:defRPr>
            </a:lvl1pPr>
          </a:lstStyle>
          <a:p>
            <a:fld id="{184741A8-0DD7-664E-8C56-BCEA83386EC7}" type="slidenum">
              <a:rPr lang="fr-BE" altLang="en-US"/>
              <a:pPr/>
              <a:t>‹#›</a:t>
            </a:fld>
            <a:endParaRPr lang="fr-BE"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ＭＳ Ｐゴシック" charset="0"/>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D72EF423-F0BE-EB49-AC9D-3CC23B9821E4}" type="slidenum">
              <a:rPr lang="fr-BE" altLang="en-US" sz="1300">
                <a:solidFill>
                  <a:srgbClr val="000000"/>
                </a:solidFill>
                <a:latin typeface="Times New Roman" charset="0"/>
              </a:rPr>
              <a:pPr eaLnBrk="1" hangingPunct="1"/>
              <a:t>1</a:t>
            </a:fld>
            <a:endParaRPr lang="fr-BE" altLang="en-US" sz="1300">
              <a:solidFill>
                <a:srgbClr val="000000"/>
              </a:solidFill>
              <a:latin typeface="Times New Roman" charset="0"/>
            </a:endParaRPr>
          </a:p>
        </p:txBody>
      </p:sp>
      <p:sp>
        <p:nvSpPr>
          <p:cNvPr id="2867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8674"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D943275-588E-D445-8E83-C031360622BE}" type="slidenum">
              <a:rPr lang="fr-BE" altLang="en-US" sz="1300">
                <a:solidFill>
                  <a:srgbClr val="000000"/>
                </a:solidFill>
                <a:latin typeface="Times New Roman" charset="0"/>
              </a:rPr>
              <a:pPr eaLnBrk="1" hangingPunct="1"/>
              <a:t>19</a:t>
            </a:fld>
            <a:endParaRPr lang="fr-BE" altLang="en-US" sz="1300">
              <a:solidFill>
                <a:srgbClr val="000000"/>
              </a:solidFill>
              <a:latin typeface="Times New Roman" charset="0"/>
            </a:endParaRPr>
          </a:p>
        </p:txBody>
      </p:sp>
      <p:sp>
        <p:nvSpPr>
          <p:cNvPr id="3891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8914"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r>
              <a:rPr lang="en-US" dirty="0" smtClean="0">
                <a:cs typeface="+mn-cs"/>
              </a:rPr>
              <a:t>what</a:t>
            </a:r>
            <a:r>
              <a:rPr lang="en-US" baseline="0" dirty="0" smtClean="0">
                <a:cs typeface="+mn-cs"/>
              </a:rPr>
              <a:t> wait does</a:t>
            </a:r>
            <a:endParaRPr lang="en-US" dirty="0" smtClean="0">
              <a:cs typeface="+mn-cs"/>
            </a:endParaRPr>
          </a:p>
          <a:p>
            <a:pPr>
              <a:defRPr/>
            </a:pPr>
            <a:r>
              <a:rPr lang="en-US" dirty="0" smtClean="0">
                <a:cs typeface="+mn-cs"/>
              </a:rPr>
              <a:t>why while loop</a:t>
            </a:r>
          </a:p>
          <a:p>
            <a:pPr>
              <a:defRPr/>
            </a:pPr>
            <a:r>
              <a:rPr lang="en-US" dirty="0" smtClean="0">
                <a:cs typeface="+mn-cs"/>
              </a:rPr>
              <a:t>what interrupt is</a:t>
            </a:r>
          </a:p>
        </p:txBody>
      </p:sp>
    </p:spTree>
    <p:extLst>
      <p:ext uri="{BB962C8B-B14F-4D97-AF65-F5344CB8AC3E}">
        <p14:creationId xmlns:p14="http://schemas.microsoft.com/office/powerpoint/2010/main" val="1710569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184741A8-0DD7-664E-8C56-BCEA83386EC7}" type="slidenum">
              <a:rPr lang="fr-BE" altLang="en-US" smtClean="0"/>
              <a:pPr/>
              <a:t>20</a:t>
            </a:fld>
            <a:endParaRPr lang="fr-BE" altLang="en-US"/>
          </a:p>
        </p:txBody>
      </p:sp>
    </p:spTree>
    <p:extLst>
      <p:ext uri="{BB962C8B-B14F-4D97-AF65-F5344CB8AC3E}">
        <p14:creationId xmlns:p14="http://schemas.microsoft.com/office/powerpoint/2010/main" val="851421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D943275-588E-D445-8E83-C031360622BE}" type="slidenum">
              <a:rPr lang="fr-BE" altLang="en-US" sz="1300">
                <a:solidFill>
                  <a:srgbClr val="000000"/>
                </a:solidFill>
                <a:latin typeface="Times New Roman" charset="0"/>
              </a:rPr>
              <a:pPr eaLnBrk="1" hangingPunct="1"/>
              <a:t>21</a:t>
            </a:fld>
            <a:endParaRPr lang="fr-BE" altLang="en-US" sz="1300">
              <a:solidFill>
                <a:srgbClr val="000000"/>
              </a:solidFill>
              <a:latin typeface="Times New Roman" charset="0"/>
            </a:endParaRPr>
          </a:p>
        </p:txBody>
      </p:sp>
      <p:sp>
        <p:nvSpPr>
          <p:cNvPr id="3891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8914"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r>
              <a:rPr lang="en-US" dirty="0" smtClean="0">
                <a:cs typeface="+mn-cs"/>
              </a:rPr>
              <a:t>discuss: why </a:t>
            </a:r>
            <a:r>
              <a:rPr lang="en-US" dirty="0" err="1" smtClean="0">
                <a:cs typeface="+mn-cs"/>
              </a:rPr>
              <a:t>notifyAll</a:t>
            </a:r>
            <a:r>
              <a:rPr lang="en-US" dirty="0" smtClean="0">
                <a:cs typeface="+mn-cs"/>
              </a:rPr>
              <a:t> instead</a:t>
            </a:r>
            <a:r>
              <a:rPr lang="en-US" baseline="0" dirty="0" smtClean="0">
                <a:cs typeface="+mn-cs"/>
              </a:rPr>
              <a:t> of notify</a:t>
            </a: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charset="0"/>
              <a:buNone/>
              <a:tabLst/>
              <a:defRPr/>
            </a:pPr>
            <a:r>
              <a:rPr lang="en-US" dirty="0" smtClean="0"/>
              <a:t>Then</a:t>
            </a:r>
            <a:r>
              <a:rPr lang="en-US" baseline="0" dirty="0" smtClean="0"/>
              <a:t> look at consumer method in code</a:t>
            </a:r>
            <a:endParaRPr lang="en-US" dirty="0" smtClean="0"/>
          </a:p>
          <a:p>
            <a:pPr>
              <a:defRPr/>
            </a:pPr>
            <a:endParaRPr lang="en-US" dirty="0" smtClean="0">
              <a:cs typeface="+mn-cs"/>
            </a:endParaRPr>
          </a:p>
        </p:txBody>
      </p:sp>
    </p:spTree>
    <p:extLst>
      <p:ext uri="{BB962C8B-B14F-4D97-AF65-F5344CB8AC3E}">
        <p14:creationId xmlns:p14="http://schemas.microsoft.com/office/powerpoint/2010/main" val="20681034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593D7CC6-39E8-044C-B017-E3DA3EF39A6D}" type="slidenum">
              <a:rPr lang="fr-BE" altLang="en-US" sz="1300">
                <a:solidFill>
                  <a:srgbClr val="000000"/>
                </a:solidFill>
                <a:latin typeface="Times New Roman" charset="0"/>
              </a:rPr>
              <a:pPr eaLnBrk="1" hangingPunct="1"/>
              <a:t>22</a:t>
            </a:fld>
            <a:endParaRPr lang="fr-BE" altLang="en-US" sz="1300">
              <a:solidFill>
                <a:srgbClr val="000000"/>
              </a:solidFill>
              <a:latin typeface="Times New Roman" charset="0"/>
            </a:endParaRPr>
          </a:p>
        </p:txBody>
      </p:sp>
      <p:sp>
        <p:nvSpPr>
          <p:cNvPr id="41985"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41986"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52D419BD-AEE1-8147-8FC5-E5480285270D}" type="slidenum">
              <a:rPr lang="fr-BE" altLang="en-US" sz="1300">
                <a:solidFill>
                  <a:srgbClr val="000000"/>
                </a:solidFill>
                <a:latin typeface="Times New Roman" charset="0"/>
              </a:rPr>
              <a:pPr eaLnBrk="1" hangingPunct="1"/>
              <a:t>23</a:t>
            </a:fld>
            <a:endParaRPr lang="fr-BE" altLang="en-US" sz="1300">
              <a:solidFill>
                <a:srgbClr val="000000"/>
              </a:solidFill>
              <a:latin typeface="Times New Roman" charset="0"/>
            </a:endParaRPr>
          </a:p>
        </p:txBody>
      </p:sp>
      <p:sp>
        <p:nvSpPr>
          <p:cNvPr id="43009"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43010"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27218668-DC41-4F41-90E1-9E905D4FF638}" type="slidenum">
              <a:rPr lang="fr-BE" altLang="en-US" sz="1300">
                <a:solidFill>
                  <a:srgbClr val="000000"/>
                </a:solidFill>
                <a:latin typeface="Times New Roman" charset="0"/>
              </a:rPr>
              <a:pPr eaLnBrk="1" hangingPunct="1"/>
              <a:t>24</a:t>
            </a:fld>
            <a:endParaRPr lang="fr-BE" altLang="en-US" sz="1300">
              <a:solidFill>
                <a:srgbClr val="000000"/>
              </a:solidFill>
              <a:latin typeface="Times New Roman" charset="0"/>
            </a:endParaRPr>
          </a:p>
        </p:txBody>
      </p:sp>
      <p:sp>
        <p:nvSpPr>
          <p:cNvPr id="4403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44034"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9761EB31-57EB-0844-A041-C7B25FC7302C}" type="slidenum">
              <a:rPr lang="fr-BE" altLang="en-US" sz="1300">
                <a:solidFill>
                  <a:srgbClr val="000000"/>
                </a:solidFill>
                <a:latin typeface="Times New Roman" charset="0"/>
              </a:rPr>
              <a:pPr eaLnBrk="1" hangingPunct="1"/>
              <a:t>25</a:t>
            </a:fld>
            <a:endParaRPr lang="fr-BE" altLang="en-US" sz="1300">
              <a:solidFill>
                <a:srgbClr val="000000"/>
              </a:solidFill>
              <a:latin typeface="Times New Roman" charset="0"/>
            </a:endParaRPr>
          </a:p>
        </p:txBody>
      </p:sp>
      <p:sp>
        <p:nvSpPr>
          <p:cNvPr id="4403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44034"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8E86533E-2DE4-1E4E-AF08-D3162131F4E8}" type="slidenum">
              <a:rPr lang="fr-BE" altLang="en-US" sz="1300">
                <a:solidFill>
                  <a:srgbClr val="000000"/>
                </a:solidFill>
                <a:latin typeface="Times New Roman" charset="0"/>
              </a:rPr>
              <a:pPr eaLnBrk="1" hangingPunct="1"/>
              <a:t>27</a:t>
            </a:fld>
            <a:endParaRPr lang="fr-BE" altLang="en-US" sz="1300">
              <a:solidFill>
                <a:srgbClr val="000000"/>
              </a:solidFill>
              <a:latin typeface="Times New Roman" charset="0"/>
            </a:endParaRPr>
          </a:p>
        </p:txBody>
      </p:sp>
      <p:sp>
        <p:nvSpPr>
          <p:cNvPr id="45057"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45058"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99B8821-FC98-DC4A-B2DA-28E3F37537F3}" type="slidenum">
              <a:rPr lang="fr-BE" altLang="en-US" sz="1300">
                <a:solidFill>
                  <a:srgbClr val="000000"/>
                </a:solidFill>
                <a:latin typeface="Times New Roman" charset="0"/>
              </a:rPr>
              <a:pPr eaLnBrk="1" hangingPunct="1"/>
              <a:t>28</a:t>
            </a:fld>
            <a:endParaRPr lang="fr-BE" altLang="en-US" sz="1300">
              <a:solidFill>
                <a:srgbClr val="000000"/>
              </a:solidFill>
              <a:latin typeface="Times New Roman" charset="0"/>
            </a:endParaRPr>
          </a:p>
        </p:txBody>
      </p:sp>
      <p:sp>
        <p:nvSpPr>
          <p:cNvPr id="46081"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46082"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a:t>
            </a:r>
            <a:r>
              <a:rPr lang="en-US" baseline="0" dirty="0" smtClean="0"/>
              <a:t> understand java constructs for synchronization</a:t>
            </a:r>
            <a:endParaRPr lang="en-US" dirty="0"/>
          </a:p>
        </p:txBody>
      </p:sp>
      <p:sp>
        <p:nvSpPr>
          <p:cNvPr id="4" name="Slide Number Placeholder 3"/>
          <p:cNvSpPr>
            <a:spLocks noGrp="1"/>
          </p:cNvSpPr>
          <p:nvPr>
            <p:ph type="sldNum" idx="10"/>
          </p:nvPr>
        </p:nvSpPr>
        <p:spPr/>
        <p:txBody>
          <a:bodyPr/>
          <a:lstStyle/>
          <a:p>
            <a:fld id="{184741A8-0DD7-664E-8C56-BCEA83386EC7}" type="slidenum">
              <a:rPr lang="fr-BE" altLang="en-US" smtClean="0"/>
              <a:pPr/>
              <a:t>5</a:t>
            </a:fld>
            <a:endParaRPr lang="fr-BE" altLang="en-US"/>
          </a:p>
        </p:txBody>
      </p:sp>
    </p:spTree>
    <p:extLst>
      <p:ext uri="{BB962C8B-B14F-4D97-AF65-F5344CB8AC3E}">
        <p14:creationId xmlns:p14="http://schemas.microsoft.com/office/powerpoint/2010/main" val="951089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0039043C-FBD8-FA42-8F2D-948A853ECB68}" type="slidenum">
              <a:rPr lang="fr-BE" altLang="en-US" sz="1300">
                <a:solidFill>
                  <a:srgbClr val="000000"/>
                </a:solidFill>
                <a:latin typeface="Times New Roman" charset="0"/>
              </a:rPr>
              <a:pPr eaLnBrk="1" hangingPunct="1"/>
              <a:t>6</a:t>
            </a:fld>
            <a:endParaRPr lang="fr-BE" altLang="en-US" sz="1300">
              <a:solidFill>
                <a:srgbClr val="000000"/>
              </a:solidFill>
              <a:latin typeface="Times New Roman" charset="0"/>
            </a:endParaRPr>
          </a:p>
        </p:txBody>
      </p:sp>
      <p:sp>
        <p:nvSpPr>
          <p:cNvPr id="29697"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9698"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D69AF6B5-E5AF-6947-A215-6CB1DE0DA7B1}" type="slidenum">
              <a:rPr lang="fr-BE" altLang="en-US" sz="1300">
                <a:solidFill>
                  <a:srgbClr val="000000"/>
                </a:solidFill>
                <a:latin typeface="Times New Roman" charset="0"/>
              </a:rPr>
              <a:pPr eaLnBrk="1" hangingPunct="1"/>
              <a:t>10</a:t>
            </a:fld>
            <a:endParaRPr lang="fr-BE" altLang="en-US" sz="1300">
              <a:solidFill>
                <a:srgbClr val="000000"/>
              </a:solidFill>
              <a:latin typeface="Times New Roman" charset="0"/>
            </a:endParaRPr>
          </a:p>
        </p:txBody>
      </p:sp>
      <p:sp>
        <p:nvSpPr>
          <p:cNvPr id="36865"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6866"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E8056A48-07EE-224A-BE3E-2F7F0E3B6CA4}" type="slidenum">
              <a:rPr lang="fr-BE" altLang="en-US" sz="1300">
                <a:solidFill>
                  <a:srgbClr val="000000"/>
                </a:solidFill>
                <a:latin typeface="Times New Roman" charset="0"/>
              </a:rPr>
              <a:pPr eaLnBrk="1" hangingPunct="1"/>
              <a:t>11</a:t>
            </a:fld>
            <a:endParaRPr lang="fr-BE" altLang="en-US" sz="1300">
              <a:solidFill>
                <a:srgbClr val="000000"/>
              </a:solidFill>
              <a:latin typeface="Times New Roman" charset="0"/>
            </a:endParaRPr>
          </a:p>
        </p:txBody>
      </p:sp>
      <p:sp>
        <p:nvSpPr>
          <p:cNvPr id="37889"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7890"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35A1A23-0813-1D46-BDB4-675825C2C4B1}" type="slidenum">
              <a:rPr lang="fr-BE" altLang="en-US" sz="1300">
                <a:solidFill>
                  <a:srgbClr val="000000"/>
                </a:solidFill>
                <a:latin typeface="Times New Roman" charset="0"/>
              </a:rPr>
              <a:pPr eaLnBrk="1" hangingPunct="1"/>
              <a:t>12</a:t>
            </a:fld>
            <a:endParaRPr lang="fr-BE" altLang="en-US" sz="1300">
              <a:solidFill>
                <a:srgbClr val="000000"/>
              </a:solidFill>
              <a:latin typeface="Times New Roman" charset="0"/>
            </a:endParaRPr>
          </a:p>
        </p:txBody>
      </p:sp>
      <p:sp>
        <p:nvSpPr>
          <p:cNvPr id="37889"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7890"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D943275-588E-D445-8E83-C031360622BE}" type="slidenum">
              <a:rPr lang="fr-BE" altLang="en-US" sz="1300">
                <a:solidFill>
                  <a:srgbClr val="000000"/>
                </a:solidFill>
                <a:latin typeface="Times New Roman" charset="0"/>
              </a:rPr>
              <a:pPr eaLnBrk="1" hangingPunct="1"/>
              <a:t>13</a:t>
            </a:fld>
            <a:endParaRPr lang="fr-BE" altLang="en-US" sz="1300">
              <a:solidFill>
                <a:srgbClr val="000000"/>
              </a:solidFill>
              <a:latin typeface="Times New Roman" charset="0"/>
            </a:endParaRPr>
          </a:p>
        </p:txBody>
      </p:sp>
      <p:sp>
        <p:nvSpPr>
          <p:cNvPr id="3891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8914"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extLst>
      <p:ext uri="{BB962C8B-B14F-4D97-AF65-F5344CB8AC3E}">
        <p14:creationId xmlns:p14="http://schemas.microsoft.com/office/powerpoint/2010/main" val="1820004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charset="0"/>
              <a:buNone/>
              <a:tabLst/>
              <a:defRPr/>
            </a:pPr>
            <a:r>
              <a:rPr lang="en-US" dirty="0" smtClean="0">
                <a:solidFill>
                  <a:srgbClr val="3333CC"/>
                </a:solidFill>
                <a:ea typeface="ヒラギノ角ゴ ProN W3" charset="0"/>
                <a:cs typeface="Arial" charset="0"/>
              </a:rPr>
              <a:t>We need a way to prohibit other threads from using AQ </a:t>
            </a:r>
            <a:r>
              <a:rPr lang="en-US" dirty="0" err="1" smtClean="0">
                <a:solidFill>
                  <a:srgbClr val="3333CC"/>
                </a:solidFill>
                <a:ea typeface="ヒラギノ角ゴ ProN W3" charset="0"/>
                <a:cs typeface="Arial" charset="0"/>
              </a:rPr>
              <a:t>aq</a:t>
            </a:r>
            <a:r>
              <a:rPr lang="en-US" dirty="0" smtClean="0">
                <a:solidFill>
                  <a:srgbClr val="3333CC"/>
                </a:solidFill>
                <a:ea typeface="ヒラギノ角ゴ ProN W3" charset="0"/>
                <a:cs typeface="Arial" charset="0"/>
              </a:rPr>
              <a:t> while the </a:t>
            </a:r>
            <a:r>
              <a:rPr lang="en-US" dirty="0" smtClean="0">
                <a:solidFill>
                  <a:srgbClr val="800000"/>
                </a:solidFill>
                <a:ea typeface="ヒラギノ角ゴ ProN W3" charset="0"/>
                <a:cs typeface="Arial" charset="0"/>
              </a:rPr>
              <a:t>code to change </a:t>
            </a:r>
            <a:r>
              <a:rPr lang="en-US" dirty="0" err="1" smtClean="0">
                <a:solidFill>
                  <a:srgbClr val="800000"/>
                </a:solidFill>
                <a:ea typeface="ヒラギノ角ゴ ProN W3" charset="0"/>
                <a:cs typeface="Arial" charset="0"/>
              </a:rPr>
              <a:t>aq</a:t>
            </a:r>
            <a:r>
              <a:rPr lang="en-US" dirty="0" smtClean="0">
                <a:solidFill>
                  <a:srgbClr val="800000"/>
                </a:solidFill>
                <a:ea typeface="ヒラギノ角ゴ ProN W3" charset="0"/>
                <a:cs typeface="Arial" charset="0"/>
              </a:rPr>
              <a:t> </a:t>
            </a:r>
            <a:r>
              <a:rPr lang="en-US" dirty="0" smtClean="0">
                <a:solidFill>
                  <a:srgbClr val="3333CC"/>
                </a:solidFill>
                <a:ea typeface="ヒラギノ角ゴ ProN W3" charset="0"/>
                <a:cs typeface="Arial" charset="0"/>
              </a:rPr>
              <a:t>is being executed. For this purpose, we use Java keyword </a:t>
            </a:r>
            <a:r>
              <a:rPr lang="en-US" dirty="0" smtClean="0">
                <a:solidFill>
                  <a:srgbClr val="FF0000"/>
                </a:solidFill>
                <a:ea typeface="ヒラギノ角ゴ ProN W3" charset="0"/>
                <a:cs typeface="Arial" charset="0"/>
              </a:rPr>
              <a:t>synchronize</a:t>
            </a:r>
          </a:p>
          <a:p>
            <a:endParaRPr lang="en-US" dirty="0"/>
          </a:p>
        </p:txBody>
      </p:sp>
      <p:sp>
        <p:nvSpPr>
          <p:cNvPr id="4" name="Slide Number Placeholder 3"/>
          <p:cNvSpPr>
            <a:spLocks noGrp="1"/>
          </p:cNvSpPr>
          <p:nvPr>
            <p:ph type="sldNum" idx="10"/>
          </p:nvPr>
        </p:nvSpPr>
        <p:spPr/>
        <p:txBody>
          <a:bodyPr/>
          <a:lstStyle/>
          <a:p>
            <a:fld id="{184741A8-0DD7-664E-8C56-BCEA83386EC7}" type="slidenum">
              <a:rPr lang="fr-BE" altLang="en-US" smtClean="0"/>
              <a:pPr/>
              <a:t>14</a:t>
            </a:fld>
            <a:endParaRPr lang="fr-BE" altLang="en-US"/>
          </a:p>
        </p:txBody>
      </p:sp>
    </p:spTree>
    <p:extLst>
      <p:ext uri="{BB962C8B-B14F-4D97-AF65-F5344CB8AC3E}">
        <p14:creationId xmlns:p14="http://schemas.microsoft.com/office/powerpoint/2010/main" val="864132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1pPr>
            <a:lvl2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2pPr>
            <a:lvl3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3pPr>
            <a:lvl4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4pPr>
            <a:lvl5pPr eaLnBrk="0" hangingPunc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457200" algn="l"/>
                <a:tab pos="914400" algn="l"/>
                <a:tab pos="1371600" algn="l"/>
                <a:tab pos="1828800" algn="l"/>
                <a:tab pos="2286000" algn="l"/>
                <a:tab pos="2743200" algn="l"/>
              </a:tabLst>
              <a:defRPr sz="2400">
                <a:solidFill>
                  <a:schemeClr val="bg1"/>
                </a:solidFill>
                <a:latin typeface="Arial" charset="0"/>
                <a:ea typeface="ヒラギノ角ゴ ProN W3" charset="-128"/>
              </a:defRPr>
            </a:lvl9pPr>
          </a:lstStyle>
          <a:p>
            <a:pPr eaLnBrk="1" hangingPunct="1"/>
            <a:fld id="{4D943275-588E-D445-8E83-C031360622BE}" type="slidenum">
              <a:rPr lang="fr-BE" altLang="en-US" sz="1300">
                <a:solidFill>
                  <a:srgbClr val="000000"/>
                </a:solidFill>
                <a:latin typeface="Times New Roman" charset="0"/>
              </a:rPr>
              <a:pPr eaLnBrk="1" hangingPunct="1"/>
              <a:t>17</a:t>
            </a:fld>
            <a:endParaRPr lang="fr-BE" altLang="en-US" sz="1300">
              <a:solidFill>
                <a:srgbClr val="000000"/>
              </a:solidFill>
              <a:latin typeface="Times New Roman" charset="0"/>
            </a:endParaRPr>
          </a:p>
        </p:txBody>
      </p:sp>
      <p:sp>
        <p:nvSpPr>
          <p:cNvPr id="38913" name="Text Box 1"/>
          <p:cNvSpPr txBox="1">
            <a:spLocks noGrp="1" noRot="1" noChangeAspect="1" noChangeArrowheads="1"/>
          </p:cNvSpPr>
          <p:nvPr>
            <p:ph type="sldImg"/>
          </p:nvPr>
        </p:nvSpPr>
        <p:spPr>
          <a:xfrm>
            <a:off x="1257300" y="720725"/>
            <a:ext cx="4800600" cy="3600450"/>
          </a:xfrm>
          <a:solidFill>
            <a:srgbClr val="FFFFFF"/>
          </a:solidFill>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8914" name="Text Box 2"/>
          <p:cNvSpPr txBox="1">
            <a:spLocks noGrp="1" noChangeArrowheads="1"/>
          </p:cNvSpPr>
          <p:nvPr>
            <p:ph type="body" idx="1"/>
          </p:nvPr>
        </p:nvSpPr>
        <p:spPr>
          <a:xfrm>
            <a:off x="731838" y="4560888"/>
            <a:ext cx="5851525" cy="4319587"/>
          </a:xfrm>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extLst>
      <p:ext uri="{BB962C8B-B14F-4D97-AF65-F5344CB8AC3E}">
        <p14:creationId xmlns:p14="http://schemas.microsoft.com/office/powerpoint/2010/main" val="1593397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8A418002-B060-5043-B37C-CFED1BF32C24}" type="slidenum">
              <a:rPr lang="en-US" altLang="en-US"/>
              <a:pPr/>
              <a:t>‹#›</a:t>
            </a:fld>
            <a:endParaRPr lang="en-US" altLang="en-US"/>
          </a:p>
        </p:txBody>
      </p:sp>
    </p:spTree>
    <p:extLst>
      <p:ext uri="{BB962C8B-B14F-4D97-AF65-F5344CB8AC3E}">
        <p14:creationId xmlns:p14="http://schemas.microsoft.com/office/powerpoint/2010/main" val="243192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355DF31B-05BB-7D44-BC2D-B2888D74167B}" type="slidenum">
              <a:rPr lang="en-US" altLang="en-US"/>
              <a:pPr/>
              <a:t>‹#›</a:t>
            </a:fld>
            <a:endParaRPr lang="en-US" altLang="en-US"/>
          </a:p>
        </p:txBody>
      </p:sp>
    </p:spTree>
    <p:extLst>
      <p:ext uri="{BB962C8B-B14F-4D97-AF65-F5344CB8AC3E}">
        <p14:creationId xmlns:p14="http://schemas.microsoft.com/office/powerpoint/2010/main" val="1590581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6238" y="228600"/>
            <a:ext cx="2038350" cy="5895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964238" cy="5895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3F4CCA39-6444-164E-B6F6-9C93425CE84C}" type="slidenum">
              <a:rPr lang="en-US" altLang="en-US"/>
              <a:pPr/>
              <a:t>‹#›</a:t>
            </a:fld>
            <a:endParaRPr lang="en-US" altLang="en-US"/>
          </a:p>
        </p:txBody>
      </p:sp>
    </p:spTree>
    <p:extLst>
      <p:ext uri="{BB962C8B-B14F-4D97-AF65-F5344CB8AC3E}">
        <p14:creationId xmlns:p14="http://schemas.microsoft.com/office/powerpoint/2010/main" val="10311352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5F2FE5AD-7661-784C-AFA4-A1826FCB51E9}" type="slidenum">
              <a:rPr lang="en-US" altLang="en-US"/>
              <a:pPr/>
              <a:t>‹#›</a:t>
            </a:fld>
            <a:endParaRPr lang="en-US" altLang="en-US"/>
          </a:p>
        </p:txBody>
      </p:sp>
    </p:spTree>
    <p:extLst>
      <p:ext uri="{BB962C8B-B14F-4D97-AF65-F5344CB8AC3E}">
        <p14:creationId xmlns:p14="http://schemas.microsoft.com/office/powerpoint/2010/main" val="968801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BBD38F38-9C4F-D94D-9031-312B51D1A82E}" type="slidenum">
              <a:rPr lang="en-US" altLang="en-US"/>
              <a:pPr/>
              <a:t>‹#›</a:t>
            </a:fld>
            <a:endParaRPr lang="en-US" altLang="en-US"/>
          </a:p>
        </p:txBody>
      </p:sp>
    </p:spTree>
    <p:extLst>
      <p:ext uri="{BB962C8B-B14F-4D97-AF65-F5344CB8AC3E}">
        <p14:creationId xmlns:p14="http://schemas.microsoft.com/office/powerpoint/2010/main" val="4722783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245BD078-D6A1-284C-812E-88C340869DAB}" type="slidenum">
              <a:rPr lang="en-US" altLang="en-US"/>
              <a:pPr/>
              <a:t>‹#›</a:t>
            </a:fld>
            <a:endParaRPr lang="en-US" altLang="en-US"/>
          </a:p>
        </p:txBody>
      </p:sp>
    </p:spTree>
    <p:extLst>
      <p:ext uri="{BB962C8B-B14F-4D97-AF65-F5344CB8AC3E}">
        <p14:creationId xmlns:p14="http://schemas.microsoft.com/office/powerpoint/2010/main" val="4819632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12775" y="1600200"/>
            <a:ext cx="39989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4088" y="1600200"/>
            <a:ext cx="40005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idx="10"/>
          </p:nvPr>
        </p:nvSpPr>
        <p:spPr>
          <a:ln/>
        </p:spPr>
        <p:txBody>
          <a:bodyPr/>
          <a:lstStyle>
            <a:lvl1pPr>
              <a:defRPr/>
            </a:lvl1pPr>
          </a:lstStyle>
          <a:p>
            <a:pPr>
              <a:defRPr/>
            </a:pPr>
            <a:endParaRPr lang="en-US"/>
          </a:p>
        </p:txBody>
      </p:sp>
      <p:sp>
        <p:nvSpPr>
          <p:cNvPr id="6" name="Rectangle 8"/>
          <p:cNvSpPr>
            <a:spLocks noGrp="1" noChangeArrowheads="1"/>
          </p:cNvSpPr>
          <p:nvPr>
            <p:ph type="sldNum" idx="11"/>
          </p:nvPr>
        </p:nvSpPr>
        <p:spPr>
          <a:ln/>
        </p:spPr>
        <p:txBody>
          <a:bodyPr/>
          <a:lstStyle>
            <a:lvl1pPr>
              <a:defRPr/>
            </a:lvl1pPr>
          </a:lstStyle>
          <a:p>
            <a:fld id="{B8D06EF1-3817-7E4B-BD05-F6BA15F05E95}" type="slidenum">
              <a:rPr lang="en-US" altLang="en-US"/>
              <a:pPr/>
              <a:t>‹#›</a:t>
            </a:fld>
            <a:endParaRPr lang="en-US" altLang="en-US"/>
          </a:p>
        </p:txBody>
      </p:sp>
    </p:spTree>
    <p:extLst>
      <p:ext uri="{BB962C8B-B14F-4D97-AF65-F5344CB8AC3E}">
        <p14:creationId xmlns:p14="http://schemas.microsoft.com/office/powerpoint/2010/main" val="479254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idx="10"/>
          </p:nvPr>
        </p:nvSpPr>
        <p:spPr>
          <a:ln/>
        </p:spPr>
        <p:txBody>
          <a:bodyPr/>
          <a:lstStyle>
            <a:lvl1pPr>
              <a:defRPr/>
            </a:lvl1pPr>
          </a:lstStyle>
          <a:p>
            <a:pPr>
              <a:defRPr/>
            </a:pPr>
            <a:endParaRPr lang="en-US"/>
          </a:p>
        </p:txBody>
      </p:sp>
      <p:sp>
        <p:nvSpPr>
          <p:cNvPr id="8" name="Rectangle 8"/>
          <p:cNvSpPr>
            <a:spLocks noGrp="1" noChangeArrowheads="1"/>
          </p:cNvSpPr>
          <p:nvPr>
            <p:ph type="sldNum" idx="11"/>
          </p:nvPr>
        </p:nvSpPr>
        <p:spPr>
          <a:ln/>
        </p:spPr>
        <p:txBody>
          <a:bodyPr/>
          <a:lstStyle>
            <a:lvl1pPr>
              <a:defRPr/>
            </a:lvl1pPr>
          </a:lstStyle>
          <a:p>
            <a:fld id="{3EE59D26-8FC6-864F-BB22-2BC82E57E38B}" type="slidenum">
              <a:rPr lang="en-US" altLang="en-US"/>
              <a:pPr/>
              <a:t>‹#›</a:t>
            </a:fld>
            <a:endParaRPr lang="en-US" altLang="en-US"/>
          </a:p>
        </p:txBody>
      </p:sp>
    </p:spTree>
    <p:extLst>
      <p:ext uri="{BB962C8B-B14F-4D97-AF65-F5344CB8AC3E}">
        <p14:creationId xmlns:p14="http://schemas.microsoft.com/office/powerpoint/2010/main" val="176233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idx="10"/>
          </p:nvPr>
        </p:nvSpPr>
        <p:spPr>
          <a:ln/>
        </p:spPr>
        <p:txBody>
          <a:bodyPr/>
          <a:lstStyle>
            <a:lvl1pPr>
              <a:defRPr/>
            </a:lvl1pPr>
          </a:lstStyle>
          <a:p>
            <a:pPr>
              <a:defRPr/>
            </a:pPr>
            <a:endParaRPr lang="en-US"/>
          </a:p>
        </p:txBody>
      </p:sp>
      <p:sp>
        <p:nvSpPr>
          <p:cNvPr id="4" name="Rectangle 8"/>
          <p:cNvSpPr>
            <a:spLocks noGrp="1" noChangeArrowheads="1"/>
          </p:cNvSpPr>
          <p:nvPr>
            <p:ph type="sldNum" idx="11"/>
          </p:nvPr>
        </p:nvSpPr>
        <p:spPr>
          <a:ln/>
        </p:spPr>
        <p:txBody>
          <a:bodyPr/>
          <a:lstStyle>
            <a:lvl1pPr>
              <a:defRPr/>
            </a:lvl1pPr>
          </a:lstStyle>
          <a:p>
            <a:fld id="{A278E123-2C84-FD4B-AFD7-219DB415395E}" type="slidenum">
              <a:rPr lang="en-US" altLang="en-US"/>
              <a:pPr/>
              <a:t>‹#›</a:t>
            </a:fld>
            <a:endParaRPr lang="en-US" altLang="en-US"/>
          </a:p>
        </p:txBody>
      </p:sp>
    </p:spTree>
    <p:extLst>
      <p:ext uri="{BB962C8B-B14F-4D97-AF65-F5344CB8AC3E}">
        <p14:creationId xmlns:p14="http://schemas.microsoft.com/office/powerpoint/2010/main" val="577207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idx="10"/>
          </p:nvPr>
        </p:nvSpPr>
        <p:spPr>
          <a:ln/>
        </p:spPr>
        <p:txBody>
          <a:bodyPr/>
          <a:lstStyle>
            <a:lvl1pPr>
              <a:defRPr/>
            </a:lvl1pPr>
          </a:lstStyle>
          <a:p>
            <a:pPr>
              <a:defRPr/>
            </a:pPr>
            <a:endParaRPr lang="en-US"/>
          </a:p>
        </p:txBody>
      </p:sp>
      <p:sp>
        <p:nvSpPr>
          <p:cNvPr id="3" name="Rectangle 8"/>
          <p:cNvSpPr>
            <a:spLocks noGrp="1" noChangeArrowheads="1"/>
          </p:cNvSpPr>
          <p:nvPr>
            <p:ph type="sldNum" idx="11"/>
          </p:nvPr>
        </p:nvSpPr>
        <p:spPr>
          <a:ln/>
        </p:spPr>
        <p:txBody>
          <a:bodyPr/>
          <a:lstStyle>
            <a:lvl1pPr>
              <a:defRPr/>
            </a:lvl1pPr>
          </a:lstStyle>
          <a:p>
            <a:fld id="{A0E55EAB-4F2F-CA4B-BADD-01E3205AB780}" type="slidenum">
              <a:rPr lang="en-US" altLang="en-US"/>
              <a:pPr/>
              <a:t>‹#›</a:t>
            </a:fld>
            <a:endParaRPr lang="en-US" altLang="en-US"/>
          </a:p>
        </p:txBody>
      </p:sp>
    </p:spTree>
    <p:extLst>
      <p:ext uri="{BB962C8B-B14F-4D97-AF65-F5344CB8AC3E}">
        <p14:creationId xmlns:p14="http://schemas.microsoft.com/office/powerpoint/2010/main" val="951020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idx="10"/>
          </p:nvPr>
        </p:nvSpPr>
        <p:spPr>
          <a:ln/>
        </p:spPr>
        <p:txBody>
          <a:bodyPr/>
          <a:lstStyle>
            <a:lvl1pPr>
              <a:defRPr/>
            </a:lvl1pPr>
          </a:lstStyle>
          <a:p>
            <a:pPr>
              <a:defRPr/>
            </a:pPr>
            <a:endParaRPr lang="en-US"/>
          </a:p>
        </p:txBody>
      </p:sp>
      <p:sp>
        <p:nvSpPr>
          <p:cNvPr id="6" name="Rectangle 8"/>
          <p:cNvSpPr>
            <a:spLocks noGrp="1" noChangeArrowheads="1"/>
          </p:cNvSpPr>
          <p:nvPr>
            <p:ph type="sldNum" idx="11"/>
          </p:nvPr>
        </p:nvSpPr>
        <p:spPr>
          <a:ln/>
        </p:spPr>
        <p:txBody>
          <a:bodyPr/>
          <a:lstStyle>
            <a:lvl1pPr>
              <a:defRPr/>
            </a:lvl1pPr>
          </a:lstStyle>
          <a:p>
            <a:fld id="{91C3B33E-FC16-F444-8680-348922B6DE8E}" type="slidenum">
              <a:rPr lang="en-US" altLang="en-US"/>
              <a:pPr/>
              <a:t>‹#›</a:t>
            </a:fld>
            <a:endParaRPr lang="en-US" altLang="en-US"/>
          </a:p>
        </p:txBody>
      </p:sp>
    </p:spTree>
    <p:extLst>
      <p:ext uri="{BB962C8B-B14F-4D97-AF65-F5344CB8AC3E}">
        <p14:creationId xmlns:p14="http://schemas.microsoft.com/office/powerpoint/2010/main" val="86086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E224747D-D6BF-7843-93D6-0974C06893F4}" type="slidenum">
              <a:rPr lang="en-US" altLang="en-US"/>
              <a:pPr/>
              <a:t>‹#›</a:t>
            </a:fld>
            <a:endParaRPr lang="en-US" altLang="en-US"/>
          </a:p>
        </p:txBody>
      </p:sp>
    </p:spTree>
    <p:extLst>
      <p:ext uri="{BB962C8B-B14F-4D97-AF65-F5344CB8AC3E}">
        <p14:creationId xmlns:p14="http://schemas.microsoft.com/office/powerpoint/2010/main" val="6681772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idx="10"/>
          </p:nvPr>
        </p:nvSpPr>
        <p:spPr>
          <a:ln/>
        </p:spPr>
        <p:txBody>
          <a:bodyPr/>
          <a:lstStyle>
            <a:lvl1pPr>
              <a:defRPr/>
            </a:lvl1pPr>
          </a:lstStyle>
          <a:p>
            <a:pPr>
              <a:defRPr/>
            </a:pPr>
            <a:endParaRPr lang="en-US"/>
          </a:p>
        </p:txBody>
      </p:sp>
      <p:sp>
        <p:nvSpPr>
          <p:cNvPr id="6" name="Rectangle 8"/>
          <p:cNvSpPr>
            <a:spLocks noGrp="1" noChangeArrowheads="1"/>
          </p:cNvSpPr>
          <p:nvPr>
            <p:ph type="sldNum" idx="11"/>
          </p:nvPr>
        </p:nvSpPr>
        <p:spPr>
          <a:ln/>
        </p:spPr>
        <p:txBody>
          <a:bodyPr/>
          <a:lstStyle>
            <a:lvl1pPr>
              <a:defRPr/>
            </a:lvl1pPr>
          </a:lstStyle>
          <a:p>
            <a:fld id="{775F5792-4677-2042-A340-0D7C15A4240D}" type="slidenum">
              <a:rPr lang="en-US" altLang="en-US"/>
              <a:pPr/>
              <a:t>‹#›</a:t>
            </a:fld>
            <a:endParaRPr lang="en-US" altLang="en-US"/>
          </a:p>
        </p:txBody>
      </p:sp>
    </p:spTree>
    <p:extLst>
      <p:ext uri="{BB962C8B-B14F-4D97-AF65-F5344CB8AC3E}">
        <p14:creationId xmlns:p14="http://schemas.microsoft.com/office/powerpoint/2010/main" val="16026388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E71659F2-0810-D242-A4F1-8A4F5F9160A7}" type="slidenum">
              <a:rPr lang="en-US" altLang="en-US"/>
              <a:pPr/>
              <a:t>‹#›</a:t>
            </a:fld>
            <a:endParaRPr lang="en-US" altLang="en-US"/>
          </a:p>
        </p:txBody>
      </p:sp>
    </p:spTree>
    <p:extLst>
      <p:ext uri="{BB962C8B-B14F-4D97-AF65-F5344CB8AC3E}">
        <p14:creationId xmlns:p14="http://schemas.microsoft.com/office/powerpoint/2010/main" val="18113353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6238" y="228600"/>
            <a:ext cx="2038350" cy="5895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964238" cy="5895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25DB38F3-6645-0541-BB9B-0071E4D57E7A}" type="slidenum">
              <a:rPr lang="en-US" altLang="en-US"/>
              <a:pPr/>
              <a:t>‹#›</a:t>
            </a:fld>
            <a:endParaRPr lang="en-US" altLang="en-US"/>
          </a:p>
        </p:txBody>
      </p:sp>
    </p:spTree>
    <p:extLst>
      <p:ext uri="{BB962C8B-B14F-4D97-AF65-F5344CB8AC3E}">
        <p14:creationId xmlns:p14="http://schemas.microsoft.com/office/powerpoint/2010/main" val="384392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8"/>
          <p:cNvSpPr>
            <a:spLocks noGrp="1" noChangeArrowheads="1"/>
          </p:cNvSpPr>
          <p:nvPr>
            <p:ph type="sldNum" idx="11"/>
          </p:nvPr>
        </p:nvSpPr>
        <p:spPr>
          <a:ln/>
        </p:spPr>
        <p:txBody>
          <a:bodyPr/>
          <a:lstStyle>
            <a:lvl1pPr>
              <a:defRPr/>
            </a:lvl1pPr>
          </a:lstStyle>
          <a:p>
            <a:fld id="{164ECF27-924C-E54F-89D3-ABEFBD0E0C50}" type="slidenum">
              <a:rPr lang="en-US" altLang="en-US"/>
              <a:pPr/>
              <a:t>‹#›</a:t>
            </a:fld>
            <a:endParaRPr lang="en-US" altLang="en-US"/>
          </a:p>
        </p:txBody>
      </p:sp>
    </p:spTree>
    <p:extLst>
      <p:ext uri="{BB962C8B-B14F-4D97-AF65-F5344CB8AC3E}">
        <p14:creationId xmlns:p14="http://schemas.microsoft.com/office/powerpoint/2010/main" val="862731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12775" y="1600200"/>
            <a:ext cx="39989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4088" y="1600200"/>
            <a:ext cx="40005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8"/>
          <p:cNvSpPr>
            <a:spLocks noGrp="1" noChangeArrowheads="1"/>
          </p:cNvSpPr>
          <p:nvPr>
            <p:ph type="sldNum" idx="11"/>
          </p:nvPr>
        </p:nvSpPr>
        <p:spPr>
          <a:ln/>
        </p:spPr>
        <p:txBody>
          <a:bodyPr/>
          <a:lstStyle>
            <a:lvl1pPr>
              <a:defRPr/>
            </a:lvl1pPr>
          </a:lstStyle>
          <a:p>
            <a:fld id="{9874B677-0FE0-2540-8C32-B85C0410654E}" type="slidenum">
              <a:rPr lang="en-US" altLang="en-US"/>
              <a:pPr/>
              <a:t>‹#›</a:t>
            </a:fld>
            <a:endParaRPr lang="en-US" altLang="en-US"/>
          </a:p>
        </p:txBody>
      </p:sp>
    </p:spTree>
    <p:extLst>
      <p:ext uri="{BB962C8B-B14F-4D97-AF65-F5344CB8AC3E}">
        <p14:creationId xmlns:p14="http://schemas.microsoft.com/office/powerpoint/2010/main" val="114601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dt" idx="10"/>
          </p:nvPr>
        </p:nvSpPr>
        <p:spPr>
          <a:ln/>
        </p:spPr>
        <p:txBody>
          <a:bodyPr/>
          <a:lstStyle>
            <a:lvl1pPr>
              <a:defRPr/>
            </a:lvl1pPr>
          </a:lstStyle>
          <a:p>
            <a:pPr>
              <a:defRPr/>
            </a:pPr>
            <a:endParaRPr lang="en-US"/>
          </a:p>
        </p:txBody>
      </p:sp>
      <p:sp>
        <p:nvSpPr>
          <p:cNvPr id="8" name="Rectangle 8"/>
          <p:cNvSpPr>
            <a:spLocks noGrp="1" noChangeArrowheads="1"/>
          </p:cNvSpPr>
          <p:nvPr>
            <p:ph type="sldNum" idx="11"/>
          </p:nvPr>
        </p:nvSpPr>
        <p:spPr>
          <a:ln/>
        </p:spPr>
        <p:txBody>
          <a:bodyPr/>
          <a:lstStyle>
            <a:lvl1pPr>
              <a:defRPr/>
            </a:lvl1pPr>
          </a:lstStyle>
          <a:p>
            <a:fld id="{A0213981-380B-EB41-9C80-DE48DD804958}" type="slidenum">
              <a:rPr lang="en-US" altLang="en-US"/>
              <a:pPr/>
              <a:t>‹#›</a:t>
            </a:fld>
            <a:endParaRPr lang="en-US" altLang="en-US"/>
          </a:p>
        </p:txBody>
      </p:sp>
    </p:spTree>
    <p:extLst>
      <p:ext uri="{BB962C8B-B14F-4D97-AF65-F5344CB8AC3E}">
        <p14:creationId xmlns:p14="http://schemas.microsoft.com/office/powerpoint/2010/main" val="1960953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dt" idx="10"/>
          </p:nvPr>
        </p:nvSpPr>
        <p:spPr>
          <a:ln/>
        </p:spPr>
        <p:txBody>
          <a:bodyPr/>
          <a:lstStyle>
            <a:lvl1pPr>
              <a:defRPr/>
            </a:lvl1pPr>
          </a:lstStyle>
          <a:p>
            <a:pPr>
              <a:defRPr/>
            </a:pPr>
            <a:endParaRPr lang="en-US"/>
          </a:p>
        </p:txBody>
      </p:sp>
      <p:sp>
        <p:nvSpPr>
          <p:cNvPr id="4" name="Rectangle 8"/>
          <p:cNvSpPr>
            <a:spLocks noGrp="1" noChangeArrowheads="1"/>
          </p:cNvSpPr>
          <p:nvPr>
            <p:ph type="sldNum" idx="11"/>
          </p:nvPr>
        </p:nvSpPr>
        <p:spPr>
          <a:ln/>
        </p:spPr>
        <p:txBody>
          <a:bodyPr/>
          <a:lstStyle>
            <a:lvl1pPr>
              <a:defRPr/>
            </a:lvl1pPr>
          </a:lstStyle>
          <a:p>
            <a:fld id="{CAA5DBF6-759A-C64C-8118-D0FF498A180D}" type="slidenum">
              <a:rPr lang="en-US" altLang="en-US"/>
              <a:pPr/>
              <a:t>‹#›</a:t>
            </a:fld>
            <a:endParaRPr lang="en-US" altLang="en-US"/>
          </a:p>
        </p:txBody>
      </p:sp>
    </p:spTree>
    <p:extLst>
      <p:ext uri="{BB962C8B-B14F-4D97-AF65-F5344CB8AC3E}">
        <p14:creationId xmlns:p14="http://schemas.microsoft.com/office/powerpoint/2010/main" val="314380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en-US"/>
          </a:p>
        </p:txBody>
      </p:sp>
      <p:sp>
        <p:nvSpPr>
          <p:cNvPr id="3" name="Rectangle 8"/>
          <p:cNvSpPr>
            <a:spLocks noGrp="1" noChangeArrowheads="1"/>
          </p:cNvSpPr>
          <p:nvPr>
            <p:ph type="sldNum" idx="11"/>
          </p:nvPr>
        </p:nvSpPr>
        <p:spPr>
          <a:ln/>
        </p:spPr>
        <p:txBody>
          <a:bodyPr/>
          <a:lstStyle>
            <a:lvl1pPr>
              <a:defRPr/>
            </a:lvl1pPr>
          </a:lstStyle>
          <a:p>
            <a:fld id="{00F9CD0B-0E6B-614B-8156-6D995CC6D844}" type="slidenum">
              <a:rPr lang="en-US" altLang="en-US"/>
              <a:pPr/>
              <a:t>‹#›</a:t>
            </a:fld>
            <a:endParaRPr lang="en-US" altLang="en-US"/>
          </a:p>
        </p:txBody>
      </p:sp>
    </p:spTree>
    <p:extLst>
      <p:ext uri="{BB962C8B-B14F-4D97-AF65-F5344CB8AC3E}">
        <p14:creationId xmlns:p14="http://schemas.microsoft.com/office/powerpoint/2010/main" val="991241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8"/>
          <p:cNvSpPr>
            <a:spLocks noGrp="1" noChangeArrowheads="1"/>
          </p:cNvSpPr>
          <p:nvPr>
            <p:ph type="sldNum" idx="11"/>
          </p:nvPr>
        </p:nvSpPr>
        <p:spPr>
          <a:ln/>
        </p:spPr>
        <p:txBody>
          <a:bodyPr/>
          <a:lstStyle>
            <a:lvl1pPr>
              <a:defRPr/>
            </a:lvl1pPr>
          </a:lstStyle>
          <a:p>
            <a:fld id="{A7E992E0-9FD8-4942-AB4C-424BEFC16EF2}" type="slidenum">
              <a:rPr lang="en-US" altLang="en-US"/>
              <a:pPr/>
              <a:t>‹#›</a:t>
            </a:fld>
            <a:endParaRPr lang="en-US" altLang="en-US"/>
          </a:p>
        </p:txBody>
      </p:sp>
    </p:spTree>
    <p:extLst>
      <p:ext uri="{BB962C8B-B14F-4D97-AF65-F5344CB8AC3E}">
        <p14:creationId xmlns:p14="http://schemas.microsoft.com/office/powerpoint/2010/main" val="1766770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8"/>
          <p:cNvSpPr>
            <a:spLocks noGrp="1" noChangeArrowheads="1"/>
          </p:cNvSpPr>
          <p:nvPr>
            <p:ph type="sldNum" idx="11"/>
          </p:nvPr>
        </p:nvSpPr>
        <p:spPr>
          <a:ln/>
        </p:spPr>
        <p:txBody>
          <a:bodyPr/>
          <a:lstStyle>
            <a:lvl1pPr>
              <a:defRPr/>
            </a:lvl1pPr>
          </a:lstStyle>
          <a:p>
            <a:fld id="{5A88C3AD-50FC-2F40-A354-2AEBE5C12646}" type="slidenum">
              <a:rPr lang="en-US" altLang="en-US"/>
              <a:pPr/>
              <a:t>‹#›</a:t>
            </a:fld>
            <a:endParaRPr lang="en-US" altLang="en-US"/>
          </a:p>
        </p:txBody>
      </p:sp>
    </p:spTree>
    <p:extLst>
      <p:ext uri="{BB962C8B-B14F-4D97-AF65-F5344CB8AC3E}">
        <p14:creationId xmlns:p14="http://schemas.microsoft.com/office/powerpoint/2010/main" val="84965843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09600" y="228600"/>
            <a:ext cx="8151813" cy="989013"/>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12775" y="1600200"/>
            <a:ext cx="8151813" cy="4524375"/>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000" tIns="46800" rIns="90000" bIns="4680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p:txBody>
      </p:sp>
      <p:sp>
        <p:nvSpPr>
          <p:cNvPr id="1027" name="Rectangle 3"/>
          <p:cNvSpPr>
            <a:spLocks noGrp="1" noChangeArrowheads="1"/>
          </p:cNvSpPr>
          <p:nvPr>
            <p:ph type="dt"/>
          </p:nvPr>
        </p:nvSpPr>
        <p:spPr bwMode="auto">
          <a:xfrm>
            <a:off x="6096000" y="6248400"/>
            <a:ext cx="2665413" cy="363538"/>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775F55"/>
                </a:solidFill>
                <a:ea typeface="ヒラギノ角ゴ ProN W3" charset="0"/>
                <a:cs typeface="ヒラギノ角ゴ ProN W3" charset="0"/>
              </a:defRPr>
            </a:lvl1pPr>
          </a:lstStyle>
          <a:p>
            <a:pPr>
              <a:defRPr/>
            </a:pPr>
            <a:endParaRPr lang="en-US"/>
          </a:p>
        </p:txBody>
      </p:sp>
      <p:sp>
        <p:nvSpPr>
          <p:cNvPr id="1028" name="Text Box 4"/>
          <p:cNvSpPr txBox="1">
            <a:spLocks noChangeArrowheads="1"/>
          </p:cNvSpPr>
          <p:nvPr/>
        </p:nvSpPr>
        <p:spPr bwMode="auto">
          <a:xfrm>
            <a:off x="609600" y="6248400"/>
            <a:ext cx="5421313" cy="3651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1029" name="Rectangle 5"/>
          <p:cNvSpPr>
            <a:spLocks noChangeArrowheads="1"/>
          </p:cNvSpPr>
          <p:nvPr/>
        </p:nvSpPr>
        <p:spPr bwMode="auto">
          <a:xfrm>
            <a:off x="0" y="1235075"/>
            <a:ext cx="9144000" cy="319088"/>
          </a:xfrm>
          <a:prstGeom prst="rect">
            <a:avLst/>
          </a:prstGeom>
          <a:solidFill>
            <a:srgbClr val="FFFFFF"/>
          </a:solidFill>
          <a:ln>
            <a:noFill/>
          </a:ln>
          <a:effectLst/>
          <a:extLs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1030" name="Rectangle 6"/>
          <p:cNvSpPr>
            <a:spLocks noChangeArrowheads="1"/>
          </p:cNvSpPr>
          <p:nvPr/>
        </p:nvSpPr>
        <p:spPr bwMode="auto">
          <a:xfrm>
            <a:off x="0" y="1279525"/>
            <a:ext cx="533400" cy="228600"/>
          </a:xfrm>
          <a:prstGeom prst="rect">
            <a:avLst/>
          </a:prstGeom>
          <a:solidFill>
            <a:srgbClr val="DD8047"/>
          </a:solidFill>
          <a:ln>
            <a:noFill/>
          </a:ln>
          <a:effectLst/>
          <a:extLs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1031" name="Rectangle 7"/>
          <p:cNvSpPr>
            <a:spLocks noChangeArrowheads="1"/>
          </p:cNvSpPr>
          <p:nvPr/>
        </p:nvSpPr>
        <p:spPr bwMode="auto">
          <a:xfrm>
            <a:off x="590550" y="1279525"/>
            <a:ext cx="8553450" cy="228600"/>
          </a:xfrm>
          <a:prstGeom prst="rect">
            <a:avLst/>
          </a:prstGeom>
          <a:solidFill>
            <a:srgbClr val="94B6D2"/>
          </a:solidFill>
          <a:ln>
            <a:noFill/>
          </a:ln>
          <a:effectLst/>
          <a:extLs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1032" name="Rectangle 8"/>
          <p:cNvSpPr>
            <a:spLocks noGrp="1" noChangeArrowheads="1"/>
          </p:cNvSpPr>
          <p:nvPr>
            <p:ph type="sldNum"/>
          </p:nvPr>
        </p:nvSpPr>
        <p:spPr bwMode="auto">
          <a:xfrm>
            <a:off x="0" y="1271588"/>
            <a:ext cx="531813" cy="242887"/>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lvl1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FFFFFF"/>
                </a:solidFill>
              </a:defRPr>
            </a:lvl1pPr>
          </a:lstStyle>
          <a:p>
            <a:fld id="{45EB882F-E582-1D46-97D0-9D97750D90E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xStyles>
    <p:title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p:titleStyle>
    <p:bodyStyle>
      <a:lvl1pPr marL="342900" indent="-342900" algn="l" defTabSz="457200" rtl="0" eaLnBrk="0" fontAlgn="base" hangingPunct="0">
        <a:spcBef>
          <a:spcPts val="700"/>
        </a:spcBef>
        <a:spcAft>
          <a:spcPct val="0"/>
        </a:spcAft>
        <a:buClr>
          <a:srgbClr val="000000"/>
        </a:buClr>
        <a:buSzPct val="100000"/>
        <a:buFont typeface="Times New Roman" charset="0"/>
        <a:defRPr sz="2900">
          <a:solidFill>
            <a:srgbClr val="000000"/>
          </a:solidFill>
          <a:latin typeface="+mn-lt"/>
          <a:ea typeface="+mn-ea"/>
          <a:cs typeface="+mn-cs"/>
        </a:defRPr>
      </a:lvl1pPr>
      <a:lvl2pPr marL="742950" indent="-285750" algn="l" defTabSz="457200" rtl="0" eaLnBrk="0" fontAlgn="base" hangingPunct="0">
        <a:spcBef>
          <a:spcPts val="550"/>
        </a:spcBef>
        <a:spcAft>
          <a:spcPct val="0"/>
        </a:spcAft>
        <a:buClr>
          <a:srgbClr val="000000"/>
        </a:buClr>
        <a:buSzPct val="100000"/>
        <a:buFont typeface="Times New Roman" charset="0"/>
        <a:defRPr sz="2600">
          <a:solidFill>
            <a:srgbClr val="000000"/>
          </a:solidFill>
          <a:latin typeface="+mn-lt"/>
          <a:ea typeface="+mn-ea"/>
          <a:cs typeface="+mn-cs"/>
        </a:defRPr>
      </a:lvl2pPr>
      <a:lvl3pPr marL="1143000" indent="-228600" algn="l" defTabSz="457200" rtl="0" eaLnBrk="0" fontAlgn="base" hangingPunct="0">
        <a:spcBef>
          <a:spcPts val="500"/>
        </a:spcBef>
        <a:spcAft>
          <a:spcPct val="0"/>
        </a:spcAft>
        <a:buClr>
          <a:srgbClr val="000000"/>
        </a:buClr>
        <a:buSzPct val="100000"/>
        <a:buFont typeface="Times New Roman" charset="0"/>
        <a:defRPr sz="2300">
          <a:solidFill>
            <a:srgbClr val="000000"/>
          </a:solidFill>
          <a:latin typeface="+mn-lt"/>
          <a:ea typeface="+mn-ea"/>
          <a:cs typeface="+mn-cs"/>
        </a:defRPr>
      </a:lvl3pPr>
      <a:lvl4pPr marL="1600200" indent="-228600" algn="l" defTabSz="457200" rtl="0" eaLnBrk="0" fontAlgn="base" hangingPunct="0">
        <a:spcBef>
          <a:spcPts val="400"/>
        </a:spcBef>
        <a:spcAft>
          <a:spcPct val="0"/>
        </a:spcAft>
        <a:buClr>
          <a:srgbClr val="000000"/>
        </a:buClr>
        <a:buSzPct val="100000"/>
        <a:buFont typeface="Times New Roman" charset="0"/>
        <a:defRPr sz="2000">
          <a:solidFill>
            <a:srgbClr val="000000"/>
          </a:solidFill>
          <a:latin typeface="+mn-lt"/>
          <a:ea typeface="+mn-ea"/>
          <a:cs typeface="+mn-cs"/>
        </a:defRPr>
      </a:lvl4pPr>
      <a:lvl5pPr marL="2057400" indent="-228600" algn="l" defTabSz="457200" rtl="0" eaLnBrk="0" fontAlgn="base" hangingPunct="0">
        <a:spcBef>
          <a:spcPts val="400"/>
        </a:spcBef>
        <a:spcAft>
          <a:spcPct val="0"/>
        </a:spcAft>
        <a:buClr>
          <a:srgbClr val="000000"/>
        </a:buClr>
        <a:buSzPct val="100000"/>
        <a:buFont typeface="Times New Roman" charset="0"/>
        <a:defRPr sz="2000">
          <a:solidFill>
            <a:srgbClr val="000000"/>
          </a:solidFill>
          <a:latin typeface="+mn-lt"/>
          <a:ea typeface="+mn-ea"/>
          <a:cs typeface="+mn-cs"/>
        </a:defRPr>
      </a:lvl5pPr>
      <a:lvl6pPr marL="2514600" indent="-228600" algn="l" defTabSz="457200" rtl="0" eaLnBrk="0" fontAlgn="base" hangingPunct="0">
        <a:spcBef>
          <a:spcPts val="4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57200" rtl="0" eaLnBrk="0" fontAlgn="base" hangingPunct="0">
        <a:spcBef>
          <a:spcPts val="4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57200" rtl="0" eaLnBrk="0" fontAlgn="base" hangingPunct="0">
        <a:spcBef>
          <a:spcPts val="4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57200" rtl="0" eaLnBrk="0" fontAlgn="base" hangingPunct="0">
        <a:spcBef>
          <a:spcPts val="400"/>
        </a:spcBef>
        <a:spcAft>
          <a:spcPct val="0"/>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775F55"/>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5970588"/>
            <a:ext cx="9144000" cy="887412"/>
          </a:xfrm>
          <a:prstGeom prst="rect">
            <a:avLst/>
          </a:prstGeom>
          <a:solidFill>
            <a:srgbClr val="FFFFFF"/>
          </a:solidFill>
          <a:ln>
            <a:noFill/>
          </a:ln>
          <a:effectLst/>
          <a:extLs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2050" name="Rectangle 2"/>
          <p:cNvSpPr>
            <a:spLocks noChangeArrowheads="1"/>
          </p:cNvSpPr>
          <p:nvPr/>
        </p:nvSpPr>
        <p:spPr bwMode="auto">
          <a:xfrm>
            <a:off x="-9525" y="6053138"/>
            <a:ext cx="2249488" cy="712787"/>
          </a:xfrm>
          <a:prstGeom prst="rect">
            <a:avLst/>
          </a:prstGeom>
          <a:solidFill>
            <a:srgbClr val="DD8047"/>
          </a:solidFill>
          <a:ln>
            <a:noFill/>
          </a:ln>
          <a:effectLst/>
          <a:extLs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2051" name="Rectangle 3"/>
          <p:cNvSpPr>
            <a:spLocks noChangeArrowheads="1"/>
          </p:cNvSpPr>
          <p:nvPr/>
        </p:nvSpPr>
        <p:spPr bwMode="auto">
          <a:xfrm>
            <a:off x="2359025" y="6043613"/>
            <a:ext cx="6784975" cy="714375"/>
          </a:xfrm>
          <a:prstGeom prst="rect">
            <a:avLst/>
          </a:prstGeom>
          <a:solidFill>
            <a:srgbClr val="94B6D2"/>
          </a:solidFill>
          <a:ln>
            <a:noFill/>
          </a:ln>
          <a:effectLst/>
          <a:extLs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2052" name="Rectangle 4"/>
          <p:cNvSpPr>
            <a:spLocks noGrp="1" noChangeArrowheads="1"/>
          </p:cNvSpPr>
          <p:nvPr>
            <p:ph type="title"/>
          </p:nvPr>
        </p:nvSpPr>
        <p:spPr bwMode="auto">
          <a:xfrm>
            <a:off x="609600" y="228600"/>
            <a:ext cx="8151813" cy="989013"/>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p>
            <a:pPr lvl="0"/>
            <a:r>
              <a:rPr lang="en-GB"/>
              <a:t>Click to edit the title text format</a:t>
            </a:r>
          </a:p>
        </p:txBody>
      </p:sp>
      <p:sp>
        <p:nvSpPr>
          <p:cNvPr id="2053" name="Rectangle 5"/>
          <p:cNvSpPr>
            <a:spLocks noGrp="1" noChangeArrowheads="1"/>
          </p:cNvSpPr>
          <p:nvPr>
            <p:ph type="body" idx="1"/>
          </p:nvPr>
        </p:nvSpPr>
        <p:spPr bwMode="auto">
          <a:xfrm>
            <a:off x="612775" y="1600200"/>
            <a:ext cx="8151813" cy="4524375"/>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000" tIns="46800" rIns="90000" bIns="4680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p:txBody>
      </p:sp>
      <p:sp>
        <p:nvSpPr>
          <p:cNvPr id="2054" name="Rectangle 6"/>
          <p:cNvSpPr>
            <a:spLocks noGrp="1" noChangeArrowheads="1"/>
          </p:cNvSpPr>
          <p:nvPr>
            <p:ph type="dt"/>
          </p:nvPr>
        </p:nvSpPr>
        <p:spPr bwMode="auto">
          <a:xfrm>
            <a:off x="76200" y="6069013"/>
            <a:ext cx="2055813" cy="684212"/>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lvl1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ea typeface="ヒラギノ角ゴ ProN W3" charset="0"/>
                <a:cs typeface="ヒラギノ角ゴ ProN W3" charset="0"/>
              </a:defRPr>
            </a:lvl1pPr>
          </a:lstStyle>
          <a:p>
            <a:pPr>
              <a:defRPr/>
            </a:pPr>
            <a:endParaRPr lang="en-US"/>
          </a:p>
        </p:txBody>
      </p:sp>
      <p:sp>
        <p:nvSpPr>
          <p:cNvPr id="2055" name="Text Box 7"/>
          <p:cNvSpPr txBox="1">
            <a:spLocks noChangeArrowheads="1"/>
          </p:cNvSpPr>
          <p:nvPr/>
        </p:nvSpPr>
        <p:spPr bwMode="auto">
          <a:xfrm>
            <a:off x="2085975" y="236538"/>
            <a:ext cx="5867400" cy="3651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2056" name="Rectangle 8"/>
          <p:cNvSpPr>
            <a:spLocks noGrp="1" noChangeArrowheads="1"/>
          </p:cNvSpPr>
          <p:nvPr>
            <p:ph type="sldNum"/>
          </p:nvPr>
        </p:nvSpPr>
        <p:spPr bwMode="auto">
          <a:xfrm>
            <a:off x="8001000" y="228600"/>
            <a:ext cx="836613" cy="379413"/>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lvl1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EBDDC3"/>
                </a:solidFill>
              </a:defRPr>
            </a:lvl1pPr>
          </a:lstStyle>
          <a:p>
            <a:fld id="{BCF75D02-2FA9-9349-9983-498EE15090F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EBDDC3"/>
          </a:solidFill>
          <a:latin typeface="Tw Cen MT" charset="0"/>
          <a:ea typeface="ＭＳ Ｐゴシック" charset="0"/>
          <a:cs typeface="ＭＳ Ｐゴシック" charset="0"/>
        </a:defRPr>
      </a:lvl9pPr>
    </p:titleStyle>
    <p:bodyStyle>
      <a:lvl1pPr marL="342900" indent="-342900" algn="l" defTabSz="457200" rtl="0" eaLnBrk="0" fontAlgn="base" hangingPunct="0">
        <a:spcBef>
          <a:spcPts val="700"/>
        </a:spcBef>
        <a:spcAft>
          <a:spcPct val="0"/>
        </a:spcAft>
        <a:buClr>
          <a:srgbClr val="000000"/>
        </a:buClr>
        <a:buSzPct val="100000"/>
        <a:buFont typeface="Times New Roman" charset="0"/>
        <a:defRPr sz="2900">
          <a:solidFill>
            <a:srgbClr val="FFFFFF"/>
          </a:solidFill>
          <a:latin typeface="+mn-lt"/>
          <a:ea typeface="+mn-ea"/>
          <a:cs typeface="+mn-cs"/>
        </a:defRPr>
      </a:lvl1pPr>
      <a:lvl2pPr marL="742950" indent="-285750" algn="l" defTabSz="457200" rtl="0" eaLnBrk="0" fontAlgn="base" hangingPunct="0">
        <a:spcBef>
          <a:spcPts val="550"/>
        </a:spcBef>
        <a:spcAft>
          <a:spcPct val="0"/>
        </a:spcAft>
        <a:buClr>
          <a:srgbClr val="000000"/>
        </a:buClr>
        <a:buSzPct val="100000"/>
        <a:buFont typeface="Times New Roman" charset="0"/>
        <a:defRPr sz="2600">
          <a:solidFill>
            <a:srgbClr val="FFFFFF"/>
          </a:solidFill>
          <a:latin typeface="+mn-lt"/>
          <a:ea typeface="+mn-ea"/>
          <a:cs typeface="+mn-cs"/>
        </a:defRPr>
      </a:lvl2pPr>
      <a:lvl3pPr marL="1143000" indent="-228600" algn="l" defTabSz="457200" rtl="0" eaLnBrk="0" fontAlgn="base" hangingPunct="0">
        <a:spcBef>
          <a:spcPts val="500"/>
        </a:spcBef>
        <a:spcAft>
          <a:spcPct val="0"/>
        </a:spcAft>
        <a:buClr>
          <a:srgbClr val="000000"/>
        </a:buClr>
        <a:buSzPct val="100000"/>
        <a:buFont typeface="Times New Roman" charset="0"/>
        <a:defRPr sz="2300">
          <a:solidFill>
            <a:srgbClr val="FFFFFF"/>
          </a:solidFill>
          <a:latin typeface="+mn-lt"/>
          <a:ea typeface="+mn-ea"/>
          <a:cs typeface="+mn-cs"/>
        </a:defRPr>
      </a:lvl3pPr>
      <a:lvl4pPr marL="1600200" indent="-228600" algn="l" defTabSz="457200" rtl="0" eaLnBrk="0" fontAlgn="base" hangingPunct="0">
        <a:spcBef>
          <a:spcPts val="400"/>
        </a:spcBef>
        <a:spcAft>
          <a:spcPct val="0"/>
        </a:spcAft>
        <a:buClr>
          <a:srgbClr val="000000"/>
        </a:buClr>
        <a:buSzPct val="100000"/>
        <a:buFont typeface="Times New Roman" charset="0"/>
        <a:defRPr sz="2000">
          <a:solidFill>
            <a:srgbClr val="FFFFFF"/>
          </a:solidFill>
          <a:latin typeface="+mn-lt"/>
          <a:ea typeface="+mn-ea"/>
          <a:cs typeface="+mn-cs"/>
        </a:defRPr>
      </a:lvl4pPr>
      <a:lvl5pPr marL="2057400" indent="-228600" algn="l" defTabSz="457200" rtl="0" eaLnBrk="0" fontAlgn="base" hangingPunct="0">
        <a:spcBef>
          <a:spcPts val="400"/>
        </a:spcBef>
        <a:spcAft>
          <a:spcPct val="0"/>
        </a:spcAft>
        <a:buClr>
          <a:srgbClr val="000000"/>
        </a:buClr>
        <a:buSzPct val="100000"/>
        <a:buFont typeface="Times New Roman" charset="0"/>
        <a:defRPr sz="2000">
          <a:solidFill>
            <a:srgbClr val="FFFFFF"/>
          </a:solidFill>
          <a:latin typeface="+mn-lt"/>
          <a:ea typeface="+mn-ea"/>
          <a:cs typeface="+mn-cs"/>
        </a:defRPr>
      </a:lvl5pPr>
      <a:lvl6pPr marL="2514600" indent="-228600" algn="l" defTabSz="457200" rtl="0" eaLnBrk="0" fontAlgn="base" hangingPunct="0">
        <a:spcBef>
          <a:spcPts val="400"/>
        </a:spcBef>
        <a:spcAft>
          <a:spcPct val="0"/>
        </a:spcAft>
        <a:buClr>
          <a:srgbClr val="000000"/>
        </a:buClr>
        <a:buSzPct val="100000"/>
        <a:buFont typeface="Times New Roman" charset="0"/>
        <a:defRPr sz="2000">
          <a:solidFill>
            <a:srgbClr val="FFFFFF"/>
          </a:solidFill>
          <a:latin typeface="+mn-lt"/>
          <a:ea typeface="+mn-ea"/>
          <a:cs typeface="+mn-cs"/>
        </a:defRPr>
      </a:lvl6pPr>
      <a:lvl7pPr marL="2971800" indent="-228600" algn="l" defTabSz="457200" rtl="0" eaLnBrk="0" fontAlgn="base" hangingPunct="0">
        <a:spcBef>
          <a:spcPts val="400"/>
        </a:spcBef>
        <a:spcAft>
          <a:spcPct val="0"/>
        </a:spcAft>
        <a:buClr>
          <a:srgbClr val="000000"/>
        </a:buClr>
        <a:buSzPct val="100000"/>
        <a:buFont typeface="Times New Roman" charset="0"/>
        <a:defRPr sz="2000">
          <a:solidFill>
            <a:srgbClr val="FFFFFF"/>
          </a:solidFill>
          <a:latin typeface="+mn-lt"/>
          <a:ea typeface="+mn-ea"/>
          <a:cs typeface="+mn-cs"/>
        </a:defRPr>
      </a:lvl7pPr>
      <a:lvl8pPr marL="3429000" indent="-228600" algn="l" defTabSz="457200" rtl="0" eaLnBrk="0" fontAlgn="base" hangingPunct="0">
        <a:spcBef>
          <a:spcPts val="400"/>
        </a:spcBef>
        <a:spcAft>
          <a:spcPct val="0"/>
        </a:spcAft>
        <a:buClr>
          <a:srgbClr val="000000"/>
        </a:buClr>
        <a:buSzPct val="100000"/>
        <a:buFont typeface="Times New Roman" charset="0"/>
        <a:defRPr sz="2000">
          <a:solidFill>
            <a:srgbClr val="FFFFFF"/>
          </a:solidFill>
          <a:latin typeface="+mn-lt"/>
          <a:ea typeface="+mn-ea"/>
          <a:cs typeface="+mn-cs"/>
        </a:defRPr>
      </a:lvl8pPr>
      <a:lvl9pPr marL="3886200" indent="-228600" algn="l" defTabSz="457200" rtl="0" eaLnBrk="0" fontAlgn="base" hangingPunct="0">
        <a:spcBef>
          <a:spcPts val="400"/>
        </a:spcBef>
        <a:spcAft>
          <a:spcPct val="0"/>
        </a:spcAft>
        <a:buClr>
          <a:srgbClr val="000000"/>
        </a:buClr>
        <a:buSzPct val="100000"/>
        <a:buFont typeface="Times New Roman" charset="0"/>
        <a:defRPr sz="2000">
          <a:solidFill>
            <a:srgbClr val="FFFFFF"/>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 Id="rId3" Type="http://schemas.openxmlformats.org/officeDocument/2006/relationships/image" Target="../media/image5.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4.xml"/><Relationship Id="rId2"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4.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9144000" cy="5971451"/>
            <a:chOff x="0" y="0"/>
            <a:chExt cx="9144000" cy="5971451"/>
          </a:xfrm>
        </p:grpSpPr>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l="1539" r="6154"/>
            <a:stretch/>
          </p:blipFill>
          <p:spPr>
            <a:xfrm>
              <a:off x="0" y="801757"/>
              <a:ext cx="9144000" cy="5169694"/>
            </a:xfrm>
            <a:prstGeom prst="rect">
              <a:avLst/>
            </a:prstGeom>
          </p:spPr>
        </p:pic>
        <p:sp>
          <p:nvSpPr>
            <p:cNvPr id="3" name="Rectangle 2"/>
            <p:cNvSpPr/>
            <p:nvPr/>
          </p:nvSpPr>
          <p:spPr bwMode="auto">
            <a:xfrm>
              <a:off x="0" y="0"/>
              <a:ext cx="9144000" cy="1600200"/>
            </a:xfrm>
            <a:prstGeom prst="rect">
              <a:avLst/>
            </a:prstGeom>
            <a:ln>
              <a:headEnd type="none" w="med" len="med"/>
              <a:tailEnd type="none" w="med" len="med"/>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grpSp>
      <p:sp>
        <p:nvSpPr>
          <p:cNvPr id="10241" name="Rectangle 1"/>
          <p:cNvSpPr>
            <a:spLocks noChangeArrowheads="1"/>
          </p:cNvSpPr>
          <p:nvPr/>
        </p:nvSpPr>
        <p:spPr bwMode="auto">
          <a:xfrm>
            <a:off x="912813" y="995363"/>
            <a:ext cx="7315200" cy="7239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defRPr/>
            </a:pPr>
            <a:endParaRPr lang="en-US">
              <a:ea typeface="ヒラギノ角ゴ ProN W3" charset="0"/>
              <a:cs typeface="ヒラギノ角ゴ ProN W3" charset="0"/>
            </a:endParaRPr>
          </a:p>
        </p:txBody>
      </p:sp>
      <p:sp>
        <p:nvSpPr>
          <p:cNvPr id="10242" name="Text Box 2"/>
          <p:cNvSpPr txBox="1">
            <a:spLocks noChangeArrowheads="1"/>
          </p:cNvSpPr>
          <p:nvPr/>
        </p:nvSpPr>
        <p:spPr bwMode="auto">
          <a:xfrm>
            <a:off x="2362200" y="6049963"/>
            <a:ext cx="6705600" cy="6858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40680" bIns="0" anchor="ctr"/>
          <a:lstStyle>
            <a:lvl1pPr marL="382588" indent="-341313" eaLnBrk="0" hangingPunc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1pPr>
            <a:lvl2pPr eaLnBrk="0" hangingPunc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2pPr>
            <a:lvl3pPr eaLnBrk="0" hangingPunc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3pPr>
            <a:lvl4pPr eaLnBrk="0" hangingPunc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4pPr>
            <a:lvl5pPr eaLnBrk="0" hangingPunc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chemeClr val="bg1"/>
                </a:solidFill>
                <a:latin typeface="Arial" charset="0"/>
                <a:ea typeface="ヒラギノ角ゴ ProN W3" charset="-128"/>
              </a:defRPr>
            </a:lvl9pPr>
          </a:lstStyle>
          <a:p>
            <a:pPr algn="ctr" eaLnBrk="1" hangingPunct="1">
              <a:spcBef>
                <a:spcPts val="550"/>
              </a:spcBef>
              <a:buClrTx/>
              <a:buSzPct val="60000"/>
              <a:buFontTx/>
              <a:buNone/>
            </a:pPr>
            <a:r>
              <a:rPr lang="en-US" altLang="en-US" sz="2600" dirty="0">
                <a:solidFill>
                  <a:srgbClr val="3333CC"/>
                </a:solidFill>
                <a:latin typeface="Tw Cen MT" charset="0"/>
              </a:rPr>
              <a:t>Lecture </a:t>
            </a:r>
            <a:r>
              <a:rPr lang="en-US" altLang="en-US" sz="2600" dirty="0" smtClean="0">
                <a:solidFill>
                  <a:srgbClr val="3333CC"/>
                </a:solidFill>
                <a:latin typeface="Tw Cen MT" charset="0"/>
              </a:rPr>
              <a:t>23 </a:t>
            </a:r>
            <a:r>
              <a:rPr lang="en-US" altLang="en-US" sz="2600" dirty="0">
                <a:solidFill>
                  <a:srgbClr val="3333CC"/>
                </a:solidFill>
                <a:latin typeface="Tw Cen MT" charset="0"/>
              </a:rPr>
              <a:t>– </a:t>
            </a:r>
            <a:r>
              <a:rPr lang="en-US" altLang="en-US" sz="2600" dirty="0" smtClean="0">
                <a:solidFill>
                  <a:srgbClr val="3333CC"/>
                </a:solidFill>
                <a:latin typeface="Tw Cen MT" charset="0"/>
              </a:rPr>
              <a:t>Fall 2017</a:t>
            </a:r>
            <a:endParaRPr lang="en-US" altLang="en-US" sz="2600" dirty="0">
              <a:solidFill>
                <a:srgbClr val="3333CC"/>
              </a:solidFill>
              <a:latin typeface="Tw Cen MT" charset="0"/>
            </a:endParaRPr>
          </a:p>
        </p:txBody>
      </p:sp>
      <p:sp>
        <p:nvSpPr>
          <p:cNvPr id="10243" name="Text Box 3"/>
          <p:cNvSpPr txBox="1">
            <a:spLocks noChangeArrowheads="1"/>
          </p:cNvSpPr>
          <p:nvPr/>
        </p:nvSpPr>
        <p:spPr bwMode="auto">
          <a:xfrm>
            <a:off x="304800" y="5029200"/>
            <a:ext cx="8839200" cy="838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4800" dirty="0" smtClean="0">
                <a:solidFill>
                  <a:srgbClr val="EBDDC3"/>
                </a:solidFill>
                <a:latin typeface="Tw Cen MT" charset="0"/>
                <a:ea typeface="ＭＳ Ｐゴシック" charset="0"/>
                <a:cs typeface="ＭＳ Ｐゴシック" charset="0"/>
              </a:rPr>
              <a:t>Synchronization</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612775" y="1600200"/>
            <a:ext cx="6778625" cy="609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lvl1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1pPr>
            <a:lvl2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2pPr>
            <a:lvl3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3pPr>
            <a:lvl4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4pPr>
            <a:lvl5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9pPr>
          </a:lstStyle>
          <a:p>
            <a:pPr>
              <a:spcBef>
                <a:spcPts val="700"/>
              </a:spcBef>
              <a:buClrTx/>
              <a:buSzPct val="60000"/>
              <a:buFontTx/>
              <a:buNone/>
              <a:defRPr/>
            </a:pPr>
            <a:r>
              <a:rPr lang="en-US" sz="2900" smtClean="0">
                <a:latin typeface="Tw Cen MT" charset="0"/>
                <a:ea typeface="ＭＳ Ｐゴシック" charset="0"/>
                <a:cs typeface="ＭＳ Ｐゴシック" charset="0"/>
              </a:rPr>
              <a:t>Array b[0..5]</a:t>
            </a:r>
          </a:p>
        </p:txBody>
      </p:sp>
      <p:sp>
        <p:nvSpPr>
          <p:cNvPr id="18435" name="Text Box 3"/>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60543B98-FBB0-A644-8F13-6F5FB2D78A59}" type="slidenum">
              <a:rPr lang="en-US" altLang="en-US" sz="1200" b="1">
                <a:solidFill>
                  <a:srgbClr val="FFFFFF"/>
                </a:solidFill>
              </a:rPr>
              <a:pPr algn="ctr" eaLnBrk="1" hangingPunct="1">
                <a:lnSpc>
                  <a:spcPct val="80000"/>
                </a:lnSpc>
                <a:buClrTx/>
                <a:buFontTx/>
                <a:buNone/>
              </a:pPr>
              <a:t>10</a:t>
            </a:fld>
            <a:endParaRPr lang="en-US" altLang="en-US" sz="1200" b="1">
              <a:solidFill>
                <a:srgbClr val="FFFFFF"/>
              </a:solidFill>
            </a:endParaRPr>
          </a:p>
        </p:txBody>
      </p:sp>
      <p:sp>
        <p:nvSpPr>
          <p:cNvPr id="18436" name="Text Box 4"/>
          <p:cNvSpPr txBox="1">
            <a:spLocks noChangeArrowheads="1"/>
          </p:cNvSpPr>
          <p:nvPr/>
        </p:nvSpPr>
        <p:spPr bwMode="auto">
          <a:xfrm>
            <a:off x="1074738" y="2667000"/>
            <a:ext cx="2735262" cy="460375"/>
          </a:xfrm>
          <a:prstGeom prst="rect">
            <a:avLst/>
          </a:prstGeom>
          <a:noFill/>
          <a:ln w="9360" cap="sq">
            <a:solidFill>
              <a:srgbClr val="8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   </a:t>
            </a:r>
          </a:p>
        </p:txBody>
      </p:sp>
      <p:sp>
        <p:nvSpPr>
          <p:cNvPr id="18437" name="Line 5"/>
          <p:cNvSpPr>
            <a:spLocks noChangeShapeType="1"/>
          </p:cNvSpPr>
          <p:nvPr/>
        </p:nvSpPr>
        <p:spPr bwMode="auto">
          <a:xfrm>
            <a:off x="15240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8438" name="Line 6"/>
          <p:cNvSpPr>
            <a:spLocks noChangeShapeType="1"/>
          </p:cNvSpPr>
          <p:nvPr/>
        </p:nvSpPr>
        <p:spPr bwMode="auto">
          <a:xfrm>
            <a:off x="19812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8439" name="Text Box 7"/>
          <p:cNvSpPr txBox="1">
            <a:spLocks noChangeArrowheads="1"/>
          </p:cNvSpPr>
          <p:nvPr/>
        </p:nvSpPr>
        <p:spPr bwMode="auto">
          <a:xfrm>
            <a:off x="1012825" y="2243137"/>
            <a:ext cx="4741862"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latin typeface="Times New Roman" charset="0"/>
                <a:cs typeface="Times New Roman" charset="0"/>
              </a:rPr>
              <a:t> 0    1    2    3    4    5    </a:t>
            </a:r>
            <a:r>
              <a:rPr lang="en-US" dirty="0" err="1" smtClean="0">
                <a:latin typeface="Times New Roman" charset="0"/>
                <a:cs typeface="Times New Roman" charset="0"/>
              </a:rPr>
              <a:t>b.length</a:t>
            </a:r>
            <a:endParaRPr lang="en-US" dirty="0" smtClean="0">
              <a:latin typeface="Times New Roman" charset="0"/>
              <a:cs typeface="Times New Roman" charset="0"/>
            </a:endParaRPr>
          </a:p>
        </p:txBody>
      </p:sp>
      <p:sp>
        <p:nvSpPr>
          <p:cNvPr id="18440" name="Line 8"/>
          <p:cNvSpPr>
            <a:spLocks noChangeShapeType="1"/>
          </p:cNvSpPr>
          <p:nvPr/>
        </p:nvSpPr>
        <p:spPr bwMode="auto">
          <a:xfrm>
            <a:off x="24384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8441" name="Line 9"/>
          <p:cNvSpPr>
            <a:spLocks noChangeShapeType="1"/>
          </p:cNvSpPr>
          <p:nvPr/>
        </p:nvSpPr>
        <p:spPr bwMode="auto">
          <a:xfrm>
            <a:off x="28956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8442" name="Line 10"/>
          <p:cNvSpPr>
            <a:spLocks noChangeShapeType="1"/>
          </p:cNvSpPr>
          <p:nvPr/>
        </p:nvSpPr>
        <p:spPr bwMode="auto">
          <a:xfrm>
            <a:off x="33528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8444" name="Text Box 12"/>
          <p:cNvSpPr txBox="1">
            <a:spLocks noChangeArrowheads="1"/>
          </p:cNvSpPr>
          <p:nvPr/>
        </p:nvSpPr>
        <p:spPr bwMode="auto">
          <a:xfrm>
            <a:off x="701675" y="3657600"/>
            <a:ext cx="4392847" cy="120251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dirty="0" smtClean="0"/>
              <a:t>put </a:t>
            </a:r>
            <a:r>
              <a:rPr lang="en-US" dirty="0" smtClean="0"/>
              <a:t>values 5 3 6 2 </a:t>
            </a:r>
            <a:r>
              <a:rPr lang="en-US" dirty="0" smtClean="0"/>
              <a:t>4 into queue</a:t>
            </a:r>
            <a:endParaRPr lang="en-US" dirty="0" smtClean="0"/>
          </a:p>
          <a:p>
            <a:pPr>
              <a:buClrTx/>
              <a:buFontTx/>
              <a:buNone/>
              <a:defRPr/>
            </a:pPr>
            <a:endParaRPr lang="en-US" dirty="0" smtClean="0"/>
          </a:p>
          <a:p>
            <a:pPr>
              <a:buClrTx/>
              <a:buFontTx/>
              <a:buNone/>
              <a:defRPr/>
            </a:pPr>
            <a:r>
              <a:rPr lang="en-US" dirty="0" smtClean="0"/>
              <a:t>get, get, get</a:t>
            </a:r>
            <a:endParaRPr lang="en-US" dirty="0" smtClean="0"/>
          </a:p>
        </p:txBody>
      </p:sp>
      <p:sp>
        <p:nvSpPr>
          <p:cNvPr id="18445" name="Text Box 13"/>
          <p:cNvSpPr txBox="1">
            <a:spLocks noChangeArrowheads="1"/>
          </p:cNvSpPr>
          <p:nvPr/>
        </p:nvSpPr>
        <p:spPr bwMode="auto">
          <a:xfrm>
            <a:off x="11461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5</a:t>
            </a:r>
          </a:p>
        </p:txBody>
      </p:sp>
      <p:sp>
        <p:nvSpPr>
          <p:cNvPr id="18446" name="Text Box 14"/>
          <p:cNvSpPr txBox="1">
            <a:spLocks noChangeArrowheads="1"/>
          </p:cNvSpPr>
          <p:nvPr/>
        </p:nvSpPr>
        <p:spPr bwMode="auto">
          <a:xfrm>
            <a:off x="15525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3</a:t>
            </a:r>
          </a:p>
        </p:txBody>
      </p:sp>
      <p:sp>
        <p:nvSpPr>
          <p:cNvPr id="18447" name="Text Box 15"/>
          <p:cNvSpPr txBox="1">
            <a:spLocks noChangeArrowheads="1"/>
          </p:cNvSpPr>
          <p:nvPr/>
        </p:nvSpPr>
        <p:spPr bwMode="auto">
          <a:xfrm>
            <a:off x="199072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6</a:t>
            </a:r>
          </a:p>
        </p:txBody>
      </p:sp>
      <p:sp>
        <p:nvSpPr>
          <p:cNvPr id="18448" name="Text Box 16"/>
          <p:cNvSpPr txBox="1">
            <a:spLocks noChangeArrowheads="1"/>
          </p:cNvSpPr>
          <p:nvPr/>
        </p:nvSpPr>
        <p:spPr bwMode="auto">
          <a:xfrm>
            <a:off x="25177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2</a:t>
            </a:r>
          </a:p>
        </p:txBody>
      </p:sp>
      <p:sp>
        <p:nvSpPr>
          <p:cNvPr id="18449" name="Text Box 17"/>
          <p:cNvSpPr txBox="1">
            <a:spLocks noChangeArrowheads="1"/>
          </p:cNvSpPr>
          <p:nvPr/>
        </p:nvSpPr>
        <p:spPr bwMode="auto">
          <a:xfrm>
            <a:off x="30003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4</a:t>
            </a:r>
          </a:p>
        </p:txBody>
      </p:sp>
      <p:sp>
        <p:nvSpPr>
          <p:cNvPr id="18450" name="Text Box 18"/>
          <p:cNvSpPr txBox="1">
            <a:spLocks noChangeArrowheads="1"/>
          </p:cNvSpPr>
          <p:nvPr/>
        </p:nvSpPr>
        <p:spPr bwMode="auto">
          <a:xfrm>
            <a:off x="6635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b</a:t>
            </a:r>
          </a:p>
        </p:txBody>
      </p:sp>
      <p:sp>
        <p:nvSpPr>
          <p:cNvPr id="3" name="Title 2"/>
          <p:cNvSpPr>
            <a:spLocks noGrp="1"/>
          </p:cNvSpPr>
          <p:nvPr>
            <p:ph type="title"/>
          </p:nvPr>
        </p:nvSpPr>
        <p:spPr/>
        <p:txBody>
          <a:bodyPr/>
          <a:lstStyle/>
          <a:p>
            <a:r>
              <a:rPr lang="en-US" dirty="0" err="1" smtClean="0"/>
              <a:t>ArrayQueue</a:t>
            </a:r>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fill="hold" nodeType="clickEffect">
                                  <p:stCondLst>
                                    <p:cond delay="0"/>
                                  </p:stCondLst>
                                  <p:childTnLst>
                                    <p:set>
                                      <p:cBhvr additive="repl">
                                        <p:cTn id="6" dur="1" fill="hold">
                                          <p:stCondLst>
                                            <p:cond delay="0"/>
                                          </p:stCondLst>
                                        </p:cTn>
                                        <p:tgtEl>
                                          <p:spTgt spid="18445"/>
                                        </p:tgtEl>
                                        <p:attrNameLst>
                                          <p:attrName>style.visibility</p:attrName>
                                        </p:attrNameLst>
                                      </p:cBhvr>
                                      <p:to>
                                        <p:strVal val="hidden"/>
                                      </p:to>
                                    </p:set>
                                  </p:childTnLst>
                                </p:cTn>
                              </p:par>
                            </p:childTnLst>
                          </p:cTn>
                        </p:par>
                        <p:par>
                          <p:cTn id="7" fill="hold" nodeType="afterGroup">
                            <p:stCondLst>
                              <p:cond delay="0"/>
                            </p:stCondLst>
                            <p:childTnLst>
                              <p:par>
                                <p:cTn id="8" presetID="1" presetClass="exit" fill="hold" nodeType="afterEffect">
                                  <p:stCondLst>
                                    <p:cond delay="2000"/>
                                  </p:stCondLst>
                                  <p:childTnLst>
                                    <p:set>
                                      <p:cBhvr additive="repl">
                                        <p:cTn id="9" dur="1" fill="hold">
                                          <p:stCondLst>
                                            <p:cond delay="0"/>
                                          </p:stCondLst>
                                        </p:cTn>
                                        <p:tgtEl>
                                          <p:spTgt spid="18446"/>
                                        </p:tgtEl>
                                        <p:attrNameLst>
                                          <p:attrName>style.visibility</p:attrName>
                                        </p:attrNameLst>
                                      </p:cBhvr>
                                      <p:to>
                                        <p:strVal val="hidden"/>
                                      </p:to>
                                    </p:set>
                                  </p:childTnLst>
                                </p:cTn>
                              </p:par>
                            </p:childTnLst>
                          </p:cTn>
                        </p:par>
                        <p:par>
                          <p:cTn id="10" fill="hold" nodeType="afterGroup">
                            <p:stCondLst>
                              <p:cond delay="2000"/>
                            </p:stCondLst>
                            <p:childTnLst>
                              <p:par>
                                <p:cTn id="11" presetID="1" presetClass="exit" fill="hold" nodeType="afterEffect">
                                  <p:stCondLst>
                                    <p:cond delay="2000"/>
                                  </p:stCondLst>
                                  <p:childTnLst>
                                    <p:set>
                                      <p:cBhvr additive="repl">
                                        <p:cTn id="12" dur="1" fill="hold">
                                          <p:stCondLst>
                                            <p:cond delay="0"/>
                                          </p:stCondLst>
                                        </p:cTn>
                                        <p:tgtEl>
                                          <p:spTgt spid="1844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612775" y="1600200"/>
            <a:ext cx="6778625" cy="609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lvl1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1pPr>
            <a:lvl2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2pPr>
            <a:lvl3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3pPr>
            <a:lvl4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4pPr>
            <a:lvl5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9pPr>
          </a:lstStyle>
          <a:p>
            <a:pPr>
              <a:spcBef>
                <a:spcPts val="700"/>
              </a:spcBef>
              <a:buClrTx/>
              <a:buSzPct val="60000"/>
              <a:buFontTx/>
              <a:buNone/>
              <a:defRPr/>
            </a:pPr>
            <a:r>
              <a:rPr lang="en-US" sz="2900" smtClean="0">
                <a:latin typeface="Tw Cen MT" charset="0"/>
                <a:ea typeface="ＭＳ Ｐゴシック" charset="0"/>
                <a:cs typeface="ＭＳ Ｐゴシック" charset="0"/>
              </a:rPr>
              <a:t>Array b[0..5]</a:t>
            </a:r>
          </a:p>
        </p:txBody>
      </p:sp>
      <p:sp>
        <p:nvSpPr>
          <p:cNvPr id="19459" name="Text Box 3"/>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0C364900-591E-B340-A4EF-AC8A0B17E5AA}" type="slidenum">
              <a:rPr lang="en-US" altLang="en-US" sz="1200" b="1">
                <a:solidFill>
                  <a:srgbClr val="FFFFFF"/>
                </a:solidFill>
              </a:rPr>
              <a:pPr algn="ctr" eaLnBrk="1" hangingPunct="1">
                <a:lnSpc>
                  <a:spcPct val="80000"/>
                </a:lnSpc>
                <a:buClrTx/>
                <a:buFontTx/>
                <a:buNone/>
              </a:pPr>
              <a:t>11</a:t>
            </a:fld>
            <a:endParaRPr lang="en-US" altLang="en-US" sz="1200" b="1">
              <a:solidFill>
                <a:srgbClr val="FFFFFF"/>
              </a:solidFill>
            </a:endParaRPr>
          </a:p>
        </p:txBody>
      </p:sp>
      <p:sp>
        <p:nvSpPr>
          <p:cNvPr id="19460" name="Text Box 4"/>
          <p:cNvSpPr txBox="1">
            <a:spLocks noChangeArrowheads="1"/>
          </p:cNvSpPr>
          <p:nvPr/>
        </p:nvSpPr>
        <p:spPr bwMode="auto">
          <a:xfrm>
            <a:off x="1074738" y="2667000"/>
            <a:ext cx="2735262" cy="460375"/>
          </a:xfrm>
          <a:prstGeom prst="rect">
            <a:avLst/>
          </a:prstGeom>
          <a:noFill/>
          <a:ln w="9360" cap="sq">
            <a:solidFill>
              <a:srgbClr val="8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   </a:t>
            </a:r>
          </a:p>
        </p:txBody>
      </p:sp>
      <p:sp>
        <p:nvSpPr>
          <p:cNvPr id="19461" name="Line 5"/>
          <p:cNvSpPr>
            <a:spLocks noChangeShapeType="1"/>
          </p:cNvSpPr>
          <p:nvPr/>
        </p:nvSpPr>
        <p:spPr bwMode="auto">
          <a:xfrm>
            <a:off x="15240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9462" name="Line 6"/>
          <p:cNvSpPr>
            <a:spLocks noChangeShapeType="1"/>
          </p:cNvSpPr>
          <p:nvPr/>
        </p:nvSpPr>
        <p:spPr bwMode="auto">
          <a:xfrm>
            <a:off x="19812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9463" name="Text Box 7"/>
          <p:cNvSpPr txBox="1">
            <a:spLocks noChangeArrowheads="1"/>
          </p:cNvSpPr>
          <p:nvPr/>
        </p:nvSpPr>
        <p:spPr bwMode="auto">
          <a:xfrm>
            <a:off x="1012825" y="2243137"/>
            <a:ext cx="533400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latin typeface="Times New Roman" charset="0"/>
                <a:cs typeface="Times New Roman" charset="0"/>
              </a:rPr>
              <a:t> 0    1    2    3    4    </a:t>
            </a:r>
            <a:r>
              <a:rPr lang="en-US" smtClean="0">
                <a:latin typeface="Times New Roman" charset="0"/>
                <a:cs typeface="Times New Roman" charset="0"/>
              </a:rPr>
              <a:t>5    </a:t>
            </a:r>
            <a:r>
              <a:rPr lang="en-US" dirty="0" err="1" smtClean="0">
                <a:latin typeface="Times New Roman" charset="0"/>
                <a:cs typeface="Times New Roman" charset="0"/>
              </a:rPr>
              <a:t>b.length</a:t>
            </a:r>
            <a:endParaRPr lang="en-US" dirty="0" smtClean="0">
              <a:latin typeface="Times New Roman" charset="0"/>
              <a:cs typeface="Times New Roman" charset="0"/>
            </a:endParaRPr>
          </a:p>
        </p:txBody>
      </p:sp>
      <p:sp>
        <p:nvSpPr>
          <p:cNvPr id="19464" name="Line 8"/>
          <p:cNvSpPr>
            <a:spLocks noChangeShapeType="1"/>
          </p:cNvSpPr>
          <p:nvPr/>
        </p:nvSpPr>
        <p:spPr bwMode="auto">
          <a:xfrm>
            <a:off x="24384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9465" name="Line 9"/>
          <p:cNvSpPr>
            <a:spLocks noChangeShapeType="1"/>
          </p:cNvSpPr>
          <p:nvPr/>
        </p:nvSpPr>
        <p:spPr bwMode="auto">
          <a:xfrm>
            <a:off x="28956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9466" name="Line 10"/>
          <p:cNvSpPr>
            <a:spLocks noChangeShapeType="1"/>
          </p:cNvSpPr>
          <p:nvPr/>
        </p:nvSpPr>
        <p:spPr bwMode="auto">
          <a:xfrm>
            <a:off x="33528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9467" name="Text Box 11"/>
          <p:cNvSpPr txBox="1">
            <a:spLocks noChangeArrowheads="1"/>
          </p:cNvSpPr>
          <p:nvPr/>
        </p:nvSpPr>
        <p:spPr bwMode="auto">
          <a:xfrm>
            <a:off x="701675" y="3657600"/>
            <a:ext cx="4392847" cy="194117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dirty="0" smtClean="0"/>
              <a:t>put values </a:t>
            </a:r>
            <a:r>
              <a:rPr lang="en-US" dirty="0" smtClean="0"/>
              <a:t>5 3 6 2 </a:t>
            </a:r>
            <a:r>
              <a:rPr lang="en-US" dirty="0" smtClean="0"/>
              <a:t>4 into queue</a:t>
            </a:r>
            <a:endParaRPr lang="en-US" dirty="0" smtClean="0"/>
          </a:p>
          <a:p>
            <a:pPr>
              <a:buClrTx/>
              <a:buFontTx/>
              <a:buNone/>
              <a:defRPr/>
            </a:pPr>
            <a:endParaRPr lang="en-US" dirty="0" smtClean="0"/>
          </a:p>
          <a:p>
            <a:pPr>
              <a:buClrTx/>
              <a:buFontTx/>
              <a:buNone/>
              <a:defRPr/>
            </a:pPr>
            <a:r>
              <a:rPr lang="en-US" dirty="0" smtClean="0"/>
              <a:t>get, get, get</a:t>
            </a:r>
            <a:endParaRPr lang="en-US" dirty="0" smtClean="0"/>
          </a:p>
          <a:p>
            <a:pPr>
              <a:buClrTx/>
              <a:buFontTx/>
              <a:buNone/>
              <a:defRPr/>
            </a:pPr>
            <a:endParaRPr lang="en-US" dirty="0" smtClean="0"/>
          </a:p>
          <a:p>
            <a:pPr>
              <a:buClrTx/>
              <a:buFontTx/>
              <a:buNone/>
              <a:defRPr/>
            </a:pPr>
            <a:r>
              <a:rPr lang="en-US" dirty="0" smtClean="0"/>
              <a:t>put values </a:t>
            </a:r>
            <a:r>
              <a:rPr lang="en-US" dirty="0" smtClean="0"/>
              <a:t>1 3 5</a:t>
            </a:r>
          </a:p>
        </p:txBody>
      </p:sp>
      <p:sp>
        <p:nvSpPr>
          <p:cNvPr id="19468" name="Text Box 12"/>
          <p:cNvSpPr txBox="1">
            <a:spLocks noChangeArrowheads="1"/>
          </p:cNvSpPr>
          <p:nvPr/>
        </p:nvSpPr>
        <p:spPr bwMode="auto">
          <a:xfrm>
            <a:off x="25177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2</a:t>
            </a:r>
          </a:p>
        </p:txBody>
      </p:sp>
      <p:sp>
        <p:nvSpPr>
          <p:cNvPr id="19469" name="Text Box 13"/>
          <p:cNvSpPr txBox="1">
            <a:spLocks noChangeArrowheads="1"/>
          </p:cNvSpPr>
          <p:nvPr/>
        </p:nvSpPr>
        <p:spPr bwMode="auto">
          <a:xfrm>
            <a:off x="30003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4</a:t>
            </a:r>
          </a:p>
        </p:txBody>
      </p:sp>
      <p:sp>
        <p:nvSpPr>
          <p:cNvPr id="19470" name="Text Box 14"/>
          <p:cNvSpPr txBox="1">
            <a:spLocks noChangeArrowheads="1"/>
          </p:cNvSpPr>
          <p:nvPr/>
        </p:nvSpPr>
        <p:spPr bwMode="auto">
          <a:xfrm>
            <a:off x="34321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1</a:t>
            </a:r>
          </a:p>
        </p:txBody>
      </p:sp>
      <p:sp>
        <p:nvSpPr>
          <p:cNvPr id="19471" name="Text Box 15"/>
          <p:cNvSpPr txBox="1">
            <a:spLocks noChangeArrowheads="1"/>
          </p:cNvSpPr>
          <p:nvPr/>
        </p:nvSpPr>
        <p:spPr bwMode="auto">
          <a:xfrm>
            <a:off x="11461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3</a:t>
            </a:r>
          </a:p>
        </p:txBody>
      </p:sp>
      <p:sp>
        <p:nvSpPr>
          <p:cNvPr id="19472" name="Text Box 16"/>
          <p:cNvSpPr txBox="1">
            <a:spLocks noChangeArrowheads="1"/>
          </p:cNvSpPr>
          <p:nvPr/>
        </p:nvSpPr>
        <p:spPr bwMode="auto">
          <a:xfrm>
            <a:off x="15271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5</a:t>
            </a:r>
          </a:p>
        </p:txBody>
      </p:sp>
      <p:sp>
        <p:nvSpPr>
          <p:cNvPr id="19473" name="Text Box 17"/>
          <p:cNvSpPr txBox="1">
            <a:spLocks noChangeArrowheads="1"/>
          </p:cNvSpPr>
          <p:nvPr/>
        </p:nvSpPr>
        <p:spPr bwMode="auto">
          <a:xfrm>
            <a:off x="4818063" y="2667000"/>
            <a:ext cx="303530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solidFill>
                  <a:srgbClr val="FF0000"/>
                </a:solidFill>
              </a:rPr>
              <a:t>Values wrap around!!</a:t>
            </a:r>
          </a:p>
        </p:txBody>
      </p:sp>
      <p:sp>
        <p:nvSpPr>
          <p:cNvPr id="19474" name="Text Box 18"/>
          <p:cNvSpPr txBox="1">
            <a:spLocks noChangeArrowheads="1"/>
          </p:cNvSpPr>
          <p:nvPr/>
        </p:nvSpPr>
        <p:spPr bwMode="auto">
          <a:xfrm>
            <a:off x="6635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b</a:t>
            </a:r>
          </a:p>
        </p:txBody>
      </p:sp>
      <p:sp>
        <p:nvSpPr>
          <p:cNvPr id="2" name="Title 1"/>
          <p:cNvSpPr>
            <a:spLocks noGrp="1"/>
          </p:cNvSpPr>
          <p:nvPr>
            <p:ph type="title"/>
          </p:nvPr>
        </p:nvSpPr>
        <p:spPr/>
        <p:txBody>
          <a:bodyPr/>
          <a:lstStyle/>
          <a:p>
            <a:r>
              <a:rPr lang="en-US" dirty="0" err="1" smtClean="0"/>
              <a:t>ArrayQueue</a:t>
            </a:r>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fill="hold" nodeType="clickEffect">
                                  <p:stCondLst>
                                    <p:cond delay="0"/>
                                  </p:stCondLst>
                                  <p:childTnLst>
                                    <p:set>
                                      <p:cBhvr additive="repl">
                                        <p:cTn id="6" dur="1" fill="hold">
                                          <p:stCondLst>
                                            <p:cond delay="0"/>
                                          </p:stCondLst>
                                        </p:cTn>
                                        <p:tgtEl>
                                          <p:spTgt spid="19470"/>
                                        </p:tgtEl>
                                        <p:attrNameLst>
                                          <p:attrName>style.visibility</p:attrName>
                                        </p:attrNameLst>
                                      </p:cBhvr>
                                      <p:to>
                                        <p:strVal val="visible"/>
                                      </p:to>
                                    </p:set>
                                    <p:animEffect transition="in" filter="dissolve">
                                      <p:cBhvr additive="repl">
                                        <p:cTn id="7" dur="500"/>
                                        <p:tgtEl>
                                          <p:spTgt spid="19470"/>
                                        </p:tgtEl>
                                      </p:cBhvr>
                                    </p:animEffect>
                                  </p:childTnLst>
                                </p:cTn>
                              </p:par>
                            </p:childTnLst>
                          </p:cTn>
                        </p:par>
                        <p:par>
                          <p:cTn id="8" fill="hold" nodeType="afterGroup">
                            <p:stCondLst>
                              <p:cond delay="500"/>
                            </p:stCondLst>
                            <p:childTnLst>
                              <p:par>
                                <p:cTn id="9" presetID="9" presetClass="entr" fill="hold" nodeType="afterEffect">
                                  <p:stCondLst>
                                    <p:cond delay="2000"/>
                                  </p:stCondLst>
                                  <p:childTnLst>
                                    <p:set>
                                      <p:cBhvr additive="repl">
                                        <p:cTn id="10" dur="1" fill="hold">
                                          <p:stCondLst>
                                            <p:cond delay="0"/>
                                          </p:stCondLst>
                                        </p:cTn>
                                        <p:tgtEl>
                                          <p:spTgt spid="19471"/>
                                        </p:tgtEl>
                                        <p:attrNameLst>
                                          <p:attrName>style.visibility</p:attrName>
                                        </p:attrNameLst>
                                      </p:cBhvr>
                                      <p:to>
                                        <p:strVal val="visible"/>
                                      </p:to>
                                    </p:set>
                                    <p:animEffect transition="in" filter="dissolve">
                                      <p:cBhvr additive="repl">
                                        <p:cTn id="11" dur="500"/>
                                        <p:tgtEl>
                                          <p:spTgt spid="19471"/>
                                        </p:tgtEl>
                                      </p:cBhvr>
                                    </p:animEffect>
                                  </p:childTnLst>
                                </p:cTn>
                              </p:par>
                            </p:childTnLst>
                          </p:cTn>
                        </p:par>
                        <p:par>
                          <p:cTn id="12" fill="hold" nodeType="afterGroup">
                            <p:stCondLst>
                              <p:cond delay="3000"/>
                            </p:stCondLst>
                            <p:childTnLst>
                              <p:par>
                                <p:cTn id="13" presetID="9" presetClass="entr" fill="hold" nodeType="afterEffect">
                                  <p:stCondLst>
                                    <p:cond delay="2000"/>
                                  </p:stCondLst>
                                  <p:childTnLst>
                                    <p:set>
                                      <p:cBhvr additive="repl">
                                        <p:cTn id="14" dur="1" fill="hold">
                                          <p:stCondLst>
                                            <p:cond delay="0"/>
                                          </p:stCondLst>
                                        </p:cTn>
                                        <p:tgtEl>
                                          <p:spTgt spid="19472"/>
                                        </p:tgtEl>
                                        <p:attrNameLst>
                                          <p:attrName>style.visibility</p:attrName>
                                        </p:attrNameLst>
                                      </p:cBhvr>
                                      <p:to>
                                        <p:strVal val="visible"/>
                                      </p:to>
                                    </p:set>
                                    <p:animEffect transition="in" filter="dissolve">
                                      <p:cBhvr additive="repl">
                                        <p:cTn id="15" dur="500"/>
                                        <p:tgtEl>
                                          <p:spTgt spid="1947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fill="hold" nodeType="clickEffect">
                                  <p:stCondLst>
                                    <p:cond delay="0"/>
                                  </p:stCondLst>
                                  <p:childTnLst>
                                    <p:set>
                                      <p:cBhvr additive="repl">
                                        <p:cTn id="19" dur="1" fill="hold">
                                          <p:stCondLst>
                                            <p:cond delay="0"/>
                                          </p:stCondLst>
                                        </p:cTn>
                                        <p:tgtEl>
                                          <p:spTgt spid="19473">
                                            <p:txEl>
                                              <p:pRg st="0" end="0"/>
                                            </p:txEl>
                                          </p:spTgt>
                                        </p:tgtEl>
                                        <p:attrNameLst>
                                          <p:attrName>style.visibility</p:attrName>
                                        </p:attrNameLst>
                                      </p:cBhvr>
                                      <p:to>
                                        <p:strVal val="visible"/>
                                      </p:to>
                                    </p:set>
                                    <p:animEffect transition="in" filter="dissolve">
                                      <p:cBhvr additive="repl">
                                        <p:cTn id="20" dur="500"/>
                                        <p:tgtEl>
                                          <p:spTgt spid="1947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ext Box 3"/>
          <p:cNvSpPr txBox="1">
            <a:spLocks noChangeArrowheads="1"/>
          </p:cNvSpPr>
          <p:nvPr/>
        </p:nvSpPr>
        <p:spPr bwMode="auto">
          <a:xfrm>
            <a:off x="0" y="890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6471F237-E60F-2F44-9343-6EB8D0D3CD50}" type="slidenum">
              <a:rPr lang="en-US" altLang="en-US" sz="1200" b="1">
                <a:solidFill>
                  <a:srgbClr val="FFFFFF"/>
                </a:solidFill>
              </a:rPr>
              <a:pPr algn="ctr" eaLnBrk="1" hangingPunct="1">
                <a:lnSpc>
                  <a:spcPct val="80000"/>
                </a:lnSpc>
                <a:buClrTx/>
                <a:buFontTx/>
                <a:buNone/>
              </a:pPr>
              <a:t>12</a:t>
            </a:fld>
            <a:endParaRPr lang="en-US" altLang="en-US" sz="1200" b="1">
              <a:solidFill>
                <a:srgbClr val="FFFFFF"/>
              </a:solidFill>
            </a:endParaRPr>
          </a:p>
        </p:txBody>
      </p:sp>
      <p:sp>
        <p:nvSpPr>
          <p:cNvPr id="119825" name="TextBox 1"/>
          <p:cNvSpPr txBox="1">
            <a:spLocks noChangeArrowheads="1"/>
          </p:cNvSpPr>
          <p:nvPr/>
        </p:nvSpPr>
        <p:spPr bwMode="auto">
          <a:xfrm>
            <a:off x="903288" y="3190875"/>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US" altLang="en-US"/>
          </a:p>
        </p:txBody>
      </p:sp>
      <p:sp>
        <p:nvSpPr>
          <p:cNvPr id="119826" name="Rectangle 2"/>
          <p:cNvSpPr>
            <a:spLocks noChangeArrowheads="1"/>
          </p:cNvSpPr>
          <p:nvPr/>
        </p:nvSpPr>
        <p:spPr bwMode="auto">
          <a:xfrm>
            <a:off x="457200" y="3437973"/>
            <a:ext cx="81534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2000" dirty="0" smtClean="0">
                <a:solidFill>
                  <a:srgbClr val="800000"/>
                </a:solidFill>
                <a:latin typeface="Consolas" charset="0"/>
                <a:ea typeface="Consolas" charset="0"/>
                <a:cs typeface="Consolas" charset="0"/>
              </a:rPr>
              <a:t>    </a:t>
            </a:r>
            <a:r>
              <a:rPr lang="en-US" altLang="en-US" sz="2000" dirty="0" err="1" smtClean="0">
                <a:solidFill>
                  <a:srgbClr val="800000"/>
                </a:solidFill>
                <a:latin typeface="Consolas" charset="0"/>
                <a:ea typeface="Consolas" charset="0"/>
                <a:cs typeface="Consolas" charset="0"/>
              </a:rPr>
              <a:t>int</a:t>
            </a:r>
            <a:r>
              <a:rPr lang="en-US" altLang="en-US" sz="2000" dirty="0">
                <a:solidFill>
                  <a:srgbClr val="800000"/>
                </a:solidFill>
                <a:latin typeface="Consolas" charset="0"/>
                <a:ea typeface="Consolas" charset="0"/>
                <a:cs typeface="Consolas" charset="0"/>
              </a:rPr>
              <a:t>[] b; // The </a:t>
            </a:r>
            <a:r>
              <a:rPr lang="en-US" altLang="en-US" sz="2000" dirty="0" smtClean="0">
                <a:solidFill>
                  <a:srgbClr val="800000"/>
                </a:solidFill>
                <a:latin typeface="Consolas" charset="0"/>
                <a:ea typeface="Consolas" charset="0"/>
                <a:cs typeface="Consolas" charset="0"/>
              </a:rPr>
              <a:t>array </a:t>
            </a:r>
            <a:r>
              <a:rPr lang="en-US" altLang="en-US" sz="2000" dirty="0">
                <a:solidFill>
                  <a:srgbClr val="800000"/>
                </a:solidFill>
                <a:latin typeface="Consolas" charset="0"/>
                <a:ea typeface="Consolas" charset="0"/>
                <a:cs typeface="Consolas" charset="0"/>
              </a:rPr>
              <a:t>elements of the queue are </a:t>
            </a:r>
            <a:r>
              <a:rPr lang="en-US" altLang="en-US" sz="2000" dirty="0" smtClean="0">
                <a:solidFill>
                  <a:srgbClr val="800000"/>
                </a:solidFill>
                <a:latin typeface="Consolas" charset="0"/>
                <a:ea typeface="Consolas" charset="0"/>
                <a:cs typeface="Consolas" charset="0"/>
              </a:rPr>
              <a:t>in</a:t>
            </a:r>
          </a:p>
          <a:p>
            <a:r>
              <a:rPr lang="en-US" altLang="en-US" sz="2000" dirty="0" smtClean="0">
                <a:solidFill>
                  <a:srgbClr val="800000"/>
                </a:solidFill>
                <a:latin typeface="Consolas" charset="0"/>
                <a:ea typeface="Consolas" charset="0"/>
                <a:cs typeface="Consolas" charset="0"/>
              </a:rPr>
              <a:t>    </a:t>
            </a:r>
            <a:r>
              <a:rPr lang="mr-IN" altLang="en-US" sz="2000" dirty="0" err="1" smtClean="0">
                <a:solidFill>
                  <a:srgbClr val="800000"/>
                </a:solidFill>
                <a:latin typeface="Consolas" charset="0"/>
                <a:ea typeface="Consolas" charset="0"/>
                <a:cs typeface="Consolas" charset="0"/>
              </a:rPr>
              <a:t>int</a:t>
            </a:r>
            <a:r>
              <a:rPr lang="mr-IN" altLang="en-US" sz="2000" dirty="0" smtClean="0">
                <a:solidFill>
                  <a:srgbClr val="800000"/>
                </a:solidFill>
                <a:latin typeface="Consolas" charset="0"/>
                <a:ea typeface="Consolas" charset="0"/>
                <a:cs typeface="Consolas" charset="0"/>
              </a:rPr>
              <a:t> </a:t>
            </a:r>
            <a:r>
              <a:rPr lang="mr-IN" altLang="en-US" sz="2000" dirty="0" err="1">
                <a:solidFill>
                  <a:srgbClr val="800000"/>
                </a:solidFill>
                <a:latin typeface="Consolas" charset="0"/>
                <a:ea typeface="Consolas" charset="0"/>
                <a:cs typeface="Consolas" charset="0"/>
              </a:rPr>
              <a:t>h</a:t>
            </a:r>
            <a:r>
              <a:rPr lang="mr-IN" altLang="en-US" sz="2000" dirty="0">
                <a:solidFill>
                  <a:srgbClr val="800000"/>
                </a:solidFill>
                <a:latin typeface="Consolas" charset="0"/>
                <a:ea typeface="Consolas" charset="0"/>
                <a:cs typeface="Consolas" charset="0"/>
              </a:rPr>
              <a:t>; </a:t>
            </a:r>
            <a:r>
              <a:rPr lang="en-US" altLang="en-US" sz="2000" dirty="0">
                <a:solidFill>
                  <a:srgbClr val="800000"/>
                </a:solidFill>
                <a:latin typeface="Consolas" charset="0"/>
                <a:ea typeface="Consolas" charset="0"/>
                <a:cs typeface="Consolas" charset="0"/>
              </a:rPr>
              <a:t>  </a:t>
            </a:r>
            <a:r>
              <a:rPr lang="mr-IN" altLang="en-US" sz="2000" dirty="0">
                <a:solidFill>
                  <a:srgbClr val="800000"/>
                </a:solidFill>
                <a:latin typeface="Consolas" charset="0"/>
                <a:ea typeface="Consolas" charset="0"/>
                <a:cs typeface="Consolas" charset="0"/>
              </a:rPr>
              <a:t>// </a:t>
            </a:r>
            <a:r>
              <a:rPr lang="en-US" altLang="en-US" sz="2000" dirty="0" smtClean="0">
                <a:solidFill>
                  <a:srgbClr val="800000"/>
                </a:solidFill>
                <a:latin typeface="Consolas" charset="0"/>
                <a:ea typeface="Consolas" charset="0"/>
                <a:cs typeface="Consolas" charset="0"/>
              </a:rPr>
              <a:t>location of head, </a:t>
            </a:r>
            <a:r>
              <a:rPr lang="mr-IN" altLang="en-US" sz="2000" dirty="0" smtClean="0">
                <a:solidFill>
                  <a:srgbClr val="800000"/>
                </a:solidFill>
                <a:latin typeface="Consolas" charset="0"/>
                <a:ea typeface="Consolas" charset="0"/>
                <a:cs typeface="Consolas" charset="0"/>
              </a:rPr>
              <a:t>0 </a:t>
            </a:r>
            <a:r>
              <a:rPr lang="mr-IN" altLang="en-US" sz="2000" dirty="0">
                <a:solidFill>
                  <a:srgbClr val="800000"/>
                </a:solidFill>
                <a:latin typeface="Consolas" charset="0"/>
                <a:ea typeface="Consolas" charset="0"/>
                <a:cs typeface="Consolas" charset="0"/>
              </a:rPr>
              <a:t>&lt;= </a:t>
            </a:r>
            <a:r>
              <a:rPr lang="mr-IN" altLang="en-US" sz="2000" dirty="0" err="1">
                <a:solidFill>
                  <a:srgbClr val="800000"/>
                </a:solidFill>
                <a:latin typeface="Consolas" charset="0"/>
                <a:ea typeface="Consolas" charset="0"/>
                <a:cs typeface="Consolas" charset="0"/>
              </a:rPr>
              <a:t>h</a:t>
            </a:r>
            <a:r>
              <a:rPr lang="mr-IN" altLang="en-US" sz="2000" dirty="0">
                <a:solidFill>
                  <a:srgbClr val="800000"/>
                </a:solidFill>
                <a:latin typeface="Consolas" charset="0"/>
                <a:ea typeface="Consolas" charset="0"/>
                <a:cs typeface="Consolas" charset="0"/>
              </a:rPr>
              <a:t> &lt; </a:t>
            </a:r>
            <a:r>
              <a:rPr lang="mr-IN" altLang="en-US" sz="2000" dirty="0" err="1" smtClean="0">
                <a:solidFill>
                  <a:srgbClr val="800000"/>
                </a:solidFill>
                <a:latin typeface="Consolas" charset="0"/>
                <a:ea typeface="Consolas" charset="0"/>
                <a:cs typeface="Consolas" charset="0"/>
              </a:rPr>
              <a:t>b.length</a:t>
            </a:r>
            <a:endParaRPr lang="en-US" altLang="en-US" sz="2000" dirty="0">
              <a:solidFill>
                <a:srgbClr val="800000"/>
              </a:solidFill>
              <a:latin typeface="Consolas" charset="0"/>
              <a:ea typeface="Consolas" charset="0"/>
              <a:cs typeface="Consolas" charset="0"/>
            </a:endParaRPr>
          </a:p>
          <a:p>
            <a:r>
              <a:rPr lang="mr-IN" altLang="en-US" sz="2000" dirty="0">
                <a:solidFill>
                  <a:srgbClr val="800000"/>
                </a:solidFill>
                <a:latin typeface="Consolas" charset="0"/>
                <a:ea typeface="Consolas" charset="0"/>
                <a:cs typeface="Consolas" charset="0"/>
              </a:rPr>
              <a:t> </a:t>
            </a:r>
            <a:r>
              <a:rPr lang="en-US" altLang="en-US" sz="2000" dirty="0">
                <a:solidFill>
                  <a:srgbClr val="800000"/>
                </a:solidFill>
                <a:latin typeface="Consolas" charset="0"/>
                <a:ea typeface="Consolas" charset="0"/>
                <a:cs typeface="Consolas" charset="0"/>
              </a:rPr>
              <a:t>   </a:t>
            </a:r>
            <a:r>
              <a:rPr lang="mr-IN" altLang="en-US" sz="2000" dirty="0" err="1">
                <a:solidFill>
                  <a:srgbClr val="800000"/>
                </a:solidFill>
                <a:latin typeface="Consolas" charset="0"/>
                <a:ea typeface="Consolas" charset="0"/>
                <a:cs typeface="Consolas" charset="0"/>
              </a:rPr>
              <a:t>int</a:t>
            </a:r>
            <a:r>
              <a:rPr lang="mr-IN" altLang="en-US" sz="2000" dirty="0">
                <a:solidFill>
                  <a:srgbClr val="800000"/>
                </a:solidFill>
                <a:latin typeface="Consolas" charset="0"/>
                <a:ea typeface="Consolas" charset="0"/>
                <a:cs typeface="Consolas" charset="0"/>
              </a:rPr>
              <a:t> </a:t>
            </a:r>
            <a:r>
              <a:rPr lang="mr-IN" altLang="en-US" sz="2000" dirty="0" err="1">
                <a:solidFill>
                  <a:srgbClr val="800000"/>
                </a:solidFill>
                <a:latin typeface="Consolas" charset="0"/>
                <a:ea typeface="Consolas" charset="0"/>
                <a:cs typeface="Consolas" charset="0"/>
              </a:rPr>
              <a:t>n</a:t>
            </a:r>
            <a:r>
              <a:rPr lang="mr-IN" altLang="en-US" sz="2000" dirty="0">
                <a:solidFill>
                  <a:srgbClr val="800000"/>
                </a:solidFill>
                <a:latin typeface="Consolas" charset="0"/>
                <a:ea typeface="Consolas" charset="0"/>
                <a:cs typeface="Consolas" charset="0"/>
              </a:rPr>
              <a:t>; </a:t>
            </a:r>
            <a:r>
              <a:rPr lang="en-US" altLang="en-US" sz="2000" dirty="0">
                <a:solidFill>
                  <a:srgbClr val="800000"/>
                </a:solidFill>
                <a:latin typeface="Consolas" charset="0"/>
                <a:ea typeface="Consolas" charset="0"/>
                <a:cs typeface="Consolas" charset="0"/>
              </a:rPr>
              <a:t>  </a:t>
            </a:r>
            <a:r>
              <a:rPr lang="mr-IN" altLang="en-US" sz="2000" dirty="0">
                <a:solidFill>
                  <a:srgbClr val="800000"/>
                </a:solidFill>
                <a:latin typeface="Consolas" charset="0"/>
                <a:ea typeface="Consolas" charset="0"/>
                <a:cs typeface="Consolas" charset="0"/>
              </a:rPr>
              <a:t>// </a:t>
            </a:r>
            <a:r>
              <a:rPr lang="en-US" altLang="en-US" sz="2000" dirty="0" smtClean="0">
                <a:solidFill>
                  <a:srgbClr val="800000"/>
                </a:solidFill>
                <a:latin typeface="Consolas" charset="0"/>
                <a:ea typeface="Consolas" charset="0"/>
                <a:cs typeface="Consolas" charset="0"/>
              </a:rPr>
              <a:t>number of elements currently in queue</a:t>
            </a:r>
            <a:endParaRPr lang="mr-IN" altLang="en-US" sz="2000" dirty="0">
              <a:solidFill>
                <a:srgbClr val="800000"/>
              </a:solidFill>
              <a:latin typeface="Consolas" charset="0"/>
              <a:ea typeface="Consolas" charset="0"/>
              <a:cs typeface="Consolas" charset="0"/>
            </a:endParaRPr>
          </a:p>
        </p:txBody>
      </p:sp>
      <p:sp>
        <p:nvSpPr>
          <p:cNvPr id="119827" name="TextBox 3"/>
          <p:cNvSpPr txBox="1">
            <a:spLocks noChangeArrowheads="1"/>
          </p:cNvSpPr>
          <p:nvPr/>
        </p:nvSpPr>
        <p:spPr bwMode="auto">
          <a:xfrm>
            <a:off x="2497218" y="1910557"/>
            <a:ext cx="355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solidFill>
                  <a:srgbClr val="000000"/>
                </a:solidFill>
              </a:rPr>
              <a:t>h</a:t>
            </a:r>
          </a:p>
        </p:txBody>
      </p:sp>
      <p:sp>
        <p:nvSpPr>
          <p:cNvPr id="5" name="TextBox 4"/>
          <p:cNvSpPr txBox="1">
            <a:spLocks noChangeArrowheads="1"/>
          </p:cNvSpPr>
          <p:nvPr/>
        </p:nvSpPr>
        <p:spPr bwMode="auto">
          <a:xfrm>
            <a:off x="1003674" y="4648200"/>
            <a:ext cx="3993401"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dirty="0" smtClean="0">
                <a:solidFill>
                  <a:schemeClr val="tx1"/>
                </a:solidFill>
                <a:latin typeface="Consolas" charset="0"/>
                <a:ea typeface="Consolas" charset="0"/>
                <a:cs typeface="Consolas" charset="0"/>
              </a:rPr>
              <a:t>/** Pre: there is space */</a:t>
            </a:r>
          </a:p>
          <a:p>
            <a:r>
              <a:rPr lang="en-US" altLang="en-US" sz="2000" dirty="0" smtClean="0">
                <a:solidFill>
                  <a:schemeClr val="tx1"/>
                </a:solidFill>
                <a:latin typeface="Consolas" charset="0"/>
                <a:ea typeface="Consolas" charset="0"/>
                <a:cs typeface="Consolas" charset="0"/>
              </a:rPr>
              <a:t>public void put(</a:t>
            </a:r>
            <a:r>
              <a:rPr lang="en-US" altLang="en-US" sz="2000" dirty="0" err="1" smtClean="0">
                <a:solidFill>
                  <a:schemeClr val="tx1"/>
                </a:solidFill>
                <a:latin typeface="Consolas" charset="0"/>
                <a:ea typeface="Consolas" charset="0"/>
                <a:cs typeface="Consolas" charset="0"/>
              </a:rPr>
              <a:t>int</a:t>
            </a:r>
            <a:r>
              <a:rPr lang="en-US" altLang="en-US" sz="2000" dirty="0" smtClean="0">
                <a:solidFill>
                  <a:schemeClr val="tx1"/>
                </a:solidFill>
                <a:latin typeface="Consolas" charset="0"/>
                <a:ea typeface="Consolas" charset="0"/>
                <a:cs typeface="Consolas" charset="0"/>
              </a:rPr>
              <a:t> v){</a:t>
            </a:r>
          </a:p>
          <a:p>
            <a:r>
              <a:rPr lang="en-US" altLang="en-US" sz="2000" dirty="0">
                <a:solidFill>
                  <a:schemeClr val="tx1"/>
                </a:solidFill>
                <a:latin typeface="Consolas" charset="0"/>
                <a:ea typeface="Consolas" charset="0"/>
                <a:cs typeface="Consolas" charset="0"/>
              </a:rPr>
              <a:t> </a:t>
            </a:r>
            <a:r>
              <a:rPr lang="en-US" altLang="en-US" sz="2000" dirty="0" smtClean="0">
                <a:solidFill>
                  <a:schemeClr val="tx1"/>
                </a:solidFill>
                <a:latin typeface="Consolas" charset="0"/>
                <a:ea typeface="Consolas" charset="0"/>
                <a:cs typeface="Consolas" charset="0"/>
              </a:rPr>
              <a:t>   </a:t>
            </a:r>
            <a:r>
              <a:rPr lang="en-US" altLang="en-US" sz="2000" dirty="0" smtClean="0">
                <a:solidFill>
                  <a:srgbClr val="800000"/>
                </a:solidFill>
                <a:latin typeface="Consolas" charset="0"/>
                <a:ea typeface="Consolas" charset="0"/>
                <a:cs typeface="Consolas" charset="0"/>
              </a:rPr>
              <a:t>b</a:t>
            </a:r>
            <a:r>
              <a:rPr lang="en-US" altLang="en-US" sz="2000" dirty="0">
                <a:solidFill>
                  <a:srgbClr val="800000"/>
                </a:solidFill>
                <a:latin typeface="Consolas" charset="0"/>
                <a:ea typeface="Consolas" charset="0"/>
                <a:cs typeface="Consolas" charset="0"/>
              </a:rPr>
              <a:t>[(</a:t>
            </a:r>
            <a:r>
              <a:rPr lang="en-US" altLang="en-US" sz="2000" dirty="0" err="1">
                <a:solidFill>
                  <a:srgbClr val="800000"/>
                </a:solidFill>
                <a:latin typeface="Consolas" charset="0"/>
                <a:ea typeface="Consolas" charset="0"/>
                <a:cs typeface="Consolas" charset="0"/>
              </a:rPr>
              <a:t>h+n</a:t>
            </a:r>
            <a:r>
              <a:rPr lang="en-US" altLang="en-US" sz="2000" dirty="0" smtClean="0">
                <a:solidFill>
                  <a:srgbClr val="800000"/>
                </a:solidFill>
                <a:latin typeface="Consolas" charset="0"/>
                <a:ea typeface="Consolas" charset="0"/>
                <a:cs typeface="Consolas" charset="0"/>
              </a:rPr>
              <a:t>) % </a:t>
            </a:r>
            <a:r>
              <a:rPr lang="en-US" altLang="en-US" sz="2000" dirty="0" err="1">
                <a:solidFill>
                  <a:srgbClr val="800000"/>
                </a:solidFill>
                <a:latin typeface="Consolas" charset="0"/>
                <a:ea typeface="Consolas" charset="0"/>
                <a:cs typeface="Consolas" charset="0"/>
              </a:rPr>
              <a:t>b.length</a:t>
            </a:r>
            <a:r>
              <a:rPr lang="en-US" altLang="en-US" sz="2000" dirty="0">
                <a:solidFill>
                  <a:srgbClr val="800000"/>
                </a:solidFill>
                <a:latin typeface="Consolas" charset="0"/>
                <a:ea typeface="Consolas" charset="0"/>
                <a:cs typeface="Consolas" charset="0"/>
              </a:rPr>
              <a:t>]= </a:t>
            </a:r>
            <a:r>
              <a:rPr lang="en-US" altLang="en-US" sz="2000" dirty="0">
                <a:solidFill>
                  <a:srgbClr val="800000"/>
                </a:solidFill>
                <a:latin typeface="Consolas" charset="0"/>
                <a:ea typeface="Consolas" charset="0"/>
                <a:cs typeface="Consolas" charset="0"/>
              </a:rPr>
              <a:t>v</a:t>
            </a:r>
            <a:r>
              <a:rPr lang="en-US" altLang="en-US" sz="2000" dirty="0" smtClean="0">
                <a:solidFill>
                  <a:srgbClr val="800000"/>
                </a:solidFill>
                <a:latin typeface="Consolas" charset="0"/>
                <a:ea typeface="Consolas" charset="0"/>
                <a:cs typeface="Consolas" charset="0"/>
              </a:rPr>
              <a:t>;</a:t>
            </a:r>
            <a:endParaRPr lang="en-US" altLang="en-US" sz="2000" dirty="0">
              <a:solidFill>
                <a:srgbClr val="800000"/>
              </a:solidFill>
              <a:latin typeface="Consolas" charset="0"/>
              <a:ea typeface="Consolas" charset="0"/>
              <a:cs typeface="Consolas" charset="0"/>
            </a:endParaRPr>
          </a:p>
          <a:p>
            <a:r>
              <a:rPr lang="en-US" altLang="en-US" sz="2000" dirty="0" smtClean="0">
                <a:solidFill>
                  <a:srgbClr val="800000"/>
                </a:solidFill>
                <a:latin typeface="Consolas" charset="0"/>
                <a:ea typeface="Consolas" charset="0"/>
                <a:cs typeface="Consolas" charset="0"/>
              </a:rPr>
              <a:t>    n</a:t>
            </a:r>
            <a:r>
              <a:rPr lang="en-US" altLang="en-US" sz="2000" dirty="0">
                <a:solidFill>
                  <a:srgbClr val="800000"/>
                </a:solidFill>
                <a:latin typeface="Consolas" charset="0"/>
                <a:ea typeface="Consolas" charset="0"/>
                <a:cs typeface="Consolas" charset="0"/>
              </a:rPr>
              <a:t>= n+1</a:t>
            </a:r>
            <a:r>
              <a:rPr lang="en-US" altLang="en-US" sz="2000" dirty="0" smtClean="0">
                <a:solidFill>
                  <a:srgbClr val="800000"/>
                </a:solidFill>
                <a:latin typeface="Consolas" charset="0"/>
                <a:ea typeface="Consolas" charset="0"/>
                <a:cs typeface="Consolas" charset="0"/>
              </a:rPr>
              <a:t>;</a:t>
            </a:r>
          </a:p>
          <a:p>
            <a:r>
              <a:rPr lang="en-US" altLang="en-US" sz="2000" dirty="0">
                <a:solidFill>
                  <a:srgbClr val="800000"/>
                </a:solidFill>
                <a:latin typeface="Consolas" charset="0"/>
                <a:ea typeface="Consolas" charset="0"/>
                <a:cs typeface="Consolas" charset="0"/>
              </a:rPr>
              <a:t>}</a:t>
            </a:r>
            <a:endParaRPr lang="en-US" altLang="en-US" sz="2000" dirty="0">
              <a:solidFill>
                <a:srgbClr val="800000"/>
              </a:solidFill>
              <a:latin typeface="Consolas" charset="0"/>
              <a:ea typeface="Consolas" charset="0"/>
              <a:cs typeface="Consolas" charset="0"/>
            </a:endParaRPr>
          </a:p>
        </p:txBody>
      </p:sp>
      <p:sp>
        <p:nvSpPr>
          <p:cNvPr id="24" name="TextBox 23"/>
          <p:cNvSpPr txBox="1">
            <a:spLocks noChangeArrowheads="1"/>
          </p:cNvSpPr>
          <p:nvPr/>
        </p:nvSpPr>
        <p:spPr bwMode="auto">
          <a:xfrm>
            <a:off x="5423274" y="4648200"/>
            <a:ext cx="3429144"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dirty="0" smtClean="0">
                <a:solidFill>
                  <a:schemeClr val="tx1"/>
                </a:solidFill>
                <a:latin typeface="Consolas" charset="0"/>
                <a:ea typeface="Consolas" charset="0"/>
                <a:cs typeface="Consolas" charset="0"/>
              </a:rPr>
              <a:t>/** Pre: not empty */</a:t>
            </a:r>
          </a:p>
          <a:p>
            <a:r>
              <a:rPr lang="en-US" altLang="en-US" sz="2000" dirty="0" smtClean="0">
                <a:solidFill>
                  <a:schemeClr val="tx1"/>
                </a:solidFill>
                <a:latin typeface="Consolas" charset="0"/>
                <a:ea typeface="Consolas" charset="0"/>
                <a:cs typeface="Consolas" charset="0"/>
              </a:rPr>
              <a:t>public </a:t>
            </a:r>
            <a:r>
              <a:rPr lang="en-US" altLang="en-US" sz="2000" dirty="0" err="1" smtClean="0">
                <a:solidFill>
                  <a:schemeClr val="tx1"/>
                </a:solidFill>
                <a:latin typeface="Consolas" charset="0"/>
                <a:ea typeface="Consolas" charset="0"/>
                <a:cs typeface="Consolas" charset="0"/>
              </a:rPr>
              <a:t>int</a:t>
            </a:r>
            <a:r>
              <a:rPr lang="en-US" altLang="en-US" sz="2000" dirty="0" smtClean="0">
                <a:solidFill>
                  <a:schemeClr val="tx1"/>
                </a:solidFill>
                <a:latin typeface="Consolas" charset="0"/>
                <a:ea typeface="Consolas" charset="0"/>
                <a:cs typeface="Consolas" charset="0"/>
              </a:rPr>
              <a:t> get(){</a:t>
            </a:r>
            <a:endParaRPr lang="en-US" altLang="en-US" sz="2000" dirty="0">
              <a:solidFill>
                <a:schemeClr val="tx1"/>
              </a:solidFill>
              <a:latin typeface="Consolas" charset="0"/>
              <a:ea typeface="Consolas" charset="0"/>
              <a:cs typeface="Consolas" charset="0"/>
            </a:endParaRPr>
          </a:p>
          <a:p>
            <a:r>
              <a:rPr lang="en-US" altLang="en-US" sz="2000" dirty="0" smtClean="0">
                <a:solidFill>
                  <a:srgbClr val="800000"/>
                </a:solidFill>
                <a:latin typeface="Consolas" charset="0"/>
                <a:ea typeface="Consolas" charset="0"/>
                <a:cs typeface="Consolas" charset="0"/>
              </a:rPr>
              <a:t>    </a:t>
            </a:r>
            <a:r>
              <a:rPr lang="en-US" altLang="en-US" sz="2000" dirty="0" err="1" smtClean="0">
                <a:solidFill>
                  <a:srgbClr val="800000"/>
                </a:solidFill>
                <a:latin typeface="Consolas" charset="0"/>
                <a:ea typeface="Consolas" charset="0"/>
                <a:cs typeface="Consolas" charset="0"/>
              </a:rPr>
              <a:t>int</a:t>
            </a:r>
            <a:r>
              <a:rPr lang="en-US" altLang="en-US" sz="2000" dirty="0" smtClean="0">
                <a:solidFill>
                  <a:srgbClr val="800000"/>
                </a:solidFill>
                <a:latin typeface="Consolas" charset="0"/>
                <a:ea typeface="Consolas" charset="0"/>
                <a:cs typeface="Consolas" charset="0"/>
              </a:rPr>
              <a:t> v= </a:t>
            </a:r>
            <a:r>
              <a:rPr lang="en-US" altLang="en-US" sz="2000" dirty="0">
                <a:solidFill>
                  <a:srgbClr val="800000"/>
                </a:solidFill>
                <a:latin typeface="Consolas" charset="0"/>
                <a:ea typeface="Consolas" charset="0"/>
                <a:cs typeface="Consolas" charset="0"/>
              </a:rPr>
              <a:t>b[h];</a:t>
            </a:r>
          </a:p>
          <a:p>
            <a:r>
              <a:rPr lang="en-US" altLang="en-US" sz="2000" dirty="0" smtClean="0">
                <a:solidFill>
                  <a:srgbClr val="800000"/>
                </a:solidFill>
                <a:latin typeface="Consolas" charset="0"/>
                <a:ea typeface="Consolas" charset="0"/>
                <a:cs typeface="Consolas" charset="0"/>
              </a:rPr>
              <a:t>    h</a:t>
            </a:r>
            <a:r>
              <a:rPr lang="en-US" altLang="en-US" sz="2000" dirty="0">
                <a:solidFill>
                  <a:srgbClr val="800000"/>
                </a:solidFill>
                <a:latin typeface="Consolas" charset="0"/>
                <a:ea typeface="Consolas" charset="0"/>
                <a:cs typeface="Consolas" charset="0"/>
              </a:rPr>
              <a:t>= (h+1) % </a:t>
            </a:r>
            <a:r>
              <a:rPr lang="en-US" altLang="en-US" sz="2000" dirty="0" err="1" smtClean="0">
                <a:solidFill>
                  <a:srgbClr val="800000"/>
                </a:solidFill>
                <a:latin typeface="Consolas" charset="0"/>
                <a:ea typeface="Consolas" charset="0"/>
                <a:cs typeface="Consolas" charset="0"/>
              </a:rPr>
              <a:t>b.length</a:t>
            </a:r>
            <a:endParaRPr lang="en-US" altLang="en-US" sz="2000" dirty="0" smtClean="0">
              <a:solidFill>
                <a:srgbClr val="800000"/>
              </a:solidFill>
              <a:latin typeface="Consolas" charset="0"/>
              <a:ea typeface="Consolas" charset="0"/>
              <a:cs typeface="Consolas" charset="0"/>
            </a:endParaRPr>
          </a:p>
          <a:p>
            <a:r>
              <a:rPr lang="en-US" altLang="en-US" sz="2000" dirty="0" smtClean="0">
                <a:solidFill>
                  <a:srgbClr val="800000"/>
                </a:solidFill>
                <a:latin typeface="Consolas" charset="0"/>
                <a:ea typeface="Consolas" charset="0"/>
                <a:cs typeface="Consolas" charset="0"/>
              </a:rPr>
              <a:t>    n= n-1;</a:t>
            </a:r>
          </a:p>
          <a:p>
            <a:r>
              <a:rPr lang="en-US" altLang="en-US" sz="2000" dirty="0" smtClean="0">
                <a:solidFill>
                  <a:srgbClr val="800000"/>
                </a:solidFill>
                <a:latin typeface="Consolas" charset="0"/>
                <a:ea typeface="Consolas" charset="0"/>
                <a:cs typeface="Consolas" charset="0"/>
              </a:rPr>
              <a:t>    return v;</a:t>
            </a:r>
          </a:p>
          <a:p>
            <a:r>
              <a:rPr lang="en-US" altLang="en-US" sz="2000" dirty="0" smtClean="0">
                <a:solidFill>
                  <a:srgbClr val="800000"/>
                </a:solidFill>
                <a:latin typeface="Consolas" charset="0"/>
                <a:ea typeface="Consolas" charset="0"/>
                <a:cs typeface="Consolas" charset="0"/>
              </a:rPr>
              <a:t>}</a:t>
            </a:r>
            <a:endParaRPr lang="en-US" altLang="en-US" sz="2000" dirty="0">
              <a:solidFill>
                <a:srgbClr val="800000"/>
              </a:solidFill>
              <a:latin typeface="Consolas" charset="0"/>
              <a:ea typeface="Consolas" charset="0"/>
              <a:cs typeface="Consolas" charset="0"/>
            </a:endParaRPr>
          </a:p>
        </p:txBody>
      </p:sp>
      <p:sp>
        <p:nvSpPr>
          <p:cNvPr id="2" name="Title 1"/>
          <p:cNvSpPr>
            <a:spLocks noGrp="1"/>
          </p:cNvSpPr>
          <p:nvPr>
            <p:ph type="title"/>
          </p:nvPr>
        </p:nvSpPr>
        <p:spPr/>
        <p:txBody>
          <a:bodyPr/>
          <a:lstStyle/>
          <a:p>
            <a:r>
              <a:rPr lang="en-US" dirty="0" err="1" smtClean="0"/>
              <a:t>ArrayQueue</a:t>
            </a:r>
            <a:endParaRPr lang="en-US" dirty="0"/>
          </a:p>
        </p:txBody>
      </p:sp>
      <p:sp>
        <p:nvSpPr>
          <p:cNvPr id="23" name="Text Box 4"/>
          <p:cNvSpPr txBox="1">
            <a:spLocks noChangeArrowheads="1"/>
          </p:cNvSpPr>
          <p:nvPr/>
        </p:nvSpPr>
        <p:spPr bwMode="auto">
          <a:xfrm>
            <a:off x="1074738" y="2667000"/>
            <a:ext cx="2735262" cy="460375"/>
          </a:xfrm>
          <a:prstGeom prst="rect">
            <a:avLst/>
          </a:prstGeom>
          <a:noFill/>
          <a:ln w="9360" cap="sq">
            <a:solidFill>
              <a:srgbClr val="8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   </a:t>
            </a:r>
          </a:p>
        </p:txBody>
      </p:sp>
      <p:sp>
        <p:nvSpPr>
          <p:cNvPr id="25" name="Line 5"/>
          <p:cNvSpPr>
            <a:spLocks noChangeShapeType="1"/>
          </p:cNvSpPr>
          <p:nvPr/>
        </p:nvSpPr>
        <p:spPr bwMode="auto">
          <a:xfrm>
            <a:off x="15240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26" name="Line 6"/>
          <p:cNvSpPr>
            <a:spLocks noChangeShapeType="1"/>
          </p:cNvSpPr>
          <p:nvPr/>
        </p:nvSpPr>
        <p:spPr bwMode="auto">
          <a:xfrm>
            <a:off x="19812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27" name="Text Box 7"/>
          <p:cNvSpPr txBox="1">
            <a:spLocks noChangeArrowheads="1"/>
          </p:cNvSpPr>
          <p:nvPr/>
        </p:nvSpPr>
        <p:spPr bwMode="auto">
          <a:xfrm>
            <a:off x="1012825" y="2243137"/>
            <a:ext cx="533400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latin typeface="Times New Roman" charset="0"/>
                <a:cs typeface="Times New Roman" charset="0"/>
              </a:rPr>
              <a:t> 0    1    2    3    4    </a:t>
            </a:r>
            <a:r>
              <a:rPr lang="en-US" smtClean="0">
                <a:latin typeface="Times New Roman" charset="0"/>
                <a:cs typeface="Times New Roman" charset="0"/>
              </a:rPr>
              <a:t>5    </a:t>
            </a:r>
            <a:r>
              <a:rPr lang="en-US" dirty="0" err="1" smtClean="0">
                <a:latin typeface="Times New Roman" charset="0"/>
                <a:cs typeface="Times New Roman" charset="0"/>
              </a:rPr>
              <a:t>b.length</a:t>
            </a:r>
            <a:endParaRPr lang="en-US" dirty="0" smtClean="0">
              <a:latin typeface="Times New Roman" charset="0"/>
              <a:cs typeface="Times New Roman" charset="0"/>
            </a:endParaRPr>
          </a:p>
        </p:txBody>
      </p:sp>
      <p:sp>
        <p:nvSpPr>
          <p:cNvPr id="28" name="Line 8"/>
          <p:cNvSpPr>
            <a:spLocks noChangeShapeType="1"/>
          </p:cNvSpPr>
          <p:nvPr/>
        </p:nvSpPr>
        <p:spPr bwMode="auto">
          <a:xfrm>
            <a:off x="24384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29" name="Line 9"/>
          <p:cNvSpPr>
            <a:spLocks noChangeShapeType="1"/>
          </p:cNvSpPr>
          <p:nvPr/>
        </p:nvSpPr>
        <p:spPr bwMode="auto">
          <a:xfrm>
            <a:off x="28956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30" name="Line 10"/>
          <p:cNvSpPr>
            <a:spLocks noChangeShapeType="1"/>
          </p:cNvSpPr>
          <p:nvPr/>
        </p:nvSpPr>
        <p:spPr bwMode="auto">
          <a:xfrm>
            <a:off x="33528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31" name="Text Box 12"/>
          <p:cNvSpPr txBox="1">
            <a:spLocks noChangeArrowheads="1"/>
          </p:cNvSpPr>
          <p:nvPr/>
        </p:nvSpPr>
        <p:spPr bwMode="auto">
          <a:xfrm>
            <a:off x="25177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2</a:t>
            </a:r>
          </a:p>
        </p:txBody>
      </p:sp>
      <p:sp>
        <p:nvSpPr>
          <p:cNvPr id="32" name="Text Box 13"/>
          <p:cNvSpPr txBox="1">
            <a:spLocks noChangeArrowheads="1"/>
          </p:cNvSpPr>
          <p:nvPr/>
        </p:nvSpPr>
        <p:spPr bwMode="auto">
          <a:xfrm>
            <a:off x="30003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4</a:t>
            </a:r>
          </a:p>
        </p:txBody>
      </p:sp>
      <p:sp>
        <p:nvSpPr>
          <p:cNvPr id="33" name="Text Box 14"/>
          <p:cNvSpPr txBox="1">
            <a:spLocks noChangeArrowheads="1"/>
          </p:cNvSpPr>
          <p:nvPr/>
        </p:nvSpPr>
        <p:spPr bwMode="auto">
          <a:xfrm>
            <a:off x="34321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1</a:t>
            </a:r>
          </a:p>
        </p:txBody>
      </p:sp>
      <p:sp>
        <p:nvSpPr>
          <p:cNvPr id="34" name="Text Box 15"/>
          <p:cNvSpPr txBox="1">
            <a:spLocks noChangeArrowheads="1"/>
          </p:cNvSpPr>
          <p:nvPr/>
        </p:nvSpPr>
        <p:spPr bwMode="auto">
          <a:xfrm>
            <a:off x="11461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3</a:t>
            </a:r>
          </a:p>
        </p:txBody>
      </p:sp>
      <p:sp>
        <p:nvSpPr>
          <p:cNvPr id="35" name="Text Box 16"/>
          <p:cNvSpPr txBox="1">
            <a:spLocks noChangeArrowheads="1"/>
          </p:cNvSpPr>
          <p:nvPr/>
        </p:nvSpPr>
        <p:spPr bwMode="auto">
          <a:xfrm>
            <a:off x="15271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5</a:t>
            </a:r>
          </a:p>
        </p:txBody>
      </p:sp>
      <p:sp>
        <p:nvSpPr>
          <p:cNvPr id="36" name="Text Box 17"/>
          <p:cNvSpPr txBox="1">
            <a:spLocks noChangeArrowheads="1"/>
          </p:cNvSpPr>
          <p:nvPr/>
        </p:nvSpPr>
        <p:spPr bwMode="auto">
          <a:xfrm>
            <a:off x="4818063" y="2667000"/>
            <a:ext cx="303530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solidFill>
                  <a:srgbClr val="FF0000"/>
                </a:solidFill>
              </a:rPr>
              <a:t>Values wrap around!!</a:t>
            </a:r>
          </a:p>
        </p:txBody>
      </p:sp>
      <p:sp>
        <p:nvSpPr>
          <p:cNvPr id="37" name="Text Box 18"/>
          <p:cNvSpPr txBox="1">
            <a:spLocks noChangeArrowheads="1"/>
          </p:cNvSpPr>
          <p:nvPr/>
        </p:nvSpPr>
        <p:spPr bwMode="auto">
          <a:xfrm>
            <a:off x="6635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b</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10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dissolve">
                                      <p:cBhvr>
                                        <p:cTn id="12"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358B5C13-F974-B545-AA2E-0FCBE73AA733}" type="slidenum">
              <a:rPr lang="en-US" altLang="en-US" sz="1200" b="1">
                <a:solidFill>
                  <a:srgbClr val="FFFFFF"/>
                </a:solidFill>
              </a:rPr>
              <a:pPr algn="ctr" eaLnBrk="1" hangingPunct="1">
                <a:lnSpc>
                  <a:spcPct val="80000"/>
                </a:lnSpc>
                <a:buClrTx/>
                <a:buFontTx/>
                <a:buNone/>
              </a:pPr>
              <a:t>13</a:t>
            </a:fld>
            <a:endParaRPr lang="en-US" altLang="en-US" sz="1200" b="1">
              <a:solidFill>
                <a:srgbClr val="FFFFFF"/>
              </a:solidFill>
            </a:endParaRPr>
          </a:p>
        </p:txBody>
      </p:sp>
      <p:sp>
        <p:nvSpPr>
          <p:cNvPr id="20483" name="Rectangle 3"/>
          <p:cNvSpPr>
            <a:spLocks noChangeArrowheads="1"/>
          </p:cNvSpPr>
          <p:nvPr/>
        </p:nvSpPr>
        <p:spPr bwMode="auto">
          <a:xfrm>
            <a:off x="381000" y="1816417"/>
            <a:ext cx="8404225" cy="4770537"/>
          </a:xfrm>
          <a:prstGeom prst="rect">
            <a:avLst/>
          </a:prstGeom>
          <a:solidFill>
            <a:srgbClr val="FFFFCC"/>
          </a:solidFill>
          <a:ln w="12600" cap="sq">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An instance maintains a bounded buffer of </a:t>
            </a:r>
            <a:r>
              <a:rPr lang="en-US" sz="2000" dirty="0" smtClean="0">
                <a:solidFill>
                  <a:srgbClr val="008000"/>
                </a:solidFill>
                <a:latin typeface="Consolas" charset="0"/>
                <a:ea typeface="Consolas" charset="0"/>
                <a:cs typeface="Consolas" charset="0"/>
              </a:rPr>
              <a:t>fixed </a:t>
            </a:r>
            <a:r>
              <a:rPr lang="en-US" sz="2000" dirty="0">
                <a:solidFill>
                  <a:srgbClr val="008000"/>
                </a:solidFill>
                <a:latin typeface="Consolas" charset="0"/>
                <a:ea typeface="Consolas" charset="0"/>
                <a:cs typeface="Consolas" charset="0"/>
              </a:rPr>
              <a:t>size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class </a:t>
            </a:r>
            <a:r>
              <a:rPr lang="en-US" sz="2000" dirty="0" err="1" smtClean="0">
                <a:solidFill>
                  <a:srgbClr val="000000"/>
                </a:solidFill>
                <a:latin typeface="Consolas" charset="0"/>
                <a:ea typeface="Consolas" charset="0"/>
                <a:cs typeface="Consolas" charset="0"/>
              </a:rPr>
              <a:t>BoundedBuffer</a:t>
            </a:r>
            <a:r>
              <a:rPr lang="en-US" sz="2000" dirty="0" smtClean="0">
                <a:solidFill>
                  <a:srgbClr val="000000"/>
                </a:solidFill>
                <a:latin typeface="Consolas" charset="0"/>
                <a:ea typeface="Consolas" charset="0"/>
                <a:cs typeface="Consolas" charset="0"/>
              </a:rPr>
              <a:t>&lt;E&gt;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     </a:t>
            </a:r>
            <a:r>
              <a:rPr lang="en-US" sz="2000" dirty="0" err="1" smtClean="0">
                <a:solidFill>
                  <a:srgbClr val="000000"/>
                </a:solidFill>
                <a:latin typeface="Consolas" charset="0"/>
                <a:ea typeface="Consolas" charset="0"/>
                <a:cs typeface="Consolas" charset="0"/>
              </a:rPr>
              <a:t>ArrayQueue</a:t>
            </a:r>
            <a:r>
              <a:rPr lang="en-US" sz="2000" dirty="0" smtClean="0">
                <a:solidFill>
                  <a:srgbClr val="000000"/>
                </a:solidFill>
                <a:latin typeface="Consolas" charset="0"/>
                <a:ea typeface="Consolas" charset="0"/>
                <a:cs typeface="Consolas" charset="0"/>
              </a:rPr>
              <a:t>&lt;E&gt; </a:t>
            </a:r>
            <a:r>
              <a:rPr lang="en-US" sz="2000" dirty="0" err="1">
                <a:solidFill>
                  <a:srgbClr val="000000"/>
                </a:solidFill>
                <a:latin typeface="Consolas" charset="0"/>
                <a:ea typeface="Consolas" charset="0"/>
                <a:cs typeface="Consolas" charset="0"/>
              </a:rPr>
              <a:t>aq</a:t>
            </a:r>
            <a:r>
              <a:rPr lang="en-US" sz="2000" dirty="0">
                <a:solidFill>
                  <a:srgbClr val="008000"/>
                </a:solidFill>
                <a:latin typeface="Consolas" charset="0"/>
                <a:ea typeface="Consolas" charset="0"/>
                <a:cs typeface="Consolas" charset="0"/>
              </a:rPr>
              <a:t>; </a:t>
            </a:r>
            <a:endParaRPr lang="en-US" sz="2000" dirty="0" smtClean="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smtClean="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smtClean="0">
                <a:solidFill>
                  <a:srgbClr val="008000"/>
                </a:solidFill>
                <a:latin typeface="Consolas" charset="0"/>
                <a:ea typeface="Consolas" charset="0"/>
                <a:cs typeface="Consolas" charset="0"/>
              </a:rPr>
              <a:t>     /**  </a:t>
            </a:r>
            <a:r>
              <a:rPr lang="en-US" sz="2000" dirty="0">
                <a:solidFill>
                  <a:srgbClr val="008000"/>
                </a:solidFill>
                <a:latin typeface="Consolas" charset="0"/>
                <a:ea typeface="Consolas" charset="0"/>
                <a:cs typeface="Consolas" charset="0"/>
              </a:rPr>
              <a:t>Put v into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a:t>
            </a:r>
            <a:r>
              <a:rPr lang="en-US" sz="2000" dirty="0" smtClean="0">
                <a:solidFill>
                  <a:srgbClr val="800000"/>
                </a:solidFill>
                <a:latin typeface="Consolas" charset="0"/>
                <a:ea typeface="Consolas" charset="0"/>
                <a:cs typeface="Consolas" charset="0"/>
              </a:rPr>
              <a:t>void produce(E </a:t>
            </a:r>
            <a:r>
              <a:rPr lang="en-US" sz="2000" dirty="0">
                <a:solidFill>
                  <a:srgbClr val="800000"/>
                </a:solidFill>
                <a:latin typeface="Consolas" charset="0"/>
                <a:ea typeface="Consolas" charset="0"/>
                <a:cs typeface="Consolas" charset="0"/>
              </a:rPr>
              <a:t>v) {</a:t>
            </a:r>
          </a:p>
          <a:p>
            <a:pPr>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if(!</a:t>
            </a:r>
            <a:r>
              <a:rPr lang="en-US" sz="2000" dirty="0" err="1" smtClean="0">
                <a:solidFill>
                  <a:srgbClr val="800000"/>
                </a:solidFill>
                <a:latin typeface="Consolas" charset="0"/>
                <a:ea typeface="Consolas" charset="0"/>
                <a:cs typeface="Consolas" charset="0"/>
              </a:rPr>
              <a:t>aq.isFull</a:t>
            </a:r>
            <a:r>
              <a:rPr lang="en-US" sz="2000" dirty="0" smtClean="0">
                <a:solidFill>
                  <a:srgbClr val="800000"/>
                </a:solidFill>
                <a:latin typeface="Consolas" charset="0"/>
                <a:ea typeface="Consolas" charset="0"/>
                <a:cs typeface="Consolas" charset="0"/>
              </a:rPr>
              <a:t>()){ </a:t>
            </a:r>
            <a:r>
              <a:rPr lang="mr-IN" sz="2000" dirty="0" err="1" smtClean="0">
                <a:solidFill>
                  <a:srgbClr val="800000"/>
                </a:solidFill>
                <a:latin typeface="Consolas" charset="0"/>
                <a:ea typeface="Consolas" charset="0"/>
                <a:cs typeface="Consolas" charset="0"/>
              </a:rPr>
              <a:t>aq.put</a:t>
            </a:r>
            <a:r>
              <a:rPr lang="mr-IN" sz="2000" dirty="0" smtClean="0">
                <a:solidFill>
                  <a:srgbClr val="800000"/>
                </a:solidFill>
                <a:latin typeface="Consolas" charset="0"/>
                <a:ea typeface="Consolas" charset="0"/>
                <a:cs typeface="Consolas" charset="0"/>
              </a:rPr>
              <a:t>(</a:t>
            </a:r>
            <a:r>
              <a:rPr lang="mr-IN" sz="2000" dirty="0" err="1" smtClean="0">
                <a:solidFill>
                  <a:srgbClr val="800000"/>
                </a:solidFill>
                <a:latin typeface="Consolas" charset="0"/>
                <a:ea typeface="Consolas" charset="0"/>
                <a:cs typeface="Consolas" charset="0"/>
              </a:rPr>
              <a:t>v</a:t>
            </a:r>
            <a:r>
              <a:rPr lang="mr-IN" sz="2000" dirty="0" smtClean="0">
                <a:solidFill>
                  <a:srgbClr val="800000"/>
                </a:solidFill>
                <a:latin typeface="Consolas" charset="0"/>
                <a:ea typeface="Consolas" charset="0"/>
                <a:cs typeface="Consolas" charset="0"/>
              </a:rPr>
              <a:t>)</a:t>
            </a:r>
            <a:r>
              <a:rPr lang="en-US" sz="2000" dirty="0" smtClean="0">
                <a:solidFill>
                  <a:srgbClr val="800000"/>
                </a:solidFill>
                <a:latin typeface="Consolas" charset="0"/>
                <a:ea typeface="Consolas" charset="0"/>
                <a:cs typeface="Consolas" charset="0"/>
              </a:rPr>
              <a:t> }</a:t>
            </a:r>
            <a:r>
              <a:rPr lang="mr-IN" sz="2000" dirty="0" smtClean="0">
                <a:solidFill>
                  <a:srgbClr val="800000"/>
                </a:solidFill>
                <a:latin typeface="Consolas" charset="0"/>
                <a:ea typeface="Consolas" charset="0"/>
                <a:cs typeface="Consolas" charset="0"/>
              </a:rPr>
              <a:t>;</a:t>
            </a:r>
            <a:endParaRPr lang="mr-IN"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    </a:t>
            </a:r>
            <a:endParaRPr lang="en-US" sz="2000" dirty="0" smtClean="0">
              <a:solidFill>
                <a:srgbClr val="800000"/>
              </a:solidFill>
              <a:latin typeface="Consolas" charset="0"/>
              <a:ea typeface="Consolas" charset="0"/>
              <a:cs typeface="Consolas" charset="0"/>
            </a:endParaRPr>
          </a:p>
          <a:p>
            <a:pPr>
              <a:spcBef>
                <a:spcPts val="600"/>
              </a:spcBef>
              <a:defRPr/>
            </a:pPr>
            <a:endParaRPr lang="en-US" sz="2000" dirty="0" smtClean="0">
              <a:solidFill>
                <a:srgbClr val="008000"/>
              </a:solidFill>
              <a:latin typeface="Consolas" charset="0"/>
              <a:ea typeface="Consolas" charset="0"/>
              <a:cs typeface="Consolas" charset="0"/>
            </a:endParaRPr>
          </a:p>
          <a:p>
            <a:pPr>
              <a:spcBef>
                <a:spcPts val="600"/>
              </a:spcBef>
              <a:defRPr/>
            </a:pPr>
            <a:r>
              <a:rPr lang="en-US" sz="2000" dirty="0" smtClean="0">
                <a:solidFill>
                  <a:srgbClr val="008000"/>
                </a:solidFill>
                <a:latin typeface="Consolas" charset="0"/>
                <a:ea typeface="Consolas" charset="0"/>
                <a:cs typeface="Consolas" charset="0"/>
              </a:rPr>
              <a:t>     /**  Consume </a:t>
            </a:r>
            <a:r>
              <a:rPr lang="en-US" sz="2000" dirty="0">
                <a:solidFill>
                  <a:srgbClr val="008000"/>
                </a:solidFill>
                <a:latin typeface="Consolas" charset="0"/>
                <a:ea typeface="Consolas" charset="0"/>
                <a:cs typeface="Consolas" charset="0"/>
              </a:rPr>
              <a:t>v </a:t>
            </a:r>
            <a:r>
              <a:rPr lang="en-US" sz="2000" dirty="0" smtClean="0">
                <a:solidFill>
                  <a:srgbClr val="008000"/>
                </a:solidFill>
                <a:latin typeface="Consolas" charset="0"/>
                <a:ea typeface="Consolas" charset="0"/>
                <a:cs typeface="Consolas" charset="0"/>
              </a:rPr>
              <a:t>from the </a:t>
            </a:r>
            <a:r>
              <a:rPr lang="en-US" sz="2000" dirty="0">
                <a:solidFill>
                  <a:srgbClr val="008000"/>
                </a:solidFill>
                <a:latin typeface="Consolas" charset="0"/>
                <a:ea typeface="Consolas" charset="0"/>
                <a:cs typeface="Consolas" charset="0"/>
              </a:rPr>
              <a:t>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a:t>
            </a:r>
            <a:r>
              <a:rPr lang="en-US" sz="2000" dirty="0" smtClean="0">
                <a:solidFill>
                  <a:srgbClr val="800000"/>
                </a:solidFill>
                <a:latin typeface="Consolas" charset="0"/>
                <a:ea typeface="Consolas" charset="0"/>
                <a:cs typeface="Consolas" charset="0"/>
              </a:rPr>
              <a:t>E consume() </a:t>
            </a:r>
            <a:r>
              <a:rPr lang="en-US" sz="2000" dirty="0">
                <a:solidFill>
                  <a:srgbClr val="800000"/>
                </a:solidFill>
                <a:latin typeface="Consolas" charset="0"/>
                <a:ea typeface="Consolas" charset="0"/>
                <a:cs typeface="Consolas" charset="0"/>
              </a:rPr>
              <a:t>{</a:t>
            </a:r>
          </a:p>
          <a:p>
            <a:pPr>
              <a:defRPr/>
            </a:pPr>
            <a:r>
              <a:rPr lang="en-US" sz="2000" dirty="0">
                <a:solidFill>
                  <a:srgbClr val="800000"/>
                </a:solidFill>
                <a:latin typeface="Consolas" charset="0"/>
                <a:ea typeface="Consolas" charset="0"/>
                <a:cs typeface="Consolas" charset="0"/>
              </a:rPr>
              <a:t>           </a:t>
            </a:r>
            <a:r>
              <a:rPr lang="en-US" sz="2000" dirty="0" err="1" smtClean="0">
                <a:solidFill>
                  <a:srgbClr val="800000"/>
                </a:solidFill>
                <a:latin typeface="Consolas" charset="0"/>
                <a:ea typeface="Consolas" charset="0"/>
                <a:cs typeface="Consolas" charset="0"/>
              </a:rPr>
              <a:t>aq.isEmpty</a:t>
            </a:r>
            <a:r>
              <a:rPr lang="en-US" sz="2000" dirty="0" smtClean="0">
                <a:solidFill>
                  <a:srgbClr val="800000"/>
                </a:solidFill>
                <a:latin typeface="Consolas" charset="0"/>
                <a:ea typeface="Consolas" charset="0"/>
                <a:cs typeface="Consolas" charset="0"/>
              </a:rPr>
              <a:t>() ? return  null : return </a:t>
            </a:r>
            <a:r>
              <a:rPr lang="mr-IN" sz="2000" dirty="0" err="1" smtClean="0">
                <a:solidFill>
                  <a:srgbClr val="800000"/>
                </a:solidFill>
                <a:latin typeface="Consolas" charset="0"/>
                <a:ea typeface="Consolas" charset="0"/>
                <a:cs typeface="Consolas" charset="0"/>
              </a:rPr>
              <a:t>aq</a:t>
            </a:r>
            <a:r>
              <a:rPr lang="mr-IN" sz="2000" dirty="0" smtClean="0">
                <a:solidFill>
                  <a:srgbClr val="800000"/>
                </a:solidFill>
                <a:latin typeface="Consolas" charset="0"/>
                <a:ea typeface="Consolas" charset="0"/>
                <a:cs typeface="Consolas" charset="0"/>
              </a:rPr>
              <a:t>.</a:t>
            </a:r>
            <a:r>
              <a:rPr lang="en-US" sz="2000" dirty="0" smtClean="0">
                <a:solidFill>
                  <a:srgbClr val="800000"/>
                </a:solidFill>
                <a:latin typeface="Consolas" charset="0"/>
                <a:ea typeface="Consolas" charset="0"/>
                <a:cs typeface="Consolas" charset="0"/>
              </a:rPr>
              <a:t>get</a:t>
            </a:r>
            <a:r>
              <a:rPr lang="mr-IN" sz="2000" dirty="0" smtClean="0">
                <a:solidFill>
                  <a:srgbClr val="800000"/>
                </a:solidFill>
                <a:latin typeface="Consolas" charset="0"/>
                <a:ea typeface="Consolas" charset="0"/>
                <a:cs typeface="Consolas" charset="0"/>
              </a:rPr>
              <a:t>();</a:t>
            </a:r>
            <a:endParaRPr lang="mr-IN"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    </a:t>
            </a:r>
          </a:p>
          <a:p>
            <a:pPr>
              <a:defRPr/>
            </a:pPr>
            <a:r>
              <a:rPr lang="en-US" sz="2000" dirty="0">
                <a:solidFill>
                  <a:srgbClr val="800000"/>
                </a:solidFill>
                <a:latin typeface="Consolas" charset="0"/>
                <a:ea typeface="Consolas" charset="0"/>
                <a:cs typeface="Consolas" charset="0"/>
              </a:rPr>
              <a:t>}</a:t>
            </a:r>
          </a:p>
        </p:txBody>
      </p:sp>
      <p:sp>
        <p:nvSpPr>
          <p:cNvPr id="9" name="Title 1"/>
          <p:cNvSpPr txBox="1">
            <a:spLocks/>
          </p:cNvSpPr>
          <p:nvPr/>
        </p:nvSpPr>
        <p:spPr>
          <a:xfrm>
            <a:off x="609600" y="228600"/>
            <a:ext cx="8151813" cy="989013"/>
          </a:xfrm>
          <a:prstGeom prst="rect">
            <a:avLst/>
          </a:prstGeom>
        </p:spPr>
        <p:txBody>
          <a:bodyPr/>
          <a:lst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a:lstStyle>
          <a:p>
            <a:r>
              <a:rPr lang="en-US" kern="0" dirty="0" smtClean="0"/>
              <a:t>Bounded Buffer</a:t>
            </a:r>
            <a:endParaRPr lang="en-US" kern="0" dirty="0"/>
          </a:p>
        </p:txBody>
      </p:sp>
      <p:pic>
        <p:nvPicPr>
          <p:cNvPr id="10" name="Picture 9" descr="breadShelf.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14242" y="2487026"/>
            <a:ext cx="1186358" cy="789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3121883"/>
            <a:ext cx="689465" cy="781120"/>
          </a:xfrm>
          <a:prstGeom prst="rect">
            <a:avLst/>
          </a:prstGeom>
          <a:noFill/>
          <a:ln>
            <a:noFill/>
          </a:ln>
          <a:effectLst/>
          <a:extLst>
            <a:ext uri="{909E8E84-426E-40dd-AFC4-6F175D3DCCD1}">
              <a14:hiddenFill xmlns:a14="http://schemas.microsoft.com/office/drawing/2010/main" xmlns="">
                <a:blipFill dpi="0" rotWithShape="0">
                  <a:blip xmlns:r="http://schemas.openxmlformats.org/officeDocument/2006/relationships"/>
                  <a:srcRect/>
                  <a:stretch>
                    <a:fillRect/>
                  </a:stretch>
                </a:blip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pic>
        <p:nvPicPr>
          <p:cNvPr id="12"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4800600"/>
            <a:ext cx="689465" cy="809621"/>
          </a:xfrm>
          <a:prstGeom prst="rect">
            <a:avLst/>
          </a:prstGeom>
          <a:noFill/>
          <a:ln>
            <a:noFill/>
          </a:ln>
          <a:effectLst/>
          <a:extLst>
            <a:ext uri="{909E8E84-426E-40dd-AFC4-6F175D3DCCD1}">
              <a14:hiddenFill xmlns:a14="http://schemas.microsoft.com/office/drawing/2010/main" xmlns="">
                <a:blipFill dpi="0" rotWithShape="0">
                  <a:blip xmlns:r="http://schemas.openxmlformats.org/officeDocument/2006/relationships"/>
                  <a:srcRect/>
                  <a:stretch>
                    <a:fillRect/>
                  </a:stretch>
                </a:blip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spTree>
    <p:extLst>
      <p:ext uri="{BB962C8B-B14F-4D97-AF65-F5344CB8AC3E}">
        <p14:creationId xmlns:p14="http://schemas.microsoft.com/office/powerpoint/2010/main" val="20168676"/>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Synchronized Blocks</a:t>
            </a:r>
            <a:endParaRPr lang="en-US" dirty="0"/>
          </a:p>
        </p:txBody>
      </p:sp>
      <p:sp>
        <p:nvSpPr>
          <p:cNvPr id="7" name="TextBox 6"/>
          <p:cNvSpPr txBox="1"/>
          <p:nvPr/>
        </p:nvSpPr>
        <p:spPr>
          <a:xfrm>
            <a:off x="628291" y="1516509"/>
            <a:ext cx="4463081" cy="461665"/>
          </a:xfrm>
          <a:prstGeom prst="rect">
            <a:avLst/>
          </a:prstGeom>
          <a:noFill/>
        </p:spPr>
        <p:txBody>
          <a:bodyPr wrap="none" rtlCol="0">
            <a:spAutoFit/>
          </a:bodyPr>
          <a:lstStyle/>
          <a:p>
            <a:r>
              <a:rPr lang="en-US" dirty="0" smtClean="0">
                <a:solidFill>
                  <a:schemeClr val="tx1"/>
                </a:solidFill>
              </a:rPr>
              <a:t>a.k.a. </a:t>
            </a:r>
            <a:r>
              <a:rPr lang="en-US" i="1" dirty="0" smtClean="0">
                <a:solidFill>
                  <a:schemeClr val="tx1"/>
                </a:solidFill>
              </a:rPr>
              <a:t>locks</a:t>
            </a:r>
            <a:r>
              <a:rPr lang="en-US" dirty="0" smtClean="0">
                <a:solidFill>
                  <a:schemeClr val="tx1"/>
                </a:solidFill>
              </a:rPr>
              <a:t> or </a:t>
            </a:r>
            <a:r>
              <a:rPr lang="en-US" i="1" dirty="0" smtClean="0">
                <a:solidFill>
                  <a:schemeClr val="tx1"/>
                </a:solidFill>
              </a:rPr>
              <a:t>mutual exclusion</a:t>
            </a:r>
            <a:endParaRPr lang="en-US" i="1" dirty="0">
              <a:solidFill>
                <a:schemeClr val="tx1"/>
              </a:solidFill>
            </a:endParaRPr>
          </a:p>
        </p:txBody>
      </p:sp>
      <p:sp>
        <p:nvSpPr>
          <p:cNvPr id="8" name="TextBox 7"/>
          <p:cNvSpPr txBox="1"/>
          <p:nvPr/>
        </p:nvSpPr>
        <p:spPr>
          <a:xfrm>
            <a:off x="609600" y="4419600"/>
            <a:ext cx="7806624" cy="2308324"/>
          </a:xfrm>
          <a:prstGeom prst="rect">
            <a:avLst/>
          </a:prstGeom>
          <a:noFill/>
        </p:spPr>
        <p:txBody>
          <a:bodyPr wrap="none" rtlCol="0">
            <a:spAutoFit/>
          </a:bodyPr>
          <a:lstStyle/>
          <a:p>
            <a:r>
              <a:rPr lang="en-US" dirty="0" smtClean="0">
                <a:solidFill>
                  <a:schemeClr val="tx1"/>
                </a:solidFill>
              </a:rPr>
              <a:t>At most one consumer thread can be trying to remove</a:t>
            </a:r>
          </a:p>
          <a:p>
            <a:r>
              <a:rPr lang="en-US" dirty="0" smtClean="0">
                <a:solidFill>
                  <a:schemeClr val="tx1"/>
                </a:solidFill>
              </a:rPr>
              <a:t>something from the queue at a time.</a:t>
            </a:r>
          </a:p>
          <a:p>
            <a:endParaRPr lang="en-US" i="1" dirty="0">
              <a:solidFill>
                <a:schemeClr val="tx1"/>
              </a:solidFill>
            </a:endParaRPr>
          </a:p>
          <a:p>
            <a:pPr marL="39687">
              <a:buClr>
                <a:srgbClr val="3333CC"/>
              </a:buClr>
              <a:tabLst>
                <a:tab pos="209550" algn="l"/>
                <a:tab pos="1123950" algn="l"/>
                <a:tab pos="2038350" algn="l"/>
                <a:tab pos="2952750" algn="l"/>
                <a:tab pos="3867150" algn="l"/>
                <a:tab pos="4781550" algn="l"/>
                <a:tab pos="5695950" algn="l"/>
                <a:tab pos="6610350" algn="l"/>
                <a:tab pos="7524750" algn="l"/>
                <a:tab pos="8439150" algn="l"/>
                <a:tab pos="9353550" algn="l"/>
                <a:tab pos="10267950" algn="l"/>
              </a:tabLst>
              <a:defRPr/>
            </a:pPr>
            <a:r>
              <a:rPr lang="en-US" dirty="0">
                <a:solidFill>
                  <a:schemeClr val="tx1"/>
                </a:solidFill>
                <a:ea typeface="Arial" charset="0"/>
                <a:cs typeface="Arial" charset="0"/>
              </a:rPr>
              <a:t>While this method is executing the synchronized block,</a:t>
            </a:r>
          </a:p>
          <a:p>
            <a:pPr marL="39687">
              <a:buClr>
                <a:srgbClr val="3333CC"/>
              </a:buClr>
              <a:tabLst>
                <a:tab pos="209550" algn="l"/>
                <a:tab pos="1123950" algn="l"/>
                <a:tab pos="2038350" algn="l"/>
                <a:tab pos="2952750" algn="l"/>
                <a:tab pos="3867150" algn="l"/>
                <a:tab pos="4781550" algn="l"/>
                <a:tab pos="5695950" algn="l"/>
                <a:tab pos="6610350" algn="l"/>
                <a:tab pos="7524750" algn="l"/>
                <a:tab pos="8439150" algn="l"/>
                <a:tab pos="9353550" algn="l"/>
                <a:tab pos="10267950" algn="l"/>
              </a:tabLst>
              <a:defRPr/>
            </a:pPr>
            <a:r>
              <a:rPr lang="en-US" dirty="0">
                <a:solidFill>
                  <a:schemeClr val="tx1"/>
                </a:solidFill>
                <a:ea typeface="Arial" charset="0"/>
                <a:cs typeface="Arial" charset="0"/>
              </a:rPr>
              <a:t>object </a:t>
            </a:r>
            <a:r>
              <a:rPr lang="en-US" dirty="0" err="1">
                <a:solidFill>
                  <a:schemeClr val="tx1"/>
                </a:solidFill>
                <a:ea typeface="Arial" charset="0"/>
                <a:cs typeface="Arial" charset="0"/>
              </a:rPr>
              <a:t>aq</a:t>
            </a:r>
            <a:r>
              <a:rPr lang="en-US" dirty="0">
                <a:solidFill>
                  <a:schemeClr val="tx1"/>
                </a:solidFill>
                <a:ea typeface="Arial" charset="0"/>
                <a:cs typeface="Arial" charset="0"/>
              </a:rPr>
              <a:t> is locked. No other thread can obtain the lock.</a:t>
            </a:r>
          </a:p>
          <a:p>
            <a:endParaRPr lang="en-US" i="1" dirty="0">
              <a:solidFill>
                <a:schemeClr val="tx1"/>
              </a:solidFill>
            </a:endParaRPr>
          </a:p>
        </p:txBody>
      </p:sp>
      <p:sp>
        <p:nvSpPr>
          <p:cNvPr id="9" name="Rectangle 8"/>
          <p:cNvSpPr/>
          <p:nvPr/>
        </p:nvSpPr>
        <p:spPr bwMode="auto">
          <a:xfrm>
            <a:off x="2286000" y="2057400"/>
            <a:ext cx="4419600" cy="2286001"/>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10" name="Rectangle 9"/>
          <p:cNvSpPr/>
          <p:nvPr/>
        </p:nvSpPr>
        <p:spPr>
          <a:xfrm>
            <a:off x="2438400" y="2244719"/>
            <a:ext cx="4038600" cy="1938992"/>
          </a:xfrm>
          <a:prstGeom prst="rect">
            <a:avLst/>
          </a:prstGeom>
        </p:spPr>
        <p:txBody>
          <a:bodyPr wrap="square">
            <a:spAutoFit/>
          </a:bodyPr>
          <a:lstStyle/>
          <a:p>
            <a:r>
              <a:rPr lang="is-IS" b="1" dirty="0" smtClean="0">
                <a:solidFill>
                  <a:srgbClr val="D78B40"/>
                </a:solidFill>
                <a:latin typeface="Source Code Pro" charset="0"/>
              </a:rPr>
              <a:t>synchronized</a:t>
            </a:r>
            <a:r>
              <a:rPr lang="is-IS" dirty="0" smtClean="0">
                <a:solidFill>
                  <a:srgbClr val="E0EDF9"/>
                </a:solidFill>
                <a:latin typeface="Source Code Pro" charset="0"/>
              </a:rPr>
              <a:t> </a:t>
            </a:r>
            <a:r>
              <a:rPr lang="is-IS" dirty="0" smtClean="0">
                <a:solidFill>
                  <a:srgbClr val="FAFBF6"/>
                </a:solidFill>
                <a:latin typeface="Source Code Pro" charset="0"/>
              </a:rPr>
              <a:t>(</a:t>
            </a:r>
            <a:r>
              <a:rPr lang="en-US" dirty="0" smtClean="0">
                <a:solidFill>
                  <a:srgbClr val="75E6FA"/>
                </a:solidFill>
                <a:latin typeface="Source Code Pro" charset="0"/>
              </a:rPr>
              <a:t>q</a:t>
            </a:r>
            <a:r>
              <a:rPr lang="is-IS" dirty="0" smtClean="0">
                <a:solidFill>
                  <a:srgbClr val="FAFBF6"/>
                </a:solidFill>
                <a:latin typeface="Source Code Pro" charset="0"/>
              </a:rPr>
              <a:t>)</a:t>
            </a:r>
            <a:r>
              <a:rPr lang="is-IS" dirty="0" smtClean="0">
                <a:solidFill>
                  <a:srgbClr val="E0EDF9"/>
                </a:solidFill>
                <a:latin typeface="Source Code Pro" charset="0"/>
              </a:rPr>
              <a:t> </a:t>
            </a:r>
            <a:r>
              <a:rPr lang="is-IS" dirty="0">
                <a:solidFill>
                  <a:srgbClr val="FAFBF6"/>
                </a:solidFill>
                <a:latin typeface="Source Code Pro" charset="0"/>
              </a:rPr>
              <a:t>{</a:t>
            </a:r>
            <a:endParaRPr lang="is-IS" dirty="0">
              <a:solidFill>
                <a:srgbClr val="E0EDF9"/>
              </a:solidFill>
              <a:latin typeface="Source Code Pro" charset="0"/>
            </a:endParaRPr>
          </a:p>
          <a:p>
            <a:r>
              <a:rPr lang="is-IS" dirty="0" smtClean="0">
                <a:solidFill>
                  <a:srgbClr val="EBECFB"/>
                </a:solidFill>
                <a:latin typeface="Source Code Pro" charset="0"/>
              </a:rPr>
              <a:t>  </a:t>
            </a:r>
            <a:r>
              <a:rPr lang="en-US" b="1" dirty="0">
                <a:solidFill>
                  <a:srgbClr val="D78B40"/>
                </a:solidFill>
                <a:latin typeface="Source Code Pro" charset="0"/>
              </a:rPr>
              <a:t>if</a:t>
            </a:r>
            <a:r>
              <a:rPr lang="en-US" dirty="0">
                <a:solidFill>
                  <a:srgbClr val="E0EDF9"/>
                </a:solidFill>
                <a:latin typeface="Source Code Pro" charset="0"/>
              </a:rPr>
              <a:t> </a:t>
            </a:r>
            <a:r>
              <a:rPr lang="en-US" dirty="0" smtClean="0">
                <a:solidFill>
                  <a:srgbClr val="FAFBF6"/>
                </a:solidFill>
                <a:latin typeface="Source Code Pro" charset="0"/>
              </a:rPr>
              <a:t>(</a:t>
            </a:r>
            <a:r>
              <a:rPr lang="en-US" dirty="0" smtClean="0">
                <a:solidFill>
                  <a:srgbClr val="EBECFB"/>
                </a:solidFill>
                <a:latin typeface="Source Code Pro" charset="0"/>
              </a:rPr>
              <a:t>!</a:t>
            </a:r>
            <a:r>
              <a:rPr lang="en-US" dirty="0" err="1" smtClean="0">
                <a:solidFill>
                  <a:srgbClr val="75E6FA"/>
                </a:solidFill>
                <a:latin typeface="Source Code Pro" charset="0"/>
              </a:rPr>
              <a:t>q</a:t>
            </a:r>
            <a:r>
              <a:rPr lang="en-US" dirty="0" err="1" smtClean="0">
                <a:solidFill>
                  <a:srgbClr val="EBECFB"/>
                </a:solidFill>
                <a:latin typeface="Source Code Pro" charset="0"/>
              </a:rPr>
              <a:t>.</a:t>
            </a:r>
            <a:r>
              <a:rPr lang="en-US" dirty="0" err="1" smtClean="0">
                <a:solidFill>
                  <a:srgbClr val="8EF5B6"/>
                </a:solidFill>
                <a:latin typeface="Source Code Pro" charset="0"/>
              </a:rPr>
              <a:t>isEmpty</a:t>
            </a:r>
            <a:r>
              <a:rPr lang="en-US" dirty="0">
                <a:solidFill>
                  <a:srgbClr val="FAFBF6"/>
                </a:solidFill>
                <a:latin typeface="Source Code Pro" charset="0"/>
              </a:rPr>
              <a:t>())</a:t>
            </a:r>
            <a:r>
              <a:rPr lang="en-US" dirty="0">
                <a:solidFill>
                  <a:srgbClr val="E0EDF9"/>
                </a:solidFill>
                <a:latin typeface="Source Code Pro" charset="0"/>
              </a:rPr>
              <a:t> {</a:t>
            </a:r>
          </a:p>
          <a:p>
            <a:r>
              <a:rPr lang="en-US" dirty="0" smtClean="0">
                <a:solidFill>
                  <a:srgbClr val="75E6FA"/>
                </a:solidFill>
                <a:latin typeface="Source Code Pro" charset="0"/>
              </a:rPr>
              <a:t>    </a:t>
            </a:r>
            <a:r>
              <a:rPr lang="en-US" dirty="0" err="1" smtClean="0">
                <a:solidFill>
                  <a:srgbClr val="75E6FA"/>
                </a:solidFill>
                <a:latin typeface="Source Code Pro" charset="0"/>
              </a:rPr>
              <a:t>q</a:t>
            </a:r>
            <a:r>
              <a:rPr lang="en-US" dirty="0" err="1" smtClean="0">
                <a:solidFill>
                  <a:srgbClr val="EBECFB"/>
                </a:solidFill>
                <a:latin typeface="Source Code Pro" charset="0"/>
              </a:rPr>
              <a:t>.</a:t>
            </a:r>
            <a:r>
              <a:rPr lang="en-US" dirty="0" err="1" smtClean="0">
                <a:solidFill>
                  <a:srgbClr val="8EF5B6"/>
                </a:solidFill>
                <a:latin typeface="Source Code Pro" charset="0"/>
              </a:rPr>
              <a:t>remove</a:t>
            </a:r>
            <a:r>
              <a:rPr lang="en-US" dirty="0">
                <a:solidFill>
                  <a:srgbClr val="FAFBF6"/>
                </a:solidFill>
                <a:latin typeface="Source Code Pro" charset="0"/>
              </a:rPr>
              <a:t>()</a:t>
            </a:r>
            <a:r>
              <a:rPr lang="en-US" dirty="0">
                <a:solidFill>
                  <a:srgbClr val="EBECFB"/>
                </a:solidFill>
                <a:latin typeface="Source Code Pro" charset="0"/>
              </a:rPr>
              <a:t>;</a:t>
            </a:r>
            <a:endParaRPr lang="is-IS" dirty="0" smtClean="0">
              <a:solidFill>
                <a:srgbClr val="EBECFB"/>
              </a:solidFill>
              <a:latin typeface="Source Code Pro" charset="0"/>
            </a:endParaRPr>
          </a:p>
          <a:p>
            <a:r>
              <a:rPr lang="is-IS" dirty="0">
                <a:solidFill>
                  <a:srgbClr val="EBECFB"/>
                </a:solidFill>
                <a:latin typeface="Source Code Pro" charset="0"/>
              </a:rPr>
              <a:t> </a:t>
            </a:r>
            <a:r>
              <a:rPr lang="is-IS" dirty="0" smtClean="0">
                <a:solidFill>
                  <a:srgbClr val="EBECFB"/>
                </a:solidFill>
                <a:latin typeface="Source Code Pro" charset="0"/>
              </a:rPr>
              <a:t> }</a:t>
            </a:r>
            <a:endParaRPr lang="is-IS" dirty="0">
              <a:solidFill>
                <a:srgbClr val="E0EDF9"/>
              </a:solidFill>
              <a:latin typeface="Source Code Pro" charset="0"/>
            </a:endParaRPr>
          </a:p>
          <a:p>
            <a:r>
              <a:rPr lang="is-IS" dirty="0" smtClean="0">
                <a:solidFill>
                  <a:srgbClr val="FAFBF6"/>
                </a:solidFill>
                <a:latin typeface="Source Code Pro" charset="0"/>
              </a:rPr>
              <a:t>}</a:t>
            </a:r>
            <a:endParaRPr lang="is-IS" dirty="0">
              <a:solidFill>
                <a:srgbClr val="E0EDF9"/>
              </a:solidFill>
              <a:effectLst/>
              <a:latin typeface="Source Code Pro" charset="0"/>
            </a:endParaRPr>
          </a:p>
        </p:txBody>
      </p:sp>
    </p:spTree>
    <p:extLst>
      <p:ext uri="{BB962C8B-B14F-4D97-AF65-F5344CB8AC3E}">
        <p14:creationId xmlns:p14="http://schemas.microsoft.com/office/powerpoint/2010/main" val="20740654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Synchronized Blocks</a:t>
            </a:r>
            <a:endParaRPr lang="en-US" dirty="0"/>
          </a:p>
        </p:txBody>
      </p:sp>
      <p:sp>
        <p:nvSpPr>
          <p:cNvPr id="5" name="TextBox 4"/>
          <p:cNvSpPr txBox="1"/>
          <p:nvPr/>
        </p:nvSpPr>
        <p:spPr>
          <a:xfrm>
            <a:off x="994816" y="3886200"/>
            <a:ext cx="7381380" cy="461665"/>
          </a:xfrm>
          <a:prstGeom prst="rect">
            <a:avLst/>
          </a:prstGeom>
          <a:noFill/>
        </p:spPr>
        <p:txBody>
          <a:bodyPr wrap="none" rtlCol="0">
            <a:spAutoFit/>
          </a:bodyPr>
          <a:lstStyle/>
          <a:p>
            <a:r>
              <a:rPr lang="en-US" dirty="0" smtClean="0">
                <a:solidFill>
                  <a:schemeClr val="tx1"/>
                </a:solidFill>
              </a:rPr>
              <a:t>You can synchronize (lock) any object, including this</a:t>
            </a:r>
            <a:r>
              <a:rPr lang="en-US" dirty="0" smtClean="0">
                <a:solidFill>
                  <a:schemeClr val="tx1"/>
                </a:solidFill>
                <a:ea typeface="Arial" charset="0"/>
                <a:cs typeface="Arial" charset="0"/>
              </a:rPr>
              <a:t>.</a:t>
            </a:r>
            <a:endParaRPr lang="en-US" dirty="0">
              <a:solidFill>
                <a:schemeClr val="tx1"/>
              </a:solidFill>
              <a:ea typeface="Arial" charset="0"/>
              <a:cs typeface="Arial" charset="0"/>
            </a:endParaRPr>
          </a:p>
        </p:txBody>
      </p:sp>
      <p:grpSp>
        <p:nvGrpSpPr>
          <p:cNvPr id="16" name="Group 15"/>
          <p:cNvGrpSpPr/>
          <p:nvPr/>
        </p:nvGrpSpPr>
        <p:grpSpPr>
          <a:xfrm>
            <a:off x="1828798" y="1587405"/>
            <a:ext cx="5562599" cy="2256175"/>
            <a:chOff x="2438399" y="-477381"/>
            <a:chExt cx="3886200" cy="2256175"/>
          </a:xfrm>
        </p:grpSpPr>
        <p:sp>
          <p:nvSpPr>
            <p:cNvPr id="10" name="Rectangle 3"/>
            <p:cNvSpPr>
              <a:spLocks noChangeArrowheads="1"/>
            </p:cNvSpPr>
            <p:nvPr/>
          </p:nvSpPr>
          <p:spPr bwMode="auto">
            <a:xfrm>
              <a:off x="2438400" y="-477381"/>
              <a:ext cx="3886199" cy="2145983"/>
            </a:xfrm>
            <a:prstGeom prst="rect">
              <a:avLst/>
            </a:prstGeom>
            <a:solidFill>
              <a:srgbClr val="FFFFCC"/>
            </a:solidFill>
            <a:ln w="12600" cap="sq">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square"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800000"/>
                </a:solidFill>
                <a:latin typeface="Consolas" charset="0"/>
                <a:ea typeface="Consolas" charset="0"/>
                <a:cs typeface="Consolas" charset="0"/>
              </a:endParaRPr>
            </a:p>
          </p:txBody>
        </p:sp>
        <p:sp>
          <p:nvSpPr>
            <p:cNvPr id="8" name="Rectangle 7"/>
            <p:cNvSpPr/>
            <p:nvPr/>
          </p:nvSpPr>
          <p:spPr>
            <a:xfrm>
              <a:off x="2438399" y="-160198"/>
              <a:ext cx="3886200" cy="1938992"/>
            </a:xfrm>
            <a:prstGeom prst="rect">
              <a:avLst/>
            </a:prstGeom>
          </p:spPr>
          <p:txBody>
            <a:bodyPr wrap="square">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smtClean="0">
                  <a:solidFill>
                    <a:srgbClr val="800000"/>
                  </a:solidFill>
                  <a:latin typeface="Consolas" charset="0"/>
                  <a:ea typeface="Consolas" charset="0"/>
                  <a:cs typeface="Consolas" charset="0"/>
                </a:rPr>
                <a:t>public </a:t>
              </a:r>
              <a:r>
                <a:rPr lang="en-US" sz="2000" dirty="0">
                  <a:solidFill>
                    <a:srgbClr val="800000"/>
                  </a:solidFill>
                  <a:latin typeface="Consolas" charset="0"/>
                  <a:ea typeface="Consolas" charset="0"/>
                  <a:cs typeface="Consolas" charset="0"/>
                </a:rPr>
                <a:t>void produce(E v) </a:t>
              </a:r>
              <a:r>
                <a:rPr lang="en-US" sz="2000" dirty="0" smtClean="0">
                  <a:solidFill>
                    <a:srgbClr val="800000"/>
                  </a:solidFill>
                  <a:latin typeface="Consolas" charset="0"/>
                  <a:ea typeface="Consolas" charset="0"/>
                  <a:cs typeface="Consolas" charset="0"/>
                </a:rPr>
                <a:t>{</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synchronized(</a:t>
              </a:r>
              <a:r>
                <a:rPr lang="en-US" sz="2000" dirty="0" err="1" smtClean="0">
                  <a:solidFill>
                    <a:srgbClr val="800000"/>
                  </a:solidFill>
                  <a:latin typeface="Consolas" charset="0"/>
                  <a:ea typeface="Consolas" charset="0"/>
                  <a:cs typeface="Consolas" charset="0"/>
                </a:rPr>
                <a:t>aq</a:t>
              </a:r>
              <a:r>
                <a:rPr lang="en-US" sz="2000" dirty="0" smtClean="0">
                  <a:solidFill>
                    <a:srgbClr val="800000"/>
                  </a:solidFill>
                  <a:latin typeface="Consolas" charset="0"/>
                  <a:ea typeface="Consolas" charset="0"/>
                  <a:cs typeface="Consolas" charset="0"/>
                </a:rPr>
                <a:t>){</a:t>
              </a:r>
              <a:endParaRPr lang="en-US" sz="2000" dirty="0">
                <a:solidFill>
                  <a:srgbClr val="800000"/>
                </a:solidFill>
                <a:latin typeface="Consolas" charset="0"/>
                <a:ea typeface="Consolas" charset="0"/>
                <a:cs typeface="Consolas" charset="0"/>
              </a:endParaRPr>
            </a:p>
            <a:p>
              <a:pPr>
                <a:defRPr/>
              </a:pPr>
              <a:r>
                <a:rPr lang="en-US" sz="2000" dirty="0" smtClean="0">
                  <a:solidFill>
                    <a:srgbClr val="800000"/>
                  </a:solidFill>
                  <a:latin typeface="Consolas" charset="0"/>
                  <a:ea typeface="Consolas" charset="0"/>
                  <a:cs typeface="Consolas" charset="0"/>
                </a:rPr>
                <a:t>        if(!</a:t>
              </a:r>
              <a:r>
                <a:rPr lang="en-US" sz="2000" dirty="0" err="1" smtClean="0">
                  <a:solidFill>
                    <a:srgbClr val="800000"/>
                  </a:solidFill>
                  <a:latin typeface="Consolas" charset="0"/>
                  <a:ea typeface="Consolas" charset="0"/>
                  <a:cs typeface="Consolas" charset="0"/>
                </a:rPr>
                <a:t>aq.isFull</a:t>
              </a:r>
              <a:r>
                <a:rPr lang="en-US" sz="2000" dirty="0" smtClean="0">
                  <a:solidFill>
                    <a:srgbClr val="800000"/>
                  </a:solidFill>
                  <a:latin typeface="Consolas" charset="0"/>
                  <a:ea typeface="Consolas" charset="0"/>
                  <a:cs typeface="Consolas" charset="0"/>
                </a:rPr>
                <a:t>()){ </a:t>
              </a:r>
              <a:r>
                <a:rPr lang="mr-IN" sz="2000" dirty="0" err="1" smtClean="0">
                  <a:solidFill>
                    <a:srgbClr val="800000"/>
                  </a:solidFill>
                  <a:latin typeface="Consolas" charset="0"/>
                  <a:ea typeface="Consolas" charset="0"/>
                  <a:cs typeface="Consolas" charset="0"/>
                </a:rPr>
                <a:t>aq.put</a:t>
              </a:r>
              <a:r>
                <a:rPr lang="mr-IN" sz="2000" dirty="0" smtClean="0">
                  <a:solidFill>
                    <a:srgbClr val="800000"/>
                  </a:solidFill>
                  <a:latin typeface="Consolas" charset="0"/>
                  <a:ea typeface="Consolas" charset="0"/>
                  <a:cs typeface="Consolas" charset="0"/>
                </a:rPr>
                <a:t>(</a:t>
              </a:r>
              <a:r>
                <a:rPr lang="mr-IN" sz="2000" dirty="0" err="1" smtClean="0">
                  <a:solidFill>
                    <a:srgbClr val="800000"/>
                  </a:solidFill>
                  <a:latin typeface="Consolas" charset="0"/>
                  <a:ea typeface="Consolas" charset="0"/>
                  <a:cs typeface="Consolas" charset="0"/>
                </a:rPr>
                <a:t>v</a:t>
              </a:r>
              <a:r>
                <a:rPr lang="mr-IN" sz="2000" dirty="0" smtClean="0">
                  <a:solidFill>
                    <a:srgbClr val="800000"/>
                  </a:solidFill>
                  <a:latin typeface="Consolas" charset="0"/>
                  <a:ea typeface="Consolas" charset="0"/>
                  <a:cs typeface="Consolas" charset="0"/>
                </a:rPr>
                <a:t>);</a:t>
              </a:r>
              <a:r>
                <a:rPr lang="en-US" sz="2000" dirty="0" smtClean="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		</a:t>
              </a:r>
              <a:endParaRPr lang="mr-IN" sz="2000" dirty="0">
                <a:solidFill>
                  <a:srgbClr val="800000"/>
                </a:solidFill>
                <a:latin typeface="Consolas" charset="0"/>
                <a:ea typeface="Consolas" charset="0"/>
                <a:cs typeface="Consolas" charset="0"/>
              </a:endParaRPr>
            </a:p>
            <a:p>
              <a:pPr>
                <a:defRPr/>
              </a:pPr>
              <a:r>
                <a:rPr lang="en-US" sz="2000" dirty="0" smtClean="0">
                  <a:solidFill>
                    <a:srgbClr val="800000"/>
                  </a:solidFill>
                  <a:latin typeface="Consolas" charset="0"/>
                  <a:ea typeface="Consolas" charset="0"/>
                  <a:cs typeface="Consolas" charset="0"/>
                </a:rPr>
                <a:t>}    </a:t>
              </a:r>
              <a:endParaRPr lang="en-US" sz="2000" dirty="0"/>
            </a:p>
          </p:txBody>
        </p:sp>
      </p:grpSp>
      <p:grpSp>
        <p:nvGrpSpPr>
          <p:cNvPr id="17" name="Group 16"/>
          <p:cNvGrpSpPr/>
          <p:nvPr/>
        </p:nvGrpSpPr>
        <p:grpSpPr>
          <a:xfrm>
            <a:off x="1828801" y="1587405"/>
            <a:ext cx="5562600" cy="2256175"/>
            <a:chOff x="2362200" y="3358991"/>
            <a:chExt cx="3886200" cy="2256175"/>
          </a:xfrm>
        </p:grpSpPr>
        <p:sp>
          <p:nvSpPr>
            <p:cNvPr id="11" name="Rectangle 3"/>
            <p:cNvSpPr>
              <a:spLocks noChangeArrowheads="1"/>
            </p:cNvSpPr>
            <p:nvPr/>
          </p:nvSpPr>
          <p:spPr bwMode="auto">
            <a:xfrm>
              <a:off x="2362200" y="3358991"/>
              <a:ext cx="3886199" cy="2145983"/>
            </a:xfrm>
            <a:prstGeom prst="rect">
              <a:avLst/>
            </a:prstGeom>
            <a:solidFill>
              <a:srgbClr val="FFFFCC"/>
            </a:solidFill>
            <a:ln w="12600" cap="sq">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square"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800000"/>
                </a:solidFill>
                <a:latin typeface="Consolas" charset="0"/>
                <a:ea typeface="Consolas" charset="0"/>
                <a:cs typeface="Consolas" charset="0"/>
              </a:endParaRPr>
            </a:p>
          </p:txBody>
        </p:sp>
        <p:sp>
          <p:nvSpPr>
            <p:cNvPr id="14" name="Rectangle 13"/>
            <p:cNvSpPr/>
            <p:nvPr/>
          </p:nvSpPr>
          <p:spPr>
            <a:xfrm>
              <a:off x="2362200" y="3676174"/>
              <a:ext cx="3886200" cy="1938992"/>
            </a:xfrm>
            <a:prstGeom prst="rect">
              <a:avLst/>
            </a:prstGeom>
          </p:spPr>
          <p:txBody>
            <a:bodyPr wrap="square">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smtClean="0">
                  <a:solidFill>
                    <a:srgbClr val="800000"/>
                  </a:solidFill>
                  <a:latin typeface="Consolas" charset="0"/>
                  <a:ea typeface="Consolas" charset="0"/>
                  <a:cs typeface="Consolas" charset="0"/>
                </a:rPr>
                <a:t>public </a:t>
              </a:r>
              <a:r>
                <a:rPr lang="en-US" sz="2000" dirty="0">
                  <a:solidFill>
                    <a:srgbClr val="800000"/>
                  </a:solidFill>
                  <a:latin typeface="Consolas" charset="0"/>
                  <a:ea typeface="Consolas" charset="0"/>
                  <a:cs typeface="Consolas" charset="0"/>
                </a:rPr>
                <a:t>void produce(E v) </a:t>
              </a:r>
              <a:r>
                <a:rPr lang="en-US" sz="2000" dirty="0" smtClean="0">
                  <a:solidFill>
                    <a:srgbClr val="800000"/>
                  </a:solidFill>
                  <a:latin typeface="Consolas" charset="0"/>
                  <a:ea typeface="Consolas" charset="0"/>
                  <a:cs typeface="Consolas" charset="0"/>
                </a:rPr>
                <a:t>{</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synchronized(this){</a:t>
              </a:r>
              <a:endParaRPr lang="en-US" sz="2000" dirty="0">
                <a:solidFill>
                  <a:srgbClr val="800000"/>
                </a:solidFill>
                <a:latin typeface="Consolas" charset="0"/>
                <a:ea typeface="Consolas" charset="0"/>
                <a:cs typeface="Consolas" charset="0"/>
              </a:endParaRPr>
            </a:p>
            <a:p>
              <a:pPr>
                <a:defRPr/>
              </a:pPr>
              <a:r>
                <a:rPr lang="en-US" sz="2000" dirty="0" smtClean="0">
                  <a:solidFill>
                    <a:srgbClr val="800000"/>
                  </a:solidFill>
                  <a:latin typeface="Consolas" charset="0"/>
                  <a:ea typeface="Consolas" charset="0"/>
                  <a:cs typeface="Consolas" charset="0"/>
                </a:rPr>
                <a:t>        if(!</a:t>
              </a:r>
              <a:r>
                <a:rPr lang="en-US" sz="2000" dirty="0" err="1" smtClean="0">
                  <a:solidFill>
                    <a:srgbClr val="800000"/>
                  </a:solidFill>
                  <a:latin typeface="Consolas" charset="0"/>
                  <a:ea typeface="Consolas" charset="0"/>
                  <a:cs typeface="Consolas" charset="0"/>
                </a:rPr>
                <a:t>aq.isFull</a:t>
              </a:r>
              <a:r>
                <a:rPr lang="en-US" sz="2000" dirty="0" smtClean="0">
                  <a:solidFill>
                    <a:srgbClr val="800000"/>
                  </a:solidFill>
                  <a:latin typeface="Consolas" charset="0"/>
                  <a:ea typeface="Consolas" charset="0"/>
                  <a:cs typeface="Consolas" charset="0"/>
                </a:rPr>
                <a:t>()){ </a:t>
              </a:r>
              <a:r>
                <a:rPr lang="mr-IN" sz="2000" dirty="0" err="1" smtClean="0">
                  <a:solidFill>
                    <a:srgbClr val="800000"/>
                  </a:solidFill>
                  <a:latin typeface="Consolas" charset="0"/>
                  <a:ea typeface="Consolas" charset="0"/>
                  <a:cs typeface="Consolas" charset="0"/>
                </a:rPr>
                <a:t>aq.put</a:t>
              </a:r>
              <a:r>
                <a:rPr lang="mr-IN" sz="2000" dirty="0" smtClean="0">
                  <a:solidFill>
                    <a:srgbClr val="800000"/>
                  </a:solidFill>
                  <a:latin typeface="Consolas" charset="0"/>
                  <a:ea typeface="Consolas" charset="0"/>
                  <a:cs typeface="Consolas" charset="0"/>
                </a:rPr>
                <a:t>(</a:t>
              </a:r>
              <a:r>
                <a:rPr lang="mr-IN" sz="2000" dirty="0" err="1" smtClean="0">
                  <a:solidFill>
                    <a:srgbClr val="800000"/>
                  </a:solidFill>
                  <a:latin typeface="Consolas" charset="0"/>
                  <a:ea typeface="Consolas" charset="0"/>
                  <a:cs typeface="Consolas" charset="0"/>
                </a:rPr>
                <a:t>v</a:t>
              </a:r>
              <a:r>
                <a:rPr lang="mr-IN" sz="2000" dirty="0" smtClean="0">
                  <a:solidFill>
                    <a:srgbClr val="800000"/>
                  </a:solidFill>
                  <a:latin typeface="Consolas" charset="0"/>
                  <a:ea typeface="Consolas" charset="0"/>
                  <a:cs typeface="Consolas" charset="0"/>
                </a:rPr>
                <a:t>);</a:t>
              </a:r>
              <a:r>
                <a:rPr lang="en-US" sz="2000" dirty="0" smtClean="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		</a:t>
              </a:r>
              <a:endParaRPr lang="mr-IN" sz="2000" dirty="0">
                <a:solidFill>
                  <a:srgbClr val="800000"/>
                </a:solidFill>
                <a:latin typeface="Consolas" charset="0"/>
                <a:ea typeface="Consolas" charset="0"/>
                <a:cs typeface="Consolas" charset="0"/>
              </a:endParaRPr>
            </a:p>
            <a:p>
              <a:pPr>
                <a:defRPr/>
              </a:pPr>
              <a:r>
                <a:rPr lang="en-US" sz="2000" dirty="0" smtClean="0">
                  <a:solidFill>
                    <a:srgbClr val="800000"/>
                  </a:solidFill>
                  <a:latin typeface="Consolas" charset="0"/>
                  <a:ea typeface="Consolas" charset="0"/>
                  <a:cs typeface="Consolas" charset="0"/>
                </a:rPr>
                <a:t>}    </a:t>
              </a:r>
              <a:endParaRPr lang="en-US" sz="2000" dirty="0"/>
            </a:p>
          </p:txBody>
        </p:sp>
      </p:grpSp>
    </p:spTree>
    <p:extLst>
      <p:ext uri="{BB962C8B-B14F-4D97-AF65-F5344CB8AC3E}">
        <p14:creationId xmlns:p14="http://schemas.microsoft.com/office/powerpoint/2010/main" val="91887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ssolve">
                                      <p:cBhvr>
                                        <p:cTn id="7" dur="500"/>
                                        <p:tgtEl>
                                          <p:spTgt spid="1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Synchronized Methods</a:t>
            </a:r>
            <a:endParaRPr lang="en-US" dirty="0"/>
          </a:p>
        </p:txBody>
      </p:sp>
      <p:sp>
        <p:nvSpPr>
          <p:cNvPr id="5" name="TextBox 4"/>
          <p:cNvSpPr txBox="1"/>
          <p:nvPr/>
        </p:nvSpPr>
        <p:spPr>
          <a:xfrm>
            <a:off x="994816" y="3886200"/>
            <a:ext cx="7381380" cy="461665"/>
          </a:xfrm>
          <a:prstGeom prst="rect">
            <a:avLst/>
          </a:prstGeom>
          <a:noFill/>
        </p:spPr>
        <p:txBody>
          <a:bodyPr wrap="none" rtlCol="0">
            <a:spAutoFit/>
          </a:bodyPr>
          <a:lstStyle/>
          <a:p>
            <a:r>
              <a:rPr lang="en-US" dirty="0" smtClean="0">
                <a:solidFill>
                  <a:schemeClr val="tx1"/>
                </a:solidFill>
              </a:rPr>
              <a:t>You can synchronize (lock) any object, including this</a:t>
            </a:r>
            <a:r>
              <a:rPr lang="en-US" dirty="0" smtClean="0">
                <a:solidFill>
                  <a:schemeClr val="tx1"/>
                </a:solidFill>
                <a:ea typeface="Arial" charset="0"/>
                <a:cs typeface="Arial" charset="0"/>
              </a:rPr>
              <a:t>.</a:t>
            </a:r>
            <a:endParaRPr lang="en-US" dirty="0">
              <a:solidFill>
                <a:schemeClr val="tx1"/>
              </a:solidFill>
              <a:ea typeface="Arial" charset="0"/>
              <a:cs typeface="Arial" charset="0"/>
            </a:endParaRPr>
          </a:p>
        </p:txBody>
      </p:sp>
      <p:grpSp>
        <p:nvGrpSpPr>
          <p:cNvPr id="12" name="Group 11"/>
          <p:cNvGrpSpPr/>
          <p:nvPr/>
        </p:nvGrpSpPr>
        <p:grpSpPr>
          <a:xfrm>
            <a:off x="1684149" y="4495800"/>
            <a:ext cx="5783451" cy="1066800"/>
            <a:chOff x="2362200" y="3346606"/>
            <a:chExt cx="3886200" cy="2190768"/>
          </a:xfrm>
        </p:grpSpPr>
        <p:sp>
          <p:nvSpPr>
            <p:cNvPr id="13" name="Rectangle 3"/>
            <p:cNvSpPr>
              <a:spLocks noChangeArrowheads="1"/>
            </p:cNvSpPr>
            <p:nvPr/>
          </p:nvSpPr>
          <p:spPr bwMode="auto">
            <a:xfrm>
              <a:off x="2362200" y="3391392"/>
              <a:ext cx="3886199" cy="2145982"/>
            </a:xfrm>
            <a:prstGeom prst="rect">
              <a:avLst/>
            </a:prstGeom>
            <a:solidFill>
              <a:srgbClr val="FFFFCC"/>
            </a:solidFill>
            <a:ln w="12600" cap="sq">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square"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800000"/>
                </a:solidFill>
                <a:latin typeface="Consolas" charset="0"/>
                <a:ea typeface="Consolas" charset="0"/>
                <a:cs typeface="Consolas" charset="0"/>
              </a:endParaRPr>
            </a:p>
          </p:txBody>
        </p:sp>
        <p:sp>
          <p:nvSpPr>
            <p:cNvPr id="15" name="Rectangle 14"/>
            <p:cNvSpPr/>
            <p:nvPr/>
          </p:nvSpPr>
          <p:spPr>
            <a:xfrm>
              <a:off x="2362200" y="3346606"/>
              <a:ext cx="3886200" cy="2085754"/>
            </a:xfrm>
            <a:prstGeom prst="rect">
              <a:avLst/>
            </a:prstGeom>
          </p:spPr>
          <p:txBody>
            <a:bodyPr wrap="square">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smtClean="0">
                  <a:solidFill>
                    <a:srgbClr val="800000"/>
                  </a:solidFill>
                  <a:latin typeface="Consolas" charset="0"/>
                  <a:ea typeface="Consolas" charset="0"/>
                  <a:cs typeface="Consolas" charset="0"/>
                </a:rPr>
                <a:t>public synchronized void </a:t>
              </a:r>
              <a:r>
                <a:rPr lang="en-US" sz="2000" dirty="0">
                  <a:solidFill>
                    <a:srgbClr val="800000"/>
                  </a:solidFill>
                  <a:latin typeface="Consolas" charset="0"/>
                  <a:ea typeface="Consolas" charset="0"/>
                  <a:cs typeface="Consolas" charset="0"/>
                </a:rPr>
                <a:t>produce(E v) </a:t>
              </a:r>
              <a:r>
                <a:rPr lang="en-US" sz="2000" dirty="0" smtClean="0">
                  <a:solidFill>
                    <a:srgbClr val="800000"/>
                  </a:solidFill>
                  <a:latin typeface="Consolas" charset="0"/>
                  <a:ea typeface="Consolas" charset="0"/>
                  <a:cs typeface="Consolas" charset="0"/>
                </a:rPr>
                <a:t>{</a:t>
              </a:r>
              <a:endParaRPr lang="en-US"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if</a:t>
              </a:r>
              <a:r>
                <a:rPr lang="en-US" sz="2000" dirty="0">
                  <a:solidFill>
                    <a:srgbClr val="800000"/>
                  </a:solidFill>
                  <a:latin typeface="Consolas" charset="0"/>
                  <a:ea typeface="Consolas" charset="0"/>
                  <a:cs typeface="Consolas" charset="0"/>
                </a:rPr>
                <a:t>(!</a:t>
              </a:r>
              <a:r>
                <a:rPr lang="en-US" sz="2000" dirty="0" err="1">
                  <a:solidFill>
                    <a:srgbClr val="800000"/>
                  </a:solidFill>
                  <a:latin typeface="Consolas" charset="0"/>
                  <a:ea typeface="Consolas" charset="0"/>
                  <a:cs typeface="Consolas" charset="0"/>
                </a:rPr>
                <a:t>aq.isFull</a:t>
              </a:r>
              <a:r>
                <a:rPr lang="en-US" sz="2000" dirty="0">
                  <a:solidFill>
                    <a:srgbClr val="800000"/>
                  </a:solidFill>
                  <a:latin typeface="Consolas" charset="0"/>
                  <a:ea typeface="Consolas" charset="0"/>
                  <a:cs typeface="Consolas" charset="0"/>
                </a:rPr>
                <a:t>()){ </a:t>
              </a:r>
              <a:r>
                <a:rPr lang="mr-IN" sz="2000" dirty="0" err="1">
                  <a:solidFill>
                    <a:srgbClr val="800000"/>
                  </a:solidFill>
                  <a:latin typeface="Consolas" charset="0"/>
                  <a:ea typeface="Consolas" charset="0"/>
                  <a:cs typeface="Consolas" charset="0"/>
                </a:rPr>
                <a:t>aq.put</a:t>
              </a:r>
              <a:r>
                <a:rPr lang="mr-IN" sz="2000" dirty="0">
                  <a:solidFill>
                    <a:srgbClr val="800000"/>
                  </a:solidFill>
                  <a:latin typeface="Consolas" charset="0"/>
                  <a:ea typeface="Consolas" charset="0"/>
                  <a:cs typeface="Consolas" charset="0"/>
                </a:rPr>
                <a:t>(</a:t>
              </a:r>
              <a:r>
                <a:rPr lang="mr-IN" sz="2000" dirty="0" err="1">
                  <a:solidFill>
                    <a:srgbClr val="800000"/>
                  </a:solidFill>
                  <a:latin typeface="Consolas" charset="0"/>
                  <a:ea typeface="Consolas" charset="0"/>
                  <a:cs typeface="Consolas" charset="0"/>
                </a:rPr>
                <a:t>v</a:t>
              </a:r>
              <a:r>
                <a:rPr lang="mr-IN" sz="2000" dirty="0">
                  <a:solidFill>
                    <a:srgbClr val="800000"/>
                  </a:solidFill>
                  <a:latin typeface="Consolas" charset="0"/>
                  <a:ea typeface="Consolas" charset="0"/>
                  <a:cs typeface="Consolas" charset="0"/>
                </a:rPr>
                <a:t>);</a:t>
              </a: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a:t>
              </a:r>
            </a:p>
            <a:p>
              <a:pPr>
                <a:defRPr/>
              </a:pPr>
              <a:r>
                <a:rPr lang="en-US" sz="2000" dirty="0" smtClean="0">
                  <a:solidFill>
                    <a:srgbClr val="800000"/>
                  </a:solidFill>
                  <a:latin typeface="Consolas" charset="0"/>
                  <a:ea typeface="Consolas" charset="0"/>
                  <a:cs typeface="Consolas" charset="0"/>
                </a:rPr>
                <a:t>}    </a:t>
              </a:r>
              <a:endParaRPr lang="en-US" sz="2000" dirty="0"/>
            </a:p>
          </p:txBody>
        </p:sp>
      </p:grpSp>
      <p:sp>
        <p:nvSpPr>
          <p:cNvPr id="18" name="TextBox 17"/>
          <p:cNvSpPr txBox="1"/>
          <p:nvPr/>
        </p:nvSpPr>
        <p:spPr>
          <a:xfrm>
            <a:off x="228600" y="5562600"/>
            <a:ext cx="8658139" cy="1200329"/>
          </a:xfrm>
          <a:prstGeom prst="rect">
            <a:avLst/>
          </a:prstGeom>
          <a:noFill/>
        </p:spPr>
        <p:txBody>
          <a:bodyPr wrap="none" rtlCol="0">
            <a:spAutoFit/>
          </a:bodyPr>
          <a:lstStyle/>
          <a:p>
            <a:pPr algn="ctr"/>
            <a:r>
              <a:rPr lang="en-US" dirty="0" smtClean="0">
                <a:solidFill>
                  <a:schemeClr val="tx1"/>
                </a:solidFill>
              </a:rPr>
              <a:t>Or you can synchronize methods</a:t>
            </a:r>
          </a:p>
          <a:p>
            <a:pPr algn="ctr"/>
            <a:r>
              <a:rPr lang="en-US" dirty="0" smtClean="0">
                <a:solidFill>
                  <a:schemeClr val="tx1"/>
                </a:solidFill>
                <a:ea typeface="Arial" charset="0"/>
                <a:cs typeface="Arial" charset="0"/>
              </a:rPr>
              <a:t>This is the same as </a:t>
            </a:r>
            <a:r>
              <a:rPr lang="en-US" dirty="0" err="1" smtClean="0">
                <a:solidFill>
                  <a:schemeClr val="tx1"/>
                </a:solidFill>
                <a:ea typeface="Arial" charset="0"/>
                <a:cs typeface="Arial" charset="0"/>
              </a:rPr>
              <a:t>wraping</a:t>
            </a:r>
            <a:r>
              <a:rPr lang="en-US" dirty="0" smtClean="0">
                <a:solidFill>
                  <a:schemeClr val="tx1"/>
                </a:solidFill>
                <a:ea typeface="Arial" charset="0"/>
                <a:cs typeface="Arial" charset="0"/>
              </a:rPr>
              <a:t> the entire method implementation</a:t>
            </a:r>
          </a:p>
          <a:p>
            <a:pPr algn="ctr"/>
            <a:r>
              <a:rPr lang="en-US" dirty="0" smtClean="0">
                <a:solidFill>
                  <a:schemeClr val="tx1"/>
                </a:solidFill>
                <a:ea typeface="Arial" charset="0"/>
                <a:cs typeface="Arial" charset="0"/>
              </a:rPr>
              <a:t>in a synchronized(this) block</a:t>
            </a:r>
            <a:endParaRPr lang="en-US" dirty="0">
              <a:solidFill>
                <a:schemeClr val="tx1"/>
              </a:solidFill>
              <a:ea typeface="Arial" charset="0"/>
              <a:cs typeface="Arial" charset="0"/>
            </a:endParaRPr>
          </a:p>
        </p:txBody>
      </p:sp>
      <p:grpSp>
        <p:nvGrpSpPr>
          <p:cNvPr id="19" name="Group 18"/>
          <p:cNvGrpSpPr/>
          <p:nvPr/>
        </p:nvGrpSpPr>
        <p:grpSpPr>
          <a:xfrm>
            <a:off x="1828801" y="1587405"/>
            <a:ext cx="5562600" cy="2256175"/>
            <a:chOff x="2362200" y="3358991"/>
            <a:chExt cx="3886200" cy="2256175"/>
          </a:xfrm>
        </p:grpSpPr>
        <p:sp>
          <p:nvSpPr>
            <p:cNvPr id="20" name="Rectangle 3"/>
            <p:cNvSpPr>
              <a:spLocks noChangeArrowheads="1"/>
            </p:cNvSpPr>
            <p:nvPr/>
          </p:nvSpPr>
          <p:spPr bwMode="auto">
            <a:xfrm>
              <a:off x="2362200" y="3358991"/>
              <a:ext cx="3886199" cy="2145983"/>
            </a:xfrm>
            <a:prstGeom prst="rect">
              <a:avLst/>
            </a:prstGeom>
            <a:solidFill>
              <a:srgbClr val="FFFFCC"/>
            </a:solidFill>
            <a:ln w="12600" cap="sq">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square"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800000"/>
                </a:solidFill>
                <a:latin typeface="Consolas" charset="0"/>
                <a:ea typeface="Consolas" charset="0"/>
                <a:cs typeface="Consolas" charset="0"/>
              </a:endParaRPr>
            </a:p>
          </p:txBody>
        </p:sp>
        <p:sp>
          <p:nvSpPr>
            <p:cNvPr id="21" name="Rectangle 20"/>
            <p:cNvSpPr/>
            <p:nvPr/>
          </p:nvSpPr>
          <p:spPr>
            <a:xfrm>
              <a:off x="2362200" y="3676174"/>
              <a:ext cx="3886200" cy="1938992"/>
            </a:xfrm>
            <a:prstGeom prst="rect">
              <a:avLst/>
            </a:prstGeom>
          </p:spPr>
          <p:txBody>
            <a:bodyPr wrap="square">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smtClean="0">
                  <a:solidFill>
                    <a:srgbClr val="800000"/>
                  </a:solidFill>
                  <a:latin typeface="Consolas" charset="0"/>
                  <a:ea typeface="Consolas" charset="0"/>
                  <a:cs typeface="Consolas" charset="0"/>
                </a:rPr>
                <a:t>public </a:t>
              </a:r>
              <a:r>
                <a:rPr lang="en-US" sz="2000" dirty="0">
                  <a:solidFill>
                    <a:srgbClr val="800000"/>
                  </a:solidFill>
                  <a:latin typeface="Consolas" charset="0"/>
                  <a:ea typeface="Consolas" charset="0"/>
                  <a:cs typeface="Consolas" charset="0"/>
                </a:rPr>
                <a:t>void produce(E v) </a:t>
              </a:r>
              <a:r>
                <a:rPr lang="en-US" sz="2000" dirty="0" smtClean="0">
                  <a:solidFill>
                    <a:srgbClr val="800000"/>
                  </a:solidFill>
                  <a:latin typeface="Consolas" charset="0"/>
                  <a:ea typeface="Consolas" charset="0"/>
                  <a:cs typeface="Consolas" charset="0"/>
                </a:rPr>
                <a:t>{</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synchronized(this){</a:t>
              </a:r>
              <a:endParaRPr lang="en-US" sz="2000" dirty="0">
                <a:solidFill>
                  <a:srgbClr val="800000"/>
                </a:solidFill>
                <a:latin typeface="Consolas" charset="0"/>
                <a:ea typeface="Consolas" charset="0"/>
                <a:cs typeface="Consolas" charset="0"/>
              </a:endParaRPr>
            </a:p>
            <a:p>
              <a:pPr>
                <a:defRPr/>
              </a:pPr>
              <a:r>
                <a:rPr lang="en-US" sz="2000" dirty="0" smtClean="0">
                  <a:solidFill>
                    <a:srgbClr val="800000"/>
                  </a:solidFill>
                  <a:latin typeface="Consolas" charset="0"/>
                  <a:ea typeface="Consolas" charset="0"/>
                  <a:cs typeface="Consolas" charset="0"/>
                </a:rPr>
                <a:t>        if(!</a:t>
              </a:r>
              <a:r>
                <a:rPr lang="en-US" sz="2000" dirty="0" err="1" smtClean="0">
                  <a:solidFill>
                    <a:srgbClr val="800000"/>
                  </a:solidFill>
                  <a:latin typeface="Consolas" charset="0"/>
                  <a:ea typeface="Consolas" charset="0"/>
                  <a:cs typeface="Consolas" charset="0"/>
                </a:rPr>
                <a:t>aq.isFull</a:t>
              </a:r>
              <a:r>
                <a:rPr lang="en-US" sz="2000" dirty="0" smtClean="0">
                  <a:solidFill>
                    <a:srgbClr val="800000"/>
                  </a:solidFill>
                  <a:latin typeface="Consolas" charset="0"/>
                  <a:ea typeface="Consolas" charset="0"/>
                  <a:cs typeface="Consolas" charset="0"/>
                </a:rPr>
                <a:t>()){ </a:t>
              </a:r>
              <a:r>
                <a:rPr lang="mr-IN" sz="2000" dirty="0" err="1" smtClean="0">
                  <a:solidFill>
                    <a:srgbClr val="800000"/>
                  </a:solidFill>
                  <a:latin typeface="Consolas" charset="0"/>
                  <a:ea typeface="Consolas" charset="0"/>
                  <a:cs typeface="Consolas" charset="0"/>
                </a:rPr>
                <a:t>aq.put</a:t>
              </a:r>
              <a:r>
                <a:rPr lang="mr-IN" sz="2000" dirty="0" smtClean="0">
                  <a:solidFill>
                    <a:srgbClr val="800000"/>
                  </a:solidFill>
                  <a:latin typeface="Consolas" charset="0"/>
                  <a:ea typeface="Consolas" charset="0"/>
                  <a:cs typeface="Consolas" charset="0"/>
                </a:rPr>
                <a:t>(</a:t>
              </a:r>
              <a:r>
                <a:rPr lang="mr-IN" sz="2000" dirty="0" err="1" smtClean="0">
                  <a:solidFill>
                    <a:srgbClr val="800000"/>
                  </a:solidFill>
                  <a:latin typeface="Consolas" charset="0"/>
                  <a:ea typeface="Consolas" charset="0"/>
                  <a:cs typeface="Consolas" charset="0"/>
                </a:rPr>
                <a:t>v</a:t>
              </a:r>
              <a:r>
                <a:rPr lang="mr-IN" sz="2000" dirty="0" smtClean="0">
                  <a:solidFill>
                    <a:srgbClr val="800000"/>
                  </a:solidFill>
                  <a:latin typeface="Consolas" charset="0"/>
                  <a:ea typeface="Consolas" charset="0"/>
                  <a:cs typeface="Consolas" charset="0"/>
                </a:rPr>
                <a:t>);</a:t>
              </a:r>
              <a:r>
                <a:rPr lang="en-US" sz="2000" dirty="0" smtClean="0">
                  <a:solidFill>
                    <a:srgbClr val="800000"/>
                  </a:solidFill>
                  <a:latin typeface="Consolas" charset="0"/>
                  <a:ea typeface="Consolas" charset="0"/>
                  <a:cs typeface="Consolas" charset="0"/>
                </a:rPr>
                <a:t> }</a:t>
              </a:r>
            </a:p>
            <a:p>
              <a:pPr>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		</a:t>
              </a:r>
              <a:endParaRPr lang="mr-IN" sz="2000" dirty="0">
                <a:solidFill>
                  <a:srgbClr val="800000"/>
                </a:solidFill>
                <a:latin typeface="Consolas" charset="0"/>
                <a:ea typeface="Consolas" charset="0"/>
                <a:cs typeface="Consolas" charset="0"/>
              </a:endParaRPr>
            </a:p>
            <a:p>
              <a:pPr>
                <a:defRPr/>
              </a:pPr>
              <a:r>
                <a:rPr lang="en-US" sz="2000" dirty="0" smtClean="0">
                  <a:solidFill>
                    <a:srgbClr val="800000"/>
                  </a:solidFill>
                  <a:latin typeface="Consolas" charset="0"/>
                  <a:ea typeface="Consolas" charset="0"/>
                  <a:cs typeface="Consolas" charset="0"/>
                </a:rPr>
                <a:t>}    </a:t>
              </a:r>
              <a:endParaRPr lang="en-US" sz="2000" dirty="0"/>
            </a:p>
          </p:txBody>
        </p:sp>
      </p:grpSp>
    </p:spTree>
    <p:extLst>
      <p:ext uri="{BB962C8B-B14F-4D97-AF65-F5344CB8AC3E}">
        <p14:creationId xmlns:p14="http://schemas.microsoft.com/office/powerpoint/2010/main" val="317794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dissolve">
                                      <p:cBhvr>
                                        <p:cTn id="1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ChangeArrowheads="1"/>
          </p:cNvSpPr>
          <p:nvPr/>
        </p:nvSpPr>
        <p:spPr bwMode="auto">
          <a:xfrm>
            <a:off x="381000" y="1816417"/>
            <a:ext cx="8404225" cy="4770537"/>
          </a:xfrm>
          <a:prstGeom prst="rect">
            <a:avLst/>
          </a:prstGeom>
          <a:solidFill>
            <a:srgbClr val="FFFFCC"/>
          </a:solidFill>
          <a:ln w="12600" cap="sq">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An instance maintains a bounded buffer of </a:t>
            </a:r>
            <a:r>
              <a:rPr lang="en-US" sz="2000" dirty="0" smtClean="0">
                <a:solidFill>
                  <a:srgbClr val="008000"/>
                </a:solidFill>
                <a:latin typeface="Consolas" charset="0"/>
                <a:ea typeface="Consolas" charset="0"/>
                <a:cs typeface="Consolas" charset="0"/>
              </a:rPr>
              <a:t>fixed </a:t>
            </a:r>
            <a:r>
              <a:rPr lang="en-US" sz="2000" dirty="0">
                <a:solidFill>
                  <a:srgbClr val="008000"/>
                </a:solidFill>
                <a:latin typeface="Consolas" charset="0"/>
                <a:ea typeface="Consolas" charset="0"/>
                <a:cs typeface="Consolas" charset="0"/>
              </a:rPr>
              <a:t>size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class </a:t>
            </a:r>
            <a:r>
              <a:rPr lang="en-US" sz="2000" dirty="0" err="1" smtClean="0">
                <a:solidFill>
                  <a:srgbClr val="000000"/>
                </a:solidFill>
                <a:latin typeface="Consolas" charset="0"/>
                <a:ea typeface="Consolas" charset="0"/>
                <a:cs typeface="Consolas" charset="0"/>
              </a:rPr>
              <a:t>BoundedBuffer</a:t>
            </a:r>
            <a:r>
              <a:rPr lang="en-US" sz="2000" dirty="0" smtClean="0">
                <a:solidFill>
                  <a:srgbClr val="000000"/>
                </a:solidFill>
                <a:latin typeface="Consolas" charset="0"/>
                <a:ea typeface="Consolas" charset="0"/>
                <a:cs typeface="Consolas" charset="0"/>
              </a:rPr>
              <a:t>&lt;E&gt;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     </a:t>
            </a:r>
            <a:r>
              <a:rPr lang="en-US" sz="2000" dirty="0" err="1" smtClean="0">
                <a:solidFill>
                  <a:srgbClr val="000000"/>
                </a:solidFill>
                <a:latin typeface="Consolas" charset="0"/>
                <a:ea typeface="Consolas" charset="0"/>
                <a:cs typeface="Consolas" charset="0"/>
              </a:rPr>
              <a:t>ArrayQueue</a:t>
            </a:r>
            <a:r>
              <a:rPr lang="en-US" sz="2000" dirty="0" smtClean="0">
                <a:solidFill>
                  <a:srgbClr val="000000"/>
                </a:solidFill>
                <a:latin typeface="Consolas" charset="0"/>
                <a:ea typeface="Consolas" charset="0"/>
                <a:cs typeface="Consolas" charset="0"/>
              </a:rPr>
              <a:t>&lt;E&gt; </a:t>
            </a:r>
            <a:r>
              <a:rPr lang="en-US" sz="2000" dirty="0" err="1">
                <a:solidFill>
                  <a:srgbClr val="000000"/>
                </a:solidFill>
                <a:latin typeface="Consolas" charset="0"/>
                <a:ea typeface="Consolas" charset="0"/>
                <a:cs typeface="Consolas" charset="0"/>
              </a:rPr>
              <a:t>aq</a:t>
            </a:r>
            <a:r>
              <a:rPr lang="en-US" sz="2000" dirty="0">
                <a:solidFill>
                  <a:srgbClr val="008000"/>
                </a:solidFill>
                <a:latin typeface="Consolas" charset="0"/>
                <a:ea typeface="Consolas" charset="0"/>
                <a:cs typeface="Consolas" charset="0"/>
              </a:rPr>
              <a:t>; </a:t>
            </a:r>
            <a:endParaRPr lang="en-US" sz="2000" dirty="0" smtClean="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smtClean="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smtClean="0">
                <a:solidFill>
                  <a:srgbClr val="008000"/>
                </a:solidFill>
                <a:latin typeface="Consolas" charset="0"/>
                <a:ea typeface="Consolas" charset="0"/>
                <a:cs typeface="Consolas" charset="0"/>
              </a:rPr>
              <a:t>     /**  </a:t>
            </a:r>
            <a:r>
              <a:rPr lang="en-US" sz="2000" dirty="0">
                <a:solidFill>
                  <a:srgbClr val="008000"/>
                </a:solidFill>
                <a:latin typeface="Consolas" charset="0"/>
                <a:ea typeface="Consolas" charset="0"/>
                <a:cs typeface="Consolas" charset="0"/>
              </a:rPr>
              <a:t>Put v into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a:t>
            </a:r>
            <a:r>
              <a:rPr lang="en-US" sz="2000" dirty="0" smtClean="0">
                <a:solidFill>
                  <a:srgbClr val="800000"/>
                </a:solidFill>
                <a:latin typeface="Consolas" charset="0"/>
                <a:ea typeface="Consolas" charset="0"/>
                <a:cs typeface="Consolas" charset="0"/>
              </a:rPr>
              <a:t>synchronized void produce(E </a:t>
            </a:r>
            <a:r>
              <a:rPr lang="en-US" sz="2000" dirty="0">
                <a:solidFill>
                  <a:srgbClr val="800000"/>
                </a:solidFill>
                <a:latin typeface="Consolas" charset="0"/>
                <a:ea typeface="Consolas" charset="0"/>
                <a:cs typeface="Consolas" charset="0"/>
              </a:rPr>
              <a:t>v) {</a:t>
            </a:r>
          </a:p>
          <a:p>
            <a:pPr>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if(!</a:t>
            </a:r>
            <a:r>
              <a:rPr lang="en-US" sz="2000" dirty="0" err="1" smtClean="0">
                <a:solidFill>
                  <a:srgbClr val="800000"/>
                </a:solidFill>
                <a:latin typeface="Consolas" charset="0"/>
                <a:ea typeface="Consolas" charset="0"/>
                <a:cs typeface="Consolas" charset="0"/>
              </a:rPr>
              <a:t>aq.isFull</a:t>
            </a:r>
            <a:r>
              <a:rPr lang="en-US" sz="2000" dirty="0" smtClean="0">
                <a:solidFill>
                  <a:srgbClr val="800000"/>
                </a:solidFill>
                <a:latin typeface="Consolas" charset="0"/>
                <a:ea typeface="Consolas" charset="0"/>
                <a:cs typeface="Consolas" charset="0"/>
              </a:rPr>
              <a:t>()){ </a:t>
            </a:r>
            <a:r>
              <a:rPr lang="mr-IN" sz="2000" dirty="0" err="1" smtClean="0">
                <a:solidFill>
                  <a:srgbClr val="800000"/>
                </a:solidFill>
                <a:latin typeface="Consolas" charset="0"/>
                <a:ea typeface="Consolas" charset="0"/>
                <a:cs typeface="Consolas" charset="0"/>
              </a:rPr>
              <a:t>aq.put</a:t>
            </a:r>
            <a:r>
              <a:rPr lang="mr-IN" sz="2000" dirty="0" smtClean="0">
                <a:solidFill>
                  <a:srgbClr val="800000"/>
                </a:solidFill>
                <a:latin typeface="Consolas" charset="0"/>
                <a:ea typeface="Consolas" charset="0"/>
                <a:cs typeface="Consolas" charset="0"/>
              </a:rPr>
              <a:t>(</a:t>
            </a:r>
            <a:r>
              <a:rPr lang="mr-IN" sz="2000" dirty="0" err="1" smtClean="0">
                <a:solidFill>
                  <a:srgbClr val="800000"/>
                </a:solidFill>
                <a:latin typeface="Consolas" charset="0"/>
                <a:ea typeface="Consolas" charset="0"/>
                <a:cs typeface="Consolas" charset="0"/>
              </a:rPr>
              <a:t>v</a:t>
            </a:r>
            <a:r>
              <a:rPr lang="mr-IN" sz="2000" dirty="0" smtClean="0">
                <a:solidFill>
                  <a:srgbClr val="800000"/>
                </a:solidFill>
                <a:latin typeface="Consolas" charset="0"/>
                <a:ea typeface="Consolas" charset="0"/>
                <a:cs typeface="Consolas" charset="0"/>
              </a:rPr>
              <a:t>)</a:t>
            </a:r>
            <a:r>
              <a:rPr lang="en-US" sz="2000" dirty="0" smtClean="0">
                <a:solidFill>
                  <a:srgbClr val="800000"/>
                </a:solidFill>
                <a:latin typeface="Consolas" charset="0"/>
                <a:ea typeface="Consolas" charset="0"/>
                <a:cs typeface="Consolas" charset="0"/>
              </a:rPr>
              <a:t>; }</a:t>
            </a:r>
            <a:endParaRPr lang="mr-IN"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    </a:t>
            </a:r>
            <a:endParaRPr lang="en-US" sz="2000" dirty="0" smtClean="0">
              <a:solidFill>
                <a:srgbClr val="800000"/>
              </a:solidFill>
              <a:latin typeface="Consolas" charset="0"/>
              <a:ea typeface="Consolas" charset="0"/>
              <a:cs typeface="Consolas" charset="0"/>
            </a:endParaRPr>
          </a:p>
          <a:p>
            <a:pPr>
              <a:spcBef>
                <a:spcPts val="600"/>
              </a:spcBef>
              <a:defRPr/>
            </a:pPr>
            <a:endParaRPr lang="en-US" sz="2000" dirty="0" smtClean="0">
              <a:solidFill>
                <a:srgbClr val="008000"/>
              </a:solidFill>
              <a:latin typeface="Consolas" charset="0"/>
              <a:ea typeface="Consolas" charset="0"/>
              <a:cs typeface="Consolas" charset="0"/>
            </a:endParaRPr>
          </a:p>
          <a:p>
            <a:pPr>
              <a:spcBef>
                <a:spcPts val="600"/>
              </a:spcBef>
              <a:defRPr/>
            </a:pPr>
            <a:r>
              <a:rPr lang="en-US" sz="2000" dirty="0" smtClean="0">
                <a:solidFill>
                  <a:srgbClr val="008000"/>
                </a:solidFill>
                <a:latin typeface="Consolas" charset="0"/>
                <a:ea typeface="Consolas" charset="0"/>
                <a:cs typeface="Consolas" charset="0"/>
              </a:rPr>
              <a:t>     /**  Consume </a:t>
            </a:r>
            <a:r>
              <a:rPr lang="en-US" sz="2000" dirty="0">
                <a:solidFill>
                  <a:srgbClr val="008000"/>
                </a:solidFill>
                <a:latin typeface="Consolas" charset="0"/>
                <a:ea typeface="Consolas" charset="0"/>
                <a:cs typeface="Consolas" charset="0"/>
              </a:rPr>
              <a:t>v </a:t>
            </a:r>
            <a:r>
              <a:rPr lang="en-US" sz="2000" dirty="0" smtClean="0">
                <a:solidFill>
                  <a:srgbClr val="008000"/>
                </a:solidFill>
                <a:latin typeface="Consolas" charset="0"/>
                <a:ea typeface="Consolas" charset="0"/>
                <a:cs typeface="Consolas" charset="0"/>
              </a:rPr>
              <a:t>from the </a:t>
            </a:r>
            <a:r>
              <a:rPr lang="en-US" sz="2000" dirty="0">
                <a:solidFill>
                  <a:srgbClr val="008000"/>
                </a:solidFill>
                <a:latin typeface="Consolas" charset="0"/>
                <a:ea typeface="Consolas" charset="0"/>
                <a:cs typeface="Consolas" charset="0"/>
              </a:rPr>
              <a:t>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a:t>
            </a:r>
            <a:r>
              <a:rPr lang="en-US" sz="2000" dirty="0" smtClean="0">
                <a:solidFill>
                  <a:srgbClr val="800000"/>
                </a:solidFill>
                <a:latin typeface="Consolas" charset="0"/>
                <a:ea typeface="Consolas" charset="0"/>
                <a:cs typeface="Consolas" charset="0"/>
              </a:rPr>
              <a:t>synchronized E consume() </a:t>
            </a:r>
            <a:r>
              <a:rPr lang="en-US" sz="2000" dirty="0">
                <a:solidFill>
                  <a:srgbClr val="800000"/>
                </a:solidFill>
                <a:latin typeface="Consolas" charset="0"/>
                <a:ea typeface="Consolas" charset="0"/>
                <a:cs typeface="Consolas" charset="0"/>
              </a:rPr>
              <a:t>{</a:t>
            </a:r>
          </a:p>
          <a:p>
            <a:pPr>
              <a:defRPr/>
            </a:pPr>
            <a:r>
              <a:rPr lang="en-US" sz="2000" dirty="0">
                <a:solidFill>
                  <a:srgbClr val="800000"/>
                </a:solidFill>
                <a:latin typeface="Consolas" charset="0"/>
                <a:ea typeface="Consolas" charset="0"/>
                <a:cs typeface="Consolas" charset="0"/>
              </a:rPr>
              <a:t>           </a:t>
            </a:r>
            <a:r>
              <a:rPr lang="en-US" sz="2000" dirty="0" err="1" smtClean="0">
                <a:solidFill>
                  <a:srgbClr val="800000"/>
                </a:solidFill>
                <a:latin typeface="Consolas" charset="0"/>
                <a:ea typeface="Consolas" charset="0"/>
                <a:cs typeface="Consolas" charset="0"/>
              </a:rPr>
              <a:t>aq.isEmpty</a:t>
            </a:r>
            <a:r>
              <a:rPr lang="en-US" sz="2000" dirty="0" smtClean="0">
                <a:solidFill>
                  <a:srgbClr val="800000"/>
                </a:solidFill>
                <a:latin typeface="Consolas" charset="0"/>
                <a:ea typeface="Consolas" charset="0"/>
                <a:cs typeface="Consolas" charset="0"/>
              </a:rPr>
              <a:t>() ? return  null : return </a:t>
            </a:r>
            <a:r>
              <a:rPr lang="mr-IN" sz="2000" dirty="0" err="1" smtClean="0">
                <a:solidFill>
                  <a:srgbClr val="800000"/>
                </a:solidFill>
                <a:latin typeface="Consolas" charset="0"/>
                <a:ea typeface="Consolas" charset="0"/>
                <a:cs typeface="Consolas" charset="0"/>
              </a:rPr>
              <a:t>aq</a:t>
            </a:r>
            <a:r>
              <a:rPr lang="mr-IN" sz="2000" dirty="0" smtClean="0">
                <a:solidFill>
                  <a:srgbClr val="800000"/>
                </a:solidFill>
                <a:latin typeface="Consolas" charset="0"/>
                <a:ea typeface="Consolas" charset="0"/>
                <a:cs typeface="Consolas" charset="0"/>
              </a:rPr>
              <a:t>.</a:t>
            </a:r>
            <a:r>
              <a:rPr lang="en-US" sz="2000" dirty="0" smtClean="0">
                <a:solidFill>
                  <a:srgbClr val="800000"/>
                </a:solidFill>
                <a:latin typeface="Consolas" charset="0"/>
                <a:ea typeface="Consolas" charset="0"/>
                <a:cs typeface="Consolas" charset="0"/>
              </a:rPr>
              <a:t>get</a:t>
            </a:r>
            <a:r>
              <a:rPr lang="mr-IN" sz="2000" dirty="0" smtClean="0">
                <a:solidFill>
                  <a:srgbClr val="800000"/>
                </a:solidFill>
                <a:latin typeface="Consolas" charset="0"/>
                <a:ea typeface="Consolas" charset="0"/>
                <a:cs typeface="Consolas" charset="0"/>
              </a:rPr>
              <a:t>();</a:t>
            </a:r>
            <a:endParaRPr lang="mr-IN"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    </a:t>
            </a:r>
          </a:p>
          <a:p>
            <a:pPr>
              <a:defRPr/>
            </a:pPr>
            <a:r>
              <a:rPr lang="en-US" sz="2000" dirty="0">
                <a:solidFill>
                  <a:srgbClr val="800000"/>
                </a:solidFill>
                <a:latin typeface="Consolas" charset="0"/>
                <a:ea typeface="Consolas" charset="0"/>
                <a:cs typeface="Consolas" charset="0"/>
              </a:rPr>
              <a:t>}</a:t>
            </a:r>
          </a:p>
        </p:txBody>
      </p:sp>
      <p:sp>
        <p:nvSpPr>
          <p:cNvPr id="2048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358B5C13-F974-B545-AA2E-0FCBE73AA733}" type="slidenum">
              <a:rPr lang="en-US" altLang="en-US" sz="1200" b="1">
                <a:solidFill>
                  <a:srgbClr val="FFFFFF"/>
                </a:solidFill>
              </a:rPr>
              <a:pPr algn="ctr" eaLnBrk="1" hangingPunct="1">
                <a:lnSpc>
                  <a:spcPct val="80000"/>
                </a:lnSpc>
                <a:buClrTx/>
                <a:buFontTx/>
                <a:buNone/>
              </a:pPr>
              <a:t>17</a:t>
            </a:fld>
            <a:endParaRPr lang="en-US" altLang="en-US" sz="1200" b="1">
              <a:solidFill>
                <a:srgbClr val="FFFFFF"/>
              </a:solidFill>
            </a:endParaRPr>
          </a:p>
        </p:txBody>
      </p:sp>
      <p:sp>
        <p:nvSpPr>
          <p:cNvPr id="132100" name="TextBox 1"/>
          <p:cNvSpPr txBox="1">
            <a:spLocks noChangeArrowheads="1"/>
          </p:cNvSpPr>
          <p:nvPr/>
        </p:nvSpPr>
        <p:spPr bwMode="auto">
          <a:xfrm>
            <a:off x="4787778" y="2808445"/>
            <a:ext cx="3897313" cy="461963"/>
          </a:xfrm>
          <a:prstGeom prst="rect">
            <a:avLst/>
          </a:prstGeom>
          <a:ln/>
          <a:extLst/>
        </p:spPr>
        <p:style>
          <a:lnRef idx="1">
            <a:schemeClr val="dk1"/>
          </a:lnRef>
          <a:fillRef idx="2">
            <a:schemeClr val="dk1"/>
          </a:fillRef>
          <a:effectRef idx="1">
            <a:schemeClr val="dk1"/>
          </a:effectRef>
          <a:fontRef idx="minor">
            <a:schemeClr val="dk1"/>
          </a:fontRef>
        </p:style>
        <p:txBody>
          <a:bodyPr wrap="none">
            <a:spAutoFit/>
          </a:bodyPr>
          <a:lstStyle/>
          <a:p>
            <a:r>
              <a:rPr lang="en-US" altLang="en-US" dirty="0">
                <a:solidFill>
                  <a:schemeClr val="tx1"/>
                </a:solidFill>
              </a:rPr>
              <a:t>What happens of </a:t>
            </a:r>
            <a:r>
              <a:rPr lang="en-US" altLang="en-US" dirty="0" err="1">
                <a:solidFill>
                  <a:schemeClr val="tx1"/>
                </a:solidFill>
              </a:rPr>
              <a:t>aq</a:t>
            </a:r>
            <a:r>
              <a:rPr lang="en-US" altLang="en-US" dirty="0">
                <a:solidFill>
                  <a:schemeClr val="tx1"/>
                </a:solidFill>
              </a:rPr>
              <a:t> is full?</a:t>
            </a:r>
          </a:p>
        </p:txBody>
      </p:sp>
      <p:sp>
        <p:nvSpPr>
          <p:cNvPr id="7" name="TextBox 6"/>
          <p:cNvSpPr txBox="1">
            <a:spLocks noChangeArrowheads="1"/>
          </p:cNvSpPr>
          <p:nvPr/>
        </p:nvSpPr>
        <p:spPr bwMode="auto">
          <a:xfrm>
            <a:off x="828674" y="4724400"/>
            <a:ext cx="7508875" cy="1569660"/>
          </a:xfrm>
          <a:prstGeom prst="rect">
            <a:avLst/>
          </a:prstGeom>
          <a:ln/>
          <a:extLst/>
        </p:spPr>
        <p:style>
          <a:lnRef idx="1">
            <a:schemeClr val="dk1"/>
          </a:lnRef>
          <a:fillRef idx="2">
            <a:schemeClr val="dk1"/>
          </a:fillRef>
          <a:effectRef idx="1">
            <a:schemeClr val="dk1"/>
          </a:effectRef>
          <a:fontRef idx="minor">
            <a:schemeClr val="dk1"/>
          </a:fontRef>
        </p:style>
        <p:txBody>
          <a:bodyPr>
            <a:spAutoFit/>
          </a:bodyPr>
          <a:lstStyle/>
          <a:p>
            <a:r>
              <a:rPr lang="en-US" altLang="en-US" dirty="0" smtClean="0">
                <a:solidFill>
                  <a:schemeClr val="tx1"/>
                </a:solidFill>
              </a:rPr>
              <a:t>We want to </a:t>
            </a:r>
            <a:r>
              <a:rPr lang="en-US" altLang="en-US" dirty="0">
                <a:solidFill>
                  <a:schemeClr val="tx1"/>
                </a:solidFill>
              </a:rPr>
              <a:t>wait until it becomes non-full —until there</a:t>
            </a:r>
          </a:p>
          <a:p>
            <a:r>
              <a:rPr lang="en-US" altLang="en-US" dirty="0">
                <a:solidFill>
                  <a:schemeClr val="tx1"/>
                </a:solidFill>
              </a:rPr>
              <a:t>is a place to put v.</a:t>
            </a:r>
          </a:p>
          <a:p>
            <a:r>
              <a:rPr lang="en-US" altLang="en-US" dirty="0">
                <a:solidFill>
                  <a:srgbClr val="008000"/>
                </a:solidFill>
              </a:rPr>
              <a:t>Somebody has to buy a loaf of bread before we can put more bread on the </a:t>
            </a:r>
            <a:r>
              <a:rPr lang="en-US" altLang="en-US" dirty="0" smtClean="0">
                <a:solidFill>
                  <a:srgbClr val="008000"/>
                </a:solidFill>
              </a:rPr>
              <a:t>shelf.</a:t>
            </a:r>
            <a:endParaRPr lang="en-US" altLang="en-US" dirty="0">
              <a:solidFill>
                <a:srgbClr val="FF0000"/>
              </a:solidFill>
            </a:endParaRPr>
          </a:p>
        </p:txBody>
      </p:sp>
      <p:sp>
        <p:nvSpPr>
          <p:cNvPr id="9" name="Title 1"/>
          <p:cNvSpPr txBox="1">
            <a:spLocks/>
          </p:cNvSpPr>
          <p:nvPr/>
        </p:nvSpPr>
        <p:spPr>
          <a:xfrm>
            <a:off x="609600" y="228600"/>
            <a:ext cx="8151813" cy="989013"/>
          </a:xfrm>
          <a:prstGeom prst="rect">
            <a:avLst/>
          </a:prstGeom>
        </p:spPr>
        <p:txBody>
          <a:bodyPr/>
          <a:lst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a:lstStyle>
          <a:p>
            <a:r>
              <a:rPr lang="en-US" kern="0" dirty="0" smtClean="0"/>
              <a:t>Bounded Buffer</a:t>
            </a:r>
            <a:endParaRPr lang="en-US" kern="0" dirty="0"/>
          </a:p>
        </p:txBody>
      </p:sp>
    </p:spTree>
    <p:extLst>
      <p:ext uri="{BB962C8B-B14F-4D97-AF65-F5344CB8AC3E}">
        <p14:creationId xmlns:p14="http://schemas.microsoft.com/office/powerpoint/2010/main" val="97117088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2100"/>
                                        </p:tgtEl>
                                        <p:attrNameLst>
                                          <p:attrName>style.visibility</p:attrName>
                                        </p:attrNameLst>
                                      </p:cBhvr>
                                      <p:to>
                                        <p:strVal val="visible"/>
                                      </p:to>
                                    </p:set>
                                    <p:animEffect transition="in" filter="dissolve">
                                      <p:cBhvr>
                                        <p:cTn id="7" dur="500"/>
                                        <p:tgtEl>
                                          <p:spTgt spid="13210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00"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Wait()</a:t>
            </a:r>
            <a:endParaRPr lang="en-US" dirty="0"/>
          </a:p>
        </p:txBody>
      </p:sp>
      <p:sp>
        <p:nvSpPr>
          <p:cNvPr id="3" name="Content Placeholder 2"/>
          <p:cNvSpPr>
            <a:spLocks noGrp="1"/>
          </p:cNvSpPr>
          <p:nvPr>
            <p:ph idx="1"/>
          </p:nvPr>
        </p:nvSpPr>
        <p:spPr/>
        <p:txBody>
          <a:bodyPr/>
          <a:lstStyle/>
          <a:p>
            <a:r>
              <a:rPr lang="en-US" dirty="0" smtClean="0"/>
              <a:t>For every synchronized object </a:t>
            </a:r>
            <a:r>
              <a:rPr lang="en-US" i="1" dirty="0" err="1" smtClean="0"/>
              <a:t>sobj</a:t>
            </a:r>
            <a:r>
              <a:rPr lang="en-US" dirty="0" smtClean="0"/>
              <a:t>, Java maintains:</a:t>
            </a:r>
          </a:p>
          <a:p>
            <a:pPr marL="514350" indent="-514350">
              <a:buFont typeface="+mj-lt"/>
              <a:buAutoNum type="arabicPeriod"/>
            </a:pPr>
            <a:r>
              <a:rPr lang="en-US" b="1" dirty="0" err="1" smtClean="0">
                <a:solidFill>
                  <a:srgbClr val="0070C0"/>
                </a:solidFill>
              </a:rPr>
              <a:t>locklist</a:t>
            </a:r>
            <a:r>
              <a:rPr lang="en-US" b="1" dirty="0" smtClean="0">
                <a:solidFill>
                  <a:srgbClr val="0070C0"/>
                </a:solidFill>
              </a:rPr>
              <a:t>:</a:t>
            </a:r>
            <a:r>
              <a:rPr lang="en-US" dirty="0" smtClean="0"/>
              <a:t> a list of threads that are waiting to obtain the lock on </a:t>
            </a:r>
            <a:r>
              <a:rPr lang="en-US" i="1" dirty="0" err="1" smtClean="0"/>
              <a:t>sobj</a:t>
            </a:r>
            <a:endParaRPr lang="en-US" i="1" dirty="0"/>
          </a:p>
          <a:p>
            <a:pPr marL="514350" indent="-514350">
              <a:buFont typeface="+mj-lt"/>
              <a:buAutoNum type="arabicPeriod"/>
            </a:pPr>
            <a:r>
              <a:rPr lang="en-US" b="1" dirty="0" smtClean="0">
                <a:solidFill>
                  <a:srgbClr val="0070C0"/>
                </a:solidFill>
              </a:rPr>
              <a:t>waitlist:</a:t>
            </a:r>
            <a:r>
              <a:rPr lang="en-US" dirty="0" smtClean="0"/>
              <a:t> a list of threads that had the lock but executed wait() </a:t>
            </a:r>
          </a:p>
          <a:p>
            <a:pPr marL="914400" lvl="1" indent="-514350">
              <a:buFont typeface="Arial" charset="0"/>
              <a:buChar char="•"/>
            </a:pPr>
            <a:r>
              <a:rPr lang="en-US" dirty="0" smtClean="0"/>
              <a:t>e.g., because they couldn't proceed</a:t>
            </a:r>
          </a:p>
          <a:p>
            <a:pPr marL="0" indent="0"/>
            <a:endParaRPr lang="en-US" dirty="0"/>
          </a:p>
          <a:p>
            <a:pPr marL="0" indent="0" algn="ctr"/>
            <a:r>
              <a:rPr lang="en-US" dirty="0" smtClean="0"/>
              <a:t>wait() is a method defined in Object</a:t>
            </a:r>
            <a:endParaRPr lang="en-US" dirty="0"/>
          </a:p>
        </p:txBody>
      </p:sp>
    </p:spTree>
    <p:extLst>
      <p:ext uri="{BB962C8B-B14F-4D97-AF65-F5344CB8AC3E}">
        <p14:creationId xmlns:p14="http://schemas.microsoft.com/office/powerpoint/2010/main" val="1864447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dissolve">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ChangeArrowheads="1"/>
          </p:cNvSpPr>
          <p:nvPr/>
        </p:nvSpPr>
        <p:spPr bwMode="auto">
          <a:xfrm>
            <a:off x="381000" y="1676400"/>
            <a:ext cx="8404225" cy="5001369"/>
          </a:xfrm>
          <a:prstGeom prst="rect">
            <a:avLst/>
          </a:prstGeom>
          <a:solidFill>
            <a:srgbClr val="FFFFCC"/>
          </a:solidFill>
          <a:ln w="12600" cap="sq">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An instance maintains a bounded buffer of </a:t>
            </a:r>
            <a:r>
              <a:rPr lang="en-US" sz="2000" dirty="0" smtClean="0">
                <a:solidFill>
                  <a:srgbClr val="008000"/>
                </a:solidFill>
                <a:latin typeface="Consolas" charset="0"/>
                <a:ea typeface="Consolas" charset="0"/>
                <a:cs typeface="Consolas" charset="0"/>
              </a:rPr>
              <a:t>fixed </a:t>
            </a:r>
            <a:r>
              <a:rPr lang="en-US" sz="2000" dirty="0">
                <a:solidFill>
                  <a:srgbClr val="008000"/>
                </a:solidFill>
                <a:latin typeface="Consolas" charset="0"/>
                <a:ea typeface="Consolas" charset="0"/>
                <a:cs typeface="Consolas" charset="0"/>
              </a:rPr>
              <a:t>size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class </a:t>
            </a:r>
            <a:r>
              <a:rPr lang="en-US" sz="2000" dirty="0" err="1" smtClean="0">
                <a:solidFill>
                  <a:srgbClr val="000000"/>
                </a:solidFill>
                <a:latin typeface="Consolas" charset="0"/>
                <a:ea typeface="Consolas" charset="0"/>
                <a:cs typeface="Consolas" charset="0"/>
              </a:rPr>
              <a:t>BoundedBuffer</a:t>
            </a:r>
            <a:r>
              <a:rPr lang="en-US" sz="2000" dirty="0" smtClean="0">
                <a:solidFill>
                  <a:srgbClr val="000000"/>
                </a:solidFill>
                <a:latin typeface="Consolas" charset="0"/>
                <a:ea typeface="Consolas" charset="0"/>
                <a:cs typeface="Consolas" charset="0"/>
              </a:rPr>
              <a:t>&lt;E&gt;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     </a:t>
            </a:r>
            <a:r>
              <a:rPr lang="en-US" sz="2000" dirty="0" err="1" smtClean="0">
                <a:solidFill>
                  <a:srgbClr val="000000"/>
                </a:solidFill>
                <a:latin typeface="Consolas" charset="0"/>
                <a:ea typeface="Consolas" charset="0"/>
                <a:cs typeface="Consolas" charset="0"/>
              </a:rPr>
              <a:t>ArrayQueue</a:t>
            </a:r>
            <a:r>
              <a:rPr lang="en-US" sz="2000" dirty="0" smtClean="0">
                <a:solidFill>
                  <a:srgbClr val="000000"/>
                </a:solidFill>
                <a:latin typeface="Consolas" charset="0"/>
                <a:ea typeface="Consolas" charset="0"/>
                <a:cs typeface="Consolas" charset="0"/>
              </a:rPr>
              <a:t>&lt;E&gt; </a:t>
            </a:r>
            <a:r>
              <a:rPr lang="en-US" sz="2000" dirty="0" err="1">
                <a:solidFill>
                  <a:srgbClr val="000000"/>
                </a:solidFill>
                <a:latin typeface="Consolas" charset="0"/>
                <a:ea typeface="Consolas" charset="0"/>
                <a:cs typeface="Consolas" charset="0"/>
              </a:rPr>
              <a:t>aq</a:t>
            </a:r>
            <a:r>
              <a:rPr lang="en-US" sz="2000" dirty="0">
                <a:solidFill>
                  <a:srgbClr val="008000"/>
                </a:solidFill>
                <a:latin typeface="Consolas" charset="0"/>
                <a:ea typeface="Consolas" charset="0"/>
                <a:cs typeface="Consolas" charset="0"/>
              </a:rPr>
              <a:t>; </a:t>
            </a:r>
            <a:endParaRPr lang="en-US" sz="2000" dirty="0" smtClean="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smtClean="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smtClean="0">
                <a:solidFill>
                  <a:srgbClr val="008000"/>
                </a:solidFill>
                <a:latin typeface="Consolas" charset="0"/>
                <a:ea typeface="Consolas" charset="0"/>
                <a:cs typeface="Consolas" charset="0"/>
              </a:rPr>
              <a:t>     /**  </a:t>
            </a:r>
            <a:r>
              <a:rPr lang="en-US" sz="2000" dirty="0">
                <a:solidFill>
                  <a:srgbClr val="008000"/>
                </a:solidFill>
                <a:latin typeface="Consolas" charset="0"/>
                <a:ea typeface="Consolas" charset="0"/>
                <a:cs typeface="Consolas" charset="0"/>
              </a:rPr>
              <a:t>Put v into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a:t>
            </a:r>
            <a:r>
              <a:rPr lang="en-US" sz="2000" dirty="0" smtClean="0">
                <a:solidFill>
                  <a:srgbClr val="800000"/>
                </a:solidFill>
                <a:latin typeface="Consolas" charset="0"/>
                <a:ea typeface="Consolas" charset="0"/>
                <a:cs typeface="Consolas" charset="0"/>
              </a:rPr>
              <a:t>synchronized void produce(E </a:t>
            </a:r>
            <a:r>
              <a:rPr lang="en-US" sz="2000" dirty="0">
                <a:solidFill>
                  <a:srgbClr val="800000"/>
                </a:solidFill>
                <a:latin typeface="Consolas" charset="0"/>
                <a:ea typeface="Consolas" charset="0"/>
                <a:cs typeface="Consolas" charset="0"/>
              </a:rPr>
              <a:t>v) </a:t>
            </a:r>
            <a:r>
              <a:rPr lang="en-US" sz="2000" dirty="0" smtClean="0">
                <a:solidFill>
                  <a:srgbClr val="800000"/>
                </a:solidFill>
                <a:latin typeface="Consolas" charset="0"/>
                <a:ea typeface="Consolas" charset="0"/>
                <a:cs typeface="Consolas" charset="0"/>
              </a:rPr>
              <a:t>{</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smtClean="0">
                <a:solidFill>
                  <a:srgbClr val="800000"/>
                </a:solidFill>
                <a:latin typeface="Consolas" charset="0"/>
                <a:ea typeface="Consolas" charset="0"/>
                <a:cs typeface="Consolas" charset="0"/>
              </a:rPr>
              <a:t>          while(</a:t>
            </a:r>
            <a:r>
              <a:rPr lang="en-US" sz="2000" dirty="0" err="1" smtClean="0">
                <a:solidFill>
                  <a:srgbClr val="800000"/>
                </a:solidFill>
                <a:latin typeface="Consolas" charset="0"/>
                <a:ea typeface="Consolas" charset="0"/>
                <a:cs typeface="Consolas" charset="0"/>
              </a:rPr>
              <a:t>aq.isFull</a:t>
            </a:r>
            <a:r>
              <a:rPr lang="en-US" sz="2000" dirty="0" smtClean="0">
                <a:solidFill>
                  <a:srgbClr val="800000"/>
                </a:solidFill>
                <a:latin typeface="Consolas" charset="0"/>
                <a:ea typeface="Consolas" charset="0"/>
                <a:cs typeface="Consolas" charset="0"/>
              </a:rPr>
              <a:t>()){</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smtClean="0">
                <a:solidFill>
                  <a:srgbClr val="800000"/>
                </a:solidFill>
                <a:latin typeface="Consolas" charset="0"/>
                <a:ea typeface="Consolas" charset="0"/>
                <a:cs typeface="Consolas" charset="0"/>
              </a:rPr>
              <a:t>               try { wait(); }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catch(</a:t>
            </a:r>
            <a:r>
              <a:rPr lang="en-US" sz="2000" dirty="0" err="1" smtClean="0">
                <a:solidFill>
                  <a:srgbClr val="800000"/>
                </a:solidFill>
                <a:latin typeface="Consolas" charset="0"/>
                <a:ea typeface="Consolas" charset="0"/>
                <a:cs typeface="Consolas" charset="0"/>
              </a:rPr>
              <a:t>InterruptedException</a:t>
            </a:r>
            <a:r>
              <a:rPr lang="en-US" sz="2000" dirty="0" smtClean="0">
                <a:solidFill>
                  <a:srgbClr val="800000"/>
                </a:solidFill>
                <a:latin typeface="Consolas" charset="0"/>
                <a:ea typeface="Consolas" charset="0"/>
                <a:cs typeface="Consolas" charset="0"/>
              </a:rPr>
              <a:t> e){}</a:t>
            </a:r>
            <a:endParaRPr lang="en-US" sz="2000" dirty="0">
              <a:solidFill>
                <a:srgbClr val="8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a:t>
            </a:r>
            <a:endParaRPr lang="en-US" sz="2000" dirty="0">
              <a:solidFill>
                <a:srgbClr val="800000"/>
              </a:solidFill>
              <a:latin typeface="Consolas" charset="0"/>
              <a:ea typeface="Consolas" charset="0"/>
              <a:cs typeface="Consolas" charset="0"/>
            </a:endParaRPr>
          </a:p>
          <a:p>
            <a:pPr>
              <a:defRPr/>
            </a:pPr>
            <a:r>
              <a:rPr lang="en-US" sz="2000" dirty="0" smtClean="0">
                <a:solidFill>
                  <a:srgbClr val="800000"/>
                </a:solidFill>
                <a:latin typeface="Consolas" charset="0"/>
                <a:ea typeface="Consolas" charset="0"/>
                <a:cs typeface="Consolas" charset="0"/>
              </a:rPr>
              <a:t>          </a:t>
            </a:r>
            <a:r>
              <a:rPr lang="mr-IN" sz="2000" dirty="0" err="1" smtClean="0">
                <a:solidFill>
                  <a:srgbClr val="800000"/>
                </a:solidFill>
                <a:latin typeface="Consolas" charset="0"/>
                <a:ea typeface="Consolas" charset="0"/>
                <a:cs typeface="Consolas" charset="0"/>
              </a:rPr>
              <a:t>aq.put</a:t>
            </a:r>
            <a:r>
              <a:rPr lang="mr-IN" sz="2000" dirty="0" smtClean="0">
                <a:solidFill>
                  <a:srgbClr val="800000"/>
                </a:solidFill>
                <a:latin typeface="Consolas" charset="0"/>
                <a:ea typeface="Consolas" charset="0"/>
                <a:cs typeface="Consolas" charset="0"/>
              </a:rPr>
              <a:t>(</a:t>
            </a:r>
            <a:r>
              <a:rPr lang="mr-IN" sz="2000" dirty="0" err="1" smtClean="0">
                <a:solidFill>
                  <a:srgbClr val="800000"/>
                </a:solidFill>
                <a:latin typeface="Consolas" charset="0"/>
                <a:ea typeface="Consolas" charset="0"/>
                <a:cs typeface="Consolas" charset="0"/>
              </a:rPr>
              <a:t>v</a:t>
            </a:r>
            <a:r>
              <a:rPr lang="mr-IN" sz="2000" dirty="0" smtClean="0">
                <a:solidFill>
                  <a:srgbClr val="800000"/>
                </a:solidFill>
                <a:latin typeface="Consolas" charset="0"/>
                <a:ea typeface="Consolas" charset="0"/>
                <a:cs typeface="Consolas" charset="0"/>
              </a:rPr>
              <a:t>)</a:t>
            </a:r>
            <a:r>
              <a:rPr lang="en-US" sz="2000" dirty="0" smtClean="0">
                <a:solidFill>
                  <a:srgbClr val="800000"/>
                </a:solidFill>
                <a:latin typeface="Consolas" charset="0"/>
                <a:ea typeface="Consolas" charset="0"/>
                <a:cs typeface="Consolas" charset="0"/>
              </a:rPr>
              <a:t>;</a:t>
            </a:r>
          </a:p>
          <a:p>
            <a:pPr>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a:t>
            </a:r>
            <a:endParaRPr lang="mr-IN"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    </a:t>
            </a:r>
            <a:endParaRPr lang="en-US" sz="2000" dirty="0" smtClean="0">
              <a:solidFill>
                <a:srgbClr val="800000"/>
              </a:solidFill>
              <a:latin typeface="Consolas" charset="0"/>
              <a:ea typeface="Consolas" charset="0"/>
              <a:cs typeface="Consolas" charset="0"/>
            </a:endParaRPr>
          </a:p>
          <a:p>
            <a:pPr>
              <a:spcBef>
                <a:spcPts val="600"/>
              </a:spcBef>
              <a:defRPr/>
            </a:pPr>
            <a:r>
              <a:rPr lang="en-US" sz="2000" dirty="0" smtClean="0">
                <a:solidFill>
                  <a:srgbClr val="008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a:t>
            </a:r>
            <a:endParaRPr lang="en-US"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a:t>
            </a:r>
          </a:p>
        </p:txBody>
      </p:sp>
      <p:sp>
        <p:nvSpPr>
          <p:cNvPr id="2048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358B5C13-F974-B545-AA2E-0FCBE73AA733}" type="slidenum">
              <a:rPr lang="en-US" altLang="en-US" sz="1200" b="1">
                <a:solidFill>
                  <a:srgbClr val="FFFFFF"/>
                </a:solidFill>
              </a:rPr>
              <a:pPr algn="ctr" eaLnBrk="1" hangingPunct="1">
                <a:lnSpc>
                  <a:spcPct val="80000"/>
                </a:lnSpc>
                <a:buClrTx/>
                <a:buFontTx/>
                <a:buNone/>
              </a:pPr>
              <a:t>19</a:t>
            </a:fld>
            <a:endParaRPr lang="en-US" altLang="en-US" sz="1200" b="1">
              <a:solidFill>
                <a:srgbClr val="FFFFFF"/>
              </a:solidFill>
            </a:endParaRPr>
          </a:p>
        </p:txBody>
      </p:sp>
      <p:sp>
        <p:nvSpPr>
          <p:cNvPr id="9" name="Title 1"/>
          <p:cNvSpPr txBox="1">
            <a:spLocks/>
          </p:cNvSpPr>
          <p:nvPr/>
        </p:nvSpPr>
        <p:spPr>
          <a:xfrm>
            <a:off x="609600" y="228600"/>
            <a:ext cx="8151813" cy="989013"/>
          </a:xfrm>
          <a:prstGeom prst="rect">
            <a:avLst/>
          </a:prstGeom>
        </p:spPr>
        <p:txBody>
          <a:bodyPr/>
          <a:lst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a:lstStyle>
          <a:p>
            <a:r>
              <a:rPr lang="en-US" kern="0" dirty="0" smtClean="0"/>
              <a:t>Wait()</a:t>
            </a:r>
            <a:endParaRPr lang="en-US" kern="0" dirty="0"/>
          </a:p>
        </p:txBody>
      </p:sp>
      <p:sp>
        <p:nvSpPr>
          <p:cNvPr id="2" name="TextBox 1"/>
          <p:cNvSpPr txBox="1"/>
          <p:nvPr/>
        </p:nvSpPr>
        <p:spPr>
          <a:xfrm>
            <a:off x="5105400" y="3886200"/>
            <a:ext cx="3505200" cy="46166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US" dirty="0" smtClean="0"/>
              <a:t>puts thread on the wait list</a:t>
            </a:r>
            <a:endParaRPr lang="en-US" dirty="0"/>
          </a:p>
        </p:txBody>
      </p:sp>
      <p:cxnSp>
        <p:nvCxnSpPr>
          <p:cNvPr id="4" name="Straight Arrow Connector 3"/>
          <p:cNvCxnSpPr>
            <a:stCxn id="2" idx="1"/>
          </p:cNvCxnSpPr>
          <p:nvPr/>
        </p:nvCxnSpPr>
        <p:spPr bwMode="auto">
          <a:xfrm flipH="1">
            <a:off x="4191000" y="4117033"/>
            <a:ext cx="914400" cy="150167"/>
          </a:xfrm>
          <a:prstGeom prst="straightConnector1">
            <a:avLst/>
          </a:prstGeom>
          <a:ln>
            <a:headEnd type="none" w="med" len="med"/>
            <a:tailEnd type="triangle"/>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3733800" y="2329629"/>
            <a:ext cx="4343400" cy="830997"/>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US" dirty="0" smtClean="0"/>
              <a:t>need while loop (not if statement) to prevent race conditions</a:t>
            </a:r>
            <a:endParaRPr lang="en-US" dirty="0"/>
          </a:p>
        </p:txBody>
      </p:sp>
      <p:cxnSp>
        <p:nvCxnSpPr>
          <p:cNvPr id="11" name="Straight Arrow Connector 10"/>
          <p:cNvCxnSpPr>
            <a:stCxn id="10" idx="1"/>
          </p:cNvCxnSpPr>
          <p:nvPr/>
        </p:nvCxnSpPr>
        <p:spPr bwMode="auto">
          <a:xfrm flipH="1">
            <a:off x="2362200" y="2745128"/>
            <a:ext cx="1371600" cy="1141072"/>
          </a:xfrm>
          <a:prstGeom prst="straightConnector1">
            <a:avLst/>
          </a:prstGeom>
          <a:ln>
            <a:headEnd type="none" w="med" len="med"/>
            <a:tailEnd type="triangle"/>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2">
            <a:schemeClr val="dk1"/>
          </a:lnRef>
          <a:fillRef idx="0">
            <a:schemeClr val="dk1"/>
          </a:fillRef>
          <a:effectRef idx="1">
            <a:schemeClr val="dk1"/>
          </a:effectRef>
          <a:fontRef idx="minor">
            <a:schemeClr val="tx1"/>
          </a:fontRef>
        </p:style>
      </p:cxnSp>
      <p:sp>
        <p:nvSpPr>
          <p:cNvPr id="14" name="TextBox 13"/>
          <p:cNvSpPr txBox="1"/>
          <p:nvPr/>
        </p:nvSpPr>
        <p:spPr>
          <a:xfrm>
            <a:off x="5105400" y="4960203"/>
            <a:ext cx="3505200" cy="830997"/>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US" dirty="0" smtClean="0"/>
              <a:t>threads can be interrupted</a:t>
            </a:r>
          </a:p>
          <a:p>
            <a:r>
              <a:rPr lang="en-US" dirty="0" smtClean="0"/>
              <a:t>if this happens just continue</a:t>
            </a:r>
          </a:p>
        </p:txBody>
      </p:sp>
      <p:cxnSp>
        <p:nvCxnSpPr>
          <p:cNvPr id="15" name="Straight Arrow Connector 14"/>
          <p:cNvCxnSpPr>
            <a:stCxn id="14" idx="1"/>
          </p:cNvCxnSpPr>
          <p:nvPr/>
        </p:nvCxnSpPr>
        <p:spPr bwMode="auto">
          <a:xfrm flipH="1" flipV="1">
            <a:off x="4583112" y="4725987"/>
            <a:ext cx="522288" cy="649715"/>
          </a:xfrm>
          <a:prstGeom prst="straightConnector1">
            <a:avLst/>
          </a:prstGeom>
          <a:ln>
            <a:headEnd type="none" w="med" len="med"/>
            <a:tailEnd type="triangle"/>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2">
            <a:schemeClr val="dk1"/>
          </a:lnRef>
          <a:fillRef idx="0">
            <a:schemeClr val="dk1"/>
          </a:fillRef>
          <a:effectRef idx="1">
            <a:schemeClr val="dk1"/>
          </a:effectRef>
          <a:fontRef idx="minor">
            <a:schemeClr val="tx1"/>
          </a:fontRef>
        </p:style>
      </p:cxnSp>
      <p:sp>
        <p:nvSpPr>
          <p:cNvPr id="18" name="TextBox 17"/>
          <p:cNvSpPr txBox="1"/>
          <p:nvPr/>
        </p:nvSpPr>
        <p:spPr>
          <a:xfrm>
            <a:off x="1680274" y="5312044"/>
            <a:ext cx="1736373" cy="400110"/>
          </a:xfrm>
          <a:prstGeom prst="rect">
            <a:avLst/>
          </a:prstGeom>
          <a:noFill/>
        </p:spPr>
        <p:txBody>
          <a:bodyPr wrap="none" rtlCol="0">
            <a:spAutoFit/>
          </a:bodyPr>
          <a:lstStyle/>
          <a:p>
            <a:r>
              <a:rPr lang="en-US" sz="2000" dirty="0" err="1" smtClean="0">
                <a:solidFill>
                  <a:schemeClr val="tx1"/>
                </a:solidFill>
                <a:latin typeface="Consolas" charset="0"/>
                <a:ea typeface="Consolas" charset="0"/>
                <a:cs typeface="Consolas" charset="0"/>
              </a:rPr>
              <a:t>notifyAll</a:t>
            </a:r>
            <a:r>
              <a:rPr lang="en-US" sz="2000" dirty="0" smtClean="0">
                <a:solidFill>
                  <a:schemeClr val="tx1"/>
                </a:solidFill>
                <a:latin typeface="Consolas" charset="0"/>
                <a:ea typeface="Consolas" charset="0"/>
                <a:cs typeface="Consolas" charset="0"/>
              </a:rPr>
              <a:t>()</a:t>
            </a:r>
            <a:endParaRPr lang="en-US" sz="2000" dirty="0">
              <a:solidFill>
                <a:schemeClr val="tx1"/>
              </a:solidFill>
              <a:latin typeface="Consolas" charset="0"/>
              <a:ea typeface="Consolas" charset="0"/>
              <a:cs typeface="Consolas" charset="0"/>
            </a:endParaRPr>
          </a:p>
        </p:txBody>
      </p:sp>
    </p:spTree>
    <p:extLst>
      <p:ext uri="{BB962C8B-B14F-4D97-AF65-F5344CB8AC3E}">
        <p14:creationId xmlns:p14="http://schemas.microsoft.com/office/powerpoint/2010/main" val="29478287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par>
                                <p:cTn id="8" presetID="9"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par>
                                <p:cTn id="16" presetID="9" presetClass="entr" presetSubtype="0"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dissolv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dissolve">
                                      <p:cBhvr>
                                        <p:cTn id="23" dur="500"/>
                                        <p:tgtEl>
                                          <p:spTgt spid="14"/>
                                        </p:tgtEl>
                                      </p:cBhvr>
                                    </p:animEffect>
                                  </p:childTnLst>
                                </p:cTn>
                              </p:par>
                              <p:par>
                                <p:cTn id="24" presetID="9" presetClass="entr" presetSubtype="0" fill="hold"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dissolve">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dissolve">
                                      <p:cBhvr>
                                        <p:cTn id="3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P spid="14" grpId="0" animBg="1"/>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Announcements</a:t>
            </a:r>
            <a:endParaRPr lang="en-US" dirty="0"/>
          </a:p>
        </p:txBody>
      </p:sp>
      <p:sp>
        <p:nvSpPr>
          <p:cNvPr id="3" name="Content Placeholder 2"/>
          <p:cNvSpPr>
            <a:spLocks noGrp="1"/>
          </p:cNvSpPr>
          <p:nvPr>
            <p:ph idx="1"/>
          </p:nvPr>
        </p:nvSpPr>
        <p:spPr/>
        <p:txBody>
          <a:bodyPr/>
          <a:lstStyle/>
          <a:p>
            <a:pPr marL="457200" indent="-457200">
              <a:buFont typeface="Arial" charset="0"/>
              <a:buChar char="•"/>
            </a:pPr>
            <a:r>
              <a:rPr lang="en-US" dirty="0" smtClean="0"/>
              <a:t>A8 released today, Due: 11/21 </a:t>
            </a:r>
          </a:p>
          <a:p>
            <a:pPr marL="857250" lvl="1" indent="-457200">
              <a:buFont typeface="Arial" charset="0"/>
              <a:buChar char="•"/>
            </a:pPr>
            <a:r>
              <a:rPr lang="en-US" dirty="0" smtClean="0"/>
              <a:t>Late deadline is after Thanksgiving</a:t>
            </a:r>
          </a:p>
          <a:p>
            <a:pPr marL="857250" lvl="1" indent="-457200">
              <a:buFont typeface="Arial" charset="0"/>
              <a:buChar char="•"/>
            </a:pPr>
            <a:r>
              <a:rPr lang="en-US" dirty="0" smtClean="0"/>
              <a:t>You can use your A6/A7 solutions or ours</a:t>
            </a:r>
          </a:p>
          <a:p>
            <a:pPr marL="857250" lvl="1" indent="-457200">
              <a:buFont typeface="Arial" charset="0"/>
              <a:buChar char="•"/>
            </a:pPr>
            <a:r>
              <a:rPr lang="en-US" dirty="0" smtClean="0"/>
              <a:t>A7 correctness scores have been posted</a:t>
            </a:r>
          </a:p>
          <a:p>
            <a:pPr marL="857250" lvl="1" indent="-457200">
              <a:buFont typeface="Arial" charset="0"/>
              <a:buChar char="•"/>
            </a:pPr>
            <a:r>
              <a:rPr lang="en-US" dirty="0" smtClean="0"/>
              <a:t>Next week's recitation will focus on A8</a:t>
            </a:r>
          </a:p>
          <a:p>
            <a:pPr marL="457200" indent="-457200">
              <a:buFont typeface="Arial" charset="0"/>
              <a:buChar char="•"/>
            </a:pPr>
            <a:r>
              <a:rPr lang="en-US" dirty="0" smtClean="0"/>
              <a:t>Prelim 2 is in one week</a:t>
            </a:r>
          </a:p>
          <a:p>
            <a:pPr marL="857250" lvl="1" indent="-457200">
              <a:buFont typeface="Arial" charset="0"/>
              <a:buChar char="•"/>
            </a:pPr>
            <a:r>
              <a:rPr lang="en-US" dirty="0" smtClean="0"/>
              <a:t>Deadline for conflicts is today</a:t>
            </a:r>
          </a:p>
          <a:p>
            <a:pPr marL="857250" lvl="1" indent="-457200">
              <a:buFont typeface="Arial" charset="0"/>
              <a:buChar char="•"/>
            </a:pPr>
            <a:r>
              <a:rPr lang="en-US" dirty="0" smtClean="0"/>
              <a:t>Review session on Sunday 11/14</a:t>
            </a:r>
            <a:endParaRPr lang="en-US" dirty="0"/>
          </a:p>
        </p:txBody>
      </p:sp>
    </p:spTree>
    <p:extLst>
      <p:ext uri="{BB962C8B-B14F-4D97-AF65-F5344CB8AC3E}">
        <p14:creationId xmlns:p14="http://schemas.microsoft.com/office/powerpoint/2010/main" val="357098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dissolve">
                                      <p:cBhvr>
                                        <p:cTn id="7" dur="500"/>
                                        <p:tgtEl>
                                          <p:spTgt spid="3">
                                            <p:txEl>
                                              <p:pRg st="5" end="5"/>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dissolve">
                                      <p:cBhvr>
                                        <p:cTn id="10" dur="500"/>
                                        <p:tgtEl>
                                          <p:spTgt spid="3">
                                            <p:txEl>
                                              <p:pRg st="6" end="6"/>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dissolve">
                                      <p:cBhvr>
                                        <p:cTn id="1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
            </a:r>
            <a:r>
              <a:rPr lang="en-US" dirty="0" smtClean="0"/>
              <a:t>otify() and </a:t>
            </a:r>
            <a:r>
              <a:rPr lang="en-US" dirty="0" err="1"/>
              <a:t>n</a:t>
            </a:r>
            <a:r>
              <a:rPr lang="en-US" dirty="0" err="1" smtClean="0"/>
              <a:t>otifyAll</a:t>
            </a:r>
            <a:r>
              <a:rPr lang="en-US" dirty="0" smtClean="0"/>
              <a:t>()</a:t>
            </a:r>
            <a:endParaRPr lang="en-US" dirty="0"/>
          </a:p>
        </p:txBody>
      </p:sp>
      <p:sp>
        <p:nvSpPr>
          <p:cNvPr id="3" name="Content Placeholder 2"/>
          <p:cNvSpPr>
            <a:spLocks noGrp="1"/>
          </p:cNvSpPr>
          <p:nvPr>
            <p:ph idx="1"/>
          </p:nvPr>
        </p:nvSpPr>
        <p:spPr/>
        <p:txBody>
          <a:bodyPr/>
          <a:lstStyle/>
          <a:p>
            <a:pPr marL="457200" indent="-457200">
              <a:buFont typeface="Arial" charset="0"/>
              <a:buChar char="•"/>
            </a:pPr>
            <a:r>
              <a:rPr lang="en-US" dirty="0" smtClean="0"/>
              <a:t>notify() and </a:t>
            </a:r>
            <a:r>
              <a:rPr lang="en-US" dirty="0" err="1" smtClean="0"/>
              <a:t>notifyAll</a:t>
            </a:r>
            <a:r>
              <a:rPr lang="en-US" dirty="0" smtClean="0"/>
              <a:t>() are methods defined in Object</a:t>
            </a:r>
          </a:p>
          <a:p>
            <a:pPr marL="457200" indent="-457200">
              <a:buFont typeface="Arial" charset="0"/>
              <a:buChar char="•"/>
            </a:pPr>
            <a:r>
              <a:rPr lang="en-US" dirty="0" smtClean="0"/>
              <a:t>notify() moves one thread from the waitlist to the </a:t>
            </a:r>
            <a:r>
              <a:rPr lang="en-US" dirty="0" err="1" smtClean="0"/>
              <a:t>locklist</a:t>
            </a:r>
            <a:endParaRPr lang="en-US" dirty="0" smtClean="0"/>
          </a:p>
          <a:p>
            <a:pPr marL="857250" lvl="1" indent="-457200">
              <a:buFont typeface="Arial" charset="0"/>
              <a:buChar char="•"/>
            </a:pPr>
            <a:r>
              <a:rPr lang="en-US" dirty="0" smtClean="0"/>
              <a:t>Note: which thread is moved is arbitrary</a:t>
            </a:r>
          </a:p>
          <a:p>
            <a:pPr marL="457200" indent="-457200">
              <a:buFont typeface="Arial" charset="0"/>
              <a:buChar char="•"/>
            </a:pPr>
            <a:r>
              <a:rPr lang="en-US" dirty="0" err="1" smtClean="0"/>
              <a:t>notifyAll</a:t>
            </a:r>
            <a:r>
              <a:rPr lang="en-US" dirty="0" smtClean="0"/>
              <a:t>() moves all the threads on the waitlist to the </a:t>
            </a:r>
            <a:r>
              <a:rPr lang="en-US" dirty="0" err="1" smtClean="0"/>
              <a:t>locklist</a:t>
            </a:r>
            <a:endParaRPr lang="en-US" dirty="0" smtClean="0"/>
          </a:p>
          <a:p>
            <a:endParaRPr lang="en-US" dirty="0" smtClean="0"/>
          </a:p>
          <a:p>
            <a:endParaRPr lang="en-US" dirty="0"/>
          </a:p>
        </p:txBody>
      </p:sp>
    </p:spTree>
    <p:extLst>
      <p:ext uri="{BB962C8B-B14F-4D97-AF65-F5344CB8AC3E}">
        <p14:creationId xmlns:p14="http://schemas.microsoft.com/office/powerpoint/2010/main" val="3799276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ChangeArrowheads="1"/>
          </p:cNvSpPr>
          <p:nvPr/>
        </p:nvSpPr>
        <p:spPr bwMode="auto">
          <a:xfrm>
            <a:off x="381000" y="1676400"/>
            <a:ext cx="8404225" cy="5001369"/>
          </a:xfrm>
          <a:prstGeom prst="rect">
            <a:avLst/>
          </a:prstGeom>
          <a:solidFill>
            <a:srgbClr val="FFFFCC"/>
          </a:solidFill>
          <a:ln w="12600" cap="sq">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40680" bIns="0">
            <a:spAutoFit/>
          </a:bodyPr>
          <a:lstStyle/>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008000"/>
                </a:solidFill>
                <a:latin typeface="Consolas" charset="0"/>
                <a:ea typeface="Consolas" charset="0"/>
                <a:cs typeface="Consolas" charset="0"/>
              </a:rPr>
              <a:t>/** An instance maintains a bounded buffer of </a:t>
            </a:r>
            <a:r>
              <a:rPr lang="en-US" sz="2000" dirty="0" smtClean="0">
                <a:solidFill>
                  <a:srgbClr val="008000"/>
                </a:solidFill>
                <a:latin typeface="Consolas" charset="0"/>
                <a:ea typeface="Consolas" charset="0"/>
                <a:cs typeface="Consolas" charset="0"/>
              </a:rPr>
              <a:t>fixed </a:t>
            </a:r>
            <a:r>
              <a:rPr lang="en-US" sz="2000" dirty="0">
                <a:solidFill>
                  <a:srgbClr val="008000"/>
                </a:solidFill>
                <a:latin typeface="Consolas" charset="0"/>
                <a:ea typeface="Consolas" charset="0"/>
                <a:cs typeface="Consolas" charset="0"/>
              </a:rPr>
              <a:t>size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class </a:t>
            </a:r>
            <a:r>
              <a:rPr lang="en-US" sz="2000" dirty="0" err="1" smtClean="0">
                <a:solidFill>
                  <a:srgbClr val="000000"/>
                </a:solidFill>
                <a:latin typeface="Consolas" charset="0"/>
                <a:ea typeface="Consolas" charset="0"/>
                <a:cs typeface="Consolas" charset="0"/>
              </a:rPr>
              <a:t>BoundedBuffer</a:t>
            </a:r>
            <a:r>
              <a:rPr lang="en-US" sz="2000" dirty="0" smtClean="0">
                <a:solidFill>
                  <a:srgbClr val="000000"/>
                </a:solidFill>
                <a:latin typeface="Consolas" charset="0"/>
                <a:ea typeface="Consolas" charset="0"/>
                <a:cs typeface="Consolas" charset="0"/>
              </a:rPr>
              <a:t>&lt;E&gt;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a:solidFill>
                <a:srgbClr val="0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b="1" dirty="0">
                <a:solidFill>
                  <a:srgbClr val="000000"/>
                </a:solidFill>
                <a:latin typeface="Consolas" charset="0"/>
                <a:ea typeface="Consolas" charset="0"/>
                <a:cs typeface="Consolas" charset="0"/>
              </a:rPr>
              <a:t>     </a:t>
            </a:r>
            <a:r>
              <a:rPr lang="en-US" sz="2000" dirty="0" err="1" smtClean="0">
                <a:solidFill>
                  <a:srgbClr val="000000"/>
                </a:solidFill>
                <a:latin typeface="Consolas" charset="0"/>
                <a:ea typeface="Consolas" charset="0"/>
                <a:cs typeface="Consolas" charset="0"/>
              </a:rPr>
              <a:t>ArrayQueue</a:t>
            </a:r>
            <a:r>
              <a:rPr lang="en-US" sz="2000" dirty="0" smtClean="0">
                <a:solidFill>
                  <a:srgbClr val="000000"/>
                </a:solidFill>
                <a:latin typeface="Consolas" charset="0"/>
                <a:ea typeface="Consolas" charset="0"/>
                <a:cs typeface="Consolas" charset="0"/>
              </a:rPr>
              <a:t>&lt;E&gt; </a:t>
            </a:r>
            <a:r>
              <a:rPr lang="en-US" sz="2000" dirty="0" err="1">
                <a:solidFill>
                  <a:srgbClr val="000000"/>
                </a:solidFill>
                <a:latin typeface="Consolas" charset="0"/>
                <a:ea typeface="Consolas" charset="0"/>
                <a:cs typeface="Consolas" charset="0"/>
              </a:rPr>
              <a:t>aq</a:t>
            </a:r>
            <a:r>
              <a:rPr lang="en-US" sz="2000" dirty="0">
                <a:solidFill>
                  <a:srgbClr val="008000"/>
                </a:solidFill>
                <a:latin typeface="Consolas" charset="0"/>
                <a:ea typeface="Consolas" charset="0"/>
                <a:cs typeface="Consolas" charset="0"/>
              </a:rPr>
              <a:t>; </a:t>
            </a:r>
            <a:endParaRPr lang="en-US" sz="2000" dirty="0" smtClean="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endParaRPr lang="en-US" sz="2000" dirty="0" smtClean="0">
              <a:solidFill>
                <a:srgbClr val="008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smtClean="0">
                <a:solidFill>
                  <a:srgbClr val="008000"/>
                </a:solidFill>
                <a:latin typeface="Consolas" charset="0"/>
                <a:ea typeface="Consolas" charset="0"/>
                <a:cs typeface="Consolas" charset="0"/>
              </a:rPr>
              <a:t>     /**  </a:t>
            </a:r>
            <a:r>
              <a:rPr lang="en-US" sz="2000" dirty="0">
                <a:solidFill>
                  <a:srgbClr val="008000"/>
                </a:solidFill>
                <a:latin typeface="Consolas" charset="0"/>
                <a:ea typeface="Consolas" charset="0"/>
                <a:cs typeface="Consolas" charset="0"/>
              </a:rPr>
              <a:t>Put v into the bounded buffer.*/</a:t>
            </a:r>
            <a:br>
              <a:rPr lang="en-US" sz="2000" dirty="0">
                <a:solidFill>
                  <a:srgbClr val="008000"/>
                </a:solidFill>
                <a:latin typeface="Consolas" charset="0"/>
                <a:ea typeface="Consolas" charset="0"/>
                <a:cs typeface="Consolas" charset="0"/>
              </a:rPr>
            </a:br>
            <a:r>
              <a:rPr lang="en-US" sz="2000" dirty="0">
                <a:solidFill>
                  <a:srgbClr val="800000"/>
                </a:solidFill>
                <a:latin typeface="Consolas" charset="0"/>
                <a:ea typeface="Consolas" charset="0"/>
                <a:cs typeface="Consolas" charset="0"/>
              </a:rPr>
              <a:t>     public </a:t>
            </a:r>
            <a:r>
              <a:rPr lang="en-US" sz="2000" dirty="0" smtClean="0">
                <a:solidFill>
                  <a:srgbClr val="800000"/>
                </a:solidFill>
                <a:latin typeface="Consolas" charset="0"/>
                <a:ea typeface="Consolas" charset="0"/>
                <a:cs typeface="Consolas" charset="0"/>
              </a:rPr>
              <a:t>synchronized void produce(E </a:t>
            </a:r>
            <a:r>
              <a:rPr lang="en-US" sz="2000" dirty="0">
                <a:solidFill>
                  <a:srgbClr val="800000"/>
                </a:solidFill>
                <a:latin typeface="Consolas" charset="0"/>
                <a:ea typeface="Consolas" charset="0"/>
                <a:cs typeface="Consolas" charset="0"/>
              </a:rPr>
              <a:t>v) </a:t>
            </a:r>
            <a:r>
              <a:rPr lang="en-US" sz="2000" dirty="0" smtClean="0">
                <a:solidFill>
                  <a:srgbClr val="800000"/>
                </a:solidFill>
                <a:latin typeface="Consolas" charset="0"/>
                <a:ea typeface="Consolas" charset="0"/>
                <a:cs typeface="Consolas" charset="0"/>
              </a:rPr>
              <a:t>{</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smtClean="0">
                <a:solidFill>
                  <a:srgbClr val="800000"/>
                </a:solidFill>
                <a:latin typeface="Consolas" charset="0"/>
                <a:ea typeface="Consolas" charset="0"/>
                <a:cs typeface="Consolas" charset="0"/>
              </a:rPr>
              <a:t>          while(</a:t>
            </a:r>
            <a:r>
              <a:rPr lang="en-US" sz="2000" dirty="0" err="1" smtClean="0">
                <a:solidFill>
                  <a:srgbClr val="800000"/>
                </a:solidFill>
                <a:latin typeface="Consolas" charset="0"/>
                <a:ea typeface="Consolas" charset="0"/>
                <a:cs typeface="Consolas" charset="0"/>
              </a:rPr>
              <a:t>aq.isFull</a:t>
            </a:r>
            <a:r>
              <a:rPr lang="en-US" sz="2000" dirty="0" smtClean="0">
                <a:solidFill>
                  <a:srgbClr val="800000"/>
                </a:solidFill>
                <a:latin typeface="Consolas" charset="0"/>
                <a:ea typeface="Consolas" charset="0"/>
                <a:cs typeface="Consolas" charset="0"/>
              </a:rPr>
              <a:t>()){</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smtClean="0">
                <a:solidFill>
                  <a:srgbClr val="800000"/>
                </a:solidFill>
                <a:latin typeface="Consolas" charset="0"/>
                <a:ea typeface="Consolas" charset="0"/>
                <a:cs typeface="Consolas" charset="0"/>
              </a:rPr>
              <a:t>               try { wait(); } </a:t>
            </a: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catch(</a:t>
            </a:r>
            <a:r>
              <a:rPr lang="en-US" sz="2000" dirty="0" err="1" smtClean="0">
                <a:solidFill>
                  <a:srgbClr val="800000"/>
                </a:solidFill>
                <a:latin typeface="Consolas" charset="0"/>
                <a:ea typeface="Consolas" charset="0"/>
                <a:cs typeface="Consolas" charset="0"/>
              </a:rPr>
              <a:t>InterruptedException</a:t>
            </a:r>
            <a:r>
              <a:rPr lang="en-US" sz="2000" dirty="0" smtClean="0">
                <a:solidFill>
                  <a:srgbClr val="800000"/>
                </a:solidFill>
                <a:latin typeface="Consolas" charset="0"/>
                <a:ea typeface="Consolas" charset="0"/>
                <a:cs typeface="Consolas" charset="0"/>
              </a:rPr>
              <a:t> e){}</a:t>
            </a:r>
            <a:endParaRPr lang="en-US" sz="2000" dirty="0">
              <a:solidFill>
                <a:srgbClr val="800000"/>
              </a:solidFill>
              <a:latin typeface="Consolas" charset="0"/>
              <a:ea typeface="Consolas" charset="0"/>
              <a:cs typeface="Consolas" charset="0"/>
            </a:endParaRPr>
          </a:p>
          <a:p>
            <a:pPr marL="39688">
              <a:buClrTx/>
              <a:buFontTx/>
              <a:buNone/>
              <a:tabLst>
                <a:tab pos="39688" algn="l"/>
                <a:tab pos="954088" algn="l"/>
                <a:tab pos="1868488" algn="l"/>
                <a:tab pos="2782888" algn="l"/>
                <a:tab pos="3697288" algn="l"/>
                <a:tab pos="4611688" algn="l"/>
                <a:tab pos="5526088" algn="l"/>
                <a:tab pos="6440488" algn="l"/>
                <a:tab pos="7354888" algn="l"/>
                <a:tab pos="8269288" algn="l"/>
                <a:tab pos="9183688" algn="l"/>
                <a:tab pos="10098088" algn="l"/>
              </a:tabLst>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a:t>
            </a:r>
            <a:endParaRPr lang="en-US" sz="2000" dirty="0">
              <a:solidFill>
                <a:srgbClr val="800000"/>
              </a:solidFill>
              <a:latin typeface="Consolas" charset="0"/>
              <a:ea typeface="Consolas" charset="0"/>
              <a:cs typeface="Consolas" charset="0"/>
            </a:endParaRPr>
          </a:p>
          <a:p>
            <a:pPr>
              <a:defRPr/>
            </a:pPr>
            <a:r>
              <a:rPr lang="en-US" sz="2000" dirty="0" smtClean="0">
                <a:solidFill>
                  <a:srgbClr val="800000"/>
                </a:solidFill>
                <a:latin typeface="Consolas" charset="0"/>
                <a:ea typeface="Consolas" charset="0"/>
                <a:cs typeface="Consolas" charset="0"/>
              </a:rPr>
              <a:t>          </a:t>
            </a:r>
            <a:r>
              <a:rPr lang="mr-IN" sz="2000" dirty="0" err="1" smtClean="0">
                <a:solidFill>
                  <a:srgbClr val="800000"/>
                </a:solidFill>
                <a:latin typeface="Consolas" charset="0"/>
                <a:ea typeface="Consolas" charset="0"/>
                <a:cs typeface="Consolas" charset="0"/>
              </a:rPr>
              <a:t>aq.put</a:t>
            </a:r>
            <a:r>
              <a:rPr lang="mr-IN" sz="2000" dirty="0" smtClean="0">
                <a:solidFill>
                  <a:srgbClr val="800000"/>
                </a:solidFill>
                <a:latin typeface="Consolas" charset="0"/>
                <a:ea typeface="Consolas" charset="0"/>
                <a:cs typeface="Consolas" charset="0"/>
              </a:rPr>
              <a:t>(</a:t>
            </a:r>
            <a:r>
              <a:rPr lang="mr-IN" sz="2000" dirty="0" err="1" smtClean="0">
                <a:solidFill>
                  <a:srgbClr val="800000"/>
                </a:solidFill>
                <a:latin typeface="Consolas" charset="0"/>
                <a:ea typeface="Consolas" charset="0"/>
                <a:cs typeface="Consolas" charset="0"/>
              </a:rPr>
              <a:t>v</a:t>
            </a:r>
            <a:r>
              <a:rPr lang="mr-IN" sz="2000" dirty="0" smtClean="0">
                <a:solidFill>
                  <a:srgbClr val="800000"/>
                </a:solidFill>
                <a:latin typeface="Consolas" charset="0"/>
                <a:ea typeface="Consolas" charset="0"/>
                <a:cs typeface="Consolas" charset="0"/>
              </a:rPr>
              <a:t>)</a:t>
            </a:r>
            <a:r>
              <a:rPr lang="en-US" sz="2000" dirty="0" smtClean="0">
                <a:solidFill>
                  <a:srgbClr val="800000"/>
                </a:solidFill>
                <a:latin typeface="Consolas" charset="0"/>
                <a:ea typeface="Consolas" charset="0"/>
                <a:cs typeface="Consolas" charset="0"/>
              </a:rPr>
              <a:t>;</a:t>
            </a:r>
          </a:p>
          <a:p>
            <a:pPr>
              <a:defRPr/>
            </a:pPr>
            <a:r>
              <a:rPr lang="en-US" sz="2000" dirty="0">
                <a:solidFill>
                  <a:srgbClr val="800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a:t>
            </a:r>
            <a:endParaRPr lang="mr-IN"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     }    </a:t>
            </a:r>
            <a:endParaRPr lang="en-US" sz="2000" dirty="0" smtClean="0">
              <a:solidFill>
                <a:srgbClr val="800000"/>
              </a:solidFill>
              <a:latin typeface="Consolas" charset="0"/>
              <a:ea typeface="Consolas" charset="0"/>
              <a:cs typeface="Consolas" charset="0"/>
            </a:endParaRPr>
          </a:p>
          <a:p>
            <a:pPr>
              <a:spcBef>
                <a:spcPts val="600"/>
              </a:spcBef>
              <a:defRPr/>
            </a:pPr>
            <a:r>
              <a:rPr lang="en-US" sz="2000" dirty="0" smtClean="0">
                <a:solidFill>
                  <a:srgbClr val="008000"/>
                </a:solidFill>
                <a:latin typeface="Consolas" charset="0"/>
                <a:ea typeface="Consolas" charset="0"/>
                <a:cs typeface="Consolas" charset="0"/>
              </a:rPr>
              <a:t>     ...</a:t>
            </a:r>
            <a:r>
              <a:rPr lang="en-US" sz="2000" dirty="0" smtClean="0">
                <a:solidFill>
                  <a:srgbClr val="800000"/>
                </a:solidFill>
                <a:latin typeface="Consolas" charset="0"/>
                <a:ea typeface="Consolas" charset="0"/>
                <a:cs typeface="Consolas" charset="0"/>
              </a:rPr>
              <a:t>   </a:t>
            </a:r>
            <a:endParaRPr lang="en-US" sz="2000" dirty="0">
              <a:solidFill>
                <a:srgbClr val="800000"/>
              </a:solidFill>
              <a:latin typeface="Consolas" charset="0"/>
              <a:ea typeface="Consolas" charset="0"/>
              <a:cs typeface="Consolas" charset="0"/>
            </a:endParaRPr>
          </a:p>
          <a:p>
            <a:pPr>
              <a:defRPr/>
            </a:pPr>
            <a:r>
              <a:rPr lang="en-US" sz="2000" dirty="0">
                <a:solidFill>
                  <a:srgbClr val="800000"/>
                </a:solidFill>
                <a:latin typeface="Consolas" charset="0"/>
                <a:ea typeface="Consolas" charset="0"/>
                <a:cs typeface="Consolas" charset="0"/>
              </a:rPr>
              <a:t>}</a:t>
            </a:r>
          </a:p>
        </p:txBody>
      </p:sp>
      <p:sp>
        <p:nvSpPr>
          <p:cNvPr id="2048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358B5C13-F974-B545-AA2E-0FCBE73AA733}" type="slidenum">
              <a:rPr lang="en-US" altLang="en-US" sz="1200" b="1">
                <a:solidFill>
                  <a:srgbClr val="FFFFFF"/>
                </a:solidFill>
              </a:rPr>
              <a:pPr algn="ctr" eaLnBrk="1" hangingPunct="1">
                <a:lnSpc>
                  <a:spcPct val="80000"/>
                </a:lnSpc>
                <a:buClrTx/>
                <a:buFontTx/>
                <a:buNone/>
              </a:pPr>
              <a:t>21</a:t>
            </a:fld>
            <a:endParaRPr lang="en-US" altLang="en-US" sz="1200" b="1">
              <a:solidFill>
                <a:srgbClr val="FFFFFF"/>
              </a:solidFill>
            </a:endParaRPr>
          </a:p>
        </p:txBody>
      </p:sp>
      <p:sp>
        <p:nvSpPr>
          <p:cNvPr id="9" name="Title 1"/>
          <p:cNvSpPr txBox="1">
            <a:spLocks/>
          </p:cNvSpPr>
          <p:nvPr/>
        </p:nvSpPr>
        <p:spPr>
          <a:xfrm>
            <a:off x="609600" y="228600"/>
            <a:ext cx="8151813" cy="989013"/>
          </a:xfrm>
          <a:prstGeom prst="rect">
            <a:avLst/>
          </a:prstGeom>
        </p:spPr>
        <p:txBody>
          <a:bodyPr/>
          <a:lstStyle>
            <a:lvl1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4400">
                <a:solidFill>
                  <a:srgbClr val="775F55"/>
                </a:solidFill>
                <a:latin typeface="Tw Cen MT" charset="0"/>
                <a:ea typeface="ＭＳ Ｐゴシック" charset="0"/>
                <a:cs typeface="ＭＳ Ｐゴシック" charset="0"/>
              </a:defRPr>
            </a:lvl9pPr>
          </a:lstStyle>
          <a:p>
            <a:r>
              <a:rPr lang="en-US" kern="0" dirty="0" smtClean="0"/>
              <a:t>notify() and </a:t>
            </a:r>
            <a:r>
              <a:rPr lang="en-US" kern="0" dirty="0" err="1" smtClean="0"/>
              <a:t>notifyAll</a:t>
            </a:r>
            <a:r>
              <a:rPr lang="en-US" kern="0" dirty="0" smtClean="0"/>
              <a:t>()</a:t>
            </a:r>
            <a:endParaRPr lang="en-US" kern="0" dirty="0"/>
          </a:p>
        </p:txBody>
      </p:sp>
      <p:sp>
        <p:nvSpPr>
          <p:cNvPr id="18" name="TextBox 17"/>
          <p:cNvSpPr txBox="1"/>
          <p:nvPr/>
        </p:nvSpPr>
        <p:spPr>
          <a:xfrm>
            <a:off x="1680274" y="5312044"/>
            <a:ext cx="1736373" cy="400110"/>
          </a:xfrm>
          <a:prstGeom prst="rect">
            <a:avLst/>
          </a:prstGeom>
          <a:noFill/>
        </p:spPr>
        <p:txBody>
          <a:bodyPr wrap="none" rtlCol="0">
            <a:spAutoFit/>
          </a:bodyPr>
          <a:lstStyle/>
          <a:p>
            <a:r>
              <a:rPr lang="en-US" sz="2000" dirty="0" err="1" smtClean="0">
                <a:solidFill>
                  <a:schemeClr val="tx1"/>
                </a:solidFill>
                <a:latin typeface="Consolas" charset="0"/>
                <a:ea typeface="Consolas" charset="0"/>
                <a:cs typeface="Consolas" charset="0"/>
              </a:rPr>
              <a:t>notifyAll</a:t>
            </a:r>
            <a:r>
              <a:rPr lang="en-US" sz="2000" dirty="0" smtClean="0">
                <a:solidFill>
                  <a:schemeClr val="tx1"/>
                </a:solidFill>
                <a:latin typeface="Consolas" charset="0"/>
                <a:ea typeface="Consolas" charset="0"/>
                <a:cs typeface="Consolas" charset="0"/>
              </a:rPr>
              <a:t>()</a:t>
            </a:r>
            <a:endParaRPr lang="en-US" sz="2000" dirty="0">
              <a:solidFill>
                <a:schemeClr val="tx1"/>
              </a:solidFill>
              <a:latin typeface="Consolas" charset="0"/>
              <a:ea typeface="Consolas" charset="0"/>
              <a:cs typeface="Consolas" charset="0"/>
            </a:endParaRPr>
          </a:p>
        </p:txBody>
      </p:sp>
    </p:spTree>
    <p:extLst>
      <p:ext uri="{BB962C8B-B14F-4D97-AF65-F5344CB8AC3E}">
        <p14:creationId xmlns:p14="http://schemas.microsoft.com/office/powerpoint/2010/main" val="1903687718"/>
      </p:ext>
    </p:extLst>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dirty="0" smtClean="0">
                <a:solidFill>
                  <a:srgbClr val="800000"/>
                </a:solidFill>
                <a:latin typeface="Tw Cen MT" charset="0"/>
                <a:ea typeface="ＭＳ Ｐゴシック" charset="0"/>
                <a:cs typeface="ＭＳ Ｐゴシック" charset="0"/>
              </a:rPr>
              <a:t>WHY use of notify() may hang.</a:t>
            </a:r>
          </a:p>
        </p:txBody>
      </p:sp>
      <p:sp>
        <p:nvSpPr>
          <p:cNvPr id="23554"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487856E7-EE46-5249-BC0E-3186F1BB1818}" type="slidenum">
              <a:rPr lang="en-US" altLang="en-US" sz="1200" b="1">
                <a:solidFill>
                  <a:srgbClr val="FFFFFF"/>
                </a:solidFill>
              </a:rPr>
              <a:pPr algn="ctr" eaLnBrk="1" hangingPunct="1">
                <a:lnSpc>
                  <a:spcPct val="80000"/>
                </a:lnSpc>
                <a:buClrTx/>
                <a:buFontTx/>
                <a:buNone/>
              </a:pPr>
              <a:t>22</a:t>
            </a:fld>
            <a:endParaRPr lang="en-US" altLang="en-US" sz="1200" b="1">
              <a:solidFill>
                <a:srgbClr val="FFFFFF"/>
              </a:solidFill>
            </a:endParaRPr>
          </a:p>
        </p:txBody>
      </p:sp>
      <p:sp>
        <p:nvSpPr>
          <p:cNvPr id="23555" name="Text Box 3"/>
          <p:cNvSpPr txBox="1">
            <a:spLocks noChangeArrowheads="1"/>
          </p:cNvSpPr>
          <p:nvPr/>
        </p:nvSpPr>
        <p:spPr bwMode="auto">
          <a:xfrm>
            <a:off x="228600" y="1524000"/>
            <a:ext cx="8763000" cy="48958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dirty="0">
                <a:solidFill>
                  <a:srgbClr val="800000"/>
                </a:solidFill>
              </a:rPr>
              <a:t>W</a:t>
            </a:r>
            <a:r>
              <a:rPr lang="en-US" dirty="0" smtClean="0">
                <a:solidFill>
                  <a:srgbClr val="800000"/>
                </a:solidFill>
              </a:rPr>
              <a:t>ork with a bounded buffer of length 1.</a:t>
            </a:r>
          </a:p>
          <a:p>
            <a:pPr>
              <a:buClrTx/>
              <a:buFontTx/>
              <a:buNone/>
              <a:defRPr/>
            </a:pPr>
            <a:r>
              <a:rPr lang="en-US" dirty="0" smtClean="0"/>
              <a:t>1. Consumer W gets lock, wants White bread,</a:t>
            </a:r>
          </a:p>
          <a:p>
            <a:pPr>
              <a:buClrTx/>
              <a:buFontTx/>
              <a:buNone/>
              <a:defRPr/>
            </a:pPr>
            <a:r>
              <a:rPr lang="en-US" dirty="0" smtClean="0"/>
              <a:t>finds buffer empty, and wait()s: is put in set 2.</a:t>
            </a:r>
          </a:p>
          <a:p>
            <a:pPr>
              <a:buClrTx/>
              <a:defRPr/>
            </a:pPr>
            <a:r>
              <a:rPr lang="en-US" dirty="0" smtClean="0">
                <a:solidFill>
                  <a:srgbClr val="3366FF"/>
                </a:solidFill>
              </a:rPr>
              <a:t>2. Consumer R </a:t>
            </a:r>
            <a:r>
              <a:rPr lang="en-US" dirty="0">
                <a:solidFill>
                  <a:srgbClr val="3366FF"/>
                </a:solidFill>
              </a:rPr>
              <a:t>gets </a:t>
            </a:r>
            <a:r>
              <a:rPr lang="en-US" dirty="0" smtClean="0">
                <a:solidFill>
                  <a:srgbClr val="3366FF"/>
                </a:solidFill>
              </a:rPr>
              <a:t>lock</a:t>
            </a:r>
            <a:r>
              <a:rPr lang="en-US" dirty="0">
                <a:solidFill>
                  <a:srgbClr val="3366FF"/>
                </a:solidFill>
              </a:rPr>
              <a:t>, wants </a:t>
            </a:r>
            <a:r>
              <a:rPr lang="en-US" dirty="0" smtClean="0">
                <a:solidFill>
                  <a:srgbClr val="3366FF"/>
                </a:solidFill>
              </a:rPr>
              <a:t>Rye bread,</a:t>
            </a:r>
          </a:p>
          <a:p>
            <a:pPr>
              <a:buClrTx/>
              <a:defRPr/>
            </a:pPr>
            <a:r>
              <a:rPr lang="en-US" dirty="0" smtClean="0">
                <a:solidFill>
                  <a:srgbClr val="3366FF"/>
                </a:solidFill>
              </a:rPr>
              <a:t>finds </a:t>
            </a:r>
            <a:r>
              <a:rPr lang="en-US" dirty="0">
                <a:solidFill>
                  <a:srgbClr val="3366FF"/>
                </a:solidFill>
              </a:rPr>
              <a:t>buffer empty, </a:t>
            </a:r>
            <a:r>
              <a:rPr lang="en-US" dirty="0" smtClean="0">
                <a:solidFill>
                  <a:srgbClr val="3366FF"/>
                </a:solidFill>
              </a:rPr>
              <a:t>wait</a:t>
            </a:r>
            <a:r>
              <a:rPr lang="en-US" dirty="0">
                <a:solidFill>
                  <a:srgbClr val="3366FF"/>
                </a:solidFill>
              </a:rPr>
              <a:t>()</a:t>
            </a:r>
            <a:r>
              <a:rPr lang="en-US" dirty="0" smtClean="0">
                <a:solidFill>
                  <a:srgbClr val="3366FF"/>
                </a:solidFill>
              </a:rPr>
              <a:t>s: is put </a:t>
            </a:r>
            <a:r>
              <a:rPr lang="en-US" dirty="0">
                <a:solidFill>
                  <a:srgbClr val="3366FF"/>
                </a:solidFill>
              </a:rPr>
              <a:t>in set </a:t>
            </a:r>
            <a:r>
              <a:rPr lang="en-US" dirty="0" smtClean="0">
                <a:solidFill>
                  <a:srgbClr val="3366FF"/>
                </a:solidFill>
              </a:rPr>
              <a:t>2.</a:t>
            </a:r>
            <a:endParaRPr lang="en-US" dirty="0">
              <a:solidFill>
                <a:srgbClr val="3366FF"/>
              </a:solidFill>
            </a:endParaRPr>
          </a:p>
          <a:p>
            <a:pPr>
              <a:buClrTx/>
              <a:buFontTx/>
              <a:buNone/>
              <a:defRPr/>
            </a:pPr>
            <a:r>
              <a:rPr lang="en-US" dirty="0" smtClean="0">
                <a:solidFill>
                  <a:srgbClr val="FF6600"/>
                </a:solidFill>
              </a:rPr>
              <a:t>3. Producer gets lock, puts Rye in the buffer,</a:t>
            </a:r>
          </a:p>
          <a:p>
            <a:pPr>
              <a:buClrTx/>
              <a:buFontTx/>
              <a:buNone/>
              <a:defRPr/>
            </a:pPr>
            <a:r>
              <a:rPr lang="en-US" dirty="0" smtClean="0">
                <a:solidFill>
                  <a:srgbClr val="FF6600"/>
                </a:solidFill>
              </a:rPr>
              <a:t>does notify(), gives up lock.</a:t>
            </a:r>
          </a:p>
          <a:p>
            <a:pPr>
              <a:buClrTx/>
              <a:buFontTx/>
              <a:buNone/>
              <a:defRPr/>
            </a:pPr>
            <a:r>
              <a:rPr lang="en-US" dirty="0" smtClean="0">
                <a:solidFill>
                  <a:srgbClr val="800000"/>
                </a:solidFill>
              </a:rPr>
              <a:t>4. The notify() causes one waiting thread to be</a:t>
            </a:r>
          </a:p>
          <a:p>
            <a:pPr>
              <a:buClrTx/>
              <a:buFontTx/>
              <a:buNone/>
              <a:defRPr/>
            </a:pPr>
            <a:r>
              <a:rPr lang="en-US" dirty="0" smtClean="0">
                <a:solidFill>
                  <a:srgbClr val="800000"/>
                </a:solidFill>
              </a:rPr>
              <a:t>moved from set 2 to set 1. Choose W.</a:t>
            </a:r>
          </a:p>
          <a:p>
            <a:pPr>
              <a:buClrTx/>
              <a:buFontTx/>
              <a:buNone/>
              <a:defRPr/>
            </a:pPr>
            <a:r>
              <a:rPr lang="en-US" dirty="0" smtClean="0">
                <a:solidFill>
                  <a:schemeClr val="tx1"/>
                </a:solidFill>
              </a:rPr>
              <a:t>5. No one has lock, so one Runnable thread, W, is </a:t>
            </a:r>
            <a:r>
              <a:rPr lang="en-US" dirty="0">
                <a:solidFill>
                  <a:schemeClr val="tx1"/>
                </a:solidFill>
              </a:rPr>
              <a:t>g</a:t>
            </a:r>
            <a:r>
              <a:rPr lang="en-US" dirty="0" smtClean="0">
                <a:solidFill>
                  <a:schemeClr val="tx1"/>
                </a:solidFill>
              </a:rPr>
              <a:t>iven lock</a:t>
            </a:r>
            <a:r>
              <a:rPr lang="en-US" dirty="0" smtClean="0"/>
              <a:t>. W wants white, not rye, so wait()s: is put in set 2.</a:t>
            </a:r>
          </a:p>
          <a:p>
            <a:pPr>
              <a:buClrTx/>
              <a:buFontTx/>
              <a:buNone/>
              <a:defRPr/>
            </a:pPr>
            <a:r>
              <a:rPr lang="en-US" dirty="0" smtClean="0">
                <a:solidFill>
                  <a:srgbClr val="3366FF"/>
                </a:solidFill>
              </a:rPr>
              <a:t>6. Producer gets lock, finds buffer full, wait()s: is put in set 2.</a:t>
            </a:r>
          </a:p>
          <a:p>
            <a:pPr>
              <a:buClrTx/>
              <a:buFontTx/>
              <a:buNone/>
              <a:defRPr/>
            </a:pPr>
            <a:r>
              <a:rPr lang="en-US" dirty="0">
                <a:solidFill>
                  <a:srgbClr val="FF0000"/>
                </a:solidFill>
              </a:rPr>
              <a:t>A</a:t>
            </a:r>
            <a:r>
              <a:rPr lang="en-US" dirty="0" smtClean="0">
                <a:solidFill>
                  <a:srgbClr val="FF0000"/>
                </a:solidFill>
              </a:rPr>
              <a:t>ll 3 threads are waiting in set 2. </a:t>
            </a:r>
            <a:r>
              <a:rPr lang="en-US" b="1" dirty="0" smtClean="0">
                <a:solidFill>
                  <a:srgbClr val="FF0000"/>
                </a:solidFill>
              </a:rPr>
              <a:t>Nothing more happens. </a:t>
            </a:r>
          </a:p>
        </p:txBody>
      </p:sp>
      <p:sp>
        <p:nvSpPr>
          <p:cNvPr id="23556" name="Text Box 4"/>
          <p:cNvSpPr txBox="1">
            <a:spLocks noChangeArrowheads="1"/>
          </p:cNvSpPr>
          <p:nvPr/>
        </p:nvSpPr>
        <p:spPr bwMode="auto">
          <a:xfrm>
            <a:off x="6858000" y="858838"/>
            <a:ext cx="2057400" cy="3941762"/>
          </a:xfrm>
          <a:prstGeom prst="rect">
            <a:avLst/>
          </a:prstGeom>
          <a:solidFill>
            <a:srgbClr val="F8E6DA"/>
          </a:solidFill>
          <a:ln>
            <a:noFill/>
          </a:ln>
          <a:effectLst/>
          <a:extLs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lgn="ctr">
              <a:buClrTx/>
              <a:buFontTx/>
              <a:buNone/>
              <a:defRPr/>
            </a:pPr>
            <a:r>
              <a:rPr lang="en-US" dirty="0" smtClean="0"/>
              <a:t>Two sets:</a:t>
            </a:r>
          </a:p>
          <a:p>
            <a:pPr algn="r">
              <a:spcBef>
                <a:spcPts val="1200"/>
              </a:spcBef>
              <a:buClrTx/>
              <a:buFontTx/>
              <a:buNone/>
              <a:defRPr/>
            </a:pPr>
            <a:r>
              <a:rPr lang="en-US" b="1" dirty="0" smtClean="0">
                <a:solidFill>
                  <a:srgbClr val="FF0000"/>
                </a:solidFill>
              </a:rPr>
              <a:t>1. Runnable: </a:t>
            </a:r>
            <a:r>
              <a:rPr lang="en-US" dirty="0"/>
              <a:t>t</a:t>
            </a:r>
            <a:r>
              <a:rPr lang="en-US" dirty="0" smtClean="0"/>
              <a:t>hreads waiting to</a:t>
            </a:r>
            <a:br>
              <a:rPr lang="en-US" dirty="0" smtClean="0"/>
            </a:br>
            <a:r>
              <a:rPr lang="en-US" dirty="0" smtClean="0"/>
              <a:t>get lock.</a:t>
            </a:r>
          </a:p>
          <a:p>
            <a:pPr>
              <a:buClrTx/>
              <a:buFontTx/>
              <a:buNone/>
              <a:defRPr/>
            </a:pPr>
            <a:endParaRPr lang="en-US" dirty="0" smtClean="0"/>
          </a:p>
          <a:p>
            <a:pPr algn="r">
              <a:buClrTx/>
              <a:buFontTx/>
              <a:buNone/>
              <a:defRPr/>
            </a:pPr>
            <a:r>
              <a:rPr lang="en-US" b="1" dirty="0" smtClean="0">
                <a:solidFill>
                  <a:srgbClr val="FF0000"/>
                </a:solidFill>
              </a:rPr>
              <a:t>2. Waiting: </a:t>
            </a:r>
            <a:r>
              <a:rPr lang="en-US" dirty="0"/>
              <a:t>t</a:t>
            </a:r>
            <a:r>
              <a:rPr lang="en-US" dirty="0" smtClean="0"/>
              <a:t>hreads waiting to </a:t>
            </a:r>
            <a:br>
              <a:rPr lang="en-US" dirty="0" smtClean="0"/>
            </a:br>
            <a:r>
              <a:rPr lang="en-US" dirty="0" smtClean="0"/>
              <a:t>be notified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smtClean="0">
                <a:solidFill>
                  <a:srgbClr val="800000"/>
                </a:solidFill>
                <a:latin typeface="Tw Cen MT" charset="0"/>
                <a:ea typeface="ＭＳ Ｐゴシック" charset="0"/>
                <a:cs typeface="ＭＳ Ｐゴシック" charset="0"/>
              </a:rPr>
              <a:t>Should one use notify() or notifyAll()	</a:t>
            </a:r>
          </a:p>
        </p:txBody>
      </p:sp>
      <p:sp>
        <p:nvSpPr>
          <p:cNvPr id="24578" name="Text Box 2"/>
          <p:cNvSpPr txBox="1">
            <a:spLocks noChangeArrowheads="1"/>
          </p:cNvSpPr>
          <p:nvPr/>
        </p:nvSpPr>
        <p:spPr bwMode="auto">
          <a:xfrm>
            <a:off x="612775" y="1600200"/>
            <a:ext cx="8153400" cy="4648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lvl1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bg1"/>
                </a:solidFill>
                <a:latin typeface="Arial" charset="0"/>
                <a:ea typeface="ヒラギノ角ゴ ProN W3" charset="-128"/>
              </a:defRPr>
            </a:lvl9pPr>
          </a:lstStyle>
          <a:p>
            <a:pPr eaLnBrk="1" hangingPunct="1">
              <a:spcBef>
                <a:spcPts val="1300"/>
              </a:spcBef>
              <a:buClr>
                <a:srgbClr val="DD8047"/>
              </a:buClr>
              <a:buSzPct val="60000"/>
            </a:pPr>
            <a:r>
              <a:rPr lang="en-US" altLang="en-US" dirty="0">
                <a:solidFill>
                  <a:srgbClr val="000000"/>
                </a:solidFill>
                <a:latin typeface="Times New Roman" charset="0"/>
              </a:rPr>
              <a:t>But suppose there are two kinds of bread on the shelf —and one still picks the head of the queue, </a:t>
            </a:r>
            <a:r>
              <a:rPr lang="en-US" altLang="en-US" dirty="0">
                <a:solidFill>
                  <a:srgbClr val="800000"/>
                </a:solidFill>
                <a:latin typeface="Times New Roman" charset="0"/>
              </a:rPr>
              <a:t>if it’s the right kind of bread</a:t>
            </a:r>
            <a:r>
              <a:rPr lang="en-US" altLang="en-US" dirty="0">
                <a:solidFill>
                  <a:srgbClr val="000000"/>
                </a:solidFill>
                <a:latin typeface="Times New Roman" charset="0"/>
              </a:rPr>
              <a:t>.</a:t>
            </a:r>
          </a:p>
          <a:p>
            <a:pPr eaLnBrk="1" hangingPunct="1">
              <a:spcBef>
                <a:spcPts val="1300"/>
              </a:spcBef>
              <a:buClr>
                <a:srgbClr val="DD8047"/>
              </a:buClr>
              <a:buSzPct val="60000"/>
            </a:pPr>
            <a:endParaRPr lang="en-US" altLang="en-US" dirty="0">
              <a:solidFill>
                <a:srgbClr val="000000"/>
              </a:solidFill>
              <a:latin typeface="Times New Roman" charset="0"/>
            </a:endParaRPr>
          </a:p>
          <a:p>
            <a:pPr eaLnBrk="1" hangingPunct="1">
              <a:spcBef>
                <a:spcPts val="1300"/>
              </a:spcBef>
              <a:buClr>
                <a:srgbClr val="DD8047"/>
              </a:buClr>
              <a:buSzPct val="60000"/>
            </a:pPr>
            <a:endParaRPr lang="en-US" altLang="en-US" dirty="0">
              <a:solidFill>
                <a:srgbClr val="000000"/>
              </a:solidFill>
              <a:latin typeface="Times New Roman" charset="0"/>
            </a:endParaRPr>
          </a:p>
          <a:p>
            <a:pPr eaLnBrk="1" hangingPunct="1">
              <a:spcBef>
                <a:spcPts val="1300"/>
              </a:spcBef>
              <a:buClr>
                <a:srgbClr val="DD8047"/>
              </a:buClr>
              <a:buSzPct val="60000"/>
            </a:pPr>
            <a:endParaRPr lang="en-US" altLang="en-US" dirty="0">
              <a:solidFill>
                <a:srgbClr val="000000"/>
              </a:solidFill>
              <a:latin typeface="Times New Roman" charset="0"/>
            </a:endParaRPr>
          </a:p>
          <a:p>
            <a:pPr eaLnBrk="1" hangingPunct="1">
              <a:spcBef>
                <a:spcPts val="1300"/>
              </a:spcBef>
              <a:buClr>
                <a:srgbClr val="DD8047"/>
              </a:buClr>
              <a:buSzPct val="60000"/>
            </a:pPr>
            <a:r>
              <a:rPr lang="en-US" altLang="en-US" dirty="0" smtClean="0">
                <a:solidFill>
                  <a:srgbClr val="000000"/>
                </a:solidFill>
                <a:latin typeface="Times New Roman" charset="0"/>
              </a:rPr>
              <a:t>Using </a:t>
            </a:r>
            <a:r>
              <a:rPr lang="en-US" altLang="en-US" dirty="0">
                <a:solidFill>
                  <a:srgbClr val="000000"/>
                </a:solidFill>
                <a:latin typeface="Times New Roman" charset="0"/>
              </a:rPr>
              <a:t>notify() can lead to a situation in which no one can make progress. </a:t>
            </a:r>
            <a:endParaRPr lang="en-US" altLang="en-US" dirty="0" smtClean="0">
              <a:solidFill>
                <a:srgbClr val="000000"/>
              </a:solidFill>
              <a:latin typeface="Times New Roman" charset="0"/>
            </a:endParaRPr>
          </a:p>
          <a:p>
            <a:pPr eaLnBrk="1" hangingPunct="1">
              <a:spcBef>
                <a:spcPts val="1300"/>
              </a:spcBef>
              <a:buClr>
                <a:srgbClr val="DD8047"/>
              </a:buClr>
              <a:buSzPct val="60000"/>
            </a:pPr>
            <a:r>
              <a:rPr lang="en-US" altLang="en-US" b="1" dirty="0" err="1" smtClean="0">
                <a:solidFill>
                  <a:srgbClr val="000000"/>
                </a:solidFill>
                <a:latin typeface="Times New Roman" charset="0"/>
              </a:rPr>
              <a:t>notifyAll</a:t>
            </a:r>
            <a:r>
              <a:rPr lang="en-US" altLang="en-US" b="1" dirty="0">
                <a:solidFill>
                  <a:srgbClr val="000000"/>
                </a:solidFill>
                <a:latin typeface="Times New Roman" charset="0"/>
              </a:rPr>
              <a:t>() always works; you need to write documentation if you optimize by using notify()</a:t>
            </a:r>
          </a:p>
        </p:txBody>
      </p:sp>
      <p:sp>
        <p:nvSpPr>
          <p:cNvPr id="24579" name="Text Box 3"/>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B0898FD3-B5E2-BB47-BC09-2E01FBD42293}" type="slidenum">
              <a:rPr lang="en-US" altLang="en-US" sz="1200" b="1">
                <a:solidFill>
                  <a:srgbClr val="FFFFFF"/>
                </a:solidFill>
              </a:rPr>
              <a:pPr algn="ctr" eaLnBrk="1" hangingPunct="1">
                <a:lnSpc>
                  <a:spcPct val="80000"/>
                </a:lnSpc>
                <a:buClrTx/>
                <a:buFontTx/>
                <a:buNone/>
              </a:pPr>
              <a:t>23</a:t>
            </a:fld>
            <a:endParaRPr lang="en-US" altLang="en-US" sz="1200" b="1">
              <a:solidFill>
                <a:srgbClr val="FFFFFF"/>
              </a:solidFill>
            </a:endParaRPr>
          </a:p>
        </p:txBody>
      </p:sp>
      <p:pic>
        <p:nvPicPr>
          <p:cNvPr id="144388" name="Picture 1" descr="Bread-on-shelf.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2743200"/>
            <a:ext cx="569436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smtClean="0">
                <a:solidFill>
                  <a:srgbClr val="800000"/>
                </a:solidFill>
                <a:latin typeface="Tw Cen MT" charset="0"/>
                <a:ea typeface="ＭＳ Ｐゴシック" charset="0"/>
                <a:cs typeface="ＭＳ Ｐゴシック" charset="0"/>
              </a:rPr>
              <a:t>Using Concurrent Collections...</a:t>
            </a:r>
          </a:p>
        </p:txBody>
      </p:sp>
      <p:sp>
        <p:nvSpPr>
          <p:cNvPr id="2560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D22017A1-1ABF-3D43-AFAD-5F4E2A99DD10}" type="slidenum">
              <a:rPr lang="en-US" altLang="en-US" sz="1200" b="1">
                <a:solidFill>
                  <a:srgbClr val="FFFFFF"/>
                </a:solidFill>
              </a:rPr>
              <a:pPr algn="ctr" eaLnBrk="1" hangingPunct="1">
                <a:lnSpc>
                  <a:spcPct val="80000"/>
                </a:lnSpc>
                <a:buClrTx/>
                <a:buFontTx/>
                <a:buNone/>
              </a:pPr>
              <a:t>24</a:t>
            </a:fld>
            <a:endParaRPr lang="en-US" altLang="en-US" sz="1200" b="1">
              <a:solidFill>
                <a:srgbClr val="FFFFFF"/>
              </a:solidFill>
            </a:endParaRPr>
          </a:p>
        </p:txBody>
      </p:sp>
      <p:sp>
        <p:nvSpPr>
          <p:cNvPr id="25603" name="Text Box 3"/>
          <p:cNvSpPr txBox="1">
            <a:spLocks noChangeArrowheads="1"/>
          </p:cNvSpPr>
          <p:nvPr/>
        </p:nvSpPr>
        <p:spPr bwMode="auto">
          <a:xfrm>
            <a:off x="685800" y="1447800"/>
            <a:ext cx="8077200" cy="15097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spcBef>
                <a:spcPts val="1200"/>
              </a:spcBef>
              <a:buClrTx/>
              <a:buFontTx/>
              <a:buNone/>
              <a:defRPr/>
            </a:pPr>
            <a:r>
              <a:rPr lang="en-US" dirty="0" smtClean="0">
                <a:latin typeface="Times New Roman"/>
                <a:cs typeface="Times New Roman"/>
              </a:rPr>
              <a:t>Java has a bunch of classes to make synchronization easier.</a:t>
            </a:r>
            <a:endParaRPr lang="en-US" dirty="0">
              <a:latin typeface="Times New Roman"/>
              <a:cs typeface="Times New Roman"/>
            </a:endParaRPr>
          </a:p>
          <a:p>
            <a:pPr>
              <a:spcBef>
                <a:spcPts val="1200"/>
              </a:spcBef>
              <a:buClrTx/>
              <a:buFontTx/>
              <a:buNone/>
              <a:defRPr/>
            </a:pPr>
            <a:r>
              <a:rPr lang="en-US" dirty="0">
                <a:latin typeface="Times New Roman"/>
                <a:cs typeface="Times New Roman"/>
              </a:rPr>
              <a:t>It has synchronized versions of some of the Collections </a:t>
            </a:r>
            <a:r>
              <a:rPr lang="en-US" dirty="0" smtClean="0">
                <a:latin typeface="Times New Roman"/>
                <a:cs typeface="Times New Roman"/>
              </a:rPr>
              <a:t>classes</a:t>
            </a:r>
          </a:p>
          <a:p>
            <a:pPr>
              <a:spcBef>
                <a:spcPts val="1200"/>
              </a:spcBef>
              <a:buClrTx/>
              <a:buFontTx/>
              <a:buNone/>
              <a:defRPr/>
            </a:pPr>
            <a:r>
              <a:rPr lang="en-US" dirty="0" smtClean="0">
                <a:latin typeface="Times New Roman"/>
                <a:cs typeface="Times New Roman"/>
              </a:rPr>
              <a:t>It has an Atomic counter.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dirty="0" smtClean="0">
                <a:solidFill>
                  <a:srgbClr val="800000"/>
                </a:solidFill>
                <a:latin typeface="Tw Cen MT" charset="0"/>
                <a:ea typeface="ＭＳ Ｐゴシック" charset="0"/>
                <a:cs typeface="ＭＳ Ｐゴシック" charset="0"/>
              </a:rPr>
              <a:t>From spec for </a:t>
            </a:r>
            <a:r>
              <a:rPr lang="en-US" sz="3600" dirty="0" err="1" smtClean="0">
                <a:solidFill>
                  <a:srgbClr val="800000"/>
                </a:solidFill>
                <a:latin typeface="Tw Cen MT" charset="0"/>
                <a:ea typeface="ＭＳ Ｐゴシック" charset="0"/>
                <a:cs typeface="ＭＳ Ｐゴシック" charset="0"/>
              </a:rPr>
              <a:t>HashSet</a:t>
            </a:r>
            <a:endParaRPr lang="en-US" sz="3600" dirty="0" smtClean="0">
              <a:solidFill>
                <a:srgbClr val="800000"/>
              </a:solidFill>
              <a:latin typeface="Tw Cen MT" charset="0"/>
              <a:ea typeface="ＭＳ Ｐゴシック" charset="0"/>
              <a:cs typeface="ＭＳ Ｐゴシック" charset="0"/>
            </a:endParaRPr>
          </a:p>
        </p:txBody>
      </p:sp>
      <p:sp>
        <p:nvSpPr>
          <p:cNvPr id="25602"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192E9B7E-C2BB-5543-80A3-985EB5BA1CCC}" type="slidenum">
              <a:rPr lang="en-US" altLang="en-US" sz="1200" b="1">
                <a:solidFill>
                  <a:srgbClr val="FFFFFF"/>
                </a:solidFill>
              </a:rPr>
              <a:pPr algn="ctr" eaLnBrk="1" hangingPunct="1">
                <a:lnSpc>
                  <a:spcPct val="80000"/>
                </a:lnSpc>
                <a:buClrTx/>
                <a:buFontTx/>
                <a:buNone/>
              </a:pPr>
              <a:t>25</a:t>
            </a:fld>
            <a:endParaRPr lang="en-US" altLang="en-US" sz="1200" b="1">
              <a:solidFill>
                <a:srgbClr val="FFFFFF"/>
              </a:solidFill>
            </a:endParaRPr>
          </a:p>
        </p:txBody>
      </p:sp>
      <p:sp>
        <p:nvSpPr>
          <p:cNvPr id="25603" name="Text Box 3"/>
          <p:cNvSpPr txBox="1">
            <a:spLocks noChangeArrowheads="1"/>
          </p:cNvSpPr>
          <p:nvPr/>
        </p:nvSpPr>
        <p:spPr bwMode="auto">
          <a:xfrm>
            <a:off x="533400" y="1600200"/>
            <a:ext cx="8077200" cy="41576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eaLnBrk="1" hangingPunct="1">
              <a:buClrTx/>
              <a:buFontTx/>
              <a:buNone/>
            </a:pPr>
            <a:r>
              <a:rPr lang="mr-IN" altLang="en-US">
                <a:solidFill>
                  <a:srgbClr val="000000"/>
                </a:solidFill>
                <a:latin typeface="Times New Roman" charset="0"/>
              </a:rPr>
              <a:t>…</a:t>
            </a:r>
            <a:r>
              <a:rPr lang="en-US" altLang="en-US">
                <a:solidFill>
                  <a:srgbClr val="000000"/>
                </a:solidFill>
                <a:latin typeface="Times New Roman" charset="0"/>
              </a:rPr>
              <a:t> this implementation is not synchronized. If multiple threads access a hash set concurrently, and at least one of the threads modifies the set, it must be synchronized externally. This is typically accomplished by synchronizing on some object that naturally encapsulates the set. If no such object exists, the set should be "wrapped" using method Collections.synchronizedSet This is best done at creation time, to prevent accidental unsynchronized access to the set:</a:t>
            </a:r>
          </a:p>
          <a:p>
            <a:pPr eaLnBrk="1" hangingPunct="1">
              <a:buClrTx/>
              <a:buFontTx/>
              <a:buNone/>
            </a:pPr>
            <a:endParaRPr lang="en-US" altLang="en-US">
              <a:solidFill>
                <a:srgbClr val="000000"/>
              </a:solidFill>
              <a:latin typeface="Times New Roman" charset="0"/>
            </a:endParaRPr>
          </a:p>
          <a:p>
            <a:pPr eaLnBrk="1" hangingPunct="1">
              <a:buClrTx/>
              <a:buFontTx/>
              <a:buNone/>
            </a:pPr>
            <a:r>
              <a:rPr lang="en-US" altLang="en-US">
                <a:solidFill>
                  <a:srgbClr val="000000"/>
                </a:solidFill>
                <a:latin typeface="Times New Roman" charset="0"/>
              </a:rPr>
              <a:t>   </a:t>
            </a:r>
            <a:r>
              <a:rPr lang="en-US" altLang="en-US">
                <a:solidFill>
                  <a:srgbClr val="800000"/>
                </a:solidFill>
                <a:latin typeface="Times New Roman" charset="0"/>
              </a:rPr>
              <a:t>Set s = Collections.synchronizedSet(new HashSet(...));</a:t>
            </a:r>
          </a:p>
          <a:p>
            <a:pPr eaLnBrk="1" hangingPunct="1">
              <a:buClrTx/>
              <a:buFontTx/>
              <a:buNone/>
            </a:pPr>
            <a:endParaRPr lang="en-US" altLang="en-US">
              <a:solidFill>
                <a:srgbClr val="000000"/>
              </a:solidFill>
              <a:latin typeface="Times New Roman"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Race Conditions</a:t>
            </a:r>
            <a:endParaRPr lang="en-US" dirty="0"/>
          </a:p>
        </p:txBody>
      </p:sp>
      <p:grpSp>
        <p:nvGrpSpPr>
          <p:cNvPr id="5" name="Group 4"/>
          <p:cNvGrpSpPr/>
          <p:nvPr/>
        </p:nvGrpSpPr>
        <p:grpSpPr>
          <a:xfrm>
            <a:off x="522235" y="4120852"/>
            <a:ext cx="3276602" cy="1021161"/>
            <a:chOff x="2285999" y="2960409"/>
            <a:chExt cx="2325331" cy="480822"/>
          </a:xfrm>
        </p:grpSpPr>
        <p:sp>
          <p:nvSpPr>
            <p:cNvPr id="3" name="Rectangle 2"/>
            <p:cNvSpPr/>
            <p:nvPr/>
          </p:nvSpPr>
          <p:spPr bwMode="auto">
            <a:xfrm>
              <a:off x="2285999" y="2960409"/>
              <a:ext cx="2325330" cy="480822"/>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4" name="Rectangle 3"/>
            <p:cNvSpPr/>
            <p:nvPr/>
          </p:nvSpPr>
          <p:spPr>
            <a:xfrm>
              <a:off x="2438400" y="3006719"/>
              <a:ext cx="2172930" cy="262180"/>
            </a:xfrm>
            <a:prstGeom prst="rect">
              <a:avLst/>
            </a:prstGeom>
          </p:spPr>
          <p:txBody>
            <a:bodyPr wrap="square">
              <a:spAutoFit/>
            </a:bodyPr>
            <a:lstStyle/>
            <a:p>
              <a:r>
                <a:rPr lang="en-US" b="1" dirty="0" err="1" smtClean="0">
                  <a:solidFill>
                    <a:schemeClr val="bg1">
                      <a:lumMod val="85000"/>
                    </a:schemeClr>
                  </a:solidFill>
                  <a:latin typeface="Source Code Pro" charset="0"/>
                </a:rPr>
                <a:t>t</a:t>
              </a:r>
              <a:r>
                <a:rPr lang="en-US" b="1" dirty="0" err="1" smtClean="0">
                  <a:solidFill>
                    <a:schemeClr val="bg1">
                      <a:lumMod val="85000"/>
                    </a:schemeClr>
                  </a:solidFill>
                  <a:effectLst/>
                  <a:latin typeface="Source Code Pro" charset="0"/>
                </a:rPr>
                <a:t>mp</a:t>
              </a:r>
              <a:r>
                <a:rPr lang="en-US" b="1" dirty="0" smtClean="0">
                  <a:solidFill>
                    <a:schemeClr val="bg1">
                      <a:lumMod val="85000"/>
                    </a:schemeClr>
                  </a:solidFill>
                  <a:effectLst/>
                  <a:latin typeface="Source Code Pro" charset="0"/>
                </a:rPr>
                <a:t> = </a:t>
              </a:r>
              <a:r>
                <a:rPr lang="en-US" b="1" dirty="0" err="1" smtClean="0">
                  <a:solidFill>
                    <a:schemeClr val="bg1">
                      <a:lumMod val="85000"/>
                    </a:schemeClr>
                  </a:solidFill>
                  <a:effectLst/>
                  <a:latin typeface="Source Code Pro" charset="0"/>
                </a:rPr>
                <a:t>tmp</a:t>
              </a:r>
              <a:r>
                <a:rPr lang="en-US" b="1" dirty="0" smtClean="0">
                  <a:solidFill>
                    <a:schemeClr val="bg1">
                      <a:lumMod val="85000"/>
                    </a:schemeClr>
                  </a:solidFill>
                  <a:effectLst/>
                  <a:latin typeface="Source Code Pro" charset="0"/>
                </a:rPr>
                <a:t> + 1;</a:t>
              </a:r>
            </a:p>
            <a:p>
              <a:r>
                <a:rPr lang="en-US" b="1" dirty="0" smtClean="0">
                  <a:solidFill>
                    <a:schemeClr val="bg1">
                      <a:lumMod val="85000"/>
                    </a:schemeClr>
                  </a:solidFill>
                  <a:latin typeface="Source Code Pro" charset="0"/>
                </a:rPr>
                <a:t>store </a:t>
              </a:r>
              <a:r>
                <a:rPr lang="en-US" b="1" dirty="0" err="1" smtClean="0">
                  <a:solidFill>
                    <a:schemeClr val="bg1">
                      <a:lumMod val="85000"/>
                    </a:schemeClr>
                  </a:solidFill>
                  <a:latin typeface="Source Code Pro" charset="0"/>
                </a:rPr>
                <a:t>tmp</a:t>
              </a:r>
              <a:r>
                <a:rPr lang="en-US" b="1" dirty="0" smtClean="0">
                  <a:solidFill>
                    <a:schemeClr val="bg1">
                      <a:lumMod val="85000"/>
                    </a:schemeClr>
                  </a:solidFill>
                  <a:latin typeface="Source Code Pro" charset="0"/>
                </a:rPr>
                <a:t> to </a:t>
              </a:r>
              <a:r>
                <a:rPr lang="en-US" b="1" dirty="0" err="1" smtClean="0">
                  <a:solidFill>
                    <a:schemeClr val="bg1">
                      <a:lumMod val="85000"/>
                    </a:schemeClr>
                  </a:solidFill>
                  <a:latin typeface="Source Code Pro" charset="0"/>
                </a:rPr>
                <a:t>i</a:t>
              </a:r>
              <a:r>
                <a:rPr lang="en-US" b="1" dirty="0" smtClean="0">
                  <a:solidFill>
                    <a:schemeClr val="bg1">
                      <a:lumMod val="85000"/>
                    </a:schemeClr>
                  </a:solidFill>
                  <a:latin typeface="Source Code Pro" charset="0"/>
                </a:rPr>
                <a:t>;</a:t>
              </a:r>
              <a:endParaRPr lang="is-IS" dirty="0">
                <a:solidFill>
                  <a:schemeClr val="bg1">
                    <a:lumMod val="85000"/>
                  </a:schemeClr>
                </a:solidFill>
                <a:effectLst/>
                <a:latin typeface="Source Code Pro" charset="0"/>
              </a:endParaRPr>
            </a:p>
          </p:txBody>
        </p:sp>
      </p:grpSp>
      <p:sp>
        <p:nvSpPr>
          <p:cNvPr id="9" name="TextBox 8"/>
          <p:cNvSpPr txBox="1"/>
          <p:nvPr/>
        </p:nvSpPr>
        <p:spPr>
          <a:xfrm>
            <a:off x="3505200" y="2438400"/>
            <a:ext cx="1864293" cy="461665"/>
          </a:xfrm>
          <a:prstGeom prst="rect">
            <a:avLst/>
          </a:prstGeom>
          <a:noFill/>
        </p:spPr>
        <p:txBody>
          <a:bodyPr wrap="none" rtlCol="0">
            <a:spAutoFit/>
          </a:bodyPr>
          <a:lstStyle/>
          <a:p>
            <a:r>
              <a:rPr lang="en-US" dirty="0" smtClean="0">
                <a:solidFill>
                  <a:schemeClr val="tx1"/>
                </a:solidFill>
              </a:rPr>
              <a:t>Initially, </a:t>
            </a:r>
            <a:r>
              <a:rPr lang="en-US" dirty="0" err="1" smtClean="0">
                <a:solidFill>
                  <a:schemeClr val="tx1"/>
                </a:solidFill>
              </a:rPr>
              <a:t>i</a:t>
            </a:r>
            <a:r>
              <a:rPr lang="en-US" dirty="0" smtClean="0">
                <a:solidFill>
                  <a:schemeClr val="tx1"/>
                </a:solidFill>
              </a:rPr>
              <a:t> = 0</a:t>
            </a:r>
            <a:endParaRPr lang="en-US" dirty="0">
              <a:solidFill>
                <a:schemeClr val="tx1"/>
              </a:solidFill>
            </a:endParaRPr>
          </a:p>
        </p:txBody>
      </p:sp>
      <p:sp>
        <p:nvSpPr>
          <p:cNvPr id="11" name="TextBox 10"/>
          <p:cNvSpPr txBox="1"/>
          <p:nvPr/>
        </p:nvSpPr>
        <p:spPr>
          <a:xfrm>
            <a:off x="1600200" y="1715987"/>
            <a:ext cx="1417376" cy="461665"/>
          </a:xfrm>
          <a:prstGeom prst="rect">
            <a:avLst/>
          </a:prstGeom>
          <a:noFill/>
        </p:spPr>
        <p:txBody>
          <a:bodyPr wrap="none" rtlCol="0">
            <a:spAutoFit/>
          </a:bodyPr>
          <a:lstStyle/>
          <a:p>
            <a:r>
              <a:rPr lang="en-US" dirty="0" smtClean="0">
                <a:solidFill>
                  <a:schemeClr val="tx1"/>
                </a:solidFill>
              </a:rPr>
              <a:t>Thread 1</a:t>
            </a:r>
            <a:endParaRPr lang="en-US" dirty="0">
              <a:solidFill>
                <a:schemeClr val="tx1"/>
              </a:solidFill>
            </a:endParaRPr>
          </a:p>
        </p:txBody>
      </p:sp>
      <p:sp>
        <p:nvSpPr>
          <p:cNvPr id="12" name="TextBox 11"/>
          <p:cNvSpPr txBox="1"/>
          <p:nvPr/>
        </p:nvSpPr>
        <p:spPr>
          <a:xfrm>
            <a:off x="5768312" y="1671915"/>
            <a:ext cx="1417376" cy="461665"/>
          </a:xfrm>
          <a:prstGeom prst="rect">
            <a:avLst/>
          </a:prstGeom>
          <a:noFill/>
        </p:spPr>
        <p:txBody>
          <a:bodyPr wrap="none" rtlCol="0">
            <a:spAutoFit/>
          </a:bodyPr>
          <a:lstStyle/>
          <a:p>
            <a:r>
              <a:rPr lang="en-US" dirty="0" smtClean="0">
                <a:solidFill>
                  <a:schemeClr val="tx1"/>
                </a:solidFill>
              </a:rPr>
              <a:t>Thread 2</a:t>
            </a:r>
            <a:endParaRPr lang="en-US" dirty="0">
              <a:solidFill>
                <a:schemeClr val="tx1"/>
              </a:solidFill>
            </a:endParaRPr>
          </a:p>
        </p:txBody>
      </p:sp>
      <p:grpSp>
        <p:nvGrpSpPr>
          <p:cNvPr id="7" name="Group 6"/>
          <p:cNvGrpSpPr/>
          <p:nvPr/>
        </p:nvGrpSpPr>
        <p:grpSpPr>
          <a:xfrm>
            <a:off x="522236" y="2948981"/>
            <a:ext cx="3276601" cy="484485"/>
            <a:chOff x="597876" y="2895600"/>
            <a:chExt cx="3276601" cy="484485"/>
          </a:xfrm>
        </p:grpSpPr>
        <p:sp>
          <p:nvSpPr>
            <p:cNvPr id="13" name="Rectangle 12"/>
            <p:cNvSpPr/>
            <p:nvPr/>
          </p:nvSpPr>
          <p:spPr bwMode="auto">
            <a:xfrm>
              <a:off x="597876" y="2895600"/>
              <a:ext cx="3276601" cy="480504"/>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6" name="Rectangle 5"/>
            <p:cNvSpPr/>
            <p:nvPr/>
          </p:nvSpPr>
          <p:spPr>
            <a:xfrm>
              <a:off x="800901" y="2918420"/>
              <a:ext cx="2581156" cy="461665"/>
            </a:xfrm>
            <a:prstGeom prst="rect">
              <a:avLst/>
            </a:prstGeom>
          </p:spPr>
          <p:txBody>
            <a:bodyPr wrap="none">
              <a:spAutoFit/>
            </a:bodyPr>
            <a:lstStyle/>
            <a:p>
              <a:r>
                <a:rPr lang="en-US" b="1" dirty="0" err="1">
                  <a:solidFill>
                    <a:schemeClr val="bg1">
                      <a:lumMod val="85000"/>
                    </a:schemeClr>
                  </a:solidFill>
                  <a:latin typeface="Source Code Pro" charset="0"/>
                </a:rPr>
                <a:t>tmp</a:t>
              </a:r>
              <a:r>
                <a:rPr lang="en-US" b="1" dirty="0">
                  <a:solidFill>
                    <a:schemeClr val="bg1">
                      <a:lumMod val="85000"/>
                    </a:schemeClr>
                  </a:solidFill>
                  <a:latin typeface="Source Code Pro" charset="0"/>
                </a:rPr>
                <a:t> = load </a:t>
              </a:r>
              <a:r>
                <a:rPr lang="en-US" b="1" dirty="0" err="1">
                  <a:solidFill>
                    <a:schemeClr val="bg1">
                      <a:lumMod val="85000"/>
                    </a:schemeClr>
                  </a:solidFill>
                  <a:latin typeface="Source Code Pro" charset="0"/>
                </a:rPr>
                <a:t>i</a:t>
              </a:r>
              <a:r>
                <a:rPr lang="en-US" b="1" dirty="0">
                  <a:solidFill>
                    <a:schemeClr val="bg1">
                      <a:lumMod val="85000"/>
                    </a:schemeClr>
                  </a:solidFill>
                  <a:latin typeface="Source Code Pro" charset="0"/>
                </a:rPr>
                <a:t>;</a:t>
              </a:r>
            </a:p>
          </p:txBody>
        </p:sp>
      </p:grpSp>
      <p:grpSp>
        <p:nvGrpSpPr>
          <p:cNvPr id="17" name="Group 16"/>
          <p:cNvGrpSpPr/>
          <p:nvPr/>
        </p:nvGrpSpPr>
        <p:grpSpPr>
          <a:xfrm>
            <a:off x="4953560" y="5142013"/>
            <a:ext cx="3276602" cy="1021161"/>
            <a:chOff x="2285999" y="2960409"/>
            <a:chExt cx="2325331" cy="480822"/>
          </a:xfrm>
        </p:grpSpPr>
        <p:sp>
          <p:nvSpPr>
            <p:cNvPr id="18" name="Rectangle 17"/>
            <p:cNvSpPr/>
            <p:nvPr/>
          </p:nvSpPr>
          <p:spPr bwMode="auto">
            <a:xfrm>
              <a:off x="2285999" y="2960409"/>
              <a:ext cx="2325330" cy="480822"/>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19" name="Rectangle 18"/>
            <p:cNvSpPr/>
            <p:nvPr/>
          </p:nvSpPr>
          <p:spPr>
            <a:xfrm>
              <a:off x="2438400" y="3006719"/>
              <a:ext cx="2172930" cy="262180"/>
            </a:xfrm>
            <a:prstGeom prst="rect">
              <a:avLst/>
            </a:prstGeom>
          </p:spPr>
          <p:txBody>
            <a:bodyPr wrap="square">
              <a:spAutoFit/>
            </a:bodyPr>
            <a:lstStyle/>
            <a:p>
              <a:r>
                <a:rPr lang="en-US" b="1" dirty="0" err="1" smtClean="0">
                  <a:solidFill>
                    <a:schemeClr val="bg1">
                      <a:lumMod val="85000"/>
                    </a:schemeClr>
                  </a:solidFill>
                  <a:latin typeface="Source Code Pro" charset="0"/>
                </a:rPr>
                <a:t>t</a:t>
              </a:r>
              <a:r>
                <a:rPr lang="en-US" b="1" dirty="0" err="1" smtClean="0">
                  <a:solidFill>
                    <a:schemeClr val="bg1">
                      <a:lumMod val="85000"/>
                    </a:schemeClr>
                  </a:solidFill>
                  <a:effectLst/>
                  <a:latin typeface="Source Code Pro" charset="0"/>
                </a:rPr>
                <a:t>mp</a:t>
              </a:r>
              <a:r>
                <a:rPr lang="en-US" b="1" dirty="0" smtClean="0">
                  <a:solidFill>
                    <a:schemeClr val="bg1">
                      <a:lumMod val="85000"/>
                    </a:schemeClr>
                  </a:solidFill>
                  <a:effectLst/>
                  <a:latin typeface="Source Code Pro" charset="0"/>
                </a:rPr>
                <a:t> = </a:t>
              </a:r>
              <a:r>
                <a:rPr lang="en-US" b="1" dirty="0" err="1" smtClean="0">
                  <a:solidFill>
                    <a:schemeClr val="bg1">
                      <a:lumMod val="85000"/>
                    </a:schemeClr>
                  </a:solidFill>
                  <a:effectLst/>
                  <a:latin typeface="Source Code Pro" charset="0"/>
                </a:rPr>
                <a:t>tmp</a:t>
              </a:r>
              <a:r>
                <a:rPr lang="en-US" b="1" dirty="0" smtClean="0">
                  <a:solidFill>
                    <a:schemeClr val="bg1">
                      <a:lumMod val="85000"/>
                    </a:schemeClr>
                  </a:solidFill>
                  <a:effectLst/>
                  <a:latin typeface="Source Code Pro" charset="0"/>
                </a:rPr>
                <a:t> + 1;</a:t>
              </a:r>
            </a:p>
            <a:p>
              <a:r>
                <a:rPr lang="en-US" b="1" dirty="0" smtClean="0">
                  <a:solidFill>
                    <a:schemeClr val="bg1">
                      <a:lumMod val="85000"/>
                    </a:schemeClr>
                  </a:solidFill>
                  <a:latin typeface="Source Code Pro" charset="0"/>
                </a:rPr>
                <a:t>store </a:t>
              </a:r>
              <a:r>
                <a:rPr lang="en-US" b="1" dirty="0" err="1" smtClean="0">
                  <a:solidFill>
                    <a:schemeClr val="bg1">
                      <a:lumMod val="85000"/>
                    </a:schemeClr>
                  </a:solidFill>
                  <a:latin typeface="Source Code Pro" charset="0"/>
                </a:rPr>
                <a:t>tmp</a:t>
              </a:r>
              <a:r>
                <a:rPr lang="en-US" b="1" dirty="0" smtClean="0">
                  <a:solidFill>
                    <a:schemeClr val="bg1">
                      <a:lumMod val="85000"/>
                    </a:schemeClr>
                  </a:solidFill>
                  <a:latin typeface="Source Code Pro" charset="0"/>
                </a:rPr>
                <a:t> to </a:t>
              </a:r>
              <a:r>
                <a:rPr lang="en-US" b="1" dirty="0" err="1" smtClean="0">
                  <a:solidFill>
                    <a:schemeClr val="bg1">
                      <a:lumMod val="85000"/>
                    </a:schemeClr>
                  </a:solidFill>
                  <a:latin typeface="Source Code Pro" charset="0"/>
                </a:rPr>
                <a:t>i</a:t>
              </a:r>
              <a:r>
                <a:rPr lang="en-US" b="1" dirty="0" smtClean="0">
                  <a:solidFill>
                    <a:schemeClr val="bg1">
                      <a:lumMod val="85000"/>
                    </a:schemeClr>
                  </a:solidFill>
                  <a:latin typeface="Source Code Pro" charset="0"/>
                </a:rPr>
                <a:t>;</a:t>
              </a:r>
              <a:endParaRPr lang="is-IS" dirty="0">
                <a:solidFill>
                  <a:schemeClr val="bg1">
                    <a:lumMod val="85000"/>
                  </a:schemeClr>
                </a:solidFill>
                <a:effectLst/>
                <a:latin typeface="Source Code Pro" charset="0"/>
              </a:endParaRPr>
            </a:p>
          </p:txBody>
        </p:sp>
      </p:grpSp>
      <p:grpSp>
        <p:nvGrpSpPr>
          <p:cNvPr id="20" name="Group 19"/>
          <p:cNvGrpSpPr/>
          <p:nvPr/>
        </p:nvGrpSpPr>
        <p:grpSpPr>
          <a:xfrm>
            <a:off x="4953560" y="3512316"/>
            <a:ext cx="3276601" cy="484485"/>
            <a:chOff x="597876" y="2895600"/>
            <a:chExt cx="3276601" cy="484485"/>
          </a:xfrm>
        </p:grpSpPr>
        <p:sp>
          <p:nvSpPr>
            <p:cNvPr id="21" name="Rectangle 20"/>
            <p:cNvSpPr/>
            <p:nvPr/>
          </p:nvSpPr>
          <p:spPr bwMode="auto">
            <a:xfrm>
              <a:off x="597876" y="2895600"/>
              <a:ext cx="3276601" cy="480504"/>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22" name="Rectangle 21"/>
            <p:cNvSpPr/>
            <p:nvPr/>
          </p:nvSpPr>
          <p:spPr>
            <a:xfrm>
              <a:off x="800901" y="2918420"/>
              <a:ext cx="2581156" cy="461665"/>
            </a:xfrm>
            <a:prstGeom prst="rect">
              <a:avLst/>
            </a:prstGeom>
          </p:spPr>
          <p:txBody>
            <a:bodyPr wrap="none">
              <a:spAutoFit/>
            </a:bodyPr>
            <a:lstStyle/>
            <a:p>
              <a:r>
                <a:rPr lang="en-US" b="1" dirty="0" err="1">
                  <a:solidFill>
                    <a:schemeClr val="bg1">
                      <a:lumMod val="85000"/>
                    </a:schemeClr>
                  </a:solidFill>
                  <a:latin typeface="Source Code Pro" charset="0"/>
                </a:rPr>
                <a:t>tmp</a:t>
              </a:r>
              <a:r>
                <a:rPr lang="en-US" b="1" dirty="0">
                  <a:solidFill>
                    <a:schemeClr val="bg1">
                      <a:lumMod val="85000"/>
                    </a:schemeClr>
                  </a:solidFill>
                  <a:latin typeface="Source Code Pro" charset="0"/>
                </a:rPr>
                <a:t> = load </a:t>
              </a:r>
              <a:r>
                <a:rPr lang="en-US" b="1" dirty="0" err="1">
                  <a:solidFill>
                    <a:schemeClr val="bg1">
                      <a:lumMod val="85000"/>
                    </a:schemeClr>
                  </a:solidFill>
                  <a:latin typeface="Source Code Pro" charset="0"/>
                </a:rPr>
                <a:t>i</a:t>
              </a:r>
              <a:r>
                <a:rPr lang="en-US" b="1" dirty="0">
                  <a:solidFill>
                    <a:schemeClr val="bg1">
                      <a:lumMod val="85000"/>
                    </a:schemeClr>
                  </a:solidFill>
                  <a:latin typeface="Source Code Pro" charset="0"/>
                </a:rPr>
                <a:t>;</a:t>
              </a:r>
            </a:p>
          </p:txBody>
        </p:sp>
      </p:grpSp>
      <p:sp>
        <p:nvSpPr>
          <p:cNvPr id="23" name="TextBox 22"/>
          <p:cNvSpPr txBox="1"/>
          <p:nvPr/>
        </p:nvSpPr>
        <p:spPr>
          <a:xfrm>
            <a:off x="3505199" y="6347927"/>
            <a:ext cx="1812997" cy="461665"/>
          </a:xfrm>
          <a:prstGeom prst="rect">
            <a:avLst/>
          </a:prstGeom>
          <a:noFill/>
        </p:spPr>
        <p:txBody>
          <a:bodyPr wrap="none" rtlCol="0">
            <a:spAutoFit/>
          </a:bodyPr>
          <a:lstStyle/>
          <a:p>
            <a:r>
              <a:rPr lang="en-US" dirty="0" smtClean="0">
                <a:solidFill>
                  <a:schemeClr val="tx1"/>
                </a:solidFill>
              </a:rPr>
              <a:t>Finally, </a:t>
            </a:r>
            <a:r>
              <a:rPr lang="en-US" dirty="0" err="1" smtClean="0">
                <a:solidFill>
                  <a:schemeClr val="tx1"/>
                </a:solidFill>
              </a:rPr>
              <a:t>i</a:t>
            </a:r>
            <a:r>
              <a:rPr lang="en-US" dirty="0" smtClean="0">
                <a:solidFill>
                  <a:schemeClr val="tx1"/>
                </a:solidFill>
              </a:rPr>
              <a:t> = 1</a:t>
            </a:r>
            <a:endParaRPr lang="en-US" dirty="0">
              <a:solidFill>
                <a:schemeClr val="tx1"/>
              </a:solidFill>
            </a:endParaRPr>
          </a:p>
        </p:txBody>
      </p:sp>
      <p:cxnSp>
        <p:nvCxnSpPr>
          <p:cNvPr id="24" name="Straight Arrow Connector 12"/>
          <p:cNvCxnSpPr>
            <a:cxnSpLocks noChangeShapeType="1"/>
          </p:cNvCxnSpPr>
          <p:nvPr/>
        </p:nvCxnSpPr>
        <p:spPr bwMode="auto">
          <a:xfrm>
            <a:off x="152400" y="2236847"/>
            <a:ext cx="0" cy="4240153"/>
          </a:xfrm>
          <a:prstGeom prst="straightConnector1">
            <a:avLst/>
          </a:prstGeom>
          <a:noFill/>
          <a:ln w="22225">
            <a:solidFill>
              <a:schemeClr val="tx1"/>
            </a:solidFill>
            <a:round/>
            <a:headEnd/>
            <a:tailEnd type="triangle" w="med" len="med"/>
          </a:ln>
        </p:spPr>
      </p:cxnSp>
      <p:sp>
        <p:nvSpPr>
          <p:cNvPr id="25" name="Rectangle 13"/>
          <p:cNvSpPr>
            <a:spLocks noChangeArrowheads="1"/>
          </p:cNvSpPr>
          <p:nvPr/>
        </p:nvSpPr>
        <p:spPr bwMode="auto">
          <a:xfrm>
            <a:off x="152400" y="6012804"/>
            <a:ext cx="765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charset="0"/>
              <a:buNone/>
            </a:pPr>
            <a:r>
              <a:rPr lang="en-US" altLang="x-none" i="1" dirty="0">
                <a:solidFill>
                  <a:schemeClr val="tx1"/>
                </a:solidFill>
              </a:rPr>
              <a:t>time</a:t>
            </a:r>
            <a:endParaRPr lang="en-US" altLang="x-none" i="1" dirty="0"/>
          </a:p>
        </p:txBody>
      </p:sp>
      <p:sp>
        <p:nvSpPr>
          <p:cNvPr id="26" name="TextBox 25"/>
          <p:cNvSpPr txBox="1"/>
          <p:nvPr/>
        </p:nvSpPr>
        <p:spPr>
          <a:xfrm>
            <a:off x="3798836" y="2944579"/>
            <a:ext cx="3025187" cy="461665"/>
          </a:xfrm>
          <a:prstGeom prst="rect">
            <a:avLst/>
          </a:prstGeom>
          <a:noFill/>
        </p:spPr>
        <p:txBody>
          <a:bodyPr wrap="none" rtlCol="0">
            <a:spAutoFit/>
          </a:bodyPr>
          <a:lstStyle/>
          <a:p>
            <a:r>
              <a:rPr lang="en-US" dirty="0" smtClean="0">
                <a:solidFill>
                  <a:schemeClr val="tx1"/>
                </a:solidFill>
              </a:rPr>
              <a:t>Load 0 from memory</a:t>
            </a:r>
            <a:endParaRPr lang="en-US" dirty="0">
              <a:solidFill>
                <a:schemeClr val="tx1"/>
              </a:solidFill>
            </a:endParaRPr>
          </a:p>
        </p:txBody>
      </p:sp>
      <p:sp>
        <p:nvSpPr>
          <p:cNvPr id="27" name="TextBox 26"/>
          <p:cNvSpPr txBox="1"/>
          <p:nvPr/>
        </p:nvSpPr>
        <p:spPr>
          <a:xfrm>
            <a:off x="1928373" y="3505200"/>
            <a:ext cx="3025187" cy="461665"/>
          </a:xfrm>
          <a:prstGeom prst="rect">
            <a:avLst/>
          </a:prstGeom>
          <a:noFill/>
        </p:spPr>
        <p:txBody>
          <a:bodyPr wrap="none" rtlCol="0">
            <a:spAutoFit/>
          </a:bodyPr>
          <a:lstStyle/>
          <a:p>
            <a:r>
              <a:rPr lang="en-US" dirty="0" smtClean="0">
                <a:solidFill>
                  <a:schemeClr val="tx1"/>
                </a:solidFill>
              </a:rPr>
              <a:t>Load 0 from memory</a:t>
            </a:r>
            <a:endParaRPr lang="en-US" dirty="0">
              <a:solidFill>
                <a:schemeClr val="tx1"/>
              </a:solidFill>
            </a:endParaRPr>
          </a:p>
        </p:txBody>
      </p:sp>
      <p:sp>
        <p:nvSpPr>
          <p:cNvPr id="28" name="TextBox 27"/>
          <p:cNvSpPr txBox="1"/>
          <p:nvPr/>
        </p:nvSpPr>
        <p:spPr>
          <a:xfrm>
            <a:off x="3919887" y="4419600"/>
            <a:ext cx="2715808" cy="461665"/>
          </a:xfrm>
          <a:prstGeom prst="rect">
            <a:avLst/>
          </a:prstGeom>
          <a:noFill/>
        </p:spPr>
        <p:txBody>
          <a:bodyPr wrap="none" rtlCol="0">
            <a:spAutoFit/>
          </a:bodyPr>
          <a:lstStyle/>
          <a:p>
            <a:r>
              <a:rPr lang="en-US" dirty="0" smtClean="0">
                <a:solidFill>
                  <a:schemeClr val="tx1"/>
                </a:solidFill>
              </a:rPr>
              <a:t>Store 1 to memory</a:t>
            </a:r>
            <a:endParaRPr lang="en-US" dirty="0">
              <a:solidFill>
                <a:schemeClr val="tx1"/>
              </a:solidFill>
            </a:endParaRPr>
          </a:p>
        </p:txBody>
      </p:sp>
      <p:sp>
        <p:nvSpPr>
          <p:cNvPr id="29" name="TextBox 28"/>
          <p:cNvSpPr txBox="1"/>
          <p:nvPr/>
        </p:nvSpPr>
        <p:spPr>
          <a:xfrm>
            <a:off x="2160535" y="5417359"/>
            <a:ext cx="2715808" cy="461665"/>
          </a:xfrm>
          <a:prstGeom prst="rect">
            <a:avLst/>
          </a:prstGeom>
          <a:noFill/>
        </p:spPr>
        <p:txBody>
          <a:bodyPr wrap="none" rtlCol="0">
            <a:spAutoFit/>
          </a:bodyPr>
          <a:lstStyle/>
          <a:p>
            <a:r>
              <a:rPr lang="en-US" dirty="0" smtClean="0">
                <a:solidFill>
                  <a:schemeClr val="tx1"/>
                </a:solidFill>
              </a:rPr>
              <a:t>Store 1 to memory</a:t>
            </a:r>
            <a:endParaRPr lang="en-US" dirty="0">
              <a:solidFill>
                <a:schemeClr val="tx1"/>
              </a:solidFill>
            </a:endParaRPr>
          </a:p>
        </p:txBody>
      </p:sp>
    </p:spTree>
    <p:extLst>
      <p:ext uri="{BB962C8B-B14F-4D97-AF65-F5344CB8AC3E}">
        <p14:creationId xmlns:p14="http://schemas.microsoft.com/office/powerpoint/2010/main" val="1322887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6" grpId="0"/>
      <p:bldP spid="27" grpId="0"/>
      <p:bldP spid="28" grpId="0"/>
      <p:bldP spid="2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smtClean="0">
                <a:solidFill>
                  <a:srgbClr val="800000"/>
                </a:solidFill>
                <a:latin typeface="Tw Cen MT" charset="0"/>
                <a:ea typeface="ＭＳ Ｐゴシック" charset="0"/>
                <a:cs typeface="ＭＳ Ｐゴシック" charset="0"/>
              </a:rPr>
              <a:t>Using Concurrent Collections...</a:t>
            </a:r>
          </a:p>
        </p:txBody>
      </p:sp>
      <p:sp>
        <p:nvSpPr>
          <p:cNvPr id="26626"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F44280E7-533E-AF44-81FA-92C3764EC178}" type="slidenum">
              <a:rPr lang="en-US" altLang="en-US" sz="1200" b="1">
                <a:solidFill>
                  <a:srgbClr val="FFFFFF"/>
                </a:solidFill>
              </a:rPr>
              <a:pPr algn="ctr" eaLnBrk="1" hangingPunct="1">
                <a:lnSpc>
                  <a:spcPct val="80000"/>
                </a:lnSpc>
                <a:buClrTx/>
                <a:buFontTx/>
                <a:buNone/>
              </a:pPr>
              <a:t>27</a:t>
            </a:fld>
            <a:endParaRPr lang="en-US" altLang="en-US" sz="1200" b="1">
              <a:solidFill>
                <a:srgbClr val="FFFFFF"/>
              </a:solidFill>
            </a:endParaRPr>
          </a:p>
        </p:txBody>
      </p:sp>
      <p:sp>
        <p:nvSpPr>
          <p:cNvPr id="26627" name="Rectangle 3"/>
          <p:cNvSpPr>
            <a:spLocks noChangeArrowheads="1"/>
          </p:cNvSpPr>
          <p:nvPr/>
        </p:nvSpPr>
        <p:spPr bwMode="auto">
          <a:xfrm>
            <a:off x="304800" y="1752600"/>
            <a:ext cx="8458200" cy="4848225"/>
          </a:xfrm>
          <a:prstGeom prst="rect">
            <a:avLst/>
          </a:prstGeom>
          <a:solidFill>
            <a:srgbClr val="FFFFAB"/>
          </a:solidFill>
          <a:ln w="9360" cap="sq">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eaLnBrk="1" hangingPunct="1">
              <a:buClrTx/>
              <a:buFontTx/>
              <a:buNone/>
            </a:pPr>
            <a:r>
              <a:rPr lang="en-US" altLang="en-US" b="1">
                <a:solidFill>
                  <a:srgbClr val="000000"/>
                </a:solidFill>
                <a:latin typeface="Courier New" charset="0"/>
              </a:rPr>
              <a:t>import</a:t>
            </a:r>
            <a:r>
              <a:rPr lang="en-US" altLang="en-US">
                <a:solidFill>
                  <a:srgbClr val="000000"/>
                </a:solidFill>
                <a:latin typeface="Courier New" charset="0"/>
              </a:rPr>
              <a:t> java.util.concurrent.atomic.*;</a:t>
            </a:r>
          </a:p>
          <a:p>
            <a:pPr eaLnBrk="1" hangingPunct="1">
              <a:buClrTx/>
              <a:buFontTx/>
              <a:buNone/>
            </a:pPr>
            <a:r>
              <a:rPr lang="sk-SK" altLang="en-US">
                <a:solidFill>
                  <a:srgbClr val="000000"/>
                </a:solidFill>
                <a:latin typeface="Courier New" charset="0"/>
              </a:rPr>
              <a:t> </a:t>
            </a:r>
          </a:p>
          <a:p>
            <a:pPr eaLnBrk="1" hangingPunct="1">
              <a:buClrTx/>
              <a:buFontTx/>
              <a:buNone/>
            </a:pPr>
            <a:r>
              <a:rPr lang="sk-SK" altLang="en-US" b="1">
                <a:solidFill>
                  <a:srgbClr val="000000"/>
                </a:solidFill>
                <a:latin typeface="Courier New" charset="0"/>
              </a:rPr>
              <a:t>public</a:t>
            </a:r>
            <a:r>
              <a:rPr lang="sk-SK" altLang="en-US">
                <a:solidFill>
                  <a:srgbClr val="000000"/>
                </a:solidFill>
                <a:latin typeface="Courier New" charset="0"/>
              </a:rPr>
              <a:t> </a:t>
            </a:r>
            <a:r>
              <a:rPr lang="sk-SK" altLang="en-US" b="1">
                <a:solidFill>
                  <a:srgbClr val="000000"/>
                </a:solidFill>
                <a:latin typeface="Courier New" charset="0"/>
              </a:rPr>
              <a:t>class</a:t>
            </a:r>
            <a:r>
              <a:rPr lang="sk-SK" altLang="en-US">
                <a:solidFill>
                  <a:srgbClr val="000000"/>
                </a:solidFill>
                <a:latin typeface="Courier New" charset="0"/>
              </a:rPr>
              <a:t> Counter {</a:t>
            </a:r>
          </a:p>
          <a:p>
            <a:pPr eaLnBrk="1" hangingPunct="1">
              <a:buClrTx/>
              <a:buFontTx/>
              <a:buNone/>
            </a:pPr>
            <a:r>
              <a:rPr lang="sk-SK" altLang="en-US">
                <a:solidFill>
                  <a:srgbClr val="000000"/>
                </a:solidFill>
                <a:latin typeface="Courier New" charset="0"/>
              </a:rPr>
              <a:t>  </a:t>
            </a:r>
            <a:r>
              <a:rPr lang="sk-SK" altLang="en-US" b="1">
                <a:solidFill>
                  <a:srgbClr val="000000"/>
                </a:solidFill>
                <a:latin typeface="Courier New" charset="0"/>
              </a:rPr>
              <a:t>private</a:t>
            </a:r>
            <a:r>
              <a:rPr lang="sk-SK" altLang="en-US">
                <a:solidFill>
                  <a:srgbClr val="000000"/>
                </a:solidFill>
                <a:latin typeface="Courier New" charset="0"/>
              </a:rPr>
              <a:t> </a:t>
            </a:r>
            <a:r>
              <a:rPr lang="sk-SK" altLang="en-US" b="1">
                <a:solidFill>
                  <a:srgbClr val="000000"/>
                </a:solidFill>
                <a:latin typeface="Courier New" charset="0"/>
              </a:rPr>
              <a:t>static</a:t>
            </a:r>
            <a:r>
              <a:rPr lang="sk-SK" altLang="en-US">
                <a:solidFill>
                  <a:srgbClr val="000000"/>
                </a:solidFill>
                <a:latin typeface="Courier New" charset="0"/>
              </a:rPr>
              <a:t> AtomicInteger counter;</a:t>
            </a:r>
          </a:p>
          <a:p>
            <a:pPr eaLnBrk="1" hangingPunct="1">
              <a:buClrTx/>
              <a:buFontTx/>
              <a:buNone/>
            </a:pPr>
            <a:endParaRPr lang="sk-SK" altLang="en-US">
              <a:solidFill>
                <a:srgbClr val="000000"/>
              </a:solidFill>
              <a:latin typeface="Courier New" charset="0"/>
            </a:endParaRPr>
          </a:p>
          <a:p>
            <a:pPr eaLnBrk="1" hangingPunct="1">
              <a:buClrTx/>
              <a:buFontTx/>
              <a:buNone/>
            </a:pPr>
            <a:r>
              <a:rPr lang="sk-SK" altLang="en-US">
                <a:solidFill>
                  <a:srgbClr val="000000"/>
                </a:solidFill>
                <a:latin typeface="Courier New" charset="0"/>
              </a:rPr>
              <a:t>  </a:t>
            </a:r>
            <a:r>
              <a:rPr lang="sk-SK" altLang="en-US" b="1">
                <a:solidFill>
                  <a:srgbClr val="000000"/>
                </a:solidFill>
                <a:latin typeface="Courier New" charset="0"/>
              </a:rPr>
              <a:t>public</a:t>
            </a:r>
            <a:r>
              <a:rPr lang="sk-SK" altLang="en-US">
                <a:solidFill>
                  <a:srgbClr val="000000"/>
                </a:solidFill>
                <a:latin typeface="Courier New" charset="0"/>
              </a:rPr>
              <a:t> Counter() {</a:t>
            </a:r>
          </a:p>
          <a:p>
            <a:pPr eaLnBrk="1" hangingPunct="1">
              <a:buClrTx/>
              <a:buFontTx/>
              <a:buNone/>
            </a:pPr>
            <a:r>
              <a:rPr lang="sk-SK" altLang="en-US">
                <a:solidFill>
                  <a:srgbClr val="000000"/>
                </a:solidFill>
                <a:latin typeface="Courier New" charset="0"/>
              </a:rPr>
              <a:t>    counter= </a:t>
            </a:r>
            <a:r>
              <a:rPr lang="sk-SK" altLang="en-US" b="1">
                <a:solidFill>
                  <a:srgbClr val="000000"/>
                </a:solidFill>
                <a:latin typeface="Courier New" charset="0"/>
              </a:rPr>
              <a:t>new</a:t>
            </a:r>
            <a:r>
              <a:rPr lang="sk-SK" altLang="en-US">
                <a:solidFill>
                  <a:srgbClr val="000000"/>
                </a:solidFill>
                <a:latin typeface="Courier New" charset="0"/>
              </a:rPr>
              <a:t> AtomicInteger(0);</a:t>
            </a:r>
          </a:p>
          <a:p>
            <a:pPr eaLnBrk="1" hangingPunct="1">
              <a:buClrTx/>
              <a:buFontTx/>
              <a:buNone/>
            </a:pPr>
            <a:r>
              <a:rPr lang="sk-SK" altLang="en-US">
                <a:solidFill>
                  <a:srgbClr val="000000"/>
                </a:solidFill>
                <a:latin typeface="Courier New" charset="0"/>
              </a:rPr>
              <a:t>  }</a:t>
            </a:r>
          </a:p>
          <a:p>
            <a:pPr eaLnBrk="1" hangingPunct="1">
              <a:buClrTx/>
              <a:buFontTx/>
              <a:buNone/>
            </a:pPr>
            <a:endParaRPr lang="sk-SK" altLang="en-US">
              <a:solidFill>
                <a:srgbClr val="000000"/>
              </a:solidFill>
              <a:latin typeface="Courier New" charset="0"/>
            </a:endParaRPr>
          </a:p>
          <a:p>
            <a:pPr eaLnBrk="1" hangingPunct="1">
              <a:buClrTx/>
              <a:buFontTx/>
              <a:buNone/>
            </a:pPr>
            <a:r>
              <a:rPr lang="sk-SK" altLang="en-US">
                <a:solidFill>
                  <a:srgbClr val="000000"/>
                </a:solidFill>
                <a:latin typeface="Courier New" charset="0"/>
              </a:rPr>
              <a:t>  </a:t>
            </a:r>
            <a:r>
              <a:rPr lang="sk-SK" altLang="en-US" b="1">
                <a:solidFill>
                  <a:srgbClr val="000000"/>
                </a:solidFill>
                <a:latin typeface="Courier New" charset="0"/>
              </a:rPr>
              <a:t>public</a:t>
            </a:r>
            <a:r>
              <a:rPr lang="sk-SK" altLang="en-US">
                <a:solidFill>
                  <a:srgbClr val="000000"/>
                </a:solidFill>
                <a:latin typeface="Courier New" charset="0"/>
              </a:rPr>
              <a:t> </a:t>
            </a:r>
            <a:r>
              <a:rPr lang="sk-SK" altLang="en-US" b="1">
                <a:solidFill>
                  <a:srgbClr val="000000"/>
                </a:solidFill>
                <a:latin typeface="Courier New" charset="0"/>
              </a:rPr>
              <a:t>static</a:t>
            </a:r>
            <a:r>
              <a:rPr lang="sk-SK" altLang="en-US">
                <a:solidFill>
                  <a:srgbClr val="000000"/>
                </a:solidFill>
                <a:latin typeface="Courier New" charset="0"/>
              </a:rPr>
              <a:t> </a:t>
            </a:r>
            <a:r>
              <a:rPr lang="sk-SK" altLang="en-US" b="1">
                <a:solidFill>
                  <a:srgbClr val="000000"/>
                </a:solidFill>
                <a:latin typeface="Courier New" charset="0"/>
              </a:rPr>
              <a:t>int</a:t>
            </a:r>
            <a:r>
              <a:rPr lang="sk-SK" altLang="en-US">
                <a:solidFill>
                  <a:srgbClr val="000000"/>
                </a:solidFill>
                <a:latin typeface="Courier New" charset="0"/>
              </a:rPr>
              <a:t> getCount() {</a:t>
            </a:r>
          </a:p>
          <a:p>
            <a:pPr eaLnBrk="1" hangingPunct="1">
              <a:buClrTx/>
              <a:buFontTx/>
              <a:buNone/>
            </a:pPr>
            <a:r>
              <a:rPr lang="sk-SK" altLang="en-US">
                <a:solidFill>
                  <a:srgbClr val="000000"/>
                </a:solidFill>
                <a:latin typeface="Courier New" charset="0"/>
              </a:rPr>
              <a:t>    </a:t>
            </a:r>
            <a:r>
              <a:rPr lang="sk-SK" altLang="en-US" b="1">
                <a:solidFill>
                  <a:srgbClr val="000000"/>
                </a:solidFill>
                <a:latin typeface="Courier New" charset="0"/>
              </a:rPr>
              <a:t>return</a:t>
            </a:r>
            <a:r>
              <a:rPr lang="sk-SK" altLang="en-US">
                <a:solidFill>
                  <a:srgbClr val="000000"/>
                </a:solidFill>
                <a:latin typeface="Courier New" charset="0"/>
              </a:rPr>
              <a:t> counter.getAndIncrement();</a:t>
            </a:r>
          </a:p>
          <a:p>
            <a:pPr eaLnBrk="1" hangingPunct="1">
              <a:buClrTx/>
              <a:buFontTx/>
              <a:buNone/>
            </a:pPr>
            <a:r>
              <a:rPr lang="sk-SK" altLang="en-US">
                <a:solidFill>
                  <a:srgbClr val="000000"/>
                </a:solidFill>
                <a:latin typeface="Courier New" charset="0"/>
              </a:rPr>
              <a:t>  }</a:t>
            </a:r>
          </a:p>
          <a:p>
            <a:pPr eaLnBrk="1" hangingPunct="1">
              <a:buClrTx/>
              <a:buFontTx/>
              <a:buNone/>
            </a:pPr>
            <a:r>
              <a:rPr lang="sk-SK" altLang="en-US">
                <a:solidFill>
                  <a:srgbClr val="000000"/>
                </a:solidFill>
                <a:latin typeface="Courier New" charset="0"/>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dirty="0" smtClean="0">
                <a:solidFill>
                  <a:srgbClr val="775F55"/>
                </a:solidFill>
                <a:latin typeface="Tw Cen MT" charset="0"/>
                <a:ea typeface="ＭＳ Ｐゴシック" charset="0"/>
                <a:cs typeface="ＭＳ Ｐゴシック" charset="0"/>
              </a:rPr>
              <a:t>Summary</a:t>
            </a:r>
          </a:p>
        </p:txBody>
      </p:sp>
      <p:sp>
        <p:nvSpPr>
          <p:cNvPr id="27650" name="Text Box 2"/>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250F9E6D-6231-8C47-AA02-3509A929E5E8}" type="slidenum">
              <a:rPr lang="en-US" altLang="en-US" sz="1200" b="1">
                <a:solidFill>
                  <a:srgbClr val="FFFFFF"/>
                </a:solidFill>
              </a:rPr>
              <a:pPr algn="ctr" eaLnBrk="1" hangingPunct="1">
                <a:lnSpc>
                  <a:spcPct val="80000"/>
                </a:lnSpc>
                <a:buClrTx/>
                <a:buFontTx/>
                <a:buNone/>
              </a:pPr>
              <a:t>28</a:t>
            </a:fld>
            <a:endParaRPr lang="en-US" altLang="en-US" sz="1200" b="1">
              <a:solidFill>
                <a:srgbClr val="FFFFFF"/>
              </a:solidFill>
            </a:endParaRPr>
          </a:p>
        </p:txBody>
      </p:sp>
      <p:sp>
        <p:nvSpPr>
          <p:cNvPr id="27651" name="Text Box 3"/>
          <p:cNvSpPr txBox="1">
            <a:spLocks noChangeArrowheads="1"/>
          </p:cNvSpPr>
          <p:nvPr/>
        </p:nvSpPr>
        <p:spPr bwMode="auto">
          <a:xfrm>
            <a:off x="533400" y="1524000"/>
            <a:ext cx="8378825" cy="44958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lvl1pPr marL="342900" indent="-342900" eaLnBrk="0" hangingPunc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1pPr>
            <a:lvl2pPr marL="50800" eaLnBrk="0" hangingPunc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2pPr>
            <a:lvl3pPr marL="457200" indent="-50800" eaLnBrk="0" hangingPunc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3pPr>
            <a:lvl4pPr eaLnBrk="0" hangingPunc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4pPr>
            <a:lvl5pPr eaLnBrk="0" hangingPunc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323850" algn="l"/>
                <a:tab pos="1238250" algn="l"/>
                <a:tab pos="2152650" algn="l"/>
                <a:tab pos="3067050" algn="l"/>
                <a:tab pos="3981450" algn="l"/>
                <a:tab pos="4895850" algn="l"/>
                <a:tab pos="5810250" algn="l"/>
                <a:tab pos="6724650" algn="l"/>
                <a:tab pos="7639050" algn="l"/>
                <a:tab pos="8553450" algn="l"/>
                <a:tab pos="9467850" algn="l"/>
              </a:tabLst>
              <a:defRPr sz="2400">
                <a:solidFill>
                  <a:schemeClr val="bg1"/>
                </a:solidFill>
                <a:latin typeface="Arial" charset="0"/>
                <a:ea typeface="ヒラギノ角ゴ ProN W3" charset="-128"/>
              </a:defRPr>
            </a:lvl9pPr>
          </a:lstStyle>
          <a:p>
            <a:pPr lvl="1" indent="0" eaLnBrk="1" hangingPunct="1">
              <a:lnSpc>
                <a:spcPct val="80000"/>
              </a:lnSpc>
              <a:spcBef>
                <a:spcPts val="550"/>
              </a:spcBef>
              <a:buClrTx/>
              <a:buSzPct val="70000"/>
              <a:buFontTx/>
              <a:buNone/>
            </a:pPr>
            <a:r>
              <a:rPr lang="en-US" altLang="en-US">
                <a:solidFill>
                  <a:srgbClr val="000000"/>
                </a:solidFill>
                <a:latin typeface="Times New Roman" charset="0"/>
              </a:rPr>
              <a:t>Use of multiple processes and multiple threads within each process can exploit concurrency</a:t>
            </a:r>
          </a:p>
          <a:p>
            <a:pPr lvl="2" eaLnBrk="1" hangingPunct="1">
              <a:lnSpc>
                <a:spcPct val="80000"/>
              </a:lnSpc>
              <a:spcBef>
                <a:spcPts val="500"/>
              </a:spcBef>
              <a:buClr>
                <a:srgbClr val="DD8047"/>
              </a:buClr>
              <a:buSzPct val="75000"/>
              <a:buFont typeface="Wingdings" charset="2"/>
              <a:buChar char=""/>
            </a:pPr>
            <a:r>
              <a:rPr lang="en-US" altLang="en-US">
                <a:solidFill>
                  <a:srgbClr val="000000"/>
                </a:solidFill>
                <a:latin typeface="Times New Roman" charset="0"/>
              </a:rPr>
              <a:t> may be real (multicore) or virtual (an illusion)</a:t>
            </a:r>
          </a:p>
          <a:p>
            <a:pPr lvl="1" indent="0" eaLnBrk="1" hangingPunct="1">
              <a:lnSpc>
                <a:spcPct val="80000"/>
              </a:lnSpc>
              <a:spcBef>
                <a:spcPts val="1200"/>
              </a:spcBef>
              <a:buClrTx/>
              <a:buSzPct val="70000"/>
              <a:buFontTx/>
              <a:buNone/>
            </a:pPr>
            <a:r>
              <a:rPr lang="en-US" altLang="en-US">
                <a:solidFill>
                  <a:srgbClr val="800000"/>
                </a:solidFill>
                <a:latin typeface="Times New Roman" charset="0"/>
              </a:rPr>
              <a:t>Be careful when using threads:</a:t>
            </a:r>
          </a:p>
          <a:p>
            <a:pPr lvl="2" eaLnBrk="1" hangingPunct="1">
              <a:lnSpc>
                <a:spcPct val="80000"/>
              </a:lnSpc>
              <a:spcBef>
                <a:spcPts val="500"/>
              </a:spcBef>
              <a:buClr>
                <a:srgbClr val="DD8047"/>
              </a:buClr>
              <a:buSzPct val="75000"/>
              <a:buFont typeface="Wingdings" charset="2"/>
              <a:buChar char=""/>
            </a:pPr>
            <a:r>
              <a:rPr lang="en-US" altLang="en-US">
                <a:solidFill>
                  <a:srgbClr val="000000"/>
                </a:solidFill>
                <a:latin typeface="Times New Roman" charset="0"/>
              </a:rPr>
              <a:t> synchronize</a:t>
            </a:r>
            <a:r>
              <a:rPr lang="en-US" altLang="en-US">
                <a:solidFill>
                  <a:srgbClr val="800000"/>
                </a:solidFill>
                <a:latin typeface="Times New Roman" charset="0"/>
              </a:rPr>
              <a:t> shared memory to avoid race conditions</a:t>
            </a:r>
          </a:p>
          <a:p>
            <a:pPr lvl="2" eaLnBrk="1" hangingPunct="1">
              <a:lnSpc>
                <a:spcPct val="80000"/>
              </a:lnSpc>
              <a:spcBef>
                <a:spcPts val="500"/>
              </a:spcBef>
              <a:buClr>
                <a:srgbClr val="DD8047"/>
              </a:buClr>
              <a:buSzPct val="75000"/>
              <a:buFont typeface="Wingdings" charset="2"/>
              <a:buChar char=""/>
            </a:pPr>
            <a:r>
              <a:rPr lang="en-US" altLang="en-US">
                <a:solidFill>
                  <a:srgbClr val="800000"/>
                </a:solidFill>
                <a:latin typeface="Times New Roman" charset="0"/>
              </a:rPr>
              <a:t> avoid deadlock</a:t>
            </a:r>
          </a:p>
          <a:p>
            <a:pPr lvl="2" eaLnBrk="1" hangingPunct="1">
              <a:lnSpc>
                <a:spcPct val="80000"/>
              </a:lnSpc>
              <a:spcBef>
                <a:spcPts val="1200"/>
              </a:spcBef>
              <a:buClrTx/>
              <a:buSzPct val="75000"/>
              <a:buFontTx/>
              <a:buNone/>
            </a:pPr>
            <a:r>
              <a:rPr lang="en-US" altLang="en-US">
                <a:solidFill>
                  <a:srgbClr val="800000"/>
                </a:solidFill>
                <a:latin typeface="Times New Roman" charset="0"/>
              </a:rPr>
              <a:t>Even with proper locking concurrent programs can have other problems such as </a:t>
            </a:r>
            <a:r>
              <a:rPr lang="ja-JP" altLang="en-US">
                <a:solidFill>
                  <a:srgbClr val="800000"/>
                </a:solidFill>
              </a:rPr>
              <a:t>“</a:t>
            </a:r>
            <a:r>
              <a:rPr lang="en-US" altLang="ja-JP">
                <a:solidFill>
                  <a:srgbClr val="800000"/>
                </a:solidFill>
                <a:latin typeface="Times New Roman" charset="0"/>
              </a:rPr>
              <a:t>livelock</a:t>
            </a:r>
            <a:r>
              <a:rPr lang="ja-JP" altLang="en-US">
                <a:solidFill>
                  <a:srgbClr val="800000"/>
                </a:solidFill>
              </a:rPr>
              <a:t>”</a:t>
            </a:r>
            <a:endParaRPr lang="ja-JP" altLang="ja-JP">
              <a:solidFill>
                <a:srgbClr val="800000"/>
              </a:solidFill>
              <a:latin typeface="Times New Roman" charset="0"/>
            </a:endParaRPr>
          </a:p>
          <a:p>
            <a:pPr lvl="1" indent="0" eaLnBrk="1" hangingPunct="1">
              <a:lnSpc>
                <a:spcPct val="80000"/>
              </a:lnSpc>
              <a:spcBef>
                <a:spcPts val="1200"/>
              </a:spcBef>
              <a:buClrTx/>
              <a:buSzPct val="70000"/>
              <a:buFontTx/>
              <a:buNone/>
            </a:pPr>
            <a:r>
              <a:rPr lang="en-US" altLang="en-US">
                <a:solidFill>
                  <a:srgbClr val="0000FF"/>
                </a:solidFill>
                <a:latin typeface="Times New Roman" charset="0"/>
              </a:rPr>
              <a:t>Serious treatment of concurrency is a complex topic (covered in more detail in cs3410 and cs4410)</a:t>
            </a:r>
          </a:p>
          <a:p>
            <a:pPr lvl="1" indent="0" eaLnBrk="1" hangingPunct="1">
              <a:lnSpc>
                <a:spcPct val="80000"/>
              </a:lnSpc>
              <a:spcBef>
                <a:spcPts val="1200"/>
              </a:spcBef>
              <a:buClrTx/>
              <a:buSzPct val="70000"/>
              <a:buFontTx/>
              <a:buNone/>
            </a:pPr>
            <a:r>
              <a:rPr lang="en-US" altLang="en-US">
                <a:solidFill>
                  <a:srgbClr val="000000"/>
                </a:solidFill>
                <a:latin typeface="Times New Roman" charset="0"/>
              </a:rPr>
              <a:t>Nice tutorial at</a:t>
            </a:r>
            <a:br>
              <a:rPr lang="en-US" altLang="en-US">
                <a:solidFill>
                  <a:srgbClr val="000000"/>
                </a:solidFill>
                <a:latin typeface="Times New Roman" charset="0"/>
              </a:rPr>
            </a:br>
            <a:r>
              <a:rPr lang="en-US" altLang="en-US">
                <a:solidFill>
                  <a:srgbClr val="000000"/>
                </a:solidFill>
                <a:latin typeface="Times New Roman" charset="0"/>
              </a:rPr>
              <a:t>http://docs.oracle.com/javase/tutorial/essential/concurrency/index.html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Concurrent Programs</a:t>
            </a:r>
            <a:endParaRPr lang="en-US" dirty="0"/>
          </a:p>
        </p:txBody>
      </p:sp>
      <p:sp>
        <p:nvSpPr>
          <p:cNvPr id="3" name="Content Placeholder 2"/>
          <p:cNvSpPr>
            <a:spLocks noGrp="1"/>
          </p:cNvSpPr>
          <p:nvPr>
            <p:ph idx="1"/>
          </p:nvPr>
        </p:nvSpPr>
        <p:spPr/>
        <p:txBody>
          <a:bodyPr/>
          <a:lstStyle/>
          <a:p>
            <a:pPr marL="9525" indent="-9525"/>
            <a:r>
              <a:rPr lang="en-US" altLang="x-none" dirty="0" smtClean="0"/>
              <a:t>A </a:t>
            </a:r>
            <a:r>
              <a:rPr lang="en-US" altLang="x-none" i="1" dirty="0" smtClean="0"/>
              <a:t>thread</a:t>
            </a:r>
            <a:r>
              <a:rPr lang="en-US" altLang="x-none" dirty="0" smtClean="0"/>
              <a:t> or </a:t>
            </a:r>
            <a:r>
              <a:rPr lang="en-US" altLang="x-none" i="1" dirty="0" smtClean="0"/>
              <a:t>thread of execution</a:t>
            </a:r>
            <a:r>
              <a:rPr lang="en-US" altLang="x-none" dirty="0" smtClean="0"/>
              <a:t> is a sequential stream of computational work.</a:t>
            </a:r>
          </a:p>
          <a:p>
            <a:pPr marL="9525" indent="-9525"/>
            <a:endParaRPr lang="en-US" altLang="x-none" dirty="0"/>
          </a:p>
          <a:p>
            <a:pPr marL="9525" indent="-9525"/>
            <a:r>
              <a:rPr lang="en-US" altLang="x-none" i="1" dirty="0" smtClean="0"/>
              <a:t>Concurrency</a:t>
            </a:r>
            <a:r>
              <a:rPr lang="en-US" altLang="x-none" dirty="0" smtClean="0"/>
              <a:t> is about controlling access by multiple </a:t>
            </a:r>
            <a:r>
              <a:rPr lang="en-US" altLang="x-none" i="1" dirty="0" smtClean="0"/>
              <a:t>threads</a:t>
            </a:r>
            <a:r>
              <a:rPr lang="en-US" altLang="x-none" dirty="0" smtClean="0"/>
              <a:t> to shared resources.</a:t>
            </a:r>
          </a:p>
          <a:p>
            <a:pPr marL="9525" indent="-9525"/>
            <a:endParaRPr lang="en-US" altLang="x-none" dirty="0" smtClean="0"/>
          </a:p>
          <a:p>
            <a:pPr marL="457200" indent="-457200">
              <a:buFont typeface="Arial" charset="0"/>
              <a:buChar char="•"/>
            </a:pPr>
            <a:endParaRPr lang="en-US" dirty="0"/>
          </a:p>
        </p:txBody>
      </p:sp>
    </p:spTree>
    <p:extLst>
      <p:ext uri="{BB962C8B-B14F-4D97-AF65-F5344CB8AC3E}">
        <p14:creationId xmlns:p14="http://schemas.microsoft.com/office/powerpoint/2010/main" val="14039759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Race Conditions</a:t>
            </a:r>
            <a:endParaRPr lang="en-US" dirty="0"/>
          </a:p>
        </p:txBody>
      </p:sp>
      <p:grpSp>
        <p:nvGrpSpPr>
          <p:cNvPr id="5" name="Group 4"/>
          <p:cNvGrpSpPr/>
          <p:nvPr/>
        </p:nvGrpSpPr>
        <p:grpSpPr>
          <a:xfrm>
            <a:off x="522235" y="4120852"/>
            <a:ext cx="3276602" cy="1021161"/>
            <a:chOff x="2285999" y="2960409"/>
            <a:chExt cx="2325331" cy="480822"/>
          </a:xfrm>
        </p:grpSpPr>
        <p:sp>
          <p:nvSpPr>
            <p:cNvPr id="3" name="Rectangle 2"/>
            <p:cNvSpPr/>
            <p:nvPr/>
          </p:nvSpPr>
          <p:spPr bwMode="auto">
            <a:xfrm>
              <a:off x="2285999" y="2960409"/>
              <a:ext cx="2325330" cy="480822"/>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4" name="Rectangle 3"/>
            <p:cNvSpPr/>
            <p:nvPr/>
          </p:nvSpPr>
          <p:spPr>
            <a:xfrm>
              <a:off x="2438400" y="3006719"/>
              <a:ext cx="2172930" cy="262180"/>
            </a:xfrm>
            <a:prstGeom prst="rect">
              <a:avLst/>
            </a:prstGeom>
          </p:spPr>
          <p:txBody>
            <a:bodyPr wrap="square">
              <a:spAutoFit/>
            </a:bodyPr>
            <a:lstStyle/>
            <a:p>
              <a:r>
                <a:rPr lang="en-US" b="1" dirty="0" err="1" smtClean="0">
                  <a:solidFill>
                    <a:schemeClr val="bg1">
                      <a:lumMod val="85000"/>
                    </a:schemeClr>
                  </a:solidFill>
                  <a:latin typeface="Source Code Pro" charset="0"/>
                </a:rPr>
                <a:t>t</a:t>
              </a:r>
              <a:r>
                <a:rPr lang="en-US" b="1" dirty="0" err="1" smtClean="0">
                  <a:solidFill>
                    <a:schemeClr val="bg1">
                      <a:lumMod val="85000"/>
                    </a:schemeClr>
                  </a:solidFill>
                  <a:effectLst/>
                  <a:latin typeface="Source Code Pro" charset="0"/>
                </a:rPr>
                <a:t>mp</a:t>
              </a:r>
              <a:r>
                <a:rPr lang="en-US" b="1" dirty="0" smtClean="0">
                  <a:solidFill>
                    <a:schemeClr val="bg1">
                      <a:lumMod val="85000"/>
                    </a:schemeClr>
                  </a:solidFill>
                  <a:effectLst/>
                  <a:latin typeface="Source Code Pro" charset="0"/>
                </a:rPr>
                <a:t> = </a:t>
              </a:r>
              <a:r>
                <a:rPr lang="en-US" b="1" dirty="0" err="1" smtClean="0">
                  <a:solidFill>
                    <a:schemeClr val="bg1">
                      <a:lumMod val="85000"/>
                    </a:schemeClr>
                  </a:solidFill>
                  <a:effectLst/>
                  <a:latin typeface="Source Code Pro" charset="0"/>
                </a:rPr>
                <a:t>tmp</a:t>
              </a:r>
              <a:r>
                <a:rPr lang="en-US" b="1" dirty="0" smtClean="0">
                  <a:solidFill>
                    <a:schemeClr val="bg1">
                      <a:lumMod val="85000"/>
                    </a:schemeClr>
                  </a:solidFill>
                  <a:effectLst/>
                  <a:latin typeface="Source Code Pro" charset="0"/>
                </a:rPr>
                <a:t> + 1;</a:t>
              </a:r>
            </a:p>
            <a:p>
              <a:r>
                <a:rPr lang="en-US" b="1" dirty="0" smtClean="0">
                  <a:solidFill>
                    <a:schemeClr val="bg1">
                      <a:lumMod val="85000"/>
                    </a:schemeClr>
                  </a:solidFill>
                  <a:latin typeface="Source Code Pro" charset="0"/>
                </a:rPr>
                <a:t>store </a:t>
              </a:r>
              <a:r>
                <a:rPr lang="en-US" b="1" dirty="0" err="1" smtClean="0">
                  <a:solidFill>
                    <a:schemeClr val="bg1">
                      <a:lumMod val="85000"/>
                    </a:schemeClr>
                  </a:solidFill>
                  <a:latin typeface="Source Code Pro" charset="0"/>
                </a:rPr>
                <a:t>tmp</a:t>
              </a:r>
              <a:r>
                <a:rPr lang="en-US" b="1" dirty="0" smtClean="0">
                  <a:solidFill>
                    <a:schemeClr val="bg1">
                      <a:lumMod val="85000"/>
                    </a:schemeClr>
                  </a:solidFill>
                  <a:latin typeface="Source Code Pro" charset="0"/>
                </a:rPr>
                <a:t> to </a:t>
              </a:r>
              <a:r>
                <a:rPr lang="en-US" b="1" dirty="0" err="1" smtClean="0">
                  <a:solidFill>
                    <a:schemeClr val="bg1">
                      <a:lumMod val="85000"/>
                    </a:schemeClr>
                  </a:solidFill>
                  <a:latin typeface="Source Code Pro" charset="0"/>
                </a:rPr>
                <a:t>i</a:t>
              </a:r>
              <a:r>
                <a:rPr lang="en-US" b="1" dirty="0" smtClean="0">
                  <a:solidFill>
                    <a:schemeClr val="bg1">
                      <a:lumMod val="85000"/>
                    </a:schemeClr>
                  </a:solidFill>
                  <a:latin typeface="Source Code Pro" charset="0"/>
                </a:rPr>
                <a:t>;</a:t>
              </a:r>
              <a:endParaRPr lang="is-IS" dirty="0">
                <a:solidFill>
                  <a:schemeClr val="bg1">
                    <a:lumMod val="85000"/>
                  </a:schemeClr>
                </a:solidFill>
                <a:effectLst/>
                <a:latin typeface="Source Code Pro" charset="0"/>
              </a:endParaRPr>
            </a:p>
          </p:txBody>
        </p:sp>
      </p:grpSp>
      <p:sp>
        <p:nvSpPr>
          <p:cNvPr id="9" name="TextBox 8"/>
          <p:cNvSpPr txBox="1"/>
          <p:nvPr/>
        </p:nvSpPr>
        <p:spPr>
          <a:xfrm>
            <a:off x="3505200" y="2438400"/>
            <a:ext cx="1864293" cy="461665"/>
          </a:xfrm>
          <a:prstGeom prst="rect">
            <a:avLst/>
          </a:prstGeom>
          <a:noFill/>
        </p:spPr>
        <p:txBody>
          <a:bodyPr wrap="none" rtlCol="0">
            <a:spAutoFit/>
          </a:bodyPr>
          <a:lstStyle/>
          <a:p>
            <a:r>
              <a:rPr lang="en-US" dirty="0" smtClean="0">
                <a:solidFill>
                  <a:schemeClr val="tx1"/>
                </a:solidFill>
              </a:rPr>
              <a:t>Initially, </a:t>
            </a:r>
            <a:r>
              <a:rPr lang="en-US" dirty="0" err="1" smtClean="0">
                <a:solidFill>
                  <a:schemeClr val="tx1"/>
                </a:solidFill>
              </a:rPr>
              <a:t>i</a:t>
            </a:r>
            <a:r>
              <a:rPr lang="en-US" dirty="0" smtClean="0">
                <a:solidFill>
                  <a:schemeClr val="tx1"/>
                </a:solidFill>
              </a:rPr>
              <a:t> = 0</a:t>
            </a:r>
            <a:endParaRPr lang="en-US" dirty="0">
              <a:solidFill>
                <a:schemeClr val="tx1"/>
              </a:solidFill>
            </a:endParaRPr>
          </a:p>
        </p:txBody>
      </p:sp>
      <p:sp>
        <p:nvSpPr>
          <p:cNvPr id="11" name="TextBox 10"/>
          <p:cNvSpPr txBox="1"/>
          <p:nvPr/>
        </p:nvSpPr>
        <p:spPr>
          <a:xfrm>
            <a:off x="1600200" y="1715987"/>
            <a:ext cx="1417376" cy="461665"/>
          </a:xfrm>
          <a:prstGeom prst="rect">
            <a:avLst/>
          </a:prstGeom>
          <a:noFill/>
        </p:spPr>
        <p:txBody>
          <a:bodyPr wrap="none" rtlCol="0">
            <a:spAutoFit/>
          </a:bodyPr>
          <a:lstStyle/>
          <a:p>
            <a:r>
              <a:rPr lang="en-US" dirty="0" smtClean="0">
                <a:solidFill>
                  <a:schemeClr val="tx1"/>
                </a:solidFill>
              </a:rPr>
              <a:t>Thread 1</a:t>
            </a:r>
            <a:endParaRPr lang="en-US" dirty="0">
              <a:solidFill>
                <a:schemeClr val="tx1"/>
              </a:solidFill>
            </a:endParaRPr>
          </a:p>
        </p:txBody>
      </p:sp>
      <p:sp>
        <p:nvSpPr>
          <p:cNvPr id="12" name="TextBox 11"/>
          <p:cNvSpPr txBox="1"/>
          <p:nvPr/>
        </p:nvSpPr>
        <p:spPr>
          <a:xfrm>
            <a:off x="5768312" y="1671915"/>
            <a:ext cx="1417376" cy="461665"/>
          </a:xfrm>
          <a:prstGeom prst="rect">
            <a:avLst/>
          </a:prstGeom>
          <a:noFill/>
        </p:spPr>
        <p:txBody>
          <a:bodyPr wrap="none" rtlCol="0">
            <a:spAutoFit/>
          </a:bodyPr>
          <a:lstStyle/>
          <a:p>
            <a:r>
              <a:rPr lang="en-US" dirty="0" smtClean="0">
                <a:solidFill>
                  <a:schemeClr val="tx1"/>
                </a:solidFill>
              </a:rPr>
              <a:t>Thread 2</a:t>
            </a:r>
            <a:endParaRPr lang="en-US" dirty="0">
              <a:solidFill>
                <a:schemeClr val="tx1"/>
              </a:solidFill>
            </a:endParaRPr>
          </a:p>
        </p:txBody>
      </p:sp>
      <p:grpSp>
        <p:nvGrpSpPr>
          <p:cNvPr id="7" name="Group 6"/>
          <p:cNvGrpSpPr/>
          <p:nvPr/>
        </p:nvGrpSpPr>
        <p:grpSpPr>
          <a:xfrm>
            <a:off x="522236" y="2948981"/>
            <a:ext cx="3276601" cy="484485"/>
            <a:chOff x="597876" y="2895600"/>
            <a:chExt cx="3276601" cy="484485"/>
          </a:xfrm>
        </p:grpSpPr>
        <p:sp>
          <p:nvSpPr>
            <p:cNvPr id="13" name="Rectangle 12"/>
            <p:cNvSpPr/>
            <p:nvPr/>
          </p:nvSpPr>
          <p:spPr bwMode="auto">
            <a:xfrm>
              <a:off x="597876" y="2895600"/>
              <a:ext cx="3276601" cy="480504"/>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6" name="Rectangle 5"/>
            <p:cNvSpPr/>
            <p:nvPr/>
          </p:nvSpPr>
          <p:spPr>
            <a:xfrm>
              <a:off x="800901" y="2918420"/>
              <a:ext cx="2581156" cy="461665"/>
            </a:xfrm>
            <a:prstGeom prst="rect">
              <a:avLst/>
            </a:prstGeom>
          </p:spPr>
          <p:txBody>
            <a:bodyPr wrap="none">
              <a:spAutoFit/>
            </a:bodyPr>
            <a:lstStyle/>
            <a:p>
              <a:r>
                <a:rPr lang="en-US" b="1" dirty="0" err="1">
                  <a:solidFill>
                    <a:schemeClr val="bg1">
                      <a:lumMod val="85000"/>
                    </a:schemeClr>
                  </a:solidFill>
                  <a:latin typeface="Source Code Pro" charset="0"/>
                </a:rPr>
                <a:t>tmp</a:t>
              </a:r>
              <a:r>
                <a:rPr lang="en-US" b="1" dirty="0">
                  <a:solidFill>
                    <a:schemeClr val="bg1">
                      <a:lumMod val="85000"/>
                    </a:schemeClr>
                  </a:solidFill>
                  <a:latin typeface="Source Code Pro" charset="0"/>
                </a:rPr>
                <a:t> = load </a:t>
              </a:r>
              <a:r>
                <a:rPr lang="en-US" b="1" dirty="0" err="1">
                  <a:solidFill>
                    <a:schemeClr val="bg1">
                      <a:lumMod val="85000"/>
                    </a:schemeClr>
                  </a:solidFill>
                  <a:latin typeface="Source Code Pro" charset="0"/>
                </a:rPr>
                <a:t>i</a:t>
              </a:r>
              <a:r>
                <a:rPr lang="en-US" b="1" dirty="0">
                  <a:solidFill>
                    <a:schemeClr val="bg1">
                      <a:lumMod val="85000"/>
                    </a:schemeClr>
                  </a:solidFill>
                  <a:latin typeface="Source Code Pro" charset="0"/>
                </a:rPr>
                <a:t>;</a:t>
              </a:r>
            </a:p>
          </p:txBody>
        </p:sp>
      </p:grpSp>
      <p:grpSp>
        <p:nvGrpSpPr>
          <p:cNvPr id="17" name="Group 16"/>
          <p:cNvGrpSpPr/>
          <p:nvPr/>
        </p:nvGrpSpPr>
        <p:grpSpPr>
          <a:xfrm>
            <a:off x="4953560" y="5142013"/>
            <a:ext cx="3276602" cy="1021161"/>
            <a:chOff x="2285999" y="2960409"/>
            <a:chExt cx="2325331" cy="480822"/>
          </a:xfrm>
        </p:grpSpPr>
        <p:sp>
          <p:nvSpPr>
            <p:cNvPr id="18" name="Rectangle 17"/>
            <p:cNvSpPr/>
            <p:nvPr/>
          </p:nvSpPr>
          <p:spPr bwMode="auto">
            <a:xfrm>
              <a:off x="2285999" y="2960409"/>
              <a:ext cx="2325330" cy="480822"/>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19" name="Rectangle 18"/>
            <p:cNvSpPr/>
            <p:nvPr/>
          </p:nvSpPr>
          <p:spPr>
            <a:xfrm>
              <a:off x="2438400" y="3006719"/>
              <a:ext cx="2172930" cy="262180"/>
            </a:xfrm>
            <a:prstGeom prst="rect">
              <a:avLst/>
            </a:prstGeom>
          </p:spPr>
          <p:txBody>
            <a:bodyPr wrap="square">
              <a:spAutoFit/>
            </a:bodyPr>
            <a:lstStyle/>
            <a:p>
              <a:r>
                <a:rPr lang="en-US" b="1" dirty="0" err="1" smtClean="0">
                  <a:solidFill>
                    <a:schemeClr val="bg1">
                      <a:lumMod val="85000"/>
                    </a:schemeClr>
                  </a:solidFill>
                  <a:latin typeface="Source Code Pro" charset="0"/>
                </a:rPr>
                <a:t>t</a:t>
              </a:r>
              <a:r>
                <a:rPr lang="en-US" b="1" dirty="0" err="1" smtClean="0">
                  <a:solidFill>
                    <a:schemeClr val="bg1">
                      <a:lumMod val="85000"/>
                    </a:schemeClr>
                  </a:solidFill>
                  <a:effectLst/>
                  <a:latin typeface="Source Code Pro" charset="0"/>
                </a:rPr>
                <a:t>mp</a:t>
              </a:r>
              <a:r>
                <a:rPr lang="en-US" b="1" dirty="0" smtClean="0">
                  <a:solidFill>
                    <a:schemeClr val="bg1">
                      <a:lumMod val="85000"/>
                    </a:schemeClr>
                  </a:solidFill>
                  <a:effectLst/>
                  <a:latin typeface="Source Code Pro" charset="0"/>
                </a:rPr>
                <a:t> = </a:t>
              </a:r>
              <a:r>
                <a:rPr lang="en-US" b="1" dirty="0" err="1" smtClean="0">
                  <a:solidFill>
                    <a:schemeClr val="bg1">
                      <a:lumMod val="85000"/>
                    </a:schemeClr>
                  </a:solidFill>
                  <a:effectLst/>
                  <a:latin typeface="Source Code Pro" charset="0"/>
                </a:rPr>
                <a:t>tmp</a:t>
              </a:r>
              <a:r>
                <a:rPr lang="en-US" b="1" dirty="0" smtClean="0">
                  <a:solidFill>
                    <a:schemeClr val="bg1">
                      <a:lumMod val="85000"/>
                    </a:schemeClr>
                  </a:solidFill>
                  <a:effectLst/>
                  <a:latin typeface="Source Code Pro" charset="0"/>
                </a:rPr>
                <a:t> + 1;</a:t>
              </a:r>
            </a:p>
            <a:p>
              <a:r>
                <a:rPr lang="en-US" b="1" dirty="0" smtClean="0">
                  <a:solidFill>
                    <a:schemeClr val="bg1">
                      <a:lumMod val="85000"/>
                    </a:schemeClr>
                  </a:solidFill>
                  <a:latin typeface="Source Code Pro" charset="0"/>
                </a:rPr>
                <a:t>store </a:t>
              </a:r>
              <a:r>
                <a:rPr lang="en-US" b="1" dirty="0" err="1" smtClean="0">
                  <a:solidFill>
                    <a:schemeClr val="bg1">
                      <a:lumMod val="85000"/>
                    </a:schemeClr>
                  </a:solidFill>
                  <a:latin typeface="Source Code Pro" charset="0"/>
                </a:rPr>
                <a:t>tmp</a:t>
              </a:r>
              <a:r>
                <a:rPr lang="en-US" b="1" dirty="0" smtClean="0">
                  <a:solidFill>
                    <a:schemeClr val="bg1">
                      <a:lumMod val="85000"/>
                    </a:schemeClr>
                  </a:solidFill>
                  <a:latin typeface="Source Code Pro" charset="0"/>
                </a:rPr>
                <a:t> to </a:t>
              </a:r>
              <a:r>
                <a:rPr lang="en-US" b="1" dirty="0" err="1" smtClean="0">
                  <a:solidFill>
                    <a:schemeClr val="bg1">
                      <a:lumMod val="85000"/>
                    </a:schemeClr>
                  </a:solidFill>
                  <a:latin typeface="Source Code Pro" charset="0"/>
                </a:rPr>
                <a:t>i</a:t>
              </a:r>
              <a:r>
                <a:rPr lang="en-US" b="1" dirty="0" smtClean="0">
                  <a:solidFill>
                    <a:schemeClr val="bg1">
                      <a:lumMod val="85000"/>
                    </a:schemeClr>
                  </a:solidFill>
                  <a:latin typeface="Source Code Pro" charset="0"/>
                </a:rPr>
                <a:t>;</a:t>
              </a:r>
              <a:endParaRPr lang="is-IS" dirty="0">
                <a:solidFill>
                  <a:schemeClr val="bg1">
                    <a:lumMod val="85000"/>
                  </a:schemeClr>
                </a:solidFill>
                <a:effectLst/>
                <a:latin typeface="Source Code Pro" charset="0"/>
              </a:endParaRPr>
            </a:p>
          </p:txBody>
        </p:sp>
      </p:grpSp>
      <p:grpSp>
        <p:nvGrpSpPr>
          <p:cNvPr id="20" name="Group 19"/>
          <p:cNvGrpSpPr/>
          <p:nvPr/>
        </p:nvGrpSpPr>
        <p:grpSpPr>
          <a:xfrm>
            <a:off x="4953560" y="3512316"/>
            <a:ext cx="3276601" cy="484485"/>
            <a:chOff x="597876" y="2895600"/>
            <a:chExt cx="3276601" cy="484485"/>
          </a:xfrm>
        </p:grpSpPr>
        <p:sp>
          <p:nvSpPr>
            <p:cNvPr id="21" name="Rectangle 20"/>
            <p:cNvSpPr/>
            <p:nvPr/>
          </p:nvSpPr>
          <p:spPr bwMode="auto">
            <a:xfrm>
              <a:off x="597876" y="2895600"/>
              <a:ext cx="3276601" cy="480504"/>
            </a:xfrm>
            <a:prstGeom prst="rect">
              <a:avLst/>
            </a:prstGeom>
            <a:solidFill>
              <a:schemeClr val="tx1">
                <a:lumMod val="85000"/>
                <a:lumOff val="1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pPr>
              <a:endParaRPr kumimoji="0" lang="en-US" sz="2400" b="0" i="0" u="none" strike="noStrike" cap="none" normalizeH="0" baseline="0">
                <a:ln>
                  <a:noFill/>
                </a:ln>
                <a:solidFill>
                  <a:schemeClr val="bg1"/>
                </a:solidFill>
                <a:effectLst/>
                <a:latin typeface="Arial" charset="0"/>
                <a:ea typeface="ヒラギノ角ゴ ProN W3" charset="0"/>
                <a:cs typeface="ヒラギノ角ゴ ProN W3" charset="0"/>
              </a:endParaRPr>
            </a:p>
          </p:txBody>
        </p:sp>
        <p:sp>
          <p:nvSpPr>
            <p:cNvPr id="22" name="Rectangle 21"/>
            <p:cNvSpPr/>
            <p:nvPr/>
          </p:nvSpPr>
          <p:spPr>
            <a:xfrm>
              <a:off x="800901" y="2918420"/>
              <a:ext cx="2581156" cy="461665"/>
            </a:xfrm>
            <a:prstGeom prst="rect">
              <a:avLst/>
            </a:prstGeom>
          </p:spPr>
          <p:txBody>
            <a:bodyPr wrap="none">
              <a:spAutoFit/>
            </a:bodyPr>
            <a:lstStyle/>
            <a:p>
              <a:r>
                <a:rPr lang="en-US" b="1" dirty="0" err="1">
                  <a:solidFill>
                    <a:schemeClr val="bg1">
                      <a:lumMod val="85000"/>
                    </a:schemeClr>
                  </a:solidFill>
                  <a:latin typeface="Source Code Pro" charset="0"/>
                </a:rPr>
                <a:t>tmp</a:t>
              </a:r>
              <a:r>
                <a:rPr lang="en-US" b="1" dirty="0">
                  <a:solidFill>
                    <a:schemeClr val="bg1">
                      <a:lumMod val="85000"/>
                    </a:schemeClr>
                  </a:solidFill>
                  <a:latin typeface="Source Code Pro" charset="0"/>
                </a:rPr>
                <a:t> = load </a:t>
              </a:r>
              <a:r>
                <a:rPr lang="en-US" b="1" dirty="0" err="1">
                  <a:solidFill>
                    <a:schemeClr val="bg1">
                      <a:lumMod val="85000"/>
                    </a:schemeClr>
                  </a:solidFill>
                  <a:latin typeface="Source Code Pro" charset="0"/>
                </a:rPr>
                <a:t>i</a:t>
              </a:r>
              <a:r>
                <a:rPr lang="en-US" b="1" dirty="0">
                  <a:solidFill>
                    <a:schemeClr val="bg1">
                      <a:lumMod val="85000"/>
                    </a:schemeClr>
                  </a:solidFill>
                  <a:latin typeface="Source Code Pro" charset="0"/>
                </a:rPr>
                <a:t>;</a:t>
              </a:r>
            </a:p>
          </p:txBody>
        </p:sp>
      </p:grpSp>
      <p:sp>
        <p:nvSpPr>
          <p:cNvPr id="23" name="TextBox 22"/>
          <p:cNvSpPr txBox="1"/>
          <p:nvPr/>
        </p:nvSpPr>
        <p:spPr>
          <a:xfrm>
            <a:off x="3505199" y="6347927"/>
            <a:ext cx="1812997" cy="461665"/>
          </a:xfrm>
          <a:prstGeom prst="rect">
            <a:avLst/>
          </a:prstGeom>
          <a:noFill/>
        </p:spPr>
        <p:txBody>
          <a:bodyPr wrap="none" rtlCol="0">
            <a:spAutoFit/>
          </a:bodyPr>
          <a:lstStyle/>
          <a:p>
            <a:r>
              <a:rPr lang="en-US" dirty="0" smtClean="0">
                <a:solidFill>
                  <a:schemeClr val="tx1"/>
                </a:solidFill>
              </a:rPr>
              <a:t>Finally, </a:t>
            </a:r>
            <a:r>
              <a:rPr lang="en-US" dirty="0" err="1" smtClean="0">
                <a:solidFill>
                  <a:schemeClr val="tx1"/>
                </a:solidFill>
              </a:rPr>
              <a:t>i</a:t>
            </a:r>
            <a:r>
              <a:rPr lang="en-US" dirty="0" smtClean="0">
                <a:solidFill>
                  <a:schemeClr val="tx1"/>
                </a:solidFill>
              </a:rPr>
              <a:t> = 1</a:t>
            </a:r>
            <a:endParaRPr lang="en-US" dirty="0">
              <a:solidFill>
                <a:schemeClr val="tx1"/>
              </a:solidFill>
            </a:endParaRPr>
          </a:p>
        </p:txBody>
      </p:sp>
      <p:cxnSp>
        <p:nvCxnSpPr>
          <p:cNvPr id="24" name="Straight Arrow Connector 12"/>
          <p:cNvCxnSpPr>
            <a:cxnSpLocks noChangeShapeType="1"/>
          </p:cNvCxnSpPr>
          <p:nvPr/>
        </p:nvCxnSpPr>
        <p:spPr bwMode="auto">
          <a:xfrm>
            <a:off x="152400" y="2236847"/>
            <a:ext cx="0" cy="4240153"/>
          </a:xfrm>
          <a:prstGeom prst="straightConnector1">
            <a:avLst/>
          </a:prstGeom>
          <a:noFill/>
          <a:ln w="22225">
            <a:solidFill>
              <a:schemeClr val="tx1"/>
            </a:solidFill>
            <a:round/>
            <a:headEnd/>
            <a:tailEnd type="triangle" w="med" len="med"/>
          </a:ln>
        </p:spPr>
      </p:cxnSp>
      <p:sp>
        <p:nvSpPr>
          <p:cNvPr id="25" name="Rectangle 13"/>
          <p:cNvSpPr>
            <a:spLocks noChangeArrowheads="1"/>
          </p:cNvSpPr>
          <p:nvPr/>
        </p:nvSpPr>
        <p:spPr bwMode="auto">
          <a:xfrm>
            <a:off x="152400" y="6012804"/>
            <a:ext cx="765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charset="0"/>
              <a:buNone/>
            </a:pPr>
            <a:r>
              <a:rPr lang="en-US" altLang="x-none" i="1" dirty="0">
                <a:solidFill>
                  <a:schemeClr val="tx1"/>
                </a:solidFill>
              </a:rPr>
              <a:t>time</a:t>
            </a:r>
            <a:endParaRPr lang="en-US" altLang="x-none" i="1" dirty="0"/>
          </a:p>
        </p:txBody>
      </p:sp>
      <p:sp>
        <p:nvSpPr>
          <p:cNvPr id="26" name="TextBox 25"/>
          <p:cNvSpPr txBox="1"/>
          <p:nvPr/>
        </p:nvSpPr>
        <p:spPr>
          <a:xfrm>
            <a:off x="3798836" y="2944579"/>
            <a:ext cx="3025187" cy="461665"/>
          </a:xfrm>
          <a:prstGeom prst="rect">
            <a:avLst/>
          </a:prstGeom>
          <a:noFill/>
        </p:spPr>
        <p:txBody>
          <a:bodyPr wrap="none" rtlCol="0">
            <a:spAutoFit/>
          </a:bodyPr>
          <a:lstStyle/>
          <a:p>
            <a:r>
              <a:rPr lang="en-US" dirty="0" smtClean="0">
                <a:solidFill>
                  <a:schemeClr val="tx1"/>
                </a:solidFill>
              </a:rPr>
              <a:t>Load 0 from memory</a:t>
            </a:r>
            <a:endParaRPr lang="en-US" dirty="0">
              <a:solidFill>
                <a:schemeClr val="tx1"/>
              </a:solidFill>
            </a:endParaRPr>
          </a:p>
        </p:txBody>
      </p:sp>
      <p:sp>
        <p:nvSpPr>
          <p:cNvPr id="27" name="TextBox 26"/>
          <p:cNvSpPr txBox="1"/>
          <p:nvPr/>
        </p:nvSpPr>
        <p:spPr>
          <a:xfrm>
            <a:off x="1928373" y="3505200"/>
            <a:ext cx="3025187" cy="461665"/>
          </a:xfrm>
          <a:prstGeom prst="rect">
            <a:avLst/>
          </a:prstGeom>
          <a:noFill/>
        </p:spPr>
        <p:txBody>
          <a:bodyPr wrap="none" rtlCol="0">
            <a:spAutoFit/>
          </a:bodyPr>
          <a:lstStyle/>
          <a:p>
            <a:r>
              <a:rPr lang="en-US" dirty="0" smtClean="0">
                <a:solidFill>
                  <a:schemeClr val="tx1"/>
                </a:solidFill>
              </a:rPr>
              <a:t>Load 0 from memory</a:t>
            </a:r>
            <a:endParaRPr lang="en-US" dirty="0">
              <a:solidFill>
                <a:schemeClr val="tx1"/>
              </a:solidFill>
            </a:endParaRPr>
          </a:p>
        </p:txBody>
      </p:sp>
      <p:sp>
        <p:nvSpPr>
          <p:cNvPr id="28" name="TextBox 27"/>
          <p:cNvSpPr txBox="1"/>
          <p:nvPr/>
        </p:nvSpPr>
        <p:spPr>
          <a:xfrm>
            <a:off x="3919887" y="4419600"/>
            <a:ext cx="2715808" cy="461665"/>
          </a:xfrm>
          <a:prstGeom prst="rect">
            <a:avLst/>
          </a:prstGeom>
          <a:noFill/>
        </p:spPr>
        <p:txBody>
          <a:bodyPr wrap="none" rtlCol="0">
            <a:spAutoFit/>
          </a:bodyPr>
          <a:lstStyle/>
          <a:p>
            <a:r>
              <a:rPr lang="en-US" dirty="0" smtClean="0">
                <a:solidFill>
                  <a:schemeClr val="tx1"/>
                </a:solidFill>
              </a:rPr>
              <a:t>Store 1 to memory</a:t>
            </a:r>
            <a:endParaRPr lang="en-US" dirty="0">
              <a:solidFill>
                <a:schemeClr val="tx1"/>
              </a:solidFill>
            </a:endParaRPr>
          </a:p>
        </p:txBody>
      </p:sp>
      <p:sp>
        <p:nvSpPr>
          <p:cNvPr id="29" name="TextBox 28"/>
          <p:cNvSpPr txBox="1"/>
          <p:nvPr/>
        </p:nvSpPr>
        <p:spPr>
          <a:xfrm>
            <a:off x="2160535" y="5417359"/>
            <a:ext cx="2715808" cy="461665"/>
          </a:xfrm>
          <a:prstGeom prst="rect">
            <a:avLst/>
          </a:prstGeom>
          <a:noFill/>
        </p:spPr>
        <p:txBody>
          <a:bodyPr wrap="none" rtlCol="0">
            <a:spAutoFit/>
          </a:bodyPr>
          <a:lstStyle/>
          <a:p>
            <a:r>
              <a:rPr lang="en-US" dirty="0" smtClean="0">
                <a:solidFill>
                  <a:schemeClr val="tx1"/>
                </a:solidFill>
              </a:rPr>
              <a:t>Store 1 to memory</a:t>
            </a:r>
            <a:endParaRPr lang="en-US" dirty="0">
              <a:solidFill>
                <a:schemeClr val="tx1"/>
              </a:solidFill>
            </a:endParaRPr>
          </a:p>
        </p:txBody>
      </p:sp>
    </p:spTree>
    <p:extLst>
      <p:ext uri="{BB962C8B-B14F-4D97-AF65-F5344CB8AC3E}">
        <p14:creationId xmlns:p14="http://schemas.microsoft.com/office/powerpoint/2010/main" val="1415466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6" grpId="0"/>
      <p:bldP spid="27" grpId="0"/>
      <p:bldP spid="28" grpId="0"/>
      <p:bldP spid="2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Race Conditions</a:t>
            </a:r>
            <a:endParaRPr lang="en-US" dirty="0"/>
          </a:p>
        </p:txBody>
      </p:sp>
      <p:sp>
        <p:nvSpPr>
          <p:cNvPr id="3" name="Content Placeholder 2"/>
          <p:cNvSpPr>
            <a:spLocks noGrp="1"/>
          </p:cNvSpPr>
          <p:nvPr>
            <p:ph idx="1"/>
          </p:nvPr>
        </p:nvSpPr>
        <p:spPr/>
        <p:txBody>
          <a:bodyPr/>
          <a:lstStyle/>
          <a:p>
            <a:pPr marL="0" indent="0"/>
            <a:r>
              <a:rPr lang="en-US" dirty="0"/>
              <a:t>A </a:t>
            </a:r>
            <a:r>
              <a:rPr lang="en-US" dirty="0">
                <a:solidFill>
                  <a:schemeClr val="accent2"/>
                </a:solidFill>
              </a:rPr>
              <a:t>race condition </a:t>
            </a:r>
            <a:r>
              <a:rPr lang="en-US" dirty="0"/>
              <a:t>is a situation in which the result of executing two or more processes </a:t>
            </a:r>
            <a:r>
              <a:rPr lang="en-US" dirty="0" smtClean="0"/>
              <a:t>in </a:t>
            </a:r>
            <a:r>
              <a:rPr lang="en-US" dirty="0"/>
              <a:t>parallel can depend on the relative timing of the execution of the processes. </a:t>
            </a:r>
            <a:endParaRPr lang="en-US" dirty="0" smtClean="0"/>
          </a:p>
          <a:p>
            <a:pPr eaLnBrk="1" hangingPunct="1">
              <a:buClr>
                <a:srgbClr val="DD8047"/>
              </a:buClr>
              <a:buSzPct val="60000"/>
              <a:buFont typeface="Wingdings" charset="2"/>
              <a:buChar char=""/>
            </a:pPr>
            <a:r>
              <a:rPr lang="en-US" altLang="en-US" dirty="0" smtClean="0">
                <a:latin typeface="Tw Cen MT" charset="0"/>
                <a:ea typeface="ＭＳ Ｐゴシック" charset="-128"/>
              </a:rPr>
              <a:t>A race condition can arises </a:t>
            </a:r>
            <a:r>
              <a:rPr lang="en-US" altLang="en-US" dirty="0">
                <a:latin typeface="Tw Cen MT" charset="0"/>
                <a:ea typeface="ＭＳ Ｐゴシック" charset="-128"/>
              </a:rPr>
              <a:t>if two threads try to read and write the same </a:t>
            </a:r>
            <a:r>
              <a:rPr lang="en-US" altLang="en-US" dirty="0" smtClean="0">
                <a:latin typeface="Tw Cen MT" charset="0"/>
                <a:ea typeface="ＭＳ Ｐゴシック" charset="-128"/>
              </a:rPr>
              <a:t>data.</a:t>
            </a:r>
            <a:endParaRPr lang="en-US" altLang="en-US" dirty="0">
              <a:latin typeface="Tw Cen MT" charset="0"/>
              <a:ea typeface="ＭＳ Ｐゴシック" charset="-128"/>
            </a:endParaRPr>
          </a:p>
          <a:p>
            <a:pPr eaLnBrk="1" hangingPunct="1">
              <a:buClr>
                <a:srgbClr val="DD8047"/>
              </a:buClr>
              <a:buSzPct val="60000"/>
              <a:buFont typeface="Wingdings" charset="2"/>
              <a:buChar char=""/>
            </a:pPr>
            <a:r>
              <a:rPr lang="en-US" altLang="en-US" dirty="0" smtClean="0">
                <a:latin typeface="Tw Cen MT" charset="0"/>
                <a:ea typeface="ＭＳ Ｐゴシック" charset="-128"/>
              </a:rPr>
              <a:t>Often occurs if a thread might </a:t>
            </a:r>
            <a:r>
              <a:rPr lang="en-US" altLang="en-US" dirty="0">
                <a:latin typeface="Tw Cen MT" charset="0"/>
                <a:ea typeface="ＭＳ Ｐゴシック" charset="-128"/>
              </a:rPr>
              <a:t>see the data in the middle of an update </a:t>
            </a:r>
            <a:r>
              <a:rPr lang="en-US" altLang="en-US" dirty="0" smtClean="0">
                <a:latin typeface="Tw Cen MT" charset="0"/>
                <a:ea typeface="ＭＳ Ｐゴシック" charset="-128"/>
              </a:rPr>
              <a:t>(in </a:t>
            </a:r>
            <a:r>
              <a:rPr lang="en-US" altLang="en-US" dirty="0">
                <a:latin typeface="Tw Cen MT" charset="0"/>
                <a:ea typeface="ＭＳ Ｐゴシック" charset="-128"/>
              </a:rPr>
              <a:t>a </a:t>
            </a:r>
            <a:r>
              <a:rPr lang="en-US" altLang="en-US" dirty="0" smtClean="0">
                <a:latin typeface="Tw Cen MT" charset="0"/>
                <a:ea typeface="ＭＳ Ｐゴシック" charset="-128"/>
              </a:rPr>
              <a:t>"inconsistent </a:t>
            </a:r>
            <a:r>
              <a:rPr lang="en-US" altLang="en-US" dirty="0">
                <a:latin typeface="Tw Cen MT" charset="0"/>
                <a:ea typeface="ＭＳ Ｐゴシック" charset="-128"/>
              </a:rPr>
              <a:t>stare</a:t>
            </a:r>
            <a:r>
              <a:rPr lang="en-US" altLang="en-US" dirty="0" smtClean="0">
                <a:latin typeface="Tw Cen MT" charset="0"/>
                <a:ea typeface="ＭＳ Ｐゴシック" charset="-128"/>
              </a:rPr>
              <a:t>”)</a:t>
            </a:r>
          </a:p>
          <a:p>
            <a:pPr eaLnBrk="1" hangingPunct="1">
              <a:buClr>
                <a:srgbClr val="DD8047"/>
              </a:buClr>
              <a:buSzPct val="60000"/>
              <a:buFont typeface="Wingdings" charset="2"/>
              <a:buChar char=""/>
            </a:pPr>
            <a:r>
              <a:rPr lang="en-US" altLang="en-US" dirty="0" smtClean="0">
                <a:latin typeface="Tw Cen MT" charset="0"/>
                <a:ea typeface="ＭＳ Ｐゴシック" charset="-128"/>
              </a:rPr>
              <a:t>Can lead to subtle and hard-to-fix bugs</a:t>
            </a:r>
          </a:p>
          <a:p>
            <a:pPr eaLnBrk="1" hangingPunct="1">
              <a:buClr>
                <a:srgbClr val="DD8047"/>
              </a:buClr>
              <a:buSzPct val="60000"/>
              <a:buFont typeface="Wingdings" charset="2"/>
              <a:buChar char=""/>
            </a:pPr>
            <a:r>
              <a:rPr lang="en-US" altLang="en-US" dirty="0" smtClean="0">
                <a:latin typeface="Tw Cen MT" charset="0"/>
                <a:ea typeface="ＭＳ Ｐゴシック" charset="-128"/>
              </a:rPr>
              <a:t>Solved by synchronization</a:t>
            </a:r>
            <a:endParaRPr lang="en-US" altLang="en-US" dirty="0">
              <a:latin typeface="Tw Cen MT" charset="0"/>
              <a:ea typeface="ＭＳ Ｐゴシック" charset="-128"/>
            </a:endParaRPr>
          </a:p>
          <a:p>
            <a:endParaRPr lang="en-US" dirty="0"/>
          </a:p>
        </p:txBody>
      </p:sp>
    </p:spTree>
    <p:extLst>
      <p:ext uri="{BB962C8B-B14F-4D97-AF65-F5344CB8AC3E}">
        <p14:creationId xmlns:p14="http://schemas.microsoft.com/office/powerpoint/2010/main" val="1963613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dissolv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dissolv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612775" y="228600"/>
            <a:ext cx="8153400" cy="990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z="3600" dirty="0" smtClean="0">
                <a:solidFill>
                  <a:srgbClr val="800000"/>
                </a:solidFill>
                <a:latin typeface="Tw Cen MT" charset="0"/>
                <a:ea typeface="ＭＳ Ｐゴシック" charset="0"/>
                <a:cs typeface="ＭＳ Ｐゴシック" charset="0"/>
              </a:rPr>
              <a:t>Purpose of this lecture</a:t>
            </a:r>
          </a:p>
        </p:txBody>
      </p:sp>
      <p:sp>
        <p:nvSpPr>
          <p:cNvPr id="11266" name="Text Box 2"/>
          <p:cNvSpPr txBox="1">
            <a:spLocks noChangeArrowheads="1"/>
          </p:cNvSpPr>
          <p:nvPr/>
        </p:nvSpPr>
        <p:spPr bwMode="auto">
          <a:xfrm>
            <a:off x="228600" y="1752600"/>
            <a:ext cx="8686800" cy="44958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lvl1pPr marL="317500" indent="-31750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1pPr>
            <a:lvl2pPr marL="638175" indent="-27305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ヒラギノ角ゴ ProN W3" charset="0"/>
                <a:cs typeface="ヒラギノ角ゴ ProN W3" charset="0"/>
              </a:defRPr>
            </a:lvl9pPr>
          </a:lstStyle>
          <a:p>
            <a:pPr marL="0" indent="0">
              <a:spcBef>
                <a:spcPts val="700"/>
              </a:spcBef>
              <a:buClr>
                <a:srgbClr val="DD8047"/>
              </a:buClr>
              <a:buSzPct val="60000"/>
              <a:defRPr/>
            </a:pPr>
            <a:r>
              <a:rPr lang="en-US" sz="2900" dirty="0" smtClean="0">
                <a:latin typeface="Times New Roman"/>
                <a:ea typeface="ＭＳ Ｐゴシック" charset="0"/>
                <a:cs typeface="Times New Roman"/>
              </a:rPr>
              <a:t>Show you Java constructs for eliminating race conditions, allowing threads to access a data structure in a safe way but allowing as much concurrency as possible. This requires</a:t>
            </a:r>
          </a:p>
          <a:p>
            <a:pPr>
              <a:spcBef>
                <a:spcPts val="1300"/>
              </a:spcBef>
              <a:buClr>
                <a:srgbClr val="DD8047"/>
              </a:buClr>
              <a:buSzPct val="60000"/>
              <a:buFont typeface="Wingdings" charset="0"/>
              <a:buChar char=""/>
              <a:defRPr/>
            </a:pPr>
            <a:r>
              <a:rPr lang="en-US" sz="2900" dirty="0" smtClean="0">
                <a:latin typeface="Times New Roman"/>
                <a:ea typeface="ＭＳ Ｐゴシック" charset="0"/>
                <a:cs typeface="Times New Roman"/>
              </a:rPr>
              <a:t>(1) The locking of an object so that others cannot access it, called </a:t>
            </a:r>
            <a:r>
              <a:rPr lang="en-US" sz="2900" dirty="0" smtClean="0">
                <a:solidFill>
                  <a:srgbClr val="FF0000"/>
                </a:solidFill>
                <a:latin typeface="Times New Roman"/>
                <a:ea typeface="ＭＳ Ｐゴシック" charset="0"/>
                <a:cs typeface="Times New Roman"/>
              </a:rPr>
              <a:t>synchronization</a:t>
            </a:r>
            <a:r>
              <a:rPr lang="en-US" sz="2900" dirty="0" smtClean="0">
                <a:latin typeface="Times New Roman"/>
                <a:ea typeface="ＭＳ Ｐゴシック" charset="0"/>
                <a:cs typeface="Times New Roman"/>
              </a:rPr>
              <a:t>.</a:t>
            </a:r>
          </a:p>
          <a:p>
            <a:pPr>
              <a:spcBef>
                <a:spcPts val="1300"/>
              </a:spcBef>
              <a:buClr>
                <a:srgbClr val="DD8047"/>
              </a:buClr>
              <a:buSzPct val="60000"/>
              <a:buFont typeface="Wingdings" charset="0"/>
              <a:buChar char=""/>
              <a:defRPr/>
            </a:pPr>
            <a:r>
              <a:rPr lang="en-US" sz="2900" dirty="0" smtClean="0">
                <a:latin typeface="Times New Roman"/>
                <a:ea typeface="ＭＳ Ｐゴシック" charset="0"/>
                <a:cs typeface="Times New Roman"/>
              </a:rPr>
              <a:t>(2) Use of other Java methods: </a:t>
            </a:r>
            <a:r>
              <a:rPr lang="en-US" sz="2900" dirty="0" smtClean="0">
                <a:solidFill>
                  <a:srgbClr val="FF0000"/>
                </a:solidFill>
                <a:latin typeface="Times New Roman"/>
                <a:ea typeface="ＭＳ Ｐゴシック" charset="0"/>
                <a:cs typeface="Times New Roman"/>
              </a:rPr>
              <a:t>Wait()</a:t>
            </a:r>
            <a:r>
              <a:rPr lang="en-US" sz="2900" dirty="0" smtClean="0">
                <a:latin typeface="Times New Roman"/>
                <a:ea typeface="ＭＳ Ｐゴシック" charset="0"/>
                <a:cs typeface="Times New Roman"/>
              </a:rPr>
              <a:t> and </a:t>
            </a:r>
            <a:r>
              <a:rPr lang="en-US" sz="2900" dirty="0" err="1" smtClean="0">
                <a:solidFill>
                  <a:srgbClr val="FF0000"/>
                </a:solidFill>
                <a:latin typeface="Times New Roman"/>
                <a:ea typeface="ＭＳ Ｐゴシック" charset="0"/>
                <a:cs typeface="Times New Roman"/>
              </a:rPr>
              <a:t>NotifyAll</a:t>
            </a:r>
            <a:r>
              <a:rPr lang="en-US" sz="2900" dirty="0" smtClean="0">
                <a:solidFill>
                  <a:srgbClr val="FF0000"/>
                </a:solidFill>
                <a:latin typeface="Times New Roman"/>
                <a:ea typeface="ＭＳ Ｐゴシック" charset="0"/>
                <a:cs typeface="Times New Roman"/>
              </a:rPr>
              <a:t>()</a:t>
            </a:r>
          </a:p>
          <a:p>
            <a:pPr marL="0" indent="0">
              <a:spcBef>
                <a:spcPts val="1300"/>
              </a:spcBef>
              <a:buClr>
                <a:srgbClr val="DD8047"/>
              </a:buClr>
              <a:buSzPct val="60000"/>
              <a:defRPr/>
            </a:pPr>
            <a:r>
              <a:rPr lang="en-US" sz="2900" dirty="0" smtClean="0">
                <a:solidFill>
                  <a:schemeClr val="tx1"/>
                </a:solidFill>
                <a:latin typeface="Times New Roman"/>
                <a:ea typeface="ＭＳ Ｐゴシック" charset="0"/>
                <a:cs typeface="Times New Roman"/>
              </a:rPr>
              <a:t>As an example, throughout, we use a </a:t>
            </a:r>
            <a:r>
              <a:rPr lang="en-US" sz="2900" dirty="0" smtClean="0">
                <a:solidFill>
                  <a:srgbClr val="FF0000"/>
                </a:solidFill>
                <a:latin typeface="Times New Roman"/>
                <a:ea typeface="ＭＳ Ｐゴシック" charset="0"/>
                <a:cs typeface="Times New Roman"/>
              </a:rPr>
              <a:t>bounded buffer.</a:t>
            </a:r>
            <a:endParaRPr lang="en-US" sz="2600" dirty="0" smtClean="0">
              <a:solidFill>
                <a:srgbClr val="FF0000"/>
              </a:solidFill>
              <a:latin typeface="Times New Roman"/>
              <a:ea typeface="ＭＳ Ｐゴシック" charset="0"/>
              <a:cs typeface="Times New Roman"/>
            </a:endParaRPr>
          </a:p>
        </p:txBody>
      </p:sp>
      <p:sp>
        <p:nvSpPr>
          <p:cNvPr id="11267" name="Text Box 3"/>
          <p:cNvSpPr txBox="1">
            <a:spLocks noChangeArrowheads="1"/>
          </p:cNvSpPr>
          <p:nvPr/>
        </p:nvSpPr>
        <p:spPr bwMode="auto">
          <a:xfrm>
            <a:off x="0" y="1271588"/>
            <a:ext cx="533400" cy="244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5pPr>
            <a:lvl6pPr marL="25146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6pPr>
            <a:lvl7pPr marL="29718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7pPr>
            <a:lvl8pPr marL="34290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8pPr>
            <a:lvl9pPr marL="3886200" indent="-228600" defTabSz="457200"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ヒラギノ角ゴ ProN W3" charset="-128"/>
              </a:defRPr>
            </a:lvl9pPr>
          </a:lstStyle>
          <a:p>
            <a:pPr algn="ctr" eaLnBrk="1" hangingPunct="1">
              <a:lnSpc>
                <a:spcPct val="80000"/>
              </a:lnSpc>
              <a:buClrTx/>
              <a:buFontTx/>
              <a:buNone/>
            </a:pPr>
            <a:fld id="{B528F841-74DE-0E42-B956-DBF671DAC1E8}" type="slidenum">
              <a:rPr lang="en-US" altLang="en-US" sz="1200" b="1">
                <a:solidFill>
                  <a:srgbClr val="FFFFFF"/>
                </a:solidFill>
              </a:rPr>
              <a:pPr algn="ctr" eaLnBrk="1" hangingPunct="1">
                <a:lnSpc>
                  <a:spcPct val="80000"/>
                </a:lnSpc>
                <a:buClrTx/>
                <a:buFontTx/>
                <a:buNone/>
              </a:pPr>
              <a:t>6</a:t>
            </a:fld>
            <a:endParaRPr lang="en-US" altLang="en-US" sz="1200" b="1">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 Bounded Buffers</a:t>
            </a:r>
            <a:endParaRPr lang="en-US" dirty="0"/>
          </a:p>
        </p:txBody>
      </p:sp>
      <p:sp>
        <p:nvSpPr>
          <p:cNvPr id="4" name="Content Placeholder 3"/>
          <p:cNvSpPr>
            <a:spLocks noGrp="1"/>
          </p:cNvSpPr>
          <p:nvPr>
            <p:ph sz="half" idx="1"/>
          </p:nvPr>
        </p:nvSpPr>
        <p:spPr>
          <a:xfrm>
            <a:off x="2593975" y="3352800"/>
            <a:ext cx="3998913" cy="457200"/>
          </a:xfrm>
        </p:spPr>
        <p:txBody>
          <a:bodyPr/>
          <a:lstStyle/>
          <a:p>
            <a:pPr marL="0" indent="0" algn="ctr">
              <a:spcBef>
                <a:spcPts val="0"/>
              </a:spcBef>
            </a:pPr>
            <a:r>
              <a:rPr lang="en-US" sz="2400" dirty="0" smtClean="0"/>
              <a:t>finite capacity (e.g. 20 loaves)</a:t>
            </a:r>
          </a:p>
          <a:p>
            <a:pPr marL="0" indent="0" algn="ctr">
              <a:spcBef>
                <a:spcPts val="0"/>
              </a:spcBef>
            </a:pPr>
            <a:r>
              <a:rPr lang="en-US" sz="2400" dirty="0" smtClean="0"/>
              <a:t>implemented as a queue</a:t>
            </a:r>
          </a:p>
          <a:p>
            <a:pPr marL="457200" indent="-457200" algn="ctr">
              <a:spcBef>
                <a:spcPts val="0"/>
              </a:spcBef>
              <a:buFont typeface="Arial" charset="0"/>
              <a:buChar char="•"/>
            </a:pPr>
            <a:endParaRPr lang="en-US" dirty="0"/>
          </a:p>
        </p:txBody>
      </p:sp>
      <p:pic>
        <p:nvPicPr>
          <p:cNvPr id="7" name="Picture 1" descr="breadShelf.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78968" y="1573799"/>
            <a:ext cx="2828925" cy="188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1923" y="4225995"/>
            <a:ext cx="1600200" cy="1812925"/>
          </a:xfrm>
          <a:prstGeom prst="rect">
            <a:avLst/>
          </a:prstGeom>
          <a:noFill/>
          <a:ln>
            <a:noFill/>
          </a:ln>
          <a:effectLst/>
          <a:extLst>
            <a:ext uri="{909E8E84-426E-40dd-AFC4-6F175D3DCCD1}">
              <a14:hiddenFill xmlns:a14="http://schemas.microsoft.com/office/drawing/2010/main" xmlns="">
                <a:blipFill dpi="0" rotWithShape="0">
                  <a:blip xmlns:r="http://schemas.openxmlformats.org/officeDocument/2006/relationships"/>
                  <a:srcRect/>
                  <a:stretch>
                    <a:fillRect/>
                  </a:stretch>
                </a:blip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sp>
        <p:nvSpPr>
          <p:cNvPr id="9" name="Rectangle 8"/>
          <p:cNvSpPr/>
          <p:nvPr/>
        </p:nvSpPr>
        <p:spPr>
          <a:xfrm>
            <a:off x="93628" y="6027003"/>
            <a:ext cx="4572000" cy="830997"/>
          </a:xfrm>
          <a:prstGeom prst="rect">
            <a:avLst/>
          </a:prstGeom>
        </p:spPr>
        <p:txBody>
          <a:bodyPr>
            <a:spAutoFit/>
          </a:bodyPr>
          <a:lstStyle/>
          <a:p>
            <a:r>
              <a:rPr lang="en-US" dirty="0" smtClean="0">
                <a:solidFill>
                  <a:schemeClr val="tx1"/>
                </a:solidFill>
                <a:latin typeface="Tw Cen MT" charset="0"/>
                <a:ea typeface="ＭＳ Ｐゴシック" charset="0"/>
                <a:cs typeface="ＭＳ Ｐゴシック" charset="0"/>
              </a:rPr>
              <a:t>Threads A: </a:t>
            </a:r>
            <a:r>
              <a:rPr lang="en-US" dirty="0" smtClean="0">
                <a:solidFill>
                  <a:schemeClr val="accent2"/>
                </a:solidFill>
                <a:latin typeface="Tw Cen MT" charset="0"/>
                <a:ea typeface="ＭＳ Ｐゴシック" charset="0"/>
                <a:cs typeface="ＭＳ Ｐゴシック" charset="0"/>
              </a:rPr>
              <a:t>produce</a:t>
            </a:r>
            <a:r>
              <a:rPr lang="en-US" dirty="0" smtClean="0">
                <a:solidFill>
                  <a:schemeClr val="tx1"/>
                </a:solidFill>
                <a:latin typeface="Tw Cen MT" charset="0"/>
                <a:ea typeface="ＭＳ Ｐゴシック" charset="0"/>
                <a:cs typeface="ＭＳ Ｐゴシック" charset="0"/>
              </a:rPr>
              <a:t> loaves of bread and put them in the queue</a:t>
            </a:r>
            <a:endParaRPr lang="en-US" dirty="0">
              <a:solidFill>
                <a:schemeClr val="tx1"/>
              </a:solidFill>
            </a:endParaRPr>
          </a:p>
        </p:txBody>
      </p:sp>
      <p:pic>
        <p:nvPicPr>
          <p:cNvPr id="1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4225995"/>
            <a:ext cx="1530350" cy="1797050"/>
          </a:xfrm>
          <a:prstGeom prst="rect">
            <a:avLst/>
          </a:prstGeom>
          <a:noFill/>
          <a:ln>
            <a:noFill/>
          </a:ln>
          <a:effectLst/>
          <a:extLst>
            <a:ext uri="{909E8E84-426E-40dd-AFC4-6F175D3DCCD1}">
              <a14:hiddenFill xmlns:a14="http://schemas.microsoft.com/office/drawing/2010/main" xmlns="">
                <a:blipFill dpi="0" rotWithShape="0">
                  <a:blip xmlns:r="http://schemas.openxmlformats.org/officeDocument/2006/relationships"/>
                  <a:srcRect/>
                  <a:stretch>
                    <a:fillRect/>
                  </a:stretch>
                </a:blip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sp>
        <p:nvSpPr>
          <p:cNvPr id="11" name="Rectangle 10"/>
          <p:cNvSpPr/>
          <p:nvPr/>
        </p:nvSpPr>
        <p:spPr>
          <a:xfrm>
            <a:off x="4876800" y="6023045"/>
            <a:ext cx="4572000" cy="830997"/>
          </a:xfrm>
          <a:prstGeom prst="rect">
            <a:avLst/>
          </a:prstGeom>
        </p:spPr>
        <p:txBody>
          <a:bodyPr>
            <a:spAutoFit/>
          </a:bodyPr>
          <a:lstStyle/>
          <a:p>
            <a:pPr>
              <a:spcBef>
                <a:spcPts val="700"/>
              </a:spcBef>
              <a:buClr>
                <a:srgbClr val="DD8047"/>
              </a:buClr>
              <a:buSzPct val="60000"/>
              <a:defRPr/>
            </a:pPr>
            <a:r>
              <a:rPr lang="en-US" dirty="0">
                <a:solidFill>
                  <a:schemeClr val="tx1"/>
                </a:solidFill>
                <a:latin typeface="Tw Cen MT" charset="0"/>
                <a:ea typeface="ＭＳ Ｐゴシック" charset="0"/>
                <a:cs typeface="ＭＳ Ｐゴシック" charset="0"/>
              </a:rPr>
              <a:t>Threads B: </a:t>
            </a:r>
            <a:r>
              <a:rPr lang="en-US" dirty="0">
                <a:solidFill>
                  <a:schemeClr val="accent2"/>
                </a:solidFill>
                <a:latin typeface="Tw Cen MT" charset="0"/>
                <a:ea typeface="ＭＳ Ｐゴシック" charset="0"/>
                <a:cs typeface="ＭＳ Ｐゴシック" charset="0"/>
              </a:rPr>
              <a:t>consume</a:t>
            </a:r>
            <a:r>
              <a:rPr lang="en-US" dirty="0">
                <a:solidFill>
                  <a:schemeClr val="tx1"/>
                </a:solidFill>
                <a:latin typeface="Tw Cen MT" charset="0"/>
                <a:ea typeface="ＭＳ Ｐゴシック" charset="0"/>
                <a:cs typeface="ＭＳ Ｐゴシック" charset="0"/>
              </a:rPr>
              <a:t> loaves by taking them off the queue</a:t>
            </a:r>
          </a:p>
        </p:txBody>
      </p:sp>
    </p:spTree>
    <p:extLst>
      <p:ext uri="{BB962C8B-B14F-4D97-AF65-F5344CB8AC3E}">
        <p14:creationId xmlns:p14="http://schemas.microsoft.com/office/powerpoint/2010/main" val="613883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par>
                                <p:cTn id="11" presetID="9"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dissolve">
                                      <p:cBhvr>
                                        <p:cTn id="13" dur="500"/>
                                        <p:tgtEl>
                                          <p:spTgt spid="10"/>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dissolve">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 Bounded Buffers</a:t>
            </a:r>
            <a:endParaRPr lang="en-US" dirty="0"/>
          </a:p>
        </p:txBody>
      </p:sp>
      <p:sp>
        <p:nvSpPr>
          <p:cNvPr id="4" name="Content Placeholder 3"/>
          <p:cNvSpPr>
            <a:spLocks noGrp="1"/>
          </p:cNvSpPr>
          <p:nvPr>
            <p:ph sz="half" idx="1"/>
          </p:nvPr>
        </p:nvSpPr>
        <p:spPr>
          <a:xfrm>
            <a:off x="2593975" y="3352800"/>
            <a:ext cx="3998913" cy="457200"/>
          </a:xfrm>
        </p:spPr>
        <p:txBody>
          <a:bodyPr/>
          <a:lstStyle/>
          <a:p>
            <a:pPr marL="0" indent="0" algn="ctr">
              <a:spcBef>
                <a:spcPts val="0"/>
              </a:spcBef>
            </a:pPr>
            <a:r>
              <a:rPr lang="en-US" sz="2400" dirty="0" smtClean="0"/>
              <a:t>finite capacity (e.g. 20 loaves)</a:t>
            </a:r>
          </a:p>
          <a:p>
            <a:pPr marL="0" indent="0" algn="ctr">
              <a:spcBef>
                <a:spcPts val="0"/>
              </a:spcBef>
            </a:pPr>
            <a:r>
              <a:rPr lang="en-US" sz="2400" dirty="0" smtClean="0"/>
              <a:t>implemented as a queue</a:t>
            </a:r>
          </a:p>
          <a:p>
            <a:pPr marL="457200" indent="-457200" algn="ctr">
              <a:spcBef>
                <a:spcPts val="0"/>
              </a:spcBef>
              <a:buFont typeface="Arial" charset="0"/>
              <a:buChar char="•"/>
            </a:pPr>
            <a:endParaRPr lang="en-US" dirty="0"/>
          </a:p>
        </p:txBody>
      </p:sp>
      <p:pic>
        <p:nvPicPr>
          <p:cNvPr id="7" name="Picture 1" descr="breadShelf.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78968" y="1573799"/>
            <a:ext cx="2828925" cy="188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1923" y="4225995"/>
            <a:ext cx="1600200" cy="1812925"/>
          </a:xfrm>
          <a:prstGeom prst="rect">
            <a:avLst/>
          </a:prstGeom>
          <a:noFill/>
          <a:ln>
            <a:noFill/>
          </a:ln>
          <a:effectLst/>
          <a:extLst>
            <a:ext uri="{909E8E84-426E-40dd-AFC4-6F175D3DCCD1}">
              <a14:hiddenFill xmlns:a14="http://schemas.microsoft.com/office/drawing/2010/main" xmlns="">
                <a:blipFill dpi="0" rotWithShape="0">
                  <a:blip xmlns:r="http://schemas.openxmlformats.org/officeDocument/2006/relationships"/>
                  <a:srcRect/>
                  <a:stretch>
                    <a:fillRect/>
                  </a:stretch>
                </a:blip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sp>
        <p:nvSpPr>
          <p:cNvPr id="9" name="Rectangle 8"/>
          <p:cNvSpPr/>
          <p:nvPr/>
        </p:nvSpPr>
        <p:spPr>
          <a:xfrm>
            <a:off x="93628" y="6027003"/>
            <a:ext cx="4572000" cy="830997"/>
          </a:xfrm>
          <a:prstGeom prst="rect">
            <a:avLst/>
          </a:prstGeom>
        </p:spPr>
        <p:txBody>
          <a:bodyPr>
            <a:spAutoFit/>
          </a:bodyPr>
          <a:lstStyle/>
          <a:p>
            <a:r>
              <a:rPr lang="en-US" dirty="0" smtClean="0">
                <a:solidFill>
                  <a:schemeClr val="tx1"/>
                </a:solidFill>
                <a:latin typeface="Tw Cen MT" charset="0"/>
                <a:ea typeface="ＭＳ Ｐゴシック" charset="0"/>
                <a:cs typeface="ＭＳ Ｐゴシック" charset="0"/>
              </a:rPr>
              <a:t>Threads A: </a:t>
            </a:r>
            <a:r>
              <a:rPr lang="en-US" dirty="0" smtClean="0">
                <a:solidFill>
                  <a:schemeClr val="accent2"/>
                </a:solidFill>
                <a:latin typeface="Tw Cen MT" charset="0"/>
                <a:ea typeface="ＭＳ Ｐゴシック" charset="0"/>
                <a:cs typeface="ＭＳ Ｐゴシック" charset="0"/>
              </a:rPr>
              <a:t>produce</a:t>
            </a:r>
            <a:r>
              <a:rPr lang="en-US" dirty="0" smtClean="0">
                <a:solidFill>
                  <a:schemeClr val="tx1"/>
                </a:solidFill>
                <a:latin typeface="Tw Cen MT" charset="0"/>
                <a:ea typeface="ＭＳ Ｐゴシック" charset="0"/>
                <a:cs typeface="ＭＳ Ｐゴシック" charset="0"/>
              </a:rPr>
              <a:t> loaves of bread and put them in the queue</a:t>
            </a:r>
            <a:endParaRPr lang="en-US" dirty="0">
              <a:solidFill>
                <a:schemeClr val="tx1"/>
              </a:solidFill>
            </a:endParaRPr>
          </a:p>
        </p:txBody>
      </p:sp>
      <p:pic>
        <p:nvPicPr>
          <p:cNvPr id="1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4225995"/>
            <a:ext cx="1530350" cy="1797050"/>
          </a:xfrm>
          <a:prstGeom prst="rect">
            <a:avLst/>
          </a:prstGeom>
          <a:noFill/>
          <a:ln>
            <a:noFill/>
          </a:ln>
          <a:effectLst/>
          <a:extLst>
            <a:ext uri="{909E8E84-426E-40dd-AFC4-6F175D3DCCD1}">
              <a14:hiddenFill xmlns:a14="http://schemas.microsoft.com/office/drawing/2010/main" xmlns="">
                <a:blipFill dpi="0" rotWithShape="0">
                  <a:blip xmlns:r="http://schemas.openxmlformats.org/officeDocument/2006/relationships"/>
                  <a:srcRect/>
                  <a:stretch>
                    <a:fillRect/>
                  </a:stretch>
                </a:blip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sp>
        <p:nvSpPr>
          <p:cNvPr id="11" name="Rectangle 10"/>
          <p:cNvSpPr/>
          <p:nvPr/>
        </p:nvSpPr>
        <p:spPr>
          <a:xfrm>
            <a:off x="4876800" y="6023045"/>
            <a:ext cx="4572000" cy="830997"/>
          </a:xfrm>
          <a:prstGeom prst="rect">
            <a:avLst/>
          </a:prstGeom>
        </p:spPr>
        <p:txBody>
          <a:bodyPr>
            <a:spAutoFit/>
          </a:bodyPr>
          <a:lstStyle/>
          <a:p>
            <a:pPr>
              <a:spcBef>
                <a:spcPts val="700"/>
              </a:spcBef>
              <a:buClr>
                <a:srgbClr val="DD8047"/>
              </a:buClr>
              <a:buSzPct val="60000"/>
              <a:defRPr/>
            </a:pPr>
            <a:r>
              <a:rPr lang="en-US" dirty="0">
                <a:solidFill>
                  <a:schemeClr val="tx1"/>
                </a:solidFill>
                <a:latin typeface="Tw Cen MT" charset="0"/>
                <a:ea typeface="ＭＳ Ｐゴシック" charset="0"/>
                <a:cs typeface="ＭＳ Ｐゴシック" charset="0"/>
              </a:rPr>
              <a:t>Threads B: </a:t>
            </a:r>
            <a:r>
              <a:rPr lang="en-US" dirty="0">
                <a:solidFill>
                  <a:schemeClr val="accent2"/>
                </a:solidFill>
                <a:latin typeface="Tw Cen MT" charset="0"/>
                <a:ea typeface="ＭＳ Ｐゴシック" charset="0"/>
                <a:cs typeface="ＭＳ Ｐゴシック" charset="0"/>
              </a:rPr>
              <a:t>consume</a:t>
            </a:r>
            <a:r>
              <a:rPr lang="en-US" dirty="0">
                <a:solidFill>
                  <a:schemeClr val="tx1"/>
                </a:solidFill>
                <a:latin typeface="Tw Cen MT" charset="0"/>
                <a:ea typeface="ＭＳ Ｐゴシック" charset="0"/>
                <a:cs typeface="ＭＳ Ｐゴシック" charset="0"/>
              </a:rPr>
              <a:t> loaves by taking them off the queue</a:t>
            </a:r>
          </a:p>
        </p:txBody>
      </p:sp>
      <p:sp>
        <p:nvSpPr>
          <p:cNvPr id="12" name="Text Box 4"/>
          <p:cNvSpPr txBox="1">
            <a:spLocks noChangeArrowheads="1"/>
          </p:cNvSpPr>
          <p:nvPr/>
        </p:nvSpPr>
        <p:spPr bwMode="auto">
          <a:xfrm>
            <a:off x="859630" y="3953312"/>
            <a:ext cx="7467600" cy="1922463"/>
          </a:xfrm>
          <a:prstGeom prst="rect">
            <a:avLst/>
          </a:prstGeom>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tyle>
          <a:lnRef idx="1">
            <a:schemeClr val="dk1"/>
          </a:lnRef>
          <a:fillRef idx="2">
            <a:schemeClr val="dk1"/>
          </a:fillRef>
          <a:effectRef idx="1">
            <a:schemeClr val="dk1"/>
          </a:effectRef>
          <a:fontRef idx="minor">
            <a:schemeClr val="dk1"/>
          </a:fontRef>
        </p:style>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dirty="0" smtClean="0"/>
              <a:t>Separation of concerns:</a:t>
            </a:r>
          </a:p>
          <a:p>
            <a:pPr>
              <a:buFont typeface="Times New Roman" charset="0"/>
              <a:buAutoNum type="arabicPeriod"/>
              <a:defRPr/>
            </a:pPr>
            <a:r>
              <a:rPr lang="en-US" dirty="0" smtClean="0">
                <a:solidFill>
                  <a:srgbClr val="0000FF"/>
                </a:solidFill>
              </a:rPr>
              <a:t> How do you implement a queue in an array?</a:t>
            </a:r>
          </a:p>
          <a:p>
            <a:pPr>
              <a:buFont typeface="Times New Roman" charset="0"/>
              <a:buAutoNum type="arabicPeriod"/>
              <a:defRPr/>
            </a:pPr>
            <a:r>
              <a:rPr lang="en-US" dirty="0" smtClean="0"/>
              <a:t> How do you implement a bounded buffer, which allows producers to add to it and consumers to take things from it, all in parallel?</a:t>
            </a:r>
          </a:p>
        </p:txBody>
      </p:sp>
    </p:spTree>
    <p:extLst>
      <p:ext uri="{BB962C8B-B14F-4D97-AF65-F5344CB8AC3E}">
        <p14:creationId xmlns:p14="http://schemas.microsoft.com/office/powerpoint/2010/main" val="676346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ArrayQueue</a:t>
            </a:r>
            <a:endParaRPr lang="en-US" dirty="0"/>
          </a:p>
        </p:txBody>
      </p:sp>
      <p:sp>
        <p:nvSpPr>
          <p:cNvPr id="3" name="Text Box 2"/>
          <p:cNvSpPr txBox="1">
            <a:spLocks noChangeArrowheads="1"/>
          </p:cNvSpPr>
          <p:nvPr/>
        </p:nvSpPr>
        <p:spPr bwMode="auto">
          <a:xfrm>
            <a:off x="612775" y="1600200"/>
            <a:ext cx="2511425" cy="609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lvl1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1pPr>
            <a:lvl2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2pPr>
            <a:lvl3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3pPr>
            <a:lvl4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4pPr>
            <a:lvl5pPr>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593725" algn="l"/>
                <a:tab pos="1508125" algn="l"/>
                <a:tab pos="2422525" algn="l"/>
                <a:tab pos="3336925" algn="l"/>
                <a:tab pos="4251325" algn="l"/>
                <a:tab pos="5165725" algn="l"/>
                <a:tab pos="6080125" algn="l"/>
                <a:tab pos="6994525" algn="l"/>
                <a:tab pos="7908925" algn="l"/>
                <a:tab pos="8823325" algn="l"/>
                <a:tab pos="9737725" algn="l"/>
              </a:tabLst>
              <a:defRPr sz="2400">
                <a:solidFill>
                  <a:srgbClr val="000000"/>
                </a:solidFill>
                <a:latin typeface="Arial" charset="0"/>
                <a:ea typeface="ヒラギノ角ゴ ProN W3" charset="0"/>
                <a:cs typeface="ヒラギノ角ゴ ProN W3" charset="0"/>
              </a:defRPr>
            </a:lvl9pPr>
          </a:lstStyle>
          <a:p>
            <a:pPr>
              <a:spcBef>
                <a:spcPts val="700"/>
              </a:spcBef>
              <a:buClrTx/>
              <a:buSzPct val="60000"/>
              <a:buFontTx/>
              <a:buNone/>
              <a:defRPr/>
            </a:pPr>
            <a:r>
              <a:rPr lang="en-US" sz="2900" smtClean="0">
                <a:latin typeface="Tw Cen MT" charset="0"/>
                <a:ea typeface="ＭＳ Ｐゴシック" charset="0"/>
                <a:cs typeface="ＭＳ Ｐゴシック" charset="0"/>
              </a:rPr>
              <a:t>Array b[0..5]</a:t>
            </a:r>
          </a:p>
        </p:txBody>
      </p:sp>
      <p:sp>
        <p:nvSpPr>
          <p:cNvPr id="5" name="Text Box 4"/>
          <p:cNvSpPr txBox="1">
            <a:spLocks noChangeArrowheads="1"/>
          </p:cNvSpPr>
          <p:nvPr/>
        </p:nvSpPr>
        <p:spPr bwMode="auto">
          <a:xfrm>
            <a:off x="1074738" y="2667000"/>
            <a:ext cx="2735262" cy="460375"/>
          </a:xfrm>
          <a:prstGeom prst="rect">
            <a:avLst/>
          </a:prstGeom>
          <a:noFill/>
          <a:ln w="9360" cap="sq">
            <a:solidFill>
              <a:srgbClr val="8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   </a:t>
            </a:r>
          </a:p>
        </p:txBody>
      </p:sp>
      <p:sp>
        <p:nvSpPr>
          <p:cNvPr id="6" name="Line 5"/>
          <p:cNvSpPr>
            <a:spLocks noChangeShapeType="1"/>
          </p:cNvSpPr>
          <p:nvPr/>
        </p:nvSpPr>
        <p:spPr bwMode="auto">
          <a:xfrm>
            <a:off x="15240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7" name="Line 6"/>
          <p:cNvSpPr>
            <a:spLocks noChangeShapeType="1"/>
          </p:cNvSpPr>
          <p:nvPr/>
        </p:nvSpPr>
        <p:spPr bwMode="auto">
          <a:xfrm>
            <a:off x="19812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8" name="Text Box 7"/>
          <p:cNvSpPr txBox="1">
            <a:spLocks noChangeArrowheads="1"/>
          </p:cNvSpPr>
          <p:nvPr/>
        </p:nvSpPr>
        <p:spPr bwMode="auto">
          <a:xfrm>
            <a:off x="1012825" y="2244725"/>
            <a:ext cx="426720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latin typeface="Times New Roman" charset="0"/>
                <a:cs typeface="Times New Roman" charset="0"/>
              </a:rPr>
              <a:t> 0    1    2    3    4    5    </a:t>
            </a:r>
            <a:r>
              <a:rPr lang="en-US" dirty="0" err="1" smtClean="0">
                <a:latin typeface="Times New Roman" charset="0"/>
                <a:cs typeface="Times New Roman" charset="0"/>
              </a:rPr>
              <a:t>b.length</a:t>
            </a:r>
            <a:r>
              <a:rPr lang="en-US" dirty="0" smtClean="0">
                <a:latin typeface="Times New Roman" charset="0"/>
                <a:cs typeface="Times New Roman" charset="0"/>
              </a:rPr>
              <a:t>    </a:t>
            </a:r>
          </a:p>
        </p:txBody>
      </p:sp>
      <p:sp>
        <p:nvSpPr>
          <p:cNvPr id="9" name="Line 8"/>
          <p:cNvSpPr>
            <a:spLocks noChangeShapeType="1"/>
          </p:cNvSpPr>
          <p:nvPr/>
        </p:nvSpPr>
        <p:spPr bwMode="auto">
          <a:xfrm>
            <a:off x="24384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0" name="Line 9"/>
          <p:cNvSpPr>
            <a:spLocks noChangeShapeType="1"/>
          </p:cNvSpPr>
          <p:nvPr/>
        </p:nvSpPr>
        <p:spPr bwMode="auto">
          <a:xfrm>
            <a:off x="28956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1" name="Line 10"/>
          <p:cNvSpPr>
            <a:spLocks noChangeShapeType="1"/>
          </p:cNvSpPr>
          <p:nvPr/>
        </p:nvSpPr>
        <p:spPr bwMode="auto">
          <a:xfrm>
            <a:off x="3352800" y="2667000"/>
            <a:ext cx="1588" cy="457200"/>
          </a:xfrm>
          <a:prstGeom prst="line">
            <a:avLst/>
          </a:prstGeom>
          <a:noFill/>
          <a:ln w="19080" cap="sq">
            <a:solidFill>
              <a:srgbClr val="8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a:defRPr/>
            </a:pPr>
            <a:endParaRPr lang="en-US">
              <a:ea typeface="ヒラギノ角ゴ ProN W3" charset="0"/>
              <a:cs typeface="ヒラギノ角ゴ ProN W3" charset="0"/>
            </a:endParaRPr>
          </a:p>
        </p:txBody>
      </p:sp>
      <p:sp>
        <p:nvSpPr>
          <p:cNvPr id="12" name="Text Box 11"/>
          <p:cNvSpPr txBox="1">
            <a:spLocks noChangeArrowheads="1"/>
          </p:cNvSpPr>
          <p:nvPr/>
        </p:nvSpPr>
        <p:spPr bwMode="auto">
          <a:xfrm>
            <a:off x="701675" y="3657600"/>
            <a:ext cx="4392847" cy="46384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dirty="0" smtClean="0"/>
              <a:t>put values </a:t>
            </a:r>
            <a:r>
              <a:rPr lang="en-US" dirty="0" smtClean="0"/>
              <a:t>5 </a:t>
            </a:r>
            <a:r>
              <a:rPr lang="en-US" dirty="0" smtClean="0"/>
              <a:t>3 6 2 4 into queue</a:t>
            </a:r>
            <a:endParaRPr lang="en-US" dirty="0" smtClean="0"/>
          </a:p>
        </p:txBody>
      </p:sp>
      <p:sp>
        <p:nvSpPr>
          <p:cNvPr id="13" name="Text Box 12"/>
          <p:cNvSpPr txBox="1">
            <a:spLocks noChangeArrowheads="1"/>
          </p:cNvSpPr>
          <p:nvPr/>
        </p:nvSpPr>
        <p:spPr bwMode="auto">
          <a:xfrm>
            <a:off x="11461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5</a:t>
            </a:r>
          </a:p>
        </p:txBody>
      </p:sp>
      <p:sp>
        <p:nvSpPr>
          <p:cNvPr id="14" name="Text Box 13"/>
          <p:cNvSpPr txBox="1">
            <a:spLocks noChangeArrowheads="1"/>
          </p:cNvSpPr>
          <p:nvPr/>
        </p:nvSpPr>
        <p:spPr bwMode="auto">
          <a:xfrm>
            <a:off x="15525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3</a:t>
            </a:r>
          </a:p>
        </p:txBody>
      </p:sp>
      <p:sp>
        <p:nvSpPr>
          <p:cNvPr id="15" name="Text Box 14"/>
          <p:cNvSpPr txBox="1">
            <a:spLocks noChangeArrowheads="1"/>
          </p:cNvSpPr>
          <p:nvPr/>
        </p:nvSpPr>
        <p:spPr bwMode="auto">
          <a:xfrm>
            <a:off x="199072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6</a:t>
            </a:r>
          </a:p>
        </p:txBody>
      </p:sp>
      <p:sp>
        <p:nvSpPr>
          <p:cNvPr id="16" name="Text Box 15"/>
          <p:cNvSpPr txBox="1">
            <a:spLocks noChangeArrowheads="1"/>
          </p:cNvSpPr>
          <p:nvPr/>
        </p:nvSpPr>
        <p:spPr bwMode="auto">
          <a:xfrm>
            <a:off x="25177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2</a:t>
            </a:r>
          </a:p>
        </p:txBody>
      </p:sp>
      <p:sp>
        <p:nvSpPr>
          <p:cNvPr id="17" name="Text Box 16"/>
          <p:cNvSpPr txBox="1">
            <a:spLocks noChangeArrowheads="1"/>
          </p:cNvSpPr>
          <p:nvPr/>
        </p:nvSpPr>
        <p:spPr bwMode="auto">
          <a:xfrm>
            <a:off x="30003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4</a:t>
            </a:r>
          </a:p>
        </p:txBody>
      </p:sp>
      <p:sp>
        <p:nvSpPr>
          <p:cNvPr id="18" name="Text Box 17"/>
          <p:cNvSpPr txBox="1">
            <a:spLocks noChangeArrowheads="1"/>
          </p:cNvSpPr>
          <p:nvPr/>
        </p:nvSpPr>
        <p:spPr bwMode="auto">
          <a:xfrm>
            <a:off x="663575" y="2667000"/>
            <a:ext cx="34925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5pPr>
            <a:lvl6pPr marL="25146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6pPr>
            <a:lvl7pPr marL="29718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7pPr>
            <a:lvl8pPr marL="34290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8pPr>
            <a:lvl9pPr marL="3886200" indent="-228600" fontAlgn="base">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ヒラギノ角ゴ ProN W3" charset="0"/>
                <a:cs typeface="ヒラギノ角ゴ ProN W3" charset="0"/>
              </a:defRPr>
            </a:lvl9pPr>
          </a:lstStyle>
          <a:p>
            <a:pPr>
              <a:buClrTx/>
              <a:buFontTx/>
              <a:buNone/>
              <a:defRPr/>
            </a:pPr>
            <a:r>
              <a:rPr lang="en-US" smtClean="0"/>
              <a:t>b</a:t>
            </a:r>
          </a:p>
        </p:txBody>
      </p:sp>
    </p:spTree>
    <p:extLst>
      <p:ext uri="{BB962C8B-B14F-4D97-AF65-F5344CB8AC3E}">
        <p14:creationId xmlns:p14="http://schemas.microsoft.com/office/powerpoint/2010/main" val="1668591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fill="hold" nodeType="clickEffect">
                                  <p:stCondLst>
                                    <p:cond delay="0"/>
                                  </p:stCondLst>
                                  <p:childTnLst>
                                    <p:set>
                                      <p:cBhvr additive="repl">
                                        <p:cTn id="6" dur="1" fill="hold">
                                          <p:stCondLst>
                                            <p:cond delay="0"/>
                                          </p:stCondLst>
                                        </p:cTn>
                                        <p:tgtEl>
                                          <p:spTgt spid="13"/>
                                        </p:tgtEl>
                                        <p:attrNameLst>
                                          <p:attrName>style.visibility</p:attrName>
                                        </p:attrNameLst>
                                      </p:cBhvr>
                                      <p:to>
                                        <p:strVal val="visible"/>
                                      </p:to>
                                    </p:set>
                                    <p:animEffect transition="in" filter="dissolve">
                                      <p:cBhvr additive="repl">
                                        <p:cTn id="7" dur="500"/>
                                        <p:tgtEl>
                                          <p:spTgt spid="13"/>
                                        </p:tgtEl>
                                      </p:cBhvr>
                                    </p:animEffect>
                                  </p:childTnLst>
                                </p:cTn>
                              </p:par>
                            </p:childTnLst>
                          </p:cTn>
                        </p:par>
                        <p:par>
                          <p:cTn id="8" fill="hold">
                            <p:stCondLst>
                              <p:cond delay="500"/>
                            </p:stCondLst>
                            <p:childTnLst>
                              <p:par>
                                <p:cTn id="9" presetID="9" presetClass="entr" fill="hold" nodeType="afterEffect">
                                  <p:stCondLst>
                                    <p:cond delay="2000"/>
                                  </p:stCondLst>
                                  <p:childTnLst>
                                    <p:set>
                                      <p:cBhvr additive="repl">
                                        <p:cTn id="10" dur="1" fill="hold">
                                          <p:stCondLst>
                                            <p:cond delay="0"/>
                                          </p:stCondLst>
                                        </p:cTn>
                                        <p:tgtEl>
                                          <p:spTgt spid="14"/>
                                        </p:tgtEl>
                                        <p:attrNameLst>
                                          <p:attrName>style.visibility</p:attrName>
                                        </p:attrNameLst>
                                      </p:cBhvr>
                                      <p:to>
                                        <p:strVal val="visible"/>
                                      </p:to>
                                    </p:set>
                                    <p:animEffect transition="in" filter="dissolve">
                                      <p:cBhvr additive="repl">
                                        <p:cTn id="11" dur="500"/>
                                        <p:tgtEl>
                                          <p:spTgt spid="14"/>
                                        </p:tgtEl>
                                      </p:cBhvr>
                                    </p:animEffect>
                                  </p:childTnLst>
                                </p:cTn>
                              </p:par>
                            </p:childTnLst>
                          </p:cTn>
                        </p:par>
                        <p:par>
                          <p:cTn id="12" fill="hold">
                            <p:stCondLst>
                              <p:cond delay="3000"/>
                            </p:stCondLst>
                            <p:childTnLst>
                              <p:par>
                                <p:cTn id="13" presetID="9" presetClass="entr" fill="hold" nodeType="afterEffect">
                                  <p:stCondLst>
                                    <p:cond delay="2000"/>
                                  </p:stCondLst>
                                  <p:childTnLst>
                                    <p:set>
                                      <p:cBhvr additive="repl">
                                        <p:cTn id="14" dur="1" fill="hold">
                                          <p:stCondLst>
                                            <p:cond delay="0"/>
                                          </p:stCondLst>
                                        </p:cTn>
                                        <p:tgtEl>
                                          <p:spTgt spid="15"/>
                                        </p:tgtEl>
                                        <p:attrNameLst>
                                          <p:attrName>style.visibility</p:attrName>
                                        </p:attrNameLst>
                                      </p:cBhvr>
                                      <p:to>
                                        <p:strVal val="visible"/>
                                      </p:to>
                                    </p:set>
                                    <p:animEffect transition="in" filter="dissolve">
                                      <p:cBhvr additive="repl">
                                        <p:cTn id="15" dur="500"/>
                                        <p:tgtEl>
                                          <p:spTgt spid="15"/>
                                        </p:tgtEl>
                                      </p:cBhvr>
                                    </p:animEffect>
                                  </p:childTnLst>
                                </p:cTn>
                              </p:par>
                            </p:childTnLst>
                          </p:cTn>
                        </p:par>
                        <p:par>
                          <p:cTn id="16" fill="hold">
                            <p:stCondLst>
                              <p:cond delay="5500"/>
                            </p:stCondLst>
                            <p:childTnLst>
                              <p:par>
                                <p:cTn id="17" presetID="9" presetClass="entr" fill="hold" nodeType="afterEffect">
                                  <p:stCondLst>
                                    <p:cond delay="2000"/>
                                  </p:stCondLst>
                                  <p:childTnLst>
                                    <p:set>
                                      <p:cBhvr additive="repl">
                                        <p:cTn id="18" dur="1" fill="hold">
                                          <p:stCondLst>
                                            <p:cond delay="0"/>
                                          </p:stCondLst>
                                        </p:cTn>
                                        <p:tgtEl>
                                          <p:spTgt spid="16"/>
                                        </p:tgtEl>
                                        <p:attrNameLst>
                                          <p:attrName>style.visibility</p:attrName>
                                        </p:attrNameLst>
                                      </p:cBhvr>
                                      <p:to>
                                        <p:strVal val="visible"/>
                                      </p:to>
                                    </p:set>
                                    <p:animEffect transition="in" filter="dissolve">
                                      <p:cBhvr additive="repl">
                                        <p:cTn id="19" dur="500"/>
                                        <p:tgtEl>
                                          <p:spTgt spid="16"/>
                                        </p:tgtEl>
                                      </p:cBhvr>
                                    </p:animEffect>
                                  </p:childTnLst>
                                </p:cTn>
                              </p:par>
                            </p:childTnLst>
                          </p:cTn>
                        </p:par>
                        <p:par>
                          <p:cTn id="20" fill="hold">
                            <p:stCondLst>
                              <p:cond delay="8000"/>
                            </p:stCondLst>
                            <p:childTnLst>
                              <p:par>
                                <p:cTn id="21" presetID="9" presetClass="entr" fill="hold" nodeType="afterEffect">
                                  <p:stCondLst>
                                    <p:cond delay="2000"/>
                                  </p:stCondLst>
                                  <p:childTnLst>
                                    <p:set>
                                      <p:cBhvr additive="repl">
                                        <p:cTn id="22" dur="1" fill="hold">
                                          <p:stCondLst>
                                            <p:cond delay="0"/>
                                          </p:stCondLst>
                                        </p:cTn>
                                        <p:tgtEl>
                                          <p:spTgt spid="17"/>
                                        </p:tgtEl>
                                        <p:attrNameLst>
                                          <p:attrName>style.visibility</p:attrName>
                                        </p:attrNameLst>
                                      </p:cBhvr>
                                      <p:to>
                                        <p:strVal val="visible"/>
                                      </p:to>
                                    </p:set>
                                    <p:animEffect transition="in" filter="dissolve">
                                      <p:cBhvr additive="repl">
                                        <p:cTn id="2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w Cen MT"/>
        <a:ea typeface="ＭＳ Ｐゴシック"/>
        <a:cs typeface="ＭＳ Ｐゴシック"/>
      </a:majorFont>
      <a:minorFont>
        <a:latin typeface="Tw Cen MT"/>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Arial" charset="0"/>
            <a:ea typeface="ヒラギノ角ゴ ProN W3" charset="0"/>
            <a:cs typeface="ヒラギノ角ゴ ProN W3"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Arial" charset="0"/>
            <a:ea typeface="ヒラギノ角ゴ ProN W3" charset="0"/>
            <a:cs typeface="ヒラギノ角ゴ ProN W3"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w Cen MT"/>
        <a:ea typeface="ＭＳ Ｐゴシック"/>
        <a:cs typeface="ＭＳ Ｐゴシック"/>
      </a:majorFont>
      <a:minorFont>
        <a:latin typeface="Tw Cen MT"/>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Arial" charset="0"/>
            <a:ea typeface="ヒラギノ角ゴ ProN W3" charset="0"/>
            <a:cs typeface="ヒラギノ角ゴ ProN W3"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Arial" charset="0"/>
            <a:ea typeface="ヒラギノ角ゴ ProN W3" charset="0"/>
            <a:cs typeface="ヒラギノ角ゴ ProN W3"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8049</TotalTime>
  <Words>1779</Words>
  <Application>Microsoft Macintosh PowerPoint</Application>
  <PresentationFormat>On-screen Show (4:3)</PresentationFormat>
  <Paragraphs>350</Paragraphs>
  <Slides>28</Slides>
  <Notes>18</Notes>
  <HiddenSlides>1</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28</vt:i4>
      </vt:variant>
    </vt:vector>
  </HeadingPairs>
  <TitlesOfParts>
    <vt:vector size="40" baseType="lpstr">
      <vt:lpstr>Consolas</vt:lpstr>
      <vt:lpstr>Courier New</vt:lpstr>
      <vt:lpstr>DejaVu Sans</vt:lpstr>
      <vt:lpstr>ＭＳ Ｐゴシック</vt:lpstr>
      <vt:lpstr>Source Code Pro</vt:lpstr>
      <vt:lpstr>Times New Roman</vt:lpstr>
      <vt:lpstr>Tw Cen MT</vt:lpstr>
      <vt:lpstr>Wingdings</vt:lpstr>
      <vt:lpstr>ヒラギノ角ゴ ProN W3</vt:lpstr>
      <vt:lpstr>Arial</vt:lpstr>
      <vt:lpstr>Office Theme</vt:lpstr>
      <vt:lpstr>1_Office Theme</vt:lpstr>
      <vt:lpstr>PowerPoint Presentation</vt:lpstr>
      <vt:lpstr>Announcements</vt:lpstr>
      <vt:lpstr>Concurrent Programs</vt:lpstr>
      <vt:lpstr>Race Conditions</vt:lpstr>
      <vt:lpstr>Race Conditions</vt:lpstr>
      <vt:lpstr>PowerPoint Presentation</vt:lpstr>
      <vt:lpstr>An Example: Bounded Buffers</vt:lpstr>
      <vt:lpstr>An Example: Bounded Buffers</vt:lpstr>
      <vt:lpstr>ArrayQueue</vt:lpstr>
      <vt:lpstr>ArrayQueue</vt:lpstr>
      <vt:lpstr>ArrayQueue</vt:lpstr>
      <vt:lpstr>ArrayQueue</vt:lpstr>
      <vt:lpstr>PowerPoint Presentation</vt:lpstr>
      <vt:lpstr>Synchronized Blocks</vt:lpstr>
      <vt:lpstr>Synchronized Blocks</vt:lpstr>
      <vt:lpstr>Synchronized Methods</vt:lpstr>
      <vt:lpstr>PowerPoint Presentation</vt:lpstr>
      <vt:lpstr>Wait()</vt:lpstr>
      <vt:lpstr>PowerPoint Presentation</vt:lpstr>
      <vt:lpstr>notify() and notifyAll()</vt:lpstr>
      <vt:lpstr>PowerPoint Presentation</vt:lpstr>
      <vt:lpstr>PowerPoint Presentation</vt:lpstr>
      <vt:lpstr>PowerPoint Presentation</vt:lpstr>
      <vt:lpstr>PowerPoint Presentation</vt:lpstr>
      <vt:lpstr>PowerPoint Presentation</vt:lpstr>
      <vt:lpstr>Race Conditions</vt:lpstr>
      <vt:lpstr>PowerPoint Presentation</vt:lpstr>
      <vt:lpstr>PowerPoint Presentation</vt:lpstr>
    </vt:vector>
  </TitlesOfParts>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Priority Queue</dc:title>
  <dc:creator>Dexter Kozen</dc:creator>
  <cp:lastModifiedBy>Microsoft Office User</cp:lastModifiedBy>
  <cp:revision>257</cp:revision>
  <cp:lastPrinted>2017-05-02T12:01:13Z</cp:lastPrinted>
  <dcterms:created xsi:type="dcterms:W3CDTF">1601-01-01T00:00:00Z</dcterms:created>
  <dcterms:modified xsi:type="dcterms:W3CDTF">2017-11-09T16:27:48Z</dcterms:modified>
</cp:coreProperties>
</file>