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4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3" r:id="rId13"/>
    <p:sldId id="322" r:id="rId14"/>
    <p:sldId id="324" r:id="rId15"/>
    <p:sldId id="325" r:id="rId16"/>
    <p:sldId id="308" r:id="rId17"/>
    <p:sldId id="312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260" r:id="rId26"/>
    <p:sldId id="333" r:id="rId27"/>
    <p:sldId id="261" r:id="rId28"/>
    <p:sldId id="262" r:id="rId29"/>
    <p:sldId id="263" r:id="rId30"/>
    <p:sldId id="281" r:id="rId31"/>
    <p:sldId id="264" r:id="rId32"/>
    <p:sldId id="265" r:id="rId33"/>
    <p:sldId id="304" r:id="rId34"/>
    <p:sldId id="266" r:id="rId35"/>
    <p:sldId id="288" r:id="rId36"/>
    <p:sldId id="311" r:id="rId37"/>
    <p:sldId id="284" r:id="rId38"/>
    <p:sldId id="292" r:id="rId39"/>
    <p:sldId id="286" r:id="rId40"/>
    <p:sldId id="290" r:id="rId41"/>
    <p:sldId id="293" r:id="rId42"/>
    <p:sldId id="275" r:id="rId4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05"/>
    <p:restoredTop sz="94456"/>
  </p:normalViewPr>
  <p:slideViewPr>
    <p:cSldViewPr>
      <p:cViewPr>
        <p:scale>
          <a:sx n="144" d="100"/>
          <a:sy n="144" d="100"/>
        </p:scale>
        <p:origin x="776" y="400"/>
      </p:cViewPr>
      <p:guideLst>
        <p:guide orient="horz" pos="18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89092C-4F8F-4C5C-B6B1-682D9F7513E1}" type="datetimeFigureOut">
              <a:rPr lang="en-US" smtClean="0"/>
              <a:pPr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7FCB9A-9E1A-45F7-8069-00E0BA650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97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93746A92-2587-4FAB-85F8-A44A91DC3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5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could be extended to other</a:t>
            </a:r>
            <a:r>
              <a:rPr lang="en-US" baseline="0" dirty="0" smtClean="0"/>
              <a:t> Java syntax—like classes and methods!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46A92-2587-4FAB-85F8-A44A91DC3C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9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infix notation is the most</a:t>
            </a:r>
            <a:r>
              <a:rPr lang="en-US" baseline="0" dirty="0" smtClean="0"/>
              <a:t> “human,” it’s also the most problematic! It leads to ambiguity that has to be solved with parentheses. The other two styles don’t have this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46A92-2587-4FAB-85F8-A44A91DC3CA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13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46A92-2587-4FAB-85F8-A44A91DC3CA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16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46A92-2587-4FAB-85F8-A44A91DC3CA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43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46A92-2587-4FAB-85F8-A44A91DC3CA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40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08F7C-E35A-4B9F-9D8C-14B99C261637}" type="slidenum">
              <a:rPr lang="en-US"/>
              <a:pPr/>
              <a:t>27</a:t>
            </a:fld>
            <a:endParaRPr lang="en-US"/>
          </a:p>
        </p:txBody>
      </p:sp>
      <p:sp>
        <p:nvSpPr>
          <p:cNvPr id="921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pPr marL="41954">
              <a:spcBef>
                <a:spcPts val="476"/>
              </a:spcBef>
            </a:pPr>
            <a:endParaRPr lang="en-US" dirty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2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C9441F9E-892C-41A0-85CE-F236047AEF0B}" type="datetime1">
              <a:rPr lang="en-US" smtClean="0"/>
              <a:t>10/2/17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1D8BF5-2253-45DA-9A8D-003781E4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83B3-D36A-4D6E-86CA-FDDEA77A07DA}" type="datetime1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34B9-6AFC-412C-95BB-6D0C899C1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B954B1-D22E-4103-A10E-492104DC1449}" type="datetime1">
              <a:rPr lang="en-US" smtClean="0"/>
              <a:t>10/2/17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0A0770-378F-4068-91AF-15B16220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6F1-E64E-40DF-AAFA-E70EDE44AA62}" type="datetime1">
              <a:rPr lang="en-US" smtClean="0"/>
              <a:t>10/2/17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7090D-FD0B-4089-9E6D-697387D6E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B636-3E37-4943-A2E7-2E6FB379B09E}" type="datetime1">
              <a:rPr lang="en-US" smtClean="0"/>
              <a:t>10/2/17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25738D-5B5D-4D2B-B901-CAC1BD3E5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BC2C4F-616B-4A6B-9B45-E73A4BBA2DBA}" type="datetime1">
              <a:rPr lang="en-US" smtClean="0"/>
              <a:t>10/2/17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D846F3-87B3-464C-B2EE-A990EDAEC1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1C35EB-9FC7-4B06-8902-EA469108FA23}" type="datetime1">
              <a:rPr lang="en-US" smtClean="0"/>
              <a:t>10/2/17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F61E2B-FDBA-4F4A-9707-B3FB6F48C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3004-1A18-48A2-BA86-CA7EE5FDE762}" type="datetime1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3B9BCE-93D2-45E6-86A9-310AF39B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D782-D96D-4985-887E-2EACC82D1F8C}" type="datetime1">
              <a:rPr lang="en-US" smtClean="0"/>
              <a:t>10/2/17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E7D87-47C3-4941-81C7-74E6DEAF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E16-B9FC-47FC-B30C-E4E9D50C69DB}" type="datetime1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18A9C-139A-400A-8D4B-9FEB8743C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E4C609-6188-4B82-BF5C-48CB6FA26074}" type="datetime1">
              <a:rPr lang="en-US" smtClean="0"/>
              <a:t>10/2/17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5CCF66-75A5-47B0-A16A-100747468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7D5363-3FC4-4F39-8443-1FC8076B1178}" type="datetime1">
              <a:rPr lang="en-US" smtClean="0"/>
              <a:t>10/2/17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8252E8-FB35-402E-B4D7-54F75EF62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specs/jls/se8/html/jls-2.html#jls-2.3" TargetMode="External"/><Relationship Id="rId3" Type="http://schemas.openxmlformats.org/officeDocument/2006/relationships/hyperlink" Target="http://docs.oracle.com/javase/specs/jls/se8/html/jls-19.html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7338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7800" y="4038600"/>
            <a:ext cx="6934200" cy="1828800"/>
          </a:xfrm>
          <a:ln/>
        </p:spPr>
        <p:txBody>
          <a:bodyPr rIns="132080"/>
          <a:lstStyle/>
          <a:p>
            <a:r>
              <a:rPr lang="en-US" smtClean="0"/>
              <a:t>ASTs, </a:t>
            </a:r>
            <a:r>
              <a:rPr lang="en-US" dirty="0"/>
              <a:t>Grammars, Parsing, Tree traversals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>
            <a:normAutofit fontScale="77500" lnSpcReduction="20000"/>
          </a:bodyPr>
          <a:lstStyle/>
          <a:p>
            <a:r>
              <a:rPr lang="en-US" dirty="0"/>
              <a:t>Lecture 13</a:t>
            </a:r>
          </a:p>
          <a:p>
            <a:r>
              <a:rPr lang="en-US" dirty="0"/>
              <a:t>CS2110 – </a:t>
            </a:r>
            <a:r>
              <a:rPr lang="en-US" dirty="0" smtClean="0"/>
              <a:t>Fall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8BF5-2253-45DA-9A8D-003781E4FA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Defense of Postfix Notation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14600"/>
          </a:xfrm>
        </p:spPr>
        <p:txBody>
          <a:bodyPr/>
          <a:lstStyle/>
          <a:p>
            <a:r>
              <a:rPr lang="en-US" dirty="0"/>
              <a:t>Execute expressions in postfix notation by reading from left to right.</a:t>
            </a:r>
          </a:p>
          <a:p>
            <a:r>
              <a:rPr lang="en-US" dirty="0"/>
              <a:t>Numbers: push onto the stack.</a:t>
            </a:r>
          </a:p>
          <a:p>
            <a:r>
              <a:rPr lang="en-US" dirty="0"/>
              <a:t>Operators: pop the operands off the stack, do the operation, and push the result onto the stack.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9297" y="4572000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 0 + *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28947" y="4572000"/>
            <a:ext cx="685801" cy="1905000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02570" y="5943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Defense of Postfix Notation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14600"/>
          </a:xfrm>
        </p:spPr>
        <p:txBody>
          <a:bodyPr/>
          <a:lstStyle/>
          <a:p>
            <a:r>
              <a:rPr lang="en-US" dirty="0"/>
              <a:t>Execute expressions in postfix notation by reading from left to right.</a:t>
            </a:r>
          </a:p>
          <a:p>
            <a:r>
              <a:rPr lang="en-US" dirty="0"/>
              <a:t>Numbers: push onto the stack.</a:t>
            </a:r>
          </a:p>
          <a:p>
            <a:r>
              <a:rPr lang="en-US" dirty="0"/>
              <a:t>Operators: pop the operands off the stack, do the operation, and push the result onto the stack.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30962" y="4572000"/>
            <a:ext cx="58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+ *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28947" y="4572000"/>
            <a:ext cx="685801" cy="1905000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02570" y="5943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02570" y="55245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4202570" y="50882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5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Defense of Postfix Notation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14600"/>
          </a:xfrm>
        </p:spPr>
        <p:txBody>
          <a:bodyPr/>
          <a:lstStyle/>
          <a:p>
            <a:r>
              <a:rPr lang="en-US" dirty="0"/>
              <a:t>Execute expressions in postfix notation by reading from left to right.</a:t>
            </a:r>
          </a:p>
          <a:p>
            <a:r>
              <a:rPr lang="en-US" dirty="0"/>
              <a:t>Numbers: push onto the stack.</a:t>
            </a:r>
          </a:p>
          <a:p>
            <a:r>
              <a:rPr lang="en-US" dirty="0"/>
              <a:t>Operators: pop the operands off the stack, do the operation, and push the result onto the stack.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1031" y="4572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28947" y="4572000"/>
            <a:ext cx="685801" cy="1905000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02570" y="5943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02570" y="55245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281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Defense of Postfix Notation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14600"/>
          </a:xfrm>
        </p:spPr>
        <p:txBody>
          <a:bodyPr/>
          <a:lstStyle/>
          <a:p>
            <a:r>
              <a:rPr lang="en-US" dirty="0"/>
              <a:t>Execute expressions in postfix notation by reading from left to right.</a:t>
            </a:r>
          </a:p>
          <a:p>
            <a:r>
              <a:rPr lang="en-US" dirty="0"/>
              <a:t>Numbers: push onto the stack.</a:t>
            </a:r>
          </a:p>
          <a:p>
            <a:r>
              <a:rPr lang="en-US" dirty="0"/>
              <a:t>Operators: pop the operands off the stack, do the operation, and push the result onto the stack.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28947" y="4572000"/>
            <a:ext cx="685801" cy="1905000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02570" y="5943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1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Defense of Postfix Notation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14600"/>
          </a:xfrm>
        </p:spPr>
        <p:txBody>
          <a:bodyPr/>
          <a:lstStyle/>
          <a:p>
            <a:r>
              <a:rPr lang="en-US" dirty="0"/>
              <a:t>Execute expressions in postfix notation by reading from left to right.</a:t>
            </a:r>
          </a:p>
          <a:p>
            <a:r>
              <a:rPr lang="en-US" dirty="0"/>
              <a:t>Numbers: push onto the stack.</a:t>
            </a:r>
          </a:p>
          <a:p>
            <a:r>
              <a:rPr lang="en-US" dirty="0"/>
              <a:t>Operators: pop the operands off the stack, do the operation, and push the result onto the stack.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28947" y="4572000"/>
            <a:ext cx="685801" cy="1905000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02570" y="5943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555004"/>
            <a:ext cx="3429000" cy="193899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 about 1974, Gries paid $300 for an HP calculator, which had some memory and </a:t>
            </a:r>
            <a:r>
              <a:rPr lang="en-US" dirty="0">
                <a:solidFill>
                  <a:srgbClr val="FF0000"/>
                </a:solidFill>
              </a:rPr>
              <a:t>used postfix notation</a:t>
            </a:r>
            <a:r>
              <a:rPr lang="en-US" dirty="0"/>
              <a:t>!</a:t>
            </a:r>
          </a:p>
          <a:p>
            <a:r>
              <a:rPr lang="en-US" dirty="0"/>
              <a:t>Still </a:t>
            </a:r>
            <a:r>
              <a:rPr lang="en-US" dirty="0" smtClean="0"/>
              <a:t>works.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4267200"/>
            <a:ext cx="1317171" cy="24184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13391" y="6174432"/>
            <a:ext cx="3994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a.k.a. </a:t>
            </a:r>
            <a:r>
              <a:rPr lang="en-US" dirty="0" smtClean="0">
                <a:solidFill>
                  <a:srgbClr val="FF0000"/>
                </a:solidFill>
              </a:rPr>
              <a:t>“reverse Polish notation”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Defense of Prefix Notation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57400"/>
          </a:xfrm>
        </p:spPr>
        <p:txBody>
          <a:bodyPr/>
          <a:lstStyle/>
          <a:p>
            <a:r>
              <a:rPr lang="en-US" dirty="0" smtClean="0"/>
              <a:t>Function calls in most programming languages use prefix notation: like add(37, 5).</a:t>
            </a:r>
          </a:p>
          <a:p>
            <a:r>
              <a:rPr lang="en-US" dirty="0" smtClean="0"/>
              <a:t>Some languages (Lisp, Scheme, Racket) use prefix notation for </a:t>
            </a:r>
            <a:r>
              <a:rPr lang="en-US" i="1" dirty="0" smtClean="0"/>
              <a:t>everything</a:t>
            </a:r>
            <a:r>
              <a:rPr lang="en-US" dirty="0" smtClean="0"/>
              <a:t> to make the syntax simpler.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68567" y="4419600"/>
            <a:ext cx="66415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charset="0"/>
              </a:rPr>
              <a:t>(define (fib n)</a:t>
            </a:r>
          </a:p>
          <a:p>
            <a:r>
              <a:rPr lang="en-US" dirty="0" smtClean="0">
                <a:latin typeface="Consolas" charset="0"/>
              </a:rPr>
              <a:t>  (if (&lt;= n 2)</a:t>
            </a:r>
          </a:p>
          <a:p>
            <a:r>
              <a:rPr lang="en-US" dirty="0">
                <a:latin typeface="Consolas" charset="0"/>
              </a:rPr>
              <a:t> </a:t>
            </a:r>
            <a:r>
              <a:rPr lang="en-US" dirty="0" smtClean="0">
                <a:latin typeface="Consolas" charset="0"/>
              </a:rPr>
              <a:t>     1</a:t>
            </a:r>
          </a:p>
          <a:p>
            <a:r>
              <a:rPr lang="en-US" dirty="0">
                <a:latin typeface="Consolas" charset="0"/>
              </a:rPr>
              <a:t> </a:t>
            </a:r>
            <a:r>
              <a:rPr lang="en-US" dirty="0" smtClean="0">
                <a:latin typeface="Consolas" charset="0"/>
              </a:rPr>
              <a:t>     (+ (fib (- n 1) (fib (- n 2)))))</a:t>
            </a:r>
            <a:endParaRPr lang="en-US" dirty="0">
              <a:latin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81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 smtClean="0"/>
              <a:t>Prefix and Postfix Notation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9000" y="4419602"/>
            <a:ext cx="1681871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</a:rPr>
              <a:t>(5 + 3) * 4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5 + (3 * 4</a:t>
            </a:r>
            <a:r>
              <a:rPr lang="en-US" dirty="0" smtClean="0">
                <a:latin typeface="+mn-lt"/>
              </a:rPr>
              <a:t>)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1+2+3*4-7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1767870"/>
            <a:ext cx="8496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Not as strange as it looks!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add(a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b) </a:t>
            </a:r>
            <a:r>
              <a:rPr lang="en-US" dirty="0" smtClean="0">
                <a:latin typeface="+mn-lt"/>
              </a:rPr>
              <a:t>is prefix notation for the binary add operator!</a:t>
            </a:r>
          </a:p>
          <a:p>
            <a:r>
              <a:rPr lang="en-US" dirty="0" smtClean="0">
                <a:latin typeface="+mn-lt"/>
              </a:rPr>
              <a:t>	(in some languages, this is simply written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add a b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!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is a postfix application of the factorial operator!</a:t>
            </a: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9000" y="3886202"/>
            <a:ext cx="710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latin typeface="+mn-lt"/>
              </a:rPr>
              <a:t>Infix</a:t>
            </a:r>
            <a:endParaRPr lang="en-US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52800" y="3886201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mtClean="0">
                <a:latin typeface="+mn-lt"/>
              </a:rPr>
              <a:t>Prefix</a:t>
            </a:r>
            <a:endParaRPr lang="en-US" dirty="0"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82190" y="3886200"/>
            <a:ext cx="987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+mn-lt"/>
              </a:rPr>
              <a:t>Postfix</a:t>
            </a:r>
            <a:endParaRPr lang="en-US" dirty="0"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65500" y="4419602"/>
            <a:ext cx="236154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* + 5 3 </a:t>
            </a:r>
            <a:r>
              <a:rPr lang="en-US" dirty="0">
                <a:latin typeface="+mn-lt"/>
              </a:rPr>
              <a:t>4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+ 5 * 3 4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+ 1 + 2 - * 3 4 7</a:t>
            </a:r>
            <a:endParaRPr lang="en-US" dirty="0"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72200" y="4419602"/>
            <a:ext cx="266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5 3 + 4 *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5 3 4 * +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1 2 + 3 4 * + 7 -</a:t>
            </a:r>
            <a:endParaRPr lang="en-US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78184" y="3352798"/>
            <a:ext cx="3122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 parentheses needed!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649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Expression trees: in code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3581400"/>
            <a:ext cx="4191000" cy="3048000"/>
          </a:xfrm>
          <a:ln>
            <a:solidFill>
              <a:srgbClr val="800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public class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smtClean="0"/>
              <a:t>implements Expr </a:t>
            </a:r>
            <a:r>
              <a:rPr lang="en-US" sz="24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</a:t>
            </a:r>
            <a:r>
              <a:rPr lang="en-US" sz="2400" dirty="0" smtClean="0"/>
              <a:t>private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v;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public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eval</a:t>
            </a:r>
            <a:r>
              <a:rPr lang="en-US" sz="2400" dirty="0"/>
              <a:t>() { </a:t>
            </a:r>
            <a:r>
              <a:rPr lang="en-US" sz="2400" dirty="0" smtClean="0"/>
              <a:t>return </a:t>
            </a:r>
            <a:r>
              <a:rPr lang="en-US" sz="2400" dirty="0"/>
              <a:t>v</a:t>
            </a:r>
            <a:r>
              <a:rPr lang="en-US" sz="2400" dirty="0" smtClean="0"/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public String infix()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   return </a:t>
            </a:r>
            <a:r>
              <a:rPr lang="en-US" sz="2400" dirty="0"/>
              <a:t>" " </a:t>
            </a:r>
            <a:r>
              <a:rPr lang="en-US" sz="2400" dirty="0" smtClean="0"/>
              <a:t>+ v + </a:t>
            </a:r>
            <a:r>
              <a:rPr lang="en-US" sz="2400" dirty="0"/>
              <a:t>" </a:t>
            </a:r>
            <a:r>
              <a:rPr lang="en-US" sz="2400" dirty="0" smtClean="0"/>
              <a:t>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4343400" y="3581400"/>
            <a:ext cx="4800600" cy="312420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public class </a:t>
            </a:r>
            <a:r>
              <a:rPr lang="en-US" sz="2400" dirty="0" smtClean="0"/>
              <a:t>Sum implements Expr </a:t>
            </a:r>
            <a:r>
              <a:rPr lang="en-US" sz="2400" dirty="0"/>
              <a:t>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 </a:t>
            </a:r>
            <a:r>
              <a:rPr lang="en-US" sz="2400" dirty="0" smtClean="0"/>
              <a:t>private Expr left, right;</a:t>
            </a:r>
            <a:endParaRPr lang="en-US" sz="2400" dirty="0"/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eval</a:t>
            </a:r>
            <a:r>
              <a:rPr lang="en-US" sz="2400" dirty="0" smtClean="0"/>
              <a:t>() {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return </a:t>
            </a:r>
            <a:r>
              <a:rPr lang="en-US" sz="2400" dirty="0" err="1" smtClean="0"/>
              <a:t>left.eval</a:t>
            </a:r>
            <a:r>
              <a:rPr lang="en-US" sz="2400" dirty="0" smtClean="0"/>
              <a:t>() + </a:t>
            </a:r>
            <a:r>
              <a:rPr lang="en-US" sz="2400" dirty="0" err="1" smtClean="0"/>
              <a:t>right.eval</a:t>
            </a:r>
            <a:r>
              <a:rPr lang="en-US" sz="2400" dirty="0" smtClean="0"/>
              <a:t>();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public </a:t>
            </a:r>
            <a:r>
              <a:rPr lang="en-US" sz="2400" dirty="0"/>
              <a:t>String infix()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return "(" + </a:t>
            </a:r>
            <a:r>
              <a:rPr lang="en-US" sz="2400" dirty="0" err="1"/>
              <a:t>left.infix</a:t>
            </a:r>
            <a:r>
              <a:rPr lang="en-US" sz="2400" dirty="0"/>
              <a:t>()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"+</a:t>
            </a:r>
            <a:r>
              <a:rPr lang="en-US" sz="2400" dirty="0"/>
              <a:t>"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err="1"/>
              <a:t>right.infix</a:t>
            </a:r>
            <a:r>
              <a:rPr lang="en-US" sz="2400" dirty="0"/>
              <a:t>() + ")";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}</a:t>
            </a:r>
            <a:endParaRPr lang="en-US" sz="2400" dirty="0" smtClean="0"/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" y="1828800"/>
            <a:ext cx="80010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/>
                <a:cs typeface="Tw Cen MT"/>
              </a:rPr>
              <a:t>public </a:t>
            </a:r>
            <a:r>
              <a:rPr lang="en-US" dirty="0" smtClean="0">
                <a:latin typeface="Tw Cen MT"/>
                <a:cs typeface="Tw Cen MT"/>
              </a:rPr>
              <a:t>interface Expr {</a:t>
            </a:r>
          </a:p>
          <a:p>
            <a:r>
              <a:rPr lang="en-US" dirty="0" smtClean="0">
                <a:latin typeface="Tw Cen MT"/>
                <a:cs typeface="Tw Cen MT"/>
              </a:rPr>
              <a:t>    String infix(); // returns an infix representation</a:t>
            </a:r>
          </a:p>
          <a:p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smtClean="0">
                <a:latin typeface="Tw Cen MT"/>
                <a:cs typeface="Tw Cen MT"/>
              </a:rPr>
              <a:t>   </a:t>
            </a:r>
            <a:r>
              <a:rPr lang="en-US" dirty="0" err="1" smtClean="0">
                <a:latin typeface="Tw Cen MT"/>
                <a:cs typeface="Tw Cen MT"/>
              </a:rPr>
              <a:t>int</a:t>
            </a:r>
            <a:r>
              <a:rPr lang="en-US" dirty="0" smtClean="0">
                <a:latin typeface="Tw Cen MT"/>
                <a:cs typeface="Tw Cen MT"/>
              </a:rPr>
              <a:t> </a:t>
            </a:r>
            <a:r>
              <a:rPr lang="en-US" dirty="0" err="1">
                <a:latin typeface="Tw Cen MT"/>
                <a:cs typeface="Tw Cen MT"/>
              </a:rPr>
              <a:t>eval</a:t>
            </a:r>
            <a:r>
              <a:rPr lang="en-US" dirty="0" smtClean="0">
                <a:latin typeface="Tw Cen MT"/>
                <a:cs typeface="Tw Cen MT"/>
              </a:rPr>
              <a:t>(); // returns the value of the expression</a:t>
            </a:r>
            <a:endParaRPr lang="en-US" dirty="0">
              <a:latin typeface="Tw Cen MT"/>
              <a:cs typeface="Tw Cen MT"/>
            </a:endParaRPr>
          </a:p>
          <a:p>
            <a:r>
              <a:rPr lang="en-US" dirty="0" smtClean="0">
                <a:latin typeface="Tw Cen MT"/>
                <a:cs typeface="Tw Cen MT"/>
              </a:rPr>
              <a:t>}</a:t>
            </a:r>
            <a:endParaRPr lang="en-US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665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4191000"/>
            <a:ext cx="8153400" cy="2514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Not all sequences of words are sentences:</a:t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  <a:latin typeface="Times New Roman" charset="0"/>
              </a:rPr>
              <a:t>The ate cat rat the</a:t>
            </a:r>
          </a:p>
          <a:p>
            <a:r>
              <a:rPr lang="en-US" dirty="0" smtClean="0"/>
              <a:t>How many legal sentences are there?</a:t>
            </a:r>
          </a:p>
          <a:p>
            <a:r>
              <a:rPr lang="en-US" dirty="0" smtClean="0"/>
              <a:t>How many legal Java programs are there?</a:t>
            </a:r>
          </a:p>
          <a:p>
            <a:r>
              <a:rPr lang="en-US" dirty="0" smtClean="0"/>
              <a:t>How can we check whether a string is a Java program?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1699687"/>
            <a:ext cx="5943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The cat ate the rat.</a:t>
            </a:r>
          </a:p>
          <a:p>
            <a:r>
              <a:rPr lang="en-US" dirty="0">
                <a:solidFill>
                  <a:srgbClr val="7030A0"/>
                </a:solidFill>
              </a:rPr>
              <a:t>The cat ate the rat slowly.</a:t>
            </a:r>
          </a:p>
          <a:p>
            <a:r>
              <a:rPr lang="en-US" dirty="0">
                <a:solidFill>
                  <a:srgbClr val="7030A0"/>
                </a:solidFill>
              </a:rPr>
              <a:t>The small cat ate the big rat slowly.</a:t>
            </a:r>
          </a:p>
          <a:p>
            <a:r>
              <a:rPr lang="en-US" dirty="0">
                <a:solidFill>
                  <a:srgbClr val="7030A0"/>
                </a:solidFill>
              </a:rPr>
              <a:t>The small cat ate the big rat on the mat slowly.</a:t>
            </a:r>
          </a:p>
          <a:p>
            <a:r>
              <a:rPr lang="en-US" dirty="0">
                <a:solidFill>
                  <a:srgbClr val="7030A0"/>
                </a:solidFill>
              </a:rPr>
              <a:t>The small cat that sat in the hat ate the big rat on the mat slowly, then got sick.</a:t>
            </a:r>
          </a:p>
        </p:txBody>
      </p:sp>
    </p:spTree>
    <p:extLst>
      <p:ext uri="{BB962C8B-B14F-4D97-AF65-F5344CB8AC3E}">
        <p14:creationId xmlns:p14="http://schemas.microsoft.com/office/powerpoint/2010/main" val="161983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292" y="1752600"/>
            <a:ext cx="55711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grammar</a:t>
            </a:r>
            <a:r>
              <a:rPr lang="en-US" dirty="0" smtClean="0"/>
              <a:t> is a set of rules for generating the valid strings of a language. 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96292" y="2819499"/>
            <a:ext cx="4199508" cy="2590701"/>
          </a:xfrm>
          <a:prstGeom prst="rect">
            <a:avLst/>
          </a:prstGeom>
          <a:ln/>
        </p:spPr>
        <p:txBody>
          <a:bodyPr rIns="13208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Sentence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0000"/>
                </a:solidFill>
              </a:rPr>
              <a:t>Noun Verb Noun 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Noun</a:t>
            </a:r>
            <a:r>
              <a:rPr lang="en-US" sz="2400" smtClean="0">
                <a:solidFill>
                  <a:srgbClr val="009900"/>
                </a:solidFill>
              </a:rPr>
              <a:t>	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goats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Noun</a:t>
            </a:r>
            <a:r>
              <a:rPr lang="en-US" sz="2400" smtClean="0">
                <a:solidFill>
                  <a:srgbClr val="009900"/>
                </a:solidFill>
              </a:rPr>
              <a:t>	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astrophysics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Noun</a:t>
            </a:r>
            <a:r>
              <a:rPr lang="en-US" sz="2400" smtClean="0">
                <a:solidFill>
                  <a:srgbClr val="009900"/>
                </a:solidFill>
              </a:rPr>
              <a:t>	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bunnies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Verb</a:t>
            </a:r>
            <a:r>
              <a:rPr lang="en-US" sz="2400" smtClean="0">
                <a:solidFill>
                  <a:srgbClr val="009900"/>
                </a:solidFill>
              </a:rPr>
              <a:t>	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like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Verb 	</a:t>
            </a:r>
            <a:r>
              <a:rPr lang="en-US" sz="2400" smtClean="0">
                <a:solidFill>
                  <a:srgbClr val="008000"/>
                </a:solidFill>
              </a:rPr>
              <a:t>  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0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Expression Trees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986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From last time: we can draw a </a:t>
            </a:r>
            <a:r>
              <a:rPr lang="en-US" b="1" dirty="0" smtClean="0"/>
              <a:t>syntax tree </a:t>
            </a:r>
            <a:r>
              <a:rPr lang="en-US" dirty="0" smtClean="0"/>
              <a:t>for the</a:t>
            </a:r>
            <a:br>
              <a:rPr lang="en-US" dirty="0" smtClean="0"/>
            </a:br>
            <a:r>
              <a:rPr lang="en-US" dirty="0" smtClean="0"/>
              <a:t>Java expression 2 </a:t>
            </a:r>
            <a:r>
              <a:rPr lang="en-US" dirty="0"/>
              <a:t>* </a:t>
            </a:r>
            <a:r>
              <a:rPr lang="en-US" dirty="0" smtClean="0"/>
              <a:t>1 </a:t>
            </a:r>
            <a:r>
              <a:rPr lang="en-US" dirty="0"/>
              <a:t>– (1 + </a:t>
            </a:r>
            <a:r>
              <a:rPr lang="en-US" dirty="0" smtClean="0"/>
              <a:t>0).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586335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0759" y="3043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3576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35724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3119735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3576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3576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429000" y="2967335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2967335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5562600" y="3500735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029200" y="3500735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52800" y="3424535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3424535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7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292" y="1752600"/>
            <a:ext cx="55711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grammar</a:t>
            </a:r>
            <a:r>
              <a:rPr lang="en-US" dirty="0" smtClean="0"/>
              <a:t> is a set of rules for generating the valid strings of a language. 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96292" y="2819499"/>
            <a:ext cx="4199508" cy="2590701"/>
          </a:xfrm>
          <a:prstGeom prst="rect">
            <a:avLst/>
          </a:prstGeom>
          <a:ln/>
        </p:spPr>
        <p:txBody>
          <a:bodyPr rIns="13208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Sentence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0000"/>
                </a:solidFill>
              </a:rPr>
              <a:t>Noun Verb Noun 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Noun</a:t>
            </a:r>
            <a:r>
              <a:rPr lang="en-US" sz="2400" smtClean="0">
                <a:solidFill>
                  <a:srgbClr val="009900"/>
                </a:solidFill>
              </a:rPr>
              <a:t>	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goats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Noun</a:t>
            </a:r>
            <a:r>
              <a:rPr lang="en-US" sz="2400" smtClean="0">
                <a:solidFill>
                  <a:srgbClr val="009900"/>
                </a:solidFill>
              </a:rPr>
              <a:t>	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astrophysics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Noun</a:t>
            </a:r>
            <a:r>
              <a:rPr lang="en-US" sz="2400" smtClean="0">
                <a:solidFill>
                  <a:srgbClr val="009900"/>
                </a:solidFill>
              </a:rPr>
              <a:t>	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bunnies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Verb</a:t>
            </a:r>
            <a:r>
              <a:rPr lang="en-US" sz="2400" smtClean="0">
                <a:solidFill>
                  <a:srgbClr val="009900"/>
                </a:solidFill>
              </a:rPr>
              <a:t>	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like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Verb 	</a:t>
            </a:r>
            <a:r>
              <a:rPr lang="en-US" sz="2400" smtClean="0">
                <a:solidFill>
                  <a:srgbClr val="008000"/>
                </a:solidFill>
              </a:rPr>
              <a:t>  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884016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Sentence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292" y="1752600"/>
            <a:ext cx="55711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grammar</a:t>
            </a:r>
            <a:r>
              <a:rPr lang="en-US" dirty="0" smtClean="0"/>
              <a:t> is a set of rules for generating the valid strings of a language. 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96292" y="2819499"/>
            <a:ext cx="4199508" cy="2590701"/>
          </a:xfrm>
          <a:prstGeom prst="rect">
            <a:avLst/>
          </a:prstGeom>
          <a:ln/>
        </p:spPr>
        <p:txBody>
          <a:bodyPr rIns="13208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Sentence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0000"/>
                </a:solidFill>
              </a:rPr>
              <a:t>Noun Verb Noun 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Noun</a:t>
            </a:r>
            <a:r>
              <a:rPr lang="en-US" sz="2400" smtClean="0">
                <a:solidFill>
                  <a:srgbClr val="009900"/>
                </a:solidFill>
              </a:rPr>
              <a:t>	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goats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Noun</a:t>
            </a:r>
            <a:r>
              <a:rPr lang="en-US" sz="2400" smtClean="0">
                <a:solidFill>
                  <a:srgbClr val="009900"/>
                </a:solidFill>
              </a:rPr>
              <a:t>	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astrophysics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Noun</a:t>
            </a:r>
            <a:r>
              <a:rPr lang="en-US" sz="2400" smtClean="0">
                <a:solidFill>
                  <a:srgbClr val="009900"/>
                </a:solidFill>
              </a:rPr>
              <a:t>	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bunnies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Verb</a:t>
            </a:r>
            <a:r>
              <a:rPr lang="en-US" sz="2400" smtClean="0">
                <a:solidFill>
                  <a:srgbClr val="009900"/>
                </a:solidFill>
              </a:rPr>
              <a:t>	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like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smtClean="0">
                <a:solidFill>
                  <a:srgbClr val="FF0000"/>
                </a:solidFill>
              </a:rPr>
              <a:t>Verb 	</a:t>
            </a:r>
            <a:r>
              <a:rPr lang="en-US" sz="2400" smtClean="0">
                <a:solidFill>
                  <a:srgbClr val="008000"/>
                </a:solidFill>
              </a:rPr>
              <a:t>  	</a:t>
            </a:r>
            <a:r>
              <a:rPr lang="en-US" sz="240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smtClean="0">
                <a:solidFill>
                  <a:srgbClr val="009900"/>
                </a:solidFill>
              </a:rPr>
              <a:t>	</a:t>
            </a:r>
            <a:r>
              <a:rPr lang="en-US" sz="240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3884016"/>
            <a:ext cx="2283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Noun Verb Noun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1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292" y="1752600"/>
            <a:ext cx="55711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grammar</a:t>
            </a:r>
            <a:r>
              <a:rPr lang="en-US" dirty="0" smtClean="0"/>
              <a:t> is a set of rules for generating the valid strings of a language. 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96292" y="2819499"/>
            <a:ext cx="4199508" cy="2590701"/>
          </a:xfrm>
          <a:prstGeom prst="rect">
            <a:avLst/>
          </a:prstGeom>
          <a:ln/>
        </p:spPr>
        <p:txBody>
          <a:bodyPr rIns="13208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Sentence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Verb Noun 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goats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astrophysics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Verb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Verb 	</a:t>
            </a:r>
            <a:r>
              <a:rPr lang="en-US" sz="2400" dirty="0" smtClean="0">
                <a:solidFill>
                  <a:srgbClr val="008000"/>
                </a:solidFill>
              </a:rPr>
              <a:t> 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884016"/>
            <a:ext cx="2556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9900"/>
                </a:solidFill>
              </a:rPr>
              <a:t>bunnies </a:t>
            </a:r>
            <a:r>
              <a:rPr lang="en-US" dirty="0" smtClean="0">
                <a:solidFill>
                  <a:srgbClr val="FF0000"/>
                </a:solidFill>
              </a:rPr>
              <a:t>Verb Noun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1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292" y="1752600"/>
            <a:ext cx="55711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grammar</a:t>
            </a:r>
            <a:r>
              <a:rPr lang="en-US" dirty="0" smtClean="0"/>
              <a:t> is a set of rules for generating the valid strings of a language. 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96292" y="2819499"/>
            <a:ext cx="4199508" cy="2590701"/>
          </a:xfrm>
          <a:prstGeom prst="rect">
            <a:avLst/>
          </a:prstGeom>
          <a:ln/>
        </p:spPr>
        <p:txBody>
          <a:bodyPr rIns="13208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Sentence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Verb Noun 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goats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astrophysics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Verb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Verb 	</a:t>
            </a:r>
            <a:r>
              <a:rPr lang="en-US" sz="2400" dirty="0" smtClean="0">
                <a:solidFill>
                  <a:srgbClr val="008000"/>
                </a:solidFill>
              </a:rPr>
              <a:t> 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5708" y="3884016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9900"/>
                </a:solidFill>
              </a:rPr>
              <a:t>b</a:t>
            </a:r>
            <a:r>
              <a:rPr lang="en-US" dirty="0" smtClean="0">
                <a:solidFill>
                  <a:srgbClr val="FF9900"/>
                </a:solidFill>
              </a:rPr>
              <a:t>unnies like </a:t>
            </a:r>
            <a:r>
              <a:rPr lang="en-US" dirty="0" smtClean="0">
                <a:solidFill>
                  <a:srgbClr val="FF0000"/>
                </a:solidFill>
              </a:rPr>
              <a:t>Noun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292" y="1752600"/>
            <a:ext cx="55711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grammar</a:t>
            </a:r>
            <a:r>
              <a:rPr lang="en-US" dirty="0" smtClean="0"/>
              <a:t> is a set of rules for generating the valid strings of a language. 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96292" y="2819499"/>
            <a:ext cx="4199508" cy="2590701"/>
          </a:xfrm>
          <a:prstGeom prst="rect">
            <a:avLst/>
          </a:prstGeom>
          <a:ln/>
        </p:spPr>
        <p:txBody>
          <a:bodyPr rIns="13208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Sentence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Verb Noun 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goats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astrophysics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Verb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Verb 	</a:t>
            </a:r>
            <a:r>
              <a:rPr lang="en-US" sz="2400" dirty="0" smtClean="0">
                <a:solidFill>
                  <a:srgbClr val="008000"/>
                </a:solidFill>
              </a:rPr>
              <a:t> 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3884016"/>
            <a:ext cx="3276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9900"/>
                </a:solidFill>
              </a:rPr>
              <a:t>b</a:t>
            </a:r>
            <a:r>
              <a:rPr lang="en-US" dirty="0" smtClean="0">
                <a:solidFill>
                  <a:srgbClr val="FF9900"/>
                </a:solidFill>
              </a:rPr>
              <a:t>unnies like astrophysics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3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567"/>
            <a:ext cx="5029200" cy="2982433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Noun Verb Noun 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goats</a:t>
            </a:r>
            <a:endParaRPr lang="en-US" sz="2400" dirty="0">
              <a:solidFill>
                <a:srgbClr val="FF9900"/>
              </a:solidFill>
            </a:endParaRP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astrophysics</a:t>
            </a:r>
            <a:endParaRPr lang="en-US" sz="2400" dirty="0">
              <a:solidFill>
                <a:srgbClr val="FF9900"/>
              </a:solidFill>
            </a:endParaRP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bunnies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like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 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>
                <a:solidFill>
                  <a:srgbClr val="008000"/>
                </a:solidFill>
              </a:rPr>
              <a:t>  </a:t>
            </a:r>
            <a:r>
              <a:rPr lang="en-US" sz="2400" dirty="0" smtClean="0">
                <a:solidFill>
                  <a:srgbClr val="0080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see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25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0" y="4495800"/>
            <a:ext cx="7772400" cy="17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Our sample grammar has these rules: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Sentence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can be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followed by a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/>
              <a:t> followed</a:t>
            </a:r>
            <a:br>
              <a:rPr lang="en-US" dirty="0"/>
            </a:br>
            <a:r>
              <a:rPr lang="en-US" dirty="0"/>
              <a:t>          by 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 </a:t>
            </a:r>
            <a:r>
              <a:rPr lang="en-US" dirty="0">
                <a:solidFill>
                  <a:srgbClr val="008000"/>
                </a:solidFill>
              </a:rPr>
              <a:t>can be  </a:t>
            </a:r>
            <a:r>
              <a:rPr lang="en-US" dirty="0" smtClean="0">
                <a:solidFill>
                  <a:srgbClr val="FF6600"/>
                </a:solidFill>
              </a:rPr>
              <a:t>goats </a:t>
            </a:r>
            <a:r>
              <a:rPr lang="en-US" dirty="0" smtClean="0"/>
              <a:t> </a:t>
            </a:r>
            <a:r>
              <a:rPr lang="en-US" dirty="0"/>
              <a:t>or  </a:t>
            </a:r>
            <a:r>
              <a:rPr lang="en-US" dirty="0" smtClean="0">
                <a:solidFill>
                  <a:srgbClr val="FF6600"/>
                </a:solidFill>
              </a:rPr>
              <a:t>astrophysics </a:t>
            </a:r>
            <a:r>
              <a:rPr lang="en-US" dirty="0" smtClean="0"/>
              <a:t> </a:t>
            </a:r>
            <a:r>
              <a:rPr lang="en-US" dirty="0"/>
              <a:t>or  </a:t>
            </a:r>
            <a:r>
              <a:rPr lang="en-US" dirty="0">
                <a:solidFill>
                  <a:srgbClr val="FF6600"/>
                </a:solidFill>
              </a:rPr>
              <a:t>bunnies</a:t>
            </a:r>
            <a:endParaRPr lang="en-US" dirty="0"/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/>
              <a:t>    </a:t>
            </a:r>
            <a:r>
              <a:rPr lang="en-US" dirty="0">
                <a:solidFill>
                  <a:srgbClr val="008000"/>
                </a:solidFill>
              </a:rPr>
              <a:t>can be  </a:t>
            </a:r>
            <a:r>
              <a:rPr lang="en-US" dirty="0">
                <a:solidFill>
                  <a:srgbClr val="FF6600"/>
                </a:solidFill>
              </a:rPr>
              <a:t>like </a:t>
            </a:r>
            <a:r>
              <a:rPr lang="en-US" dirty="0"/>
              <a:t> or  </a:t>
            </a:r>
            <a:r>
              <a:rPr lang="en-US" dirty="0">
                <a:solidFill>
                  <a:srgbClr val="FF6600"/>
                </a:solidFill>
              </a:rPr>
              <a:t>see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2257335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exactly 18 valid </a:t>
            </a:r>
            <a:r>
              <a:rPr lang="en-US" dirty="0" smtClean="0">
                <a:solidFill>
                  <a:srgbClr val="FF0000"/>
                </a:solidFill>
              </a:rPr>
              <a:t>Sentence</a:t>
            </a:r>
            <a:r>
              <a:rPr lang="en-US" dirty="0" smtClean="0"/>
              <a:t>s according to this grammar.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292" y="1752600"/>
            <a:ext cx="55711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grammar</a:t>
            </a:r>
            <a:r>
              <a:rPr lang="en-US" dirty="0" smtClean="0"/>
              <a:t> is a set of rules for generating the valid strings of a language. 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96292" y="2819499"/>
            <a:ext cx="4199508" cy="2590701"/>
          </a:xfrm>
          <a:prstGeom prst="rect">
            <a:avLst/>
          </a:prstGeom>
          <a:ln/>
        </p:spPr>
        <p:txBody>
          <a:bodyPr rIns="13208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Sentence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Verb Noun 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goats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astrophysics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Verb</a:t>
            </a:r>
            <a:r>
              <a:rPr lang="en-US" sz="2400" dirty="0" smtClean="0">
                <a:solidFill>
                  <a:srgbClr val="009900"/>
                </a:solidFill>
              </a:rPr>
              <a:t>	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</a:p>
          <a:p>
            <a:pPr marL="39687" indent="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Verb 	</a:t>
            </a:r>
            <a:r>
              <a:rPr lang="en-US" sz="2400" dirty="0" smtClean="0">
                <a:solidFill>
                  <a:srgbClr val="008000"/>
                </a:solidFill>
              </a:rPr>
              <a:t> 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3884016"/>
            <a:ext cx="32768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9900"/>
                </a:solidFill>
              </a:rPr>
              <a:t>b</a:t>
            </a:r>
            <a:r>
              <a:rPr lang="en-US" dirty="0" smtClean="0">
                <a:solidFill>
                  <a:srgbClr val="FF9900"/>
                </a:solidFill>
              </a:rPr>
              <a:t>unnies like astrophysics</a:t>
            </a:r>
          </a:p>
          <a:p>
            <a:r>
              <a:rPr lang="en-US" dirty="0" smtClean="0">
                <a:solidFill>
                  <a:srgbClr val="FF9900"/>
                </a:solidFill>
              </a:rPr>
              <a:t>goats see bunnies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… (18 sentences total)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628" y="5502663"/>
            <a:ext cx="8527372" cy="1362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dirty="0" smtClean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goats, astrophysics, 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bunnies, like, see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are called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tokens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 or </a:t>
            </a:r>
            <a:r>
              <a:rPr lang="en-US" i="1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terminals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dirty="0">
                <a:solidFill>
                  <a:srgbClr val="FF0000"/>
                </a:solidFill>
              </a:rPr>
              <a:t>Sentence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are called </a:t>
            </a:r>
            <a:r>
              <a:rPr lang="en-US" i="1" dirty="0" err="1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nonterminals</a:t>
            </a:r>
            <a:endParaRPr lang="en-US" i="1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9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recursive grammar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CE25F59-6245-41D9-A682-237F8879F0C1}" type="slidenum">
              <a:rPr lang="en-US"/>
              <a:pPr/>
              <a:t>27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5330952" cy="38100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9900"/>
                </a:solidFill>
              </a:rPr>
              <a:t>and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9900"/>
                </a:solidFill>
              </a:rPr>
              <a:t>or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Noun  Verb</a:t>
            </a:r>
            <a:r>
              <a:rPr lang="en-US" sz="2400" dirty="0">
                <a:solidFill>
                  <a:srgbClr val="0099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endParaRPr lang="en-US" sz="2400" dirty="0">
              <a:solidFill>
                <a:srgbClr val="00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  </a:t>
            </a:r>
            <a:r>
              <a:rPr lang="en-US" sz="2400" dirty="0" smtClean="0">
                <a:solidFill>
                  <a:srgbClr val="FF9900"/>
                </a:solidFill>
              </a:rPr>
              <a:t>goats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 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astrophysics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 </a:t>
            </a:r>
            <a:r>
              <a:rPr lang="en-US" sz="2400" dirty="0">
                <a:solidFill>
                  <a:srgbClr val="FF9900"/>
                </a:solidFill>
              </a:rPr>
              <a:t>bunnies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  </a:t>
            </a:r>
            <a:r>
              <a:rPr lang="en-US" sz="2400" dirty="0">
                <a:solidFill>
                  <a:srgbClr val="FF9900"/>
                </a:solidFill>
              </a:rPr>
              <a:t>like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>
                <a:solidFill>
                  <a:srgbClr val="008000"/>
                </a:solidFill>
              </a:rPr>
              <a:t>  |</a:t>
            </a:r>
            <a:r>
              <a:rPr lang="en-US" sz="2400" dirty="0">
                <a:solidFill>
                  <a:srgbClr val="009900"/>
                </a:solidFill>
              </a:rPr>
              <a:t>	  </a:t>
            </a:r>
            <a:r>
              <a:rPr lang="en-US" sz="2400" dirty="0">
                <a:solidFill>
                  <a:srgbClr val="FF9900"/>
                </a:solidFill>
              </a:rPr>
              <a:t>see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4207484"/>
            <a:ext cx="51555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9900"/>
                </a:solidFill>
              </a:rPr>
              <a:t>b</a:t>
            </a:r>
            <a:r>
              <a:rPr lang="en-US" dirty="0" smtClean="0">
                <a:solidFill>
                  <a:srgbClr val="FF9900"/>
                </a:solidFill>
              </a:rPr>
              <a:t>unnies like astrophysics</a:t>
            </a:r>
          </a:p>
          <a:p>
            <a:r>
              <a:rPr lang="en-US" dirty="0" smtClean="0">
                <a:solidFill>
                  <a:srgbClr val="FF9900"/>
                </a:solidFill>
              </a:rPr>
              <a:t>goats see bunnies</a:t>
            </a:r>
          </a:p>
          <a:p>
            <a:r>
              <a:rPr lang="en-US" dirty="0">
                <a:solidFill>
                  <a:srgbClr val="FF9900"/>
                </a:solidFill>
              </a:rPr>
              <a:t>b</a:t>
            </a:r>
            <a:r>
              <a:rPr lang="en-US" dirty="0" smtClean="0">
                <a:solidFill>
                  <a:srgbClr val="FF9900"/>
                </a:solidFill>
              </a:rPr>
              <a:t>unnies like goats and goats see bunnies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… (infinite possibilities!)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096000"/>
            <a:ext cx="819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recursive definition of </a:t>
            </a:r>
            <a:r>
              <a:rPr lang="en-US" dirty="0" smtClean="0">
                <a:solidFill>
                  <a:srgbClr val="FF0000"/>
                </a:solidFill>
              </a:rPr>
              <a:t>Sentence</a:t>
            </a:r>
            <a:r>
              <a:rPr lang="en-US" dirty="0" smtClean="0"/>
              <a:t> makes this grammar infinite.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Aside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E2533F6-7F65-4054-9FF8-6FA30B62B3C5}" type="slidenum">
              <a:rPr lang="en-US"/>
              <a:pPr/>
              <a:t>28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  <a:ln/>
        </p:spPr>
        <p:txBody>
          <a:bodyPr rIns="132080">
            <a:normAutofit/>
          </a:bodyPr>
          <a:lstStyle/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What if we want to add a period at the end of every sentence?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 </a:t>
            </a:r>
            <a:r>
              <a:rPr lang="en-US" sz="2400" dirty="0">
                <a:solidFill>
                  <a:srgbClr val="FF0000"/>
                </a:solidFill>
              </a:rPr>
              <a:t>Sentence  </a:t>
            </a:r>
            <a:r>
              <a:rPr lang="en-US" sz="2400" dirty="0">
                <a:solidFill>
                  <a:srgbClr val="FF9900"/>
                </a:solidFill>
              </a:rPr>
              <a:t>and</a:t>
            </a:r>
            <a:r>
              <a:rPr lang="en-US" sz="2400" dirty="0">
                <a:solidFill>
                  <a:srgbClr val="0099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Sentence </a:t>
            </a:r>
            <a:r>
              <a:rPr lang="en-US" sz="2400" dirty="0">
                <a:solidFill>
                  <a:srgbClr val="FF99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  </a:t>
            </a:r>
            <a:r>
              <a:rPr lang="en-US" sz="2400" dirty="0">
                <a:solidFill>
                  <a:srgbClr val="FF9900"/>
                </a:solidFill>
              </a:rPr>
              <a:t>or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 </a:t>
            </a:r>
            <a:r>
              <a:rPr lang="en-US" sz="2400" dirty="0">
                <a:solidFill>
                  <a:srgbClr val="FF99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99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…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Does this work?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No!  This produces sentences like:</a:t>
            </a:r>
          </a:p>
          <a:p>
            <a:pPr marL="454343" lvl="1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g</a:t>
            </a:r>
            <a:r>
              <a:rPr lang="en-US" sz="2400" dirty="0" smtClean="0"/>
              <a:t>oats like bunnies. </a:t>
            </a:r>
            <a:r>
              <a:rPr lang="en-US" sz="2400" dirty="0"/>
              <a:t>and </a:t>
            </a:r>
            <a:r>
              <a:rPr lang="en-US" sz="2400" dirty="0" smtClean="0"/>
              <a:t>bunnies like astrophysics. </a:t>
            </a:r>
            <a:r>
              <a:rPr lang="en-US" sz="2400" dirty="0"/>
              <a:t>.</a:t>
            </a:r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 rot="5400000" flipH="1">
            <a:off x="5117305" y="3645692"/>
            <a:ext cx="280987" cy="3352801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 rot="5400000" flipH="1">
            <a:off x="2152651" y="4171950"/>
            <a:ext cx="204787" cy="2224088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1776430" y="5410200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6" name="Rectangle 6"/>
          <p:cNvSpPr>
            <a:spLocks/>
          </p:cNvSpPr>
          <p:nvPr/>
        </p:nvSpPr>
        <p:spPr bwMode="auto">
          <a:xfrm>
            <a:off x="4672030" y="5483423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3657600" y="6172200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 rot="5400000" flipH="1">
            <a:off x="3989387" y="2868613"/>
            <a:ext cx="327025" cy="61722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Sentences with periods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E018A8-DCA5-4F7B-8244-B2987076ED9F}" type="slidenum">
              <a:rPr lang="en-US"/>
              <a:pPr/>
              <a:t>29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4949952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 err="1">
                <a:solidFill>
                  <a:srgbClr val="FF0000"/>
                </a:solidFill>
              </a:rPr>
              <a:t>PunctuatedSentence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800" dirty="0">
                <a:solidFill>
                  <a:srgbClr val="FF66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9900"/>
                </a:solidFill>
              </a:rPr>
              <a:t>and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9900"/>
                </a:solidFill>
              </a:rPr>
              <a:t>or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Verb Noun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endParaRPr lang="en-US" sz="2400" dirty="0">
              <a:solidFill>
                <a:srgbClr val="00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 </a:t>
            </a:r>
            <a:r>
              <a:rPr lang="en-US" sz="2400" dirty="0" smtClean="0">
                <a:solidFill>
                  <a:srgbClr val="FF9900"/>
                </a:solidFill>
              </a:rPr>
              <a:t>goats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astrophysics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 </a:t>
            </a:r>
            <a:r>
              <a:rPr lang="en-US" sz="2400" dirty="0">
                <a:solidFill>
                  <a:srgbClr val="FF9900"/>
                </a:solidFill>
              </a:rPr>
              <a:t>bunnies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>
                <a:solidFill>
                  <a:srgbClr val="FF9900"/>
                </a:solidFill>
              </a:rPr>
              <a:t>like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>
                <a:solidFill>
                  <a:srgbClr val="FF9900"/>
                </a:solidFill>
              </a:rPr>
              <a:t>see</a:t>
            </a: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4343400" y="2971800"/>
            <a:ext cx="48006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New rule adds a period only at end of sentence.</a:t>
            </a: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Tokens are the 7 words plus the period (.)</a:t>
            </a: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Grammar is ambiguous: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</a:t>
            </a: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    goats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like </a:t>
            </a: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bunnies</a:t>
            </a:r>
            <a:endParaRPr lang="en-US" b="1" dirty="0">
              <a:solidFill>
                <a:srgbClr val="42AE6B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</a:pP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</a:t>
            </a: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    and bunnies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like </a:t>
            </a: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goats</a:t>
            </a:r>
            <a:endParaRPr lang="en-US" b="1" dirty="0">
              <a:solidFill>
                <a:srgbClr val="42AE6B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</a:pP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</a:t>
            </a: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    or bunnies like astrophysics</a:t>
            </a:r>
            <a:endParaRPr lang="en-US" b="1" dirty="0">
              <a:solidFill>
                <a:srgbClr val="42AE6B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Pre-order, Post-order, and In-order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590800" y="1447800"/>
            <a:ext cx="3767554" cy="1452265"/>
            <a:chOff x="2590800" y="2586335"/>
            <a:chExt cx="3767554" cy="1452265"/>
          </a:xfrm>
        </p:grpSpPr>
        <p:sp>
          <p:nvSpPr>
            <p:cNvPr id="4" name="TextBox 3"/>
            <p:cNvSpPr txBox="1"/>
            <p:nvPr/>
          </p:nvSpPr>
          <p:spPr>
            <a:xfrm>
              <a:off x="4191000" y="2586335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70759" y="30435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90800" y="3576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357247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3119735"/>
              <a:ext cx="3582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3576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19800" y="35769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3429000" y="2967335"/>
              <a:ext cx="7620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0" y="2967335"/>
              <a:ext cx="609600" cy="3048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14" idx="1"/>
            </p:cNvCxnSpPr>
            <p:nvPr/>
          </p:nvCxnSpPr>
          <p:spPr>
            <a:xfrm>
              <a:off x="5562600" y="3500735"/>
              <a:ext cx="457200" cy="30703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029200" y="3500735"/>
              <a:ext cx="228600" cy="1524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52800" y="3424535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895600" y="3424535"/>
              <a:ext cx="2286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435189" y="4127310"/>
            <a:ext cx="48710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Pre-order traversal:</a:t>
            </a:r>
          </a:p>
          <a:p>
            <a:pPr marL="457200" indent="-457200">
              <a:buAutoNum type="arabicPeriod"/>
            </a:pPr>
            <a:r>
              <a:rPr lang="en-US" dirty="0" smtClean="0"/>
              <a:t>Visit the root</a:t>
            </a:r>
          </a:p>
          <a:p>
            <a:pPr marL="457200" indent="-457200">
              <a:buAutoNum type="arabicPeriod"/>
            </a:pPr>
            <a:r>
              <a:rPr lang="en-US" dirty="0" smtClean="0"/>
              <a:t>Visit the left subtree (in pre-order)</a:t>
            </a:r>
          </a:p>
          <a:p>
            <a:pPr marL="457200" indent="-457200">
              <a:buAutoNum type="arabicPeriod"/>
            </a:pPr>
            <a:r>
              <a:rPr lang="en-US" dirty="0" smtClean="0"/>
              <a:t>Visit the right subtree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08427" y="484959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70664" y="487680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5581" y="48768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2 1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8515" y="4876800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+ 1 0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7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Grammars for programming languages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grammar </a:t>
            </a:r>
            <a:r>
              <a:rPr lang="en-US" sz="2400" dirty="0"/>
              <a:t>describes every possible legal </a:t>
            </a:r>
            <a:r>
              <a:rPr lang="en-US" sz="2400" dirty="0" smtClean="0"/>
              <a:t>program.</a:t>
            </a:r>
            <a:endParaRPr lang="en-US" sz="2400" dirty="0"/>
          </a:p>
          <a:p>
            <a:pPr marL="365760" lvl="1" indent="0">
              <a:buNone/>
            </a:pPr>
            <a:r>
              <a:rPr lang="en-US" sz="2400" dirty="0"/>
              <a:t>You could use the grammar for Java to list every possible Java program.  (It would take forever.)</a:t>
            </a:r>
          </a:p>
          <a:p>
            <a:pPr marL="36576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 grammar also describes how to “parse” legal </a:t>
            </a:r>
            <a:r>
              <a:rPr lang="en-US" sz="2400" dirty="0"/>
              <a:t>programs.</a:t>
            </a:r>
          </a:p>
          <a:p>
            <a:pPr marL="365760" lvl="1" indent="0">
              <a:buNone/>
            </a:pPr>
            <a:r>
              <a:rPr lang="en-US" sz="2400" dirty="0" smtClean="0"/>
              <a:t>The Java compiler uses a grammar to translate your text file into a syntax tree—and to decide whether a program is legal.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hlinkClick r:id="rId2"/>
              </a:rPr>
              <a:t>docs.oracle.com/</a:t>
            </a:r>
            <a:r>
              <a:rPr lang="en-US" dirty="0" err="1">
                <a:solidFill>
                  <a:srgbClr val="800000"/>
                </a:solidFill>
                <a:hlinkClick r:id="rId2"/>
              </a:rPr>
              <a:t>javase</a:t>
            </a:r>
            <a:r>
              <a:rPr lang="en-US" dirty="0">
                <a:solidFill>
                  <a:srgbClr val="800000"/>
                </a:solidFill>
                <a:hlinkClick r:id="rId2"/>
              </a:rPr>
              <a:t>/specs/</a:t>
            </a:r>
            <a:r>
              <a:rPr lang="en-US" dirty="0" err="1">
                <a:solidFill>
                  <a:srgbClr val="800000"/>
                </a:solidFill>
                <a:hlinkClick r:id="rId2"/>
              </a:rPr>
              <a:t>jls</a:t>
            </a:r>
            <a:r>
              <a:rPr lang="en-US" dirty="0">
                <a:solidFill>
                  <a:srgbClr val="800000"/>
                </a:solidFill>
                <a:hlinkClick r:id="rId2"/>
              </a:rPr>
              <a:t>/se8/html/jls-2.html#jls-2.3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5">
            <a:hlinkClick r:id="rId3"/>
          </p:cNvPr>
          <p:cNvSpPr/>
          <p:nvPr/>
        </p:nvSpPr>
        <p:spPr>
          <a:xfrm>
            <a:off x="833651" y="5486400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hlinkClick r:id="rId3"/>
              </a:rPr>
              <a:t>docs.oracle.com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javase</a:t>
            </a:r>
            <a:r>
              <a:rPr lang="en-US" dirty="0" smtClean="0">
                <a:hlinkClick r:id="rId3"/>
              </a:rPr>
              <a:t>/specs/</a:t>
            </a:r>
            <a:r>
              <a:rPr lang="en-US" dirty="0" err="1" smtClean="0">
                <a:hlinkClick r:id="rId3"/>
              </a:rPr>
              <a:t>jls</a:t>
            </a:r>
            <a:r>
              <a:rPr lang="en-US" dirty="0" smtClean="0">
                <a:hlinkClick r:id="rId3"/>
              </a:rPr>
              <a:t>/se8/html/jls-19.html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Grammar for simple expressions (not the best)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80C8B2-0D03-48D3-9AC7-BE9885DAE98D}" type="slidenum">
              <a:rPr lang="en-US"/>
              <a:pPr/>
              <a:t>31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492752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Simple expressions:</a:t>
            </a:r>
          </a:p>
          <a:p>
            <a:pPr marL="408623"/>
            <a:r>
              <a:rPr lang="en-US" sz="2000" dirty="0">
                <a:latin typeface="Times New Roman"/>
                <a:cs typeface="Times New Roman"/>
              </a:rPr>
              <a:t>An E can be an integer.</a:t>
            </a:r>
          </a:p>
          <a:p>
            <a:pPr marL="408623"/>
            <a:r>
              <a:rPr lang="en-US" sz="2000" dirty="0">
                <a:latin typeface="Times New Roman"/>
                <a:cs typeface="Times New Roman"/>
              </a:rPr>
              <a:t>An E can be </a:t>
            </a:r>
            <a:r>
              <a:rPr lang="en-US" sz="2000" dirty="0" smtClean="0">
                <a:latin typeface="Times New Roman"/>
                <a:cs typeface="Times New Roman"/>
              </a:rPr>
              <a:t>‘(’ </a:t>
            </a:r>
            <a:r>
              <a:rPr lang="en-US" sz="2000" dirty="0">
                <a:latin typeface="Times New Roman"/>
                <a:cs typeface="Times New Roman"/>
              </a:rPr>
              <a:t>followed by an E followed by ‘+’ followed by an E followed by ‘)’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Set of expressions defined by this grammar is a recursively-defined set</a:t>
            </a:r>
          </a:p>
          <a:p>
            <a:pPr marL="408623"/>
            <a:r>
              <a:rPr lang="en-US" sz="2300" dirty="0">
                <a:latin typeface="Times New Roman"/>
                <a:cs typeface="Times New Roman"/>
              </a:rPr>
              <a:t>Is language finite or infinite?</a:t>
            </a:r>
          </a:p>
          <a:p>
            <a:pPr marL="408623"/>
            <a:r>
              <a:rPr lang="en-US" sz="2300" dirty="0">
                <a:latin typeface="Times New Roman"/>
                <a:cs typeface="Times New Roman"/>
              </a:rPr>
              <a:t>Do recursive grammars always yield infinite languages?</a:t>
            </a:r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5257800" y="1676400"/>
            <a:ext cx="3429000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Some 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2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(3 + 34)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((4+23) + 89)</a:t>
            </a:r>
            <a:endParaRPr lang="en-US" dirty="0">
              <a:solidFill>
                <a:srgbClr val="0033CC"/>
              </a:solidFill>
              <a:latin typeface="Times New Roman"/>
              <a:cs typeface="Times New Roman"/>
              <a:sym typeface="Arial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rgbClr val="0033CC"/>
              </a:solidFill>
              <a:latin typeface="Times New Roman"/>
              <a:cs typeface="Times New Roman"/>
              <a:sym typeface="Arial" charset="0"/>
            </a:endParaRPr>
          </a:p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Some illegal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(3 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3 + 4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Tokens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 of this grammar: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Arial" charset="0"/>
              </a:rPr>
              <a:t>(  +  )  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and any 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Arial" charset="0"/>
              </a:rPr>
              <a:t>integer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Parsing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32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876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Use a grammar in two ways:</a:t>
            </a:r>
          </a:p>
          <a:p>
            <a:pPr marL="408623"/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 grammar defines a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language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(i.e. the set of properly structured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sentences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)</a:t>
            </a:r>
          </a:p>
          <a:p>
            <a:pPr marL="408623"/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 grammar can be used to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parse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a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sentence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(thus, checking if a string </a:t>
            </a:r>
            <a:r>
              <a:rPr lang="en-US" sz="2400">
                <a:solidFill>
                  <a:srgbClr val="800000"/>
                </a:solidFill>
                <a:latin typeface="Times New Roman"/>
                <a:cs typeface="Times New Roman"/>
              </a:rPr>
              <a:t>is </a:t>
            </a:r>
            <a:r>
              <a:rPr lang="en-US" sz="2400" smtClean="0">
                <a:solidFill>
                  <a:srgbClr val="800000"/>
                </a:solidFill>
                <a:latin typeface="Times New Roman"/>
                <a:cs typeface="Times New Roman"/>
              </a:rPr>
              <a:t>a </a:t>
            </a:r>
            <a:r>
              <a:rPr lang="en-US" sz="2400" i="1" smtClean="0">
                <a:solidFill>
                  <a:srgbClr val="800000"/>
                </a:solidFill>
                <a:latin typeface="Times New Roman"/>
                <a:cs typeface="Times New Roman"/>
              </a:rPr>
              <a:t>sentence</a:t>
            </a:r>
            <a:r>
              <a:rPr lang="en-US" sz="240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is in the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language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To </a:t>
            </a:r>
            <a:r>
              <a:rPr lang="en-US" sz="2400" i="1" dirty="0">
                <a:latin typeface="Times New Roman"/>
                <a:cs typeface="Times New Roman"/>
              </a:rPr>
              <a:t>parse</a:t>
            </a:r>
            <a:r>
              <a:rPr lang="en-US" sz="2400" dirty="0">
                <a:latin typeface="Times New Roman"/>
                <a:cs typeface="Times New Roman"/>
              </a:rPr>
              <a:t> a sentence is to build a </a:t>
            </a:r>
            <a:r>
              <a:rPr lang="en-US" sz="2400" i="1" dirty="0">
                <a:latin typeface="Times New Roman"/>
                <a:cs typeface="Times New Roman"/>
              </a:rPr>
              <a:t>parse tree</a:t>
            </a:r>
            <a:r>
              <a:rPr lang="en-US" sz="2400" dirty="0">
                <a:latin typeface="Times New Roman"/>
                <a:cs typeface="Times New Roman"/>
              </a:rPr>
              <a:t>: much like diagramming a sentence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4876800" y="1981200"/>
            <a:ext cx="38100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Example: Show that 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     ((4+23) + 89) 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is a valid expression E by building a </a:t>
            </a: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parse tree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50226" y="3554968"/>
            <a:ext cx="3209420" cy="2922032"/>
            <a:chOff x="5150226" y="3554968"/>
            <a:chExt cx="3209420" cy="2922032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 flipH="1">
              <a:off x="6399432" y="3554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17" name="Rectangle 5"/>
            <p:cNvSpPr>
              <a:spLocks/>
            </p:cNvSpPr>
            <p:nvPr/>
          </p:nvSpPr>
          <p:spPr bwMode="auto">
            <a:xfrm flipH="1">
              <a:off x="5683626" y="4356655"/>
              <a:ext cx="32720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(</a:t>
              </a:r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 flipH="1">
              <a:off x="62121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19" name="Rectangle 7"/>
            <p:cNvSpPr>
              <a:spLocks/>
            </p:cNvSpPr>
            <p:nvPr/>
          </p:nvSpPr>
          <p:spPr bwMode="auto">
            <a:xfrm flipH="1">
              <a:off x="7588576" y="4356655"/>
              <a:ext cx="32697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)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 flipH="1">
              <a:off x="71265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1" name="Rectangle 9"/>
            <p:cNvSpPr>
              <a:spLocks/>
            </p:cNvSpPr>
            <p:nvPr/>
          </p:nvSpPr>
          <p:spPr bwMode="auto">
            <a:xfrm flipH="1">
              <a:off x="6660310" y="43550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2" name="Rectangle 10"/>
            <p:cNvSpPr>
              <a:spLocks/>
            </p:cNvSpPr>
            <p:nvPr/>
          </p:nvSpPr>
          <p:spPr bwMode="auto">
            <a:xfrm flipH="1">
              <a:off x="7565011" y="4999593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89</a:t>
              </a:r>
            </a:p>
          </p:txBody>
        </p:sp>
        <p:sp>
          <p:nvSpPr>
            <p:cNvPr id="13323" name="Rectangle 11"/>
            <p:cNvSpPr>
              <a:spLocks/>
            </p:cNvSpPr>
            <p:nvPr/>
          </p:nvSpPr>
          <p:spPr bwMode="auto">
            <a:xfrm flipH="1">
              <a:off x="5150226" y="5271055"/>
              <a:ext cx="32720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(</a:t>
              </a: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 flipH="1">
              <a:off x="5678707" y="52694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5" name="Rectangle 13"/>
            <p:cNvSpPr>
              <a:spLocks/>
            </p:cNvSpPr>
            <p:nvPr/>
          </p:nvSpPr>
          <p:spPr bwMode="auto">
            <a:xfrm flipH="1">
              <a:off x="7055176" y="5271055"/>
              <a:ext cx="32697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)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 flipH="1">
              <a:off x="6593107" y="52694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 flipH="1">
              <a:off x="6126910" y="52694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 flipH="1">
              <a:off x="5728140" y="6093380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4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 flipH="1">
              <a:off x="6477000" y="61076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23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867400" y="3962400"/>
            <a:ext cx="1752600" cy="457200"/>
            <a:chOff x="5562600" y="3352800"/>
            <a:chExt cx="1752600" cy="457200"/>
          </a:xfrm>
        </p:grpSpPr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H="1">
              <a:off x="5562600" y="3352800"/>
              <a:ext cx="685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 flipH="1">
              <a:off x="6096000" y="3352800"/>
              <a:ext cx="1524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6248400" y="3352800"/>
              <a:ext cx="304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6248400" y="3352800"/>
              <a:ext cx="685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6248400" y="3352800"/>
              <a:ext cx="1066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7543800" y="47244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86400" y="4724400"/>
            <a:ext cx="1676400" cy="609600"/>
            <a:chOff x="5181600" y="4114800"/>
            <a:chExt cx="1676400" cy="609600"/>
          </a:xfrm>
        </p:grpSpPr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H="1">
              <a:off x="5181600" y="4114800"/>
              <a:ext cx="9144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 flipH="1">
              <a:off x="5638800" y="4114800"/>
              <a:ext cx="457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 flipH="1">
              <a:off x="6019800" y="4114800"/>
              <a:ext cx="76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6096000" y="4114800"/>
              <a:ext cx="3048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6096000" y="4114800"/>
              <a:ext cx="7620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5943600" y="56388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6858000" y="56388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762000"/>
            <a:ext cx="1892615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Ambiguity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33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876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Grammar is ambiguous if it allows two parse trees for a sentence. The grammar below, using no parentheses, is ambiguous. The two parse trees to right show this. We don’t know which + to evaluate first in the expression 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1 + 2 + 3</a:t>
            </a:r>
            <a:endParaRPr lang="en-US" sz="2400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96000" y="1524000"/>
            <a:ext cx="2045776" cy="2198132"/>
            <a:chOff x="6048083" y="3707368"/>
            <a:chExt cx="2045776" cy="2198132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 flipH="1">
              <a:off x="6429083" y="37073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 </a:t>
              </a:r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 flipH="1">
              <a:off x="6048083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 flipH="1">
              <a:off x="71265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1" name="Rectangle 9"/>
            <p:cNvSpPr>
              <a:spLocks/>
            </p:cNvSpPr>
            <p:nvPr/>
          </p:nvSpPr>
          <p:spPr bwMode="auto">
            <a:xfrm flipH="1">
              <a:off x="6521826" y="43550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 </a:t>
              </a: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 flipH="1">
              <a:off x="6669307" y="50027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 flipH="1">
              <a:off x="7572083" y="50027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 flipH="1">
              <a:off x="7145794" y="50027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 flipH="1">
              <a:off x="6048083" y="5536168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1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 flipH="1">
              <a:off x="6581483" y="55361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</a:t>
              </a:r>
            </a:p>
          </p:txBody>
        </p:sp>
      </p:grp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6934200" y="19050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6781800" y="1905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7391400" y="2590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953000"/>
            <a:ext cx="1685077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 E + E </a:t>
            </a:r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 flipH="1">
            <a:off x="6400800" y="19050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 flipH="1">
            <a:off x="6324600" y="25908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H="1">
            <a:off x="7086600" y="25146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7543800" y="2514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1" name="Rectangle 17"/>
          <p:cNvSpPr>
            <a:spLocks/>
          </p:cNvSpPr>
          <p:nvPr/>
        </p:nvSpPr>
        <p:spPr bwMode="auto">
          <a:xfrm flipH="1">
            <a:off x="7543800" y="3352800"/>
            <a:ext cx="79463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 algn="ctr"/>
            <a:r>
              <a: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rPr>
              <a:t>3</a:t>
            </a:r>
          </a:p>
        </p:txBody>
      </p:sp>
      <p:sp>
        <p:nvSpPr>
          <p:cNvPr id="42" name="Line 26"/>
          <p:cNvSpPr>
            <a:spLocks noChangeShapeType="1"/>
          </p:cNvSpPr>
          <p:nvPr/>
        </p:nvSpPr>
        <p:spPr bwMode="auto">
          <a:xfrm flipH="1">
            <a:off x="7010400" y="3200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 flipV="1">
            <a:off x="7924800" y="3200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5" name="Slide Number Placeholder 3"/>
          <p:cNvSpPr txBox="1">
            <a:spLocks/>
          </p:cNvSpPr>
          <p:nvPr/>
        </p:nvSpPr>
        <p:spPr>
          <a:xfrm>
            <a:off x="0" y="38630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9pPr>
          </a:lstStyle>
          <a:p>
            <a:fld id="{3AA5353F-73C0-49A8-A5DC-C7B49EF3BFEA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638800" y="4202668"/>
            <a:ext cx="2426776" cy="2262664"/>
            <a:chOff x="5590883" y="3795236"/>
            <a:chExt cx="2426776" cy="2262664"/>
          </a:xfrm>
        </p:grpSpPr>
        <p:sp>
          <p:nvSpPr>
            <p:cNvPr id="48" name="Rectangle 4"/>
            <p:cNvSpPr>
              <a:spLocks/>
            </p:cNvSpPr>
            <p:nvPr/>
          </p:nvSpPr>
          <p:spPr bwMode="auto">
            <a:xfrm flipH="1">
              <a:off x="6429083" y="3795236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 </a:t>
              </a:r>
            </a:p>
          </p:txBody>
        </p:sp>
        <p:sp>
          <p:nvSpPr>
            <p:cNvPr id="49" name="Rectangle 6"/>
            <p:cNvSpPr>
              <a:spLocks/>
            </p:cNvSpPr>
            <p:nvPr/>
          </p:nvSpPr>
          <p:spPr bwMode="auto">
            <a:xfrm flipH="1">
              <a:off x="6048083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0" name="Rectangle 8"/>
            <p:cNvSpPr>
              <a:spLocks/>
            </p:cNvSpPr>
            <p:nvPr/>
          </p:nvSpPr>
          <p:spPr bwMode="auto">
            <a:xfrm flipH="1">
              <a:off x="7495883" y="43931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1" name="Rectangle 9"/>
            <p:cNvSpPr>
              <a:spLocks/>
            </p:cNvSpPr>
            <p:nvPr/>
          </p:nvSpPr>
          <p:spPr bwMode="auto">
            <a:xfrm flipH="1">
              <a:off x="6048083" y="51551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 </a:t>
              </a:r>
            </a:p>
          </p:txBody>
        </p:sp>
        <p:sp>
          <p:nvSpPr>
            <p:cNvPr id="52" name="Rectangle 12"/>
            <p:cNvSpPr>
              <a:spLocks/>
            </p:cNvSpPr>
            <p:nvPr/>
          </p:nvSpPr>
          <p:spPr bwMode="auto">
            <a:xfrm flipH="1">
              <a:off x="5590883" y="5078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3" name="Rectangle 14"/>
            <p:cNvSpPr>
              <a:spLocks/>
            </p:cNvSpPr>
            <p:nvPr/>
          </p:nvSpPr>
          <p:spPr bwMode="auto">
            <a:xfrm flipH="1">
              <a:off x="6505283" y="5078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4" name="Rectangle 15"/>
            <p:cNvSpPr>
              <a:spLocks/>
            </p:cNvSpPr>
            <p:nvPr/>
          </p:nvSpPr>
          <p:spPr bwMode="auto">
            <a:xfrm flipH="1">
              <a:off x="7038683" y="51551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55" name="Rectangle 16"/>
            <p:cNvSpPr>
              <a:spLocks/>
            </p:cNvSpPr>
            <p:nvPr/>
          </p:nvSpPr>
          <p:spPr bwMode="auto">
            <a:xfrm flipH="1">
              <a:off x="5590883" y="5688568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1</a:t>
              </a:r>
            </a:p>
          </p:txBody>
        </p:sp>
        <p:sp>
          <p:nvSpPr>
            <p:cNvPr id="56" name="Rectangle 17"/>
            <p:cNvSpPr>
              <a:spLocks/>
            </p:cNvSpPr>
            <p:nvPr/>
          </p:nvSpPr>
          <p:spPr bwMode="auto">
            <a:xfrm flipH="1">
              <a:off x="6352883" y="56885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</a:t>
              </a:r>
            </a:p>
          </p:txBody>
        </p:sp>
      </p:grpSp>
      <p:sp>
        <p:nvSpPr>
          <p:cNvPr id="57" name="Line 19"/>
          <p:cNvSpPr>
            <a:spLocks noChangeShapeType="1"/>
          </p:cNvSpPr>
          <p:nvPr/>
        </p:nvSpPr>
        <p:spPr bwMode="auto">
          <a:xfrm>
            <a:off x="6934200" y="44958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>
            <a:off x="6781800" y="4572000"/>
            <a:ext cx="4572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>
            <a:off x="6324600" y="51816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66800" y="7239000"/>
            <a:ext cx="1685077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 E + E </a:t>
            </a: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H="1">
            <a:off x="6400800" y="4572000"/>
            <a:ext cx="228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 flipH="1">
            <a:off x="5867400" y="586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3" name="Line 26"/>
          <p:cNvSpPr>
            <a:spLocks noChangeShapeType="1"/>
          </p:cNvSpPr>
          <p:nvPr/>
        </p:nvSpPr>
        <p:spPr bwMode="auto">
          <a:xfrm flipH="1">
            <a:off x="5943600" y="51816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4" name="Line 19"/>
          <p:cNvSpPr>
            <a:spLocks noChangeShapeType="1"/>
          </p:cNvSpPr>
          <p:nvPr/>
        </p:nvSpPr>
        <p:spPr bwMode="auto">
          <a:xfrm>
            <a:off x="6477000" y="5181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5" name="Rectangle 17"/>
          <p:cNvSpPr>
            <a:spLocks/>
          </p:cNvSpPr>
          <p:nvPr/>
        </p:nvSpPr>
        <p:spPr bwMode="auto">
          <a:xfrm flipH="1">
            <a:off x="7391400" y="6096000"/>
            <a:ext cx="79463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 algn="ctr"/>
            <a:r>
              <a: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rPr>
              <a:t>3</a:t>
            </a:r>
          </a:p>
        </p:txBody>
      </p:sp>
      <p:sp>
        <p:nvSpPr>
          <p:cNvPr id="66" name="Line 26"/>
          <p:cNvSpPr>
            <a:spLocks noChangeShapeType="1"/>
          </p:cNvSpPr>
          <p:nvPr/>
        </p:nvSpPr>
        <p:spPr bwMode="auto">
          <a:xfrm flipH="1">
            <a:off x="6781800" y="586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7" name="Line 26"/>
          <p:cNvSpPr>
            <a:spLocks noChangeShapeType="1"/>
          </p:cNvSpPr>
          <p:nvPr/>
        </p:nvSpPr>
        <p:spPr bwMode="auto">
          <a:xfrm flipV="1">
            <a:off x="7772400" y="51816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2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Recursive descent </a:t>
            </a:r>
            <a:r>
              <a:rPr lang="en-US" sz="3200" dirty="0">
                <a:solidFill>
                  <a:srgbClr val="800000"/>
                </a:solidFill>
              </a:rPr>
              <a:t>parsing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34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  <a:ln/>
        </p:spPr>
        <p:txBody>
          <a:bodyPr rIns="132080">
            <a:normAutofit/>
          </a:bodyPr>
          <a:lstStyle/>
          <a:p>
            <a:pPr marL="39687" indent="0">
              <a:buNone/>
            </a:pPr>
            <a:r>
              <a:rPr lang="en-US" sz="2400" dirty="0"/>
              <a:t>Write a set of mutually </a:t>
            </a:r>
            <a:r>
              <a:rPr lang="en-US" sz="2400" i="1" dirty="0"/>
              <a:t>recursive methods </a:t>
            </a:r>
            <a:r>
              <a:rPr lang="en-US" sz="2400" dirty="0"/>
              <a:t>to check if a sentence is in the language (show how to generate parse tree later).</a:t>
            </a:r>
          </a:p>
          <a:p>
            <a:pPr marL="39687" indent="0">
              <a:buNone/>
            </a:pPr>
            <a:endParaRPr lang="en-US" sz="2400" dirty="0"/>
          </a:p>
          <a:p>
            <a:pPr marL="39687" indent="0">
              <a:buNone/>
            </a:pPr>
            <a:r>
              <a:rPr lang="en-US" sz="2400" dirty="0"/>
              <a:t>One method for each nonterminal of the grammar. The method is completely determined by the rules for that nonterminal. On the next pages, we give a high-level version of the method for nonterminal </a:t>
            </a:r>
            <a:r>
              <a:rPr lang="en-US" sz="2400" dirty="0">
                <a:solidFill>
                  <a:srgbClr val="008000"/>
                </a:solidFill>
              </a:rPr>
              <a:t>E:</a:t>
            </a:r>
          </a:p>
          <a:p>
            <a:pPr marL="0" indent="0">
              <a:buNone/>
            </a:pPr>
            <a:r>
              <a:rPr lang="en-US" sz="2400" dirty="0"/>
              <a:t> 	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	E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  <a:p>
            <a:pPr marL="39687" indent="0">
              <a:buNone/>
            </a:pPr>
            <a:endParaRPr lang="en-US" sz="2400" dirty="0"/>
          </a:p>
          <a:p>
            <a:pPr marL="39687" indent="0"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Parsing an E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35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86800" cy="23622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/**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Unprocessed input starts an E. Recognize that E, throwing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away each piece from the input as it is recognized.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Return false if error is detected and true if no errors.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Upon return, processed tokens have been removed from input.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*/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400800" y="6858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09600" y="3810000"/>
            <a:ext cx="7416841" cy="1066800"/>
            <a:chOff x="609600" y="3810000"/>
            <a:chExt cx="7416841" cy="1066800"/>
          </a:xfrm>
        </p:grpSpPr>
        <p:sp>
          <p:nvSpPr>
            <p:cNvPr id="3" name="TextBox 2"/>
            <p:cNvSpPr txBox="1"/>
            <p:nvPr/>
          </p:nvSpPr>
          <p:spPr>
            <a:xfrm>
              <a:off x="3500843" y="4415135"/>
              <a:ext cx="45255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(   2   +   </a:t>
              </a:r>
              <a:r>
                <a:rPr lang="en-US" dirty="0">
                  <a:solidFill>
                    <a:srgbClr val="FF0000"/>
                  </a:solidFill>
                </a:rPr>
                <a:t>(   4    +    8    ) </a:t>
              </a:r>
              <a:r>
                <a:rPr lang="en-US" dirty="0" smtClean="0">
                  <a:solidFill>
                    <a:srgbClr val="FF0000"/>
                  </a:solidFill>
                </a:rPr>
                <a:t>)   </a:t>
              </a:r>
              <a:r>
                <a:rPr lang="en-US" dirty="0">
                  <a:solidFill>
                    <a:srgbClr val="FF0000"/>
                  </a:solidFill>
                </a:rPr>
                <a:t>+    9   )</a:t>
              </a:r>
            </a:p>
          </p:txBody>
        </p:sp>
        <p:sp>
          <p:nvSpPr>
            <p:cNvPr id="7" name="Line 29"/>
            <p:cNvSpPr>
              <a:spLocks noChangeShapeType="1"/>
            </p:cNvSpPr>
            <p:nvPr/>
          </p:nvSpPr>
          <p:spPr bwMode="auto">
            <a:xfrm>
              <a:off x="3577043" y="4343400"/>
              <a:ext cx="914400" cy="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4724400" y="4343400"/>
              <a:ext cx="3043643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9600" y="3810000"/>
              <a:ext cx="731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before call:   </a:t>
              </a:r>
              <a:r>
                <a:rPr lang="en-US" dirty="0">
                  <a:solidFill>
                    <a:srgbClr val="0000FF"/>
                  </a:solidFill>
                </a:rPr>
                <a:t>already processed</a:t>
              </a:r>
              <a:r>
                <a:rPr lang="en-US" dirty="0"/>
                <a:t>    </a:t>
              </a:r>
              <a:r>
                <a:rPr lang="en-US" dirty="0">
                  <a:solidFill>
                    <a:srgbClr val="FF0000"/>
                  </a:solidFill>
                </a:rPr>
                <a:t>unprocessed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400" y="5181600"/>
            <a:ext cx="8229600" cy="1066800"/>
            <a:chOff x="533400" y="5181600"/>
            <a:chExt cx="8229600" cy="1066800"/>
          </a:xfrm>
        </p:grpSpPr>
        <p:grpSp>
          <p:nvGrpSpPr>
            <p:cNvPr id="11" name="Group 10"/>
            <p:cNvGrpSpPr/>
            <p:nvPr/>
          </p:nvGrpSpPr>
          <p:grpSpPr>
            <a:xfrm>
              <a:off x="609600" y="5181600"/>
              <a:ext cx="8153400" cy="1066800"/>
              <a:chOff x="609600" y="3810000"/>
              <a:chExt cx="8153400" cy="106680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500843" y="4415135"/>
                <a:ext cx="45255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008000"/>
                    </a:solidFill>
                  </a:rPr>
                  <a:t>(   2   +   (   4    +    8    )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dirty="0" smtClean="0">
                    <a:solidFill>
                      <a:srgbClr val="008000"/>
                    </a:solidFill>
                  </a:rPr>
                  <a:t>   </a:t>
                </a:r>
                <a:r>
                  <a:rPr lang="en-US" dirty="0">
                    <a:solidFill>
                      <a:srgbClr val="FF0000"/>
                    </a:solidFill>
                  </a:rPr>
                  <a:t>+    9   )</a:t>
                </a:r>
              </a:p>
            </p:txBody>
          </p:sp>
          <p:sp>
            <p:nvSpPr>
              <p:cNvPr id="13" name="Line 29"/>
              <p:cNvSpPr>
                <a:spLocks noChangeShapeType="1"/>
              </p:cNvSpPr>
              <p:nvPr/>
            </p:nvSpPr>
            <p:spPr bwMode="auto">
              <a:xfrm>
                <a:off x="3577042" y="4343400"/>
                <a:ext cx="2899957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Line 29"/>
              <p:cNvSpPr>
                <a:spLocks noChangeShapeType="1"/>
              </p:cNvSpPr>
              <p:nvPr/>
            </p:nvSpPr>
            <p:spPr bwMode="auto">
              <a:xfrm>
                <a:off x="6858000" y="4343400"/>
                <a:ext cx="1371599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" y="3810000"/>
                <a:ext cx="815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after call:                                </a:t>
                </a:r>
                <a:r>
                  <a:rPr lang="en-US" dirty="0">
                    <a:solidFill>
                      <a:srgbClr val="0000FF"/>
                    </a:solidFill>
                  </a:rPr>
                  <a:t>already processed</a:t>
                </a: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unprocessed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33400" y="5562600"/>
              <a:ext cx="23209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(call returns true)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895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Expression </a:t>
            </a:r>
            <a:r>
              <a:rPr lang="en-US" sz="3200" dirty="0" smtClean="0">
                <a:solidFill>
                  <a:srgbClr val="800000"/>
                </a:solidFill>
              </a:rPr>
              <a:t>trees: Class Hierarchy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200" y="1676401"/>
            <a:ext cx="8382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latin typeface="Tw Cen MT"/>
                <a:cs typeface="Tw Cen MT"/>
              </a:rPr>
              <a:t>Expr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04698" y="2514009"/>
            <a:ext cx="6858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latin typeface="Tw Cen MT"/>
                <a:cs typeface="Tw Cen MT"/>
              </a:rPr>
              <a:t>Int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0278" y="3348335"/>
            <a:ext cx="6858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latin typeface="Tw Cen MT"/>
                <a:cs typeface="Tw Cen MT"/>
              </a:rPr>
              <a:t>Sum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4400" y="2514009"/>
            <a:ext cx="1517744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latin typeface="Tw Cen MT"/>
                <a:cs typeface="Tw Cen MT"/>
              </a:rPr>
              <a:t>Negation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29100" y="2514010"/>
            <a:ext cx="22479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Tw Cen MT"/>
                <a:cs typeface="Tw Cen MT"/>
              </a:rPr>
              <a:t>BinaryExpression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27578" y="3348334"/>
            <a:ext cx="115892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latin typeface="Tw Cen MT"/>
                <a:cs typeface="Tw Cen MT"/>
              </a:rPr>
              <a:t>Product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743700" y="3348334"/>
            <a:ext cx="12954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w Cen MT"/>
                <a:cs typeface="Tw Cen MT"/>
              </a:rPr>
              <a:t>Quotient</a:t>
            </a:r>
            <a:endParaRPr lang="en-US" dirty="0"/>
          </a:p>
        </p:txBody>
      </p:sp>
      <p:cxnSp>
        <p:nvCxnSpPr>
          <p:cNvPr id="7" name="Straight Connector 6"/>
          <p:cNvCxnSpPr>
            <a:stCxn id="12" idx="2"/>
            <a:endCxn id="14" idx="0"/>
          </p:cNvCxnSpPr>
          <p:nvPr/>
        </p:nvCxnSpPr>
        <p:spPr>
          <a:xfrm>
            <a:off x="5353050" y="2975675"/>
            <a:ext cx="2038350" cy="3726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2"/>
            <a:endCxn id="13" idx="0"/>
          </p:cNvCxnSpPr>
          <p:nvPr/>
        </p:nvCxnSpPr>
        <p:spPr>
          <a:xfrm>
            <a:off x="5353050" y="2975675"/>
            <a:ext cx="353989" cy="3726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2"/>
            <a:endCxn id="10" idx="0"/>
          </p:cNvCxnSpPr>
          <p:nvPr/>
        </p:nvCxnSpPr>
        <p:spPr>
          <a:xfrm flipH="1">
            <a:off x="4213178" y="2975675"/>
            <a:ext cx="1139872" cy="3726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  <a:endCxn id="12" idx="0"/>
          </p:cNvCxnSpPr>
          <p:nvPr/>
        </p:nvCxnSpPr>
        <p:spPr>
          <a:xfrm>
            <a:off x="4305300" y="2138066"/>
            <a:ext cx="1047750" cy="37594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  <a:endCxn id="9" idx="0"/>
          </p:cNvCxnSpPr>
          <p:nvPr/>
        </p:nvCxnSpPr>
        <p:spPr>
          <a:xfrm flipH="1">
            <a:off x="3247598" y="2138066"/>
            <a:ext cx="1057702" cy="37594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2"/>
            <a:endCxn id="11" idx="0"/>
          </p:cNvCxnSpPr>
          <p:nvPr/>
        </p:nvCxnSpPr>
        <p:spPr>
          <a:xfrm flipH="1">
            <a:off x="1673272" y="2138066"/>
            <a:ext cx="2632028" cy="37594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432144" y="1633540"/>
            <a:ext cx="146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</a:rPr>
              <a:t>(interface)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42982" y="2499688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(abstract)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2614" y="4182658"/>
            <a:ext cx="8001000" cy="193899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/>
                <a:cs typeface="Tw Cen MT"/>
              </a:rPr>
              <a:t>public </a:t>
            </a:r>
            <a:r>
              <a:rPr lang="en-US" dirty="0" smtClean="0">
                <a:latin typeface="Tw Cen MT"/>
                <a:cs typeface="Tw Cen MT"/>
              </a:rPr>
              <a:t>interface Expr {</a:t>
            </a:r>
          </a:p>
          <a:p>
            <a:r>
              <a:rPr lang="en-US" dirty="0" smtClean="0">
                <a:latin typeface="Tw Cen MT"/>
                <a:cs typeface="Tw Cen MT"/>
              </a:rPr>
              <a:t>    String infix(); // returns an infix representation</a:t>
            </a:r>
          </a:p>
          <a:p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smtClean="0">
                <a:latin typeface="Tw Cen MT"/>
                <a:cs typeface="Tw Cen MT"/>
              </a:rPr>
              <a:t>   </a:t>
            </a:r>
            <a:r>
              <a:rPr lang="en-US" dirty="0" err="1" smtClean="0">
                <a:latin typeface="Tw Cen MT"/>
                <a:cs typeface="Tw Cen MT"/>
              </a:rPr>
              <a:t>int</a:t>
            </a:r>
            <a:r>
              <a:rPr lang="en-US" dirty="0" smtClean="0">
                <a:latin typeface="Tw Cen MT"/>
                <a:cs typeface="Tw Cen MT"/>
              </a:rPr>
              <a:t> </a:t>
            </a:r>
            <a:r>
              <a:rPr lang="en-US" dirty="0" err="1">
                <a:latin typeface="Tw Cen MT"/>
                <a:cs typeface="Tw Cen MT"/>
              </a:rPr>
              <a:t>eval</a:t>
            </a:r>
            <a:r>
              <a:rPr lang="en-US" dirty="0" smtClean="0">
                <a:latin typeface="Tw Cen MT"/>
                <a:cs typeface="Tw Cen MT"/>
              </a:rPr>
              <a:t>(); // returns the value of the expression</a:t>
            </a:r>
          </a:p>
          <a:p>
            <a:r>
              <a:rPr lang="en-US" dirty="0" smtClean="0">
                <a:latin typeface="Tw Cen MT"/>
                <a:cs typeface="Tw Cen MT"/>
              </a:rPr>
              <a:t>    // could easily also include prefix, postfix</a:t>
            </a:r>
            <a:endParaRPr lang="en-US" dirty="0">
              <a:latin typeface="Tw Cen MT"/>
              <a:cs typeface="Tw Cen MT"/>
            </a:endParaRPr>
          </a:p>
          <a:p>
            <a:r>
              <a:rPr lang="en-US" dirty="0" smtClean="0">
                <a:latin typeface="Tw Cen MT"/>
                <a:cs typeface="Tw Cen MT"/>
              </a:rPr>
              <a:t>}</a:t>
            </a:r>
            <a:endParaRPr lang="en-US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516225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2400" dirty="0"/>
              <a:t>Specification: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Unprocessed input starts an E. …*/</a:t>
            </a:r>
            <a:b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</a:b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37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44958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remove it from input and return true;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‘(‘ ) return false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(!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()) return false;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‘+‘ ) return false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  <a:endParaRPr lang="en-US" sz="2400" b="1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(!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()) return false;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‘)‘ ) return false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return true;</a:t>
            </a:r>
          </a:p>
          <a:p>
            <a:pPr marL="39687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9906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</p:txBody>
      </p:sp>
    </p:spTree>
    <p:extLst>
      <p:ext uri="{BB962C8B-B14F-4D97-AF65-F5344CB8AC3E}">
        <p14:creationId xmlns:p14="http://schemas.microsoft.com/office/powerpoint/2010/main" val="2164907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Illustration of parsing to check syntax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38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0" y="15240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</p:txBody>
      </p:sp>
      <p:sp>
        <p:nvSpPr>
          <p:cNvPr id="2" name="Rectangle 1"/>
          <p:cNvSpPr/>
          <p:nvPr/>
        </p:nvSpPr>
        <p:spPr>
          <a:xfrm>
            <a:off x="2133600" y="5791200"/>
            <a:ext cx="536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687" indent="0">
              <a:buNone/>
            </a:pPr>
            <a:r>
              <a:rPr lang="en-US" dirty="0"/>
              <a:t>	(       1    +     (    2     +     4     )     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9800" y="19050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276600" y="2362200"/>
            <a:ext cx="2667000" cy="35052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4952994" y="2362200"/>
            <a:ext cx="1143004" cy="1680865"/>
            <a:chOff x="5223164" y="2501725"/>
            <a:chExt cx="415638" cy="1483795"/>
          </a:xfrm>
        </p:grpSpPr>
        <p:sp>
          <p:nvSpPr>
            <p:cNvPr id="11" name="TextBox 10"/>
            <p:cNvSpPr txBox="1"/>
            <p:nvPr/>
          </p:nvSpPr>
          <p:spPr>
            <a:xfrm>
              <a:off x="5223164" y="352385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cxnSp>
          <p:nvCxnSpPr>
            <p:cNvPr id="13" name="Straight Connector 12"/>
            <p:cNvCxnSpPr>
              <a:endCxn id="11" idx="0"/>
            </p:cNvCxnSpPr>
            <p:nvPr/>
          </p:nvCxnSpPr>
          <p:spPr>
            <a:xfrm flipH="1">
              <a:off x="5375564" y="2501725"/>
              <a:ext cx="263238" cy="102213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flipH="1">
            <a:off x="3886200" y="3962400"/>
            <a:ext cx="1143000" cy="18288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" idx="2"/>
          </p:cNvCxnSpPr>
          <p:nvPr/>
        </p:nvCxnSpPr>
        <p:spPr>
          <a:xfrm flipH="1">
            <a:off x="4419600" y="2366665"/>
            <a:ext cx="1786534" cy="3424535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943600" y="2438399"/>
            <a:ext cx="304805" cy="1637198"/>
            <a:chOff x="5223164" y="2501725"/>
            <a:chExt cx="415640" cy="1325104"/>
          </a:xfrm>
        </p:grpSpPr>
        <p:sp>
          <p:nvSpPr>
            <p:cNvPr id="36" name="TextBox 35"/>
            <p:cNvSpPr txBox="1"/>
            <p:nvPr/>
          </p:nvSpPr>
          <p:spPr>
            <a:xfrm>
              <a:off x="5223164" y="3365164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5430986" y="2501725"/>
              <a:ext cx="207818" cy="863439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4" name="Group 14343"/>
          <p:cNvGrpSpPr/>
          <p:nvPr/>
        </p:nvGrpSpPr>
        <p:grpSpPr>
          <a:xfrm>
            <a:off x="4953000" y="3962400"/>
            <a:ext cx="1828800" cy="1828800"/>
            <a:chOff x="4953000" y="3962400"/>
            <a:chExt cx="1828800" cy="1828800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4953000" y="3962400"/>
              <a:ext cx="1143000" cy="182880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172200" y="3962400"/>
              <a:ext cx="609600" cy="182880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6324600" y="2362200"/>
            <a:ext cx="914400" cy="34290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133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The scanner constructs tokens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39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  <a:ln/>
        </p:spPr>
        <p:txBody>
          <a:bodyPr rIns="132080">
            <a:normAutofit/>
          </a:bodyPr>
          <a:lstStyle/>
          <a:p>
            <a:pPr marL="39687" indent="0">
              <a:buNone/>
            </a:pPr>
            <a:r>
              <a:rPr lang="en-US" sz="2400" dirty="0"/>
              <a:t>An object </a:t>
            </a:r>
            <a:r>
              <a:rPr lang="en-US" sz="2400" dirty="0">
                <a:solidFill>
                  <a:srgbClr val="FF0000"/>
                </a:solidFill>
              </a:rPr>
              <a:t>scanner</a:t>
            </a:r>
            <a:r>
              <a:rPr lang="en-US" sz="2400" dirty="0"/>
              <a:t> of class </a:t>
            </a:r>
            <a:r>
              <a:rPr lang="en-US" sz="2400" dirty="0">
                <a:solidFill>
                  <a:srgbClr val="FF0000"/>
                </a:solidFill>
              </a:rPr>
              <a:t>Scanner</a:t>
            </a:r>
            <a:r>
              <a:rPr lang="en-US" sz="2400" dirty="0"/>
              <a:t> is in charge of the input String. It constructs the tokens from the String as necessary.</a:t>
            </a:r>
          </a:p>
          <a:p>
            <a:pPr marL="39687" indent="0">
              <a:buNone/>
            </a:pPr>
            <a:r>
              <a:rPr lang="en-US" sz="2400" dirty="0"/>
              <a:t>e.g. from the string “1464+634” build the token “1464”, the token “+”, and the token “634”.</a:t>
            </a:r>
          </a:p>
          <a:p>
            <a:pPr marL="39687" indent="0">
              <a:buNone/>
            </a:pPr>
            <a:r>
              <a:rPr lang="en-US" sz="2400" dirty="0"/>
              <a:t>It is ready to work with the part of the input string that has not yet been processed and has thrown away the part that is already processed, in left-to-right fashion.</a:t>
            </a:r>
          </a:p>
          <a:p>
            <a:pPr marL="39687" indent="0">
              <a:buNone/>
            </a:pP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609600" y="5181600"/>
            <a:ext cx="8153400" cy="1066800"/>
            <a:chOff x="609600" y="5181600"/>
            <a:chExt cx="8153400" cy="1066800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5181600"/>
              <a:ext cx="815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                                               already processed</a:t>
              </a:r>
              <a:r>
                <a:rPr lang="en-US" dirty="0"/>
                <a:t>    </a:t>
              </a:r>
              <a:r>
                <a:rPr lang="en-US" dirty="0">
                  <a:solidFill>
                    <a:srgbClr val="FF0000"/>
                  </a:solidFill>
                </a:rPr>
                <a:t>unprocessed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500843" y="5715000"/>
              <a:ext cx="4728756" cy="533400"/>
              <a:chOff x="3500843" y="4343400"/>
              <a:chExt cx="4728756" cy="53340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500843" y="4415135"/>
                <a:ext cx="44239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008000"/>
                    </a:solidFill>
                  </a:rPr>
                  <a:t>(   2   +   (   4    +    8    )    </a:t>
                </a:r>
                <a:r>
                  <a:rPr lang="en-US" dirty="0">
                    <a:solidFill>
                      <a:srgbClr val="FF0000"/>
                    </a:solidFill>
                  </a:rPr>
                  <a:t>+    9   )</a:t>
                </a:r>
              </a:p>
            </p:txBody>
          </p:sp>
          <p:sp>
            <p:nvSpPr>
              <p:cNvPr id="11" name="Line 29"/>
              <p:cNvSpPr>
                <a:spLocks noChangeShapeType="1"/>
              </p:cNvSpPr>
              <p:nvPr/>
            </p:nvSpPr>
            <p:spPr bwMode="auto">
              <a:xfrm>
                <a:off x="3577042" y="4343400"/>
                <a:ext cx="2899957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Line 29"/>
              <p:cNvSpPr>
                <a:spLocks noChangeShapeType="1"/>
              </p:cNvSpPr>
              <p:nvPr/>
            </p:nvSpPr>
            <p:spPr bwMode="auto">
              <a:xfrm>
                <a:off x="6858000" y="4343400"/>
                <a:ext cx="1371599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8263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Pre-order, Post-order, and In-order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590800" y="1447800"/>
            <a:ext cx="3767554" cy="1452265"/>
            <a:chOff x="2590800" y="2586335"/>
            <a:chExt cx="3767554" cy="1452265"/>
          </a:xfrm>
        </p:grpSpPr>
        <p:sp>
          <p:nvSpPr>
            <p:cNvPr id="4" name="TextBox 3"/>
            <p:cNvSpPr txBox="1"/>
            <p:nvPr/>
          </p:nvSpPr>
          <p:spPr>
            <a:xfrm>
              <a:off x="4191000" y="2586335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70759" y="30435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90800" y="3576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357247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3119735"/>
              <a:ext cx="3582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3576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19800" y="35769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3429000" y="2967335"/>
              <a:ext cx="7620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0" y="2967335"/>
              <a:ext cx="609600" cy="3048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14" idx="1"/>
            </p:cNvCxnSpPr>
            <p:nvPr/>
          </p:nvCxnSpPr>
          <p:spPr>
            <a:xfrm>
              <a:off x="5562600" y="3500735"/>
              <a:ext cx="457200" cy="30703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029200" y="3500735"/>
              <a:ext cx="228600" cy="1524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52800" y="3424535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895600" y="3424535"/>
              <a:ext cx="2286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435189" y="4127310"/>
            <a:ext cx="49912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Post-order traversal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Visit the left subtree (in post-order</a:t>
            </a:r>
            <a:r>
              <a:rPr lang="en-US" dirty="0" smtClean="0"/>
              <a:t>)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Visit the right </a:t>
            </a:r>
            <a:r>
              <a:rPr lang="en-US" dirty="0" smtClean="0"/>
              <a:t>subtree</a:t>
            </a:r>
          </a:p>
          <a:p>
            <a:pPr marL="457200" indent="-457200">
              <a:buAutoNum type="arabicPeriod"/>
            </a:pPr>
            <a:r>
              <a:rPr lang="en-US" dirty="0" smtClean="0"/>
              <a:t>Visit the root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08427" y="35814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70664" y="360861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5581" y="360861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2 1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8515" y="3608610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+ 1 0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935" y="3581400"/>
            <a:ext cx="248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Pre-order traversal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19800" y="4114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90846" y="4114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95646" y="4110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00446" y="4114800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 0 +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96200" y="4114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85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3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Change parser to generate a tree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40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34855" y="838200"/>
            <a:ext cx="8537448" cy="59436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…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an Expr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for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an E , or null if the string is illegal */</a:t>
            </a:r>
          </a:p>
          <a:p>
            <a:pPr marL="39687" indent="0">
              <a:spcBef>
                <a:spcPts val="350"/>
              </a:spcBef>
              <a:buNone/>
            </a:pPr>
            <a:endParaRPr lang="en-US" sz="1000" dirty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Expr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next token is integer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val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= 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the value of the token;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i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remove the token from the input;</a:t>
            </a:r>
            <a:endParaRPr lang="en-US" sz="2400" dirty="0" smtClean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new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val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    }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(next token is ‘(‘) 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it;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 return 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Expr e1 =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next token is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‘+’) 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Expr e2 =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next token is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‘)’) 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new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Sum(e1, e2);	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234325" y="3394501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</p:txBody>
      </p:sp>
      <p:sp>
        <p:nvSpPr>
          <p:cNvPr id="2" name="Right Brace 1"/>
          <p:cNvSpPr/>
          <p:nvPr/>
        </p:nvSpPr>
        <p:spPr>
          <a:xfrm>
            <a:off x="6781800" y="1981200"/>
            <a:ext cx="304800" cy="15621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6781800" y="4038600"/>
            <a:ext cx="304800" cy="2438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7086600" y="2743200"/>
            <a:ext cx="609600" cy="8001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086601" y="4152900"/>
            <a:ext cx="609599" cy="1104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93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pPr algn="ctr"/>
            <a:r>
              <a:rPr lang="en-US" sz="2800" dirty="0">
                <a:solidFill>
                  <a:srgbClr val="800000"/>
                </a:solidFill>
              </a:rPr>
              <a:t>Grammar that gives precedence to * over +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41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620000" cy="28194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E -&gt;  T  { + T }</a:t>
            </a: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T -&gt; F { * F }    </a:t>
            </a: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F -&gt; integer</a:t>
            </a: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F -&gt; (  E  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5486400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2"/>
            </a:pPr>
            <a:r>
              <a:rPr lang="en-US" dirty="0"/>
              <a:t> +     3       *      4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rgbClr val="008000"/>
                </a:solidFill>
              </a:rPr>
              <a:t>says do * first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962400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33528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1600200"/>
            <a:ext cx="4267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Notation: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{  xxx } means</a:t>
            </a:r>
          </a:p>
          <a:p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  0 or more occurrences of xxx.</a:t>
            </a:r>
          </a:p>
          <a:p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E: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Expression              </a:t>
            </a:r>
            <a:r>
              <a:rPr lang="en-US" b="1" dirty="0">
                <a:latin typeface="Times New Roman"/>
                <a:cs typeface="Times New Roman"/>
              </a:rPr>
              <a:t>T: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Term</a:t>
            </a:r>
          </a:p>
          <a:p>
            <a:r>
              <a:rPr lang="en-US" b="1" dirty="0">
                <a:latin typeface="Times New Roman"/>
                <a:cs typeface="Times New Roman"/>
              </a:rPr>
              <a:t>F: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Factor</a:t>
            </a:r>
            <a:r>
              <a:rPr lang="en-US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 flipH="1">
            <a:off x="990600" y="4343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 flipH="1">
            <a:off x="9906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1143000" y="38100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H="1">
            <a:off x="1600200" y="38100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>
            <a:off x="1752600" y="3810000"/>
            <a:ext cx="762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3962400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12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H="1">
            <a:off x="22098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H="1">
            <a:off x="2743200" y="43434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H="1">
            <a:off x="21336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8194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33528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95492" y="4034135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56732" y="31242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81600" y="4796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H="1">
            <a:off x="53340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53340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H="1">
            <a:off x="5486400" y="3581400"/>
            <a:ext cx="838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H="1">
            <a:off x="5943600" y="3581400"/>
            <a:ext cx="4572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6553200" y="3581400"/>
            <a:ext cx="609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00800" y="4034135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00800" y="4796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 flipH="1">
            <a:off x="65532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 flipH="1">
            <a:off x="65532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96200" y="4800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6477000" y="3581400"/>
            <a:ext cx="7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 flipH="1">
            <a:off x="78486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81600" y="5486400"/>
            <a:ext cx="2890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2"/>
            </a:pPr>
            <a:r>
              <a:rPr lang="en-US" dirty="0"/>
              <a:t>  +      3       *      4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5862935"/>
            <a:ext cx="4785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Try to do + first, can’t complete tree</a:t>
            </a:r>
          </a:p>
        </p:txBody>
      </p:sp>
    </p:spTree>
    <p:extLst>
      <p:ext uri="{BB962C8B-B14F-4D97-AF65-F5344CB8AC3E}">
        <p14:creationId xmlns:p14="http://schemas.microsoft.com/office/powerpoint/2010/main" val="923975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Does recursive descent always work?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27A55A-33E8-4A5A-AF91-871C8EB22AE0}" type="slidenum">
              <a:rPr lang="en-US"/>
              <a:pPr/>
              <a:t>42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074152" cy="44958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Some grammars cannot be used for recursive descent</a:t>
            </a:r>
          </a:p>
          <a:p>
            <a:pPr marL="381000" lvl="1" indent="0"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Trivial example (causes infinite recursion):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b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Sa</a:t>
            </a:r>
          </a:p>
          <a:p>
            <a:pPr marL="209550" indent="-169863"/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Can rewrite grammar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b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bA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a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4267200" y="3200400"/>
            <a:ext cx="4114800" cy="243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For some constructs, recur-</a:t>
            </a:r>
            <a:r>
              <a:rPr lang="en-US" dirty="0" err="1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sive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descent is hard to use</a:t>
            </a:r>
          </a:p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spcBef>
                <a:spcPts val="413"/>
              </a:spcBef>
              <a:buClr>
                <a:srgbClr val="9900CC"/>
              </a:buClr>
              <a:buSzPct val="100000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Other parsing techniques exist – take the compiler writing course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Pre-order, Post-order, and In-order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590800" y="1447800"/>
            <a:ext cx="3767554" cy="1452265"/>
            <a:chOff x="2590800" y="2586335"/>
            <a:chExt cx="3767554" cy="1452265"/>
          </a:xfrm>
        </p:grpSpPr>
        <p:sp>
          <p:nvSpPr>
            <p:cNvPr id="4" name="TextBox 3"/>
            <p:cNvSpPr txBox="1"/>
            <p:nvPr/>
          </p:nvSpPr>
          <p:spPr>
            <a:xfrm>
              <a:off x="4191000" y="2586335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70759" y="30435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90800" y="3576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357247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3119735"/>
              <a:ext cx="3582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3576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19800" y="35769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3429000" y="2967335"/>
              <a:ext cx="7620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0" y="2967335"/>
              <a:ext cx="609600" cy="3048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14" idx="1"/>
            </p:cNvCxnSpPr>
            <p:nvPr/>
          </p:nvCxnSpPr>
          <p:spPr>
            <a:xfrm>
              <a:off x="5562600" y="3500735"/>
              <a:ext cx="457200" cy="30703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029200" y="3500735"/>
              <a:ext cx="228600" cy="1524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52800" y="3424535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895600" y="3424535"/>
              <a:ext cx="2286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435189" y="4127310"/>
            <a:ext cx="2601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Post-order traversal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08427" y="35814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70664" y="360861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5581" y="360861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2 1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8515" y="3608610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+ 1 0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935" y="3581400"/>
            <a:ext cx="248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Pre-order traversal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19800" y="4114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90846" y="4114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95646" y="4110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00446" y="4114800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 0 +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96200" y="4114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5189" y="4670287"/>
            <a:ext cx="44013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In-order traversal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Visit the left subtree </a:t>
            </a:r>
            <a:r>
              <a:rPr lang="en-US" dirty="0" smtClean="0"/>
              <a:t>(in-order)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Visit the root</a:t>
            </a:r>
          </a:p>
          <a:p>
            <a:pPr marL="457200" indent="-457200">
              <a:buAutoNum type="arabicPeriod"/>
            </a:pPr>
            <a:r>
              <a:rPr lang="en-US" dirty="0"/>
              <a:t>Visit the right </a:t>
            </a:r>
            <a:r>
              <a:rPr lang="en-US" dirty="0" smtClean="0"/>
              <a:t>subtree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19800" y="4643735"/>
            <a:ext cx="169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 * 1 - 1 + 0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54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Pre-order, Post-order, and In-order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590800" y="1447800"/>
            <a:ext cx="3767554" cy="1452265"/>
            <a:chOff x="2590800" y="2586335"/>
            <a:chExt cx="3767554" cy="1452265"/>
          </a:xfrm>
        </p:grpSpPr>
        <p:sp>
          <p:nvSpPr>
            <p:cNvPr id="4" name="TextBox 3"/>
            <p:cNvSpPr txBox="1"/>
            <p:nvPr/>
          </p:nvSpPr>
          <p:spPr>
            <a:xfrm>
              <a:off x="4191000" y="2586335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70759" y="30435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90800" y="3576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357247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57800" y="3119735"/>
              <a:ext cx="3582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3576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19800" y="35769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3429000" y="2967335"/>
              <a:ext cx="7620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0" y="2967335"/>
              <a:ext cx="609600" cy="3048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14" idx="1"/>
            </p:cNvCxnSpPr>
            <p:nvPr/>
          </p:nvCxnSpPr>
          <p:spPr>
            <a:xfrm>
              <a:off x="5562600" y="3500735"/>
              <a:ext cx="457200" cy="30703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029200" y="3500735"/>
              <a:ext cx="228600" cy="1524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52800" y="3424535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895600" y="3424535"/>
              <a:ext cx="2286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435189" y="4127310"/>
            <a:ext cx="2601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Post-order traversal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08427" y="35814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70664" y="360861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5581" y="360861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2 1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8515" y="3608610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+ 1 0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935" y="3581400"/>
            <a:ext cx="2481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Pre-order traversal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19800" y="4114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90846" y="4114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95646" y="4110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00446" y="4114800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 0 +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96200" y="4114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5189" y="4670287"/>
            <a:ext cx="2327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In-order traversal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19800" y="4643735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(2 * 1) - (1 + 0)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6238" y="5288507"/>
            <a:ext cx="5759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avoid ambiguity, add parentheses around </a:t>
            </a:r>
            <a:r>
              <a:rPr lang="en-US" smtClean="0"/>
              <a:t>subtrees that contain operators.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Defense of Postfix Notation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Execute expressions in postfix notation by reading from left to right.</a:t>
            </a:r>
          </a:p>
          <a:p>
            <a:r>
              <a:rPr lang="en-US" dirty="0" smtClean="0"/>
              <a:t>Numbers: push onto the stack.</a:t>
            </a:r>
          </a:p>
          <a:p>
            <a:r>
              <a:rPr lang="en-US" dirty="0" smtClean="0"/>
              <a:t>Operators: pop the operands off the stack, do the operation, and push the result onto the stack.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4572000"/>
            <a:ext cx="174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2 1 * 1 0 + *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28947" y="4572000"/>
            <a:ext cx="685801" cy="1905000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6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Defense of Postfix Notation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14600"/>
          </a:xfrm>
        </p:spPr>
        <p:txBody>
          <a:bodyPr/>
          <a:lstStyle/>
          <a:p>
            <a:r>
              <a:rPr lang="en-US" dirty="0"/>
              <a:t>Execute expressions in postfix notation by reading from left to right.</a:t>
            </a:r>
          </a:p>
          <a:p>
            <a:r>
              <a:rPr lang="en-US" dirty="0"/>
              <a:t>Numbers: push onto the stack.</a:t>
            </a:r>
          </a:p>
          <a:p>
            <a:r>
              <a:rPr lang="en-US" dirty="0"/>
              <a:t>Operators: pop the operands off the stack, do the operation, and push the result onto the stack.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7633" y="4572000"/>
            <a:ext cx="1511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 * 1 0 + *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28947" y="4572000"/>
            <a:ext cx="685801" cy="1905000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02570" y="5943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4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Defense of Postfix Notation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3B9BCE-93D2-45E6-86A9-310AF39BC2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14600"/>
          </a:xfrm>
        </p:spPr>
        <p:txBody>
          <a:bodyPr/>
          <a:lstStyle/>
          <a:p>
            <a:r>
              <a:rPr lang="en-US" dirty="0"/>
              <a:t>Execute expressions in postfix notation by reading from left to right.</a:t>
            </a:r>
          </a:p>
          <a:p>
            <a:r>
              <a:rPr lang="en-US" dirty="0"/>
              <a:t>Numbers: push onto the stack.</a:t>
            </a:r>
          </a:p>
          <a:p>
            <a:r>
              <a:rPr lang="en-US" dirty="0"/>
              <a:t>Operators: pop the operands off the stack, do the operation, and push the result onto the stack.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8465" y="4572000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* 1 0 + *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28947" y="4572000"/>
            <a:ext cx="685801" cy="1905000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02570" y="5943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02570" y="55245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102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8533</TotalTime>
  <Pages>0</Pages>
  <Words>2284</Words>
  <Characters>0</Characters>
  <Application>Microsoft Macintosh PowerPoint</Application>
  <PresentationFormat>On-screen Show (4:3)</PresentationFormat>
  <Lines>0</Lines>
  <Paragraphs>573</Paragraphs>
  <Slides>42</Slides>
  <Notes>6</Notes>
  <HiddenSlides>15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Consolas</vt:lpstr>
      <vt:lpstr>Courier New</vt:lpstr>
      <vt:lpstr>Symbol</vt:lpstr>
      <vt:lpstr>Times New Roman</vt:lpstr>
      <vt:lpstr>Tw Cen MT</vt:lpstr>
      <vt:lpstr>Wingdings</vt:lpstr>
      <vt:lpstr>Wingdings 2</vt:lpstr>
      <vt:lpstr>Arial</vt:lpstr>
      <vt:lpstr>Median</vt:lpstr>
      <vt:lpstr>ASTs, Grammars, Parsing, Tree traversals</vt:lpstr>
      <vt:lpstr>Expression Trees</vt:lpstr>
      <vt:lpstr>Pre-order, Post-order, and In-order</vt:lpstr>
      <vt:lpstr>Pre-order, Post-order, and In-order</vt:lpstr>
      <vt:lpstr>Pre-order, Post-order, and In-order</vt:lpstr>
      <vt:lpstr>Pre-order, Post-order, and In-order</vt:lpstr>
      <vt:lpstr>In Defense of Postfix Notation</vt:lpstr>
      <vt:lpstr>In Defense of Postfix Notation</vt:lpstr>
      <vt:lpstr>In Defense of Postfix Notation</vt:lpstr>
      <vt:lpstr>In Defense of Postfix Notation</vt:lpstr>
      <vt:lpstr>In Defense of Postfix Notation</vt:lpstr>
      <vt:lpstr>In Defense of Postfix Notation</vt:lpstr>
      <vt:lpstr>In Defense of Postfix Notation</vt:lpstr>
      <vt:lpstr>In Defense of Postfix Notation</vt:lpstr>
      <vt:lpstr>In Defense of Prefix Notation</vt:lpstr>
      <vt:lpstr>Prefix and Postfix Notation</vt:lpstr>
      <vt:lpstr>Expression trees: in code</vt:lpstr>
      <vt:lpstr>Grammars</vt:lpstr>
      <vt:lpstr>Grammars</vt:lpstr>
      <vt:lpstr>Grammars</vt:lpstr>
      <vt:lpstr>Grammars</vt:lpstr>
      <vt:lpstr>Grammars</vt:lpstr>
      <vt:lpstr>Grammars</vt:lpstr>
      <vt:lpstr>Grammars</vt:lpstr>
      <vt:lpstr>A Grammar</vt:lpstr>
      <vt:lpstr>Grammars</vt:lpstr>
      <vt:lpstr>A recursive grammar</vt:lpstr>
      <vt:lpstr>Aside</vt:lpstr>
      <vt:lpstr>Sentences with periods</vt:lpstr>
      <vt:lpstr>Grammars for programming languages</vt:lpstr>
      <vt:lpstr>Grammar for simple expressions (not the best)</vt:lpstr>
      <vt:lpstr>Parsing</vt:lpstr>
      <vt:lpstr>Ambiguity</vt:lpstr>
      <vt:lpstr>Recursive descent parsing</vt:lpstr>
      <vt:lpstr>Parsing an E </vt:lpstr>
      <vt:lpstr>Expression trees: Class Hierarchy</vt:lpstr>
      <vt:lpstr>Specification: /** Unprocessed input starts an E. …*/ </vt:lpstr>
      <vt:lpstr>Illustration of parsing to check syntax</vt:lpstr>
      <vt:lpstr>The scanner constructs tokens</vt:lpstr>
      <vt:lpstr>Change parser to generate a tree</vt:lpstr>
      <vt:lpstr>Grammar that gives precedence to * over +</vt:lpstr>
      <vt:lpstr>Does recursive descent always work?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Adrian Lewis Dequine Sampson</cp:lastModifiedBy>
  <cp:revision>206</cp:revision>
  <cp:lastPrinted>2017-03-15T02:59:41Z</cp:lastPrinted>
  <dcterms:modified xsi:type="dcterms:W3CDTF">2017-10-02T21:59:59Z</dcterms:modified>
</cp:coreProperties>
</file>