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78" r:id="rId2"/>
    <p:sldId id="368" r:id="rId3"/>
    <p:sldId id="320" r:id="rId4"/>
    <p:sldId id="322" r:id="rId5"/>
    <p:sldId id="324" r:id="rId6"/>
    <p:sldId id="340" r:id="rId7"/>
    <p:sldId id="365" r:id="rId8"/>
    <p:sldId id="366" r:id="rId9"/>
    <p:sldId id="325" r:id="rId10"/>
    <p:sldId id="344" r:id="rId11"/>
    <p:sldId id="345" r:id="rId12"/>
    <p:sldId id="346" r:id="rId13"/>
    <p:sldId id="348" r:id="rId14"/>
    <p:sldId id="349" r:id="rId15"/>
    <p:sldId id="350" r:id="rId16"/>
    <p:sldId id="352" r:id="rId17"/>
    <p:sldId id="351" r:id="rId18"/>
    <p:sldId id="354" r:id="rId19"/>
    <p:sldId id="353" r:id="rId20"/>
    <p:sldId id="363" r:id="rId21"/>
    <p:sldId id="364" r:id="rId22"/>
    <p:sldId id="356" r:id="rId23"/>
    <p:sldId id="326" r:id="rId24"/>
    <p:sldId id="369" r:id="rId25"/>
    <p:sldId id="370" r:id="rId26"/>
    <p:sldId id="359" r:id="rId27"/>
    <p:sldId id="360" r:id="rId28"/>
    <p:sldId id="374" r:id="rId29"/>
    <p:sldId id="361" r:id="rId30"/>
    <p:sldId id="362" r:id="rId31"/>
    <p:sldId id="341" r:id="rId32"/>
    <p:sldId id="342" r:id="rId33"/>
    <p:sldId id="343" r:id="rId34"/>
    <p:sldId id="371" r:id="rId35"/>
    <p:sldId id="373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0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ED"/>
    <a:srgbClr val="FFF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1"/>
    <p:restoredTop sz="94684"/>
  </p:normalViewPr>
  <p:slideViewPr>
    <p:cSldViewPr>
      <p:cViewPr>
        <p:scale>
          <a:sx n="66" d="100"/>
          <a:sy n="66" d="100"/>
        </p:scale>
        <p:origin x="-1304" y="-32"/>
      </p:cViewPr>
      <p:guideLst>
        <p:guide orient="horz" pos="2688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&lt;1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9.0</c:v>
                </c:pt>
                <c:pt idx="1">
                  <c:v>21.0</c:v>
                </c:pt>
                <c:pt idx="2">
                  <c:v>45.0</c:v>
                </c:pt>
                <c:pt idx="3">
                  <c:v>80.0</c:v>
                </c:pt>
                <c:pt idx="4">
                  <c:v>62.0</c:v>
                </c:pt>
                <c:pt idx="5">
                  <c:v>76.0</c:v>
                </c:pt>
                <c:pt idx="6">
                  <c:v>52.0</c:v>
                </c:pt>
                <c:pt idx="7">
                  <c:v>40.0</c:v>
                </c:pt>
                <c:pt idx="8">
                  <c:v>31.0</c:v>
                </c:pt>
                <c:pt idx="9">
                  <c:v>14.0</c:v>
                </c:pt>
                <c:pt idx="10">
                  <c:v>15.0</c:v>
                </c:pt>
                <c:pt idx="11">
                  <c:v>3.0</c:v>
                </c:pt>
                <c:pt idx="12">
                  <c:v>11.0</c:v>
                </c:pt>
                <c:pt idx="13">
                  <c:v>0.0</c:v>
                </c:pt>
                <c:pt idx="14">
                  <c:v>1.0</c:v>
                </c:pt>
                <c:pt idx="15">
                  <c:v>1.0</c:v>
                </c:pt>
                <c:pt idx="16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11138840"/>
        <c:axId val="-2104836232"/>
      </c:barChart>
      <c:catAx>
        <c:axId val="-201113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836232"/>
        <c:crosses val="autoZero"/>
        <c:auto val="1"/>
        <c:lblAlgn val="ctr"/>
        <c:lblOffset val="100"/>
        <c:noMultiLvlLbl val="0"/>
      </c:catAx>
      <c:valAx>
        <c:axId val="-210483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113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6.0</c:v>
                </c:pt>
                <c:pt idx="1">
                  <c:v>33.0</c:v>
                </c:pt>
                <c:pt idx="2">
                  <c:v>303.0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5006520"/>
        <c:axId val="-2010847736"/>
      </c:scatterChart>
      <c:valAx>
        <c:axId val="-2105006520"/>
        <c:scaling>
          <c:orientation val="minMax"/>
          <c:max val="100.0"/>
          <c:min val="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0847736"/>
        <c:crosses val="autoZero"/>
        <c:crossBetween val="midCat"/>
      </c:valAx>
      <c:valAx>
        <c:axId val="-20108477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006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15.0</c:v>
                </c:pt>
                <c:pt idx="11">
                  <c:v>22.0</c:v>
                </c:pt>
                <c:pt idx="12">
                  <c:v>25.0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6.0</c:v>
                </c:pt>
                <c:pt idx="1">
                  <c:v>10.0</c:v>
                </c:pt>
                <c:pt idx="2">
                  <c:v>15.0</c:v>
                </c:pt>
                <c:pt idx="3">
                  <c:v>21.0</c:v>
                </c:pt>
                <c:pt idx="4">
                  <c:v>28.0</c:v>
                </c:pt>
                <c:pt idx="5">
                  <c:v>36.0</c:v>
                </c:pt>
                <c:pt idx="6">
                  <c:v>45.0</c:v>
                </c:pt>
                <c:pt idx="7">
                  <c:v>55.0</c:v>
                </c:pt>
                <c:pt idx="8">
                  <c:v>66.0</c:v>
                </c:pt>
                <c:pt idx="9">
                  <c:v>78.0</c:v>
                </c:pt>
                <c:pt idx="10">
                  <c:v>153.0</c:v>
                </c:pt>
                <c:pt idx="11">
                  <c:v>300.0</c:v>
                </c:pt>
                <c:pt idx="12">
                  <c:v>378.0</c:v>
                </c:pt>
                <c:pt idx="13">
                  <c:v>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9429480"/>
        <c:axId val="-2099537352"/>
      </c:scatterChart>
      <c:valAx>
        <c:axId val="-2099429480"/>
        <c:scaling>
          <c:orientation val="minMax"/>
          <c:max val="100.0"/>
          <c:min val="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9537352"/>
        <c:crosses val="autoZero"/>
        <c:crossBetween val="midCat"/>
      </c:valAx>
      <c:valAx>
        <c:axId val="-2099537352"/>
        <c:scaling>
          <c:orientation val="minMax"/>
          <c:max val="350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9429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57DFE1-84B1-D347-B323-0D2A1D96A3CF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CDA992-78BD-8B40-AA0D-5CE257D22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345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3FE3D-7FFE-854D-B489-C26CF4BEF3EA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020BF-35B0-4A4C-AD6B-C9C68CEB3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988F08-E635-DB47-A4AF-862B5E79974E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709A5-AA6D-F540-A064-DE07C1E60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32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7A6CC-E792-FB4D-A002-95F7575691A6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8688C-D230-0446-9DB5-2A773E59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7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A7DF4B5-0603-C745-9F1D-60579AE79D03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56D0F10-D626-9B47-93D5-4071987B8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1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E2522-4718-3F41-88B7-3BFF6C7FBFA2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C94C6-A284-B44D-8220-5DC2BC1B3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3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F71AB-5E08-C54F-8F7D-68650B4DD679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F3800F1-5E49-2647-BF19-FFBC5402B7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28641-C1E1-4F4C-B92D-124319346982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9FB5-85C9-014A-BCA2-DFDB651157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64989-06E7-E94C-A4F6-5F18BE610EE0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36D08-F051-0640-926A-3EFA83EDE7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9F0BA-8D0E-884B-9FDA-00A144010158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A481-5138-A847-BE21-44D063C5D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6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414D6-95AA-8044-8E23-90FCA9793C2D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7D9CF-6E2A-F14A-BCC4-159FBB6EE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1ED7E-972D-264F-9791-65C81E35AABC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980-69BC-0543-AC9B-1537BCE78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361230A-0C40-1F44-9579-7513CA41CD52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149CFFB-86D2-6543-AF0D-086AA02DCC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81FDBEB2-0181-AE4A-A073-4FF37170F661}" type="datetimeFigureOut">
              <a:rPr lang="en-US" altLang="en-US"/>
              <a:pPr/>
              <a:t>10/23/17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AE4A58F-9E50-8B49-9642-2E94F2CC65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14" r:id="rId6"/>
    <p:sldLayoutId id="2147484221" r:id="rId7"/>
    <p:sldLayoutId id="2147484215" r:id="rId8"/>
    <p:sldLayoutId id="2147484222" r:id="rId9"/>
    <p:sldLayoutId id="2147484216" r:id="rId10"/>
    <p:sldLayoutId id="21474842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fr-FR" altLang="en-US" sz="320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2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spcBef>
                <a:spcPts val="450"/>
              </a:spcBef>
            </a:pPr>
            <a:endParaRPr lang="fr-FR" altLang="en-US" sz="20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5061604"/>
            <a:ext cx="7848600" cy="805795"/>
          </a:xfrm>
        </p:spPr>
        <p:txBody>
          <a:bodyPr>
            <a:normAutofit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 smtClean="0">
                <a:ea typeface="MS PGothic" pitchFamily="34" charset="-128"/>
                <a:cs typeface="+mj-cs"/>
                <a:sym typeface="Arial" charset="0"/>
              </a:rPr>
              <a:t>Asymptotic complexity</a:t>
            </a:r>
            <a:endParaRPr lang="en-US" dirty="0">
              <a:ea typeface="MS PGothic" pitchFamily="34" charset="-128"/>
              <a:cs typeface="+mj-cs"/>
            </a:endParaRPr>
          </a:p>
        </p:txBody>
      </p:sp>
      <p:sp>
        <p:nvSpPr>
          <p:cNvPr id="15364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Lecture 10</a:t>
            </a: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CS2110 – </a:t>
            </a:r>
            <a:r>
              <a:rPr lang="en-US" altLang="en-US" sz="2000" dirty="0" smtClean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Fall </a:t>
            </a: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2017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4400" y="1794808"/>
            <a:ext cx="7239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r>
              <a:rPr lang="ja-JP" altLang="en-US" dirty="0" smtClean="0">
                <a:solidFill>
                  <a:srgbClr val="0009CC"/>
                </a:solidFill>
              </a:rPr>
              <a:t>“</a:t>
            </a:r>
            <a:r>
              <a:rPr lang="en-US" altLang="ja-JP" dirty="0" smtClean="0">
                <a:solidFill>
                  <a:srgbClr val="0009CC"/>
                </a:solidFill>
              </a:rPr>
              <a:t>Progress is made by lazy men looking for easier ways to </a:t>
            </a:r>
          </a:p>
          <a:p>
            <a:pPr eaLnBrk="1" hangingPunct="1"/>
            <a:r>
              <a:rPr lang="en-US" altLang="ja-JP" dirty="0">
                <a:solidFill>
                  <a:srgbClr val="0009CC"/>
                </a:solidFill>
              </a:rPr>
              <a:t> </a:t>
            </a:r>
            <a:r>
              <a:rPr lang="en-US" altLang="ja-JP" dirty="0" smtClean="0">
                <a:solidFill>
                  <a:srgbClr val="0009CC"/>
                </a:solidFill>
              </a:rPr>
              <a:t> do things.</a:t>
            </a:r>
            <a:r>
              <a:rPr lang="ja-JP" altLang="en-US" dirty="0" smtClean="0">
                <a:solidFill>
                  <a:srgbClr val="0009CC"/>
                </a:solidFill>
              </a:rPr>
              <a:t>”</a:t>
            </a:r>
            <a:endParaRPr lang="en-US" altLang="ja-JP" dirty="0"/>
          </a:p>
          <a:p>
            <a:pPr eaLnBrk="1" hangingPunct="1"/>
            <a:r>
              <a:rPr lang="en-US" altLang="en-US" i="1" dirty="0" smtClean="0"/>
              <a:t>				            - Robert Heinlein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0DC1216-5A7D-5C48-BF74-45C55F9BCFE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066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791200" y="5791200"/>
            <a:ext cx="295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the array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28600" y="16002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Constant time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+ 2 ops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3124200" y="152400"/>
              <a:ext cx="7086504" cy="5638800"/>
            </a:xfrm>
            <a:custGeom>
              <a:avLst/>
              <a:gdLst>
                <a:gd name="T0" fmla="*/ 7085808 w 7086504"/>
                <a:gd name="T1" fmla="*/ 2875280 h 5638800"/>
                <a:gd name="T2" fmla="*/ 4194505 w 7086504"/>
                <a:gd name="T3" fmla="*/ 5590768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  <a:lnTo>
                    <a:pt x="3543252" y="2819400"/>
                  </a:lnTo>
                  <a:lnTo>
                    <a:pt x="7085808" y="2875280"/>
                  </a:lnTo>
                  <a:close/>
                </a:path>
                <a:path w="7086504" h="5638800" fill="none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92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14600" y="1676400"/>
            <a:ext cx="45720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2n+2, n+2, n are all linear in n, proportional to n</a:t>
            </a:r>
          </a:p>
        </p:txBody>
      </p:sp>
    </p:spTree>
    <p:extLst>
      <p:ext uri="{BB962C8B-B14F-4D97-AF65-F5344CB8AC3E}">
        <p14:creationId xmlns:p14="http://schemas.microsoft.com/office/powerpoint/2010/main" val="172979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What do we want from a </a:t>
            </a:r>
            <a:b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</a:br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9C1ABEB-C1DE-3640-B2CB-1A93424BAAE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685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228600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problem</a:t>
            </a:r>
          </a:p>
        </p:txBody>
      </p:sp>
      <p:sp>
        <p:nvSpPr>
          <p:cNvPr id="29702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685800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3881438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5 ops</a:t>
            </a:r>
          </a:p>
        </p:txBody>
      </p:sp>
      <p:sp>
        <p:nvSpPr>
          <p:cNvPr id="29706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2+n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685800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8" name="Group 27"/>
          <p:cNvGrpSpPr>
            <a:grpSpLocks/>
          </p:cNvGrpSpPr>
          <p:nvPr/>
        </p:nvGrpSpPr>
        <p:grpSpPr bwMode="auto">
          <a:xfrm>
            <a:off x="-2895600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2514609" y="152400"/>
              <a:ext cx="7086504" cy="5638800"/>
            </a:xfrm>
            <a:custGeom>
              <a:avLst/>
              <a:gdLst>
                <a:gd name="T0" fmla="*/ 7080622 w 7086504"/>
                <a:gd name="T1" fmla="*/ 2981787 h 5638800"/>
                <a:gd name="T2" fmla="*/ 3589105 w 7086504"/>
                <a:gd name="T3" fmla="*/ 5638564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  <a:lnTo>
                    <a:pt x="3543252" y="2819400"/>
                  </a:lnTo>
                  <a:lnTo>
                    <a:pt x="7080622" y="2981787"/>
                  </a:lnTo>
                  <a:close/>
                </a:path>
                <a:path w="7086504" h="5638800" fill="none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3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16081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1. Distinguish among cases for large n, not small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568575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2. Distinguish among important cases, like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n*n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log 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5 basic operations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983163"/>
            <a:ext cx="3810000" cy="15700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3. Don’t distinguish among trivially different cases.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5 or 50 operations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n, n+2, or 4n operations</a:t>
            </a:r>
          </a:p>
        </p:txBody>
      </p:sp>
    </p:spTree>
    <p:extLst>
      <p:ext uri="{BB962C8B-B14F-4D97-AF65-F5344CB8AC3E}">
        <p14:creationId xmlns:p14="http://schemas.microsoft.com/office/powerpoint/2010/main" val="7207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"Big O" Notation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20CB524-034B-4244-9A13-E443B940967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685800" y="2590800"/>
            <a:ext cx="6096000" cy="3556000"/>
            <a:chOff x="0" y="0"/>
            <a:chExt cx="3840" cy="2240"/>
          </a:xfrm>
        </p:grpSpPr>
        <p:sp>
          <p:nvSpPr>
            <p:cNvPr id="30727" name="Line 4"/>
            <p:cNvSpPr>
              <a:spLocks noChangeShapeType="1"/>
            </p:cNvSpPr>
            <p:nvPr/>
          </p:nvSpPr>
          <p:spPr bwMode="auto">
            <a:xfrm rot="10800000" flipH="1">
              <a:off x="0" y="176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5"/>
            <p:cNvSpPr>
              <a:spLocks noChangeShapeType="1"/>
            </p:cNvSpPr>
            <p:nvPr/>
          </p:nvSpPr>
          <p:spPr bwMode="auto">
            <a:xfrm>
              <a:off x="0" y="2016"/>
              <a:ext cx="33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AutoShape 6"/>
            <p:cNvSpPr>
              <a:spLocks/>
            </p:cNvSpPr>
            <p:nvPr/>
          </p:nvSpPr>
          <p:spPr bwMode="auto">
            <a:xfrm>
              <a:off x="0" y="0"/>
              <a:ext cx="3456" cy="1600"/>
            </a:xfrm>
            <a:custGeom>
              <a:avLst/>
              <a:gdLst>
                <a:gd name="T0" fmla="*/ 0 w 21600"/>
                <a:gd name="T1" fmla="*/ 0 h 21075"/>
                <a:gd name="T2" fmla="*/ 0 w 21600"/>
                <a:gd name="T3" fmla="*/ 0 h 21075"/>
                <a:gd name="T4" fmla="*/ 0 w 21600"/>
                <a:gd name="T5" fmla="*/ 0 h 21075"/>
                <a:gd name="T6" fmla="*/ 0 w 21600"/>
                <a:gd name="T7" fmla="*/ 0 h 21075"/>
                <a:gd name="T8" fmla="*/ 0 w 21600"/>
                <a:gd name="T9" fmla="*/ 0 h 21075"/>
                <a:gd name="T10" fmla="*/ 0 w 21600"/>
                <a:gd name="T11" fmla="*/ 0 h 21075"/>
                <a:gd name="T12" fmla="*/ 0 w 21600"/>
                <a:gd name="T13" fmla="*/ 0 h 21075"/>
                <a:gd name="T14" fmla="*/ 0 w 21600"/>
                <a:gd name="T15" fmla="*/ 0 h 210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075"/>
                <a:gd name="T26" fmla="*/ 21600 w 21600"/>
                <a:gd name="T27" fmla="*/ 21075 h 210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075">
                  <a:moveTo>
                    <a:pt x="0" y="18966"/>
                  </a:moveTo>
                  <a:cubicBezTo>
                    <a:pt x="1125" y="20283"/>
                    <a:pt x="2250" y="21600"/>
                    <a:pt x="3300" y="20862"/>
                  </a:cubicBezTo>
                  <a:cubicBezTo>
                    <a:pt x="4350" y="20125"/>
                    <a:pt x="5150" y="15383"/>
                    <a:pt x="6300" y="14540"/>
                  </a:cubicBezTo>
                  <a:cubicBezTo>
                    <a:pt x="7450" y="13698"/>
                    <a:pt x="8750" y="17069"/>
                    <a:pt x="10200" y="15805"/>
                  </a:cubicBezTo>
                  <a:cubicBezTo>
                    <a:pt x="11650" y="14540"/>
                    <a:pt x="13850" y="8745"/>
                    <a:pt x="15000" y="6954"/>
                  </a:cubicBezTo>
                  <a:cubicBezTo>
                    <a:pt x="16150" y="5163"/>
                    <a:pt x="16300" y="6006"/>
                    <a:pt x="17100" y="5058"/>
                  </a:cubicBezTo>
                  <a:cubicBezTo>
                    <a:pt x="17900" y="4109"/>
                    <a:pt x="19050" y="2107"/>
                    <a:pt x="19800" y="1264"/>
                  </a:cubicBezTo>
                  <a:cubicBezTo>
                    <a:pt x="20550" y="421"/>
                    <a:pt x="21075" y="211"/>
                    <a:pt x="21600" y="0"/>
                  </a:cubicBezTo>
                </a:path>
              </a:pathLst>
            </a:cu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AutoShape 7"/>
            <p:cNvSpPr>
              <a:spLocks/>
            </p:cNvSpPr>
            <p:nvPr/>
          </p:nvSpPr>
          <p:spPr bwMode="auto">
            <a:xfrm>
              <a:off x="0" y="192"/>
              <a:ext cx="3840" cy="14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21600"/>
                  </a:moveTo>
                  <a:cubicBezTo>
                    <a:pt x="630" y="20265"/>
                    <a:pt x="1260" y="18929"/>
                    <a:pt x="2160" y="18116"/>
                  </a:cubicBezTo>
                  <a:cubicBezTo>
                    <a:pt x="3060" y="17303"/>
                    <a:pt x="4680" y="17652"/>
                    <a:pt x="5400" y="16723"/>
                  </a:cubicBezTo>
                  <a:cubicBezTo>
                    <a:pt x="6120" y="15794"/>
                    <a:pt x="5580" y="13239"/>
                    <a:pt x="6480" y="12542"/>
                  </a:cubicBezTo>
                  <a:cubicBezTo>
                    <a:pt x="7380" y="11845"/>
                    <a:pt x="9315" y="13239"/>
                    <a:pt x="10800" y="12542"/>
                  </a:cubicBezTo>
                  <a:cubicBezTo>
                    <a:pt x="12285" y="11845"/>
                    <a:pt x="13905" y="10103"/>
                    <a:pt x="15390" y="8361"/>
                  </a:cubicBezTo>
                  <a:cubicBezTo>
                    <a:pt x="16875" y="6619"/>
                    <a:pt x="18675" y="3484"/>
                    <a:pt x="19710" y="2090"/>
                  </a:cubicBezTo>
                  <a:cubicBezTo>
                    <a:pt x="20745" y="697"/>
                    <a:pt x="21173" y="348"/>
                    <a:pt x="2160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>
              <a:off x="1824" y="1056"/>
              <a:ext cx="1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9"/>
            <p:cNvSpPr>
              <a:spLocks/>
            </p:cNvSpPr>
            <p:nvPr/>
          </p:nvSpPr>
          <p:spPr bwMode="auto">
            <a:xfrm>
              <a:off x="1838" y="384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009900"/>
                  </a:solidFill>
                  <a:latin typeface="Arial" charset="0"/>
                  <a:sym typeface="Arial" charset="0"/>
                </a:rPr>
                <a:t>c·g(n)</a:t>
              </a:r>
            </a:p>
          </p:txBody>
        </p:sp>
        <p:sp>
          <p:nvSpPr>
            <p:cNvPr id="30733" name="Rectangle 10"/>
            <p:cNvSpPr>
              <a:spLocks/>
            </p:cNvSpPr>
            <p:nvPr/>
          </p:nvSpPr>
          <p:spPr bwMode="auto">
            <a:xfrm>
              <a:off x="2640" y="720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FF0000"/>
                  </a:solidFill>
                  <a:latin typeface="Arial" charset="0"/>
                  <a:sym typeface="Arial" charset="0"/>
                </a:rPr>
                <a:t>f(n)</a:t>
              </a:r>
            </a:p>
          </p:txBody>
        </p:sp>
        <p:sp>
          <p:nvSpPr>
            <p:cNvPr id="30734" name="Rectangle 11"/>
            <p:cNvSpPr>
              <a:spLocks/>
            </p:cNvSpPr>
            <p:nvPr/>
          </p:nvSpPr>
          <p:spPr bwMode="auto">
            <a:xfrm>
              <a:off x="1584" y="2016"/>
              <a:ext cx="4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chemeClr val="tx1"/>
                  </a:solidFill>
                  <a:latin typeface="Arial" charset="0"/>
                  <a:sym typeface="Arial" charset="0"/>
                </a:rPr>
                <a:t>N</a:t>
              </a:r>
            </a:p>
          </p:txBody>
        </p:sp>
      </p:grpSp>
      <p:sp>
        <p:nvSpPr>
          <p:cNvPr id="30726" name="TextBox 20"/>
          <p:cNvSpPr txBox="1">
            <a:spLocks noChangeArrowheads="1"/>
          </p:cNvSpPr>
          <p:nvPr/>
        </p:nvSpPr>
        <p:spPr bwMode="auto">
          <a:xfrm>
            <a:off x="5867400" y="2762071"/>
            <a:ext cx="26670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Get out far enough (for n ≥ N)</a:t>
            </a:r>
          </a:p>
          <a:p>
            <a:pPr eaLnBrk="1" hangingPunct="1"/>
            <a:r>
              <a:rPr lang="en-US" altLang="en-US" dirty="0">
                <a:latin typeface="+mn-lt"/>
              </a:rPr>
              <a:t>f(n) is at </a:t>
            </a:r>
            <a:r>
              <a:rPr lang="en-US" altLang="en-US" dirty="0" smtClean="0">
                <a:latin typeface="+mn-lt"/>
              </a:rPr>
              <a:t>most </a:t>
            </a:r>
            <a:r>
              <a:rPr lang="en-US" altLang="en-US" dirty="0" err="1">
                <a:latin typeface="+mn-lt"/>
              </a:rPr>
              <a:t>c</a:t>
            </a:r>
            <a:r>
              <a:rPr lang="en-US" altLang="en-US" dirty="0" err="1">
                <a:solidFill>
                  <a:schemeClr val="tx1"/>
                </a:solidFill>
                <a:latin typeface="+mn-lt"/>
                <a:sym typeface="Arial" charset="0"/>
              </a:rPr>
              <a:t>·</a:t>
            </a:r>
            <a:r>
              <a:rPr lang="en-US" altLang="en-US" dirty="0" err="1">
                <a:latin typeface="+mn-lt"/>
              </a:rPr>
              <a:t>g</a:t>
            </a:r>
            <a:r>
              <a:rPr lang="en-US" altLang="en-US" dirty="0">
                <a:latin typeface="+mn-lt"/>
              </a:rPr>
              <a:t>(n)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0" y="4396581"/>
            <a:ext cx="32385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Intuitively,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f(n) is O(g(n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))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means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that f(n)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grows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like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g(n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 or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slower</a:t>
            </a:r>
            <a:endParaRPr lang="en-US" altLang="en-US" dirty="0">
              <a:solidFill>
                <a:srgbClr val="800000"/>
              </a:solidFill>
              <a:latin typeface="Tw Cen MT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75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(n</a:t>
            </a:r>
            <a:r>
              <a:rPr lang="en-US" altLang="en-US" sz="3200" baseline="300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514600"/>
            <a:ext cx="7696200" cy="39624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O(n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Methodology: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Start with f(n) and slowly transform into c </a:t>
            </a:r>
            <a:r>
              <a:rPr lang="en-US" altLang="en-US" sz="2400" dirty="0">
                <a:ea typeface="ＭＳ Ｐゴシック" charset="-128"/>
                <a:cs typeface="MS PGothic" charset="-128"/>
                <a:sym typeface="Arial" charset="0"/>
              </a:rPr>
              <a:t>·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g(n):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	Use  =   and  &lt;=  and  &lt;  steps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N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c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84C2AAB-8680-E84D-A56F-6CC73FD7F73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574228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(n</a:t>
            </a:r>
            <a:r>
              <a:rPr lang="en-US" altLang="en-US" sz="3200" baseline="300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438400"/>
            <a:ext cx="5181600" cy="40386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O(n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f(n)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&lt;definition of f(n)&gt;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2n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+ n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&lt;=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&lt;for n ≥ 1,  n ≤ n</a:t>
            </a:r>
            <a:r>
              <a:rPr lang="en-US" altLang="en-US" sz="2400" baseline="300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2n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+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3*n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baseline="300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 &lt;definition of g(n) =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       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3*g(n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8F7E442-8993-5E43-B984-5D22E7BEEE1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5486400"/>
            <a:ext cx="2103461" cy="83099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Choose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N = 1 and c = </a:t>
            </a:r>
            <a:r>
              <a:rPr lang="en-US" altLang="en-US" dirty="0" smtClean="0">
                <a:solidFill>
                  <a:srgbClr val="FF0000"/>
                </a:solidFill>
              </a:rPr>
              <a:t>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5105400" y="2971800"/>
            <a:ext cx="3505200" cy="17287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Transform f(n) into c</a:t>
            </a:r>
            <a:r>
              <a:rPr lang="en-US" altLang="en-US">
                <a:sym typeface="Arial" charset="0"/>
              </a:rPr>
              <a:t>·</a:t>
            </a: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g(n):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Use  =, &lt;= , &lt;  steps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N to help calc.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c to help calc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259444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100 n + log n   is   O(n)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E803A73-EF04-164E-87AF-A768D1F5D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38400"/>
            <a:ext cx="5410200" cy="4419600"/>
          </a:xfrm>
        </p:spPr>
        <p:txBody>
          <a:bodyPr rIns="132080"/>
          <a:lstStyle/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f(n)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&lt;put in what f(n) is&gt;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 +   log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&lt;=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&lt;We know log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≤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n for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≥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1&gt;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+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101 n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&lt;g(n) = n&gt;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 101 g(n)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4495800"/>
            <a:ext cx="242570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Choose</a:t>
            </a:r>
          </a:p>
          <a:p>
            <a:pPr eaLnBrk="1" hangingPunct="1"/>
            <a:r>
              <a:rPr lang="en-US" altLang="en-US"/>
              <a:t>N = 1 and c = 101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1089908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O(…) Examples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E8A511C-9B6F-D547-AE35-4FE1B8B571C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Let f(n) = 3n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+ 6n – 7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3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4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…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p(n) = 4 n log n + 34 n – 89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 log n)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h(n) = 20·2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+ 40n</a:t>
            </a:r>
          </a:p>
          <a:p>
            <a:pPr marL="457200" lvl="1" indent="-234950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h(n) is O(2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a(n) = 34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a(n) is O(1)</a:t>
            </a:r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4800600" y="18288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Only the </a:t>
            </a:r>
            <a:r>
              <a:rPr lang="en-US" altLang="en-US" i="1">
                <a:solidFill>
                  <a:srgbClr val="0033CC"/>
                </a:solidFill>
                <a:latin typeface="Arial" charset="0"/>
                <a:sym typeface="Arial" charset="0"/>
              </a:rPr>
              <a:t>leading</a:t>
            </a: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 term (the term that grows most rapidly) matters</a:t>
            </a:r>
          </a:p>
        </p:txBody>
      </p:sp>
      <p:sp>
        <p:nvSpPr>
          <p:cNvPr id="36869" name="Rectangle 3"/>
          <p:cNvSpPr>
            <a:spLocks/>
          </p:cNvSpPr>
          <p:nvPr/>
        </p:nvSpPr>
        <p:spPr bwMode="auto">
          <a:xfrm>
            <a:off x="4800600" y="35814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42900" indent="-3429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If it’s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2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, it’s also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3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</a:p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 err="1">
                <a:solidFill>
                  <a:srgbClr val="0033CC"/>
                </a:solidFill>
                <a:latin typeface="Arial" charset="0"/>
                <a:sym typeface="Arial" charset="0"/>
              </a:rPr>
              <a:t>etc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!  However, we always use the smallest one</a:t>
            </a:r>
          </a:p>
        </p:txBody>
      </p:sp>
    </p:spTree>
    <p:extLst>
      <p:ext uri="{BB962C8B-B14F-4D97-AF65-F5344CB8AC3E}">
        <p14:creationId xmlns:p14="http://schemas.microsoft.com/office/powerpoint/2010/main" val="208726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Do NOT say or write f(n) = O(g(n))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0934835-B51D-D54F-90E6-EFB94CCBF7B8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2439987"/>
            <a:ext cx="841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f(n) = O(g(n)) is simply WRONG. </a:t>
            </a:r>
            <a:r>
              <a:rPr lang="en-US" altLang="en-US"/>
              <a:t>Mathematically, it is a disaster.</a:t>
            </a:r>
          </a:p>
          <a:p>
            <a:pPr eaLnBrk="1" hangingPunct="1"/>
            <a:r>
              <a:rPr lang="en-US" altLang="en-US"/>
              <a:t>You see it sometimes, even in textbooks. Don’t read such things.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457200" y="3506787"/>
            <a:ext cx="83645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Here’s an example to show what happens when we use = this way.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We know that </a:t>
            </a:r>
            <a:r>
              <a:rPr lang="en-US" altLang="en-US" dirty="0">
                <a:solidFill>
                  <a:srgbClr val="0000FF"/>
                </a:solidFill>
              </a:rPr>
              <a:t>n+2 is O(n) </a:t>
            </a:r>
            <a:r>
              <a:rPr lang="en-US" altLang="en-US" dirty="0">
                <a:solidFill>
                  <a:srgbClr val="800000"/>
                </a:solidFill>
              </a:rPr>
              <a:t>and </a:t>
            </a:r>
            <a:r>
              <a:rPr lang="en-US" altLang="en-US" dirty="0">
                <a:solidFill>
                  <a:srgbClr val="0000FF"/>
                </a:solidFill>
              </a:rPr>
              <a:t>n+3 is O(n</a:t>
            </a:r>
            <a:r>
              <a:rPr lang="en-US" altLang="en-US" dirty="0">
                <a:solidFill>
                  <a:srgbClr val="800000"/>
                </a:solidFill>
              </a:rPr>
              <a:t>). Suppose we use =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n+2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n+3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But then, by transitivity of equality, we have </a:t>
            </a:r>
            <a:r>
              <a:rPr lang="en-US" altLang="en-US" dirty="0">
                <a:solidFill>
                  <a:srgbClr val="0000FF"/>
                </a:solidFill>
              </a:rPr>
              <a:t>n+2 = n+3.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We have proved something that is false. Not good.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492050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Problem-size examples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6A45BEF-DD5D-FA45-951F-1CCE5012549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eaLnBrk="1" hangingPunct="1"/>
            <a:r>
              <a:rPr lang="en-US" altLang="en-US">
                <a:ea typeface="MS PGothic" charset="-128"/>
                <a:cs typeface="MS PGothic" charset="-128"/>
              </a:rPr>
              <a:t>Suppose a computer can execute 1000 operations per second; how large a problem can we solve?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3048000"/>
          <a:ext cx="7391400" cy="3345174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54133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operations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second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minute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hour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60,000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3,600,000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4893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1897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1096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1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>
                <a:ea typeface="MS PGothic" charset="-128"/>
                <a:cs typeface="MS PGothic" charset="-128"/>
              </a:rPr>
              <a:t>Commonly Seen Time Bounds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2E7A1B3-B58A-CF40-8A73-6B5E23866A2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4144"/>
              </p:ext>
            </p:extLst>
          </p:nvPr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21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612648" y="1752600"/>
          <a:ext cx="799795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612648" y="5181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A3 due Friday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Prelim next Thursday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Prelim conflicts: fill out CMS by Friday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Review section on Sunday</a:t>
            </a:r>
          </a:p>
        </p:txBody>
      </p:sp>
    </p:spTree>
    <p:extLst>
      <p:ext uri="{BB962C8B-B14F-4D97-AF65-F5344CB8AC3E}">
        <p14:creationId xmlns:p14="http://schemas.microsoft.com/office/powerpoint/2010/main" val="92399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Poll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</a:t>
            </a:r>
            <a:r>
              <a:rPr lang="en-US" sz="2000" dirty="0"/>
              <a:t>two different data structures that could store your data: an array or a doubly-linked list. In both cases, let n be the size of your data structure (i.e., the number of elements it is currently storing). What is the running time of each of the following operations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/>
              <a:t>get(</a:t>
            </a:r>
            <a:r>
              <a:rPr lang="en-US" sz="2000" dirty="0" err="1"/>
              <a:t>i</a:t>
            </a:r>
            <a:r>
              <a:rPr lang="en-US" sz="2000" dirty="0"/>
              <a:t>) using an array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get(</a:t>
            </a:r>
            <a:r>
              <a:rPr lang="en-US" sz="2000" dirty="0" err="1"/>
              <a:t>i</a:t>
            </a:r>
            <a:r>
              <a:rPr lang="en-US" sz="2000" dirty="0"/>
              <a:t>) using a DLL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insert(v) using an array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insert(v) using a </a:t>
            </a:r>
            <a:r>
              <a:rPr lang="en-US" sz="2000" dirty="0" smtClean="0"/>
              <a:t>DLL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4876800" y="3056235"/>
            <a:ext cx="2743200" cy="461665"/>
            <a:chOff x="825500" y="4800600"/>
            <a:chExt cx="2743200" cy="461665"/>
          </a:xfrm>
        </p:grpSpPr>
        <p:grpSp>
          <p:nvGrpSpPr>
            <p:cNvPr id="10" name="Group 9"/>
            <p:cNvGrpSpPr/>
            <p:nvPr/>
          </p:nvGrpSpPr>
          <p:grpSpPr>
            <a:xfrm>
              <a:off x="825500" y="4800600"/>
              <a:ext cx="2743200" cy="461665"/>
              <a:chOff x="825500" y="4800600"/>
              <a:chExt cx="2743200" cy="461665"/>
            </a:xfrm>
          </p:grpSpPr>
          <p:grpSp>
            <p:nvGrpSpPr>
              <p:cNvPr id="14" name="Group 9"/>
              <p:cNvGrpSpPr>
                <a:grpSpLocks/>
              </p:cNvGrpSpPr>
              <p:nvPr/>
            </p:nvGrpSpPr>
            <p:grpSpPr bwMode="auto">
              <a:xfrm>
                <a:off x="825500" y="4800600"/>
                <a:ext cx="2743200" cy="461665"/>
                <a:chOff x="1219200" y="2743200"/>
                <a:chExt cx="2743200" cy="461665"/>
              </a:xfrm>
            </p:grpSpPr>
            <p:grpSp>
              <p:nvGrpSpPr>
                <p:cNvPr id="16" name="Group 6"/>
                <p:cNvGrpSpPr>
                  <a:grpSpLocks/>
                </p:cNvGrpSpPr>
                <p:nvPr/>
              </p:nvGrpSpPr>
              <p:grpSpPr bwMode="auto">
                <a:xfrm>
                  <a:off x="1219200" y="2743200"/>
                  <a:ext cx="2743200" cy="461665"/>
                  <a:chOff x="1219200" y="2819400"/>
                  <a:chExt cx="2743200" cy="461665"/>
                </a:xfrm>
              </p:grpSpPr>
              <p:sp>
                <p:nvSpPr>
                  <p:cNvPr id="21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2819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 smtClean="0"/>
                      <a:t>a                              </a:t>
                    </a:r>
                    <a:endParaRPr lang="en-US" altLang="en-US" dirty="0"/>
                  </a:p>
                </p:txBody>
              </p:sp>
              <p:sp>
                <p:nvSpPr>
                  <p:cNvPr id="19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14600" y="27432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 bwMode="auto">
              <a:xfrm>
                <a:off x="16637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/>
            <p:cNvCxnSpPr/>
            <p:nvPr/>
          </p:nvCxnSpPr>
          <p:spPr bwMode="auto">
            <a:xfrm>
              <a:off x="2654300" y="4800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 bwMode="auto">
          <a:xfrm>
            <a:off x="7162800" y="305623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48100"/>
            <a:ext cx="5181600" cy="116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1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</a:t>
            </a:r>
            <a:r>
              <a:rPr lang="en-US" dirty="0" smtClean="0"/>
              <a:t> defines an interface List&lt;E&gt;</a:t>
            </a:r>
          </a:p>
          <a:p>
            <a:r>
              <a:rPr lang="en-US" dirty="0" smtClean="0"/>
              <a:t>implemented by multiple classes:</a:t>
            </a:r>
          </a:p>
          <a:p>
            <a:pPr lvl="1"/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err="1" smtClean="0"/>
              <a:t>LinkedList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49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// Precondition: v is in b.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7338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55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155700" y="3886200"/>
            <a:ext cx="2438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2" name="Group 1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sp>
            <p:nvSpPr>
              <p:cNvPr id="139" name="Rectangle 3"/>
              <p:cNvSpPr>
                <a:spLocks/>
              </p:cNvSpPr>
              <p:nvPr/>
            </p:nvSpPr>
            <p:spPr bwMode="auto">
              <a:xfrm>
                <a:off x="139700" y="4876800"/>
                <a:ext cx="990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 dirty="0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  </a:t>
                </a:r>
                <a:r>
                  <a:rPr lang="en-US" altLang="en-US" dirty="0" err="1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inv</a:t>
                </a:r>
                <a:r>
                  <a:rPr lang="en-US" altLang="en-US" dirty="0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:</a:t>
                </a:r>
                <a:endParaRPr lang="en-US" altLang="en-US" i="1" dirty="0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140" name="TextBox 14"/>
              <p:cNvSpPr txBox="1">
                <a:spLocks noChangeArrowheads="1"/>
              </p:cNvSpPr>
              <p:nvPr/>
            </p:nvSpPr>
            <p:spPr bwMode="auto">
              <a:xfrm>
                <a:off x="838200" y="4796135"/>
                <a:ext cx="274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 smtClean="0"/>
                  <a:t>b     != v     v in here                          </a:t>
                </a:r>
                <a:endParaRPr lang="en-US" altLang="en-US" dirty="0"/>
              </a:p>
            </p:txBody>
          </p:sp>
          <p:sp>
            <p:nvSpPr>
              <p:cNvPr id="141" name="TextBox 15"/>
              <p:cNvSpPr txBox="1">
                <a:spLocks noChangeArrowheads="1"/>
              </p:cNvSpPr>
              <p:nvPr/>
            </p:nvSpPr>
            <p:spPr bwMode="auto">
              <a:xfrm>
                <a:off x="1130300" y="44196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</a:t>
                </a:r>
                <a:r>
                  <a:rPr lang="en-US" altLang="en-US" dirty="0" smtClean="0"/>
                  <a:t> 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  </a:t>
                </a:r>
                <a:r>
                  <a:rPr lang="en-US" altLang="en-US" dirty="0" err="1"/>
                  <a:t>b.length</a:t>
                </a:r>
                <a:endParaRPr lang="en-US" altLang="en-US" dirty="0"/>
              </a:p>
            </p:txBody>
          </p:sp>
          <p:cxnSp>
            <p:nvCxnSpPr>
              <p:cNvPr id="136" name="Straight Connector 135"/>
              <p:cNvCxnSpPr/>
              <p:nvPr/>
            </p:nvCxnSpPr>
            <p:spPr bwMode="auto">
              <a:xfrm>
                <a:off x="21336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2"/>
            <p:cNvSpPr txBox="1">
              <a:spLocks noChangeArrowheads="1"/>
            </p:cNvSpPr>
            <p:nvPr/>
          </p:nvSpPr>
          <p:spPr bwMode="auto">
            <a:xfrm>
              <a:off x="1143000" y="4800600"/>
              <a:ext cx="24384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/>
              <a:endParaRPr lang="en-US" altLang="en-US" dirty="0"/>
            </a:p>
          </p:txBody>
        </p:sp>
      </p:grp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the index 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of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the first 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Precondition: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v 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is in b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103" name="Group 12"/>
          <p:cNvGrpSpPr>
            <a:grpSpLocks/>
          </p:cNvGrpSpPr>
          <p:nvPr/>
        </p:nvGrpSpPr>
        <p:grpSpPr bwMode="auto">
          <a:xfrm>
            <a:off x="152400" y="3505200"/>
            <a:ext cx="4953000" cy="990600"/>
            <a:chOff x="533400" y="1295400"/>
            <a:chExt cx="4953000" cy="990600"/>
          </a:xfrm>
        </p:grpSpPr>
        <p:sp>
          <p:nvSpPr>
            <p:cNvPr id="105" name="Rectangle 3"/>
            <p:cNvSpPr>
              <a:spLocks/>
            </p:cNvSpPr>
            <p:nvPr/>
          </p:nvSpPr>
          <p:spPr bwMode="auto">
            <a:xfrm>
              <a:off x="533400" y="1752600"/>
              <a:ext cx="9906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>
                <a:spcBef>
                  <a:spcPts val="450"/>
                </a:spcBef>
              </a:pPr>
              <a:r>
                <a:rPr lang="en-US" altLang="en-US" dirty="0">
                  <a:solidFill>
                    <a:srgbClr val="0033CC"/>
                  </a:solidFill>
                  <a:latin typeface="Arial" charset="0"/>
                  <a:sym typeface="Arial" charset="0"/>
                </a:rPr>
                <a:t>post:</a:t>
              </a:r>
              <a:endParaRPr lang="en-US" altLang="en-US" i="1" dirty="0">
                <a:solidFill>
                  <a:srgbClr val="0033CC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6" name="TextBox 14"/>
            <p:cNvSpPr txBox="1">
              <a:spLocks noChangeArrowheads="1"/>
            </p:cNvSpPr>
            <p:nvPr/>
          </p:nvSpPr>
          <p:spPr bwMode="auto">
            <a:xfrm>
              <a:off x="1219200" y="1676400"/>
              <a:ext cx="2743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b     != v    v       ?                         </a:t>
              </a:r>
              <a:endParaRPr lang="en-US" altLang="en-US" dirty="0"/>
            </a:p>
          </p:txBody>
        </p:sp>
        <p:sp>
          <p:nvSpPr>
            <p:cNvPr id="107" name="TextBox 15"/>
            <p:cNvSpPr txBox="1">
              <a:spLocks noChangeArrowheads="1"/>
            </p:cNvSpPr>
            <p:nvPr/>
          </p:nvSpPr>
          <p:spPr bwMode="auto">
            <a:xfrm>
              <a:off x="1524000" y="1295400"/>
              <a:ext cx="3962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0           </a:t>
              </a:r>
              <a:r>
                <a:rPr lang="en-US" altLang="en-US" dirty="0" err="1" smtClean="0"/>
                <a:t>i</a:t>
              </a:r>
              <a:r>
                <a:rPr lang="en-US" altLang="en-US" dirty="0" smtClean="0"/>
                <a:t>                  </a:t>
              </a:r>
              <a:r>
                <a:rPr lang="en-US" altLang="en-US" dirty="0" err="1" smtClean="0"/>
                <a:t>b.length</a:t>
              </a:r>
              <a:endParaRPr lang="en-US" altLang="en-US" dirty="0"/>
            </a:p>
          </p:txBody>
        </p:sp>
      </p:grpSp>
      <p:cxnSp>
        <p:nvCxnSpPr>
          <p:cNvPr id="102" name="Straight Connector 101"/>
          <p:cNvCxnSpPr/>
          <p:nvPr/>
        </p:nvCxnSpPr>
        <p:spPr bwMode="auto">
          <a:xfrm>
            <a:off x="213360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27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8" name="Group 127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30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3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1905000" y="3048000"/>
              <a:ext cx="107676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dirty="0" smtClean="0"/>
                <a:t> in here</a:t>
              </a:r>
              <a:endParaRPr lang="en-US" dirty="0"/>
            </a:p>
          </p:txBody>
        </p:sp>
      </p:grpSp>
      <p:cxnSp>
        <p:nvCxnSpPr>
          <p:cNvPr id="34" name="Straight Connector 33"/>
          <p:cNvCxnSpPr/>
          <p:nvPr/>
        </p:nvCxnSpPr>
        <p:spPr bwMode="auto">
          <a:xfrm>
            <a:off x="251460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Loopy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905000"/>
            <a:ext cx="3886200" cy="4572000"/>
          </a:xfrm>
        </p:spPr>
        <p:txBody>
          <a:bodyPr/>
          <a:lstStyle/>
          <a:p>
            <a:r>
              <a:rPr lang="en-US" dirty="0" smtClean="0"/>
              <a:t>Does it start right? 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>
                <a:solidFill>
                  <a:schemeClr val="accent1"/>
                </a:solidFill>
              </a:rPr>
              <a:t>{Q} </a:t>
            </a:r>
            <a:r>
              <a:rPr lang="en-US" dirty="0" err="1">
                <a:solidFill>
                  <a:schemeClr val="accent1"/>
                </a:solidFill>
              </a:rPr>
              <a:t>init</a:t>
            </a:r>
            <a:r>
              <a:rPr lang="en-US" dirty="0">
                <a:solidFill>
                  <a:schemeClr val="accent1"/>
                </a:solidFill>
              </a:rPr>
              <a:t> {P} true?</a:t>
            </a:r>
          </a:p>
          <a:p>
            <a:r>
              <a:rPr lang="en-US" dirty="0" smtClean="0"/>
              <a:t>Does it continue right?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{P &amp;&amp; B} S {P} true?</a:t>
            </a:r>
          </a:p>
          <a:p>
            <a:r>
              <a:rPr lang="en-US" dirty="0" smtClean="0"/>
              <a:t>Does it end right? </a:t>
            </a:r>
          </a:p>
          <a:p>
            <a:pPr marL="320675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>
                <a:solidFill>
                  <a:schemeClr val="accent1"/>
                </a:solidFill>
              </a:rPr>
              <a:t>P &amp;&amp; !B =&gt; R true?</a:t>
            </a:r>
          </a:p>
          <a:p>
            <a:r>
              <a:rPr lang="en-US" dirty="0" smtClean="0"/>
              <a:t>Will it get to the end? 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Does it make </a:t>
            </a:r>
            <a:r>
              <a:rPr lang="en-US" dirty="0">
                <a:solidFill>
                  <a:schemeClr val="accent1"/>
                </a:solidFill>
              </a:rPr>
              <a:t>progress toward termination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4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Precondition: v is in b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21945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   </a:t>
            </a:r>
            <a:r>
              <a:rPr lang="en-US" altLang="en-US" dirty="0" smtClean="0">
                <a:solidFill>
                  <a:srgbClr val="800000"/>
                </a:solidFill>
              </a:rPr>
              <a:t>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7400" y="2762250"/>
            <a:ext cx="75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i= </a:t>
            </a:r>
            <a:r>
              <a:rPr lang="en-US" altLang="en-US" dirty="0">
                <a:solidFill>
                  <a:srgbClr val="800000"/>
                </a:solidFill>
              </a:rPr>
              <a:t>0;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81800" y="321945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b[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] != </a:t>
            </a:r>
            <a:r>
              <a:rPr lang="en-US" altLang="en-US" dirty="0">
                <a:solidFill>
                  <a:srgbClr val="800000"/>
                </a:solidFill>
              </a:rPr>
              <a:t>v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60045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i+1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  <a:endParaRPr lang="en-US" altLang="en-US" b="1" dirty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459105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486400" y="5410200"/>
            <a:ext cx="302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 smtClean="0">
                <a:solidFill>
                  <a:srgbClr val="FF0000"/>
                </a:solidFill>
              </a:rPr>
              <a:t>Worst case: b.length-1 iterations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Linear algorithm: O(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41" name="Group 40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sp>
            <p:nvSpPr>
              <p:cNvPr id="50" name="Rectangle 3"/>
              <p:cNvSpPr>
                <a:spLocks/>
              </p:cNvSpPr>
              <p:nvPr/>
            </p:nvSpPr>
            <p:spPr bwMode="auto">
              <a:xfrm>
                <a:off x="139700" y="4876800"/>
                <a:ext cx="990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 dirty="0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  </a:t>
                </a:r>
                <a:r>
                  <a:rPr lang="en-US" altLang="en-US" dirty="0" err="1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inv</a:t>
                </a:r>
                <a:r>
                  <a:rPr lang="en-US" altLang="en-US" dirty="0" smtClean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:</a:t>
                </a:r>
                <a:endParaRPr lang="en-US" altLang="en-US" i="1" dirty="0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51" name="TextBox 14"/>
              <p:cNvSpPr txBox="1">
                <a:spLocks noChangeArrowheads="1"/>
              </p:cNvSpPr>
              <p:nvPr/>
            </p:nvSpPr>
            <p:spPr bwMode="auto">
              <a:xfrm>
                <a:off x="838200" y="4796135"/>
                <a:ext cx="274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 smtClean="0"/>
                  <a:t>b     != v     v in here                          </a:t>
                </a:r>
                <a:endParaRPr lang="en-US" altLang="en-US" dirty="0"/>
              </a:p>
            </p:txBody>
          </p:sp>
          <p:sp>
            <p:nvSpPr>
              <p:cNvPr id="52" name="TextBox 15"/>
              <p:cNvSpPr txBox="1">
                <a:spLocks noChangeArrowheads="1"/>
              </p:cNvSpPr>
              <p:nvPr/>
            </p:nvSpPr>
            <p:spPr bwMode="auto">
              <a:xfrm>
                <a:off x="1130300" y="44196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</a:t>
                </a:r>
                <a:r>
                  <a:rPr lang="en-US" altLang="en-US" dirty="0" smtClean="0"/>
                  <a:t> 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  </a:t>
                </a:r>
                <a:r>
                  <a:rPr lang="en-US" altLang="en-US" dirty="0" err="1"/>
                  <a:t>b.length</a:t>
                </a:r>
                <a:endParaRPr lang="en-US" altLang="en-US" dirty="0"/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>
                <a:off x="21336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2"/>
            <p:cNvSpPr txBox="1">
              <a:spLocks noChangeArrowheads="1"/>
            </p:cNvSpPr>
            <p:nvPr/>
          </p:nvSpPr>
          <p:spPr bwMode="auto">
            <a:xfrm>
              <a:off x="1143000" y="4800600"/>
              <a:ext cx="24384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/>
              <a:endParaRPr lang="en-US" altLang="en-US" dirty="0"/>
            </a:p>
          </p:txBody>
        </p:sp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152400" y="3505200"/>
            <a:ext cx="4953000" cy="990600"/>
            <a:chOff x="533400" y="1295400"/>
            <a:chExt cx="4953000" cy="990600"/>
          </a:xfrm>
        </p:grpSpPr>
        <p:sp>
          <p:nvSpPr>
            <p:cNvPr id="55" name="Rectangle 3"/>
            <p:cNvSpPr>
              <a:spLocks/>
            </p:cNvSpPr>
            <p:nvPr/>
          </p:nvSpPr>
          <p:spPr bwMode="auto">
            <a:xfrm>
              <a:off x="533400" y="1752600"/>
              <a:ext cx="9906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>
                <a:spcBef>
                  <a:spcPts val="450"/>
                </a:spcBef>
              </a:pPr>
              <a:r>
                <a:rPr lang="en-US" altLang="en-US" dirty="0">
                  <a:solidFill>
                    <a:srgbClr val="0033CC"/>
                  </a:solidFill>
                  <a:latin typeface="Arial" charset="0"/>
                  <a:sym typeface="Arial" charset="0"/>
                </a:rPr>
                <a:t>post:</a:t>
              </a:r>
              <a:endParaRPr lang="en-US" altLang="en-US" i="1" dirty="0">
                <a:solidFill>
                  <a:srgbClr val="0033CC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67" name="TextBox 14"/>
            <p:cNvSpPr txBox="1">
              <a:spLocks noChangeArrowheads="1"/>
            </p:cNvSpPr>
            <p:nvPr/>
          </p:nvSpPr>
          <p:spPr bwMode="auto">
            <a:xfrm>
              <a:off x="1219200" y="1676400"/>
              <a:ext cx="2743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b     != v    v       ?                         </a:t>
              </a:r>
              <a:endParaRPr lang="en-US" altLang="en-US" dirty="0"/>
            </a:p>
          </p:txBody>
        </p:sp>
        <p:sp>
          <p:nvSpPr>
            <p:cNvPr id="68" name="TextBox 15"/>
            <p:cNvSpPr txBox="1">
              <a:spLocks noChangeArrowheads="1"/>
            </p:cNvSpPr>
            <p:nvPr/>
          </p:nvSpPr>
          <p:spPr bwMode="auto">
            <a:xfrm>
              <a:off x="1524000" y="1295400"/>
              <a:ext cx="3962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0           </a:t>
              </a:r>
              <a:r>
                <a:rPr lang="en-US" altLang="en-US" dirty="0" err="1" smtClean="0"/>
                <a:t>i</a:t>
              </a:r>
              <a:r>
                <a:rPr lang="en-US" altLang="en-US" dirty="0" smtClean="0"/>
                <a:t>                  </a:t>
              </a:r>
              <a:r>
                <a:rPr lang="en-US" altLang="en-US" dirty="0" err="1" smtClean="0"/>
                <a:t>b.length</a:t>
              </a:r>
              <a:endParaRPr lang="en-US" alt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70" name="Group 69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72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73" name="Group 72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75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83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9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71" name="TextBox 70"/>
            <p:cNvSpPr txBox="1"/>
            <p:nvPr/>
          </p:nvSpPr>
          <p:spPr>
            <a:xfrm>
              <a:off x="1905000" y="3048000"/>
              <a:ext cx="107676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dirty="0" smtClean="0"/>
                <a:t> in here</a:t>
              </a:r>
              <a:endParaRPr lang="en-US" dirty="0"/>
            </a:p>
          </p:txBody>
        </p:sp>
      </p:grpSp>
      <p:sp>
        <p:nvSpPr>
          <p:cNvPr id="91" name="TextBox 2"/>
          <p:cNvSpPr txBox="1">
            <a:spLocks noChangeArrowheads="1"/>
          </p:cNvSpPr>
          <p:nvPr/>
        </p:nvSpPr>
        <p:spPr bwMode="auto">
          <a:xfrm>
            <a:off x="1155700" y="3886200"/>
            <a:ext cx="2438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213360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251460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477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</a:t>
            </a:r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</a:t>
            </a:r>
            <a:r>
              <a:rPr lang="en-US" altLang="en-US" sz="3200" dirty="0" smtClean="0">
                <a:solidFill>
                  <a:srgbClr val="FF0000"/>
                </a:solidFill>
                <a:ea typeface="ＭＳ Ｐゴシック" charset="-128"/>
                <a:cs typeface="MS PGothic" charset="-128"/>
              </a:rPr>
              <a:t>sorted</a:t>
            </a:r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 b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 smtClean="0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to truthify b[0..i] &lt;= v &lt; b[i+1..]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// Precondition: b is sorted.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59" name="Group 9"/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1295400"/>
              <a:chExt cx="4648200" cy="990600"/>
            </a:xfrm>
          </p:grpSpPr>
          <p:sp>
            <p:nvSpPr>
              <p:cNvPr id="65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90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 dirty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post:</a:t>
                </a:r>
                <a:endParaRPr lang="en-US" altLang="en-US" i="1" dirty="0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66" name="TextBox 14"/>
              <p:cNvSpPr txBox="1">
                <a:spLocks noChangeArrowheads="1"/>
              </p:cNvSpPr>
              <p:nvPr/>
            </p:nvSpPr>
            <p:spPr bwMode="auto">
              <a:xfrm>
                <a:off x="1219200" y="1676400"/>
                <a:ext cx="274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b</a:t>
                </a:r>
                <a:r>
                  <a:rPr lang="en-US" altLang="en-US" dirty="0" smtClean="0"/>
                  <a:t>     &lt;= v          &gt; v                              </a:t>
                </a:r>
                <a:endParaRPr lang="en-US" altLang="en-US" dirty="0"/>
              </a:p>
            </p:txBody>
          </p:sp>
          <p:sp>
            <p:nvSpPr>
              <p:cNvPr id="82" name="TextBox 15"/>
              <p:cNvSpPr txBox="1">
                <a:spLocks noChangeArrowheads="1"/>
              </p:cNvSpPr>
              <p:nvPr/>
            </p:nvSpPr>
            <p:spPr bwMode="auto">
              <a:xfrm>
                <a:off x="1524000" y="12954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   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</a:t>
                </a:r>
                <a:r>
                  <a:rPr lang="en-US" altLang="en-US" dirty="0" err="1" smtClean="0"/>
                  <a:t>b.length</a:t>
                </a:r>
                <a:endParaRPr lang="en-US" altLang="en-US" dirty="0"/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03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04" name="Group 103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0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sorted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700" y="4419600"/>
            <a:ext cx="4737100" cy="990600"/>
            <a:chOff x="139700" y="4419600"/>
            <a:chExt cx="4737100" cy="990600"/>
          </a:xfrm>
        </p:grpSpPr>
        <p:grpSp>
          <p:nvGrpSpPr>
            <p:cNvPr id="12" name="Group 11"/>
            <p:cNvGrpSpPr/>
            <p:nvPr/>
          </p:nvGrpSpPr>
          <p:grpSpPr>
            <a:xfrm>
              <a:off x="139700" y="4419600"/>
              <a:ext cx="4737100" cy="990600"/>
              <a:chOff x="139700" y="4419600"/>
              <a:chExt cx="4737100" cy="9906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39700" y="4419600"/>
                <a:ext cx="4737100" cy="990600"/>
                <a:chOff x="139700" y="4419600"/>
                <a:chExt cx="4737100" cy="990600"/>
              </a:xfrm>
            </p:grpSpPr>
            <p:grpSp>
              <p:nvGrpSpPr>
                <p:cNvPr id="74" name="Group 6"/>
                <p:cNvGrpSpPr>
                  <a:grpSpLocks/>
                </p:cNvGrpSpPr>
                <p:nvPr/>
              </p:nvGrpSpPr>
              <p:grpSpPr bwMode="auto">
                <a:xfrm>
                  <a:off x="139700" y="4419600"/>
                  <a:ext cx="4737100" cy="990600"/>
                  <a:chOff x="533400" y="2438400"/>
                  <a:chExt cx="4737100" cy="990600"/>
                </a:xfrm>
              </p:grpSpPr>
              <p:grpSp>
                <p:nvGrpSpPr>
                  <p:cNvPr id="7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33400" y="2438400"/>
                    <a:ext cx="4737100" cy="990600"/>
                    <a:chOff x="533400" y="1295400"/>
                    <a:chExt cx="4737100" cy="990600"/>
                  </a:xfrm>
                </p:grpSpPr>
                <p:sp>
                  <p:nvSpPr>
                    <p:cNvPr id="78" name="Rectangle 3"/>
                    <p:cNvSpPr>
                      <a:spLocks/>
                    </p:cNvSpPr>
                    <p:nvPr/>
                  </p:nvSpPr>
                  <p:spPr bwMode="auto">
                    <a:xfrm>
                      <a:off x="533400" y="1752600"/>
                      <a:ext cx="990600" cy="533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40639" bIns="0"/>
                    <a:lstStyle>
                      <a:lvl1pPr marL="39688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>
                        <a:spcBef>
                          <a:spcPts val="450"/>
                        </a:spcBef>
                      </a:pP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  </a:t>
                      </a:r>
                      <a:r>
                        <a:rPr lang="en-US" altLang="en-US" dirty="0" err="1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inv</a:t>
                      </a: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:</a:t>
                      </a:r>
                      <a:endParaRPr lang="en-US" altLang="en-US" i="1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endParaRPr>
                    </a:p>
                  </p:txBody>
                </p:sp>
                <p:sp>
                  <p:nvSpPr>
                    <p:cNvPr id="79" name="Text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9200" y="1676400"/>
                      <a:ext cx="27432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 smtClean="0"/>
                        <a:t>b  &lt;= v                &gt; v                              </a:t>
                      </a:r>
                      <a:endParaRPr lang="en-US" altLang="en-US" dirty="0"/>
                    </a:p>
                  </p:txBody>
                </p:sp>
                <p:sp>
                  <p:nvSpPr>
                    <p:cNvPr id="80" name="Text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60500" y="1295400"/>
                      <a:ext cx="38100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/>
                        <a:t>0   </a:t>
                      </a:r>
                      <a:r>
                        <a:rPr lang="en-US" altLang="en-US" dirty="0" smtClean="0"/>
                        <a:t>   </a:t>
                      </a:r>
                      <a:r>
                        <a:rPr lang="en-US" altLang="en-US" dirty="0" err="1" smtClean="0"/>
                        <a:t>i</a:t>
                      </a:r>
                      <a:r>
                        <a:rPr lang="en-US" altLang="en-US" dirty="0" smtClean="0"/>
                        <a:t>      </a:t>
                      </a:r>
                      <a:r>
                        <a:rPr lang="en-US" altLang="en-US" dirty="0"/>
                        <a:t> </a:t>
                      </a:r>
                      <a:r>
                        <a:rPr lang="en-US" altLang="en-US" dirty="0" smtClean="0"/>
                        <a:t>        k       </a:t>
                      </a:r>
                      <a:r>
                        <a:rPr lang="en-US" altLang="en-US" dirty="0" err="1" smtClean="0"/>
                        <a:t>b.length</a:t>
                      </a:r>
                      <a:endParaRPr lang="en-US" altLang="en-US" dirty="0"/>
                    </a:p>
                  </p:txBody>
                </p:sp>
              </p:grpSp>
              <p:sp>
                <p:nvSpPr>
                  <p:cNvPr id="77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19050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Straight Connector 42"/>
              <p:cNvCxnSpPr/>
              <p:nvPr/>
            </p:nvCxnSpPr>
            <p:spPr bwMode="auto">
              <a:xfrm>
                <a:off x="28956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1991391" y="48442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sp>
        <p:nvSpPr>
          <p:cNvPr id="40" name="TextBox 16"/>
          <p:cNvSpPr txBox="1">
            <a:spLocks noChangeArrowheads="1"/>
          </p:cNvSpPr>
          <p:nvPr/>
        </p:nvSpPr>
        <p:spPr bwMode="auto">
          <a:xfrm>
            <a:off x="1143000" y="3886200"/>
            <a:ext cx="2438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0459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for v in b[0..]</a:t>
            </a:r>
            <a:endParaRPr lang="en-US" altLang="en-US" sz="3200" dirty="0">
              <a:solidFill>
                <a:srgbClr val="800000"/>
              </a:solidFill>
              <a:ea typeface="ＭＳ Ｐゴシック" charset="-128"/>
              <a:cs typeface="MS P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to truthify  b[0..i]  &lt;=  v  &lt;  b[</a:t>
            </a:r>
            <a:r>
              <a:rPr lang="en-US" altLang="en-US" dirty="0" err="1" smtClean="0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..]</a:t>
            </a:r>
            <a:endParaRPr lang="en-US" altLang="en-US" dirty="0">
              <a:solidFill>
                <a:srgbClr val="FF0000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Precondition: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b is sorted.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048000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</a:rPr>
              <a:t>(           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1200" y="2362200"/>
            <a:ext cx="1674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-1;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k= </a:t>
            </a:r>
            <a:r>
              <a:rPr lang="en-US" altLang="en-US" dirty="0" err="1" smtClean="0">
                <a:solidFill>
                  <a:srgbClr val="800000"/>
                </a:solidFill>
              </a:rPr>
              <a:t>b.length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76803" y="3048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k-1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352800"/>
            <a:ext cx="2514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int</a:t>
            </a:r>
            <a:r>
              <a:rPr lang="en-US" altLang="en-US" dirty="0" smtClean="0">
                <a:solidFill>
                  <a:srgbClr val="800000"/>
                </a:solidFill>
              </a:rPr>
              <a:t> j=  (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 err="1" smtClean="0">
                <a:solidFill>
                  <a:srgbClr val="800000"/>
                </a:solidFill>
              </a:rPr>
              <a:t>+</a:t>
            </a:r>
            <a:r>
              <a:rPr lang="en-US" altLang="en-US" dirty="0" err="1">
                <a:solidFill>
                  <a:srgbClr val="800000"/>
                </a:solidFill>
              </a:rPr>
              <a:t>k</a:t>
            </a:r>
            <a:r>
              <a:rPr lang="en-US" altLang="en-US" dirty="0" smtClean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//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j &lt; k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if (b[j] &lt;= v) 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 j;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e</a:t>
            </a:r>
            <a:r>
              <a:rPr lang="en-US" altLang="en-US" dirty="0" smtClean="0">
                <a:solidFill>
                  <a:srgbClr val="800000"/>
                </a:solidFill>
              </a:rPr>
              <a:t>lse  k=  j;</a:t>
            </a:r>
          </a:p>
        </p:txBody>
      </p:sp>
      <p:grpSp>
        <p:nvGrpSpPr>
          <p:cNvPr id="49" name="Group 9"/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50" name="Group 12"/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1295400"/>
              <a:chExt cx="4648200" cy="990600"/>
            </a:xfrm>
          </p:grpSpPr>
          <p:sp>
            <p:nvSpPr>
              <p:cNvPr id="52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90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 dirty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post:</a:t>
                </a:r>
                <a:endParaRPr lang="en-US" altLang="en-US" i="1" dirty="0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53" name="TextBox 14"/>
              <p:cNvSpPr txBox="1">
                <a:spLocks noChangeArrowheads="1"/>
              </p:cNvSpPr>
              <p:nvPr/>
            </p:nvSpPr>
            <p:spPr bwMode="auto">
              <a:xfrm>
                <a:off x="1219200" y="1676400"/>
                <a:ext cx="274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b</a:t>
                </a:r>
                <a:r>
                  <a:rPr lang="en-US" altLang="en-US" dirty="0" smtClean="0"/>
                  <a:t>     &lt;= v          &gt; v                              </a:t>
                </a:r>
                <a:endParaRPr lang="en-US" altLang="en-US" dirty="0"/>
              </a:p>
            </p:txBody>
          </p:sp>
          <p:sp>
            <p:nvSpPr>
              <p:cNvPr id="54" name="TextBox 15"/>
              <p:cNvSpPr txBox="1">
                <a:spLocks noChangeArrowheads="1"/>
              </p:cNvSpPr>
              <p:nvPr/>
            </p:nvSpPr>
            <p:spPr bwMode="auto">
              <a:xfrm>
                <a:off x="1524000" y="12954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   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</a:t>
                </a:r>
                <a:r>
                  <a:rPr lang="en-US" altLang="en-US" dirty="0" err="1" smtClean="0"/>
                  <a:t>b.length</a:t>
                </a:r>
                <a:endParaRPr lang="en-US" altLang="en-US" dirty="0"/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56" name="Group 55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58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59" name="Group 58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60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61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sorted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39700" y="4419600"/>
            <a:ext cx="4737100" cy="990600"/>
            <a:chOff x="139700" y="4419600"/>
            <a:chExt cx="4737100" cy="9906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9700" y="4419600"/>
              <a:ext cx="4737100" cy="990600"/>
              <a:chOff x="139700" y="4419600"/>
              <a:chExt cx="4737100" cy="9906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39700" y="4419600"/>
                <a:ext cx="4737100" cy="990600"/>
                <a:chOff x="139700" y="4419600"/>
                <a:chExt cx="4737100" cy="990600"/>
              </a:xfrm>
            </p:grpSpPr>
            <p:grpSp>
              <p:nvGrpSpPr>
                <p:cNvPr id="68" name="Group 6"/>
                <p:cNvGrpSpPr>
                  <a:grpSpLocks/>
                </p:cNvGrpSpPr>
                <p:nvPr/>
              </p:nvGrpSpPr>
              <p:grpSpPr bwMode="auto">
                <a:xfrm>
                  <a:off x="139700" y="4419600"/>
                  <a:ext cx="4737100" cy="990600"/>
                  <a:chOff x="533400" y="2438400"/>
                  <a:chExt cx="4737100" cy="990600"/>
                </a:xfrm>
              </p:grpSpPr>
              <p:grpSp>
                <p:nvGrpSpPr>
                  <p:cNvPr id="7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33400" y="2438400"/>
                    <a:ext cx="4737100" cy="990600"/>
                    <a:chOff x="533400" y="1295400"/>
                    <a:chExt cx="4737100" cy="990600"/>
                  </a:xfrm>
                </p:grpSpPr>
                <p:sp>
                  <p:nvSpPr>
                    <p:cNvPr id="72" name="Rectangle 3"/>
                    <p:cNvSpPr>
                      <a:spLocks/>
                    </p:cNvSpPr>
                    <p:nvPr/>
                  </p:nvSpPr>
                  <p:spPr bwMode="auto">
                    <a:xfrm>
                      <a:off x="533400" y="1752600"/>
                      <a:ext cx="990600" cy="533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40639" bIns="0"/>
                    <a:lstStyle>
                      <a:lvl1pPr marL="39688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>
                        <a:spcBef>
                          <a:spcPts val="450"/>
                        </a:spcBef>
                      </a:pP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  </a:t>
                      </a:r>
                      <a:r>
                        <a:rPr lang="en-US" altLang="en-US" dirty="0" err="1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inv</a:t>
                      </a: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:</a:t>
                      </a:r>
                      <a:endParaRPr lang="en-US" altLang="en-US" i="1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endParaRPr>
                    </a:p>
                  </p:txBody>
                </p:sp>
                <p:sp>
                  <p:nvSpPr>
                    <p:cNvPr id="73" name="Text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9200" y="1676400"/>
                      <a:ext cx="27432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 smtClean="0"/>
                        <a:t>b  &lt;= v                &gt; v                              </a:t>
                      </a:r>
                      <a:endParaRPr lang="en-US" altLang="en-US" dirty="0"/>
                    </a:p>
                  </p:txBody>
                </p:sp>
                <p:sp>
                  <p:nvSpPr>
                    <p:cNvPr id="74" name="Text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60500" y="1295400"/>
                      <a:ext cx="38100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/>
                        <a:t>0   </a:t>
                      </a:r>
                      <a:r>
                        <a:rPr lang="en-US" altLang="en-US" dirty="0" smtClean="0"/>
                        <a:t>   </a:t>
                      </a:r>
                      <a:r>
                        <a:rPr lang="en-US" altLang="en-US" dirty="0" err="1" smtClean="0"/>
                        <a:t>i</a:t>
                      </a:r>
                      <a:r>
                        <a:rPr lang="en-US" altLang="en-US" dirty="0" smtClean="0"/>
                        <a:t>      </a:t>
                      </a:r>
                      <a:r>
                        <a:rPr lang="en-US" altLang="en-US" dirty="0"/>
                        <a:t> </a:t>
                      </a:r>
                      <a:r>
                        <a:rPr lang="en-US" altLang="en-US" dirty="0" smtClean="0"/>
                        <a:t>        k       </a:t>
                      </a:r>
                      <a:r>
                        <a:rPr lang="en-US" altLang="en-US" dirty="0" err="1" smtClean="0"/>
                        <a:t>b.length</a:t>
                      </a:r>
                      <a:endParaRPr lang="en-US" altLang="en-US" dirty="0"/>
                    </a:p>
                  </p:txBody>
                </p:sp>
              </p:grpSp>
              <p:sp>
                <p:nvSpPr>
                  <p:cNvPr id="71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19050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 bwMode="auto">
              <a:xfrm>
                <a:off x="28956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1991391" y="48442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sp>
        <p:nvSpPr>
          <p:cNvPr id="75" name="TextBox 16"/>
          <p:cNvSpPr txBox="1">
            <a:spLocks noChangeArrowheads="1"/>
          </p:cNvSpPr>
          <p:nvPr/>
        </p:nvSpPr>
        <p:spPr bwMode="auto">
          <a:xfrm>
            <a:off x="1143000" y="3886200"/>
            <a:ext cx="2438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38200" y="5410200"/>
            <a:ext cx="7772400" cy="842665"/>
            <a:chOff x="1752600" y="5410200"/>
            <a:chExt cx="7772400" cy="842665"/>
          </a:xfrm>
        </p:grpSpPr>
        <p:grpSp>
          <p:nvGrpSpPr>
            <p:cNvPr id="77" name="Group 76"/>
            <p:cNvGrpSpPr/>
            <p:nvPr/>
          </p:nvGrpSpPr>
          <p:grpSpPr>
            <a:xfrm>
              <a:off x="1752600" y="5410200"/>
              <a:ext cx="7772400" cy="842665"/>
              <a:chOff x="825500" y="4419600"/>
              <a:chExt cx="7772400" cy="84266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825500" y="4419600"/>
                <a:ext cx="7772400" cy="842665"/>
                <a:chOff x="825500" y="4419600"/>
                <a:chExt cx="7772400" cy="842665"/>
              </a:xfrm>
            </p:grpSpPr>
            <p:grpSp>
              <p:nvGrpSpPr>
                <p:cNvPr id="81" name="Group 6"/>
                <p:cNvGrpSpPr>
                  <a:grpSpLocks/>
                </p:cNvGrpSpPr>
                <p:nvPr/>
              </p:nvGrpSpPr>
              <p:grpSpPr bwMode="auto">
                <a:xfrm>
                  <a:off x="825500" y="4419600"/>
                  <a:ext cx="7772400" cy="842665"/>
                  <a:chOff x="1219200" y="2438400"/>
                  <a:chExt cx="7772400" cy="842665"/>
                </a:xfrm>
              </p:grpSpPr>
              <p:grpSp>
                <p:nvGrpSpPr>
                  <p:cNvPr id="83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1219200" y="2438400"/>
                    <a:ext cx="7772400" cy="842665"/>
                    <a:chOff x="1219200" y="1295400"/>
                    <a:chExt cx="7772400" cy="842665"/>
                  </a:xfrm>
                </p:grpSpPr>
                <p:sp>
                  <p:nvSpPr>
                    <p:cNvPr id="86" name="Text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9200" y="1676400"/>
                      <a:ext cx="7772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 smtClean="0"/>
                        <a:t>b   &lt;= v                                     &gt; v                     j = (</a:t>
                      </a:r>
                      <a:r>
                        <a:rPr lang="en-US" altLang="en-US" dirty="0" err="1" smtClean="0"/>
                        <a:t>i+k</a:t>
                      </a:r>
                      <a:r>
                        <a:rPr lang="en-US" altLang="en-US" dirty="0" smtClean="0"/>
                        <a:t>)/2         </a:t>
                      </a:r>
                      <a:endParaRPr lang="en-US" altLang="en-US" dirty="0"/>
                    </a:p>
                  </p:txBody>
                </p:sp>
                <p:sp>
                  <p:nvSpPr>
                    <p:cNvPr id="87" name="Text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60500" y="1295400"/>
                      <a:ext cx="58039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/>
                        <a:t>0   </a:t>
                      </a:r>
                      <a:r>
                        <a:rPr lang="en-US" altLang="en-US" dirty="0" smtClean="0"/>
                        <a:t>   </a:t>
                      </a:r>
                      <a:r>
                        <a:rPr lang="en-US" altLang="en-US" dirty="0" err="1" smtClean="0"/>
                        <a:t>i</a:t>
                      </a:r>
                      <a:r>
                        <a:rPr lang="en-US" altLang="en-US" dirty="0" smtClean="0"/>
                        <a:t>      </a:t>
                      </a:r>
                      <a:r>
                        <a:rPr lang="en-US" altLang="en-US" dirty="0"/>
                        <a:t> </a:t>
                      </a:r>
                      <a:r>
                        <a:rPr lang="en-US" altLang="en-US" dirty="0" smtClean="0"/>
                        <a:t>         </a:t>
                      </a:r>
                      <a:r>
                        <a:rPr lang="en-US" altLang="en-US" dirty="0"/>
                        <a:t>j</a:t>
                      </a:r>
                      <a:r>
                        <a:rPr lang="en-US" altLang="en-US" dirty="0" smtClean="0"/>
                        <a:t>                  k            </a:t>
                      </a:r>
                      <a:r>
                        <a:rPr lang="en-US" altLang="en-US" dirty="0" err="1" smtClean="0"/>
                        <a:t>b.length</a:t>
                      </a:r>
                      <a:endParaRPr lang="en-US" altLang="en-US" dirty="0"/>
                    </a:p>
                  </p:txBody>
                </p:sp>
              </p:grpSp>
              <p:sp>
                <p:nvSpPr>
                  <p:cNvPr id="84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43688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82" name="Straight Connector 81"/>
                <p:cNvCxnSpPr/>
                <p:nvPr/>
              </p:nvCxnSpPr>
              <p:spPr bwMode="auto">
                <a:xfrm>
                  <a:off x="19050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" name="Straight Connector 79"/>
              <p:cNvCxnSpPr/>
              <p:nvPr/>
            </p:nvCxnSpPr>
            <p:spPr bwMode="auto">
              <a:xfrm>
                <a:off x="44323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Connector 87"/>
            <p:cNvCxnSpPr/>
            <p:nvPr/>
          </p:nvCxnSpPr>
          <p:spPr bwMode="auto">
            <a:xfrm>
              <a:off x="4191000" y="5791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>
              <a:off x="3886200" y="5791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955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for v in b[0..]</a:t>
            </a:r>
            <a:endParaRPr lang="en-US" altLang="en-US" sz="3200" dirty="0">
              <a:solidFill>
                <a:srgbClr val="800000"/>
              </a:solidFill>
              <a:ea typeface="ＭＳ Ｐゴシック" charset="-128"/>
              <a:cs typeface="MS P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to truthify  b[0..i]  &lt;=  v  &lt;  b[</a:t>
            </a:r>
            <a:r>
              <a:rPr lang="en-US" altLang="en-US" dirty="0" err="1" smtClean="0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..]</a:t>
            </a:r>
            <a:endParaRPr lang="en-US" altLang="en-US" dirty="0">
              <a:solidFill>
                <a:srgbClr val="FF0000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Precondition: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b is sorted.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048000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</a:rPr>
              <a:t>(           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1200" y="2362200"/>
            <a:ext cx="1674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-1;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k= </a:t>
            </a:r>
            <a:r>
              <a:rPr lang="en-US" altLang="en-US" dirty="0" err="1" smtClean="0">
                <a:solidFill>
                  <a:srgbClr val="800000"/>
                </a:solidFill>
              </a:rPr>
              <a:t>b.length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76803" y="3048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k-1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352800"/>
            <a:ext cx="2514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int</a:t>
            </a:r>
            <a:r>
              <a:rPr lang="en-US" altLang="en-US" dirty="0" smtClean="0">
                <a:solidFill>
                  <a:srgbClr val="800000"/>
                </a:solidFill>
              </a:rPr>
              <a:t> j=  (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 err="1" smtClean="0">
                <a:solidFill>
                  <a:srgbClr val="800000"/>
                </a:solidFill>
              </a:rPr>
              <a:t>+</a:t>
            </a:r>
            <a:r>
              <a:rPr lang="en-US" altLang="en-US" dirty="0" err="1">
                <a:solidFill>
                  <a:srgbClr val="800000"/>
                </a:solidFill>
              </a:rPr>
              <a:t>k</a:t>
            </a:r>
            <a:r>
              <a:rPr lang="en-US" altLang="en-US" dirty="0" smtClean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//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j &lt; k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if (b[j] &lt;= v) 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 j;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e</a:t>
            </a:r>
            <a:r>
              <a:rPr lang="en-US" altLang="en-US" dirty="0" smtClean="0">
                <a:solidFill>
                  <a:srgbClr val="800000"/>
                </a:solidFill>
              </a:rPr>
              <a:t>lse  k=  j;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62400" y="5253335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257800" y="5722203"/>
            <a:ext cx="325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 smtClean="0">
                <a:solidFill>
                  <a:srgbClr val="FF0000"/>
                </a:solidFill>
              </a:rPr>
              <a:t>Worst case: log(</a:t>
            </a:r>
            <a:r>
              <a:rPr lang="en-US" altLang="en-US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dirty="0" smtClean="0">
                <a:solidFill>
                  <a:srgbClr val="FF0000"/>
                </a:solidFill>
              </a:rPr>
              <a:t>) iterations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49" name="Group 9"/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50" name="Group 12"/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1295400"/>
              <a:chExt cx="4648200" cy="990600"/>
            </a:xfrm>
          </p:grpSpPr>
          <p:sp>
            <p:nvSpPr>
              <p:cNvPr id="52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906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 dirty="0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post:</a:t>
                </a:r>
                <a:endParaRPr lang="en-US" altLang="en-US" i="1" dirty="0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53" name="TextBox 14"/>
              <p:cNvSpPr txBox="1">
                <a:spLocks noChangeArrowheads="1"/>
              </p:cNvSpPr>
              <p:nvPr/>
            </p:nvSpPr>
            <p:spPr bwMode="auto">
              <a:xfrm>
                <a:off x="1219200" y="1676400"/>
                <a:ext cx="274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b</a:t>
                </a:r>
                <a:r>
                  <a:rPr lang="en-US" altLang="en-US" dirty="0" smtClean="0"/>
                  <a:t>     &lt;= v          &gt; v                              </a:t>
                </a:r>
                <a:endParaRPr lang="en-US" altLang="en-US" dirty="0"/>
              </a:p>
            </p:txBody>
          </p:sp>
          <p:sp>
            <p:nvSpPr>
              <p:cNvPr id="54" name="TextBox 15"/>
              <p:cNvSpPr txBox="1">
                <a:spLocks noChangeArrowheads="1"/>
              </p:cNvSpPr>
              <p:nvPr/>
            </p:nvSpPr>
            <p:spPr bwMode="auto">
              <a:xfrm>
                <a:off x="1524000" y="12954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   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</a:t>
                </a:r>
                <a:r>
                  <a:rPr lang="en-US" altLang="en-US" dirty="0" err="1" smtClean="0"/>
                  <a:t>b.length</a:t>
                </a:r>
                <a:endParaRPr lang="en-US" altLang="en-US" dirty="0"/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56" name="Group 55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58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59" name="Group 58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60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61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6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57" name="TextBox 56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sorted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39700" y="4419600"/>
            <a:ext cx="4737100" cy="990600"/>
            <a:chOff x="139700" y="4419600"/>
            <a:chExt cx="4737100" cy="9906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9700" y="4419600"/>
              <a:ext cx="4737100" cy="990600"/>
              <a:chOff x="139700" y="4419600"/>
              <a:chExt cx="4737100" cy="9906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39700" y="4419600"/>
                <a:ext cx="4737100" cy="990600"/>
                <a:chOff x="139700" y="4419600"/>
                <a:chExt cx="4737100" cy="990600"/>
              </a:xfrm>
            </p:grpSpPr>
            <p:grpSp>
              <p:nvGrpSpPr>
                <p:cNvPr id="68" name="Group 6"/>
                <p:cNvGrpSpPr>
                  <a:grpSpLocks/>
                </p:cNvGrpSpPr>
                <p:nvPr/>
              </p:nvGrpSpPr>
              <p:grpSpPr bwMode="auto">
                <a:xfrm>
                  <a:off x="139700" y="4419600"/>
                  <a:ext cx="4737100" cy="990600"/>
                  <a:chOff x="533400" y="2438400"/>
                  <a:chExt cx="4737100" cy="990600"/>
                </a:xfrm>
              </p:grpSpPr>
              <p:grpSp>
                <p:nvGrpSpPr>
                  <p:cNvPr id="7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33400" y="2438400"/>
                    <a:ext cx="4737100" cy="990600"/>
                    <a:chOff x="533400" y="1295400"/>
                    <a:chExt cx="4737100" cy="990600"/>
                  </a:xfrm>
                </p:grpSpPr>
                <p:sp>
                  <p:nvSpPr>
                    <p:cNvPr id="72" name="Rectangle 3"/>
                    <p:cNvSpPr>
                      <a:spLocks/>
                    </p:cNvSpPr>
                    <p:nvPr/>
                  </p:nvSpPr>
                  <p:spPr bwMode="auto">
                    <a:xfrm>
                      <a:off x="533400" y="1752600"/>
                      <a:ext cx="990600" cy="533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40639" bIns="0"/>
                    <a:lstStyle>
                      <a:lvl1pPr marL="39688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>
                        <a:spcBef>
                          <a:spcPts val="450"/>
                        </a:spcBef>
                      </a:pP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  </a:t>
                      </a:r>
                      <a:r>
                        <a:rPr lang="en-US" altLang="en-US" dirty="0" err="1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inv</a:t>
                      </a:r>
                      <a:r>
                        <a:rPr lang="en-US" altLang="en-US" dirty="0" smtClean="0">
                          <a:solidFill>
                            <a:srgbClr val="0033CC"/>
                          </a:solidFill>
                          <a:latin typeface="Arial" charset="0"/>
                          <a:sym typeface="Arial" charset="0"/>
                        </a:rPr>
                        <a:t>:</a:t>
                      </a:r>
                      <a:endParaRPr lang="en-US" altLang="en-US" i="1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endParaRPr>
                    </a:p>
                  </p:txBody>
                </p:sp>
                <p:sp>
                  <p:nvSpPr>
                    <p:cNvPr id="73" name="Text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9200" y="1676400"/>
                      <a:ext cx="27432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 smtClean="0"/>
                        <a:t>b  &lt;= v                &gt; v                              </a:t>
                      </a:r>
                      <a:endParaRPr lang="en-US" altLang="en-US" dirty="0"/>
                    </a:p>
                  </p:txBody>
                </p:sp>
                <p:sp>
                  <p:nvSpPr>
                    <p:cNvPr id="74" name="Text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60500" y="1295400"/>
                      <a:ext cx="38100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dirty="0"/>
                        <a:t>0   </a:t>
                      </a:r>
                      <a:r>
                        <a:rPr lang="en-US" altLang="en-US" dirty="0" smtClean="0"/>
                        <a:t>   </a:t>
                      </a:r>
                      <a:r>
                        <a:rPr lang="en-US" altLang="en-US" dirty="0" err="1" smtClean="0"/>
                        <a:t>i</a:t>
                      </a:r>
                      <a:r>
                        <a:rPr lang="en-US" altLang="en-US" dirty="0" smtClean="0"/>
                        <a:t>      </a:t>
                      </a:r>
                      <a:r>
                        <a:rPr lang="en-US" altLang="en-US" dirty="0"/>
                        <a:t> </a:t>
                      </a:r>
                      <a:r>
                        <a:rPr lang="en-US" altLang="en-US" dirty="0" smtClean="0"/>
                        <a:t>        k       </a:t>
                      </a:r>
                      <a:r>
                        <a:rPr lang="en-US" altLang="en-US" dirty="0" err="1" smtClean="0"/>
                        <a:t>b.length</a:t>
                      </a:r>
                      <a:endParaRPr lang="en-US" altLang="en-US" dirty="0"/>
                    </a:p>
                  </p:txBody>
                </p:sp>
              </p:grpSp>
              <p:sp>
                <p:nvSpPr>
                  <p:cNvPr id="71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19050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 bwMode="auto">
              <a:xfrm>
                <a:off x="28956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1991391" y="48442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sp>
        <p:nvSpPr>
          <p:cNvPr id="75" name="TextBox 16"/>
          <p:cNvSpPr txBox="1">
            <a:spLocks noChangeArrowheads="1"/>
          </p:cNvSpPr>
          <p:nvPr/>
        </p:nvSpPr>
        <p:spPr bwMode="auto">
          <a:xfrm>
            <a:off x="1143000" y="3886200"/>
            <a:ext cx="2438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275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for v in b[0..]</a:t>
            </a:r>
            <a:endParaRPr lang="en-US" altLang="en-US" sz="3200" dirty="0">
              <a:solidFill>
                <a:srgbClr val="800000"/>
              </a:solidFill>
              <a:ea typeface="ＭＳ Ｐゴシック" charset="-128"/>
              <a:cs typeface="MS P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to truthify b[0..i] &lt;= v &lt; b[i+1..]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Precondition: b is sorted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.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200400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</a:rPr>
              <a:t>(           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1200" y="2438400"/>
            <a:ext cx="1674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0;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k= </a:t>
            </a:r>
            <a:r>
              <a:rPr lang="en-US" altLang="en-US" dirty="0" err="1" smtClean="0">
                <a:solidFill>
                  <a:srgbClr val="800000"/>
                </a:solidFill>
              </a:rPr>
              <a:t>b.length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05600" y="3195637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 &lt; k-1</a:t>
            </a:r>
            <a:endParaRPr lang="en-US" altLang="en-US" dirty="0"/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39700" y="4419600"/>
                <a:ext cx="4648200" cy="990600"/>
                <a:chOff x="139700" y="4419600"/>
                <a:chExt cx="4648200" cy="99060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39700" y="4419600"/>
                  <a:ext cx="4648200" cy="990600"/>
                  <a:chOff x="152400" y="3505200"/>
                  <a:chExt cx="4648200" cy="990600"/>
                </a:xfrm>
              </p:grpSpPr>
              <p:grpSp>
                <p:nvGrpSpPr>
                  <p:cNvPr id="8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52400" y="3505200"/>
                    <a:ext cx="4648200" cy="990600"/>
                    <a:chOff x="533400" y="2362200"/>
                    <a:chExt cx="4648200" cy="990600"/>
                  </a:xfrm>
                </p:grpSpPr>
                <p:grpSp>
                  <p:nvGrpSpPr>
                    <p:cNvPr id="87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3400" y="2362200"/>
                      <a:ext cx="4648200" cy="990600"/>
                      <a:chOff x="533400" y="2438400"/>
                      <a:chExt cx="4648200" cy="990600"/>
                    </a:xfrm>
                  </p:grpSpPr>
                  <p:grpSp>
                    <p:nvGrpSpPr>
                      <p:cNvPr id="89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48200" cy="990600"/>
                        <a:chOff x="533400" y="1295400"/>
                        <a:chExt cx="4648200" cy="990600"/>
                      </a:xfrm>
                    </p:grpSpPr>
                    <p:sp>
                      <p:nvSpPr>
                        <p:cNvPr id="91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92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93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24000" y="1295400"/>
                          <a:ext cx="36576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0  </a:t>
                          </a:r>
                          <a:r>
                            <a:rPr lang="en-US" altLang="en-US" dirty="0" smtClean="0"/>
                            <a:t>  </a:t>
                          </a:r>
                          <a:r>
                            <a:rPr lang="en-US" altLang="en-US" dirty="0" err="1" smtClean="0"/>
                            <a:t>i</a:t>
                          </a:r>
                          <a:r>
                            <a:rPr lang="en-US" altLang="en-US" dirty="0" smtClean="0"/>
                            <a:t>      </a:t>
                          </a:r>
                          <a:r>
                            <a:rPr lang="en-US" altLang="en-US" dirty="0"/>
                            <a:t>j</a:t>
                          </a:r>
                          <a:r>
                            <a:rPr lang="en-US" altLang="en-US" dirty="0" smtClean="0"/>
                            <a:t>        k        </a:t>
                          </a:r>
                          <a:r>
                            <a:rPr lang="en-US" altLang="en-US" dirty="0" err="1" smtClean="0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90" name="Text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>
                      <a:off x="2603500" y="2743200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3025098" y="3929836"/>
                        <a:ext cx="56900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14:m>
                          <m:oMathPara xmlns=""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𝑣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86" name="TextBox 8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25098" y="3929836"/>
                        <a:ext cx="569002" cy="369332"/>
                      </a:xfrm>
                      <a:prstGeom prst="rect">
                        <a:avLst/>
                      </a:prstGeom>
                      <a:blipFill rotWithShape="0">
                        <a:blip r:embed="rId2"/>
                        <a:stretch>
                          <a:fillRect l="-10638" r="-4255" b="-1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16764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1117599" y="4816733"/>
                    <a:ext cx="56900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=""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7599" y="4816733"/>
                    <a:ext cx="569002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8511" r="-4255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5" name="Straight Connector 64"/>
            <p:cNvCxnSpPr/>
            <p:nvPr/>
          </p:nvCxnSpPr>
          <p:spPr bwMode="auto">
            <a:xfrm>
              <a:off x="2971800" y="4800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52400" y="3505200"/>
            <a:ext cx="4648200" cy="990600"/>
            <a:chOff x="152400" y="3505200"/>
            <a:chExt cx="4648200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648200" cy="990600"/>
              <a:chOff x="533400" y="2362200"/>
              <a:chExt cx="4648200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smtClean="0"/>
                      <a:t>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dirty="0" smtClean="0"/>
                      <a:t>  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=""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=""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6" name="Group 115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19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0" name="Group 5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1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22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2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2231612" y="3015436"/>
                  <a:ext cx="20678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=""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?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612" y="3015436"/>
                  <a:ext cx="20678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353" r="-32353"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Box 48"/>
          <p:cNvSpPr txBox="1"/>
          <p:nvPr/>
        </p:nvSpPr>
        <p:spPr>
          <a:xfrm>
            <a:off x="114300" y="2566794"/>
            <a:ext cx="5181600" cy="3046413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This algorithm is better than binary searches that stop when v is found.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Gives good info when v not in b.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Works when b is empty.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Finds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last occurrence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of v, not arbitrary one.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Correctness, including making progress, easily seen using invariant 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096000" y="3482370"/>
            <a:ext cx="2514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int</a:t>
            </a:r>
            <a:r>
              <a:rPr lang="en-US" altLang="en-US" dirty="0" smtClean="0">
                <a:solidFill>
                  <a:srgbClr val="800000"/>
                </a:solidFill>
              </a:rPr>
              <a:t> j=  (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 err="1" smtClean="0">
                <a:solidFill>
                  <a:srgbClr val="800000"/>
                </a:solidFill>
              </a:rPr>
              <a:t>+</a:t>
            </a:r>
            <a:r>
              <a:rPr lang="en-US" altLang="en-US" dirty="0" err="1">
                <a:solidFill>
                  <a:srgbClr val="800000"/>
                </a:solidFill>
              </a:rPr>
              <a:t>k</a:t>
            </a:r>
            <a:r>
              <a:rPr lang="en-US" altLang="en-US" dirty="0" smtClean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//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j &lt; k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if (b[j] &lt;= v) 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 j;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e</a:t>
            </a:r>
            <a:r>
              <a:rPr lang="en-US" altLang="en-US" dirty="0" smtClean="0">
                <a:solidFill>
                  <a:srgbClr val="800000"/>
                </a:solidFill>
              </a:rPr>
              <a:t>lse  k=  j;</a:t>
            </a:r>
          </a:p>
        </p:txBody>
      </p:sp>
    </p:spTree>
    <p:extLst>
      <p:ext uri="{BB962C8B-B14F-4D97-AF65-F5344CB8AC3E}">
        <p14:creationId xmlns:p14="http://schemas.microsoft.com/office/powerpoint/2010/main" val="1089181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What Makes a Good Algorithm?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Suppose you have two possible algorithms that do the same thing; which is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What do we mean by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Required for homework</a:t>
            </a:r>
            <a:r>
              <a:rPr lang="en-US" altLang="en-US" sz="2400" dirty="0" smtClean="0">
                <a:ea typeface="MS PGothic" charset="-128"/>
                <a:cs typeface="MS PGothic" charset="-128"/>
              </a:rPr>
              <a:t>?</a:t>
            </a:r>
            <a:endParaRPr lang="en-US" altLang="en-US" sz="2400" dirty="0">
              <a:ea typeface="MS PGothic" charset="-128"/>
              <a:cs typeface="MS PGothic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2590800"/>
            <a:ext cx="3733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FIRST</a:t>
            </a:r>
            <a:r>
              <a:rPr lang="en-US" dirty="0">
                <a:ea typeface="ヒラギノ明朝 ProN W3" charset="0"/>
                <a:cs typeface="ヒラギノ明朝 ProN W3" charset="0"/>
              </a:rPr>
              <a:t>, Aim for simplicity, ease of understanding, correctness. </a:t>
            </a:r>
          </a:p>
          <a:p>
            <a:pPr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SECOND, Worry about efficiency only when it is needed.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794" y="5748536"/>
            <a:ext cx="6517362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+mn-lt"/>
                <a:ea typeface="MS PGothic" charset="-128"/>
                <a:cs typeface="MS PGothic" charset="-128"/>
              </a:rPr>
              <a:t>How do we measure speed of an algorithm?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National Flag Algorithm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743" y="1905000"/>
            <a:ext cx="4855464" cy="4495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533400" y="1571625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>
                <a:solidFill>
                  <a:srgbClr val="0009CC"/>
                </a:solidFill>
              </a:rPr>
              <a:t>Dutch national flag</a:t>
            </a:r>
            <a:r>
              <a:rPr lang="en-US" altLang="en-US">
                <a:solidFill>
                  <a:srgbClr val="0009CC"/>
                </a:solidFill>
              </a:rPr>
              <a:t>. Swap b[0..n-1] to put the reds first, then the whites, then the blues.  That is, given precondition Q, swap values of b[0.n] to truthify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0993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0995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7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8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0996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0994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0962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0985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098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0988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0989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0990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986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P1</a:t>
            </a:r>
          </a:p>
        </p:txBody>
      </p:sp>
      <p:grpSp>
        <p:nvGrpSpPr>
          <p:cNvPr id="40965" name="Group 2"/>
          <p:cNvGrpSpPr>
            <a:grpSpLocks/>
          </p:cNvGrpSpPr>
          <p:nvPr/>
        </p:nvGrpSpPr>
        <p:grpSpPr bwMode="auto">
          <a:xfrm>
            <a:off x="139700" y="3467100"/>
            <a:ext cx="4965700" cy="787400"/>
            <a:chOff x="444500" y="4787900"/>
            <a:chExt cx="4965700" cy="787400"/>
          </a:xfrm>
        </p:grpSpPr>
        <p:grpSp>
          <p:nvGrpSpPr>
            <p:cNvPr id="40975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0977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0979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0983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0984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22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 reds   whites     blues        ?  </a:t>
                    </a:r>
                  </a:p>
                </p:txBody>
              </p:sp>
            </p:grpSp>
            <p:sp>
              <p:nvSpPr>
                <p:cNvPr id="40980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0981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982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0978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40976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6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0; k= h; p= k;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while (           </a:t>
            </a:r>
            <a:r>
              <a:rPr lang="en-US" altLang="en-US" dirty="0" smtClean="0">
                <a:solidFill>
                  <a:srgbClr val="0000FF"/>
                </a:solidFill>
              </a:rPr>
              <a:t>) </a:t>
            </a:r>
            <a:r>
              <a:rPr lang="en-US" altLang="en-US" dirty="0">
                <a:solidFill>
                  <a:srgbClr val="0000FF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}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 != 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743200"/>
            <a:ext cx="3962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(b[p] blue)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(b[p] white)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b[p] red</a:t>
            </a:r>
          </a:p>
          <a:p>
            <a:pPr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}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162800" y="27432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 p+1;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505200"/>
            <a:ext cx="2220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k= k+1;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19800" y="4964112"/>
            <a:ext cx="31710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</a:t>
            </a:r>
            <a:r>
              <a:rPr lang="en-US" altLang="en-US" dirty="0" smtClean="0">
                <a:solidFill>
                  <a:srgbClr val="0000FF"/>
                </a:solidFill>
              </a:rPr>
              <a:t>b[h];</a:t>
            </a: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swap b[p], b[k];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</a:t>
            </a:r>
            <a:r>
              <a:rPr lang="en-US" altLang="en-US" dirty="0" smtClean="0">
                <a:solidFill>
                  <a:srgbClr val="0000FF"/>
                </a:solidFill>
              </a:rPr>
              <a:t>; h=h+1; </a:t>
            </a:r>
            <a:r>
              <a:rPr lang="en-US" altLang="en-US" dirty="0">
                <a:solidFill>
                  <a:srgbClr val="0000FF"/>
                </a:solidFill>
              </a:rPr>
              <a:t>k= k+1;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2017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2019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21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22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2020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2018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1986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2009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2011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15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16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2012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2013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0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1987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l" eaLnBrk="1" hangingPunct="1"/>
            <a:fld id="{8847D773-2D65-AB4D-AA99-181D61AB40FD}" type="slidenum">
              <a:rPr lang="en-US" altLang="en-US" sz="1400" b="0">
                <a:solidFill>
                  <a:schemeClr val="tx1"/>
                </a:solidFill>
                <a:latin typeface="Times" charset="0"/>
                <a:sym typeface="Times" charset="0"/>
              </a:rPr>
              <a:pPr algn="l" eaLnBrk="1" hangingPunct="1"/>
              <a:t>33</a:t>
            </a:fld>
            <a:endParaRPr lang="en-US" altLang="en-US" sz="1400" b="0">
              <a:solidFill>
                <a:schemeClr val="tx1"/>
              </a:solidFill>
              <a:latin typeface="Times" charset="0"/>
              <a:sym typeface="Times" charset="0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P2</a:t>
            </a:r>
          </a:p>
        </p:txBody>
      </p:sp>
      <p:grpSp>
        <p:nvGrpSpPr>
          <p:cNvPr id="41989" name="Group 2"/>
          <p:cNvGrpSpPr>
            <a:grpSpLocks/>
          </p:cNvGrpSpPr>
          <p:nvPr/>
        </p:nvGrpSpPr>
        <p:grpSpPr bwMode="auto">
          <a:xfrm>
            <a:off x="152400" y="3467100"/>
            <a:ext cx="4965700" cy="787400"/>
            <a:chOff x="444500" y="4787900"/>
            <a:chExt cx="4965700" cy="787400"/>
          </a:xfrm>
        </p:grpSpPr>
        <p:grpSp>
          <p:nvGrpSpPr>
            <p:cNvPr id="41999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2001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2003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2007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2008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>
                        <a:solidFill>
                          <a:schemeClr val="tx1"/>
                        </a:solidFill>
                      </a:rPr>
                      <a:t> reds   whites      ?          blues  </a:t>
                    </a:r>
                  </a:p>
                </p:txBody>
              </p:sp>
            </p:grpSp>
            <p:sp>
              <p:nvSpPr>
                <p:cNvPr id="42004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2005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2006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2002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4200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h= 0; k= h; p= n;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while (           </a:t>
            </a:r>
            <a:r>
              <a:rPr lang="en-US" altLang="en-US" smtClean="0">
                <a:solidFill>
                  <a:srgbClr val="0000FF"/>
                </a:solidFill>
              </a:rPr>
              <a:t>) </a:t>
            </a:r>
            <a:r>
              <a:rPr lang="en-US" altLang="en-US">
                <a:solidFill>
                  <a:srgbClr val="0000FF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 != p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895600"/>
            <a:ext cx="350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(b[k] white)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</a:t>
            </a:r>
            <a:r>
              <a:rPr lang="en-US" altLang="en-US" dirty="0" smtClean="0">
                <a:solidFill>
                  <a:srgbClr val="0000FF"/>
                </a:solidFill>
              </a:rPr>
              <a:t>b[k] </a:t>
            </a:r>
            <a:r>
              <a:rPr lang="en-US" altLang="en-US" dirty="0">
                <a:solidFill>
                  <a:srgbClr val="0000FF"/>
                </a:solidFill>
              </a:rPr>
              <a:t>blue)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b[k] is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15200" y="28956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k=  k+1;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733800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p-1;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b[p];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19800" y="5181600"/>
            <a:ext cx="220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b[h];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h+1; k= k+1;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3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Asymptotically, which algorithm is faster?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584200" y="2247900"/>
            <a:ext cx="4445000" cy="723900"/>
            <a:chOff x="1117600" y="4838700"/>
            <a:chExt cx="4445000" cy="723900"/>
          </a:xfrm>
        </p:grpSpPr>
        <p:grpSp>
          <p:nvGrpSpPr>
            <p:cNvPr id="15" name="Group 11"/>
            <p:cNvGrpSpPr>
              <a:grpSpLocks/>
            </p:cNvGrpSpPr>
            <p:nvPr/>
          </p:nvGrpSpPr>
          <p:grpSpPr bwMode="auto">
            <a:xfrm>
              <a:off x="1117600" y="4838700"/>
              <a:ext cx="4445000" cy="711200"/>
              <a:chOff x="-16" y="32"/>
              <a:chExt cx="2800" cy="448"/>
            </a:xfrm>
          </p:grpSpPr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2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18" name="Rectangle 15"/>
              <p:cNvSpPr>
                <a:spLocks/>
              </p:cNvSpPr>
              <p:nvPr/>
            </p:nvSpPr>
            <p:spPr bwMode="auto">
              <a:xfrm>
                <a:off x="-16" y="32"/>
                <a:ext cx="280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  h            k           p           n</a:t>
                </a:r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) </a:t>
              </a:r>
              <a:r>
                <a:rPr lang="en-US" altLang="en-US" sz="1800" dirty="0">
                  <a:solidFill>
                    <a:srgbClr val="0000FF"/>
                  </a:solidFill>
                </a:rPr>
                <a:t>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b[h];</a:t>
              </a: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swap b[p], b[k];</a:t>
              </a:r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; h=h+1; </a:t>
              </a:r>
              <a:r>
                <a:rPr lang="en-US" altLang="en-US" sz="1800" dirty="0">
                  <a:solidFill>
                    <a:srgbClr val="0000FF"/>
                  </a:solidFill>
                </a:rPr>
                <a:t>k= k+1;</a:t>
              </a:r>
            </a:p>
          </p:txBody>
        </p:sp>
      </p:grp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4800600" y="2247900"/>
            <a:ext cx="4419600" cy="723900"/>
            <a:chOff x="1143000" y="4838700"/>
            <a:chExt cx="4419600" cy="723900"/>
          </a:xfrm>
        </p:grpSpPr>
        <p:grpSp>
          <p:nvGrpSpPr>
            <p:cNvPr id="41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419600" cy="711200"/>
              <a:chOff x="0" y="32"/>
              <a:chExt cx="2784" cy="448"/>
            </a:xfrm>
          </p:grpSpPr>
          <p:grpSp>
            <p:nvGrpSpPr>
              <p:cNvPr id="43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7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8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44" name="Rectangle 15"/>
              <p:cNvSpPr>
                <a:spLocks/>
              </p:cNvSpPr>
              <p:nvPr/>
            </p:nvSpPr>
            <p:spPr bwMode="auto">
              <a:xfrm>
                <a:off x="0" y="32"/>
                <a:ext cx="278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0       h             k            p          n</a:t>
                </a:r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 smtClean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573358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b[k]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6934200" y="2573358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1067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24975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70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Asymptotically, which algorithm is faster?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35</a:t>
            </a:fld>
            <a:endParaRPr lang="en-US" altLang="en-US"/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609600" y="2578100"/>
            <a:ext cx="3810000" cy="393700"/>
            <a:chOff x="1143000" y="5168900"/>
            <a:chExt cx="3810000" cy="393700"/>
          </a:xfrm>
        </p:grpSpPr>
        <p:grpSp>
          <p:nvGrpSpPr>
            <p:cNvPr id="15" name="Group 11"/>
            <p:cNvGrpSpPr>
              <a:grpSpLocks/>
            </p:cNvGrpSpPr>
            <p:nvPr/>
          </p:nvGrpSpPr>
          <p:grpSpPr bwMode="auto">
            <a:xfrm>
              <a:off x="1143000" y="5168900"/>
              <a:ext cx="3810000" cy="381000"/>
              <a:chOff x="0" y="240"/>
              <a:chExt cx="2400" cy="240"/>
            </a:xfrm>
          </p:grpSpPr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2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) </a:t>
              </a:r>
              <a:r>
                <a:rPr lang="en-US" altLang="en-US" sz="1800" dirty="0">
                  <a:solidFill>
                    <a:srgbClr val="0000FF"/>
                  </a:solidFill>
                </a:rPr>
                <a:t>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b[h];</a:t>
              </a: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swap b[p], b[k];</a:t>
              </a:r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; h=h+1; </a:t>
              </a:r>
              <a:r>
                <a:rPr lang="en-US" altLang="en-US" sz="1800" dirty="0">
                  <a:solidFill>
                    <a:srgbClr val="0000FF"/>
                  </a:solidFill>
                </a:rPr>
                <a:t>k= k+1;</a:t>
              </a:r>
            </a:p>
          </p:txBody>
        </p:sp>
      </p:grp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4800600" y="2578100"/>
            <a:ext cx="3810000" cy="393700"/>
            <a:chOff x="1143000" y="5168900"/>
            <a:chExt cx="3810000" cy="393700"/>
          </a:xfrm>
        </p:grpSpPr>
        <p:grpSp>
          <p:nvGrpSpPr>
            <p:cNvPr id="41" name="Group 11"/>
            <p:cNvGrpSpPr>
              <a:grpSpLocks/>
            </p:cNvGrpSpPr>
            <p:nvPr/>
          </p:nvGrpSpPr>
          <p:grpSpPr bwMode="auto">
            <a:xfrm>
              <a:off x="1143000" y="5168900"/>
              <a:ext cx="3810000" cy="381000"/>
              <a:chOff x="0" y="240"/>
              <a:chExt cx="2400" cy="240"/>
            </a:xfrm>
          </p:grpSpPr>
          <p:grpSp>
            <p:nvGrpSpPr>
              <p:cNvPr id="43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7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8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45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 smtClean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b[k]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3175" y="3142654"/>
            <a:ext cx="40190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might use 2 swaps </a:t>
            </a:r>
            <a:r>
              <a:rPr lang="en-US" smtClean="0"/>
              <a:t>per iteration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80137" y="3142654"/>
            <a:ext cx="419858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uses at most 1 swap per iteration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38199" y="4648200"/>
            <a:ext cx="7543801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These two algorithms have the same asymptotic running time</a:t>
            </a:r>
          </a:p>
          <a:p>
            <a:pPr algn="ctr"/>
            <a:r>
              <a:rPr lang="en-US" dirty="0" smtClean="0">
                <a:latin typeface="+mn-lt"/>
              </a:rPr>
              <a:t>(both are O(n))</a:t>
            </a:r>
            <a:endParaRPr lang="en-US" dirty="0">
              <a:latin typeface="+mn-lt"/>
            </a:endParaRPr>
          </a:p>
        </p:txBody>
      </p:sp>
      <p:sp>
        <p:nvSpPr>
          <p:cNvPr id="51" name="Rectangle 15"/>
          <p:cNvSpPr>
            <a:spLocks/>
          </p:cNvSpPr>
          <p:nvPr/>
        </p:nvSpPr>
        <p:spPr bwMode="auto">
          <a:xfrm>
            <a:off x="584200" y="2247900"/>
            <a:ext cx="4445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chemeClr val="tx1"/>
                </a:solidFill>
              </a:rPr>
              <a:t>0      </a:t>
            </a:r>
            <a:r>
              <a:rPr lang="en-US" altLang="en-US" dirty="0" smtClean="0">
                <a:solidFill>
                  <a:schemeClr val="tx1"/>
                </a:solidFill>
              </a:rPr>
              <a:t>  h            k           p           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3" name="Rectangle 15"/>
          <p:cNvSpPr>
            <a:spLocks/>
          </p:cNvSpPr>
          <p:nvPr/>
        </p:nvSpPr>
        <p:spPr bwMode="auto">
          <a:xfrm>
            <a:off x="4800600" y="2247900"/>
            <a:ext cx="4419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0       h             k            p          n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0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ea typeface="MS PGothic" charset="-128"/>
                <a:cs typeface="MS PGothic" charset="-128"/>
              </a:rPr>
              <a:t>Basic Step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: one “constant time” operation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2C12DD9-2B99-924A-9F13-DC0C99AE78E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895600"/>
            <a:ext cx="7772400" cy="3505200"/>
          </a:xfrm>
        </p:spPr>
        <p:txBody>
          <a:bodyPr rIns="132080">
            <a:normAutofit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ea typeface="+mn-ea"/>
                <a:cs typeface="Times New Roman"/>
              </a:rPr>
              <a:t>Basic step: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Input/output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a number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Access value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primitive-type variable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array element,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or object field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assign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to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variable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array element, or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object field 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do one arithmetic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or logical operation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method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call (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not counting </a:t>
            </a:r>
            <a:r>
              <a:rPr lang="en-US" sz="2400" dirty="0" err="1" smtClean="0">
                <a:latin typeface="Times New Roman"/>
                <a:ea typeface="+mn-ea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evaluation and execution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method body)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Constant time operation</a:t>
            </a:r>
            <a:r>
              <a:rPr lang="en-US" altLang="en-US"/>
              <a:t>: its time doesn’t depend on the size</a:t>
            </a:r>
          </a:p>
          <a:p>
            <a:pPr eaLnBrk="1" hangingPunct="1"/>
            <a:r>
              <a:rPr lang="en-US" altLang="en-US"/>
              <a:t>or length of anything. Always roughly the same. Time is bounded above by some number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Counting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3FFD00-D581-2649-B9D8-67F563E79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304800" y="17526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sum= sum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k;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6700" y="4754940"/>
            <a:ext cx="36957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All </a:t>
            </a:r>
            <a:r>
              <a:rPr lang="en-US" altLang="en-US" dirty="0" smtClean="0"/>
              <a:t>basic steps take time 1.</a:t>
            </a:r>
            <a:endParaRPr lang="en-US" altLang="en-US" dirty="0"/>
          </a:p>
          <a:p>
            <a:pPr eaLnBrk="1" hangingPunct="1"/>
            <a:r>
              <a:rPr lang="en-US" altLang="en-US" dirty="0"/>
              <a:t>There are n loop iterations. Therefore, takes time proportional to 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18437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sum</a:t>
              </a:r>
              <a:r>
                <a:rPr lang="en-US" altLang="en-US" dirty="0">
                  <a:solidFill>
                    <a:srgbClr val="0000FF"/>
                  </a:solidFill>
                </a:rPr>
                <a:t>= 0;</a:t>
              </a:r>
              <a:r>
                <a:rPr lang="en-US" altLang="en-US" dirty="0"/>
                <a:t>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sum= sum 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k;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6807631"/>
              </p:ext>
            </p:extLst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673600" y="4595356"/>
            <a:ext cx="3124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Linear </a:t>
            </a:r>
            <a:r>
              <a:rPr lang="en-US" altLang="en-US" b="1" dirty="0">
                <a:solidFill>
                  <a:srgbClr val="FF0000"/>
                </a:solidFill>
              </a:rPr>
              <a:t>algorithm in 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Graphic spid="12" grpId="0">
        <p:bldAsOne/>
      </p:bldGraphic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</a:t>
              </a:r>
              <a:r>
                <a:rPr lang="en-US" altLang="en-US" smtClean="0"/>
                <a:t>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= "";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&lt;= 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/>
              <a:t>Concatenation is not a basic step. </a:t>
            </a:r>
            <a:r>
              <a:rPr lang="en-US" altLang="en-US" dirty="0"/>
              <a:t>For each k, catenation creates and fills k array elements.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676400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/>
              <a:t>❌</a:t>
            </a:r>
            <a:endParaRPr lang="en-US" sz="20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5"/>
          <p:cNvGrpSpPr>
            <a:grpSpLocks/>
          </p:cNvGrpSpPr>
          <p:nvPr/>
        </p:nvGrpSpPr>
        <p:grpSpPr bwMode="auto">
          <a:xfrm>
            <a:off x="533400" y="2667000"/>
            <a:ext cx="2667000" cy="1371600"/>
            <a:chOff x="533400" y="3124200"/>
            <a:chExt cx="2667000" cy="1371600"/>
          </a:xfrm>
        </p:grpSpPr>
        <p:grpSp>
          <p:nvGrpSpPr>
            <p:cNvPr id="19502" name="Group 10"/>
            <p:cNvGrpSpPr>
              <a:grpSpLocks/>
            </p:cNvGrpSpPr>
            <p:nvPr/>
          </p:nvGrpSpPr>
          <p:grpSpPr bwMode="auto">
            <a:xfrm>
              <a:off x="533400" y="3124200"/>
              <a:ext cx="2667000" cy="1371600"/>
              <a:chOff x="4407647" y="2133600"/>
              <a:chExt cx="3059953" cy="1513489"/>
            </a:xfrm>
          </p:grpSpPr>
          <p:sp>
            <p:nvSpPr>
              <p:cNvPr id="19507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9800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08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8B008C"/>
                    </a:solidFill>
                  </a:rPr>
                  <a:t>String@00</a:t>
                </a:r>
                <a:endParaRPr lang="en-US" altLang="en-US"/>
              </a:p>
            </p:txBody>
          </p:sp>
          <p:sp>
            <p:nvSpPr>
              <p:cNvPr id="1950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String</a:t>
                </a:r>
              </a:p>
            </p:txBody>
          </p:sp>
        </p:grpSp>
        <p:grpSp>
          <p:nvGrpSpPr>
            <p:cNvPr id="19503" name="Group 5"/>
            <p:cNvGrpSpPr>
              <a:grpSpLocks/>
            </p:cNvGrpSpPr>
            <p:nvPr/>
          </p:nvGrpSpPr>
          <p:grpSpPr bwMode="auto">
            <a:xfrm>
              <a:off x="533400" y="3809999"/>
              <a:ext cx="1930400" cy="685801"/>
              <a:chOff x="4394200" y="3809999"/>
              <a:chExt cx="1930400" cy="685801"/>
            </a:xfrm>
          </p:grpSpPr>
          <p:sp>
            <p:nvSpPr>
              <p:cNvPr id="19504" name="TextBox 3"/>
              <p:cNvSpPr txBox="1">
                <a:spLocks noChangeArrowheads="1"/>
              </p:cNvSpPr>
              <p:nvPr/>
            </p:nvSpPr>
            <p:spPr bwMode="auto">
              <a:xfrm>
                <a:off x="4800600" y="3810000"/>
                <a:ext cx="660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</a:t>
                </a:r>
              </a:p>
            </p:txBody>
          </p:sp>
          <p:sp>
            <p:nvSpPr>
              <p:cNvPr id="19505" name="TextBox 4"/>
              <p:cNvSpPr txBox="1">
                <a:spLocks noChangeArrowheads="1"/>
              </p:cNvSpPr>
              <p:nvPr/>
            </p:nvSpPr>
            <p:spPr bwMode="auto">
              <a:xfrm>
                <a:off x="4394200" y="380999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9506" name="TextBox 29"/>
              <p:cNvSpPr txBox="1">
                <a:spLocks noChangeArrowheads="1"/>
              </p:cNvSpPr>
              <p:nvPr/>
            </p:nvSpPr>
            <p:spPr bwMode="auto">
              <a:xfrm>
                <a:off x="5410200" y="4034135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char[]</a:t>
                </a:r>
              </a:p>
            </p:txBody>
          </p:sp>
        </p:grpSp>
      </p:grpSp>
      <p:grpSp>
        <p:nvGrpSpPr>
          <p:cNvPr id="19458" name="Group 41"/>
          <p:cNvGrpSpPr>
            <a:grpSpLocks/>
          </p:cNvGrpSpPr>
          <p:nvPr/>
        </p:nvGrpSpPr>
        <p:grpSpPr bwMode="auto">
          <a:xfrm>
            <a:off x="685800" y="3733800"/>
            <a:ext cx="2971800" cy="2971800"/>
            <a:chOff x="533400" y="4038600"/>
            <a:chExt cx="2971800" cy="2971800"/>
          </a:xfrm>
        </p:grpSpPr>
        <p:grpSp>
          <p:nvGrpSpPr>
            <p:cNvPr id="19493" name="Group 30"/>
            <p:cNvGrpSpPr>
              <a:grpSpLocks/>
            </p:cNvGrpSpPr>
            <p:nvPr/>
          </p:nvGrpSpPr>
          <p:grpSpPr bwMode="auto">
            <a:xfrm>
              <a:off x="533400" y="4876800"/>
              <a:ext cx="2971800" cy="2133600"/>
              <a:chOff x="533400" y="4876800"/>
              <a:chExt cx="2971800" cy="2133600"/>
            </a:xfrm>
          </p:grpSpPr>
          <p:grpSp>
            <p:nvGrpSpPr>
              <p:cNvPr id="19495" name="Group 23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4407647" y="2133600"/>
                <a:chExt cx="3059953" cy="2354316"/>
              </a:xfrm>
            </p:grpSpPr>
            <p:sp>
              <p:nvSpPr>
                <p:cNvPr id="19499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82091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0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char[]@02</a:t>
                  </a:r>
                  <a:endParaRPr lang="en-US" altLang="en-US"/>
                </a:p>
              </p:txBody>
            </p:sp>
            <p:sp>
              <p:nvSpPr>
                <p:cNvPr id="19501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char[]</a:t>
                  </a:r>
                </a:p>
              </p:txBody>
            </p:sp>
          </p:grpSp>
          <p:grpSp>
            <p:nvGrpSpPr>
              <p:cNvPr id="19496" name="Group 28"/>
              <p:cNvGrpSpPr>
                <a:grpSpLocks/>
              </p:cNvGrpSpPr>
              <p:nvPr/>
            </p:nvGrpSpPr>
            <p:grpSpPr bwMode="auto">
              <a:xfrm>
                <a:off x="1066800" y="5562600"/>
                <a:ext cx="910054" cy="461665"/>
                <a:chOff x="4381500" y="5410200"/>
                <a:chExt cx="910054" cy="461665"/>
              </a:xfrm>
            </p:grpSpPr>
            <p:sp>
              <p:nvSpPr>
                <p:cNvPr id="1949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381500" y="54102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19498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724400" y="5410200"/>
                  <a:ext cx="567154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‘d’</a:t>
                  </a:r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295400" y="4038600"/>
              <a:ext cx="304800" cy="8382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String Concatenation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F49863B-B87A-4C47-AC9A-F35349E6F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08137"/>
            <a:ext cx="7848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s= s + “c”;    is NOT constant time.</a:t>
            </a:r>
            <a:br>
              <a:rPr lang="en-US" altLang="en-US"/>
            </a:br>
            <a:r>
              <a:rPr lang="en-US" altLang="en-US"/>
              <a:t>It takes time proportional to 1 + length of s</a:t>
            </a:r>
          </a:p>
        </p:txBody>
      </p:sp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4470400" y="2590800"/>
            <a:ext cx="660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  </a:t>
            </a: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4064000" y="25908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200400" y="2819400"/>
            <a:ext cx="1524000" cy="9144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5" name="TextBox 27"/>
          <p:cNvSpPr txBox="1">
            <a:spLocks noChangeArrowheads="1"/>
          </p:cNvSpPr>
          <p:nvPr/>
        </p:nvSpPr>
        <p:spPr bwMode="auto">
          <a:xfrm>
            <a:off x="12192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9466" name="TextBox 33"/>
          <p:cNvSpPr txBox="1">
            <a:spLocks noChangeArrowheads="1"/>
          </p:cNvSpPr>
          <p:nvPr/>
        </p:nvSpPr>
        <p:spPr bwMode="auto">
          <a:xfrm>
            <a:off x="1562100" y="5715000"/>
            <a:ext cx="5667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‘x’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410200" y="2743200"/>
            <a:ext cx="2971800" cy="3886200"/>
            <a:chOff x="5410200" y="2438400"/>
            <a:chExt cx="2971800" cy="3886200"/>
          </a:xfrm>
        </p:grpSpPr>
        <p:grpSp>
          <p:nvGrpSpPr>
            <p:cNvPr id="19470" name="Group 32"/>
            <p:cNvGrpSpPr>
              <a:grpSpLocks/>
            </p:cNvGrpSpPr>
            <p:nvPr/>
          </p:nvGrpSpPr>
          <p:grpSpPr bwMode="auto">
            <a:xfrm>
              <a:off x="5486400" y="2438400"/>
              <a:ext cx="2667000" cy="1371600"/>
              <a:chOff x="533400" y="3124200"/>
              <a:chExt cx="2667000" cy="1371600"/>
            </a:xfrm>
          </p:grpSpPr>
          <p:grpSp>
            <p:nvGrpSpPr>
              <p:cNvPr id="19485" name="Group 10"/>
              <p:cNvGrpSpPr>
                <a:grpSpLocks/>
              </p:cNvGrpSpPr>
              <p:nvPr/>
            </p:nvGrpSpPr>
            <p:grpSpPr bwMode="auto">
              <a:xfrm>
                <a:off x="533400" y="3124200"/>
                <a:ext cx="2667000" cy="1371600"/>
                <a:chOff x="4407647" y="2133600"/>
                <a:chExt cx="3059953" cy="1513489"/>
              </a:xfrm>
            </p:grpSpPr>
            <p:sp>
              <p:nvSpPr>
                <p:cNvPr id="19490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980089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1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String@90</a:t>
                  </a:r>
                  <a:endParaRPr lang="en-US" altLang="en-US"/>
                </a:p>
              </p:txBody>
            </p:sp>
            <p:sp>
              <p:nvSpPr>
                <p:cNvPr id="19492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String</a:t>
                  </a:r>
                </a:p>
              </p:txBody>
            </p:sp>
          </p:grpSp>
          <p:grpSp>
            <p:nvGrpSpPr>
              <p:cNvPr id="19486" name="Group 5"/>
              <p:cNvGrpSpPr>
                <a:grpSpLocks/>
              </p:cNvGrpSpPr>
              <p:nvPr/>
            </p:nvGrpSpPr>
            <p:grpSpPr bwMode="auto">
              <a:xfrm>
                <a:off x="533400" y="3809999"/>
                <a:ext cx="1930400" cy="685801"/>
                <a:chOff x="4394200" y="3809999"/>
                <a:chExt cx="1930400" cy="685801"/>
              </a:xfrm>
            </p:grpSpPr>
            <p:sp>
              <p:nvSpPr>
                <p:cNvPr id="1948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810000"/>
                  <a:ext cx="66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</a:t>
                  </a:r>
                </a:p>
              </p:txBody>
            </p:sp>
            <p:sp>
              <p:nvSpPr>
                <p:cNvPr id="1948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394200" y="3809999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948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410200" y="4034135"/>
                  <a:ext cx="914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char[]</a:t>
                  </a:r>
                </a:p>
              </p:txBody>
            </p:sp>
          </p:grpSp>
        </p:grpSp>
        <p:grpSp>
          <p:nvGrpSpPr>
            <p:cNvPr id="19471" name="Group 14"/>
            <p:cNvGrpSpPr>
              <a:grpSpLocks/>
            </p:cNvGrpSpPr>
            <p:nvPr/>
          </p:nvGrpSpPr>
          <p:grpSpPr bwMode="auto">
            <a:xfrm>
              <a:off x="5410200" y="3352800"/>
              <a:ext cx="2971800" cy="2971800"/>
              <a:chOff x="533400" y="4038600"/>
              <a:chExt cx="2971800" cy="2971800"/>
            </a:xfrm>
          </p:grpSpPr>
          <p:grpSp>
            <p:nvGrpSpPr>
              <p:cNvPr id="19476" name="Group 30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533400" y="4876800"/>
                <a:chExt cx="2971800" cy="2133600"/>
              </a:xfrm>
            </p:grpSpPr>
            <p:grpSp>
              <p:nvGrpSpPr>
                <p:cNvPr id="19478" name="Group 23"/>
                <p:cNvGrpSpPr>
                  <a:grpSpLocks/>
                </p:cNvGrpSpPr>
                <p:nvPr/>
              </p:nvGrpSpPr>
              <p:grpSpPr bwMode="auto">
                <a:xfrm>
                  <a:off x="533400" y="4876800"/>
                  <a:ext cx="2971800" cy="2133600"/>
                  <a:chOff x="4407647" y="2133600"/>
                  <a:chExt cx="3059953" cy="2354316"/>
                </a:xfrm>
              </p:grpSpPr>
              <p:sp>
                <p:nvSpPr>
                  <p:cNvPr id="19482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407647" y="2667000"/>
                    <a:ext cx="3059953" cy="18209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948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4407650" y="2133600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rgbClr val="8B008C"/>
                        </a:solidFill>
                      </a:rPr>
                      <a:t>char[]@018</a:t>
                    </a:r>
                    <a:endParaRPr lang="en-US" altLang="en-US"/>
                  </a:p>
                </p:txBody>
              </p:sp>
              <p:sp>
                <p:nvSpPr>
                  <p:cNvPr id="1948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char[]</a:t>
                    </a:r>
                  </a:p>
                </p:txBody>
              </p:sp>
            </p:grpSp>
            <p:grpSp>
              <p:nvGrpSpPr>
                <p:cNvPr id="19479" name="Group 28"/>
                <p:cNvGrpSpPr>
                  <a:grpSpLocks/>
                </p:cNvGrpSpPr>
                <p:nvPr/>
              </p:nvGrpSpPr>
              <p:grpSpPr bwMode="auto">
                <a:xfrm>
                  <a:off x="1066800" y="5562600"/>
                  <a:ext cx="910054" cy="461665"/>
                  <a:chOff x="4381500" y="5410200"/>
                  <a:chExt cx="910054" cy="461665"/>
                </a:xfrm>
              </p:grpSpPr>
              <p:sp>
                <p:nvSpPr>
                  <p:cNvPr id="1948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500" y="54102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</a:t>
                    </a:r>
                  </a:p>
                </p:txBody>
              </p:sp>
              <p:sp>
                <p:nvSpPr>
                  <p:cNvPr id="19481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4400" y="5410200"/>
                    <a:ext cx="567154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‘d’</a:t>
                    </a:r>
                  </a:p>
                </p:txBody>
              </p:sp>
            </p:grp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1295400" y="4038600"/>
                <a:ext cx="304800" cy="8382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2" name="TextBox 27"/>
            <p:cNvSpPr txBox="1">
              <a:spLocks noChangeArrowheads="1"/>
            </p:cNvSpPr>
            <p:nvPr/>
          </p:nvSpPr>
          <p:spPr bwMode="auto">
            <a:xfrm>
              <a:off x="5947946" y="5334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19473" name="TextBox 33"/>
            <p:cNvSpPr txBox="1">
              <a:spLocks noChangeArrowheads="1"/>
            </p:cNvSpPr>
            <p:nvPr/>
          </p:nvSpPr>
          <p:spPr bwMode="auto">
            <a:xfrm>
              <a:off x="6290846" y="53340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‘x’</a:t>
              </a:r>
            </a:p>
          </p:txBody>
        </p:sp>
        <p:sp>
          <p:nvSpPr>
            <p:cNvPr id="19474" name="TextBox 27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9475" name="TextBox 33"/>
            <p:cNvSpPr txBox="1">
              <a:spLocks noChangeArrowheads="1"/>
            </p:cNvSpPr>
            <p:nvPr/>
          </p:nvSpPr>
          <p:spPr bwMode="auto">
            <a:xfrm>
              <a:off x="6286500" y="57912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324600" y="6096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‘c’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24400" y="2819400"/>
            <a:ext cx="762000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619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</a:t>
              </a:r>
              <a:r>
                <a:rPr lang="en-US" altLang="en-US" smtClean="0"/>
                <a:t>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= "";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&lt;= 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/>
              <a:t>Concatenation is not a basic step. </a:t>
            </a:r>
            <a:r>
              <a:rPr lang="en-US" altLang="en-US" dirty="0"/>
              <a:t>For each k, catenation creates and fills k array elements.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  <a:solidFill>
            <a:schemeClr val="bg1"/>
          </a:solidFill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grpFill/>
            <a:ln w="9525">
              <a:solidFill>
                <a:srgbClr val="80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	</a:t>
              </a:r>
              <a:r>
                <a:rPr lang="en-US" altLang="en-US" dirty="0" smtClean="0">
                  <a:solidFill>
                    <a:srgbClr val="800000"/>
                  </a:solidFill>
                </a:rPr>
                <a:t>    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steps 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1	    1 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1	    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n+1	    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</a:t>
              </a:r>
              <a:r>
                <a:rPr lang="en-US" altLang="en-US" dirty="0" smtClean="0"/>
                <a:t>n	    1</a:t>
              </a:r>
              <a:endParaRPr lang="en-US" altLang="en-US" dirty="0"/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n	    </a:t>
              </a:r>
              <a:r>
                <a:rPr lang="en-US" altLang="en-US" dirty="0"/>
                <a:t>k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FF0000"/>
                  </a:solidFill>
                </a:rPr>
                <a:t>Total steps:</a:t>
              </a:r>
              <a:r>
                <a:rPr lang="en-US" altLang="en-US" dirty="0">
                  <a:solidFill>
                    <a:srgbClr val="FF0000"/>
                  </a:solidFill>
                </a:rPr>
                <a:t>	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   n*(n-1)/2 + 2n </a:t>
              </a:r>
              <a:r>
                <a:rPr lang="en-US" altLang="en-US" dirty="0">
                  <a:solidFill>
                    <a:srgbClr val="FF0000"/>
                  </a:solidFill>
                </a:rPr>
                <a:t>+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3</a:t>
              </a:r>
              <a:endParaRPr lang="en-US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343400" y="4406900"/>
              <a:ext cx="14478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96000" y="4406900"/>
              <a:ext cx="2667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/>
          </p:spPr>
        </p:cxnSp>
      </p:grpSp>
      <p:graphicFrame>
        <p:nvGraphicFramePr>
          <p:cNvPr id="25" name="Chart 24"/>
          <p:cNvGraphicFramePr/>
          <p:nvPr>
            <p:extLst/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562600" y="4582657"/>
            <a:ext cx="3505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Quadratic algorithm </a:t>
            </a:r>
            <a:r>
              <a:rPr lang="en-US" altLang="en-US" b="1" dirty="0">
                <a:solidFill>
                  <a:srgbClr val="FF0000"/>
                </a:solidFill>
              </a:rPr>
              <a:t>in n</a:t>
            </a:r>
          </a:p>
        </p:txBody>
      </p:sp>
    </p:spTree>
    <p:extLst>
      <p:ext uri="{BB962C8B-B14F-4D97-AF65-F5344CB8AC3E}">
        <p14:creationId xmlns:p14="http://schemas.microsoft.com/office/powerpoint/2010/main" val="15955078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Linear versus quadractic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586A44-E2B4-0C42-8940-EE3962B50BB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304800" y="1524000"/>
            <a:ext cx="3733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&lt;=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sum= sum + n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495800" y="149878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“”;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&lt;= 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‘c’;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533400" y="4800600"/>
            <a:ext cx="8077200" cy="1570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dirty="0"/>
              <a:t>In comparing the runtimes of these algorithms, the exact number of basic steps is not important. What’s important is that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linear in </a:t>
            </a:r>
            <a:r>
              <a:rPr lang="en-US" altLang="en-US" dirty="0" smtClean="0">
                <a:solidFill>
                  <a:srgbClr val="FF0000"/>
                </a:solidFill>
              </a:rPr>
              <a:t>n—takes </a:t>
            </a:r>
            <a:r>
              <a:rPr lang="en-US" altLang="en-US" dirty="0">
                <a:solidFill>
                  <a:srgbClr val="FF0000"/>
                </a:solidFill>
              </a:rPr>
              <a:t>time proportional to n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quadratic in </a:t>
            </a:r>
            <a:r>
              <a:rPr lang="en-US" altLang="en-US" dirty="0" smtClean="0">
                <a:solidFill>
                  <a:srgbClr val="FF0000"/>
                </a:solidFill>
              </a:rPr>
              <a:t>n—takes </a:t>
            </a:r>
            <a:r>
              <a:rPr lang="en-US" altLang="en-US" dirty="0">
                <a:solidFill>
                  <a:srgbClr val="FF0000"/>
                </a:solidFill>
              </a:rPr>
              <a:t>time proportional to n</a:t>
            </a:r>
            <a:r>
              <a:rPr lang="en-US" altLang="en-US" sz="3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52500" y="3734922"/>
            <a:ext cx="24384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Linear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181600" y="3782457"/>
            <a:ext cx="28956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Quadratic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 bwMode="auto">
        <a:noFill/>
        <a:ln w="19050">
          <a:solidFill>
            <a:schemeClr val="tx1"/>
          </a:solidFill>
          <a:round/>
          <a:headEnd/>
          <a:tailEnd/>
        </a:ln>
        <a:effectLst>
          <a:outerShdw blurRad="38100" dist="30000" dir="5400000" sx="0" sy="0" rotWithShape="0">
            <a:srgbClr val="000000">
              <a:alpha val="74998"/>
            </a:srgbClr>
          </a:outerShdw>
        </a:effectLst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7765</TotalTime>
  <Pages>0</Pages>
  <Words>3771</Words>
  <Characters>0</Characters>
  <Application>Microsoft Macintosh PowerPoint</Application>
  <PresentationFormat>On-screen Show (4:3)</PresentationFormat>
  <Lines>0</Lines>
  <Paragraphs>737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Asymptotic complexity</vt:lpstr>
      <vt:lpstr>Announcements</vt:lpstr>
      <vt:lpstr>What Makes a Good Algorithm?</vt:lpstr>
      <vt:lpstr>Basic Step: one “constant time” operation</vt:lpstr>
      <vt:lpstr>Counting Steps</vt:lpstr>
      <vt:lpstr>Not all operations are basic steps</vt:lpstr>
      <vt:lpstr>String Concatenation</vt:lpstr>
      <vt:lpstr>Not all operations are basic steps</vt:lpstr>
      <vt:lpstr>Linear versus quadractic</vt:lpstr>
      <vt:lpstr>Looking at execution speed</vt:lpstr>
      <vt:lpstr>What do we want from a  definition of “runtime complexity”?</vt:lpstr>
      <vt:lpstr>"Big O" Notation</vt:lpstr>
      <vt:lpstr>Prove that (n2 + n) is O(n2)</vt:lpstr>
      <vt:lpstr>Prove that (n2 + n) is O(n2)</vt:lpstr>
      <vt:lpstr>Prove that 100 n + log n   is   O(n)</vt:lpstr>
      <vt:lpstr>O(…) Examples</vt:lpstr>
      <vt:lpstr>Do NOT say or write f(n) = O(g(n))</vt:lpstr>
      <vt:lpstr>Problem-size examples</vt:lpstr>
      <vt:lpstr>Commonly Seen Time Bounds</vt:lpstr>
      <vt:lpstr>Big O Poll</vt:lpstr>
      <vt:lpstr>Java Lists</vt:lpstr>
      <vt:lpstr>Search for v in b[0..]</vt:lpstr>
      <vt:lpstr>Search for v in b[0..]</vt:lpstr>
      <vt:lpstr>The Four Loopy Questions</vt:lpstr>
      <vt:lpstr>Search for v in b[0..]</vt:lpstr>
      <vt:lpstr>Search for v in sorted b[0..]</vt:lpstr>
      <vt:lpstr>Another way to search for v in b[0..]</vt:lpstr>
      <vt:lpstr>Another way to search for v in b[0..]</vt:lpstr>
      <vt:lpstr>Another way to search for v in b[0..]</vt:lpstr>
      <vt:lpstr>Dutch National Flag Algorithm</vt:lpstr>
      <vt:lpstr>PowerPoint Presentation</vt:lpstr>
      <vt:lpstr>PowerPoint Presentation</vt:lpstr>
      <vt:lpstr>PowerPoint Presentation</vt:lpstr>
      <vt:lpstr>Asymptotically, which algorithm is faster?</vt:lpstr>
      <vt:lpstr>Asymptotically, which algorithm is faster?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458</cp:revision>
  <cp:lastPrinted>2016-03-02T19:46:26Z</cp:lastPrinted>
  <dcterms:modified xsi:type="dcterms:W3CDTF">2017-10-23T13:04:15Z</dcterms:modified>
</cp:coreProperties>
</file>