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256" r:id="rId2"/>
    <p:sldId id="363" r:id="rId3"/>
    <p:sldId id="373" r:id="rId4"/>
    <p:sldId id="371" r:id="rId5"/>
    <p:sldId id="321" r:id="rId6"/>
    <p:sldId id="338" r:id="rId7"/>
    <p:sldId id="340" r:id="rId8"/>
    <p:sldId id="339" r:id="rId9"/>
    <p:sldId id="357" r:id="rId10"/>
    <p:sldId id="367" r:id="rId11"/>
    <p:sldId id="366" r:id="rId12"/>
    <p:sldId id="358" r:id="rId13"/>
    <p:sldId id="356" r:id="rId14"/>
    <p:sldId id="341" r:id="rId15"/>
    <p:sldId id="342" r:id="rId16"/>
    <p:sldId id="353" r:id="rId17"/>
    <p:sldId id="343" r:id="rId18"/>
    <p:sldId id="344" r:id="rId19"/>
    <p:sldId id="345" r:id="rId20"/>
    <p:sldId id="346" r:id="rId21"/>
    <p:sldId id="347" r:id="rId22"/>
    <p:sldId id="372" r:id="rId23"/>
    <p:sldId id="370" r:id="rId24"/>
    <p:sldId id="369" r:id="rId2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  <p15:guide id="3" pos="1392">
          <p15:clr>
            <a:srgbClr val="A4A3A4"/>
          </p15:clr>
        </p15:guide>
        <p15:guide id="4" pos="2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DFFF"/>
    <a:srgbClr val="FFF7F3"/>
    <a:srgbClr val="F8DFF0"/>
    <a:srgbClr val="80000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94674" autoAdjust="0"/>
  </p:normalViewPr>
  <p:slideViewPr>
    <p:cSldViewPr>
      <p:cViewPr>
        <p:scale>
          <a:sx n="102" d="100"/>
          <a:sy n="102" d="100"/>
        </p:scale>
        <p:origin x="1456" y="648"/>
      </p:cViewPr>
      <p:guideLst>
        <p:guide orient="horz" pos="2160"/>
        <p:guide pos="2832"/>
        <p:guide pos="1392"/>
        <p:guide pos="2784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07/09/2017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07/09/2017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• For example, a variable</a:t>
            </a:r>
            <a:r>
              <a:rPr lang="en-US" baseline="0" dirty="0" smtClean="0"/>
              <a:t> of type Animal can hold any object with an Animal segment. So a plain Animal, a Dog, or a Cat.</a:t>
            </a:r>
          </a:p>
          <a:p>
            <a:r>
              <a:rPr lang="en-US" baseline="0" dirty="0" smtClean="0"/>
              <a:t>• (On next slide.)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42395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Java compiler wants to keep you *safe*. So this rule requires there to be *some* method with the right name. But it doesn't have to know *which* method will be called!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968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Types exist at compile time. Objects exist at run</a:t>
            </a:r>
            <a:r>
              <a:rPr lang="en-US" baseline="0" dirty="0" smtClean="0"/>
              <a:t> time. The compiler has NO IDEA what object you will put in </a:t>
            </a:r>
            <a:r>
              <a:rPr lang="en-US" baseline="0" smtClean="0"/>
              <a:t>what variable, except that it obeys the type rule: Animal variables hold objects with *some* Animal segment.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44923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Again, the value</a:t>
            </a:r>
            <a:r>
              <a:rPr lang="en-US" baseline="0" dirty="0" smtClean="0"/>
              <a:t> of k only exists at run time! Not when you're compiling your code. So the compiler cannot *possibly* know which object you're referring to. And it just wants to keep you safe!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23646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 they cannot fail at run time!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74986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9/7/17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9/7/17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9/7/17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9/7/17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9/7/17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9/7/17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9/7/17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9/7/17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9/7/17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9/7/17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9/7/17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9/7/17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CS/ENGRD 2110</a:t>
            </a:r>
            <a:br>
              <a:rPr lang="fr-BE" dirty="0"/>
            </a:br>
            <a:r>
              <a:rPr lang="fr-BE" dirty="0" smtClean="0"/>
              <a:t>Fall 2017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/>
              <a:t>Lecture 6: Consequence of type, casting; function equals</a:t>
            </a:r>
          </a:p>
          <a:p>
            <a:r>
              <a:rPr lang="fr-BE" dirty="0"/>
              <a:t>http://courses.cs.cornell.edu/cs2110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5559552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800000"/>
                </a:solidFill>
              </a:rPr>
              <a:t>From an Animal variable, can use only methods available in class Animal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6332060" y="1905000"/>
            <a:ext cx="2202340" cy="852190"/>
            <a:chOff x="228602" y="2276475"/>
            <a:chExt cx="2202340" cy="852190"/>
          </a:xfrm>
        </p:grpSpPr>
        <p:grpSp>
          <p:nvGrpSpPr>
            <p:cNvPr id="99" name="Group 98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101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102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a</a:t>
                </a:r>
              </a:p>
            </p:txBody>
          </p:sp>
        </p:grpSp>
        <p:sp>
          <p:nvSpPr>
            <p:cNvPr id="100" name="Rectangle 99"/>
            <p:cNvSpPr/>
            <p:nvPr/>
          </p:nvSpPr>
          <p:spPr>
            <a:xfrm>
              <a:off x="1263134" y="2667000"/>
              <a:ext cx="11678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Animal</a:t>
              </a:r>
              <a:endParaRPr lang="en-US" sz="2400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533400" y="4267200"/>
            <a:ext cx="4800600" cy="20159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When checking legality of a call like </a:t>
            </a:r>
          </a:p>
          <a:p>
            <a:r>
              <a:rPr lang="en-US" sz="2400" dirty="0"/>
              <a:t>      </a:t>
            </a:r>
            <a:r>
              <a:rPr lang="en-US" sz="2400" dirty="0" err="1" smtClean="0">
                <a:solidFill>
                  <a:srgbClr val="0000FF"/>
                </a:solidFill>
              </a:rPr>
              <a:t>a.getPurrs</a:t>
            </a:r>
            <a:r>
              <a:rPr lang="en-US" sz="2400" dirty="0" smtClean="0">
                <a:solidFill>
                  <a:srgbClr val="0000FF"/>
                </a:solidFill>
              </a:rPr>
              <a:t>(…)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400" dirty="0"/>
              <a:t>since the type of a is Animal, </a:t>
            </a:r>
            <a:r>
              <a:rPr lang="en-US" sz="2400" dirty="0" smtClean="0"/>
              <a:t>method </a:t>
            </a:r>
            <a:r>
              <a:rPr lang="en-US" sz="2400" dirty="0" err="1" smtClean="0"/>
              <a:t>getPurrs</a:t>
            </a:r>
            <a:r>
              <a:rPr lang="en-US" sz="2400" dirty="0" smtClean="0"/>
              <a:t> </a:t>
            </a:r>
            <a:r>
              <a:rPr lang="en-US" sz="2400" dirty="0"/>
              <a:t>must be declared in Animal or one of its </a:t>
            </a:r>
            <a:r>
              <a:rPr lang="en-US" sz="2400" dirty="0" err="1"/>
              <a:t>superclasses</a:t>
            </a:r>
            <a:r>
              <a:rPr lang="en-US" sz="2400" dirty="0"/>
              <a:t>.</a:t>
            </a:r>
          </a:p>
        </p:txBody>
      </p:sp>
      <p:grpSp>
        <p:nvGrpSpPr>
          <p:cNvPr id="23" name="Group 39"/>
          <p:cNvGrpSpPr>
            <a:grpSpLocks/>
          </p:cNvGrpSpPr>
          <p:nvPr/>
        </p:nvGrpSpPr>
        <p:grpSpPr bwMode="auto">
          <a:xfrm>
            <a:off x="5791200" y="3505200"/>
            <a:ext cx="2819400" cy="3048000"/>
            <a:chOff x="3696" y="144"/>
            <a:chExt cx="1776" cy="1920"/>
          </a:xfrm>
        </p:grpSpPr>
        <p:grpSp>
          <p:nvGrpSpPr>
            <p:cNvPr id="25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27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29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2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3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rgbClr val="E41900"/>
                        </a:solidFill>
                      </a:rPr>
                      <a:t>a0</a:t>
                    </a:r>
                    <a:endParaRPr lang="en-US" dirty="0"/>
                  </a:p>
                </p:txBody>
              </p:sp>
              <p:sp>
                <p:nvSpPr>
                  <p:cNvPr id="34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5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6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0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 smtClean="0">
                      <a:solidFill>
                        <a:srgbClr val="FF0000"/>
                      </a:solidFill>
                    </a:rPr>
                    <a:t>getPurrs</a:t>
                  </a:r>
                  <a:r>
                    <a:rPr lang="en-US" dirty="0" smtClean="0">
                      <a:solidFill>
                        <a:srgbClr val="FF0000"/>
                      </a:solidFill>
                    </a:rPr>
                    <a:t>()</a:t>
                  </a:r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3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28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6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628827" y="1679476"/>
            <a:ext cx="5029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Suppose </a:t>
            </a:r>
            <a:r>
              <a:rPr lang="en-US" sz="2400" dirty="0">
                <a:solidFill>
                  <a:srgbClr val="E41900"/>
                </a:solidFill>
              </a:rPr>
              <a:t>a0</a:t>
            </a:r>
            <a:r>
              <a:rPr lang="en-US" sz="2400" dirty="0"/>
              <a:t> contains an object of a subclass Cat of Animal. By the rule below, </a:t>
            </a:r>
            <a:r>
              <a:rPr lang="en-US" sz="2400" dirty="0" err="1" smtClean="0">
                <a:solidFill>
                  <a:srgbClr val="FF0000"/>
                </a:solidFill>
              </a:rPr>
              <a:t>a.getPurrs</a:t>
            </a:r>
            <a:r>
              <a:rPr lang="en-US" sz="2400" dirty="0" smtClean="0">
                <a:solidFill>
                  <a:srgbClr val="FF0000"/>
                </a:solidFill>
              </a:rPr>
              <a:t>(…)</a:t>
            </a:r>
            <a:r>
              <a:rPr lang="en-US" sz="2400" dirty="0" smtClean="0"/>
              <a:t> </a:t>
            </a:r>
            <a:r>
              <a:rPr lang="en-US" sz="2400" dirty="0"/>
              <a:t>is still illegal.</a:t>
            </a:r>
          </a:p>
          <a:p>
            <a:r>
              <a:rPr lang="en-US" sz="2400" dirty="0"/>
              <a:t>Remember, the test for legality is done at compile time, not while the program is running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38" name="Rectangle 40"/>
          <p:cNvSpPr>
            <a:spLocks noChangeArrowheads="1"/>
          </p:cNvSpPr>
          <p:nvPr/>
        </p:nvSpPr>
        <p:spPr bwMode="auto">
          <a:xfrm>
            <a:off x="5791200" y="5257800"/>
            <a:ext cx="2819400" cy="1295400"/>
          </a:xfrm>
          <a:prstGeom prst="rect">
            <a:avLst/>
          </a:prstGeom>
          <a:solidFill>
            <a:schemeClr val="accent1">
              <a:alpha val="6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3400" y="6283136"/>
            <a:ext cx="46106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see </a:t>
            </a:r>
            <a:r>
              <a:rPr lang="en-US" dirty="0" err="1" smtClean="0"/>
              <a:t>JavaHyperText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compile-time reference rule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12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5559552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800000"/>
                </a:solidFill>
              </a:rPr>
              <a:t>From an Animal variable, can use only methods available in class Animal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791200" y="3505200"/>
            <a:ext cx="2819400" cy="3048000"/>
            <a:chOff x="2819400" y="3505200"/>
            <a:chExt cx="2819400" cy="3048000"/>
          </a:xfrm>
        </p:grpSpPr>
        <p:grpSp>
          <p:nvGrpSpPr>
            <p:cNvPr id="39" name="Group 39"/>
            <p:cNvGrpSpPr>
              <a:grpSpLocks/>
            </p:cNvGrpSpPr>
            <p:nvPr/>
          </p:nvGrpSpPr>
          <p:grpSpPr bwMode="auto">
            <a:xfrm>
              <a:off x="2819400" y="3505200"/>
              <a:ext cx="2819400" cy="3048000"/>
              <a:chOff x="3696" y="144"/>
              <a:chExt cx="1776" cy="1920"/>
            </a:xfrm>
          </p:grpSpPr>
          <p:grpSp>
            <p:nvGrpSpPr>
              <p:cNvPr id="40" name="Group 17"/>
              <p:cNvGrpSpPr>
                <a:grpSpLocks/>
              </p:cNvGrpSpPr>
              <p:nvPr/>
            </p:nvGrpSpPr>
            <p:grpSpPr bwMode="auto">
              <a:xfrm>
                <a:off x="3696" y="144"/>
                <a:ext cx="1776" cy="1920"/>
                <a:chOff x="3696" y="192"/>
                <a:chExt cx="1776" cy="1920"/>
              </a:xfrm>
            </p:grpSpPr>
            <p:grpSp>
              <p:nvGrpSpPr>
                <p:cNvPr id="42" name="Group 16"/>
                <p:cNvGrpSpPr>
                  <a:grpSpLocks/>
                </p:cNvGrpSpPr>
                <p:nvPr/>
              </p:nvGrpSpPr>
              <p:grpSpPr bwMode="auto">
                <a:xfrm>
                  <a:off x="3696" y="192"/>
                  <a:ext cx="1776" cy="1920"/>
                  <a:chOff x="3696" y="768"/>
                  <a:chExt cx="1776" cy="1920"/>
                </a:xfrm>
              </p:grpSpPr>
              <p:grpSp>
                <p:nvGrpSpPr>
                  <p:cNvPr id="44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696" y="768"/>
                    <a:ext cx="1776" cy="1920"/>
                    <a:chOff x="3696" y="768"/>
                    <a:chExt cx="1776" cy="1920"/>
                  </a:xfrm>
                </p:grpSpPr>
                <p:sp>
                  <p:nvSpPr>
                    <p:cNvPr id="47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1072"/>
                      <a:ext cx="1776" cy="1616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  <p:sp>
                  <p:nvSpPr>
                    <p:cNvPr id="48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96" y="768"/>
                      <a:ext cx="336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>
                          <a:solidFill>
                            <a:srgbClr val="E41900"/>
                          </a:solidFill>
                        </a:rPr>
                        <a:t>a0</a:t>
                      </a:r>
                      <a:endParaRPr lang="en-US"/>
                    </a:p>
                  </p:txBody>
                </p:sp>
                <p:sp>
                  <p:nvSpPr>
                    <p:cNvPr id="49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04" y="1072"/>
                      <a:ext cx="768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/>
                        <a:t>Animal</a:t>
                      </a:r>
                    </a:p>
                  </p:txBody>
                </p:sp>
                <p:sp>
                  <p:nvSpPr>
                    <p:cNvPr id="50" name="Text 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992" y="1872"/>
                      <a:ext cx="480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/>
                        <a:t>Cat</a:t>
                      </a:r>
                    </a:p>
                  </p:txBody>
                </p:sp>
                <p:sp>
                  <p:nvSpPr>
                    <p:cNvPr id="51" name="Line 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696" y="1872"/>
                      <a:ext cx="13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</p:grpSp>
              <p:sp>
                <p:nvSpPr>
                  <p:cNvPr id="45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1891"/>
                    <a:ext cx="1728" cy="75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/>
                    </a:r>
                    <a:br>
                      <a:rPr lang="en-US" dirty="0"/>
                    </a:br>
                    <a:r>
                      <a:rPr lang="en-US" dirty="0" err="1"/>
                      <a:t>getNoise</a:t>
                    </a:r>
                    <a:r>
                      <a:rPr lang="en-US" dirty="0"/>
                      <a:t>() </a:t>
                    </a:r>
                    <a:r>
                      <a:rPr lang="en-US" dirty="0" err="1"/>
                      <a:t>toString</a:t>
                    </a:r>
                    <a:r>
                      <a:rPr lang="en-US" dirty="0"/>
                      <a:t>()</a:t>
                    </a:r>
                    <a:br>
                      <a:rPr lang="en-US" dirty="0"/>
                    </a:br>
                    <a:r>
                      <a:rPr lang="en-US" dirty="0" err="1" smtClean="0">
                        <a:solidFill>
                          <a:srgbClr val="FF0000"/>
                        </a:solidFill>
                      </a:rPr>
                      <a:t>getPurrs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()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46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92" y="1116"/>
                    <a:ext cx="1680" cy="6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age</a:t>
                    </a:r>
                  </a:p>
                  <a:p>
                    <a:pPr>
                      <a:spcBef>
                        <a:spcPct val="50000"/>
                      </a:spcBef>
                    </a:pPr>
                    <a:r>
                      <a:rPr lang="en-US" dirty="0" err="1"/>
                      <a:t>isOlder</a:t>
                    </a:r>
                    <a:r>
                      <a:rPr lang="en-US" dirty="0"/>
                      <a:t>(Animal)</a:t>
                    </a:r>
                  </a:p>
                </p:txBody>
              </p:sp>
            </p:grpSp>
            <p:sp>
              <p:nvSpPr>
                <p:cNvPr id="43" name="Rectangle 14"/>
                <p:cNvSpPr>
                  <a:spLocks noChangeArrowheads="1"/>
                </p:cNvSpPr>
                <p:nvPr/>
              </p:nvSpPr>
              <p:spPr bwMode="auto">
                <a:xfrm>
                  <a:off x="4176" y="576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41" name="Text Box 32"/>
              <p:cNvSpPr txBox="1">
                <a:spLocks noChangeArrowheads="1"/>
              </p:cNvSpPr>
              <p:nvPr/>
            </p:nvSpPr>
            <p:spPr bwMode="auto">
              <a:xfrm>
                <a:off x="4272" y="480"/>
                <a:ext cx="19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 dirty="0"/>
                  <a:t>5</a:t>
                </a:r>
              </a:p>
            </p:txBody>
          </p:sp>
        </p:grpSp>
        <p:sp>
          <p:nvSpPr>
            <p:cNvPr id="56" name="Rectangle 40"/>
            <p:cNvSpPr>
              <a:spLocks noChangeArrowheads="1"/>
            </p:cNvSpPr>
            <p:nvPr/>
          </p:nvSpPr>
          <p:spPr bwMode="auto">
            <a:xfrm>
              <a:off x="2819400" y="5257800"/>
              <a:ext cx="2819400" cy="12954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52400" y="1905000"/>
            <a:ext cx="1732159" cy="852190"/>
            <a:chOff x="228602" y="2276475"/>
            <a:chExt cx="1732159" cy="852190"/>
          </a:xfrm>
        </p:grpSpPr>
        <p:grpSp>
          <p:nvGrpSpPr>
            <p:cNvPr id="66" name="Group 65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70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68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c</a:t>
                </a: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1263134" y="2667000"/>
              <a:ext cx="69762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Cat</a:t>
              </a:r>
              <a:endParaRPr lang="en-US" sz="2400" dirty="0"/>
            </a:p>
          </p:txBody>
        </p:sp>
      </p:grpSp>
      <p:grpSp>
        <p:nvGrpSpPr>
          <p:cNvPr id="75" name="Group 39"/>
          <p:cNvGrpSpPr>
            <a:grpSpLocks/>
          </p:cNvGrpSpPr>
          <p:nvPr/>
        </p:nvGrpSpPr>
        <p:grpSpPr bwMode="auto">
          <a:xfrm>
            <a:off x="533400" y="3429000"/>
            <a:ext cx="2819400" cy="3048000"/>
            <a:chOff x="3696" y="144"/>
            <a:chExt cx="1776" cy="1920"/>
          </a:xfrm>
        </p:grpSpPr>
        <p:grpSp>
          <p:nvGrpSpPr>
            <p:cNvPr id="86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88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90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93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94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95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96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97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91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 smtClean="0">
                      <a:solidFill>
                        <a:srgbClr val="FF0000"/>
                      </a:solidFill>
                    </a:rPr>
                    <a:t>getPurrs</a:t>
                  </a:r>
                  <a:r>
                    <a:rPr lang="en-US" dirty="0" smtClean="0">
                      <a:solidFill>
                        <a:srgbClr val="FF0000"/>
                      </a:solidFill>
                    </a:rPr>
                    <a:t>()</a:t>
                  </a:r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2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89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87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6332060" y="1905000"/>
            <a:ext cx="2202340" cy="852190"/>
            <a:chOff x="228602" y="2276475"/>
            <a:chExt cx="2202340" cy="852190"/>
          </a:xfrm>
        </p:grpSpPr>
        <p:grpSp>
          <p:nvGrpSpPr>
            <p:cNvPr id="99" name="Group 98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101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102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a</a:t>
                </a:r>
              </a:p>
            </p:txBody>
          </p:sp>
        </p:grpSp>
        <p:sp>
          <p:nvSpPr>
            <p:cNvPr id="100" name="Rectangle 99"/>
            <p:cNvSpPr/>
            <p:nvPr/>
          </p:nvSpPr>
          <p:spPr>
            <a:xfrm>
              <a:off x="1263134" y="2667000"/>
              <a:ext cx="11678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Animal</a:t>
              </a:r>
              <a:endParaRPr lang="en-US" sz="2400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209800" y="1295400"/>
            <a:ext cx="3962400" cy="1200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The same object a0, from the viewpoint of a Cat variable and an Animal variable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2819400"/>
            <a:ext cx="2819400" cy="461665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c.getPurrs</a:t>
            </a:r>
            <a:r>
              <a:rPr lang="en-US" sz="2400" dirty="0" smtClean="0"/>
              <a:t>() </a:t>
            </a:r>
            <a:r>
              <a:rPr lang="en-US" sz="2400" dirty="0"/>
              <a:t>is legal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886200" y="2819400"/>
            <a:ext cx="3124200" cy="461665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a.getPurrs</a:t>
            </a:r>
            <a:r>
              <a:rPr lang="en-US" sz="2400" dirty="0" smtClean="0"/>
              <a:t>() </a:t>
            </a:r>
            <a:r>
              <a:rPr lang="en-US" sz="2400" dirty="0"/>
              <a:t>is illegal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86200" y="3276600"/>
            <a:ext cx="1676400" cy="1938992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because </a:t>
            </a:r>
            <a:r>
              <a:rPr lang="en-US" sz="2400" dirty="0" err="1" smtClean="0"/>
              <a:t>getPurrs</a:t>
            </a:r>
            <a:endParaRPr lang="en-US" sz="2400" dirty="0"/>
          </a:p>
          <a:p>
            <a:r>
              <a:rPr lang="en-US" sz="2400" dirty="0"/>
              <a:t>is not available in class Animal</a:t>
            </a:r>
          </a:p>
        </p:txBody>
      </p:sp>
    </p:spTree>
    <p:extLst>
      <p:ext uri="{BB962C8B-B14F-4D97-AF65-F5344CB8AC3E}">
        <p14:creationId xmlns:p14="http://schemas.microsoft.com/office/powerpoint/2010/main" val="337318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2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239000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800000"/>
                </a:solidFill>
              </a:rPr>
              <a:t>Rule for determining legality of method call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52400" y="3657600"/>
            <a:ext cx="1501427" cy="852190"/>
            <a:chOff x="228602" y="2276475"/>
            <a:chExt cx="1501427" cy="852190"/>
          </a:xfrm>
        </p:grpSpPr>
        <p:grpSp>
          <p:nvGrpSpPr>
            <p:cNvPr id="66" name="Group 65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70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68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c</a:t>
                </a: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1263134" y="2667000"/>
              <a:ext cx="46689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C</a:t>
              </a:r>
              <a:endParaRPr lang="en-US" sz="2400" dirty="0"/>
            </a:p>
          </p:txBody>
        </p:sp>
      </p:grpSp>
      <p:grpSp>
        <p:nvGrpSpPr>
          <p:cNvPr id="88" name="Group 16"/>
          <p:cNvGrpSpPr>
            <a:grpSpLocks/>
          </p:cNvGrpSpPr>
          <p:nvPr/>
        </p:nvGrpSpPr>
        <p:grpSpPr bwMode="auto">
          <a:xfrm>
            <a:off x="1676400" y="2895600"/>
            <a:ext cx="5791200" cy="3560618"/>
            <a:chOff x="1824" y="812"/>
            <a:chExt cx="3648" cy="2056"/>
          </a:xfrm>
        </p:grpSpPr>
        <p:grpSp>
          <p:nvGrpSpPr>
            <p:cNvPr id="90" name="Group 15"/>
            <p:cNvGrpSpPr>
              <a:grpSpLocks/>
            </p:cNvGrpSpPr>
            <p:nvPr/>
          </p:nvGrpSpPr>
          <p:grpSpPr bwMode="auto">
            <a:xfrm>
              <a:off x="3696" y="812"/>
              <a:ext cx="1776" cy="2056"/>
              <a:chOff x="3696" y="812"/>
              <a:chExt cx="1776" cy="2056"/>
            </a:xfrm>
          </p:grpSpPr>
          <p:sp>
            <p:nvSpPr>
              <p:cNvPr id="93" name="Rectangle 7"/>
              <p:cNvSpPr>
                <a:spLocks noChangeArrowheads="1"/>
              </p:cNvSpPr>
              <p:nvPr/>
            </p:nvSpPr>
            <p:spPr bwMode="auto">
              <a:xfrm>
                <a:off x="3696" y="1120"/>
                <a:ext cx="1776" cy="174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4" name="Text Box 8"/>
              <p:cNvSpPr txBox="1">
                <a:spLocks noChangeArrowheads="1"/>
              </p:cNvSpPr>
              <p:nvPr/>
            </p:nvSpPr>
            <p:spPr bwMode="auto">
              <a:xfrm>
                <a:off x="3696" y="812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  <a:endParaRPr lang="en-US"/>
              </a:p>
            </p:txBody>
          </p:sp>
          <p:sp>
            <p:nvSpPr>
              <p:cNvPr id="95" name="Text Box 9"/>
              <p:cNvSpPr txBox="1">
                <a:spLocks noChangeArrowheads="1"/>
              </p:cNvSpPr>
              <p:nvPr/>
            </p:nvSpPr>
            <p:spPr bwMode="auto">
              <a:xfrm>
                <a:off x="4704" y="1117"/>
                <a:ext cx="768" cy="26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Object</a:t>
                </a:r>
              </a:p>
            </p:txBody>
          </p:sp>
          <p:sp>
            <p:nvSpPr>
              <p:cNvPr id="96" name="Text Box 10"/>
              <p:cNvSpPr txBox="1">
                <a:spLocks noChangeArrowheads="1"/>
              </p:cNvSpPr>
              <p:nvPr/>
            </p:nvSpPr>
            <p:spPr bwMode="auto">
              <a:xfrm>
                <a:off x="4992" y="2437"/>
                <a:ext cx="480" cy="26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97" name="Line 11"/>
              <p:cNvSpPr>
                <a:spLocks noChangeShapeType="1"/>
              </p:cNvSpPr>
              <p:nvPr/>
            </p:nvSpPr>
            <p:spPr bwMode="auto">
              <a:xfrm>
                <a:off x="3696" y="2437"/>
                <a:ext cx="13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91" name="Text Box 12"/>
            <p:cNvSpPr txBox="1">
              <a:spLocks noChangeArrowheads="1"/>
            </p:cNvSpPr>
            <p:nvPr/>
          </p:nvSpPr>
          <p:spPr bwMode="auto">
            <a:xfrm>
              <a:off x="1824" y="1659"/>
              <a:ext cx="1440" cy="693"/>
            </a:xfrm>
            <a:prstGeom prst="rect">
              <a:avLst/>
            </a:prstGeom>
            <a:solidFill>
              <a:srgbClr val="E4D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m(…)  must be declared in one of these classes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609600" y="1524000"/>
            <a:ext cx="8077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Rule: </a:t>
            </a:r>
            <a:r>
              <a:rPr lang="en-US" sz="2400" dirty="0" err="1">
                <a:solidFill>
                  <a:srgbClr val="FF0000"/>
                </a:solidFill>
              </a:rPr>
              <a:t>c.m</a:t>
            </a:r>
            <a:r>
              <a:rPr lang="en-US" sz="2400" dirty="0">
                <a:solidFill>
                  <a:srgbClr val="FF0000"/>
                </a:solidFill>
              </a:rPr>
              <a:t>(…) </a:t>
            </a:r>
            <a:r>
              <a:rPr lang="en-US" sz="2400" dirty="0"/>
              <a:t>is legal and the program will compile ONLY if method </a:t>
            </a:r>
            <a:r>
              <a:rPr lang="en-US" sz="2400" dirty="0">
                <a:solidFill>
                  <a:srgbClr val="FF0000"/>
                </a:solidFill>
              </a:rPr>
              <a:t>m</a:t>
            </a:r>
            <a:r>
              <a:rPr lang="en-US" sz="2400" dirty="0"/>
              <a:t> is declared in </a:t>
            </a:r>
            <a:r>
              <a:rPr lang="en-US" sz="2400" dirty="0">
                <a:solidFill>
                  <a:srgbClr val="FF0000"/>
                </a:solidFill>
              </a:rPr>
              <a:t>C</a:t>
            </a:r>
            <a:r>
              <a:rPr lang="en-US" sz="2400" dirty="0"/>
              <a:t> or one of its </a:t>
            </a:r>
            <a:r>
              <a:rPr lang="en-US" sz="2400" dirty="0" err="1" smtClean="0"/>
              <a:t>superclasses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(</a:t>
            </a:r>
            <a:r>
              <a:rPr lang="en-US" sz="2400" dirty="0" err="1" smtClean="0"/>
              <a:t>JavaHyperText</a:t>
            </a:r>
            <a:r>
              <a:rPr lang="en-US" sz="2400" dirty="0" smtClean="0"/>
              <a:t> entry: </a:t>
            </a:r>
            <a:r>
              <a:rPr lang="en-US" sz="2400" dirty="0" smtClean="0">
                <a:solidFill>
                  <a:srgbClr val="800000"/>
                </a:solidFill>
              </a:rPr>
              <a:t>compile</a:t>
            </a:r>
            <a:r>
              <a:rPr lang="en-US" sz="2400" dirty="0">
                <a:solidFill>
                  <a:srgbClr val="800000"/>
                </a:solidFill>
              </a:rPr>
              <a:t>-time reference </a:t>
            </a:r>
            <a:r>
              <a:rPr lang="en-US" sz="2400" dirty="0" smtClean="0">
                <a:solidFill>
                  <a:srgbClr val="800000"/>
                </a:solidFill>
              </a:rPr>
              <a:t>rule</a:t>
            </a:r>
            <a:r>
              <a:rPr lang="en-US" sz="2400" dirty="0" smtClean="0"/>
              <a:t>.)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53" name="Text Box 10"/>
          <p:cNvSpPr txBox="1">
            <a:spLocks noChangeArrowheads="1"/>
          </p:cNvSpPr>
          <p:nvPr/>
        </p:nvSpPr>
        <p:spPr bwMode="auto">
          <a:xfrm>
            <a:off x="6705600" y="4947805"/>
            <a:ext cx="762000" cy="4623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…</a:t>
            </a:r>
          </a:p>
        </p:txBody>
      </p:sp>
      <p:sp>
        <p:nvSpPr>
          <p:cNvPr id="54" name="Line 11"/>
          <p:cNvSpPr>
            <a:spLocks noChangeShapeType="1"/>
          </p:cNvSpPr>
          <p:nvPr/>
        </p:nvSpPr>
        <p:spPr bwMode="auto">
          <a:xfrm>
            <a:off x="4648200" y="4947805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7" name="TextBox 6"/>
          <p:cNvSpPr txBox="1"/>
          <p:nvPr/>
        </p:nvSpPr>
        <p:spPr>
          <a:xfrm>
            <a:off x="5916083" y="445558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5" name="Text Box 10"/>
          <p:cNvSpPr txBox="1">
            <a:spLocks noChangeArrowheads="1"/>
          </p:cNvSpPr>
          <p:nvPr/>
        </p:nvSpPr>
        <p:spPr bwMode="auto">
          <a:xfrm>
            <a:off x="6705600" y="4114800"/>
            <a:ext cx="762000" cy="4623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…</a:t>
            </a:r>
          </a:p>
        </p:txBody>
      </p:sp>
      <p:sp>
        <p:nvSpPr>
          <p:cNvPr id="57" name="Line 11"/>
          <p:cNvSpPr>
            <a:spLocks noChangeShapeType="1"/>
          </p:cNvSpPr>
          <p:nvPr/>
        </p:nvSpPr>
        <p:spPr bwMode="auto">
          <a:xfrm>
            <a:off x="4648200" y="41148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cxnSp>
        <p:nvCxnSpPr>
          <p:cNvPr id="12" name="Straight Connector 11"/>
          <p:cNvCxnSpPr>
            <a:stCxn id="91" idx="3"/>
          </p:cNvCxnSpPr>
          <p:nvPr/>
        </p:nvCxnSpPr>
        <p:spPr>
          <a:xfrm flipV="1">
            <a:off x="3962400" y="3810001"/>
            <a:ext cx="1066800" cy="11525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3962400" y="4724400"/>
            <a:ext cx="1066800" cy="2381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91" idx="3"/>
          </p:cNvCxnSpPr>
          <p:nvPr/>
        </p:nvCxnSpPr>
        <p:spPr>
          <a:xfrm>
            <a:off x="3962400" y="4962525"/>
            <a:ext cx="1066800" cy="2952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91" idx="3"/>
          </p:cNvCxnSpPr>
          <p:nvPr/>
        </p:nvCxnSpPr>
        <p:spPr>
          <a:xfrm>
            <a:off x="3962400" y="4962525"/>
            <a:ext cx="1066800" cy="10572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95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152400" y="1600200"/>
            <a:ext cx="4191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800000"/>
                </a:solidFill>
              </a:rPr>
              <a:t>Type of v[0]: Animal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Another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6200" y="5719761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    null    </a:t>
                </a:r>
                <a:r>
                  <a:rPr lang="en-US" dirty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0       1         2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 smtClean="0">
                      <a:solidFill>
                        <a:srgbClr val="FF0000"/>
                      </a:solidFill>
                    </a:rPr>
                    <a:t>getPurrs</a:t>
                  </a:r>
                  <a:r>
                    <a:rPr lang="en-US" dirty="0" smtClean="0">
                      <a:solidFill>
                        <a:srgbClr val="FF0000"/>
                      </a:solidFill>
                    </a:rPr>
                    <a:t>()</a:t>
                  </a:r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029200" y="1828800"/>
            <a:ext cx="3810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Should this call be allowed? Should program compile?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Times New Roman"/>
                <a:cs typeface="Times New Roman"/>
              </a:rPr>
              <a:t>    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v[0].</a:t>
            </a:r>
            <a:r>
              <a:rPr lang="en-US" sz="24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getPurrs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6200" y="2514600"/>
            <a:ext cx="3810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Should this call be allowed? Should program compile?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Times New Roman"/>
                <a:cs typeface="Times New Roman"/>
              </a:rPr>
              <a:t>    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v[k].</a:t>
            </a:r>
            <a:r>
              <a:rPr lang="en-US" sz="24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getPurrs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21156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228600" y="1524000"/>
            <a:ext cx="3886200" cy="2015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Each element </a:t>
            </a:r>
            <a:r>
              <a:rPr lang="en-US" dirty="0">
                <a:solidFill>
                  <a:srgbClr val="800000"/>
                </a:solidFill>
              </a:rPr>
              <a:t>v[k]</a:t>
            </a:r>
            <a:r>
              <a:rPr lang="en-US" dirty="0">
                <a:solidFill>
                  <a:srgbClr val="000000"/>
                </a:solidFill>
              </a:rPr>
              <a:t> is of</a:t>
            </a:r>
          </a:p>
          <a:p>
            <a:r>
              <a:rPr lang="en-US" dirty="0">
                <a:solidFill>
                  <a:srgbClr val="000000"/>
                </a:solidFill>
              </a:rPr>
              <a:t>type </a:t>
            </a:r>
            <a:r>
              <a:rPr lang="en-US" dirty="0">
                <a:solidFill>
                  <a:srgbClr val="800000"/>
                </a:solidFill>
              </a:rPr>
              <a:t>Animal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000000"/>
                </a:solidFill>
              </a:rPr>
              <a:t>From </a:t>
            </a:r>
            <a:r>
              <a:rPr lang="en-US" dirty="0">
                <a:solidFill>
                  <a:srgbClr val="800000"/>
                </a:solidFill>
              </a:rPr>
              <a:t>v[k]</a:t>
            </a:r>
            <a:r>
              <a:rPr lang="en-US" dirty="0">
                <a:solidFill>
                  <a:srgbClr val="000000"/>
                </a:solidFill>
              </a:rPr>
              <a:t>, see only what is in partition </a:t>
            </a:r>
            <a:r>
              <a:rPr lang="en-US" dirty="0">
                <a:solidFill>
                  <a:srgbClr val="800000"/>
                </a:solidFill>
              </a:rPr>
              <a:t>Animal</a:t>
            </a:r>
            <a:r>
              <a:rPr lang="en-US" dirty="0">
                <a:solidFill>
                  <a:srgbClr val="000000"/>
                </a:solidFill>
              </a:rPr>
              <a:t> and partitions above it.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View of object based on </a:t>
            </a:r>
            <a:r>
              <a:rPr lang="en-US" sz="3600" dirty="0" smtClean="0">
                <a:solidFill>
                  <a:srgbClr val="800000"/>
                </a:solidFill>
              </a:rPr>
              <a:t>the </a:t>
            </a:r>
            <a:r>
              <a:rPr lang="en-US" sz="3600" dirty="0">
                <a:solidFill>
                  <a:srgbClr val="800000"/>
                </a:solidFill>
              </a:rPr>
              <a:t>type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6200" y="5262561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    null    </a:t>
                </a:r>
                <a:r>
                  <a:rPr lang="en-US" dirty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0       1         2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 smtClean="0">
                      <a:solidFill>
                        <a:srgbClr val="FF0000"/>
                      </a:solidFill>
                    </a:rPr>
                    <a:t>getPurrs</a:t>
                  </a:r>
                  <a:r>
                    <a:rPr lang="en-US" dirty="0" smtClean="0">
                      <a:solidFill>
                        <a:srgbClr val="FF0000"/>
                      </a:solidFill>
                    </a:rPr>
                    <a:t>()</a:t>
                  </a:r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191000" y="1676400"/>
            <a:ext cx="47244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getPurrs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() </a:t>
            </a:r>
            <a:r>
              <a:rPr lang="en-US" sz="2400" dirty="0">
                <a:latin typeface="Times New Roman"/>
                <a:cs typeface="Times New Roman"/>
              </a:rPr>
              <a:t>not in class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Animal</a:t>
            </a:r>
            <a:r>
              <a:rPr lang="en-US" sz="2400" dirty="0">
                <a:latin typeface="Times New Roman"/>
                <a:cs typeface="Times New Roman"/>
              </a:rPr>
              <a:t> or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Object</a:t>
            </a:r>
            <a:r>
              <a:rPr lang="en-US" sz="2400" dirty="0">
                <a:latin typeface="Times New Roman"/>
                <a:cs typeface="Times New Roman"/>
              </a:rPr>
              <a:t>. Calls are illegal, program does not compile: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v[0].</a:t>
            </a:r>
            <a:r>
              <a:rPr lang="en-US" sz="24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getPurrs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() 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v[k].</a:t>
            </a:r>
            <a:r>
              <a:rPr lang="en-US" sz="24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getPurrs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3764340"/>
            <a:ext cx="2209800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Components are </a:t>
            </a:r>
            <a:r>
              <a:rPr lang="en-US" sz="2400" dirty="0">
                <a:latin typeface="Times New Roman"/>
                <a:cs typeface="Times New Roman"/>
              </a:rPr>
              <a:t>in lower partitions, but can’t see them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819400" y="5257800"/>
            <a:ext cx="5943600" cy="1295400"/>
            <a:chOff x="2819400" y="5257800"/>
            <a:chExt cx="5943600" cy="1295400"/>
          </a:xfrm>
        </p:grpSpPr>
        <p:sp>
          <p:nvSpPr>
            <p:cNvPr id="56" name="Rectangle 40"/>
            <p:cNvSpPr>
              <a:spLocks noChangeArrowheads="1"/>
            </p:cNvSpPr>
            <p:nvPr/>
          </p:nvSpPr>
          <p:spPr bwMode="auto">
            <a:xfrm>
              <a:off x="2819400" y="5257800"/>
              <a:ext cx="2819400" cy="12954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40"/>
            <p:cNvSpPr>
              <a:spLocks noChangeArrowheads="1"/>
            </p:cNvSpPr>
            <p:nvPr/>
          </p:nvSpPr>
          <p:spPr bwMode="auto">
            <a:xfrm>
              <a:off x="5867400" y="5334000"/>
              <a:ext cx="2895600" cy="12192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914400" y="6172200"/>
            <a:ext cx="11206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Animal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102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Casting objects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867400" y="3810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 smtClean="0">
                      <a:solidFill>
                        <a:srgbClr val="FF0000"/>
                      </a:solidFill>
                    </a:rPr>
                    <a:t>getPurrs</a:t>
                  </a:r>
                  <a:r>
                    <a:rPr lang="en-US" dirty="0" smtClean="0">
                      <a:solidFill>
                        <a:srgbClr val="FF0000"/>
                      </a:solidFill>
                    </a:rPr>
                    <a:t>()</a:t>
                  </a:r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64" name="Text Box 37"/>
          <p:cNvSpPr txBox="1">
            <a:spLocks noChangeArrowheads="1"/>
          </p:cNvSpPr>
          <p:nvPr/>
        </p:nvSpPr>
        <p:spPr bwMode="auto">
          <a:xfrm>
            <a:off x="304800" y="1448812"/>
            <a:ext cx="51816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You know about casts </a:t>
            </a:r>
            <a:r>
              <a:rPr lang="en-US" dirty="0" smtClean="0"/>
              <a:t>like: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  </a:t>
            </a:r>
            <a:r>
              <a:rPr lang="en-US" dirty="0">
                <a:solidFill>
                  <a:srgbClr val="800000"/>
                </a:solidFill>
              </a:rPr>
              <a:t> (</a:t>
            </a:r>
            <a:r>
              <a:rPr lang="en-US" b="1" dirty="0" err="1">
                <a:solidFill>
                  <a:srgbClr val="800000"/>
                </a:solidFill>
              </a:rPr>
              <a:t>int</a:t>
            </a:r>
            <a:r>
              <a:rPr lang="en-US" dirty="0">
                <a:solidFill>
                  <a:srgbClr val="800000"/>
                </a:solidFill>
              </a:rPr>
              <a:t>) (5.0 / 7.5)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(</a:t>
            </a:r>
            <a:r>
              <a:rPr lang="en-US" b="1" dirty="0">
                <a:solidFill>
                  <a:srgbClr val="800000"/>
                </a:solidFill>
              </a:rPr>
              <a:t>double</a:t>
            </a:r>
            <a:r>
              <a:rPr lang="en-US" dirty="0">
                <a:solidFill>
                  <a:srgbClr val="800000"/>
                </a:solidFill>
              </a:rPr>
              <a:t>) 6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</a:t>
            </a:r>
            <a:r>
              <a:rPr lang="en-US" b="1" dirty="0">
                <a:solidFill>
                  <a:srgbClr val="800000"/>
                </a:solidFill>
              </a:rPr>
              <a:t>double</a:t>
            </a:r>
            <a:r>
              <a:rPr lang="en-US" dirty="0">
                <a:solidFill>
                  <a:srgbClr val="800000"/>
                </a:solidFill>
              </a:rPr>
              <a:t> d= 5; </a:t>
            </a:r>
            <a:r>
              <a:rPr lang="en-US" dirty="0"/>
              <a:t>    // automatic cast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3962400" y="1143000"/>
            <a:ext cx="1752600" cy="1913930"/>
            <a:chOff x="3505200" y="4338935"/>
            <a:chExt cx="1752600" cy="1913930"/>
          </a:xfrm>
        </p:grpSpPr>
        <p:sp>
          <p:nvSpPr>
            <p:cNvPr id="69" name="Text Box 69"/>
            <p:cNvSpPr txBox="1">
              <a:spLocks noChangeArrowheads="1"/>
            </p:cNvSpPr>
            <p:nvPr/>
          </p:nvSpPr>
          <p:spPr bwMode="auto">
            <a:xfrm>
              <a:off x="3886200" y="4338935"/>
              <a:ext cx="11430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Object</a:t>
              </a:r>
            </a:p>
          </p:txBody>
        </p:sp>
        <p:sp>
          <p:nvSpPr>
            <p:cNvPr id="70" name="Text Box 70"/>
            <p:cNvSpPr txBox="1">
              <a:spLocks noChangeArrowheads="1"/>
            </p:cNvSpPr>
            <p:nvPr/>
          </p:nvSpPr>
          <p:spPr bwMode="auto">
            <a:xfrm>
              <a:off x="3886200" y="5059363"/>
              <a:ext cx="12192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Animal</a:t>
              </a:r>
            </a:p>
          </p:txBody>
        </p:sp>
        <p:sp>
          <p:nvSpPr>
            <p:cNvPr id="71" name="Text Box 71"/>
            <p:cNvSpPr txBox="1">
              <a:spLocks noChangeArrowheads="1"/>
            </p:cNvSpPr>
            <p:nvPr/>
          </p:nvSpPr>
          <p:spPr bwMode="auto">
            <a:xfrm>
              <a:off x="3505200" y="5791200"/>
              <a:ext cx="8382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Dog</a:t>
              </a:r>
            </a:p>
          </p:txBody>
        </p:sp>
        <p:sp>
          <p:nvSpPr>
            <p:cNvPr id="72" name="Text Box 72"/>
            <p:cNvSpPr txBox="1">
              <a:spLocks noChangeArrowheads="1"/>
            </p:cNvSpPr>
            <p:nvPr/>
          </p:nvSpPr>
          <p:spPr bwMode="auto">
            <a:xfrm>
              <a:off x="4572000" y="5791200"/>
              <a:ext cx="6858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Cat</a:t>
              </a:r>
            </a:p>
          </p:txBody>
        </p:sp>
        <p:sp>
          <p:nvSpPr>
            <p:cNvPr id="73" name="Line 73"/>
            <p:cNvSpPr>
              <a:spLocks noChangeShapeType="1"/>
            </p:cNvSpPr>
            <p:nvPr/>
          </p:nvSpPr>
          <p:spPr bwMode="auto">
            <a:xfrm>
              <a:off x="4419600" y="4800600"/>
              <a:ext cx="0" cy="2286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4" name="Line 74"/>
            <p:cNvSpPr>
              <a:spLocks noChangeShapeType="1"/>
            </p:cNvSpPr>
            <p:nvPr/>
          </p:nvSpPr>
          <p:spPr bwMode="auto">
            <a:xfrm>
              <a:off x="4419600" y="5486400"/>
              <a:ext cx="304800" cy="3048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5" name="Line 75"/>
            <p:cNvSpPr>
              <a:spLocks noChangeShapeType="1"/>
            </p:cNvSpPr>
            <p:nvPr/>
          </p:nvSpPr>
          <p:spPr bwMode="auto">
            <a:xfrm flipH="1">
              <a:off x="4038600" y="5486400"/>
              <a:ext cx="304800" cy="3048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76" name="Text Box 38"/>
          <p:cNvSpPr txBox="1">
            <a:spLocks noChangeArrowheads="1"/>
          </p:cNvSpPr>
          <p:nvPr/>
        </p:nvSpPr>
        <p:spPr bwMode="auto">
          <a:xfrm>
            <a:off x="304800" y="3657600"/>
            <a:ext cx="5257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09CC"/>
                </a:solidFill>
              </a:rPr>
              <a:t>You can also use casts with class types: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   </a:t>
            </a:r>
            <a:r>
              <a:rPr lang="en-US" dirty="0">
                <a:solidFill>
                  <a:srgbClr val="800000"/>
                </a:solidFill>
              </a:rPr>
              <a:t>Animal h= </a:t>
            </a:r>
            <a:r>
              <a:rPr lang="en-US" b="1" dirty="0">
                <a:solidFill>
                  <a:srgbClr val="800000"/>
                </a:solidFill>
              </a:rPr>
              <a:t>new</a:t>
            </a:r>
            <a:r>
              <a:rPr lang="en-US" dirty="0">
                <a:solidFill>
                  <a:srgbClr val="800000"/>
                </a:solidFill>
              </a:rPr>
              <a:t> Cat</a:t>
            </a:r>
            <a:r>
              <a:rPr lang="en-US" dirty="0" smtClean="0">
                <a:solidFill>
                  <a:srgbClr val="800000"/>
                </a:solidFill>
              </a:rPr>
              <a:t>(</a:t>
            </a:r>
            <a:r>
              <a:rPr lang="en-US" altLang="ja-JP" dirty="0" smtClean="0">
                <a:solidFill>
                  <a:srgbClr val="800000"/>
                </a:solidFill>
              </a:rPr>
              <a:t>"N", </a:t>
            </a:r>
            <a:r>
              <a:rPr lang="en-US" altLang="ja-JP" dirty="0">
                <a:solidFill>
                  <a:srgbClr val="800000"/>
                </a:solidFill>
              </a:rPr>
              <a:t>5);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Cat c= (Cat) h;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1" y="5410200"/>
            <a:ext cx="5181600" cy="1200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A class cast doesn’t change the object. It just changes the </a:t>
            </a:r>
            <a:r>
              <a:rPr lang="en-US" sz="2400" dirty="0" smtClean="0"/>
              <a:t>perspective: how </a:t>
            </a:r>
            <a:r>
              <a:rPr lang="en-US" sz="2400" dirty="0"/>
              <a:t>it is viewed!</a:t>
            </a:r>
          </a:p>
        </p:txBody>
      </p:sp>
    </p:spTree>
    <p:extLst>
      <p:ext uri="{BB962C8B-B14F-4D97-AF65-F5344CB8AC3E}">
        <p14:creationId xmlns:p14="http://schemas.microsoft.com/office/powerpoint/2010/main" val="121813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3"/>
          <p:cNvSpPr txBox="1">
            <a:spLocks noChangeArrowheads="1"/>
          </p:cNvSpPr>
          <p:nvPr/>
        </p:nvSpPr>
        <p:spPr bwMode="auto">
          <a:xfrm>
            <a:off x="6019800" y="3067050"/>
            <a:ext cx="2667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age</a:t>
            </a:r>
          </a:p>
          <a:p>
            <a:pPr>
              <a:spcBef>
                <a:spcPct val="50000"/>
              </a:spcBef>
            </a:pPr>
            <a:r>
              <a:rPr lang="en-US" dirty="0" err="1"/>
              <a:t>isOlder</a:t>
            </a:r>
            <a:r>
              <a:rPr lang="en-US" dirty="0"/>
              <a:t>(Animal)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Explicit casts: </a:t>
            </a:r>
            <a:r>
              <a:rPr lang="en-US" sz="3600" dirty="0">
                <a:solidFill>
                  <a:srgbClr val="0000FF"/>
                </a:solidFill>
              </a:rPr>
              <a:t>unary prefix operators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auto">
          <a:xfrm>
            <a:off x="5867400" y="2133600"/>
            <a:ext cx="2819400" cy="342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5867400" y="1676400"/>
            <a:ext cx="5334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E41900"/>
                </a:solidFill>
              </a:rPr>
              <a:t>a0</a:t>
            </a:r>
            <a:endParaRPr lang="en-US"/>
          </a:p>
        </p:txBody>
      </p: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7467600" y="2967037"/>
            <a:ext cx="1219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Animal</a:t>
            </a:r>
          </a:p>
        </p:txBody>
      </p:sp>
      <p:sp>
        <p:nvSpPr>
          <p:cNvPr id="50" name="Text Box 10"/>
          <p:cNvSpPr txBox="1">
            <a:spLocks noChangeArrowheads="1"/>
          </p:cNvSpPr>
          <p:nvPr/>
        </p:nvSpPr>
        <p:spPr bwMode="auto">
          <a:xfrm>
            <a:off x="7924800" y="4267200"/>
            <a:ext cx="7620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/>
              <a:t>Cat</a:t>
            </a:r>
          </a:p>
        </p:txBody>
      </p:sp>
      <p:sp>
        <p:nvSpPr>
          <p:cNvPr id="51" name="Line 11"/>
          <p:cNvSpPr>
            <a:spLocks noChangeShapeType="1"/>
          </p:cNvSpPr>
          <p:nvPr/>
        </p:nvSpPr>
        <p:spPr bwMode="auto">
          <a:xfrm>
            <a:off x="5867400" y="42672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5867400" y="4297363"/>
            <a:ext cx="2743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getNoise</a:t>
            </a:r>
            <a:r>
              <a:rPr lang="en-US" dirty="0"/>
              <a:t>() </a:t>
            </a:r>
            <a:r>
              <a:rPr lang="en-US" dirty="0" err="1"/>
              <a:t>toString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 err="1" smtClean="0"/>
              <a:t>getPurrs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43" name="Rectangle 14"/>
          <p:cNvSpPr>
            <a:spLocks noChangeArrowheads="1"/>
          </p:cNvSpPr>
          <p:nvPr/>
        </p:nvSpPr>
        <p:spPr bwMode="auto">
          <a:xfrm>
            <a:off x="6629400" y="3124200"/>
            <a:ext cx="609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6781800" y="3048000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5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7086600" y="5791200"/>
            <a:ext cx="1447800" cy="787400"/>
            <a:chOff x="3505200" y="5248275"/>
            <a:chExt cx="1447800" cy="787400"/>
          </a:xfrm>
        </p:grpSpPr>
        <p:sp>
          <p:nvSpPr>
            <p:cNvPr id="62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c</a:t>
              </a:r>
            </a:p>
          </p:txBody>
        </p:sp>
        <p:sp>
          <p:nvSpPr>
            <p:cNvPr id="63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65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Cat</a:t>
              </a:r>
            </a:p>
          </p:txBody>
        </p:sp>
      </p:grpSp>
      <p:sp>
        <p:nvSpPr>
          <p:cNvPr id="57" name="Line 11"/>
          <p:cNvSpPr>
            <a:spLocks noChangeShapeType="1"/>
          </p:cNvSpPr>
          <p:nvPr/>
        </p:nvSpPr>
        <p:spPr bwMode="auto">
          <a:xfrm>
            <a:off x="5867400" y="29718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4" name="Text Box 9"/>
          <p:cNvSpPr txBox="1">
            <a:spLocks noChangeArrowheads="1"/>
          </p:cNvSpPr>
          <p:nvPr/>
        </p:nvSpPr>
        <p:spPr bwMode="auto">
          <a:xfrm>
            <a:off x="7467600" y="2133600"/>
            <a:ext cx="1219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Object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19800" y="2362200"/>
            <a:ext cx="1402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"/>
                <a:cs typeface="Times"/>
              </a:rPr>
              <a:t>equals</a:t>
            </a:r>
            <a:r>
              <a:rPr lang="en-US" dirty="0">
                <a:latin typeface="Times New Roman"/>
                <a:cs typeface="Times New Roman"/>
              </a:rPr>
              <a:t>() 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" y="1447800"/>
            <a:ext cx="5257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Rule</a:t>
            </a:r>
            <a:r>
              <a:rPr lang="en-US" sz="2400" dirty="0"/>
              <a:t>: </a:t>
            </a:r>
            <a:r>
              <a:rPr lang="en-US" sz="2400" dirty="0" smtClean="0">
                <a:solidFill>
                  <a:srgbClr val="800000"/>
                </a:solidFill>
              </a:rPr>
              <a:t>At run time, an </a:t>
            </a:r>
            <a:r>
              <a:rPr lang="en-US" sz="2400" dirty="0">
                <a:solidFill>
                  <a:srgbClr val="800000"/>
                </a:solidFill>
              </a:rPr>
              <a:t>object can be cast to the name of any partition that occurs within it —and to nothing else</a:t>
            </a:r>
            <a:r>
              <a:rPr lang="en-US" sz="2400" dirty="0"/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</a:rPr>
              <a:t>a0</a:t>
            </a:r>
            <a:r>
              <a:rPr lang="en-US" sz="2400" dirty="0"/>
              <a:t> can be cast to </a:t>
            </a:r>
            <a:r>
              <a:rPr lang="en-US" sz="2400" dirty="0">
                <a:solidFill>
                  <a:srgbClr val="800000"/>
                </a:solidFill>
              </a:rPr>
              <a:t>Object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800000"/>
                </a:solidFill>
              </a:rPr>
              <a:t>Cat</a:t>
            </a:r>
            <a:r>
              <a:rPr lang="en-US" sz="2400" dirty="0"/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An attempt to cast it to anything else causes an exception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3979783"/>
            <a:ext cx="454313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"/>
                <a:cs typeface="Times"/>
              </a:rPr>
              <a:t>(Cat) c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  <a:latin typeface="Times"/>
                <a:cs typeface="Times"/>
              </a:rPr>
              <a:t>(Object) c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  <a:latin typeface="Times"/>
                <a:cs typeface="Times"/>
              </a:rPr>
              <a:t>(Animal) (Animal) (Cat) (Object) 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8984" y="5638800"/>
            <a:ext cx="5680816" cy="830997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"/>
                <a:cs typeface="Times"/>
              </a:rPr>
              <a:t>These casts don’t take any time. The object does not change. It’s a change of </a:t>
            </a:r>
            <a:r>
              <a:rPr lang="en-US" sz="2400" dirty="0" smtClean="0">
                <a:latin typeface="Times"/>
                <a:cs typeface="Times"/>
              </a:rPr>
              <a:t>perception.</a:t>
            </a:r>
            <a:endParaRPr lang="en-US" sz="2400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022349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Implicit upward cast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867400" y="3810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 smtClean="0"/>
                    <a:t>getPurrs</a:t>
                  </a:r>
                  <a:r>
                    <a:rPr lang="en-US" dirty="0" smtClean="0"/>
                    <a:t>()</a:t>
                  </a:r>
                  <a:endParaRPr lang="en-US" dirty="0"/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566208"/>
            <a:ext cx="51816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/** = "this Animal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age 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3505200"/>
            <a:ext cx="487679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Call  </a:t>
            </a:r>
            <a:r>
              <a:rPr lang="en-US" sz="2400" dirty="0" err="1">
                <a:solidFill>
                  <a:srgbClr val="FF0000"/>
                </a:solidFill>
              </a:rPr>
              <a:t>c.isOlder</a:t>
            </a:r>
            <a:r>
              <a:rPr lang="en-US" sz="2400" dirty="0">
                <a:solidFill>
                  <a:srgbClr val="FF0000"/>
                </a:solidFill>
              </a:rPr>
              <a:t>(d)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Variable h is created. </a:t>
            </a:r>
            <a:r>
              <a:rPr lang="en-US" sz="2400" dirty="0">
                <a:solidFill>
                  <a:srgbClr val="800000"/>
                </a:solidFill>
              </a:rPr>
              <a:t>a1</a:t>
            </a:r>
            <a:r>
              <a:rPr lang="en-US" sz="2400" dirty="0"/>
              <a:t> is cast up to class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 and stored in </a:t>
            </a:r>
            <a:r>
              <a:rPr lang="en-US" sz="2400" dirty="0">
                <a:solidFill>
                  <a:srgbClr val="800000"/>
                </a:solidFill>
              </a:rPr>
              <a:t>h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191000" y="5842000"/>
            <a:ext cx="1600200" cy="787400"/>
            <a:chOff x="3429000" y="5248275"/>
            <a:chExt cx="1600200" cy="787400"/>
          </a:xfrm>
        </p:grpSpPr>
        <p:sp>
          <p:nvSpPr>
            <p:cNvPr id="58" name="Text Box 34"/>
            <p:cNvSpPr txBox="1">
              <a:spLocks noChangeArrowheads="1"/>
            </p:cNvSpPr>
            <p:nvPr/>
          </p:nvSpPr>
          <p:spPr bwMode="auto">
            <a:xfrm>
              <a:off x="3429000" y="5257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d</a:t>
              </a:r>
            </a:p>
          </p:txBody>
        </p:sp>
        <p:sp>
          <p:nvSpPr>
            <p:cNvPr id="59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E41900"/>
                  </a:solidFill>
                </a:rPr>
                <a:t>a1</a:t>
              </a:r>
              <a:endParaRPr lang="en-US">
                <a:solidFill>
                  <a:srgbClr val="8B008C"/>
                </a:solidFill>
              </a:endParaRPr>
            </a:p>
          </p:txBody>
        </p:sp>
        <p:sp>
          <p:nvSpPr>
            <p:cNvPr id="60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858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Dog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971800" y="5842000"/>
            <a:ext cx="1447800" cy="787400"/>
            <a:chOff x="3505200" y="5248275"/>
            <a:chExt cx="1447800" cy="787400"/>
          </a:xfrm>
        </p:grpSpPr>
        <p:sp>
          <p:nvSpPr>
            <p:cNvPr id="62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c</a:t>
              </a:r>
            </a:p>
          </p:txBody>
        </p:sp>
        <p:sp>
          <p:nvSpPr>
            <p:cNvPr id="63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65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Cat</a:t>
              </a: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09600" y="4876800"/>
            <a:ext cx="41148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Upward casts done automatically when needed</a:t>
            </a:r>
          </a:p>
        </p:txBody>
      </p:sp>
    </p:spTree>
    <p:extLst>
      <p:ext uri="{BB962C8B-B14F-4D97-AF65-F5344CB8AC3E}">
        <p14:creationId xmlns:p14="http://schemas.microsoft.com/office/powerpoint/2010/main" val="232288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6858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728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566208"/>
            <a:ext cx="48768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/** = "this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age 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}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04800" y="3581400"/>
            <a:ext cx="5029200" cy="1646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Type</a:t>
            </a:r>
            <a:r>
              <a:rPr lang="en-US" sz="2400" dirty="0"/>
              <a:t> of </a:t>
            </a:r>
            <a:r>
              <a:rPr lang="en-US" sz="2400" dirty="0">
                <a:solidFill>
                  <a:srgbClr val="800000"/>
                </a:solidFill>
              </a:rPr>
              <a:t>h</a:t>
            </a:r>
            <a:r>
              <a:rPr lang="en-US" sz="2400" dirty="0"/>
              <a:t> is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. Syntactic property.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Determines at compile-time what components can be used: those available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486400" y="4191000"/>
            <a:ext cx="3352800" cy="1569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/>
              <a:t>If a method call is legal, the overriding rule determines which implementation is called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1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Components used from 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6858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566208"/>
            <a:ext cx="48768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/** = "this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age 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}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33400" y="3817203"/>
            <a:ext cx="5715000" cy="187743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800000"/>
                </a:solidFill>
              </a:rPr>
              <a:t>h.toString</a:t>
            </a:r>
            <a:r>
              <a:rPr lang="en-US" sz="2400" dirty="0">
                <a:solidFill>
                  <a:srgbClr val="800000"/>
                </a:solidFill>
              </a:rPr>
              <a:t>() </a:t>
            </a:r>
            <a:r>
              <a:rPr lang="en-US" sz="2400" dirty="0"/>
              <a:t>OK —it’s in class </a:t>
            </a:r>
            <a:r>
              <a:rPr lang="en-US" sz="2400" dirty="0">
                <a:solidFill>
                  <a:srgbClr val="800000"/>
                </a:solidFill>
              </a:rPr>
              <a:t>Object </a:t>
            </a:r>
            <a:r>
              <a:rPr lang="en-US" sz="2400" dirty="0"/>
              <a:t>partition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solidFill>
                  <a:srgbClr val="800000"/>
                </a:solidFill>
              </a:rPr>
              <a:t>h.isOlder</a:t>
            </a:r>
            <a:r>
              <a:rPr lang="en-US" sz="2400" dirty="0">
                <a:solidFill>
                  <a:srgbClr val="800000"/>
                </a:solidFill>
              </a:rPr>
              <a:t>(…) </a:t>
            </a:r>
            <a:r>
              <a:rPr lang="en-US" sz="2400" dirty="0">
                <a:solidFill>
                  <a:srgbClr val="000000"/>
                </a:solidFill>
              </a:rPr>
              <a:t>OK —it’s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>
                <a:solidFill>
                  <a:srgbClr val="000000"/>
                </a:solidFill>
              </a:rPr>
              <a:t> partition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</a:rPr>
              <a:t>h.getPurrs</a:t>
            </a:r>
            <a:r>
              <a:rPr lang="en-US" sz="2400" dirty="0" smtClean="0">
                <a:solidFill>
                  <a:srgbClr val="800000"/>
                </a:solidFill>
              </a:rPr>
              <a:t>() </a:t>
            </a:r>
            <a:r>
              <a:rPr lang="en-US" sz="2400" dirty="0">
                <a:solidFill>
                  <a:srgbClr val="FF0000"/>
                </a:solidFill>
              </a:rPr>
              <a:t>ILLEGAL</a:t>
            </a:r>
            <a:r>
              <a:rPr lang="en-US" sz="2400" dirty="0">
                <a:solidFill>
                  <a:srgbClr val="000000"/>
                </a:solidFill>
              </a:rPr>
              <a:t> —not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</a:p>
          <a:p>
            <a:r>
              <a:rPr lang="en-US" sz="2400" dirty="0">
                <a:solidFill>
                  <a:srgbClr val="000000"/>
                </a:solidFill>
              </a:rPr>
              <a:t>                        partition or </a:t>
            </a:r>
            <a:r>
              <a:rPr lang="en-US" sz="2400" dirty="0">
                <a:solidFill>
                  <a:srgbClr val="800000"/>
                </a:solidFill>
              </a:rPr>
              <a:t>Object</a:t>
            </a:r>
            <a:r>
              <a:rPr lang="en-US" sz="2400" dirty="0">
                <a:solidFill>
                  <a:srgbClr val="000000"/>
                </a:solidFill>
              </a:rPr>
              <a:t> partition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172200" y="3799344"/>
            <a:ext cx="2590800" cy="1569660"/>
            <a:chOff x="6172200" y="3799344"/>
            <a:chExt cx="2590800" cy="156966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6172200" y="4114800"/>
              <a:ext cx="8382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6858000" y="3799344"/>
              <a:ext cx="1905000" cy="1569660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/>
                <a:t>By overriding rule, calls </a:t>
              </a:r>
              <a:r>
                <a:rPr lang="en-US" sz="2400" dirty="0" err="1">
                  <a:solidFill>
                    <a:srgbClr val="800000"/>
                  </a:solidFill>
                </a:rPr>
                <a:t>toString</a:t>
              </a:r>
              <a:r>
                <a:rPr lang="en-US" sz="2400" dirty="0">
                  <a:solidFill>
                    <a:srgbClr val="800000"/>
                  </a:solidFill>
                </a:rPr>
                <a:t>() </a:t>
              </a:r>
              <a:r>
                <a:rPr lang="en-US" sz="2400" dirty="0"/>
                <a:t>in </a:t>
              </a:r>
              <a:r>
                <a:rPr lang="en-US" sz="2400" dirty="0">
                  <a:solidFill>
                    <a:srgbClr val="800000"/>
                  </a:solidFill>
                </a:rPr>
                <a:t>Dog </a:t>
              </a:r>
              <a:r>
                <a:rPr lang="en-US" sz="2400" dirty="0"/>
                <a:t>partition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3748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Overview </a:t>
            </a:r>
            <a:r>
              <a:rPr lang="en-US" sz="3600" dirty="0" smtClean="0">
                <a:solidFill>
                  <a:srgbClr val="800000"/>
                </a:solidFill>
              </a:rPr>
              <a:t>ref in </a:t>
            </a:r>
            <a:r>
              <a:rPr lang="en-US" sz="3600" dirty="0" err="1" smtClean="0">
                <a:solidFill>
                  <a:srgbClr val="800000"/>
                </a:solidFill>
              </a:rPr>
              <a:t>JavaHyperText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895600"/>
          </a:xfrm>
        </p:spPr>
        <p:txBody>
          <a:bodyPr>
            <a:noAutofit/>
          </a:bodyPr>
          <a:lstStyle/>
          <a:p>
            <a:r>
              <a:rPr lang="en-US" sz="2400" dirty="0"/>
              <a:t>Quick look at arrays  </a:t>
            </a:r>
            <a:r>
              <a:rPr lang="en-US" sz="2400" dirty="0" smtClean="0">
                <a:solidFill>
                  <a:srgbClr val="800000"/>
                </a:solidFill>
              </a:rPr>
              <a:t>array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/>
              <a:t>Casting among classes  </a:t>
            </a:r>
            <a:r>
              <a:rPr lang="en-US" sz="2400" dirty="0" smtClean="0">
                <a:solidFill>
                  <a:srgbClr val="800000"/>
                </a:solidFill>
              </a:rPr>
              <a:t>cast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smtClean="0"/>
              <a:t>Operator </a:t>
            </a:r>
            <a:r>
              <a:rPr lang="en-US" sz="2400" dirty="0" err="1">
                <a:solidFill>
                  <a:srgbClr val="800000"/>
                </a:solidFill>
              </a:rPr>
              <a:t>instanceof</a:t>
            </a:r>
            <a:r>
              <a:rPr lang="en-US" sz="2400" dirty="0">
                <a:solidFill>
                  <a:srgbClr val="800000"/>
                </a:solidFill>
              </a:rPr>
              <a:t>   </a:t>
            </a:r>
            <a:r>
              <a:rPr lang="en-US" sz="2400" dirty="0">
                <a:solidFill>
                  <a:srgbClr val="008000"/>
                </a:solidFill>
              </a:rPr>
              <a:t> </a:t>
            </a:r>
            <a:r>
              <a:rPr lang="en-US" sz="2400" dirty="0"/>
              <a:t>  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smtClean="0"/>
              <a:t>Function </a:t>
            </a:r>
            <a:r>
              <a:rPr lang="en-US" sz="2400" dirty="0" err="1" smtClean="0">
                <a:solidFill>
                  <a:srgbClr val="800000"/>
                </a:solidFill>
              </a:rPr>
              <a:t>getClass</a:t>
            </a:r>
            <a:endParaRPr lang="en-US" sz="2400" dirty="0" smtClean="0"/>
          </a:p>
          <a:p>
            <a:r>
              <a:rPr lang="en-US" sz="2400" dirty="0" smtClean="0"/>
              <a:t>Function</a:t>
            </a:r>
            <a:r>
              <a:rPr lang="en-US" sz="2400" dirty="0" smtClean="0">
                <a:solidFill>
                  <a:srgbClr val="800000"/>
                </a:solidFill>
              </a:rPr>
              <a:t> equals</a:t>
            </a:r>
          </a:p>
          <a:p>
            <a:r>
              <a:rPr lang="en-US" sz="2400" dirty="0">
                <a:solidFill>
                  <a:srgbClr val="800000"/>
                </a:solidFill>
              </a:rPr>
              <a:t>compile-time reference rule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4267200"/>
            <a:ext cx="628609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Homework</a:t>
            </a:r>
            <a:r>
              <a:rPr lang="en-US" sz="2400" dirty="0">
                <a:latin typeface="Times New Roman"/>
                <a:cs typeface="Times New Roman"/>
              </a:rPr>
              <a:t>. </a:t>
            </a:r>
            <a:r>
              <a:rPr lang="en-US" sz="2400" dirty="0" err="1" smtClean="0">
                <a:latin typeface="Times New Roman"/>
                <a:cs typeface="Times New Roman"/>
              </a:rPr>
              <a:t>JavaHyperText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while-loop for-loop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</a:p>
          <a:p>
            <a:r>
              <a:rPr lang="en-US" sz="2400" b="1" dirty="0">
                <a:solidFill>
                  <a:srgbClr val="3366FF"/>
                </a:solidFill>
                <a:latin typeface="Times New Roman"/>
                <a:cs typeface="Times New Roman"/>
              </a:rPr>
              <a:t>while</a:t>
            </a:r>
            <a:r>
              <a:rPr lang="en-US" sz="2400" dirty="0">
                <a:solidFill>
                  <a:srgbClr val="3366FF"/>
                </a:solidFill>
                <a:latin typeface="Times New Roman"/>
                <a:cs typeface="Times New Roman"/>
              </a:rPr>
              <a:t> ( &lt;</a:t>
            </a:r>
            <a:r>
              <a:rPr lang="en-US" sz="2400" dirty="0" err="1">
                <a:solidFill>
                  <a:srgbClr val="3366FF"/>
                </a:solidFill>
                <a:latin typeface="Times New Roman"/>
                <a:cs typeface="Times New Roman"/>
              </a:rPr>
              <a:t>bool</a:t>
            </a:r>
            <a:r>
              <a:rPr lang="en-US" sz="2400" dirty="0">
                <a:solidFill>
                  <a:srgbClr val="3366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Times New Roman"/>
                <a:cs typeface="Times New Roman"/>
              </a:rPr>
              <a:t>expr</a:t>
            </a:r>
            <a:r>
              <a:rPr lang="en-US" sz="2400" dirty="0">
                <a:solidFill>
                  <a:srgbClr val="3366FF"/>
                </a:solidFill>
                <a:latin typeface="Times New Roman"/>
                <a:cs typeface="Times New Roman"/>
              </a:rPr>
              <a:t>&gt; ) { … }                 // syntax</a:t>
            </a:r>
          </a:p>
          <a:p>
            <a:endParaRPr lang="en-US" sz="2400" b="1" dirty="0">
              <a:latin typeface="Times New Roman"/>
              <a:cs typeface="Times New Roman"/>
            </a:endParaRPr>
          </a:p>
          <a:p>
            <a:r>
              <a:rPr lang="en-US" sz="2400" b="1" dirty="0">
                <a:solidFill>
                  <a:srgbClr val="FF6600"/>
                </a:solidFill>
                <a:latin typeface="Times New Roman"/>
                <a:cs typeface="Times New Roman"/>
              </a:rPr>
              <a:t>for</a:t>
            </a:r>
            <a:r>
              <a:rPr lang="en-US" sz="2400" dirty="0">
                <a:solidFill>
                  <a:srgbClr val="FF6600"/>
                </a:solidFill>
                <a:latin typeface="Times New Roman"/>
                <a:cs typeface="Times New Roman"/>
              </a:rPr>
              <a:t> (</a:t>
            </a:r>
            <a:r>
              <a:rPr lang="en-US" sz="2400" b="1" dirty="0" err="1">
                <a:solidFill>
                  <a:srgbClr val="FF6600"/>
                </a:solidFill>
                <a:latin typeface="Times New Roman"/>
                <a:cs typeface="Times New Roman"/>
              </a:rPr>
              <a:t>int</a:t>
            </a:r>
            <a:r>
              <a:rPr lang="en-US" sz="2400" dirty="0">
                <a:solidFill>
                  <a:srgbClr val="FF6600"/>
                </a:solidFill>
                <a:latin typeface="Times New Roman"/>
                <a:cs typeface="Times New Roman"/>
              </a:rPr>
              <a:t> k= 0; k &lt; 200; k= k+1) { … }  // example</a:t>
            </a:r>
            <a:endParaRPr lang="en-US" sz="2400" b="1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3103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Explicit downward cast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6172200" y="4191000"/>
            <a:ext cx="1828800" cy="790635"/>
            <a:chOff x="3505200" y="5248275"/>
            <a:chExt cx="18288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304800" y="1600200"/>
            <a:ext cx="5334000" cy="41549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Cat </a:t>
            </a:r>
            <a:r>
              <a:rPr lang="en-US" sz="2400" b="1" dirty="0"/>
              <a:t>extends</a:t>
            </a:r>
            <a:r>
              <a:rPr lang="en-US" sz="2400" dirty="0"/>
              <a:t> Animal {</a:t>
            </a:r>
            <a:br>
              <a:rPr lang="en-US" sz="2400" dirty="0"/>
            </a:br>
            <a:r>
              <a:rPr lang="en-US" sz="2400" dirty="0"/>
              <a:t>   </a:t>
            </a:r>
            <a:r>
              <a:rPr lang="en-US" sz="2400" b="1" dirty="0"/>
              <a:t>private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dirty="0" smtClean="0"/>
              <a:t>purrs;</a:t>
            </a:r>
            <a:endParaRPr lang="en-US" sz="2400" dirty="0"/>
          </a:p>
          <a:p>
            <a:r>
              <a:rPr lang="en-US" sz="2400" dirty="0"/>
              <a:t>   /** return true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err="1" smtClean="0"/>
              <a:t>ob</a:t>
            </a:r>
            <a:r>
              <a:rPr lang="en-US" sz="2400" dirty="0" smtClean="0"/>
              <a:t> </a:t>
            </a:r>
            <a:r>
              <a:rPr lang="en-US" sz="2400" dirty="0"/>
              <a:t>is a Cat and its</a:t>
            </a:r>
          </a:p>
          <a:p>
            <a:r>
              <a:rPr lang="en-US" sz="2400" dirty="0"/>
              <a:t>      * fields have same values as this */</a:t>
            </a:r>
          </a:p>
          <a:p>
            <a:r>
              <a:rPr lang="en-US" sz="2400" dirty="0"/>
              <a:t>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 err="1"/>
              <a:t>boolean</a:t>
            </a:r>
            <a:r>
              <a:rPr lang="en-US" sz="2400" b="1" dirty="0"/>
              <a:t> </a:t>
            </a:r>
            <a:r>
              <a:rPr lang="en-US" sz="2400" dirty="0"/>
              <a:t>equals(Object </a:t>
            </a:r>
            <a:r>
              <a:rPr lang="en-US" sz="2400" dirty="0" err="1" smtClean="0"/>
              <a:t>ob</a:t>
            </a:r>
            <a:r>
              <a:rPr lang="en-US" sz="2400" dirty="0" smtClean="0"/>
              <a:t>) </a:t>
            </a:r>
            <a:r>
              <a:rPr lang="en-US" sz="2400" dirty="0"/>
              <a:t>{</a:t>
            </a:r>
            <a:br>
              <a:rPr lang="en-US" sz="2400" dirty="0"/>
            </a:br>
            <a:r>
              <a:rPr lang="en-US" sz="2400" dirty="0"/>
              <a:t>                 ?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     </a:t>
            </a:r>
            <a:r>
              <a:rPr lang="en-US" sz="2400" dirty="0"/>
              <a:t>// { h is a Cat }</a:t>
            </a:r>
          </a:p>
          <a:p>
            <a:r>
              <a:rPr lang="en-US" sz="2400" dirty="0"/>
              <a:t>     if ( ! </a:t>
            </a:r>
            <a:r>
              <a:rPr lang="en-US" sz="2400" dirty="0" err="1"/>
              <a:t>super.equals</a:t>
            </a:r>
            <a:r>
              <a:rPr lang="en-US" sz="2400" dirty="0"/>
              <a:t>(</a:t>
            </a:r>
            <a:r>
              <a:rPr lang="en-US" sz="2400" dirty="0" err="1" smtClean="0"/>
              <a:t>ob</a:t>
            </a:r>
            <a:r>
              <a:rPr lang="en-US" sz="2400" dirty="0" smtClean="0"/>
              <a:t>) </a:t>
            </a:r>
            <a:r>
              <a:rPr lang="en-US" sz="2400" dirty="0"/>
              <a:t>) return false;</a:t>
            </a:r>
          </a:p>
          <a:p>
            <a:r>
              <a:rPr lang="en-US" sz="2400" dirty="0"/>
              <a:t>     Cat c= (Cat) </a:t>
            </a:r>
            <a:r>
              <a:rPr lang="en-US" sz="2400" dirty="0" err="1" smtClean="0"/>
              <a:t>ob</a:t>
            </a:r>
            <a:r>
              <a:rPr lang="en-US" sz="2400" dirty="0" smtClean="0"/>
              <a:t> </a:t>
            </a:r>
            <a:r>
              <a:rPr lang="en-US" sz="2400" dirty="0"/>
              <a:t>;  </a:t>
            </a:r>
            <a:r>
              <a:rPr lang="en-US" sz="2400" dirty="0">
                <a:solidFill>
                  <a:srgbClr val="FF0000"/>
                </a:solidFill>
              </a:rPr>
              <a:t>// downward cast</a:t>
            </a:r>
          </a:p>
          <a:p>
            <a:r>
              <a:rPr lang="en-US" sz="2400" b="1" dirty="0"/>
              <a:t>     return</a:t>
            </a:r>
            <a:r>
              <a:rPr lang="en-US" sz="2400" dirty="0"/>
              <a:t> </a:t>
            </a:r>
            <a:r>
              <a:rPr lang="en-US" sz="2400" dirty="0" smtClean="0"/>
              <a:t>purrs == </a:t>
            </a:r>
            <a:r>
              <a:rPr lang="en-US" sz="2400" dirty="0" err="1" smtClean="0"/>
              <a:t>c.getPurrs</a:t>
            </a:r>
            <a:r>
              <a:rPr lang="en-US" sz="2400" dirty="0" smtClean="0"/>
              <a:t>();</a:t>
            </a:r>
            <a:endParaRPr lang="en-US" sz="2400" dirty="0"/>
          </a:p>
          <a:p>
            <a:r>
              <a:rPr lang="en-US" sz="2400" dirty="0"/>
              <a:t>}</a:t>
            </a:r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>
            <a:off x="6019800" y="457200"/>
            <a:ext cx="2819400" cy="3048000"/>
            <a:chOff x="3696" y="144"/>
            <a:chExt cx="1776" cy="1920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3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3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 smtClean="0"/>
                    <a:t>purrs ____ </a:t>
                  </a: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 smtClean="0">
                      <a:solidFill>
                        <a:srgbClr val="FF0000"/>
                      </a:solidFill>
                    </a:rPr>
                    <a:t>getPurrs</a:t>
                  </a:r>
                  <a:r>
                    <a:rPr lang="en-US" dirty="0" smtClean="0">
                      <a:solidFill>
                        <a:srgbClr val="FF0000"/>
                      </a:solidFill>
                    </a:rPr>
                    <a:t>()</a:t>
                  </a:r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3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40" name="Text Box 45"/>
          <p:cNvSpPr txBox="1">
            <a:spLocks noChangeArrowheads="1"/>
          </p:cNvSpPr>
          <p:nvPr/>
        </p:nvSpPr>
        <p:spPr bwMode="auto">
          <a:xfrm>
            <a:off x="1905000" y="5689937"/>
            <a:ext cx="6858000" cy="101566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(Dog) </a:t>
            </a:r>
            <a:r>
              <a:rPr lang="en-US" b="1" dirty="0" err="1" smtClean="0"/>
              <a:t>ob</a:t>
            </a:r>
            <a:r>
              <a:rPr lang="en-US" dirty="0" smtClean="0"/>
              <a:t> </a:t>
            </a:r>
            <a:r>
              <a:rPr lang="en-US" dirty="0"/>
              <a:t>leads to runtime error.</a:t>
            </a:r>
          </a:p>
          <a:p>
            <a:pPr>
              <a:spcBef>
                <a:spcPct val="50000"/>
              </a:spcBef>
            </a:pPr>
            <a:r>
              <a:rPr lang="en-US" dirty="0"/>
              <a:t>Don</a:t>
            </a:r>
            <a:r>
              <a:rPr lang="en-US" altLang="ja-JP" dirty="0"/>
              <a:t>’t try to cast an object to something that it is not!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07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8848" cy="8382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Method </a:t>
            </a:r>
            <a:r>
              <a:rPr lang="en-US" sz="3600" dirty="0" err="1" smtClean="0">
                <a:solidFill>
                  <a:srgbClr val="800000"/>
                </a:solidFill>
              </a:rPr>
              <a:t>getClass</a:t>
            </a:r>
            <a:r>
              <a:rPr lang="en-US" sz="3600" dirty="0" smtClean="0">
                <a:solidFill>
                  <a:srgbClr val="800000"/>
                </a:solidFill>
              </a:rPr>
              <a:t>, </a:t>
            </a:r>
            <a:r>
              <a:rPr lang="en-US" sz="3600" dirty="0">
                <a:solidFill>
                  <a:srgbClr val="800000"/>
                </a:solidFill>
              </a:rPr>
              <a:t>explicit down cast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6629400" y="4191000"/>
            <a:ext cx="1828800" cy="790635"/>
            <a:chOff x="3505200" y="5248275"/>
            <a:chExt cx="18288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304800" y="1600200"/>
            <a:ext cx="5334000" cy="45243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Cat </a:t>
            </a:r>
            <a:r>
              <a:rPr lang="en-US" sz="2400" b="1" dirty="0"/>
              <a:t>extends</a:t>
            </a:r>
            <a:r>
              <a:rPr lang="en-US" sz="2400" dirty="0"/>
              <a:t> Animal {</a:t>
            </a:r>
            <a:br>
              <a:rPr lang="en-US" sz="2400" dirty="0"/>
            </a:br>
            <a:r>
              <a:rPr lang="en-US" sz="2400" dirty="0"/>
              <a:t>   </a:t>
            </a:r>
            <a:r>
              <a:rPr lang="en-US" sz="2400" b="1" dirty="0"/>
              <a:t>private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dirty="0" smtClean="0"/>
              <a:t>purrs;</a:t>
            </a:r>
            <a:endParaRPr lang="en-US" sz="2400" dirty="0"/>
          </a:p>
          <a:p>
            <a:r>
              <a:rPr lang="en-US" sz="2400" dirty="0"/>
              <a:t>  </a:t>
            </a:r>
            <a:r>
              <a:rPr lang="en-US" sz="2400" dirty="0" smtClean="0"/>
              <a:t> /** </a:t>
            </a:r>
            <a:r>
              <a:rPr lang="en-US" sz="2400" dirty="0"/>
              <a:t>return true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err="1" smtClean="0"/>
              <a:t>ob</a:t>
            </a:r>
            <a:r>
              <a:rPr lang="en-US" sz="2400" dirty="0" smtClean="0"/>
              <a:t> </a:t>
            </a:r>
            <a:r>
              <a:rPr lang="en-US" sz="2400" dirty="0"/>
              <a:t>is a Cat and its</a:t>
            </a:r>
          </a:p>
          <a:p>
            <a:r>
              <a:rPr lang="en-US" sz="2400" dirty="0"/>
              <a:t>      * fields have same values as this */</a:t>
            </a:r>
          </a:p>
          <a:p>
            <a:r>
              <a:rPr lang="en-US" sz="2400" dirty="0"/>
              <a:t>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 err="1"/>
              <a:t>boolean</a:t>
            </a:r>
            <a:r>
              <a:rPr lang="en-US" sz="2400" b="1" dirty="0"/>
              <a:t> </a:t>
            </a:r>
            <a:r>
              <a:rPr lang="en-US" sz="2400" dirty="0"/>
              <a:t>equals(Object </a:t>
            </a:r>
            <a:r>
              <a:rPr lang="en-US" sz="2400" dirty="0" err="1" smtClean="0"/>
              <a:t>ob</a:t>
            </a:r>
            <a:r>
              <a:rPr lang="en-US" sz="2400" dirty="0" smtClean="0"/>
              <a:t>) </a:t>
            </a:r>
            <a:r>
              <a:rPr lang="en-US" sz="2400" dirty="0"/>
              <a:t>{</a:t>
            </a:r>
          </a:p>
          <a:p>
            <a:r>
              <a:rPr lang="en-US" sz="2400" dirty="0"/>
              <a:t>     </a:t>
            </a:r>
            <a:r>
              <a:rPr lang="en-US" sz="2400" b="1" dirty="0"/>
              <a:t>if</a:t>
            </a:r>
            <a:r>
              <a:rPr lang="en-US" sz="2400" dirty="0"/>
              <a:t> ( </a:t>
            </a:r>
            <a:r>
              <a:rPr lang="en-US" sz="2400" dirty="0" err="1" smtClean="0">
                <a:solidFill>
                  <a:srgbClr val="FF0000"/>
                </a:solidFill>
              </a:rPr>
              <a:t>ob.getClass</a:t>
            </a:r>
            <a:r>
              <a:rPr lang="en-US" sz="2400" dirty="0" smtClean="0">
                <a:solidFill>
                  <a:srgbClr val="FF0000"/>
                </a:solidFill>
              </a:rPr>
              <a:t>() </a:t>
            </a:r>
            <a:r>
              <a:rPr lang="en-US" sz="2400" b="1" dirty="0" smtClean="0">
                <a:solidFill>
                  <a:srgbClr val="FF0000"/>
                </a:solidFill>
              </a:rPr>
              <a:t>!= </a:t>
            </a:r>
            <a:r>
              <a:rPr lang="en-US" sz="2400" dirty="0" err="1" smtClean="0">
                <a:solidFill>
                  <a:srgbClr val="FF0000"/>
                </a:solidFill>
              </a:rPr>
              <a:t>getClass</a:t>
            </a:r>
            <a:r>
              <a:rPr lang="en-US" sz="2400" dirty="0" smtClean="0">
                <a:solidFill>
                  <a:srgbClr val="FF0000"/>
                </a:solidFill>
              </a:rPr>
              <a:t>() </a:t>
            </a:r>
            <a:r>
              <a:rPr lang="en-US" sz="2400" dirty="0" smtClean="0"/>
              <a:t>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	</a:t>
            </a:r>
            <a:r>
              <a:rPr lang="en-US" sz="2400" b="1" dirty="0" smtClean="0"/>
              <a:t>return</a:t>
            </a:r>
            <a:r>
              <a:rPr lang="en-US" sz="2400" dirty="0" smtClean="0"/>
              <a:t> </a:t>
            </a:r>
            <a:r>
              <a:rPr lang="en-US" sz="2400" dirty="0"/>
              <a:t>false;</a:t>
            </a:r>
          </a:p>
          <a:p>
            <a:r>
              <a:rPr lang="en-US" sz="2400" dirty="0"/>
              <a:t>     // { h is a Cat }</a:t>
            </a:r>
          </a:p>
          <a:p>
            <a:r>
              <a:rPr lang="en-US" sz="2400" dirty="0"/>
              <a:t>     if ( ! </a:t>
            </a:r>
            <a:r>
              <a:rPr lang="en-US" sz="2400" dirty="0" err="1"/>
              <a:t>super.equals</a:t>
            </a:r>
            <a:r>
              <a:rPr lang="en-US" sz="2400" dirty="0"/>
              <a:t>(</a:t>
            </a:r>
            <a:r>
              <a:rPr lang="en-US" sz="2400" dirty="0" err="1" smtClean="0"/>
              <a:t>ob</a:t>
            </a:r>
            <a:r>
              <a:rPr lang="en-US" sz="2400" dirty="0" smtClean="0"/>
              <a:t>) </a:t>
            </a:r>
            <a:r>
              <a:rPr lang="en-US" sz="2400" dirty="0"/>
              <a:t>) return false;</a:t>
            </a:r>
          </a:p>
          <a:p>
            <a:r>
              <a:rPr lang="en-US" sz="2400" dirty="0"/>
              <a:t>     Cat c= (Cat) </a:t>
            </a:r>
            <a:r>
              <a:rPr lang="en-US" sz="2400" dirty="0" err="1" smtClean="0"/>
              <a:t>ob</a:t>
            </a:r>
            <a:r>
              <a:rPr lang="en-US" sz="2400" dirty="0" smtClean="0"/>
              <a:t> </a:t>
            </a:r>
            <a:r>
              <a:rPr lang="en-US" sz="2400" dirty="0"/>
              <a:t>;  </a:t>
            </a:r>
            <a:r>
              <a:rPr lang="en-US" sz="2400" dirty="0">
                <a:solidFill>
                  <a:srgbClr val="FF0000"/>
                </a:solidFill>
              </a:rPr>
              <a:t>// downward cast</a:t>
            </a:r>
          </a:p>
          <a:p>
            <a:r>
              <a:rPr lang="en-US" sz="2400" b="1" dirty="0"/>
              <a:t>     return</a:t>
            </a:r>
            <a:r>
              <a:rPr lang="en-US" sz="2400" dirty="0"/>
              <a:t> </a:t>
            </a:r>
            <a:r>
              <a:rPr lang="en-US" sz="2400" dirty="0" smtClean="0"/>
              <a:t>purrs == </a:t>
            </a:r>
            <a:r>
              <a:rPr lang="en-US" sz="2400" dirty="0" err="1" smtClean="0"/>
              <a:t>c.getPurrs</a:t>
            </a:r>
            <a:r>
              <a:rPr lang="en-US" sz="2400" dirty="0" smtClean="0"/>
              <a:t>();</a:t>
            </a:r>
            <a:endParaRPr lang="en-US" sz="2400" dirty="0"/>
          </a:p>
          <a:p>
            <a:r>
              <a:rPr lang="en-US" sz="2400" dirty="0"/>
              <a:t>}</a:t>
            </a:r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>
            <a:off x="5867400" y="914400"/>
            <a:ext cx="2819400" cy="3048000"/>
            <a:chOff x="3696" y="144"/>
            <a:chExt cx="1776" cy="1920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3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3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 smtClean="0"/>
                    <a:t>purrs _____ </a:t>
                  </a: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 smtClean="0"/>
                    <a:t>getPurrs</a:t>
                  </a:r>
                  <a:r>
                    <a:rPr lang="en-US" dirty="0" smtClean="0"/>
                    <a:t>()</a:t>
                  </a:r>
                  <a:endParaRPr lang="en-US" dirty="0"/>
                </a:p>
              </p:txBody>
            </p:sp>
            <p:sp>
              <p:nvSpPr>
                <p:cNvPr id="3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24" name="Text Box 45"/>
          <p:cNvSpPr txBox="1">
            <a:spLocks noChangeArrowheads="1"/>
          </p:cNvSpPr>
          <p:nvPr/>
        </p:nvSpPr>
        <p:spPr bwMode="auto">
          <a:xfrm>
            <a:off x="2133600" y="5613737"/>
            <a:ext cx="6632448" cy="101566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</a:rPr>
              <a:t>&lt;object</a:t>
            </a:r>
            <a:r>
              <a:rPr lang="en-US" dirty="0" smtClean="0">
                <a:solidFill>
                  <a:srgbClr val="FF0000"/>
                </a:solidFill>
              </a:rPr>
              <a:t>&gt;.</a:t>
            </a:r>
            <a:r>
              <a:rPr lang="en-US" dirty="0" err="1" smtClean="0">
                <a:solidFill>
                  <a:srgbClr val="FF0000"/>
                </a:solidFill>
              </a:rPr>
              <a:t>getClass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  <a:r>
              <a:rPr lang="en-US" b="1" dirty="0" smtClean="0">
                <a:solidFill>
                  <a:srgbClr val="FF0000"/>
                </a:solidFill>
              </a:rPr>
              <a:t> == </a:t>
            </a:r>
            <a:r>
              <a:rPr lang="en-US" dirty="0" smtClean="0">
                <a:solidFill>
                  <a:srgbClr val="FF0000"/>
                </a:solidFill>
              </a:rPr>
              <a:t>&lt;class-name&gt;.class</a:t>
            </a: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dirty="0"/>
              <a:t>true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 smtClean="0"/>
              <a:t>&lt;</a:t>
            </a:r>
            <a:r>
              <a:rPr lang="en-US" dirty="0" smtClean="0">
                <a:solidFill>
                  <a:srgbClr val="800000"/>
                </a:solidFill>
              </a:rPr>
              <a:t>object&gt;</a:t>
            </a:r>
            <a:r>
              <a:rPr lang="en-US" dirty="0" smtClean="0"/>
              <a:t>’s bottom partition is &lt;</a:t>
            </a:r>
            <a:r>
              <a:rPr lang="en-US" dirty="0" smtClean="0">
                <a:solidFill>
                  <a:srgbClr val="800000"/>
                </a:solidFill>
              </a:rPr>
              <a:t>class-name&gt;</a:t>
            </a: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505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8848" cy="8382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 complete implementation of equals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6629400" y="4191000"/>
            <a:ext cx="1828800" cy="790635"/>
            <a:chOff x="3505200" y="5248275"/>
            <a:chExt cx="18288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304800" y="1600200"/>
            <a:ext cx="5334000" cy="48936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Cat </a:t>
            </a:r>
            <a:r>
              <a:rPr lang="en-US" sz="2400" b="1" dirty="0"/>
              <a:t>extends</a:t>
            </a:r>
            <a:r>
              <a:rPr lang="en-US" sz="2400" dirty="0"/>
              <a:t> Animal {</a:t>
            </a:r>
            <a:br>
              <a:rPr lang="en-US" sz="2400" dirty="0"/>
            </a:br>
            <a:r>
              <a:rPr lang="en-US" sz="2400" dirty="0"/>
              <a:t>   </a:t>
            </a:r>
            <a:r>
              <a:rPr lang="en-US" sz="2400" b="1" dirty="0"/>
              <a:t>private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dirty="0" smtClean="0"/>
              <a:t>purrs;</a:t>
            </a:r>
            <a:endParaRPr lang="en-US" sz="2400" dirty="0"/>
          </a:p>
          <a:p>
            <a:r>
              <a:rPr lang="en-US" sz="2400" dirty="0"/>
              <a:t>  </a:t>
            </a:r>
            <a:r>
              <a:rPr lang="en-US" sz="2400" dirty="0" smtClean="0"/>
              <a:t> /** </a:t>
            </a:r>
            <a:r>
              <a:rPr lang="en-US" sz="2400" dirty="0"/>
              <a:t>return true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err="1" smtClean="0"/>
              <a:t>ob</a:t>
            </a:r>
            <a:r>
              <a:rPr lang="en-US" sz="2400" dirty="0" smtClean="0"/>
              <a:t> </a:t>
            </a:r>
            <a:r>
              <a:rPr lang="en-US" sz="2400" dirty="0"/>
              <a:t>is a Cat and its</a:t>
            </a:r>
          </a:p>
          <a:p>
            <a:r>
              <a:rPr lang="en-US" sz="2400" dirty="0"/>
              <a:t>      * fields have same values as this */</a:t>
            </a:r>
          </a:p>
          <a:p>
            <a:r>
              <a:rPr lang="en-US" sz="2400" dirty="0"/>
              <a:t>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 err="1"/>
              <a:t>boolean</a:t>
            </a:r>
            <a:r>
              <a:rPr lang="en-US" sz="2400" b="1" dirty="0"/>
              <a:t> </a:t>
            </a:r>
            <a:r>
              <a:rPr lang="en-US" sz="2400" dirty="0"/>
              <a:t>equals(Object </a:t>
            </a:r>
            <a:r>
              <a:rPr lang="en-US" sz="2400" dirty="0" err="1" smtClean="0"/>
              <a:t>ob</a:t>
            </a:r>
            <a:r>
              <a:rPr lang="en-US" sz="2400" dirty="0" smtClean="0"/>
              <a:t>) </a:t>
            </a:r>
            <a:r>
              <a:rPr lang="en-US" sz="2400" dirty="0"/>
              <a:t>{</a:t>
            </a:r>
          </a:p>
          <a:p>
            <a:r>
              <a:rPr lang="en-US" sz="2400" dirty="0"/>
              <a:t>     </a:t>
            </a:r>
            <a:r>
              <a:rPr lang="en-US" sz="2400" b="1" dirty="0"/>
              <a:t>if</a:t>
            </a:r>
            <a:r>
              <a:rPr lang="en-US" sz="2400" dirty="0"/>
              <a:t> ( </a:t>
            </a:r>
            <a:r>
              <a:rPr lang="en-US" sz="2400" dirty="0" err="1" smtClean="0">
                <a:solidFill>
                  <a:srgbClr val="FF0000"/>
                </a:solidFill>
              </a:rPr>
              <a:t>ob</a:t>
            </a:r>
            <a:r>
              <a:rPr lang="en-US" sz="2400" dirty="0" smtClean="0">
                <a:solidFill>
                  <a:srgbClr val="FF0000"/>
                </a:solidFill>
              </a:rPr>
              <a:t> == null ||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          </a:t>
            </a:r>
            <a:r>
              <a:rPr lang="en-US" sz="2400" dirty="0" err="1" smtClean="0">
                <a:solidFill>
                  <a:srgbClr val="FF0000"/>
                </a:solidFill>
              </a:rPr>
              <a:t>ob.getClass</a:t>
            </a:r>
            <a:r>
              <a:rPr lang="en-US" sz="2400" dirty="0" smtClean="0">
                <a:solidFill>
                  <a:srgbClr val="FF0000"/>
                </a:solidFill>
              </a:rPr>
              <a:t>() </a:t>
            </a:r>
            <a:r>
              <a:rPr lang="en-US" sz="2400" b="1" dirty="0" smtClean="0">
                <a:solidFill>
                  <a:srgbClr val="FF0000"/>
                </a:solidFill>
              </a:rPr>
              <a:t>!</a:t>
            </a:r>
            <a:r>
              <a:rPr lang="en-US" sz="2400" dirty="0" smtClean="0">
                <a:solidFill>
                  <a:srgbClr val="FF0000"/>
                </a:solidFill>
              </a:rPr>
              <a:t>=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getClass</a:t>
            </a:r>
            <a:r>
              <a:rPr lang="en-US" sz="2400" smtClean="0">
                <a:solidFill>
                  <a:srgbClr val="FF0000"/>
                </a:solidFill>
              </a:rPr>
              <a:t>()</a:t>
            </a:r>
            <a:r>
              <a:rPr lang="en-US" sz="2400" smtClean="0"/>
              <a:t> </a:t>
            </a:r>
            <a:r>
              <a:rPr lang="en-US" sz="2400" dirty="0" smtClean="0"/>
              <a:t>)</a:t>
            </a:r>
            <a:br>
              <a:rPr lang="en-US" sz="2400" dirty="0" smtClean="0"/>
            </a:br>
            <a:r>
              <a:rPr lang="en-US" sz="2400" dirty="0" smtClean="0"/>
              <a:t>	</a:t>
            </a:r>
            <a:r>
              <a:rPr lang="en-US" sz="2400" b="1" dirty="0" smtClean="0"/>
              <a:t>return</a:t>
            </a:r>
            <a:r>
              <a:rPr lang="en-US" sz="2400" dirty="0" smtClean="0"/>
              <a:t> </a:t>
            </a:r>
            <a:r>
              <a:rPr lang="en-US" sz="2400" dirty="0"/>
              <a:t>false;</a:t>
            </a:r>
          </a:p>
          <a:p>
            <a:r>
              <a:rPr lang="en-US" sz="2400" dirty="0"/>
              <a:t>     // { h is a Cat }</a:t>
            </a:r>
          </a:p>
          <a:p>
            <a:r>
              <a:rPr lang="en-US" sz="2400" dirty="0"/>
              <a:t>     if ( ! </a:t>
            </a:r>
            <a:r>
              <a:rPr lang="en-US" sz="2400" dirty="0" err="1"/>
              <a:t>super.equals</a:t>
            </a:r>
            <a:r>
              <a:rPr lang="en-US" sz="2400" dirty="0"/>
              <a:t>(</a:t>
            </a:r>
            <a:r>
              <a:rPr lang="en-US" sz="2400" dirty="0" err="1" smtClean="0"/>
              <a:t>ob</a:t>
            </a:r>
            <a:r>
              <a:rPr lang="en-US" sz="2400" dirty="0" smtClean="0"/>
              <a:t>) </a:t>
            </a:r>
            <a:r>
              <a:rPr lang="en-US" sz="2400" dirty="0"/>
              <a:t>) return false;</a:t>
            </a:r>
          </a:p>
          <a:p>
            <a:r>
              <a:rPr lang="en-US" sz="2400" dirty="0"/>
              <a:t>     Cat c= (Cat) </a:t>
            </a:r>
            <a:r>
              <a:rPr lang="en-US" sz="2400" dirty="0" err="1" smtClean="0"/>
              <a:t>ob</a:t>
            </a:r>
            <a:r>
              <a:rPr lang="en-US" sz="2400" dirty="0" smtClean="0"/>
              <a:t> </a:t>
            </a:r>
            <a:r>
              <a:rPr lang="en-US" sz="2400" dirty="0"/>
              <a:t>;  </a:t>
            </a:r>
            <a:r>
              <a:rPr lang="en-US" sz="2400" dirty="0">
                <a:solidFill>
                  <a:srgbClr val="FF0000"/>
                </a:solidFill>
              </a:rPr>
              <a:t>// downward cast</a:t>
            </a:r>
          </a:p>
          <a:p>
            <a:r>
              <a:rPr lang="en-US" sz="2400" b="1" dirty="0"/>
              <a:t>     return</a:t>
            </a:r>
            <a:r>
              <a:rPr lang="en-US" sz="2400" dirty="0"/>
              <a:t> </a:t>
            </a:r>
            <a:r>
              <a:rPr lang="en-US" sz="2400" dirty="0" smtClean="0"/>
              <a:t>purrs == </a:t>
            </a:r>
            <a:r>
              <a:rPr lang="en-US" sz="2400" dirty="0" err="1" smtClean="0"/>
              <a:t>c.getPurrs</a:t>
            </a:r>
            <a:r>
              <a:rPr lang="en-US" sz="2400" dirty="0" smtClean="0"/>
              <a:t>();</a:t>
            </a:r>
            <a:endParaRPr lang="en-US" sz="2400" dirty="0"/>
          </a:p>
          <a:p>
            <a:r>
              <a:rPr lang="en-US" sz="2400" dirty="0"/>
              <a:t>}</a:t>
            </a:r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>
            <a:off x="5867400" y="914400"/>
            <a:ext cx="2819400" cy="3048000"/>
            <a:chOff x="3696" y="144"/>
            <a:chExt cx="1776" cy="1920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3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3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 smtClean="0"/>
                    <a:t>purrs _____ </a:t>
                  </a: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 smtClean="0"/>
                    <a:t>getPurrs</a:t>
                  </a:r>
                  <a:r>
                    <a:rPr lang="en-US" dirty="0" smtClean="0"/>
                    <a:t>()</a:t>
                  </a:r>
                  <a:endParaRPr lang="en-US" dirty="0"/>
                </a:p>
              </p:txBody>
            </p:sp>
            <p:sp>
              <p:nvSpPr>
                <p:cNvPr id="3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24" name="Text Box 45"/>
          <p:cNvSpPr txBox="1">
            <a:spLocks noChangeArrowheads="1"/>
          </p:cNvSpPr>
          <p:nvPr/>
        </p:nvSpPr>
        <p:spPr bwMode="auto">
          <a:xfrm>
            <a:off x="2133600" y="6284207"/>
            <a:ext cx="6632448" cy="46166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mtClean="0"/>
              <a:t>Check </a:t>
            </a:r>
            <a:r>
              <a:rPr lang="en-US" dirty="0" smtClean="0"/>
              <a:t>whether </a:t>
            </a:r>
            <a:r>
              <a:rPr lang="en-US" dirty="0" err="1" smtClean="0"/>
              <a:t>ob</a:t>
            </a:r>
            <a:r>
              <a:rPr lang="en-US" dirty="0" smtClean="0"/>
              <a:t> is null before calling </a:t>
            </a:r>
            <a:r>
              <a:rPr lang="en-US" dirty="0" err="1" smtClean="0"/>
              <a:t>getClass</a:t>
            </a:r>
            <a:r>
              <a:rPr lang="en-US" dirty="0" smtClean="0"/>
              <a:t>.</a:t>
            </a: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48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8848" cy="8382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Operator </a:t>
            </a:r>
            <a:r>
              <a:rPr lang="en-US" sz="3600" dirty="0" err="1" smtClean="0">
                <a:solidFill>
                  <a:srgbClr val="800000"/>
                </a:solidFill>
              </a:rPr>
              <a:t>instanceof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6629400" y="4191000"/>
            <a:ext cx="1828800" cy="790635"/>
            <a:chOff x="3505200" y="5248275"/>
            <a:chExt cx="18288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304800" y="1600200"/>
            <a:ext cx="5334000" cy="26776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dirty="0" smtClean="0"/>
              <a:t>// Both are true.</a:t>
            </a:r>
          </a:p>
          <a:p>
            <a:r>
              <a:rPr lang="en-US" sz="2400" b="1" dirty="0" smtClean="0"/>
              <a:t>if</a:t>
            </a:r>
            <a:r>
              <a:rPr lang="en-US" sz="2400" dirty="0" smtClean="0"/>
              <a:t> </a:t>
            </a:r>
            <a:r>
              <a:rPr lang="en-US" sz="2400" dirty="0"/>
              <a:t>( </a:t>
            </a:r>
            <a:r>
              <a:rPr lang="en-US" sz="2400" dirty="0" smtClean="0">
                <a:solidFill>
                  <a:srgbClr val="FF0000"/>
                </a:solidFill>
              </a:rPr>
              <a:t>a0 </a:t>
            </a:r>
            <a:r>
              <a:rPr lang="en-US" sz="2400" dirty="0" err="1" smtClean="0">
                <a:solidFill>
                  <a:srgbClr val="FF0000"/>
                </a:solidFill>
              </a:rPr>
              <a:t>instanceof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Cat</a:t>
            </a:r>
            <a:r>
              <a:rPr lang="en-US" sz="2400" dirty="0" smtClean="0"/>
              <a:t> ) …</a:t>
            </a:r>
          </a:p>
          <a:p>
            <a:r>
              <a:rPr lang="en-US" sz="2400" b="1" dirty="0"/>
              <a:t>if</a:t>
            </a:r>
            <a:r>
              <a:rPr lang="en-US" sz="2400" dirty="0"/>
              <a:t> ( </a:t>
            </a:r>
            <a:r>
              <a:rPr lang="en-US" sz="2400" dirty="0" smtClean="0">
                <a:solidFill>
                  <a:srgbClr val="FF0000"/>
                </a:solidFill>
              </a:rPr>
              <a:t>a0 </a:t>
            </a:r>
            <a:r>
              <a:rPr lang="en-US" sz="2400" dirty="0" err="1" smtClean="0">
                <a:solidFill>
                  <a:srgbClr val="FF0000"/>
                </a:solidFill>
              </a:rPr>
              <a:t>instanceof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Animal </a:t>
            </a:r>
            <a:r>
              <a:rPr lang="en-US" sz="2400" dirty="0" smtClean="0"/>
              <a:t>) …</a:t>
            </a:r>
          </a:p>
          <a:p>
            <a:endParaRPr lang="en-US" sz="2400" dirty="0"/>
          </a:p>
          <a:p>
            <a:r>
              <a:rPr lang="en-US" sz="2400" dirty="0"/>
              <a:t>// </a:t>
            </a:r>
            <a:r>
              <a:rPr lang="en-US" sz="2400" dirty="0" smtClean="0"/>
              <a:t>Only the first is true</a:t>
            </a:r>
            <a:r>
              <a:rPr lang="en-US" sz="2400" dirty="0"/>
              <a:t>.</a:t>
            </a:r>
          </a:p>
          <a:p>
            <a:r>
              <a:rPr lang="en-US" sz="2400" b="1" dirty="0"/>
              <a:t>if</a:t>
            </a:r>
            <a:r>
              <a:rPr lang="en-US" sz="2400" dirty="0"/>
              <a:t> ( </a:t>
            </a:r>
            <a:r>
              <a:rPr lang="en-US" sz="2400" dirty="0" smtClean="0">
                <a:solidFill>
                  <a:srgbClr val="FF0000"/>
                </a:solidFill>
              </a:rPr>
              <a:t>a0.getClass() == </a:t>
            </a:r>
            <a:r>
              <a:rPr lang="en-US" sz="2400" dirty="0" err="1" smtClean="0">
                <a:solidFill>
                  <a:srgbClr val="FF0000"/>
                </a:solidFill>
              </a:rPr>
              <a:t>Cat.class</a:t>
            </a:r>
            <a:r>
              <a:rPr lang="en-US" sz="2400" dirty="0" smtClean="0"/>
              <a:t> </a:t>
            </a:r>
            <a:r>
              <a:rPr lang="en-US" sz="2400" dirty="0"/>
              <a:t>) …</a:t>
            </a:r>
          </a:p>
          <a:p>
            <a:r>
              <a:rPr lang="en-US" sz="2400" b="1" dirty="0"/>
              <a:t>if</a:t>
            </a:r>
            <a:r>
              <a:rPr lang="en-US" sz="2400" dirty="0"/>
              <a:t> ( </a:t>
            </a:r>
            <a:r>
              <a:rPr lang="en-US" sz="2400" dirty="0" smtClean="0">
                <a:solidFill>
                  <a:srgbClr val="FF0000"/>
                </a:solidFill>
              </a:rPr>
              <a:t>a0.getClass() == </a:t>
            </a:r>
            <a:r>
              <a:rPr lang="en-US" sz="2400" dirty="0" err="1" smtClean="0">
                <a:solidFill>
                  <a:srgbClr val="FF0000"/>
                </a:solidFill>
              </a:rPr>
              <a:t>Animal.class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/>
              <a:t>) </a:t>
            </a:r>
            <a:r>
              <a:rPr lang="en-US" sz="2400" dirty="0" smtClean="0"/>
              <a:t>…</a:t>
            </a:r>
            <a:endParaRPr lang="en-US" sz="2400" dirty="0"/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>
            <a:off x="5867400" y="914400"/>
            <a:ext cx="2819400" cy="3048000"/>
            <a:chOff x="3696" y="144"/>
            <a:chExt cx="1776" cy="1920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3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3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 smtClean="0"/>
                    <a:t>purrs _____ </a:t>
                  </a: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smtClean="0"/>
                    <a:t>getPurrs()</a:t>
                  </a:r>
                  <a:endParaRPr lang="en-US" dirty="0"/>
                </a:p>
              </p:txBody>
            </p:sp>
            <p:sp>
              <p:nvSpPr>
                <p:cNvPr id="3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24" name="Text Box 45"/>
          <p:cNvSpPr txBox="1">
            <a:spLocks noChangeArrowheads="1"/>
          </p:cNvSpPr>
          <p:nvPr/>
        </p:nvSpPr>
        <p:spPr bwMode="auto">
          <a:xfrm>
            <a:off x="2133600" y="5613737"/>
            <a:ext cx="6477000" cy="101566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</a:rPr>
              <a:t>&lt;object&gt;</a:t>
            </a:r>
            <a:r>
              <a:rPr lang="en-US" b="1" dirty="0">
                <a:solidFill>
                  <a:srgbClr val="FF0000"/>
                </a:solidFill>
              </a:rPr>
              <a:t>   </a:t>
            </a:r>
            <a:r>
              <a:rPr lang="en-US" b="1" dirty="0" err="1">
                <a:solidFill>
                  <a:srgbClr val="FF0000"/>
                </a:solidFill>
              </a:rPr>
              <a:t>instanceof</a:t>
            </a:r>
            <a:r>
              <a:rPr lang="en-US" b="1" dirty="0">
                <a:solidFill>
                  <a:srgbClr val="FF000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 &lt;</a:t>
            </a:r>
            <a:r>
              <a:rPr lang="en-US" dirty="0" smtClean="0">
                <a:solidFill>
                  <a:srgbClr val="FF0000"/>
                </a:solidFill>
              </a:rPr>
              <a:t>class-name&gt;</a:t>
            </a: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dirty="0"/>
              <a:t>true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 smtClean="0"/>
              <a:t>&lt;</a:t>
            </a:r>
            <a:r>
              <a:rPr lang="en-US" dirty="0" smtClean="0">
                <a:solidFill>
                  <a:srgbClr val="800000"/>
                </a:solidFill>
              </a:rPr>
              <a:t>object&gt;</a:t>
            </a:r>
            <a:r>
              <a:rPr lang="en-US" dirty="0" smtClean="0"/>
              <a:t> </a:t>
            </a:r>
            <a:r>
              <a:rPr lang="en-US" dirty="0"/>
              <a:t>has a partition for </a:t>
            </a:r>
            <a:r>
              <a:rPr lang="en-US" dirty="0" smtClean="0"/>
              <a:t>&lt;</a:t>
            </a:r>
            <a:r>
              <a:rPr lang="en-US" dirty="0" smtClean="0">
                <a:solidFill>
                  <a:srgbClr val="800000"/>
                </a:solidFill>
              </a:rPr>
              <a:t>class-name&gt;</a:t>
            </a: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21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Opinions about casting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Use of </a:t>
            </a:r>
            <a:r>
              <a:rPr lang="en-US" sz="2400" dirty="0" err="1" smtClean="0"/>
              <a:t>instanceof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en-US" sz="2400" dirty="0" err="1"/>
              <a:t>downcasts</a:t>
            </a:r>
            <a:r>
              <a:rPr lang="en-US" sz="2400" dirty="0"/>
              <a:t> </a:t>
            </a:r>
            <a:r>
              <a:rPr lang="en-US" sz="2400" dirty="0" smtClean="0"/>
              <a:t>can indicate </a:t>
            </a:r>
            <a:r>
              <a:rPr lang="en-US" sz="2400" dirty="0"/>
              <a:t>bad design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066800" y="2133600"/>
            <a:ext cx="7848600" cy="2526506"/>
            <a:chOff x="1524000" y="2602706"/>
            <a:chExt cx="7848600" cy="2526506"/>
          </a:xfrm>
        </p:grpSpPr>
        <p:sp>
          <p:nvSpPr>
            <p:cNvPr id="6" name="TextBox 5"/>
            <p:cNvSpPr txBox="1"/>
            <p:nvPr/>
          </p:nvSpPr>
          <p:spPr>
            <a:xfrm>
              <a:off x="1524000" y="2667000"/>
              <a:ext cx="2919577" cy="2462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/>
                <a:t>DON’T</a:t>
              </a:r>
              <a:r>
                <a:rPr lang="en-US" sz="2200" dirty="0" smtClean="0"/>
                <a:t>:</a:t>
              </a:r>
              <a:endParaRPr lang="en-US" sz="2200" dirty="0"/>
            </a:p>
            <a:p>
              <a:r>
                <a:rPr lang="en-US" sz="2200" dirty="0"/>
                <a:t>if (x </a:t>
              </a:r>
              <a:r>
                <a:rPr lang="en-US" sz="2200" dirty="0" err="1"/>
                <a:t>instanceof</a:t>
              </a:r>
              <a:r>
                <a:rPr lang="en-US" sz="2200" dirty="0"/>
                <a:t> C1)</a:t>
              </a:r>
            </a:p>
            <a:p>
              <a:r>
                <a:rPr lang="en-US" sz="2200" dirty="0"/>
                <a:t>   </a:t>
              </a:r>
              <a:r>
                <a:rPr lang="en-US" sz="2200" dirty="0" smtClean="0"/>
                <a:t> </a:t>
              </a:r>
              <a:r>
                <a:rPr lang="en-US" sz="2200" dirty="0"/>
                <a:t>do thing with (C1) x</a:t>
              </a:r>
            </a:p>
            <a:p>
              <a:r>
                <a:rPr lang="en-US" sz="2200" dirty="0"/>
                <a:t>else if (x </a:t>
              </a:r>
              <a:r>
                <a:rPr lang="en-US" sz="2200" dirty="0" err="1"/>
                <a:t>instanceof</a:t>
              </a:r>
              <a:r>
                <a:rPr lang="en-US" sz="2200" dirty="0"/>
                <a:t> C2)</a:t>
              </a:r>
            </a:p>
            <a:p>
              <a:r>
                <a:rPr lang="en-US" sz="2200" dirty="0"/>
                <a:t>   </a:t>
              </a:r>
              <a:r>
                <a:rPr lang="en-US" sz="2200" dirty="0" smtClean="0"/>
                <a:t> do </a:t>
              </a:r>
              <a:r>
                <a:rPr lang="en-US" sz="2200" dirty="0"/>
                <a:t>thing with (C2) x</a:t>
              </a:r>
            </a:p>
            <a:p>
              <a:r>
                <a:rPr lang="en-US" sz="2200" dirty="0"/>
                <a:t>else if </a:t>
              </a:r>
              <a:r>
                <a:rPr lang="en-US" sz="2200" dirty="0" smtClean="0"/>
                <a:t>(x </a:t>
              </a:r>
              <a:r>
                <a:rPr lang="en-US" sz="2200" dirty="0" err="1" smtClean="0"/>
                <a:t>instanceof</a:t>
              </a:r>
              <a:r>
                <a:rPr lang="en-US" sz="2200" dirty="0" smtClean="0"/>
                <a:t> C3)</a:t>
              </a:r>
            </a:p>
            <a:p>
              <a:r>
                <a:rPr lang="en-US" sz="2200" dirty="0"/>
                <a:t> </a:t>
              </a:r>
              <a:r>
                <a:rPr lang="en-US" sz="2200" dirty="0" smtClean="0"/>
                <a:t>   do thing with (C3) x</a:t>
              </a:r>
              <a:endParaRPr lang="en-US" sz="22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648200" y="2602706"/>
              <a:ext cx="472440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00FF"/>
                  </a:solidFill>
                </a:rPr>
                <a:t>DO:</a:t>
              </a:r>
            </a:p>
            <a:p>
              <a:endParaRPr lang="en-US" sz="2400" dirty="0">
                <a:solidFill>
                  <a:srgbClr val="0000FF"/>
                </a:solidFill>
              </a:endParaRPr>
            </a:p>
            <a:p>
              <a:r>
                <a:rPr lang="en-US" sz="2400" dirty="0" err="1" smtClean="0">
                  <a:solidFill>
                    <a:srgbClr val="0000FF"/>
                  </a:solidFill>
                </a:rPr>
                <a:t>x.do</a:t>
              </a:r>
              <a:r>
                <a:rPr lang="en-US" sz="2400" dirty="0" smtClean="0">
                  <a:solidFill>
                    <a:srgbClr val="0000FF"/>
                  </a:solidFill>
                </a:rPr>
                <a:t>(</a:t>
              </a:r>
              <a:r>
                <a:rPr lang="en-US" sz="2400" dirty="0">
                  <a:solidFill>
                    <a:srgbClr val="0000FF"/>
                  </a:solidFill>
                </a:rPr>
                <a:t>)</a:t>
              </a:r>
            </a:p>
            <a:p>
              <a:endParaRPr lang="en-US" sz="2400" dirty="0">
                <a:solidFill>
                  <a:srgbClr val="0000FF"/>
                </a:solidFill>
              </a:endParaRPr>
            </a:p>
            <a:p>
              <a:r>
                <a:rPr lang="en-US" sz="2400" dirty="0" smtClean="0">
                  <a:solidFill>
                    <a:srgbClr val="0000FF"/>
                  </a:solidFill>
                </a:rPr>
                <a:t>… where do is overridden in the classes </a:t>
              </a:r>
              <a:r>
                <a:rPr lang="en-US" sz="2400" dirty="0">
                  <a:solidFill>
                    <a:srgbClr val="0000FF"/>
                  </a:solidFill>
                </a:rPr>
                <a:t>C1</a:t>
              </a:r>
              <a:r>
                <a:rPr lang="en-US" sz="2400" dirty="0" smtClean="0">
                  <a:solidFill>
                    <a:srgbClr val="0000FF"/>
                  </a:solidFill>
                </a:rPr>
                <a:t>, C2, C3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</p:grpSp>
      <p:sp>
        <p:nvSpPr>
          <p:cNvPr id="8" name="Content Placeholder 3"/>
          <p:cNvSpPr txBox="1">
            <a:spLocks/>
          </p:cNvSpPr>
          <p:nvPr/>
        </p:nvSpPr>
        <p:spPr>
          <a:xfrm>
            <a:off x="609600" y="4953000"/>
            <a:ext cx="8153400" cy="1371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But how do I implement equals() ?</a:t>
            </a:r>
          </a:p>
          <a:p>
            <a:pPr marL="36576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That requires casting!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27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Announcements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Search Piazza for your question (before posting)!</a:t>
            </a:r>
          </a:p>
          <a:p>
            <a:r>
              <a:rPr lang="en-US" dirty="0" smtClean="0"/>
              <a:t>Partner-finding event:</a:t>
            </a:r>
          </a:p>
          <a:p>
            <a:pPr lvl="1"/>
            <a:r>
              <a:rPr lang="en-US" dirty="0" smtClean="0"/>
              <a:t>Tuesday, September 12 at 5:30pm</a:t>
            </a:r>
          </a:p>
          <a:p>
            <a:pPr lvl="1"/>
            <a:r>
              <a:rPr lang="en-US" dirty="0" smtClean="0"/>
              <a:t>Phillips 203</a:t>
            </a:r>
          </a:p>
          <a:p>
            <a:pPr lvl="1"/>
            <a:r>
              <a:rPr lang="en-US" dirty="0" smtClean="0"/>
              <a:t>There will be snacks!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2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Before Next Lecture…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Follow the tutorial on </a:t>
            </a:r>
            <a:r>
              <a:rPr lang="en-US" b="1" dirty="0" smtClean="0"/>
              <a:t>abstract classes and interfaces</a:t>
            </a:r>
            <a:r>
              <a:rPr lang="en-US" dirty="0" smtClean="0"/>
              <a:t>, and watch the videos.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5175089" y="2590800"/>
            <a:ext cx="3968911" cy="4267200"/>
            <a:chOff x="5175089" y="2590800"/>
            <a:chExt cx="3968911" cy="426720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11291" y="2590800"/>
              <a:ext cx="1932709" cy="4267200"/>
            </a:xfrm>
            <a:prstGeom prst="rect">
              <a:avLst/>
            </a:prstGeom>
          </p:spPr>
        </p:pic>
        <p:grpSp>
          <p:nvGrpSpPr>
            <p:cNvPr id="17" name="Group 16"/>
            <p:cNvGrpSpPr/>
            <p:nvPr/>
          </p:nvGrpSpPr>
          <p:grpSpPr>
            <a:xfrm>
              <a:off x="5175089" y="4892040"/>
              <a:ext cx="2208904" cy="1882140"/>
              <a:chOff x="5175089" y="4892040"/>
              <a:chExt cx="2208904" cy="1882140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5175089" y="5181600"/>
                <a:ext cx="1308294" cy="381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Click these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1" name="Straight Arrow Connector 10"/>
              <p:cNvCxnSpPr/>
              <p:nvPr/>
            </p:nvCxnSpPr>
            <p:spPr>
              <a:xfrm flipV="1">
                <a:off x="6240993" y="4892040"/>
                <a:ext cx="1143000" cy="36576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>
                <a:off x="6177059" y="5547360"/>
                <a:ext cx="1206934" cy="39624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>
                <a:off x="6096000" y="5623560"/>
                <a:ext cx="1115291" cy="115062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106547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Classes we work with today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6F15528-21DE-4FAA-801E-634DDDAF4B2B}" type="slidenum">
              <a:rPr lang="en-US" sz="2400" smtClean="0"/>
              <a:pPr/>
              <a:t>5</a:t>
            </a:fld>
            <a:endParaRPr lang="en-US" sz="2400"/>
          </a:p>
        </p:txBody>
      </p:sp>
      <p:sp>
        <p:nvSpPr>
          <p:cNvPr id="56" name="TextBox 55"/>
          <p:cNvSpPr txBox="1"/>
          <p:nvPr/>
        </p:nvSpPr>
        <p:spPr>
          <a:xfrm>
            <a:off x="381000" y="1629251"/>
            <a:ext cx="5719836" cy="12772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Work with a class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 and subclasses </a:t>
            </a:r>
            <a:br>
              <a:rPr lang="en-US" sz="2400" dirty="0"/>
            </a:br>
            <a:r>
              <a:rPr lang="en-US" sz="2400" dirty="0"/>
              <a:t>like </a:t>
            </a:r>
            <a:r>
              <a:rPr lang="en-US" sz="2400" dirty="0">
                <a:solidFill>
                  <a:srgbClr val="800000"/>
                </a:solidFill>
              </a:rPr>
              <a:t>Cat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800000"/>
                </a:solidFill>
              </a:rPr>
              <a:t>Dog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Put components common to animals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96449" y="3882488"/>
            <a:ext cx="2133600" cy="2382323"/>
            <a:chOff x="-3048000" y="6850856"/>
            <a:chExt cx="2133600" cy="2382323"/>
          </a:xfrm>
        </p:grpSpPr>
        <p:grpSp>
          <p:nvGrpSpPr>
            <p:cNvPr id="4" name="Group 3"/>
            <p:cNvGrpSpPr/>
            <p:nvPr/>
          </p:nvGrpSpPr>
          <p:grpSpPr>
            <a:xfrm>
              <a:off x="-2907604" y="7323714"/>
              <a:ext cx="1752600" cy="1909465"/>
              <a:chOff x="-2907604" y="7323714"/>
              <a:chExt cx="1752600" cy="1909465"/>
            </a:xfrm>
          </p:grpSpPr>
          <p:sp>
            <p:nvSpPr>
              <p:cNvPr id="44" name="Text Box 69"/>
              <p:cNvSpPr txBox="1">
                <a:spLocks noChangeArrowheads="1"/>
              </p:cNvSpPr>
              <p:nvPr/>
            </p:nvSpPr>
            <p:spPr bwMode="auto">
              <a:xfrm>
                <a:off x="-2526604" y="7323714"/>
                <a:ext cx="11430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Object</a:t>
                </a:r>
              </a:p>
            </p:txBody>
          </p:sp>
          <p:sp>
            <p:nvSpPr>
              <p:cNvPr id="45" name="Text Box 70"/>
              <p:cNvSpPr txBox="1">
                <a:spLocks noChangeArrowheads="1"/>
              </p:cNvSpPr>
              <p:nvPr/>
            </p:nvSpPr>
            <p:spPr bwMode="auto">
              <a:xfrm>
                <a:off x="-2526604" y="8039677"/>
                <a:ext cx="12192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Animal</a:t>
                </a:r>
              </a:p>
            </p:txBody>
          </p:sp>
          <p:sp>
            <p:nvSpPr>
              <p:cNvPr id="83" name="Text Box 71"/>
              <p:cNvSpPr txBox="1">
                <a:spLocks noChangeArrowheads="1"/>
              </p:cNvSpPr>
              <p:nvPr/>
            </p:nvSpPr>
            <p:spPr bwMode="auto">
              <a:xfrm>
                <a:off x="-2907604" y="8771514"/>
                <a:ext cx="8382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Dog</a:t>
                </a:r>
              </a:p>
            </p:txBody>
          </p:sp>
          <p:sp>
            <p:nvSpPr>
              <p:cNvPr id="84" name="Text Box 72"/>
              <p:cNvSpPr txBox="1">
                <a:spLocks noChangeArrowheads="1"/>
              </p:cNvSpPr>
              <p:nvPr/>
            </p:nvSpPr>
            <p:spPr bwMode="auto">
              <a:xfrm>
                <a:off x="-1840804" y="8771514"/>
                <a:ext cx="6858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Cat</a:t>
                </a:r>
              </a:p>
            </p:txBody>
          </p:sp>
          <p:sp>
            <p:nvSpPr>
              <p:cNvPr id="85" name="Line 73"/>
              <p:cNvSpPr>
                <a:spLocks noChangeShapeType="1"/>
              </p:cNvSpPr>
              <p:nvPr/>
            </p:nvSpPr>
            <p:spPr bwMode="auto">
              <a:xfrm>
                <a:off x="-1993204" y="7780914"/>
                <a:ext cx="0" cy="3810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86" name="Line 74"/>
              <p:cNvSpPr>
                <a:spLocks noChangeShapeType="1"/>
              </p:cNvSpPr>
              <p:nvPr/>
            </p:nvSpPr>
            <p:spPr bwMode="auto">
              <a:xfrm>
                <a:off x="-1993204" y="8466714"/>
                <a:ext cx="381000" cy="3810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87" name="Line 75"/>
              <p:cNvSpPr>
                <a:spLocks noChangeShapeType="1"/>
              </p:cNvSpPr>
              <p:nvPr/>
            </p:nvSpPr>
            <p:spPr bwMode="auto">
              <a:xfrm flipH="1">
                <a:off x="-2526604" y="8466714"/>
                <a:ext cx="457200" cy="4572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3" name="TextBox 43"/>
            <p:cNvSpPr txBox="1">
              <a:spLocks noChangeArrowheads="1"/>
            </p:cNvSpPr>
            <p:nvPr/>
          </p:nvSpPr>
          <p:spPr bwMode="auto">
            <a:xfrm>
              <a:off x="-3048000" y="6850856"/>
              <a:ext cx="2133600" cy="461963"/>
            </a:xfrm>
            <a:prstGeom prst="rect">
              <a:avLst/>
            </a:prstGeom>
            <a:solidFill>
              <a:srgbClr val="FFFCA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/>
                <a:t>class hierarchy: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703540" y="311898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811049" y="3123082"/>
            <a:ext cx="6375748" cy="3761304"/>
            <a:chOff x="2895600" y="3505200"/>
            <a:chExt cx="6375748" cy="3761304"/>
          </a:xfrm>
        </p:grpSpPr>
        <p:grpSp>
          <p:nvGrpSpPr>
            <p:cNvPr id="57" name="Group 39"/>
            <p:cNvGrpSpPr>
              <a:grpSpLocks/>
            </p:cNvGrpSpPr>
            <p:nvPr/>
          </p:nvGrpSpPr>
          <p:grpSpPr bwMode="auto">
            <a:xfrm>
              <a:off x="2895600" y="3505200"/>
              <a:ext cx="2819400" cy="3048001"/>
              <a:chOff x="3696" y="144"/>
              <a:chExt cx="1776" cy="1920"/>
            </a:xfrm>
          </p:grpSpPr>
          <p:grpSp>
            <p:nvGrpSpPr>
              <p:cNvPr id="58" name="Group 17"/>
              <p:cNvGrpSpPr>
                <a:grpSpLocks/>
              </p:cNvGrpSpPr>
              <p:nvPr/>
            </p:nvGrpSpPr>
            <p:grpSpPr bwMode="auto">
              <a:xfrm>
                <a:off x="3696" y="144"/>
                <a:ext cx="1776" cy="1920"/>
                <a:chOff x="3696" y="192"/>
                <a:chExt cx="1776" cy="1920"/>
              </a:xfrm>
            </p:grpSpPr>
            <p:grpSp>
              <p:nvGrpSpPr>
                <p:cNvPr id="60" name="Group 16"/>
                <p:cNvGrpSpPr>
                  <a:grpSpLocks/>
                </p:cNvGrpSpPr>
                <p:nvPr/>
              </p:nvGrpSpPr>
              <p:grpSpPr bwMode="auto">
                <a:xfrm>
                  <a:off x="3696" y="192"/>
                  <a:ext cx="1776" cy="1920"/>
                  <a:chOff x="3696" y="768"/>
                  <a:chExt cx="1776" cy="1920"/>
                </a:xfrm>
              </p:grpSpPr>
              <p:grpSp>
                <p:nvGrpSpPr>
                  <p:cNvPr id="62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696" y="768"/>
                    <a:ext cx="1776" cy="1920"/>
                    <a:chOff x="3696" y="768"/>
                    <a:chExt cx="1776" cy="1920"/>
                  </a:xfrm>
                </p:grpSpPr>
                <p:sp>
                  <p:nvSpPr>
                    <p:cNvPr id="65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1072"/>
                      <a:ext cx="1776" cy="1616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  <p:sp>
                  <p:nvSpPr>
                    <p:cNvPr id="66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96" y="768"/>
                      <a:ext cx="336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dirty="0">
                          <a:solidFill>
                            <a:srgbClr val="E41900"/>
                          </a:solidFill>
                        </a:rPr>
                        <a:t>a0</a:t>
                      </a:r>
                      <a:endParaRPr lang="en-US" dirty="0"/>
                    </a:p>
                  </p:txBody>
                </p:sp>
                <p:sp>
                  <p:nvSpPr>
                    <p:cNvPr id="67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04" y="1072"/>
                      <a:ext cx="768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/>
                        <a:t>Animal</a:t>
                      </a:r>
                    </a:p>
                  </p:txBody>
                </p:sp>
                <p:sp>
                  <p:nvSpPr>
                    <p:cNvPr id="68" name="Text 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992" y="1872"/>
                      <a:ext cx="480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/>
                        <a:t>Cat</a:t>
                      </a:r>
                    </a:p>
                  </p:txBody>
                </p:sp>
                <p:sp>
                  <p:nvSpPr>
                    <p:cNvPr id="69" name="Line 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696" y="1872"/>
                      <a:ext cx="13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</p:grpSp>
              <p:sp>
                <p:nvSpPr>
                  <p:cNvPr id="63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1891"/>
                    <a:ext cx="1728" cy="75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/>
                    </a:r>
                    <a:br>
                      <a:rPr lang="en-US" dirty="0"/>
                    </a:br>
                    <a:r>
                      <a:rPr lang="en-US" dirty="0" err="1"/>
                      <a:t>getNoise</a:t>
                    </a:r>
                    <a:r>
                      <a:rPr lang="en-US" dirty="0"/>
                      <a:t>() </a:t>
                    </a:r>
                    <a:r>
                      <a:rPr lang="en-US" dirty="0" err="1"/>
                      <a:t>toString</a:t>
                    </a:r>
                    <a:r>
                      <a:rPr lang="en-US" dirty="0"/>
                      <a:t>()</a:t>
                    </a:r>
                    <a:br>
                      <a:rPr lang="en-US" dirty="0"/>
                    </a:br>
                    <a:r>
                      <a:rPr lang="en-US" dirty="0" err="1" smtClean="0">
                        <a:solidFill>
                          <a:srgbClr val="FF0000"/>
                        </a:solidFill>
                      </a:rPr>
                      <a:t>getPurrs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()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64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92" y="1116"/>
                    <a:ext cx="1680" cy="6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age</a:t>
                    </a:r>
                  </a:p>
                  <a:p>
                    <a:pPr>
                      <a:spcBef>
                        <a:spcPct val="50000"/>
                      </a:spcBef>
                    </a:pPr>
                    <a:r>
                      <a:rPr lang="en-US" dirty="0" err="1"/>
                      <a:t>isOlder</a:t>
                    </a:r>
                    <a:r>
                      <a:rPr lang="en-US" dirty="0"/>
                      <a:t>(Animal)</a:t>
                    </a:r>
                  </a:p>
                </p:txBody>
              </p:sp>
            </p:grpSp>
            <p:sp>
              <p:nvSpPr>
                <p:cNvPr id="61" name="Rectangle 14"/>
                <p:cNvSpPr>
                  <a:spLocks noChangeArrowheads="1"/>
                </p:cNvSpPr>
                <p:nvPr/>
              </p:nvSpPr>
              <p:spPr bwMode="auto">
                <a:xfrm>
                  <a:off x="4176" y="576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59" name="Text Box 32"/>
              <p:cNvSpPr txBox="1">
                <a:spLocks noChangeArrowheads="1"/>
              </p:cNvSpPr>
              <p:nvPr/>
            </p:nvSpPr>
            <p:spPr bwMode="auto">
              <a:xfrm>
                <a:off x="4272" y="480"/>
                <a:ext cx="19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 dirty="0"/>
                  <a:t>5</a:t>
                </a:r>
              </a:p>
            </p:txBody>
          </p:sp>
        </p:grpSp>
        <p:grpSp>
          <p:nvGrpSpPr>
            <p:cNvPr id="70" name="Group 38"/>
            <p:cNvGrpSpPr>
              <a:grpSpLocks/>
            </p:cNvGrpSpPr>
            <p:nvPr/>
          </p:nvGrpSpPr>
          <p:grpSpPr bwMode="auto">
            <a:xfrm>
              <a:off x="5867400" y="3581400"/>
              <a:ext cx="2895600" cy="2971800"/>
              <a:chOff x="3696" y="2208"/>
              <a:chExt cx="1824" cy="1872"/>
            </a:xfrm>
          </p:grpSpPr>
          <p:grpSp>
            <p:nvGrpSpPr>
              <p:cNvPr id="71" name="Group 31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3" name="Group 30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grpSp>
                <p:nvGrpSpPr>
                  <p:cNvPr id="75" name="Group 29"/>
                  <p:cNvGrpSpPr>
                    <a:grpSpLocks/>
                  </p:cNvGrpSpPr>
                  <p:nvPr/>
                </p:nvGrpSpPr>
                <p:grpSpPr bwMode="auto">
                  <a:xfrm>
                    <a:off x="3696" y="2208"/>
                    <a:ext cx="1824" cy="1872"/>
                    <a:chOff x="3696" y="2208"/>
                    <a:chExt cx="1824" cy="1872"/>
                  </a:xfrm>
                </p:grpSpPr>
                <p:sp>
                  <p:nvSpPr>
                    <p:cNvPr id="78" name="Rectangle 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2496"/>
                      <a:ext cx="1824" cy="1584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  <p:sp>
                  <p:nvSpPr>
                    <p:cNvPr id="79" name="Text Box 2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96" y="2208"/>
                      <a:ext cx="336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dirty="0">
                          <a:solidFill>
                            <a:srgbClr val="E41900"/>
                          </a:solidFill>
                        </a:rPr>
                        <a:t>a1</a:t>
                      </a:r>
                    </a:p>
                  </p:txBody>
                </p:sp>
                <p:sp>
                  <p:nvSpPr>
                    <p:cNvPr id="80" name="Text Box 2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800" y="2493"/>
                      <a:ext cx="720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/>
                        <a:t>Animal</a:t>
                      </a:r>
                    </a:p>
                  </p:txBody>
                </p:sp>
                <p:sp>
                  <p:nvSpPr>
                    <p:cNvPr id="81" name="Text Box 2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040" y="3309"/>
                      <a:ext cx="480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/>
                        <a:t>Dog</a:t>
                      </a:r>
                    </a:p>
                  </p:txBody>
                </p:sp>
                <p:sp>
                  <p:nvSpPr>
                    <p:cNvPr id="82" name="Line 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696" y="3312"/>
                      <a:ext cx="144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</p:grpSp>
              <p:sp>
                <p:nvSpPr>
                  <p:cNvPr id="76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3312"/>
                    <a:ext cx="1776" cy="52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/>
                    </a:r>
                    <a:br>
                      <a:rPr lang="en-US" dirty="0"/>
                    </a:br>
                    <a:r>
                      <a:rPr lang="en-US" dirty="0" err="1"/>
                      <a:t>getNoise</a:t>
                    </a:r>
                    <a:r>
                      <a:rPr lang="en-US" dirty="0"/>
                      <a:t>() </a:t>
                    </a:r>
                    <a:r>
                      <a:rPr lang="en-US" dirty="0" err="1"/>
                      <a:t>toString</a:t>
                    </a:r>
                    <a:r>
                      <a:rPr lang="en-US" dirty="0"/>
                      <a:t>()</a:t>
                    </a:r>
                  </a:p>
                </p:txBody>
              </p:sp>
              <p:sp>
                <p:nvSpPr>
                  <p:cNvPr id="77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2582"/>
                    <a:ext cx="1584" cy="6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age</a:t>
                    </a:r>
                  </a:p>
                  <a:p>
                    <a:pPr>
                      <a:spcBef>
                        <a:spcPct val="50000"/>
                      </a:spcBef>
                    </a:pPr>
                    <a:r>
                      <a:rPr lang="en-US" dirty="0" err="1"/>
                      <a:t>isOlder</a:t>
                    </a:r>
                    <a:r>
                      <a:rPr lang="en-US" dirty="0"/>
                      <a:t>(Animal)</a:t>
                    </a:r>
                  </a:p>
                </p:txBody>
              </p:sp>
            </p:grpSp>
            <p:sp>
              <p:nvSpPr>
                <p:cNvPr id="74" name="Rectangle 28"/>
                <p:cNvSpPr>
                  <a:spLocks noChangeArrowheads="1"/>
                </p:cNvSpPr>
                <p:nvPr/>
              </p:nvSpPr>
              <p:spPr bwMode="auto">
                <a:xfrm>
                  <a:off x="4176" y="2640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72" name="Text Box 34"/>
              <p:cNvSpPr txBox="1">
                <a:spLocks noChangeArrowheads="1"/>
              </p:cNvSpPr>
              <p:nvPr/>
            </p:nvSpPr>
            <p:spPr bwMode="auto">
              <a:xfrm>
                <a:off x="4224" y="2582"/>
                <a:ext cx="19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/>
                  <a:t>6</a:t>
                </a:r>
              </a:p>
            </p:txBody>
          </p:sp>
        </p:grpSp>
        <p:sp>
          <p:nvSpPr>
            <p:cNvPr id="7" name="Rectangle 6"/>
            <p:cNvSpPr/>
            <p:nvPr/>
          </p:nvSpPr>
          <p:spPr>
            <a:xfrm>
              <a:off x="5590982" y="6897172"/>
              <a:ext cx="36803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dirty="0">
                  <a:solidFill>
                    <a:srgbClr val="800000"/>
                  </a:solidFill>
                </a:rPr>
                <a:t>Object</a:t>
              </a:r>
              <a:r>
                <a:rPr lang="en-US" dirty="0"/>
                <a:t> partition is there but not shown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86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Animal[] v= </a:t>
            </a:r>
            <a:r>
              <a:rPr lang="en-US" sz="3600" b="1" dirty="0">
                <a:solidFill>
                  <a:srgbClr val="800000"/>
                </a:solidFill>
              </a:rPr>
              <a:t>new</a:t>
            </a:r>
            <a:r>
              <a:rPr lang="en-US" sz="3600" dirty="0">
                <a:solidFill>
                  <a:srgbClr val="800000"/>
                </a:solidFill>
              </a:rPr>
              <a:t> Animal[3];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81000" y="1143000"/>
            <a:ext cx="2057400" cy="1288197"/>
            <a:chOff x="381000" y="1143000"/>
            <a:chExt cx="2057400" cy="1288197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685800" y="1143000"/>
              <a:ext cx="17526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1447800" y="1143000"/>
              <a:ext cx="0" cy="762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381000" y="1600200"/>
              <a:ext cx="1981200" cy="83099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800000"/>
                  </a:solidFill>
                </a:rPr>
                <a:t>declaration of</a:t>
              </a:r>
              <a:br>
                <a:rPr lang="en-US" sz="2400" dirty="0">
                  <a:solidFill>
                    <a:srgbClr val="800000"/>
                  </a:solidFill>
                </a:rPr>
              </a:br>
              <a:r>
                <a:rPr lang="en-US" sz="2400" dirty="0">
                  <a:solidFill>
                    <a:srgbClr val="800000"/>
                  </a:solidFill>
                </a:rPr>
                <a:t>array  v</a:t>
              </a:r>
              <a:endParaRPr lang="en-US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638800" y="1676400"/>
            <a:ext cx="2286000" cy="461665"/>
            <a:chOff x="2819400" y="1828800"/>
            <a:chExt cx="1219200" cy="461665"/>
          </a:xfrm>
        </p:grpSpPr>
        <p:sp>
          <p:nvSpPr>
            <p:cNvPr id="78" name="Text Box 66"/>
            <p:cNvSpPr txBox="1">
              <a:spLocks noChangeArrowheads="1"/>
            </p:cNvSpPr>
            <p:nvPr/>
          </p:nvSpPr>
          <p:spPr bwMode="auto">
            <a:xfrm>
              <a:off x="2819400" y="1828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79" name="Text Box 66"/>
            <p:cNvSpPr txBox="1">
              <a:spLocks noChangeArrowheads="1"/>
            </p:cNvSpPr>
            <p:nvPr/>
          </p:nvSpPr>
          <p:spPr bwMode="auto">
            <a:xfrm>
              <a:off x="3276600" y="1828800"/>
              <a:ext cx="762000" cy="4616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null</a:t>
              </a: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2667000" y="1143000"/>
            <a:ext cx="2971800" cy="1295400"/>
            <a:chOff x="381000" y="1143000"/>
            <a:chExt cx="2971800" cy="1295400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685800" y="1143000"/>
              <a:ext cx="26670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1447800" y="1143000"/>
              <a:ext cx="0" cy="762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381000" y="1607403"/>
              <a:ext cx="2057400" cy="83099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800000"/>
                  </a:solidFill>
                </a:rPr>
                <a:t>Create array of 3 elements</a:t>
              </a:r>
              <a:endParaRPr lang="en-US" sz="24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172200" y="2667000"/>
            <a:ext cx="2514600" cy="2286000"/>
            <a:chOff x="6172200" y="1752600"/>
            <a:chExt cx="2514600" cy="2286000"/>
          </a:xfrm>
        </p:grpSpPr>
        <p:grpSp>
          <p:nvGrpSpPr>
            <p:cNvPr id="89" name="Group 29"/>
            <p:cNvGrpSpPr>
              <a:grpSpLocks/>
            </p:cNvGrpSpPr>
            <p:nvPr/>
          </p:nvGrpSpPr>
          <p:grpSpPr bwMode="auto">
            <a:xfrm>
              <a:off x="6553200" y="1752600"/>
              <a:ext cx="2133600" cy="2286000"/>
              <a:chOff x="4368" y="2208"/>
              <a:chExt cx="1152" cy="1350"/>
            </a:xfrm>
          </p:grpSpPr>
          <p:sp>
            <p:nvSpPr>
              <p:cNvPr id="92" name="Rectangle 21"/>
              <p:cNvSpPr>
                <a:spLocks noChangeArrowheads="1"/>
              </p:cNvSpPr>
              <p:nvPr/>
            </p:nvSpPr>
            <p:spPr bwMode="auto">
              <a:xfrm>
                <a:off x="4368" y="2496"/>
                <a:ext cx="1152" cy="106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3" name="Text Box 22"/>
              <p:cNvSpPr txBox="1">
                <a:spLocks noChangeArrowheads="1"/>
              </p:cNvSpPr>
              <p:nvPr/>
            </p:nvSpPr>
            <p:spPr bwMode="auto">
              <a:xfrm>
                <a:off x="4368" y="2208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a6</a:t>
                </a:r>
              </a:p>
            </p:txBody>
          </p:sp>
          <p:sp>
            <p:nvSpPr>
              <p:cNvPr id="94" name="Text Box 23"/>
              <p:cNvSpPr txBox="1">
                <a:spLocks noChangeArrowheads="1"/>
              </p:cNvSpPr>
              <p:nvPr/>
            </p:nvSpPr>
            <p:spPr bwMode="auto">
              <a:xfrm>
                <a:off x="4738" y="2493"/>
                <a:ext cx="782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Animal[]</a:t>
                </a: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6172200" y="2819400"/>
              <a:ext cx="354484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0</a:t>
              </a:r>
            </a:p>
            <a:p>
              <a:r>
                <a:rPr lang="en-US" sz="2400" dirty="0"/>
                <a:t>1</a:t>
              </a:r>
            </a:p>
            <a:p>
              <a:r>
                <a:rPr lang="en-US" sz="2400" dirty="0"/>
                <a:t>2</a:t>
              </a:r>
            </a:p>
          </p:txBody>
        </p:sp>
        <p:sp>
          <p:nvSpPr>
            <p:cNvPr id="97" name="Line 11"/>
            <p:cNvSpPr>
              <a:spLocks noChangeShapeType="1"/>
            </p:cNvSpPr>
            <p:nvPr/>
          </p:nvSpPr>
          <p:spPr bwMode="auto">
            <a:xfrm>
              <a:off x="6553200" y="28194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11"/>
            <p:cNvSpPr>
              <a:spLocks noChangeShapeType="1"/>
            </p:cNvSpPr>
            <p:nvPr/>
          </p:nvSpPr>
          <p:spPr bwMode="auto">
            <a:xfrm>
              <a:off x="6553200" y="32766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11"/>
            <p:cNvSpPr>
              <a:spLocks noChangeShapeType="1"/>
            </p:cNvSpPr>
            <p:nvPr/>
          </p:nvSpPr>
          <p:spPr bwMode="auto">
            <a:xfrm>
              <a:off x="6553200" y="36576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05600" y="2819400"/>
              <a:ext cx="589224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null</a:t>
              </a:r>
            </a:p>
            <a:p>
              <a:r>
                <a:rPr lang="en-US" sz="2400" dirty="0"/>
                <a:t>null</a:t>
              </a:r>
            </a:p>
            <a:p>
              <a:r>
                <a:rPr lang="en-US" sz="2400" dirty="0"/>
                <a:t>null</a:t>
              </a:r>
            </a:p>
          </p:txBody>
        </p:sp>
      </p:grpSp>
      <p:sp>
        <p:nvSpPr>
          <p:cNvPr id="103" name="TextBox 102"/>
          <p:cNvSpPr txBox="1"/>
          <p:nvPr/>
        </p:nvSpPr>
        <p:spPr>
          <a:xfrm>
            <a:off x="2667000" y="2590800"/>
            <a:ext cx="2057400" cy="83099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Assign value of new-</a:t>
            </a:r>
            <a:r>
              <a:rPr lang="en-US" sz="2400" dirty="0" err="1">
                <a:solidFill>
                  <a:srgbClr val="800000"/>
                </a:solidFill>
              </a:rPr>
              <a:t>exp</a:t>
            </a:r>
            <a:r>
              <a:rPr lang="en-US" sz="2400" dirty="0">
                <a:solidFill>
                  <a:srgbClr val="800000"/>
                </a:solidFill>
              </a:rPr>
              <a:t> to v</a:t>
            </a:r>
            <a:endParaRPr lang="en-US" sz="2400" dirty="0"/>
          </a:p>
        </p:txBody>
      </p:sp>
      <p:grpSp>
        <p:nvGrpSpPr>
          <p:cNvPr id="107" name="Group 106"/>
          <p:cNvGrpSpPr/>
          <p:nvPr/>
        </p:nvGrpSpPr>
        <p:grpSpPr>
          <a:xfrm>
            <a:off x="6477000" y="1600200"/>
            <a:ext cx="1460500" cy="609600"/>
            <a:chOff x="6477000" y="1600200"/>
            <a:chExt cx="1460500" cy="609600"/>
          </a:xfrm>
        </p:grpSpPr>
        <p:sp>
          <p:nvSpPr>
            <p:cNvPr id="104" name="Text Box 22"/>
            <p:cNvSpPr txBox="1">
              <a:spLocks noChangeArrowheads="1"/>
            </p:cNvSpPr>
            <p:nvPr/>
          </p:nvSpPr>
          <p:spPr bwMode="auto">
            <a:xfrm>
              <a:off x="7315200" y="1676400"/>
              <a:ext cx="622300" cy="4927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a6</a:t>
              </a:r>
            </a:p>
          </p:txBody>
        </p:sp>
        <p:cxnSp>
          <p:nvCxnSpPr>
            <p:cNvPr id="105" name="Straight Connector 104"/>
            <p:cNvCxnSpPr/>
            <p:nvPr/>
          </p:nvCxnSpPr>
          <p:spPr>
            <a:xfrm>
              <a:off x="6553200" y="1600200"/>
              <a:ext cx="533400" cy="609600"/>
            </a:xfrm>
            <a:prstGeom prst="line">
              <a:avLst/>
            </a:prstGeom>
            <a:ln w="317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H="1">
              <a:off x="6477000" y="1600200"/>
              <a:ext cx="609600" cy="609600"/>
            </a:xfrm>
            <a:prstGeom prst="line">
              <a:avLst/>
            </a:prstGeom>
            <a:ln w="317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TextBox 107"/>
          <p:cNvSpPr txBox="1"/>
          <p:nvPr/>
        </p:nvSpPr>
        <p:spPr>
          <a:xfrm>
            <a:off x="381000" y="3581400"/>
            <a:ext cx="4876800" cy="1723549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Assign and refer to elements as usual: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800000"/>
                </a:solidFill>
              </a:rPr>
              <a:t>v[0]=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Animal(…);</a:t>
            </a:r>
          </a:p>
          <a:p>
            <a:r>
              <a:rPr lang="en-US" sz="2400" dirty="0">
                <a:solidFill>
                  <a:srgbClr val="800000"/>
                </a:solidFill>
              </a:rPr>
              <a:t>…</a:t>
            </a:r>
          </a:p>
          <a:p>
            <a:r>
              <a:rPr lang="en-US" sz="2400" dirty="0">
                <a:solidFill>
                  <a:srgbClr val="800000"/>
                </a:solidFill>
              </a:rPr>
              <a:t>a= v[0].</a:t>
            </a:r>
            <a:r>
              <a:rPr lang="en-US" sz="2400" dirty="0" err="1">
                <a:solidFill>
                  <a:srgbClr val="800000"/>
                </a:solidFill>
              </a:rPr>
              <a:t>getAge</a:t>
            </a:r>
            <a:r>
              <a:rPr lang="en-US" sz="2400" dirty="0">
                <a:solidFill>
                  <a:srgbClr val="800000"/>
                </a:solidFill>
              </a:rPr>
              <a:t>();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1828800" y="5410200"/>
            <a:ext cx="6858000" cy="838200"/>
            <a:chOff x="1828800" y="5410200"/>
            <a:chExt cx="6858000" cy="838200"/>
          </a:xfrm>
        </p:grpSpPr>
        <p:grpSp>
          <p:nvGrpSpPr>
            <p:cNvPr id="110" name="Group 109"/>
            <p:cNvGrpSpPr/>
            <p:nvPr/>
          </p:nvGrpSpPr>
          <p:grpSpPr>
            <a:xfrm>
              <a:off x="5334000" y="5410200"/>
              <a:ext cx="3352800" cy="838200"/>
              <a:chOff x="5181600" y="5410200"/>
              <a:chExt cx="3352800" cy="838200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5638800" y="5410200"/>
                <a:ext cx="2895600" cy="838200"/>
                <a:chOff x="5867400" y="2286000"/>
                <a:chExt cx="2895600" cy="838200"/>
              </a:xfrm>
            </p:grpSpPr>
            <p:grpSp>
              <p:nvGrpSpPr>
                <p:cNvPr id="57" name="Group 65"/>
                <p:cNvGrpSpPr>
                  <a:grpSpLocks/>
                </p:cNvGrpSpPr>
                <p:nvPr/>
              </p:nvGrpSpPr>
              <p:grpSpPr bwMode="auto">
                <a:xfrm>
                  <a:off x="5867400" y="2657475"/>
                  <a:ext cx="2895600" cy="466725"/>
                  <a:chOff x="1680" y="576"/>
                  <a:chExt cx="1824" cy="294"/>
                </a:xfrm>
              </p:grpSpPr>
              <p:sp>
                <p:nvSpPr>
                  <p:cNvPr id="58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0" y="576"/>
                    <a:ext cx="1824" cy="29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rgbClr val="000000"/>
                        </a:solidFill>
                      </a:rPr>
                      <a:t>null</a:t>
                    </a:r>
                    <a:r>
                      <a:rPr lang="en-US" dirty="0"/>
                      <a:t>       null      </a:t>
                    </a:r>
                    <a:r>
                      <a:rPr lang="en-US" dirty="0">
                        <a:solidFill>
                          <a:srgbClr val="000000"/>
                        </a:solidFill>
                      </a:rPr>
                      <a:t>null</a:t>
                    </a:r>
                  </a:p>
                </p:txBody>
              </p:sp>
              <p:sp>
                <p:nvSpPr>
                  <p:cNvPr id="59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5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0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5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2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5867400" y="2286000"/>
                  <a:ext cx="2819400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 0         1           2</a:t>
                  </a:r>
                </a:p>
              </p:txBody>
            </p:sp>
          </p:grpSp>
          <p:sp>
            <p:nvSpPr>
              <p:cNvPr id="109" name="Text Box 66"/>
              <p:cNvSpPr txBox="1">
                <a:spLocks noChangeArrowheads="1"/>
              </p:cNvSpPr>
              <p:nvPr/>
            </p:nvSpPr>
            <p:spPr bwMode="auto">
              <a:xfrm>
                <a:off x="5181600" y="5791200"/>
                <a:ext cx="40005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v</a:t>
                </a:r>
              </a:p>
            </p:txBody>
          </p:sp>
        </p:grpSp>
        <p:sp>
          <p:nvSpPr>
            <p:cNvPr id="111" name="TextBox 110"/>
            <p:cNvSpPr txBox="1"/>
            <p:nvPr/>
          </p:nvSpPr>
          <p:spPr>
            <a:xfrm>
              <a:off x="1828800" y="5410200"/>
              <a:ext cx="3429000" cy="83099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Sometimes use horizontal picture of an array: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555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533400" y="1600200"/>
            <a:ext cx="43434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200" b="1" dirty="0">
                <a:solidFill>
                  <a:srgbClr val="8B008C"/>
                </a:solidFill>
              </a:rPr>
              <a:t>Which function is called by</a:t>
            </a:r>
          </a:p>
          <a:p>
            <a:pPr>
              <a:spcBef>
                <a:spcPts val="1200"/>
              </a:spcBef>
            </a:pPr>
            <a:r>
              <a:rPr lang="en-US" sz="2200" b="1" dirty="0">
                <a:solidFill>
                  <a:srgbClr val="FF0000"/>
                </a:solidFill>
              </a:rPr>
              <a:t>       v[0].</a:t>
            </a:r>
            <a:r>
              <a:rPr lang="en-US" sz="2200" b="1" dirty="0" err="1">
                <a:solidFill>
                  <a:srgbClr val="FF0000"/>
                </a:solidFill>
              </a:rPr>
              <a:t>toString</a:t>
            </a:r>
            <a:r>
              <a:rPr lang="en-US" sz="2200" b="1" dirty="0">
                <a:solidFill>
                  <a:srgbClr val="FF0000"/>
                </a:solidFill>
              </a:rPr>
              <a:t>()    </a:t>
            </a:r>
            <a:r>
              <a:rPr lang="en-US" sz="2200" b="1" dirty="0">
                <a:solidFill>
                  <a:srgbClr val="8B008C"/>
                </a:solidFill>
              </a:rPr>
              <a:t>?</a:t>
            </a:r>
          </a:p>
          <a:p>
            <a:pPr>
              <a:spcBef>
                <a:spcPts val="1200"/>
              </a:spcBef>
            </a:pPr>
            <a:r>
              <a:rPr lang="en-US" sz="2200" dirty="0" smtClean="0"/>
              <a:t>(Remember</a:t>
            </a:r>
            <a:r>
              <a:rPr lang="en-US" sz="2200" dirty="0"/>
              <a:t>, </a:t>
            </a:r>
            <a:r>
              <a:rPr lang="en-US" sz="2200" dirty="0" smtClean="0"/>
              <a:t>the hidden Object partition contains </a:t>
            </a:r>
            <a:r>
              <a:rPr lang="en-US" sz="2200" dirty="0" err="1">
                <a:solidFill>
                  <a:srgbClr val="800000"/>
                </a:solidFill>
              </a:rPr>
              <a:t>toString</a:t>
            </a:r>
            <a:r>
              <a:rPr lang="en-US" sz="2200" dirty="0" smtClean="0">
                <a:solidFill>
                  <a:srgbClr val="800000"/>
                </a:solidFill>
              </a:rPr>
              <a:t>()</a:t>
            </a:r>
            <a:r>
              <a:rPr lang="en-US" sz="2200" dirty="0" smtClean="0"/>
              <a:t>.)</a:t>
            </a:r>
            <a:endParaRPr lang="en-US" sz="2200" dirty="0">
              <a:solidFill>
                <a:srgbClr val="8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Which function is called?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410200" y="1447800"/>
            <a:ext cx="3352800" cy="838200"/>
            <a:chOff x="5410200" y="2286000"/>
            <a:chExt cx="3352800" cy="838200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5"/>
              <a:ext cx="2895600" cy="466725"/>
              <a:chOff x="1680" y="576"/>
              <a:chExt cx="1824" cy="294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824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  <a:r>
                  <a:rPr lang="en-US"/>
                  <a:t>       null      </a:t>
                </a:r>
                <a:r>
                  <a:rPr lang="en-US">
                    <a:solidFill>
                      <a:srgbClr val="E41900"/>
                    </a:solidFill>
                  </a:rPr>
                  <a:t>a1</a:t>
                </a:r>
                <a:endParaRPr lang="en-US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112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736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819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0         1           2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toString</a:t>
                  </a:r>
                  <a:r>
                    <a:rPr lang="en-US" dirty="0"/>
                    <a:t>() </a:t>
                  </a:r>
                  <a:r>
                    <a:rPr lang="en-US" dirty="0" err="1" smtClean="0"/>
                    <a:t>getNoise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 smtClean="0">
                      <a:solidFill>
                        <a:srgbClr val="FF0000"/>
                      </a:solidFill>
                    </a:rPr>
                    <a:t>getPurrs</a:t>
                  </a:r>
                  <a:r>
                    <a:rPr lang="en-US" dirty="0" smtClean="0">
                      <a:solidFill>
                        <a:srgbClr val="FF0000"/>
                      </a:solidFill>
                    </a:rPr>
                    <a:t>()</a:t>
                  </a:r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3124200" cy="2971800"/>
            <a:chOff x="3696" y="2208"/>
            <a:chExt cx="1968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968" cy="1872"/>
              <a:chOff x="3696" y="2208"/>
              <a:chExt cx="1968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968" cy="1872"/>
                <a:chOff x="3696" y="2208"/>
                <a:chExt cx="1968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920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 smtClean="0"/>
                    <a:t>toString</a:t>
                  </a:r>
                  <a:r>
                    <a:rPr lang="en-US" dirty="0"/>
                    <a:t>() </a:t>
                  </a:r>
                  <a:r>
                    <a:rPr lang="en-US" dirty="0" err="1" smtClean="0"/>
                    <a:t>getNoise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728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57200" y="4572000"/>
            <a:ext cx="2438400" cy="1938992"/>
            <a:chOff x="457200" y="4572000"/>
            <a:chExt cx="2438400" cy="1938992"/>
          </a:xfrm>
        </p:grpSpPr>
        <p:sp>
          <p:nvSpPr>
            <p:cNvPr id="5" name="TextBox 4"/>
            <p:cNvSpPr txBox="1"/>
            <p:nvPr/>
          </p:nvSpPr>
          <p:spPr>
            <a:xfrm>
              <a:off x="457200" y="4572000"/>
              <a:ext cx="2035386" cy="1938992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Bottom-up or overriding rule says function </a:t>
              </a:r>
              <a:r>
                <a:rPr lang="en-US" sz="2400" dirty="0" err="1"/>
                <a:t>toString</a:t>
              </a:r>
              <a:r>
                <a:rPr lang="en-US" sz="2400" dirty="0"/>
                <a:t> in Cat partition</a:t>
              </a:r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2362200" y="5943600"/>
              <a:ext cx="533400" cy="0"/>
            </a:xfrm>
            <a:prstGeom prst="straightConnector1">
              <a:avLst/>
            </a:prstGeom>
            <a:ln w="34925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19731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152400" y="2979003"/>
            <a:ext cx="5638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The type of </a:t>
            </a:r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n-US" dirty="0">
                <a:solidFill>
                  <a:srgbClr val="000000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Animal[] </a:t>
            </a:r>
          </a:p>
          <a:p>
            <a:r>
              <a:rPr lang="en-US" dirty="0"/>
              <a:t>The type of each </a:t>
            </a:r>
            <a:r>
              <a:rPr lang="en-US" dirty="0">
                <a:solidFill>
                  <a:srgbClr val="FF0000"/>
                </a:solidFill>
              </a:rPr>
              <a:t>v[k]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Animal</a:t>
            </a:r>
          </a:p>
          <a:p>
            <a:r>
              <a:rPr lang="en-US" dirty="0"/>
              <a:t>The type is part of the syntax/grammar of the language. Known at compile time.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Consequences of a class type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638800" y="3048000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    null    </a:t>
                </a:r>
                <a:r>
                  <a:rPr lang="en-US" dirty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0       1         2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57200" y="1752600"/>
            <a:ext cx="77163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Animal[] v;              	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declaration of v. Also means that each</a:t>
            </a:r>
          </a:p>
          <a:p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			variable v[k] is of type Animal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48400" y="4343400"/>
            <a:ext cx="2069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Animal objects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 flipV="1">
            <a:off x="6553200" y="3962400"/>
            <a:ext cx="990600" cy="53340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7543800" y="3962400"/>
            <a:ext cx="228600" cy="53340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5532" y="5267026"/>
            <a:ext cx="76168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 variable’s type: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• </a:t>
            </a:r>
            <a:r>
              <a:rPr lang="en-US" sz="2400" i="1" dirty="0" smtClean="0">
                <a:solidFill>
                  <a:srgbClr val="FF0000"/>
                </a:solidFill>
              </a:rPr>
              <a:t>Restricts</a:t>
            </a:r>
            <a:r>
              <a:rPr lang="en-US" sz="2400" dirty="0" smtClean="0">
                <a:solidFill>
                  <a:srgbClr val="FF0000"/>
                </a:solidFill>
              </a:rPr>
              <a:t> what values it can contain.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• Determines which methods are legal to call on it.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914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5559552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800000"/>
                </a:solidFill>
              </a:rPr>
              <a:t>From an Animal variable, can use only methods available in class Animal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6332060" y="1905000"/>
            <a:ext cx="2202340" cy="852190"/>
            <a:chOff x="228602" y="2276475"/>
            <a:chExt cx="2202340" cy="852190"/>
          </a:xfrm>
        </p:grpSpPr>
        <p:grpSp>
          <p:nvGrpSpPr>
            <p:cNvPr id="99" name="Group 98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101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102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a</a:t>
                </a:r>
              </a:p>
            </p:txBody>
          </p:sp>
        </p:grpSp>
        <p:sp>
          <p:nvSpPr>
            <p:cNvPr id="100" name="Rectangle 99"/>
            <p:cNvSpPr/>
            <p:nvPr/>
          </p:nvSpPr>
          <p:spPr>
            <a:xfrm>
              <a:off x="1263134" y="2667000"/>
              <a:ext cx="11678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Animal</a:t>
              </a:r>
              <a:endParaRPr lang="en-US" sz="2400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609600" y="1828800"/>
            <a:ext cx="495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00FF"/>
                </a:solidFill>
              </a:rPr>
              <a:t>a.getPurrs</a:t>
            </a:r>
            <a:r>
              <a:rPr lang="en-US" sz="2400" dirty="0" smtClean="0">
                <a:solidFill>
                  <a:srgbClr val="0000FF"/>
                </a:solidFill>
              </a:rPr>
              <a:t>() </a:t>
            </a:r>
            <a:r>
              <a:rPr lang="en-US" sz="2400" dirty="0"/>
              <a:t>is obviously illegal.</a:t>
            </a:r>
          </a:p>
          <a:p>
            <a:r>
              <a:rPr lang="en-US" sz="2400" dirty="0" smtClean="0"/>
              <a:t>The compiler will give you an error.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565721" y="56617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5791200" y="3505200"/>
            <a:ext cx="2819400" cy="3048000"/>
            <a:chOff x="5791200" y="3505200"/>
            <a:chExt cx="2819400" cy="3048000"/>
          </a:xfrm>
        </p:grpSpPr>
        <p:grpSp>
          <p:nvGrpSpPr>
            <p:cNvPr id="39" name="Group 39"/>
            <p:cNvGrpSpPr>
              <a:grpSpLocks/>
            </p:cNvGrpSpPr>
            <p:nvPr/>
          </p:nvGrpSpPr>
          <p:grpSpPr bwMode="auto">
            <a:xfrm>
              <a:off x="5791200" y="3505200"/>
              <a:ext cx="2819400" cy="3048000"/>
              <a:chOff x="3696" y="144"/>
              <a:chExt cx="1776" cy="1920"/>
            </a:xfrm>
          </p:grpSpPr>
          <p:grpSp>
            <p:nvGrpSpPr>
              <p:cNvPr id="40" name="Group 17"/>
              <p:cNvGrpSpPr>
                <a:grpSpLocks/>
              </p:cNvGrpSpPr>
              <p:nvPr/>
            </p:nvGrpSpPr>
            <p:grpSpPr bwMode="auto">
              <a:xfrm>
                <a:off x="3696" y="144"/>
                <a:ext cx="1776" cy="1920"/>
                <a:chOff x="3696" y="192"/>
                <a:chExt cx="1776" cy="1920"/>
              </a:xfrm>
            </p:grpSpPr>
            <p:grpSp>
              <p:nvGrpSpPr>
                <p:cNvPr id="42" name="Group 16"/>
                <p:cNvGrpSpPr>
                  <a:grpSpLocks/>
                </p:cNvGrpSpPr>
                <p:nvPr/>
              </p:nvGrpSpPr>
              <p:grpSpPr bwMode="auto">
                <a:xfrm>
                  <a:off x="3696" y="192"/>
                  <a:ext cx="1776" cy="1920"/>
                  <a:chOff x="3696" y="768"/>
                  <a:chExt cx="1776" cy="1920"/>
                </a:xfrm>
              </p:grpSpPr>
              <p:grpSp>
                <p:nvGrpSpPr>
                  <p:cNvPr id="44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696" y="768"/>
                    <a:ext cx="1776" cy="1920"/>
                    <a:chOff x="3696" y="768"/>
                    <a:chExt cx="1776" cy="1920"/>
                  </a:xfrm>
                </p:grpSpPr>
                <p:sp>
                  <p:nvSpPr>
                    <p:cNvPr id="47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1072"/>
                      <a:ext cx="1776" cy="1616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  <p:sp>
                  <p:nvSpPr>
                    <p:cNvPr id="48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96" y="768"/>
                      <a:ext cx="336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>
                          <a:solidFill>
                            <a:srgbClr val="E41900"/>
                          </a:solidFill>
                        </a:rPr>
                        <a:t>a0</a:t>
                      </a:r>
                      <a:endParaRPr lang="en-US"/>
                    </a:p>
                  </p:txBody>
                </p:sp>
                <p:sp>
                  <p:nvSpPr>
                    <p:cNvPr id="49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04" y="1072"/>
                      <a:ext cx="768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/>
                        <a:t>Animal</a:t>
                      </a:r>
                    </a:p>
                  </p:txBody>
                </p:sp>
              </p:grpSp>
              <p:sp>
                <p:nvSpPr>
                  <p:cNvPr id="46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92" y="1116"/>
                    <a:ext cx="1680" cy="6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age</a:t>
                    </a:r>
                  </a:p>
                  <a:p>
                    <a:pPr>
                      <a:spcBef>
                        <a:spcPct val="50000"/>
                      </a:spcBef>
                    </a:pPr>
                    <a:r>
                      <a:rPr lang="en-US" dirty="0" err="1"/>
                      <a:t>isOlder</a:t>
                    </a:r>
                    <a:r>
                      <a:rPr lang="en-US" dirty="0"/>
                      <a:t>(Animal)</a:t>
                    </a:r>
                  </a:p>
                </p:txBody>
              </p:sp>
            </p:grpSp>
            <p:sp>
              <p:nvSpPr>
                <p:cNvPr id="43" name="Rectangle 14"/>
                <p:cNvSpPr>
                  <a:spLocks noChangeArrowheads="1"/>
                </p:cNvSpPr>
                <p:nvPr/>
              </p:nvSpPr>
              <p:spPr bwMode="auto">
                <a:xfrm>
                  <a:off x="4176" y="576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41" name="Text Box 32"/>
              <p:cNvSpPr txBox="1">
                <a:spLocks noChangeArrowheads="1"/>
              </p:cNvSpPr>
              <p:nvPr/>
            </p:nvSpPr>
            <p:spPr bwMode="auto">
              <a:xfrm>
                <a:off x="4272" y="480"/>
                <a:ext cx="19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 dirty="0"/>
                  <a:t>5</a:t>
                </a:r>
              </a:p>
            </p:txBody>
          </p:sp>
        </p:grpSp>
        <p:sp>
          <p:nvSpPr>
            <p:cNvPr id="25" name="Text Box 10"/>
            <p:cNvSpPr txBox="1">
              <a:spLocks noChangeArrowheads="1"/>
            </p:cNvSpPr>
            <p:nvPr/>
          </p:nvSpPr>
          <p:spPr bwMode="auto">
            <a:xfrm>
              <a:off x="7848600" y="5410200"/>
              <a:ext cx="762000" cy="4619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 smtClean="0"/>
                <a:t>Dog</a:t>
              </a:r>
              <a:endParaRPr lang="en-US" dirty="0"/>
            </a:p>
          </p:txBody>
        </p:sp>
        <p:sp>
          <p:nvSpPr>
            <p:cNvPr id="26" name="Line 11"/>
            <p:cNvSpPr>
              <a:spLocks noChangeShapeType="1"/>
            </p:cNvSpPr>
            <p:nvPr/>
          </p:nvSpPr>
          <p:spPr bwMode="auto">
            <a:xfrm>
              <a:off x="5791200" y="5410200"/>
              <a:ext cx="2209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5767487" y="5470069"/>
            <a:ext cx="2743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getNoise</a:t>
            </a:r>
            <a:r>
              <a:rPr lang="en-US" dirty="0"/>
              <a:t>() </a:t>
            </a:r>
            <a:r>
              <a:rPr lang="en-US" dirty="0" err="1"/>
              <a:t>toString</a:t>
            </a:r>
            <a:r>
              <a:rPr lang="en-US" dirty="0" smtClean="0"/>
              <a:t>()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33400" y="4267200"/>
            <a:ext cx="4800600" cy="2385268"/>
            <a:chOff x="533400" y="4267200"/>
            <a:chExt cx="4800600" cy="2385268"/>
          </a:xfrm>
        </p:grpSpPr>
        <p:sp>
          <p:nvSpPr>
            <p:cNvPr id="30" name="TextBox 29"/>
            <p:cNvSpPr txBox="1"/>
            <p:nvPr/>
          </p:nvSpPr>
          <p:spPr>
            <a:xfrm>
              <a:off x="533400" y="4267200"/>
              <a:ext cx="4800600" cy="201593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When checking legality of a call like </a:t>
              </a:r>
            </a:p>
            <a:p>
              <a:r>
                <a:rPr lang="en-US" sz="2400" dirty="0"/>
                <a:t>      </a:t>
              </a:r>
              <a:r>
                <a:rPr lang="en-US" sz="2400" dirty="0" err="1" smtClean="0">
                  <a:solidFill>
                    <a:srgbClr val="0000FF"/>
                  </a:solidFill>
                </a:rPr>
                <a:t>a.getPurrs</a:t>
              </a:r>
              <a:r>
                <a:rPr lang="en-US" sz="2400" dirty="0" smtClean="0">
                  <a:solidFill>
                    <a:srgbClr val="0000FF"/>
                  </a:solidFill>
                </a:rPr>
                <a:t>(…)</a:t>
              </a:r>
              <a:endParaRPr lang="en-US" sz="2400" dirty="0">
                <a:solidFill>
                  <a:srgbClr val="0000FF"/>
                </a:solidFill>
              </a:endParaRPr>
            </a:p>
            <a:p>
              <a:pPr>
                <a:spcBef>
                  <a:spcPts val="600"/>
                </a:spcBef>
              </a:pPr>
              <a:r>
                <a:rPr lang="en-US" sz="2400" dirty="0"/>
                <a:t>since the type of a is Animal, </a:t>
              </a:r>
              <a:r>
                <a:rPr lang="en-US" sz="2400" dirty="0" smtClean="0"/>
                <a:t>method </a:t>
              </a:r>
              <a:r>
                <a:rPr lang="en-US" sz="2400" dirty="0" err="1" smtClean="0"/>
                <a:t>getPurrs</a:t>
              </a:r>
              <a:r>
                <a:rPr lang="en-US" sz="2400" dirty="0" smtClean="0"/>
                <a:t> </a:t>
              </a:r>
              <a:r>
                <a:rPr lang="en-US" sz="2400" dirty="0"/>
                <a:t>must be declared in Animal or one of its </a:t>
              </a:r>
              <a:r>
                <a:rPr lang="en-US" sz="2400" dirty="0" err="1"/>
                <a:t>superclasses</a:t>
              </a:r>
              <a:r>
                <a:rPr lang="en-US" sz="2400" dirty="0"/>
                <a:t>.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33400" y="6283136"/>
              <a:ext cx="461062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see </a:t>
              </a:r>
              <a:r>
                <a:rPr lang="en-US" dirty="0" err="1" smtClean="0"/>
                <a:t>JavaHyperText</a:t>
              </a:r>
              <a:r>
                <a:rPr lang="en-US" dirty="0" smtClean="0"/>
                <a:t>: </a:t>
              </a:r>
              <a:r>
                <a:rPr lang="en-US" dirty="0" smtClean="0">
                  <a:solidFill>
                    <a:srgbClr val="FF0000"/>
                  </a:solidFill>
                </a:rPr>
                <a:t>compile-time reference rule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056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18329</TotalTime>
  <Words>1783</Words>
  <Application>Microsoft Macintosh PowerPoint</Application>
  <PresentationFormat>On-screen Show (4:3)</PresentationFormat>
  <Paragraphs>486</Paragraphs>
  <Slides>24</Slides>
  <Notes>6</Notes>
  <HiddenSlides>2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Calibri</vt:lpstr>
      <vt:lpstr>ＭＳ Ｐゴシック</vt:lpstr>
      <vt:lpstr>Times</vt:lpstr>
      <vt:lpstr>Times New Roman</vt:lpstr>
      <vt:lpstr>Tw Cen MT</vt:lpstr>
      <vt:lpstr>Wingdings</vt:lpstr>
      <vt:lpstr>Wingdings 2</vt:lpstr>
      <vt:lpstr>Median</vt:lpstr>
      <vt:lpstr>CS/ENGRD 2110 Fall 2017</vt:lpstr>
      <vt:lpstr>Overview ref in JavaHyperText</vt:lpstr>
      <vt:lpstr>Announcements</vt:lpstr>
      <vt:lpstr>Before Next Lecture…</vt:lpstr>
      <vt:lpstr>Classes we work with today</vt:lpstr>
      <vt:lpstr>Animal[] v= new Animal[3];</vt:lpstr>
      <vt:lpstr>Which function is called?</vt:lpstr>
      <vt:lpstr>Consequences of a class type</vt:lpstr>
      <vt:lpstr>From an Animal variable, can use only methods available in class Animal</vt:lpstr>
      <vt:lpstr>From an Animal variable, can use only methods available in class Animal</vt:lpstr>
      <vt:lpstr>From an Animal variable, can use only methods available in class Animal</vt:lpstr>
      <vt:lpstr>Rule for determining legality of method call</vt:lpstr>
      <vt:lpstr>Another example</vt:lpstr>
      <vt:lpstr>View of object based on the type</vt:lpstr>
      <vt:lpstr>Casting objects</vt:lpstr>
      <vt:lpstr>Explicit casts: unary prefix operators</vt:lpstr>
      <vt:lpstr>Implicit upward cast</vt:lpstr>
      <vt:lpstr>Example</vt:lpstr>
      <vt:lpstr>Components used from h</vt:lpstr>
      <vt:lpstr>Explicit downward cast</vt:lpstr>
      <vt:lpstr>Method getClass, explicit down cast</vt:lpstr>
      <vt:lpstr>A complete implementation of equals</vt:lpstr>
      <vt:lpstr>Operator instanceof</vt:lpstr>
      <vt:lpstr>Opinions about casting</vt:lpstr>
    </vt:vector>
  </TitlesOfParts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Adrian Lewis Dequine Sampson</cp:lastModifiedBy>
  <cp:revision>629</cp:revision>
  <cp:lastPrinted>2017-02-13T15:00:39Z</cp:lastPrinted>
  <dcterms:created xsi:type="dcterms:W3CDTF">2006-08-16T00:00:00Z</dcterms:created>
  <dcterms:modified xsi:type="dcterms:W3CDTF">2017-09-07T15:54:41Z</dcterms:modified>
</cp:coreProperties>
</file>