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365" r:id="rId2"/>
    <p:sldId id="360" r:id="rId3"/>
    <p:sldId id="361" r:id="rId4"/>
    <p:sldId id="362" r:id="rId5"/>
    <p:sldId id="364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  <p15:guide id="3" pos="13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FFF"/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5" autoAdjust="0"/>
    <p:restoredTop sz="94695" autoAdjust="0"/>
  </p:normalViewPr>
  <p:slideViewPr>
    <p:cSldViewPr>
      <p:cViewPr varScale="1">
        <p:scale>
          <a:sx n="112" d="100"/>
          <a:sy n="112" d="100"/>
        </p:scale>
        <p:origin x="1288" y="192"/>
      </p:cViewPr>
      <p:guideLst>
        <p:guide orient="horz" pos="2160"/>
        <p:guide pos="2832"/>
        <p:guide pos="1392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06/09/2017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06/09/2017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9/6/17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9/6/17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9/6/17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9/6/17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9/6/17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9/6/17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9/6/17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9/6/17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9/6/17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9/6/17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660066"/>
                </a:solidFill>
              </a:rPr>
              <a:t>Announcements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A3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will available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on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Piazza tomorrow</a:t>
            </a:r>
            <a:r>
              <a:rPr lang="en-US" sz="2400" dirty="0" smtClean="0">
                <a:latin typeface="Times New Roman"/>
                <a:cs typeface="Times New Roman"/>
              </a:rPr>
              <a:t>. </a:t>
            </a:r>
            <a:r>
              <a:rPr lang="en-US" sz="2400" dirty="0">
                <a:latin typeface="Times New Roman"/>
                <a:cs typeface="Times New Roman"/>
              </a:rPr>
              <a:t>Refer often to the Piazza FAQ Note for </a:t>
            </a:r>
            <a:r>
              <a:rPr lang="en-US" sz="2400" dirty="0" smtClean="0">
                <a:latin typeface="Times New Roman"/>
                <a:cs typeface="Times New Roman"/>
              </a:rPr>
              <a:t>A3.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Please read the assignment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A3 FAQ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Notes on the Piazza before asking a question. </a:t>
            </a:r>
            <a:r>
              <a:rPr lang="en-US" sz="2400" dirty="0">
                <a:latin typeface="Times New Roman"/>
                <a:cs typeface="Times New Roman"/>
              </a:rPr>
              <a:t>It might already be answered. </a:t>
            </a:r>
          </a:p>
        </p:txBody>
      </p:sp>
    </p:spTree>
    <p:extLst>
      <p:ext uri="{BB962C8B-B14F-4D97-AF65-F5344CB8AC3E}">
        <p14:creationId xmlns:p14="http://schemas.microsoft.com/office/powerpoint/2010/main" val="299415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Assignment A3: L</a:t>
            </a:r>
            <a:r>
              <a:rPr lang="en-US" sz="2400" dirty="0" smtClean="0">
                <a:latin typeface="Times New Roman"/>
                <a:cs typeface="Times New Roman"/>
              </a:rPr>
              <a:t>inked </a:t>
            </a:r>
            <a:r>
              <a:rPr lang="en-US" sz="2400" dirty="0">
                <a:latin typeface="Times New Roman"/>
                <a:cs typeface="Times New Roman"/>
              </a:rPr>
              <a:t>Lists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2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153400" cy="76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Idea: maintain a list (</a:t>
            </a:r>
            <a:r>
              <a:rPr lang="en-US"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5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7</a:t>
            </a:r>
            <a:r>
              <a:rPr lang="en-US" sz="2400" dirty="0">
                <a:latin typeface="Times New Roman"/>
                <a:cs typeface="Times New Roman"/>
              </a:rPr>
              <a:t>) like this:</a:t>
            </a:r>
          </a:p>
          <a:p>
            <a:pPr marL="0" indent="0">
              <a:buNone/>
            </a:pP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2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381000" y="2586335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Times New Roman"/>
                <a:cs typeface="Times New Roman"/>
              </a:rPr>
              <a:t>h</a:t>
            </a:r>
          </a:p>
        </p:txBody>
      </p:sp>
      <p:sp>
        <p:nvSpPr>
          <p:cNvPr id="13" name="Rectangle 65"/>
          <p:cNvSpPr>
            <a:spLocks noChangeArrowheads="1"/>
          </p:cNvSpPr>
          <p:nvPr/>
        </p:nvSpPr>
        <p:spPr bwMode="auto">
          <a:xfrm>
            <a:off x="685800" y="2662535"/>
            <a:ext cx="5334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>
                <a:latin typeface="Times New Roman"/>
                <a:cs typeface="Times New Roman"/>
              </a:rPr>
              <a:t>a1</a:t>
            </a:r>
          </a:p>
        </p:txBody>
      </p:sp>
      <p:sp>
        <p:nvSpPr>
          <p:cNvPr id="29" name="Line 87"/>
          <p:cNvSpPr>
            <a:spLocks noChangeShapeType="1"/>
          </p:cNvSpPr>
          <p:nvPr/>
        </p:nvSpPr>
        <p:spPr bwMode="auto">
          <a:xfrm>
            <a:off x="1143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752600" y="2286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next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657600" y="2286000"/>
            <a:ext cx="1447800" cy="1676400"/>
            <a:chOff x="1752600" y="2286000"/>
            <a:chExt cx="14478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 </a:t>
              </a: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next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3048000" y="3581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5562600" y="2286000"/>
            <a:ext cx="1828800" cy="1676400"/>
            <a:chOff x="1752600" y="2286000"/>
            <a:chExt cx="18288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590800" y="3352801"/>
              <a:ext cx="8382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null</a:t>
              </a: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next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828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4953000" y="3581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1000" y="42672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This is a singly linked </a:t>
            </a:r>
            <a:r>
              <a:rPr lang="en-US" sz="2400" dirty="0" smtClean="0">
                <a:solidFill>
                  <a:srgbClr val="FF0000"/>
                </a:solidFill>
              </a:rPr>
              <a:t>list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5257800"/>
            <a:ext cx="8028159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To save </a:t>
            </a:r>
            <a:r>
              <a:rPr lang="en-US" sz="2400" dirty="0" smtClean="0"/>
              <a:t>space, </a:t>
            </a:r>
            <a:r>
              <a:rPr lang="en-US" sz="2400" dirty="0"/>
              <a:t>we write names like a6 instead of N@35abcd00</a:t>
            </a:r>
          </a:p>
        </p:txBody>
      </p:sp>
    </p:spTree>
    <p:extLst>
      <p:ext uri="{BB962C8B-B14F-4D97-AF65-F5344CB8AC3E}">
        <p14:creationId xmlns:p14="http://schemas.microsoft.com/office/powerpoint/2010/main" val="374783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3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3</a:t>
            </a:fld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524000" y="1824335"/>
            <a:ext cx="1371600" cy="461665"/>
            <a:chOff x="381000" y="2586335"/>
            <a:chExt cx="1371600" cy="461665"/>
          </a:xfrm>
        </p:grpSpPr>
        <p:grpSp>
          <p:nvGrpSpPr>
            <p:cNvPr id="7" name="Group 6"/>
            <p:cNvGrpSpPr/>
            <p:nvPr/>
          </p:nvGrpSpPr>
          <p:grpSpPr>
            <a:xfrm>
              <a:off x="381000" y="2586335"/>
              <a:ext cx="838200" cy="461665"/>
              <a:chOff x="381000" y="2586335"/>
              <a:chExt cx="838200" cy="461665"/>
            </a:xfrm>
          </p:grpSpPr>
          <p:sp>
            <p:nvSpPr>
              <p:cNvPr id="11" name="Text Box 42"/>
              <p:cNvSpPr txBox="1">
                <a:spLocks noChangeArrowheads="1"/>
              </p:cNvSpPr>
              <p:nvPr/>
            </p:nvSpPr>
            <p:spPr bwMode="auto">
              <a:xfrm>
                <a:off x="381000" y="2586335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h</a:t>
                </a:r>
              </a:p>
            </p:txBody>
          </p:sp>
          <p:sp>
            <p:nvSpPr>
              <p:cNvPr id="13" name="Rectangle 65"/>
              <p:cNvSpPr>
                <a:spLocks noChangeArrowheads="1"/>
              </p:cNvSpPr>
              <p:nvPr/>
            </p:nvSpPr>
            <p:spPr bwMode="auto">
              <a:xfrm>
                <a:off x="685800" y="2662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</p:grpSp>
        <p:sp>
          <p:nvSpPr>
            <p:cNvPr id="29" name="Line 87"/>
            <p:cNvSpPr>
              <a:spLocks noChangeShapeType="1"/>
            </p:cNvSpPr>
            <p:nvPr/>
          </p:nvSpPr>
          <p:spPr bwMode="auto">
            <a:xfrm>
              <a:off x="1143000" y="28194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895600" y="1524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next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800600" y="1524000"/>
            <a:ext cx="1447800" cy="1676400"/>
            <a:chOff x="1752600" y="2286000"/>
            <a:chExt cx="14478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 </a:t>
              </a: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next</a:t>
              </a: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4191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705600" y="1524000"/>
            <a:ext cx="1828800" cy="1676400"/>
            <a:chOff x="1752600" y="2286000"/>
            <a:chExt cx="18288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590800" y="3352801"/>
              <a:ext cx="8382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null</a:t>
              </a: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next</a:t>
              </a: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828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6096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457200"/>
            <a:ext cx="6705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How to insert a node at the beginning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04800" y="3276600"/>
            <a:ext cx="8077200" cy="0"/>
          </a:xfrm>
          <a:prstGeom prst="line">
            <a:avLst/>
          </a:prstGeom>
          <a:ln w="47625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2667" y="2638778"/>
            <a:ext cx="1165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(2, 5, 7)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066800" y="3657600"/>
            <a:ext cx="7467600" cy="2895600"/>
            <a:chOff x="1066800" y="3505200"/>
            <a:chExt cx="7467600" cy="2895600"/>
          </a:xfrm>
        </p:grpSpPr>
        <p:grpSp>
          <p:nvGrpSpPr>
            <p:cNvPr id="58" name="Group 57"/>
            <p:cNvGrpSpPr/>
            <p:nvPr/>
          </p:nvGrpSpPr>
          <p:grpSpPr>
            <a:xfrm>
              <a:off x="1524000" y="3886200"/>
              <a:ext cx="838200" cy="1223665"/>
              <a:chOff x="381000" y="2586335"/>
              <a:chExt cx="838200" cy="1223665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381000" y="2586335"/>
                <a:ext cx="838200" cy="461665"/>
                <a:chOff x="381000" y="2586335"/>
                <a:chExt cx="838200" cy="461665"/>
              </a:xfrm>
            </p:grpSpPr>
            <p:sp>
              <p:nvSpPr>
                <p:cNvPr id="63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81000" y="2586335"/>
                  <a:ext cx="338554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en-US" sz="2400" dirty="0">
                      <a:latin typeface="Times New Roman"/>
                      <a:cs typeface="Times New Roman"/>
                    </a:rPr>
                    <a:t>h</a:t>
                  </a:r>
                </a:p>
              </p:txBody>
            </p:sp>
            <p:sp>
              <p:nvSpPr>
                <p:cNvPr id="64" name="Rectangle 65"/>
                <p:cNvSpPr>
                  <a:spLocks noChangeArrowheads="1"/>
                </p:cNvSpPr>
                <p:nvPr/>
              </p:nvSpPr>
              <p:spPr bwMode="auto">
                <a:xfrm>
                  <a:off x="685800" y="2662535"/>
                  <a:ext cx="533400" cy="38417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>
                      <a:latin typeface="Times New Roman"/>
                      <a:cs typeface="Times New Roman"/>
                    </a:rPr>
                    <a:t>a3</a:t>
                  </a:r>
                </a:p>
              </p:txBody>
            </p:sp>
          </p:grpSp>
          <p:sp>
            <p:nvSpPr>
              <p:cNvPr id="62" name="Line 87"/>
              <p:cNvSpPr>
                <a:spLocks noChangeShapeType="1"/>
              </p:cNvSpPr>
              <p:nvPr/>
            </p:nvSpPr>
            <p:spPr bwMode="auto">
              <a:xfrm flipH="1">
                <a:off x="838200" y="2819400"/>
                <a:ext cx="304800" cy="99060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en-US" sz="240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2895600" y="3505200"/>
              <a:ext cx="1447800" cy="1676400"/>
              <a:chOff x="1752600" y="2286000"/>
              <a:chExt cx="1447800" cy="1676400"/>
            </a:xfrm>
          </p:grpSpPr>
          <p:sp>
            <p:nvSpPr>
              <p:cNvPr id="66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2 </a:t>
                </a: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  <p:sp>
            <p:nvSpPr>
              <p:cNvPr id="68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a6</a:t>
                </a:r>
              </a:p>
            </p:txBody>
          </p:sp>
          <p:sp>
            <p:nvSpPr>
              <p:cNvPr id="69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70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next</a:t>
                </a:r>
              </a:p>
            </p:txBody>
          </p:sp>
          <p:sp>
            <p:nvSpPr>
              <p:cNvPr id="71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4800600" y="3505200"/>
              <a:ext cx="1447800" cy="1676400"/>
              <a:chOff x="1752600" y="2286000"/>
              <a:chExt cx="1447800" cy="1676400"/>
            </a:xfrm>
          </p:grpSpPr>
          <p:sp>
            <p:nvSpPr>
              <p:cNvPr id="73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5 </a:t>
                </a:r>
              </a:p>
            </p:txBody>
          </p:sp>
          <p:sp>
            <p:nvSpPr>
              <p:cNvPr id="74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a6</a:t>
                </a:r>
              </a:p>
            </p:txBody>
          </p:sp>
          <p:sp>
            <p:nvSpPr>
              <p:cNvPr id="75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a8</a:t>
                </a:r>
              </a:p>
            </p:txBody>
          </p:sp>
          <p:sp>
            <p:nvSpPr>
              <p:cNvPr id="76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77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next</a:t>
                </a:r>
              </a:p>
            </p:txBody>
          </p:sp>
          <p:sp>
            <p:nvSpPr>
              <p:cNvPr id="78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9" name="Line 87"/>
            <p:cNvSpPr>
              <a:spLocks noChangeShapeType="1"/>
            </p:cNvSpPr>
            <p:nvPr/>
          </p:nvSpPr>
          <p:spPr bwMode="auto">
            <a:xfrm>
              <a:off x="4191000" y="48006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6705600" y="3505200"/>
              <a:ext cx="1828800" cy="1676400"/>
              <a:chOff x="1752600" y="2286000"/>
              <a:chExt cx="1828800" cy="1676400"/>
            </a:xfrm>
          </p:grpSpPr>
          <p:sp>
            <p:nvSpPr>
              <p:cNvPr id="81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7 </a:t>
                </a:r>
              </a:p>
            </p:txBody>
          </p:sp>
          <p:sp>
            <p:nvSpPr>
              <p:cNvPr id="82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a8</a:t>
                </a:r>
              </a:p>
            </p:txBody>
          </p:sp>
          <p:sp>
            <p:nvSpPr>
              <p:cNvPr id="83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1"/>
                <a:ext cx="838200" cy="4572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null</a:t>
                </a:r>
              </a:p>
            </p:txBody>
          </p:sp>
          <p:sp>
            <p:nvSpPr>
              <p:cNvPr id="84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85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next</a:t>
                </a:r>
              </a:p>
            </p:txBody>
          </p:sp>
          <p:sp>
            <p:nvSpPr>
              <p:cNvPr id="86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828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87" name="Line 87"/>
            <p:cNvSpPr>
              <a:spLocks noChangeShapeType="1"/>
            </p:cNvSpPr>
            <p:nvPr/>
          </p:nvSpPr>
          <p:spPr bwMode="auto">
            <a:xfrm>
              <a:off x="6096000" y="48006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1066800" y="4724400"/>
              <a:ext cx="1447800" cy="1676400"/>
              <a:chOff x="1752600" y="2286000"/>
              <a:chExt cx="1447800" cy="1676400"/>
            </a:xfrm>
          </p:grpSpPr>
          <p:sp>
            <p:nvSpPr>
              <p:cNvPr id="89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8 </a:t>
                </a:r>
              </a:p>
            </p:txBody>
          </p:sp>
          <p:sp>
            <p:nvSpPr>
              <p:cNvPr id="90" name="Rectangle 89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a3</a:t>
                </a:r>
              </a:p>
            </p:txBody>
          </p:sp>
          <p:sp>
            <p:nvSpPr>
              <p:cNvPr id="91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  <p:sp>
            <p:nvSpPr>
              <p:cNvPr id="92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93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next</a:t>
                </a:r>
              </a:p>
            </p:txBody>
          </p:sp>
          <p:sp>
            <p:nvSpPr>
              <p:cNvPr id="94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95" name="Line 87"/>
            <p:cNvSpPr>
              <a:spLocks noChangeShapeType="1"/>
            </p:cNvSpPr>
            <p:nvPr/>
          </p:nvSpPr>
          <p:spPr bwMode="auto">
            <a:xfrm flipV="1">
              <a:off x="2362200" y="5181600"/>
              <a:ext cx="685800" cy="8382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810000" y="5638800"/>
              <a:ext cx="14879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(8, 2, 5, 7)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48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4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4</a:t>
            </a:fld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28600" y="1824335"/>
            <a:ext cx="1295400" cy="461665"/>
            <a:chOff x="381000" y="2586335"/>
            <a:chExt cx="1371600" cy="461665"/>
          </a:xfrm>
        </p:grpSpPr>
        <p:grpSp>
          <p:nvGrpSpPr>
            <p:cNvPr id="7" name="Group 6"/>
            <p:cNvGrpSpPr/>
            <p:nvPr/>
          </p:nvGrpSpPr>
          <p:grpSpPr>
            <a:xfrm>
              <a:off x="381000" y="2586335"/>
              <a:ext cx="838200" cy="461665"/>
              <a:chOff x="381000" y="2586335"/>
              <a:chExt cx="838200" cy="461665"/>
            </a:xfrm>
          </p:grpSpPr>
          <p:sp>
            <p:nvSpPr>
              <p:cNvPr id="11" name="Text Box 42"/>
              <p:cNvSpPr txBox="1">
                <a:spLocks noChangeArrowheads="1"/>
              </p:cNvSpPr>
              <p:nvPr/>
            </p:nvSpPr>
            <p:spPr bwMode="auto">
              <a:xfrm>
                <a:off x="381000" y="2586335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h</a:t>
                </a:r>
              </a:p>
            </p:txBody>
          </p:sp>
          <p:sp>
            <p:nvSpPr>
              <p:cNvPr id="13" name="Rectangle 65"/>
              <p:cNvSpPr>
                <a:spLocks noChangeArrowheads="1"/>
              </p:cNvSpPr>
              <p:nvPr/>
            </p:nvSpPr>
            <p:spPr bwMode="auto">
              <a:xfrm>
                <a:off x="685800" y="2662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</p:grpSp>
        <p:sp>
          <p:nvSpPr>
            <p:cNvPr id="29" name="Line 87"/>
            <p:cNvSpPr>
              <a:spLocks noChangeShapeType="1"/>
            </p:cNvSpPr>
            <p:nvPr/>
          </p:nvSpPr>
          <p:spPr bwMode="auto">
            <a:xfrm>
              <a:off x="1143000" y="28194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600200" y="1524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4384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7526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next</a:t>
              </a: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276600" y="1524000"/>
            <a:ext cx="1295400" cy="1676400"/>
            <a:chOff x="1676400" y="2286000"/>
            <a:chExt cx="12954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4384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 </a:t>
              </a: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3622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a2</a:t>
              </a: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next</a:t>
              </a: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2192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27432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705600" y="1524000"/>
            <a:ext cx="1524000" cy="1676400"/>
            <a:chOff x="1676400" y="2286000"/>
            <a:chExt cx="15240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362200" y="3352801"/>
              <a:ext cx="6858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null</a:t>
              </a: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next</a:t>
              </a: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44196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04800" y="457200"/>
            <a:ext cx="8534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How to remove </a:t>
            </a:r>
            <a:r>
              <a:rPr lang="en-US" sz="3200" dirty="0" smtClean="0">
                <a:solidFill>
                  <a:srgbClr val="FF0000"/>
                </a:solidFill>
              </a:rPr>
              <a:t>successor of a node in </a:t>
            </a:r>
            <a:r>
              <a:rPr lang="en-US" sz="3200" smtClean="0">
                <a:solidFill>
                  <a:srgbClr val="FF0000"/>
                </a:solidFill>
              </a:rPr>
              <a:t>the middle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" y="4114800"/>
            <a:ext cx="8077200" cy="0"/>
          </a:xfrm>
          <a:prstGeom prst="line">
            <a:avLst/>
          </a:prstGeom>
          <a:ln w="47625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5984" y="3352800"/>
            <a:ext cx="1487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(2, 5, 8, 7)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4953000" y="1524000"/>
            <a:ext cx="1295400" cy="1676400"/>
            <a:chOff x="1676400" y="2286000"/>
            <a:chExt cx="1295400" cy="1676400"/>
          </a:xfrm>
        </p:grpSpPr>
        <p:sp>
          <p:nvSpPr>
            <p:cNvPr id="104" name="Text Box 12"/>
            <p:cNvSpPr txBox="1">
              <a:spLocks noChangeArrowheads="1"/>
            </p:cNvSpPr>
            <p:nvPr/>
          </p:nvSpPr>
          <p:spPr bwMode="auto">
            <a:xfrm>
              <a:off x="24384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8 </a:t>
              </a:r>
            </a:p>
          </p:txBody>
        </p:sp>
        <p:sp>
          <p:nvSpPr>
            <p:cNvPr id="105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a2</a:t>
              </a:r>
            </a:p>
          </p:txBody>
        </p:sp>
        <p:sp>
          <p:nvSpPr>
            <p:cNvPr id="106" name="Text Box 12"/>
            <p:cNvSpPr txBox="1">
              <a:spLocks noChangeArrowheads="1"/>
            </p:cNvSpPr>
            <p:nvPr/>
          </p:nvSpPr>
          <p:spPr bwMode="auto">
            <a:xfrm>
              <a:off x="23622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107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108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next</a:t>
              </a:r>
            </a:p>
          </p:txBody>
        </p:sp>
        <p:sp>
          <p:nvSpPr>
            <p:cNvPr id="109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2192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110" name="Line 87"/>
          <p:cNvSpPr>
            <a:spLocks noChangeShapeType="1"/>
          </p:cNvSpPr>
          <p:nvPr/>
        </p:nvSpPr>
        <p:spPr bwMode="auto">
          <a:xfrm>
            <a:off x="61722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2438400" y="3200400"/>
            <a:ext cx="1219200" cy="537865"/>
            <a:chOff x="198120" y="2383135"/>
            <a:chExt cx="1463040" cy="537865"/>
          </a:xfrm>
        </p:grpSpPr>
        <p:grpSp>
          <p:nvGrpSpPr>
            <p:cNvPr id="114" name="Group 113"/>
            <p:cNvGrpSpPr/>
            <p:nvPr/>
          </p:nvGrpSpPr>
          <p:grpSpPr>
            <a:xfrm>
              <a:off x="198120" y="2459335"/>
              <a:ext cx="929640" cy="461665"/>
              <a:chOff x="198120" y="2459335"/>
              <a:chExt cx="929640" cy="461665"/>
            </a:xfrm>
          </p:grpSpPr>
          <p:sp>
            <p:nvSpPr>
              <p:cNvPr id="116" name="Text Box 42"/>
              <p:cNvSpPr txBox="1">
                <a:spLocks noChangeArrowheads="1"/>
              </p:cNvSpPr>
              <p:nvPr/>
            </p:nvSpPr>
            <p:spPr bwMode="auto">
              <a:xfrm>
                <a:off x="198120" y="2459335"/>
                <a:ext cx="40626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k</a:t>
                </a:r>
              </a:p>
            </p:txBody>
          </p:sp>
          <p:sp>
            <p:nvSpPr>
              <p:cNvPr id="117" name="Rectangle 65"/>
              <p:cNvSpPr>
                <a:spLocks noChangeArrowheads="1"/>
              </p:cNvSpPr>
              <p:nvPr/>
            </p:nvSpPr>
            <p:spPr bwMode="auto">
              <a:xfrm>
                <a:off x="594360" y="2535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a6</a:t>
                </a:r>
              </a:p>
            </p:txBody>
          </p:sp>
        </p:grpSp>
        <p:sp>
          <p:nvSpPr>
            <p:cNvPr id="115" name="Line 87"/>
            <p:cNvSpPr>
              <a:spLocks noChangeShapeType="1"/>
            </p:cNvSpPr>
            <p:nvPr/>
          </p:nvSpPr>
          <p:spPr bwMode="auto">
            <a:xfrm flipV="1">
              <a:off x="1112520" y="2383135"/>
              <a:ext cx="548640" cy="3810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81000" y="4343400"/>
            <a:ext cx="8001000" cy="2341265"/>
            <a:chOff x="381000" y="4343400"/>
            <a:chExt cx="8001000" cy="2341265"/>
          </a:xfrm>
        </p:grpSpPr>
        <p:sp>
          <p:nvSpPr>
            <p:cNvPr id="145" name="Line 87"/>
            <p:cNvSpPr>
              <a:spLocks noChangeShapeType="1"/>
            </p:cNvSpPr>
            <p:nvPr/>
          </p:nvSpPr>
          <p:spPr bwMode="auto">
            <a:xfrm>
              <a:off x="4572000" y="5638800"/>
              <a:ext cx="0" cy="6858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381000" y="4343400"/>
              <a:ext cx="8001000" cy="2341265"/>
              <a:chOff x="381000" y="4343400"/>
              <a:chExt cx="8001000" cy="2341265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381000" y="4343400"/>
                <a:ext cx="8001000" cy="2341265"/>
                <a:chOff x="381000" y="4343400"/>
                <a:chExt cx="8001000" cy="2341265"/>
              </a:xfrm>
            </p:grpSpPr>
            <p:grpSp>
              <p:nvGrpSpPr>
                <p:cNvPr id="118" name="Group 117"/>
                <p:cNvGrpSpPr/>
                <p:nvPr/>
              </p:nvGrpSpPr>
              <p:grpSpPr>
                <a:xfrm>
                  <a:off x="381000" y="4643735"/>
                  <a:ext cx="1295400" cy="461665"/>
                  <a:chOff x="381000" y="2586335"/>
                  <a:chExt cx="1371600" cy="461665"/>
                </a:xfrm>
              </p:grpSpPr>
              <p:grpSp>
                <p:nvGrpSpPr>
                  <p:cNvPr id="119" name="Group 118"/>
                  <p:cNvGrpSpPr/>
                  <p:nvPr/>
                </p:nvGrpSpPr>
                <p:grpSpPr>
                  <a:xfrm>
                    <a:off x="381000" y="2586335"/>
                    <a:ext cx="838200" cy="461665"/>
                    <a:chOff x="381000" y="2586335"/>
                    <a:chExt cx="838200" cy="461665"/>
                  </a:xfrm>
                </p:grpSpPr>
                <p:sp>
                  <p:nvSpPr>
                    <p:cNvPr id="121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1000" y="2586335"/>
                      <a:ext cx="338554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h</a:t>
                      </a:r>
                    </a:p>
                  </p:txBody>
                </p:sp>
                <p:sp>
                  <p:nvSpPr>
                    <p:cNvPr id="122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800" y="2662535"/>
                      <a:ext cx="533400" cy="38417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a1</a:t>
                      </a:r>
                    </a:p>
                  </p:txBody>
                </p:sp>
              </p:grpSp>
              <p:sp>
                <p:nvSpPr>
                  <p:cNvPr id="120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1143000" y="2819400"/>
                    <a:ext cx="609600" cy="0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 anchor="ctr">
                    <a:spAutoFit/>
                  </a:bodyPr>
                  <a:lstStyle/>
                  <a:p>
                    <a:endParaRPr lang="en-US" sz="240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3" name="Group 122"/>
                <p:cNvGrpSpPr/>
                <p:nvPr/>
              </p:nvGrpSpPr>
              <p:grpSpPr>
                <a:xfrm>
                  <a:off x="1752600" y="4343400"/>
                  <a:ext cx="1447800" cy="1676400"/>
                  <a:chOff x="1752600" y="2286000"/>
                  <a:chExt cx="1447800" cy="1676400"/>
                </a:xfrm>
              </p:grpSpPr>
              <p:sp>
                <p:nvSpPr>
                  <p:cNvPr id="124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46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2 </a:t>
                    </a:r>
                  </a:p>
                </p:txBody>
              </p:sp>
              <p:sp>
                <p:nvSpPr>
                  <p:cNvPr id="125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a1</a:t>
                    </a:r>
                  </a:p>
                </p:txBody>
              </p:sp>
              <p:sp>
                <p:nvSpPr>
                  <p:cNvPr id="126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a6</a:t>
                    </a:r>
                  </a:p>
                </p:txBody>
              </p:sp>
              <p:sp>
                <p:nvSpPr>
                  <p:cNvPr id="12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28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526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next</a:t>
                    </a:r>
                  </a:p>
                </p:txBody>
              </p:sp>
              <p:sp>
                <p:nvSpPr>
                  <p:cNvPr id="12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4478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30" name="Group 129"/>
                <p:cNvGrpSpPr/>
                <p:nvPr/>
              </p:nvGrpSpPr>
              <p:grpSpPr>
                <a:xfrm>
                  <a:off x="3429000" y="4343400"/>
                  <a:ext cx="1295400" cy="1676400"/>
                  <a:chOff x="1676400" y="2286000"/>
                  <a:chExt cx="1295400" cy="1676400"/>
                </a:xfrm>
              </p:grpSpPr>
              <p:sp>
                <p:nvSpPr>
                  <p:cNvPr id="13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5 </a:t>
                    </a:r>
                  </a:p>
                </p:txBody>
              </p:sp>
              <p:sp>
                <p:nvSpPr>
                  <p:cNvPr id="13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a6</a:t>
                    </a:r>
                  </a:p>
                </p:txBody>
              </p:sp>
              <p:sp>
                <p:nvSpPr>
                  <p:cNvPr id="13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a8</a:t>
                    </a:r>
                  </a:p>
                </p:txBody>
              </p:sp>
              <p:sp>
                <p:nvSpPr>
                  <p:cNvPr id="134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3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next</a:t>
                    </a:r>
                  </a:p>
                </p:txBody>
              </p:sp>
              <p:sp>
                <p:nvSpPr>
                  <p:cNvPr id="136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2192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37" name="Line 87"/>
                <p:cNvSpPr>
                  <a:spLocks noChangeShapeType="1"/>
                </p:cNvSpPr>
                <p:nvPr/>
              </p:nvSpPr>
              <p:spPr bwMode="auto">
                <a:xfrm>
                  <a:off x="2895600" y="5638800"/>
                  <a:ext cx="60960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38" name="Group 137"/>
                <p:cNvGrpSpPr/>
                <p:nvPr/>
              </p:nvGrpSpPr>
              <p:grpSpPr>
                <a:xfrm>
                  <a:off x="6858000" y="4343400"/>
                  <a:ext cx="1524000" cy="1676400"/>
                  <a:chOff x="1676400" y="2286000"/>
                  <a:chExt cx="1524000" cy="1676400"/>
                </a:xfrm>
              </p:grpSpPr>
              <p:sp>
                <p:nvSpPr>
                  <p:cNvPr id="139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46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7 </a:t>
                    </a:r>
                  </a:p>
                </p:txBody>
              </p:sp>
              <p:sp>
                <p:nvSpPr>
                  <p:cNvPr id="140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a8</a:t>
                    </a:r>
                  </a:p>
                </p:txBody>
              </p:sp>
              <p:sp>
                <p:nvSpPr>
                  <p:cNvPr id="14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1"/>
                    <a:ext cx="685800" cy="4572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null</a:t>
                    </a:r>
                  </a:p>
                </p:txBody>
              </p:sp>
              <p:sp>
                <p:nvSpPr>
                  <p:cNvPr id="142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4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next</a:t>
                    </a:r>
                  </a:p>
                </p:txBody>
              </p:sp>
              <p:sp>
                <p:nvSpPr>
                  <p:cNvPr id="14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4478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46" name="Group 145"/>
                <p:cNvGrpSpPr/>
                <p:nvPr/>
              </p:nvGrpSpPr>
              <p:grpSpPr>
                <a:xfrm>
                  <a:off x="5105400" y="4343400"/>
                  <a:ext cx="1295400" cy="1676400"/>
                  <a:chOff x="1676400" y="2286000"/>
                  <a:chExt cx="1295400" cy="1676400"/>
                </a:xfrm>
              </p:grpSpPr>
              <p:sp>
                <p:nvSpPr>
                  <p:cNvPr id="14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8 </a:t>
                    </a:r>
                  </a:p>
                </p:txBody>
              </p:sp>
              <p:sp>
                <p:nvSpPr>
                  <p:cNvPr id="148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a2</a:t>
                    </a:r>
                  </a:p>
                </p:txBody>
              </p:sp>
              <p:sp>
                <p:nvSpPr>
                  <p:cNvPr id="149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a8</a:t>
                    </a:r>
                  </a:p>
                </p:txBody>
              </p:sp>
              <p:sp>
                <p:nvSpPr>
                  <p:cNvPr id="150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5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next</a:t>
                    </a:r>
                  </a:p>
                </p:txBody>
              </p:sp>
              <p:sp>
                <p:nvSpPr>
                  <p:cNvPr id="15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2192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53" name="Line 87"/>
                <p:cNvSpPr>
                  <a:spLocks noChangeShapeType="1"/>
                </p:cNvSpPr>
                <p:nvPr/>
              </p:nvSpPr>
              <p:spPr bwMode="auto">
                <a:xfrm>
                  <a:off x="6324600" y="5638800"/>
                  <a:ext cx="60960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54" name="Group 153"/>
                <p:cNvGrpSpPr/>
                <p:nvPr/>
              </p:nvGrpSpPr>
              <p:grpSpPr>
                <a:xfrm>
                  <a:off x="2667000" y="6019800"/>
                  <a:ext cx="1143000" cy="664865"/>
                  <a:chOff x="289560" y="2383135"/>
                  <a:chExt cx="1371600" cy="664865"/>
                </a:xfrm>
              </p:grpSpPr>
              <p:grpSp>
                <p:nvGrpSpPr>
                  <p:cNvPr id="155" name="Group 154"/>
                  <p:cNvGrpSpPr/>
                  <p:nvPr/>
                </p:nvGrpSpPr>
                <p:grpSpPr>
                  <a:xfrm>
                    <a:off x="289560" y="2586335"/>
                    <a:ext cx="929640" cy="461665"/>
                    <a:chOff x="289560" y="2586335"/>
                    <a:chExt cx="929640" cy="461665"/>
                  </a:xfrm>
                </p:grpSpPr>
                <p:sp>
                  <p:nvSpPr>
                    <p:cNvPr id="157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9560" y="2586335"/>
                      <a:ext cx="406265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k</a:t>
                      </a:r>
                    </a:p>
                  </p:txBody>
                </p:sp>
                <p:sp>
                  <p:nvSpPr>
                    <p:cNvPr id="158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800" y="2662535"/>
                      <a:ext cx="533400" cy="38417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a6</a:t>
                      </a:r>
                    </a:p>
                  </p:txBody>
                </p:sp>
              </p:grpSp>
              <p:sp>
                <p:nvSpPr>
                  <p:cNvPr id="156" name="Line 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43000" y="2383135"/>
                    <a:ext cx="518160" cy="436265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 anchor="ctr">
                    <a:spAutoFit/>
                  </a:bodyPr>
                  <a:lstStyle/>
                  <a:p>
                    <a:endParaRPr lang="en-US" sz="240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59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4572000" y="6324600"/>
                  <a:ext cx="2667000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sp>
              <p:nvSpPr>
                <p:cNvPr id="160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7239000" y="6019800"/>
                  <a:ext cx="0" cy="30480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</p:grpSp>
          <p:sp>
            <p:nvSpPr>
              <p:cNvPr id="161" name="TextBox 160"/>
              <p:cNvSpPr txBox="1"/>
              <p:nvPr/>
            </p:nvSpPr>
            <p:spPr>
              <a:xfrm>
                <a:off x="457200" y="6096000"/>
                <a:ext cx="11657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(2, 5, 7)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4252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Assignment A3: Generics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8153400" cy="160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LinkedList</a:t>
            </a:r>
            <a:r>
              <a:rPr lang="en-US" sz="2400" dirty="0"/>
              <a:t> {</a:t>
            </a:r>
            <a:br>
              <a:rPr lang="en-US" sz="2400" dirty="0"/>
            </a:br>
            <a:r>
              <a:rPr lang="en-US" sz="2400" dirty="0"/>
              <a:t>    void add(Object </a:t>
            </a:r>
            <a:r>
              <a:rPr lang="en-US" sz="2400" dirty="0" err="1"/>
              <a:t>elem</a:t>
            </a:r>
            <a:r>
              <a:rPr lang="en-US" sz="2400" dirty="0"/>
              <a:t>) {…}</a:t>
            </a:r>
            <a:br>
              <a:rPr lang="en-US" sz="2400" dirty="0"/>
            </a:br>
            <a:r>
              <a:rPr lang="en-US" sz="2400" dirty="0"/>
              <a:t>    Object get(</a:t>
            </a:r>
            <a:r>
              <a:rPr lang="en-US" sz="2400" dirty="0" err="1"/>
              <a:t>int</a:t>
            </a:r>
            <a:r>
              <a:rPr lang="en-US" sz="2400" dirty="0"/>
              <a:t> index) {…}</a:t>
            </a:r>
            <a:br>
              <a:rPr lang="en-US" sz="2400" dirty="0"/>
            </a:br>
            <a:r>
              <a:rPr lang="en-US" sz="2400" dirty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4400" y="1524000"/>
            <a:ext cx="3344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Values of linked list </a:t>
            </a:r>
            <a:r>
              <a:rPr lang="en-US" sz="2400">
                <a:solidFill>
                  <a:srgbClr val="0000FF"/>
                </a:solidFill>
              </a:rPr>
              <a:t>are </a:t>
            </a:r>
            <a:r>
              <a:rPr lang="en-US" sz="2400" smtClean="0">
                <a:solidFill>
                  <a:srgbClr val="0000FF"/>
                </a:solidFill>
              </a:rPr>
              <a:t>of </a:t>
            </a:r>
            <a:r>
              <a:rPr lang="en-US" sz="2400" dirty="0">
                <a:solidFill>
                  <a:srgbClr val="0000FF"/>
                </a:solidFill>
              </a:rPr>
              <a:t>class Object</a:t>
            </a: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609600" y="3124200"/>
            <a:ext cx="8153400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LinkedList</a:t>
            </a:r>
            <a:r>
              <a:rPr lang="en-US" sz="2400" dirty="0">
                <a:solidFill>
                  <a:srgbClr val="FF0000"/>
                </a:solidFill>
              </a:rPr>
              <a:t>&lt;E&gt;</a:t>
            </a:r>
            <a:r>
              <a:rPr lang="en-US" sz="2400" dirty="0"/>
              <a:t> {</a:t>
            </a:r>
            <a:br>
              <a:rPr lang="en-US" sz="2400" dirty="0"/>
            </a:br>
            <a:r>
              <a:rPr lang="en-US" sz="2400" dirty="0"/>
              <a:t>    void add(</a:t>
            </a:r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en-US" sz="2400" dirty="0"/>
              <a:t> </a:t>
            </a:r>
            <a:r>
              <a:rPr lang="en-US" sz="2400" dirty="0" err="1"/>
              <a:t>elem</a:t>
            </a:r>
            <a:r>
              <a:rPr lang="en-US" sz="2400" dirty="0"/>
              <a:t>) {…}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en-US" sz="2400" dirty="0"/>
              <a:t> get(</a:t>
            </a:r>
            <a:r>
              <a:rPr lang="en-US" sz="2400" dirty="0" err="1"/>
              <a:t>int</a:t>
            </a:r>
            <a:r>
              <a:rPr lang="en-US" sz="2400" dirty="0"/>
              <a:t> index) {…}</a:t>
            </a:r>
            <a:br>
              <a:rPr lang="en-US" sz="2400" dirty="0"/>
            </a:br>
            <a:r>
              <a:rPr lang="en-US" sz="2400" dirty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1352" y="3124200"/>
            <a:ext cx="3344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You can specify what type of values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1112" y="4724400"/>
            <a:ext cx="403424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ns = new </a:t>
            </a:r>
            <a:r>
              <a:rPr lang="en-US" sz="2400" dirty="0" err="1"/>
              <a:t>LinkedList</a:t>
            </a:r>
            <a:r>
              <a:rPr lang="en-US" sz="2400" dirty="0">
                <a:solidFill>
                  <a:srgbClr val="FF0000"/>
                </a:solidFill>
              </a:rPr>
              <a:t>&lt;Integer&gt;</a:t>
            </a:r>
            <a:r>
              <a:rPr lang="en-US" sz="2400" dirty="0"/>
              <a:t>();</a:t>
            </a:r>
          </a:p>
          <a:p>
            <a:r>
              <a:rPr lang="en-US" sz="2400" dirty="0" err="1" smtClean="0"/>
              <a:t>ns.add</a:t>
            </a:r>
            <a:r>
              <a:rPr lang="en-US" sz="2400" dirty="0" smtClean="0"/>
              <a:t>("Hello</a:t>
            </a:r>
            <a:r>
              <a:rPr lang="en-US" sz="2400" dirty="0"/>
              <a:t>"</a:t>
            </a:r>
            <a:r>
              <a:rPr lang="en-US" sz="2400" dirty="0" smtClean="0"/>
              <a:t>); </a:t>
            </a:r>
            <a:r>
              <a:rPr lang="en-US" sz="2400" dirty="0"/>
              <a:t>// error</a:t>
            </a:r>
          </a:p>
          <a:p>
            <a:r>
              <a:rPr lang="en-US" sz="2400" dirty="0" err="1"/>
              <a:t>ns.add</a:t>
            </a:r>
            <a:r>
              <a:rPr lang="en-US" sz="2400" dirty="0"/>
              <a:t>(5);</a:t>
            </a:r>
            <a:br>
              <a:rPr lang="en-US" sz="2400" dirty="0"/>
            </a:br>
            <a:r>
              <a:rPr lang="en-US" sz="2400" dirty="0"/>
              <a:t>String s = </a:t>
            </a:r>
            <a:r>
              <a:rPr lang="en-US" sz="2400" dirty="0" err="1"/>
              <a:t>ns.get</a:t>
            </a:r>
            <a:r>
              <a:rPr lang="en-US" sz="2400" dirty="0"/>
              <a:t>(0); // error</a:t>
            </a:r>
            <a:br>
              <a:rPr lang="en-US" sz="2400" dirty="0"/>
            </a:br>
            <a:r>
              <a:rPr lang="en-US" sz="2400" dirty="0" err="1"/>
              <a:t>int</a:t>
            </a:r>
            <a:r>
              <a:rPr lang="en-US" sz="2400" dirty="0"/>
              <a:t> n = </a:t>
            </a:r>
            <a:r>
              <a:rPr lang="en-US" sz="2400" dirty="0" err="1"/>
              <a:t>ns.get</a:t>
            </a:r>
            <a:r>
              <a:rPr lang="en-US" sz="2400" dirty="0"/>
              <a:t>(0);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4954" y="4724400"/>
            <a:ext cx="38544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ss</a:t>
            </a:r>
            <a:r>
              <a:rPr lang="en-US" sz="2400" dirty="0"/>
              <a:t> = new </a:t>
            </a:r>
            <a:r>
              <a:rPr lang="en-US" sz="2400" dirty="0" err="1"/>
              <a:t>LinkedList</a:t>
            </a:r>
            <a:r>
              <a:rPr lang="en-US" sz="2400" dirty="0">
                <a:solidFill>
                  <a:srgbClr val="FF0000"/>
                </a:solidFill>
              </a:rPr>
              <a:t>&lt;String&gt;</a:t>
            </a:r>
            <a:r>
              <a:rPr lang="en-US" sz="2400" dirty="0"/>
              <a:t>();</a:t>
            </a:r>
          </a:p>
          <a:p>
            <a:r>
              <a:rPr lang="en-US" sz="2400" dirty="0" err="1" smtClean="0"/>
              <a:t>ss.add</a:t>
            </a:r>
            <a:r>
              <a:rPr lang="en-US" sz="2400" dirty="0" smtClean="0"/>
              <a:t>("Hello</a:t>
            </a:r>
            <a:r>
              <a:rPr lang="en-US" sz="2400" dirty="0"/>
              <a:t>"</a:t>
            </a:r>
            <a:r>
              <a:rPr lang="en-US" sz="2400" dirty="0" smtClean="0"/>
              <a:t>);</a:t>
            </a:r>
            <a:endParaRPr lang="en-US" sz="2400" dirty="0"/>
          </a:p>
          <a:p>
            <a:r>
              <a:rPr lang="en-US" sz="2400" dirty="0" err="1"/>
              <a:t>ss.add</a:t>
            </a:r>
            <a:r>
              <a:rPr lang="en-US" sz="2400" dirty="0"/>
              <a:t>(5); // error</a:t>
            </a:r>
            <a:br>
              <a:rPr lang="en-US" sz="2400" dirty="0"/>
            </a:br>
            <a:r>
              <a:rPr lang="en-US" sz="2400" dirty="0"/>
              <a:t>String s = </a:t>
            </a:r>
            <a:r>
              <a:rPr lang="en-US" sz="2400" dirty="0" err="1"/>
              <a:t>ss.get</a:t>
            </a:r>
            <a:r>
              <a:rPr lang="en-US" sz="2400" dirty="0"/>
              <a:t>(0);</a:t>
            </a:r>
            <a:br>
              <a:rPr lang="en-US" sz="2400" dirty="0"/>
            </a:br>
            <a:r>
              <a:rPr lang="en-US" sz="2400" dirty="0" err="1"/>
              <a:t>int</a:t>
            </a:r>
            <a:r>
              <a:rPr lang="en-US" sz="2400" dirty="0"/>
              <a:t> n = </a:t>
            </a:r>
            <a:r>
              <a:rPr lang="en-US" sz="2400" dirty="0" err="1"/>
              <a:t>ss.get</a:t>
            </a:r>
            <a:r>
              <a:rPr lang="en-US" sz="2400" dirty="0"/>
              <a:t>(0); // error</a:t>
            </a:r>
          </a:p>
        </p:txBody>
      </p:sp>
    </p:spTree>
    <p:extLst>
      <p:ext uri="{BB962C8B-B14F-4D97-AF65-F5344CB8AC3E}">
        <p14:creationId xmlns:p14="http://schemas.microsoft.com/office/powerpoint/2010/main" val="704147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18182</TotalTime>
  <Words>293</Words>
  <Application>Microsoft Macintosh PowerPoint</Application>
  <PresentationFormat>On-screen Show (4:3)</PresentationFormat>
  <Paragraphs>136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Times New Roman</vt:lpstr>
      <vt:lpstr>Tw Cen MT</vt:lpstr>
      <vt:lpstr>Wingdings</vt:lpstr>
      <vt:lpstr>Wingdings 2</vt:lpstr>
      <vt:lpstr>Median</vt:lpstr>
      <vt:lpstr>Announcements</vt:lpstr>
      <vt:lpstr>Assignment A3: Linked Lists</vt:lpstr>
      <vt:lpstr>PowerPoint Presentation</vt:lpstr>
      <vt:lpstr>PowerPoint Presentation</vt:lpstr>
      <vt:lpstr>Assignment A3: Generics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Adrian Lewis Dequine Sampson</cp:lastModifiedBy>
  <cp:revision>581</cp:revision>
  <cp:lastPrinted>2017-09-07T02:41:57Z</cp:lastPrinted>
  <dcterms:created xsi:type="dcterms:W3CDTF">2006-08-16T00:00:00Z</dcterms:created>
  <dcterms:modified xsi:type="dcterms:W3CDTF">2017-09-07T02:43:08Z</dcterms:modified>
</cp:coreProperties>
</file>