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0" r:id="rId3"/>
    <p:sldId id="361" r:id="rId4"/>
    <p:sldId id="335" r:id="rId5"/>
    <p:sldId id="297" r:id="rId6"/>
    <p:sldId id="339" r:id="rId7"/>
    <p:sldId id="340" r:id="rId8"/>
    <p:sldId id="341" r:id="rId9"/>
    <p:sldId id="342" r:id="rId10"/>
    <p:sldId id="355" r:id="rId11"/>
    <p:sldId id="343" r:id="rId12"/>
    <p:sldId id="350" r:id="rId13"/>
    <p:sldId id="348" r:id="rId14"/>
    <p:sldId id="347" r:id="rId15"/>
    <p:sldId id="349" r:id="rId16"/>
    <p:sldId id="351" r:id="rId17"/>
    <p:sldId id="352" r:id="rId18"/>
    <p:sldId id="359" r:id="rId19"/>
    <p:sldId id="330" r:id="rId20"/>
    <p:sldId id="353" r:id="rId21"/>
    <p:sldId id="320" r:id="rId22"/>
    <p:sldId id="333" r:id="rId23"/>
    <p:sldId id="32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F0"/>
    <a:srgbClr val="FFF7F3"/>
    <a:srgbClr val="FF3300"/>
    <a:srgbClr val="1C3F99"/>
    <a:srgbClr val="8000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05" autoAdjust="0"/>
    <p:restoredTop sz="94601" autoAdjust="0"/>
  </p:normalViewPr>
  <p:slideViewPr>
    <p:cSldViewPr>
      <p:cViewPr>
        <p:scale>
          <a:sx n="100" d="100"/>
          <a:sy n="100" d="100"/>
        </p:scale>
        <p:origin x="144" y="88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30/08/2017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30/08/2017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this,</a:t>
            </a:r>
            <a:r>
              <a:rPr lang="en-US" baseline="0" dirty="0" smtClean="0"/>
              <a:t> demo Object using Meta </a:t>
            </a:r>
            <a:r>
              <a:rPr lang="en-US" baseline="0" smtClean="0"/>
              <a:t>and Empty.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041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8/30/17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8/30/17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8/30/17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8/30/17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8/30/17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8/docs/api/java/lang/Math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/>
              <a:t>http</a:t>
            </a:r>
            <a:r>
              <a:rPr lang="fr-BE" dirty="0" smtClean="0"/>
              <a:t>://</a:t>
            </a:r>
            <a:r>
              <a:rPr lang="fr-BE" dirty="0" err="1" smtClean="0"/>
              <a:t>cs.cornell.edu</a:t>
            </a:r>
            <a:r>
              <a:rPr lang="fr-BE" dirty="0" smtClean="0"/>
              <a:t>/courses/cs2110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  <a:cs typeface="Times New Roman"/>
              </a:rPr>
              <a:t>Keywords: </a:t>
            </a:r>
            <a:r>
              <a:rPr lang="en-US" sz="3600" b="1" dirty="0" smtClean="0">
                <a:solidFill>
                  <a:schemeClr val="accent5"/>
                </a:solidFill>
                <a:cs typeface="Times New Roman"/>
              </a:rPr>
              <a:t>this</a:t>
            </a:r>
            <a:endParaRPr lang="en-US" sz="3600" b="1" dirty="0">
              <a:solidFill>
                <a:schemeClr val="accent5"/>
              </a:solidFill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16698"/>
            <a:ext cx="8534400" cy="435070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cs typeface="Courier"/>
              </a:rPr>
              <a:t>this</a:t>
            </a:r>
            <a:r>
              <a:rPr lang="en-US" sz="2400" dirty="0" smtClean="0"/>
              <a:t> keyword:  </a:t>
            </a:r>
            <a:r>
              <a:rPr lang="en-US" sz="2400" b="1" dirty="0" smtClean="0"/>
              <a:t>this</a:t>
            </a:r>
            <a:r>
              <a:rPr lang="en-US" sz="2400" dirty="0" smtClean="0"/>
              <a:t> evaluates to the name of the object in which it </a:t>
            </a:r>
            <a:r>
              <a:rPr lang="en-US" sz="2400" dirty="0" smtClean="0"/>
              <a:t>occurs</a:t>
            </a:r>
          </a:p>
          <a:p>
            <a:r>
              <a:rPr lang="en-US" sz="2400" dirty="0" smtClean="0"/>
              <a:t>Makes </a:t>
            </a:r>
            <a:r>
              <a:rPr lang="en-US" sz="2400" dirty="0" smtClean="0"/>
              <a:t>it possible for an object to access its own name (or pointer)</a:t>
            </a:r>
          </a:p>
          <a:p>
            <a:r>
              <a:rPr lang="en-US" sz="2400" dirty="0" smtClean="0"/>
              <a:t>Example: Referencing a shadowed class </a:t>
            </a:r>
            <a:r>
              <a:rPr lang="en-US" sz="2400" dirty="0" smtClean="0"/>
              <a:t>field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4000" y="3312855"/>
            <a:ext cx="4272195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</a:t>
            </a:r>
            <a:r>
              <a:rPr lang="en-US" sz="1600" dirty="0" smtClean="0">
                <a:latin typeface="Courier"/>
                <a:cs typeface="Courier"/>
              </a:rPr>
              <a:t>Apartment extends House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floor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Apartment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smtClean="0">
                <a:latin typeface="Courier"/>
                <a:cs typeface="Courier"/>
              </a:rPr>
              <a:t>Apartment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floor,</a:t>
            </a:r>
          </a:p>
          <a:p>
            <a:r>
              <a:rPr lang="en-US" sz="1600" dirty="0" smtClean="0">
                <a:latin typeface="Courier"/>
                <a:cs typeface="Courier"/>
              </a:rPr>
              <a:t>	Apartment downstairs)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floor</a:t>
            </a:r>
            <a:r>
              <a:rPr lang="en-US" sz="1600" dirty="0" smtClean="0">
                <a:latin typeface="Courier"/>
                <a:cs typeface="Courier"/>
              </a:rPr>
              <a:t>= </a:t>
            </a:r>
            <a:r>
              <a:rPr lang="en-US" sz="1600" dirty="0" smtClean="0">
                <a:latin typeface="Courier"/>
                <a:cs typeface="Courier"/>
              </a:rPr>
              <a:t>floor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	 downstairs =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6935" y="3312855"/>
            <a:ext cx="4262205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</a:t>
            </a:r>
            <a:r>
              <a:rPr lang="en-US" sz="1600" dirty="0" smtClean="0">
                <a:latin typeface="Courier"/>
                <a:cs typeface="Courier"/>
              </a:rPr>
              <a:t>Apartment extends House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floor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Apartment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smtClean="0">
                <a:latin typeface="Courier"/>
                <a:cs typeface="Courier"/>
              </a:rPr>
              <a:t>Apartment(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floor, 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Apartment downstairs</a:t>
            </a:r>
            <a:r>
              <a:rPr lang="en-US" sz="1600" dirty="0" smtClean="0">
                <a:latin typeface="Courier"/>
                <a:cs typeface="Courier"/>
              </a:rPr>
              <a:t>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.floor</a:t>
            </a:r>
            <a:r>
              <a:rPr lang="en-US" sz="1600" dirty="0" smtClean="0">
                <a:latin typeface="Courier"/>
                <a:cs typeface="Courier"/>
              </a:rPr>
              <a:t>= </a:t>
            </a:r>
            <a:r>
              <a:rPr lang="en-US" sz="1600" dirty="0" smtClean="0">
                <a:latin typeface="Courier"/>
                <a:cs typeface="Courier"/>
              </a:rPr>
              <a:t>floor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.downstairs</a:t>
            </a:r>
            <a:r>
              <a:rPr lang="en-US" sz="1600" dirty="0" smtClean="0">
                <a:latin typeface="Courier"/>
                <a:cs typeface="Courier"/>
              </a:rPr>
              <a:t> = 		    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943601"/>
            <a:ext cx="32273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Inside-out rule shows that field x is inaccessible!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2" t="7778" r="15626" b="11111"/>
          <a:stretch/>
        </p:blipFill>
        <p:spPr>
          <a:xfrm>
            <a:off x="3760700" y="5943600"/>
            <a:ext cx="819614" cy="83099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096000" y="5562600"/>
            <a:ext cx="2971800" cy="1200329"/>
            <a:chOff x="2179887" y="7501961"/>
            <a:chExt cx="2971800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3170487" y="7501961"/>
              <a:ext cx="19812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t</a:t>
              </a:r>
              <a:r>
                <a:rPr lang="en-US" sz="2400" b="1" dirty="0" smtClean="0"/>
                <a:t>his</a:t>
              </a:r>
              <a:r>
                <a:rPr lang="en-US" sz="2400" dirty="0" smtClean="0"/>
                <a:t> avoids overshadowed field name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2179887" y="7730561"/>
              <a:ext cx="990601" cy="37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237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Overriding methods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" y="1905000"/>
            <a:ext cx="3712865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defines a method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 that returns the name of the object</a:t>
            </a:r>
          </a:p>
          <a:p>
            <a:pPr algn="ctr"/>
            <a:r>
              <a:rPr lang="en-US" sz="2400" dirty="0" smtClean="0"/>
              <a:t>Apartment@af8</a:t>
            </a:r>
            <a:endParaRPr lang="en-US" sz="2400" dirty="0"/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457200" y="3886200"/>
            <a:ext cx="4025724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71412" y="1622609"/>
            <a:ext cx="3894636" cy="5047481"/>
            <a:chOff x="4871412" y="1622609"/>
            <a:chExt cx="3894636" cy="5047481"/>
          </a:xfrm>
        </p:grpSpPr>
        <p:grpSp>
          <p:nvGrpSpPr>
            <p:cNvPr id="4" name="Group 3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Apartment@af8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3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 smtClean="0"/>
                      <a:t>()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4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House</a:t>
                  </a:r>
                  <a:endParaRPr lang="en-US" sz="2400" dirty="0"/>
                </a:p>
              </p:txBody>
            </p:sp>
            <p:grpSp>
              <p:nvGrpSpPr>
                <p:cNvPr id="43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4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 smtClean="0"/>
                      <a:t>bdrs</a:t>
                    </a:r>
                    <a:endParaRPr lang="en-US" sz="2400" dirty="0"/>
                  </a:p>
                </p:txBody>
              </p:sp>
              <p:sp>
                <p:nvSpPr>
                  <p:cNvPr id="4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  <p:sp>
                <p:nvSpPr>
                  <p:cNvPr id="4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baths</a:t>
                    </a:r>
                    <a:endParaRPr lang="en-US" sz="2400" dirty="0"/>
                  </a:p>
                </p:txBody>
              </p:sp>
              <p:sp>
                <p:nvSpPr>
                  <p:cNvPr id="4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smtClean="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4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House(…) </a:t>
                  </a:r>
                  <a:r>
                    <a:rPr lang="en-US" sz="2400" dirty="0" err="1" smtClean="0"/>
                    <a:t>getBeds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getBaths</a:t>
                  </a:r>
                  <a:r>
                    <a:rPr lang="en-US" sz="2400" dirty="0"/>
                    <a:t>() </a:t>
                  </a:r>
                  <a:endParaRPr lang="en-US" sz="2400" dirty="0" smtClean="0"/>
                </a:p>
                <a:p>
                  <a:r>
                    <a:rPr lang="en-US" sz="2400" dirty="0" err="1" smtClean="0"/>
                    <a:t>setBeds</a:t>
                  </a:r>
                  <a:r>
                    <a:rPr lang="en-US" sz="2400" dirty="0" smtClean="0"/>
                    <a:t>(…)</a:t>
                  </a:r>
                  <a:r>
                    <a:rPr lang="en-US" sz="2400" dirty="0"/>
                    <a:t> </a:t>
                  </a:r>
                  <a:r>
                    <a:rPr lang="en-US" sz="2400" dirty="0" err="1" smtClean="0"/>
                    <a:t>setBaths</a:t>
                  </a:r>
                  <a:r>
                    <a:rPr lang="en-US" sz="2400" dirty="0" smtClean="0"/>
                    <a:t>(…) </a:t>
                  </a:r>
                </a:p>
                <a:p>
                  <a:endParaRPr lang="en-US" sz="2400" dirty="0"/>
                </a:p>
              </p:txBody>
            </p:sp>
          </p:grpSp>
          <p:cxnSp>
            <p:nvCxnSpPr>
              <p:cNvPr id="59" name="Straight Connector 58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5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Apartment</a:t>
                  </a:r>
                  <a:endParaRPr lang="en-US" sz="2400" dirty="0"/>
                </a:p>
              </p:txBody>
            </p:sp>
            <p:grpSp>
              <p:nvGrpSpPr>
                <p:cNvPr id="53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5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floor</a:t>
                    </a:r>
                    <a:endParaRPr lang="en-US" sz="2400" dirty="0"/>
                  </a:p>
                </p:txBody>
              </p:sp>
              <p:sp>
                <p:nvSpPr>
                  <p:cNvPr id="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2</a:t>
                    </a:r>
                    <a:endParaRPr lang="en-US" sz="2400" dirty="0"/>
                  </a:p>
                </p:txBody>
              </p:sp>
            </p:grpSp>
            <p:sp>
              <p:nvSpPr>
                <p:cNvPr id="5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Apartment(…)    </a:t>
                  </a:r>
                  <a:r>
                    <a:rPr lang="en-US" sz="2400" dirty="0" err="1" smtClean="0"/>
                    <a:t>isBelow</a:t>
                  </a:r>
                  <a:r>
                    <a:rPr lang="en-US" sz="2400" dirty="0" smtClean="0"/>
                    <a:t>(…)</a:t>
                  </a:r>
                </a:p>
              </p:txBody>
            </p:sp>
          </p:grpSp>
        </p:grp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>
                  <a:solidFill>
                    <a:srgbClr val="FF33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3300"/>
                  </a:solidFill>
                </a:rPr>
                <a:t>()</a:t>
              </a:r>
              <a:endParaRPr lang="en-US" sz="2400" dirty="0">
                <a:solidFill>
                  <a:srgbClr val="FF3300"/>
                </a:solidFill>
              </a:endParaRP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50058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upstairs</a:t>
              </a:r>
              <a:endParaRPr lang="en-US" sz="2400" dirty="0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0756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Apartment@f34</a:t>
              </a:r>
              <a:endParaRPr lang="en-US" sz="24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170065" y="2505214"/>
            <a:ext cx="8399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3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Overriding methods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920322" y="6162020"/>
            <a:ext cx="1234997" cy="45776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smtClean="0">
                <a:solidFill>
                  <a:srgbClr val="FF3300"/>
                </a:solidFill>
              </a:rPr>
              <a:t>toString</a:t>
            </a:r>
            <a:r>
              <a:rPr lang="en-US" sz="2400" dirty="0" smtClean="0">
                <a:solidFill>
                  <a:srgbClr val="FF3300"/>
                </a:solidFill>
              </a:rPr>
              <a:t>()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228599" y="1905000"/>
            <a:ext cx="4334041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Apartment{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an</a:t>
            </a:r>
            <a:br>
              <a:rPr lang="en-US" sz="2200" dirty="0" smtClean="0">
                <a:solidFill>
                  <a:srgbClr val="008000"/>
                </a:solidFill>
              </a:rPr>
            </a:br>
            <a:r>
              <a:rPr lang="en-US" sz="2200" dirty="0" smtClean="0">
                <a:solidFill>
                  <a:srgbClr val="008000"/>
                </a:solidFill>
              </a:rPr>
              <a:t>         Apartment*/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@</a:t>
            </a:r>
            <a:r>
              <a:rPr lang="en-US" sz="2000" dirty="0"/>
              <a:t>Override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public </a:t>
            </a:r>
            <a:r>
              <a:rPr lang="en-US" sz="2000" b="1" dirty="0"/>
              <a:t>String </a:t>
            </a:r>
            <a:r>
              <a:rPr lang="en-US" sz="2000" dirty="0" err="1"/>
              <a:t>toString</a:t>
            </a:r>
            <a:r>
              <a:rPr lang="en-US" sz="2000" dirty="0"/>
              <a:t>() </a:t>
            </a:r>
            <a:r>
              <a:rPr lang="en-US" sz="2000" dirty="0" smtClean="0"/>
              <a:t>{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return</a:t>
            </a:r>
            <a:r>
              <a:rPr lang="en-US" sz="2000" dirty="0" smtClean="0"/>
              <a:t> "" +(</a:t>
            </a:r>
            <a:r>
              <a:rPr lang="en-US" sz="2000" dirty="0" err="1"/>
              <a:t>getBeds</a:t>
            </a:r>
            <a:r>
              <a:rPr lang="en-US" sz="2000" dirty="0"/>
              <a:t>() +</a:t>
            </a:r>
            <a:r>
              <a:rPr lang="en-US" sz="2000" dirty="0" err="1"/>
              <a:t>getBaths</a:t>
            </a:r>
            <a:r>
              <a:rPr lang="en-US" sz="2000" dirty="0"/>
              <a:t>()) </a:t>
            </a:r>
            <a:r>
              <a:rPr lang="en-US" sz="2000" dirty="0" smtClean="0"/>
              <a:t>+ </a:t>
            </a:r>
            <a:r>
              <a:rPr lang="en-US" sz="2000" dirty="0"/>
              <a:t>" </a:t>
            </a:r>
            <a:r>
              <a:rPr lang="en-US" sz="2000" dirty="0" smtClean="0"/>
              <a:t>room  </a:t>
            </a:r>
            <a:r>
              <a:rPr lang="en-US" sz="2000" dirty="0" smtClean="0"/>
              <a:t>apartment on </a:t>
            </a:r>
            <a:r>
              <a:rPr lang="en-US" sz="2000" dirty="0"/>
              <a:t>" + </a:t>
            </a:r>
            <a:r>
              <a:rPr lang="en-US" sz="2000" dirty="0" smtClean="0"/>
              <a:t>floor + </a:t>
            </a:r>
            <a:r>
              <a:rPr lang="en-US" sz="2000" dirty="0"/>
              <a:t>"</a:t>
            </a:r>
            <a:r>
              <a:rPr lang="en-US" sz="2000" dirty="0" err="1" smtClean="0"/>
              <a:t>th</a:t>
            </a:r>
            <a:r>
              <a:rPr lang="en-US" sz="2000" dirty="0" smtClean="0"/>
              <a:t> floor"; </a:t>
            </a:r>
            <a:endParaRPr lang="en-US" sz="2000" dirty="0"/>
          </a:p>
          <a:p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   }</a:t>
            </a:r>
            <a:r>
              <a:rPr lang="en-US" sz="2200" dirty="0" smtClean="0">
                <a:solidFill>
                  <a:srgbClr val="008000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}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72616" y="6208546"/>
            <a:ext cx="4304184" cy="461665"/>
            <a:chOff x="533400" y="6019800"/>
            <a:chExt cx="4304184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533400" y="6019800"/>
              <a:ext cx="3607078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800000"/>
                  </a:solidFill>
                </a:rPr>
                <a:t>a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63" name="Straight Connector 62"/>
            <p:cNvCxnSpPr>
              <a:stCxn id="58" idx="3"/>
            </p:cNvCxnSpPr>
            <p:nvPr/>
          </p:nvCxnSpPr>
          <p:spPr>
            <a:xfrm flipV="1">
              <a:off x="4140478" y="6246511"/>
              <a:ext cx="697106" cy="412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4871412" y="1622609"/>
            <a:ext cx="3894636" cy="5047481"/>
            <a:chOff x="4871412" y="1622609"/>
            <a:chExt cx="3894636" cy="5047481"/>
          </a:xfrm>
        </p:grpSpPr>
        <p:grpSp>
          <p:nvGrpSpPr>
            <p:cNvPr id="65" name="Group 64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Apartment@af8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9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 smtClean="0"/>
                      <a:t>()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80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House</a:t>
                  </a:r>
                  <a:endParaRPr lang="en-US" sz="2400" dirty="0"/>
                </a:p>
              </p:txBody>
            </p:sp>
            <p:grpSp>
              <p:nvGrpSpPr>
                <p:cNvPr id="82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8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 smtClean="0"/>
                      <a:t>bdrs</a:t>
                    </a:r>
                    <a:endParaRPr lang="en-US" sz="2400" dirty="0"/>
                  </a:p>
                </p:txBody>
              </p:sp>
              <p:sp>
                <p:nvSpPr>
                  <p:cNvPr id="8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  <p:sp>
                <p:nvSpPr>
                  <p:cNvPr id="8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baths</a:t>
                    </a:r>
                    <a:endParaRPr lang="en-US" sz="2400" dirty="0"/>
                  </a:p>
                </p:txBody>
              </p:sp>
              <p:sp>
                <p:nvSpPr>
                  <p:cNvPr id="8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smtClean="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83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House(…) </a:t>
                  </a:r>
                  <a:r>
                    <a:rPr lang="en-US" sz="2400" dirty="0" err="1" smtClean="0"/>
                    <a:t>getBeds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getBaths</a:t>
                  </a:r>
                  <a:r>
                    <a:rPr lang="en-US" sz="2400" dirty="0"/>
                    <a:t>() </a:t>
                  </a:r>
                  <a:endParaRPr lang="en-US" sz="2400" dirty="0" smtClean="0"/>
                </a:p>
                <a:p>
                  <a:r>
                    <a:rPr lang="en-US" sz="2400" dirty="0" err="1" smtClean="0"/>
                    <a:t>setBeds</a:t>
                  </a:r>
                  <a:r>
                    <a:rPr lang="en-US" sz="2400" dirty="0" smtClean="0"/>
                    <a:t>(…)</a:t>
                  </a:r>
                  <a:r>
                    <a:rPr lang="en-US" sz="2400" dirty="0"/>
                    <a:t> </a:t>
                  </a:r>
                  <a:r>
                    <a:rPr lang="en-US" sz="2400" dirty="0" err="1" smtClean="0"/>
                    <a:t>setBaths</a:t>
                  </a:r>
                  <a:r>
                    <a:rPr lang="en-US" sz="2400" dirty="0" smtClean="0"/>
                    <a:t>(…) </a:t>
                  </a:r>
                </a:p>
                <a:p>
                  <a:endParaRPr lang="en-US" sz="2400" dirty="0"/>
                </a:p>
              </p:txBody>
            </p:sp>
          </p:grpSp>
          <p:cxnSp>
            <p:nvCxnSpPr>
              <p:cNvPr id="72" name="Straight Connector 71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74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Apartment</a:t>
                  </a:r>
                  <a:endParaRPr lang="en-US" sz="2400" dirty="0"/>
                </a:p>
              </p:txBody>
            </p:sp>
            <p:grpSp>
              <p:nvGrpSpPr>
                <p:cNvPr id="76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7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floor</a:t>
                    </a:r>
                    <a:endParaRPr lang="en-US" sz="2400" dirty="0"/>
                  </a:p>
                </p:txBody>
              </p:sp>
              <p:sp>
                <p:nvSpPr>
                  <p:cNvPr id="7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2</a:t>
                    </a:r>
                    <a:endParaRPr lang="en-US" sz="2400" dirty="0"/>
                  </a:p>
                </p:txBody>
              </p:sp>
            </p:grpSp>
            <p:sp>
              <p:nvSpPr>
                <p:cNvPr id="77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Apartment(…)    </a:t>
                  </a:r>
                  <a:r>
                    <a:rPr lang="en-US" sz="2400" dirty="0" err="1" smtClean="0"/>
                    <a:t>isBelow</a:t>
                  </a:r>
                  <a:r>
                    <a:rPr lang="en-US" sz="2400" dirty="0" smtClean="0"/>
                    <a:t>(…)</a:t>
                  </a:r>
                </a:p>
              </p:txBody>
            </p:sp>
          </p:grpSp>
        </p:grp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>
                  <a:solidFill>
                    <a:srgbClr val="FF33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3300"/>
                  </a:solidFill>
                </a:rPr>
                <a:t>()</a:t>
              </a:r>
              <a:endParaRPr lang="en-US" sz="2400" dirty="0">
                <a:solidFill>
                  <a:srgbClr val="FF3300"/>
                </a:solidFill>
              </a:endParaRPr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50058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upstairs</a:t>
              </a:r>
              <a:endParaRPr lang="en-US" sz="2400" dirty="0"/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60756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Apartment@f34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12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When should you make a subclass?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inheritance hierarchy should reflect </a:t>
            </a:r>
            <a:r>
              <a:rPr lang="en-US" b="1" dirty="0"/>
              <a:t>modeling semantics</a:t>
            </a:r>
            <a:r>
              <a:rPr lang="en-US" dirty="0"/>
              <a:t>, not implementation </a:t>
            </a:r>
            <a:r>
              <a:rPr lang="en-US" dirty="0" smtClean="0"/>
              <a:t>shortcuts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An 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java.lang.Object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/>
              <a:t>Don’t use </a:t>
            </a:r>
            <a:r>
              <a:rPr lang="en-US" b="1" dirty="0"/>
              <a:t>extends</a:t>
            </a:r>
            <a:r>
              <a:rPr lang="en-US" dirty="0"/>
              <a:t> just to get access to </a:t>
            </a:r>
            <a:r>
              <a:rPr lang="en-US" dirty="0" smtClean="0"/>
              <a:t>protected fields!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2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When should you make a subclass?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Which of the following seem like reasonable designs?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/>
              <a:t>Triangle extends Shape { </a:t>
            </a:r>
            <a:r>
              <a:rPr lang="is-IS" dirty="0" smtClean="0"/>
              <a:t>… }</a:t>
            </a:r>
            <a:endParaRPr lang="en-US" dirty="0" smtClean="0"/>
          </a:p>
          <a:p>
            <a:pPr marL="880110" lvl="1" indent="-514350">
              <a:buFont typeface="+mj-lt"/>
              <a:buAutoNum type="alphaUcPeriod"/>
            </a:pPr>
            <a:r>
              <a:rPr lang="en-US" dirty="0" err="1" smtClean="0"/>
              <a:t>PHDTester</a:t>
            </a:r>
            <a:r>
              <a:rPr lang="en-US" dirty="0" smtClean="0"/>
              <a:t> </a:t>
            </a:r>
            <a:r>
              <a:rPr lang="en-US" dirty="0"/>
              <a:t>extends PHD { </a:t>
            </a:r>
            <a:r>
              <a:rPr lang="is-IS" dirty="0"/>
              <a:t>… </a:t>
            </a:r>
            <a:r>
              <a:rPr lang="is-IS" dirty="0" smtClean="0"/>
              <a:t>}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err="1"/>
              <a:t>BankAccount</a:t>
            </a:r>
            <a:r>
              <a:rPr lang="en-US" dirty="0"/>
              <a:t> extends </a:t>
            </a:r>
            <a:r>
              <a:rPr lang="en-US" dirty="0" err="1" smtClean="0"/>
              <a:t>CheckingAccount</a:t>
            </a:r>
            <a:r>
              <a:rPr lang="en-US" dirty="0" smtClean="0"/>
              <a:t>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9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When should you make a subclass?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Which of the following seem like reasonable designs?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Triangle extends Shape { </a:t>
            </a:r>
            <a:r>
              <a:rPr lang="is-IS" dirty="0" smtClean="0">
                <a:solidFill>
                  <a:srgbClr val="0070C0"/>
                </a:solidFill>
              </a:rPr>
              <a:t>… } </a:t>
            </a:r>
          </a:p>
          <a:p>
            <a:pPr marL="1154430" lvl="2" indent="-514350"/>
            <a:r>
              <a:rPr lang="is-IS" dirty="0" smtClean="0"/>
              <a:t>Yes! A triangle is a kind of shape.</a:t>
            </a:r>
            <a:endParaRPr lang="en-US" dirty="0" smtClean="0"/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 smtClean="0">
                <a:solidFill>
                  <a:srgbClr val="FF3300"/>
                </a:solidFill>
              </a:rPr>
              <a:t>PHDTester</a:t>
            </a:r>
            <a:r>
              <a:rPr lang="en-US" strike="sngStrike" dirty="0" smtClean="0">
                <a:solidFill>
                  <a:srgbClr val="FF3300"/>
                </a:solidFill>
              </a:rPr>
              <a:t> </a:t>
            </a:r>
            <a:r>
              <a:rPr lang="en-US" strike="sngStrike" dirty="0">
                <a:solidFill>
                  <a:srgbClr val="FF3300"/>
                </a:solidFill>
              </a:rPr>
              <a:t>extends PHD { </a:t>
            </a:r>
            <a:r>
              <a:rPr lang="is-IS" strike="sngStrike" dirty="0">
                <a:solidFill>
                  <a:srgbClr val="FF3300"/>
                </a:solidFill>
              </a:rPr>
              <a:t>… </a:t>
            </a:r>
            <a:r>
              <a:rPr lang="is-IS" strike="sngStrike" dirty="0" smtClean="0">
                <a:solidFill>
                  <a:srgbClr val="FF3300"/>
                </a:solidFill>
              </a:rPr>
              <a:t>}</a:t>
            </a:r>
          </a:p>
          <a:p>
            <a:pPr marL="1154430" lvl="2" indent="-514350"/>
            <a:r>
              <a:rPr lang="is-IS" dirty="0" smtClean="0"/>
              <a:t>No! A PHDTester “tests a” PHD, but itself is not a PHD.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BankAccount</a:t>
            </a:r>
            <a:r>
              <a:rPr lang="en-US" strike="sngStrike" dirty="0">
                <a:solidFill>
                  <a:srgbClr val="FF3300"/>
                </a:solidFill>
              </a:rPr>
              <a:t> extends </a:t>
            </a:r>
            <a:r>
              <a:rPr lang="en-US" strike="sngStrike" dirty="0" err="1" smtClean="0">
                <a:solidFill>
                  <a:srgbClr val="FF3300"/>
                </a:solidFill>
              </a:rPr>
              <a:t>CheckingAccount</a:t>
            </a:r>
            <a:r>
              <a:rPr lang="en-US" strike="sngStrike" dirty="0" smtClean="0">
                <a:solidFill>
                  <a:srgbClr val="FF3300"/>
                </a:solidFill>
              </a:rPr>
              <a:t> { </a:t>
            </a:r>
            <a:r>
              <a:rPr lang="is-IS" strike="sngStrike" dirty="0">
                <a:solidFill>
                  <a:srgbClr val="FF3300"/>
                </a:solidFill>
              </a:rPr>
              <a:t>… </a:t>
            </a:r>
            <a:r>
              <a:rPr lang="is-IS" strike="sngStrike" dirty="0" smtClean="0">
                <a:solidFill>
                  <a:srgbClr val="FF3300"/>
                </a:solidFill>
              </a:rPr>
              <a:t>}</a:t>
            </a:r>
          </a:p>
          <a:p>
            <a:pPr marL="1154430" lvl="2" indent="-514350"/>
            <a:r>
              <a:rPr lang="is-IS" dirty="0" smtClean="0"/>
              <a:t>No! A checking account is a kind of bank account; we likely would prefer:</a:t>
            </a:r>
          </a:p>
          <a:p>
            <a:pPr marL="365760" lvl="1" indent="0">
              <a:buNone/>
            </a:pPr>
            <a:r>
              <a:rPr lang="is-IS" dirty="0" smtClean="0"/>
              <a:t>	</a:t>
            </a:r>
            <a:r>
              <a:rPr lang="is-IS" dirty="0" smtClean="0">
                <a:solidFill>
                  <a:srgbClr val="0070C0"/>
                </a:solidFill>
              </a:rPr>
              <a:t>CheckingAccount extends BankAccount { ... }</a:t>
            </a:r>
            <a:endParaRPr lang="is-IS" dirty="0">
              <a:solidFill>
                <a:srgbClr val="0070C0"/>
              </a:solidFill>
            </a:endParaRP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 Methods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methods are </a:t>
            </a:r>
            <a:r>
              <a:rPr lang="en-US" dirty="0" smtClean="0">
                <a:solidFill>
                  <a:schemeClr val="accent2"/>
                </a:solidFill>
              </a:rPr>
              <a:t>instance methods</a:t>
            </a:r>
            <a:r>
              <a:rPr lang="en-US" dirty="0" smtClean="0"/>
              <a:t>: every instance of the class has a copy of the method</a:t>
            </a:r>
          </a:p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method</a:t>
            </a:r>
            <a:r>
              <a:rPr lang="en-US" dirty="0" smtClean="0"/>
              <a:t>.                   </a:t>
            </a:r>
            <a:r>
              <a:rPr lang="en-US" i="1" dirty="0" smtClean="0"/>
              <a:t>There is not a copy in each object.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63724" y="4191000"/>
            <a:ext cx="4651248" cy="187743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/>
              <a:t>You should make a method static if the body does not refer to any field or method in the object.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9312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4191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/** = </a:t>
            </a:r>
            <a:r>
              <a:rPr lang="ja-JP" alt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this object is </a:t>
            </a:r>
            <a:r>
              <a:rPr lang="en-US" altLang="ja-JP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below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      Pre: </a:t>
            </a:r>
            <a:r>
              <a:rPr 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is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isBelow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(Apartment a){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return this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==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a.downstairs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}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09800"/>
            <a:ext cx="4724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/** = 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altLang="ja-JP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a is below b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      Pre: b and c are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static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isBelow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(Apartment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b,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Apartment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a){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return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 ==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a.downstairs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;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}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505200" y="2753833"/>
            <a:ext cx="9144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3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Referencing a static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9048" y="4800600"/>
            <a:ext cx="4229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Container for Apartment </a:t>
            </a:r>
          </a:p>
          <a:p>
            <a:r>
              <a:rPr lang="en-US" sz="2400" dirty="0" smtClean="0"/>
              <a:t>contains:</a:t>
            </a:r>
            <a:r>
              <a:rPr lang="en-US" sz="2400" dirty="0"/>
              <a:t> </a:t>
            </a:r>
            <a:r>
              <a:rPr lang="en-US" sz="2400" dirty="0" smtClean="0"/>
              <a:t>objects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505941" y="5795688"/>
            <a:ext cx="5758571" cy="923330"/>
          </a:xfrm>
          <a:prstGeom prst="rect">
            <a:avLst/>
          </a:prstGeom>
          <a:solidFill>
            <a:srgbClr val="FFF7F3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Monaco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Monaco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Monaco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 charset="0"/>
              </a:rPr>
              <a:t>main(String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Monaco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onaco" charset="0"/>
              </a:rPr>
              <a:t>Apartment.isBelow</a:t>
            </a:r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(a, b);        </a:t>
            </a:r>
            <a:r>
              <a:rPr lang="en-US" dirty="0">
                <a:solidFill>
                  <a:srgbClr val="000000"/>
                </a:solidFill>
                <a:latin typeface="Monaco" charset="0"/>
              </a:rPr>
              <a:t>	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}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51627" y="1781527"/>
            <a:ext cx="4267200" cy="3048000"/>
            <a:chOff x="4419600" y="2133600"/>
            <a:chExt cx="4267200" cy="3048000"/>
          </a:xfrm>
        </p:grpSpPr>
        <p:sp>
          <p:nvSpPr>
            <p:cNvPr id="62" name="Rectangle 61"/>
            <p:cNvSpPr/>
            <p:nvPr/>
          </p:nvSpPr>
          <p:spPr>
            <a:xfrm>
              <a:off x="4419600" y="2133600"/>
              <a:ext cx="4267200" cy="30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419600" y="2286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A</a:t>
                </a:r>
                <a:r>
                  <a:rPr lang="en-US" sz="2400" dirty="0" err="1" smtClean="0">
                    <a:solidFill>
                      <a:srgbClr val="800000"/>
                    </a:solidFill>
                  </a:rPr>
                  <a:t>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1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42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39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37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38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3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506210" y="2286000"/>
              <a:ext cx="2073910" cy="2379219"/>
              <a:chOff x="4419600" y="2304411"/>
              <a:chExt cx="2073910" cy="2379219"/>
            </a:xfrm>
          </p:grpSpPr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</a:t>
                </a:r>
                <a:r>
                  <a:rPr lang="en-US" sz="2400" dirty="0" smtClean="0">
                    <a:solidFill>
                      <a:srgbClr val="800000"/>
                    </a:solidFill>
                  </a:rPr>
                  <a:t>@b4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78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79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76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77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74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75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70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</p:grp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2447435" y="3809581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isBelow</a:t>
            </a:r>
            <a:r>
              <a:rPr lang="en-US" sz="2400" dirty="0" smtClean="0"/>
              <a:t>(A)</a:t>
            </a:r>
            <a:endParaRPr lang="en-US" sz="24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2447435" y="4307211"/>
            <a:ext cx="396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isBelow</a:t>
            </a:r>
            <a:r>
              <a:rPr lang="en-US" sz="2400" dirty="0" smtClean="0">
                <a:solidFill>
                  <a:srgbClr val="FF0000"/>
                </a:solidFill>
              </a:rPr>
              <a:t>(Apartment, Apartment)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4770915" y="3818835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isBelow</a:t>
            </a:r>
            <a:r>
              <a:rPr lang="en-US" sz="2400" dirty="0" smtClean="0"/>
              <a:t>(A)</a:t>
            </a:r>
            <a:endParaRPr lang="en-US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943600" y="917187"/>
            <a:ext cx="3124200" cy="3620857"/>
            <a:chOff x="386527" y="534487"/>
            <a:chExt cx="3124200" cy="3620857"/>
          </a:xfrm>
        </p:grpSpPr>
        <p:sp>
          <p:nvSpPr>
            <p:cNvPr id="4" name="TextBox 3"/>
            <p:cNvSpPr txBox="1"/>
            <p:nvPr/>
          </p:nvSpPr>
          <p:spPr>
            <a:xfrm>
              <a:off x="386527" y="534487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2"/>
              <a:endCxn id="47" idx="3"/>
            </p:cNvCxnSpPr>
            <p:nvPr/>
          </p:nvCxnSpPr>
          <p:spPr>
            <a:xfrm flipH="1">
              <a:off x="852761" y="1734815"/>
              <a:ext cx="1095866" cy="2420529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216400" y="5166866"/>
            <a:ext cx="265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23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47" grpId="0"/>
      <p:bldP spid="80" grpId="0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http://docs.oracle.com/javase</a:t>
            </a:r>
            <a:r>
              <a:rPr lang="en-US" sz="2000" dirty="0" smtClean="0">
                <a:hlinkClick r:id="rId2"/>
              </a:rPr>
              <a:t>/8/</a:t>
            </a:r>
            <a:r>
              <a:rPr lang="en-US" sz="2000" dirty="0">
                <a:hlinkClick r:id="rId2"/>
              </a:rPr>
              <a:t>docs/api/java/lang/</a:t>
            </a:r>
            <a:r>
              <a:rPr lang="en-US" sz="2000" dirty="0" smtClean="0">
                <a:hlinkClick r:id="rId2"/>
              </a:rPr>
              <a:t>Math.html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Or find it by </a:t>
            </a:r>
            <a:r>
              <a:rPr lang="en-US" sz="2400" dirty="0" err="1" smtClean="0"/>
              <a:t>googling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/>
              <a:t>Java</a:t>
            </a:r>
            <a:r>
              <a:rPr lang="en-US" sz="2400" dirty="0" smtClean="0"/>
              <a:t> 8 Math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A0, HW1 due tonight</a:t>
            </a:r>
          </a:p>
          <a:p>
            <a:r>
              <a:rPr lang="en-US" dirty="0" smtClean="0"/>
              <a:t>Next week’s recitation: loop invariants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2971800"/>
            <a:ext cx="5638800" cy="1938992"/>
            <a:chOff x="1676400" y="2971800"/>
            <a:chExt cx="5638800" cy="1938992"/>
          </a:xfrm>
        </p:grpSpPr>
        <p:sp>
          <p:nvSpPr>
            <p:cNvPr id="5" name="Rectangle 4"/>
            <p:cNvSpPr/>
            <p:nvPr/>
          </p:nvSpPr>
          <p:spPr>
            <a:xfrm>
              <a:off x="1676400" y="3048000"/>
              <a:ext cx="15240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 do some stuff first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2971800"/>
              <a:ext cx="1828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for ( … ) {</a:t>
              </a:r>
            </a:p>
            <a:p>
              <a:endParaRPr lang="en-US" sz="24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r>
                <a:rPr lang="en-US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    …</a:t>
              </a:r>
            </a:p>
            <a:p>
              <a:endParaRPr lang="en-US" sz="24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r>
                <a:rPr lang="en-US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}</a:t>
              </a:r>
              <a:endParaRPr lang="en-US" sz="24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3026896"/>
              <a:ext cx="15240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 hope something is true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12155" y="5486400"/>
            <a:ext cx="5503045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How do you know that your code </a:t>
            </a:r>
            <a:r>
              <a:rPr lang="en-US" sz="2400" smtClean="0">
                <a:solidFill>
                  <a:srgbClr val="800000"/>
                </a:solidFill>
              </a:rPr>
              <a:t>is correct?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4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 Fields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method</a:t>
            </a:r>
            <a:r>
              <a:rPr lang="en-US" dirty="0" smtClean="0"/>
              <a:t>.                   </a:t>
            </a:r>
            <a:r>
              <a:rPr lang="en-US" i="1" dirty="0" smtClean="0"/>
              <a:t>There is not a copy in each object.</a:t>
            </a:r>
          </a:p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field</a:t>
            </a:r>
            <a:r>
              <a:rPr lang="en-US" dirty="0" smtClean="0"/>
              <a:t>.                     </a:t>
            </a:r>
            <a:r>
              <a:rPr lang="en-US" i="1" dirty="0" smtClean="0"/>
              <a:t>There is not a copy in each object.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13610" y="4495800"/>
            <a:ext cx="4951476" cy="53860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 smtClean="0"/>
              <a:t>What are static fields good for?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199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Apartment </a:t>
            </a:r>
            <a:r>
              <a:rPr lang="en-US" sz="2400" b="1" dirty="0" smtClean="0"/>
              <a:t>extends </a:t>
            </a:r>
            <a:r>
              <a:rPr lang="en-US" sz="2400" dirty="0" smtClean="0"/>
              <a:t>House </a:t>
            </a:r>
            <a:r>
              <a:rPr lang="en-US" sz="2400" dirty="0"/>
              <a:t>{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numAps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008000"/>
                </a:solidFill>
              </a:rPr>
              <a:t>// number of Apartments created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Use of static variables:  Maintain info about created objects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39624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Apartment 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Apartment(…)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24400" y="2387600"/>
            <a:ext cx="4267200" cy="3048000"/>
            <a:chOff x="4419600" y="2133600"/>
            <a:chExt cx="4267200" cy="3048000"/>
          </a:xfrm>
        </p:grpSpPr>
        <p:sp>
          <p:nvSpPr>
            <p:cNvPr id="27" name="Rectangle 26"/>
            <p:cNvSpPr/>
            <p:nvPr/>
          </p:nvSpPr>
          <p:spPr>
            <a:xfrm>
              <a:off x="4419600" y="2133600"/>
              <a:ext cx="4267200" cy="30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419600" y="2286000"/>
              <a:ext cx="2073910" cy="2379219"/>
              <a:chOff x="4419600" y="2304411"/>
              <a:chExt cx="2073910" cy="2379219"/>
            </a:xfrm>
          </p:grpSpPr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A</a:t>
                </a:r>
                <a:r>
                  <a:rPr lang="en-US" sz="2400" dirty="0" err="1" smtClean="0">
                    <a:solidFill>
                      <a:srgbClr val="800000"/>
                    </a:solidFill>
                  </a:rPr>
                  <a:t>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6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58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59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56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57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53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506210" y="2286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</a:t>
                </a:r>
                <a:r>
                  <a:rPr lang="en-US" sz="2400" dirty="0" smtClean="0">
                    <a:solidFill>
                      <a:srgbClr val="800000"/>
                    </a:solidFill>
                  </a:rPr>
                  <a:t>@b4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45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42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</p:grp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7162800" y="4992578"/>
            <a:ext cx="762000" cy="32084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/>
              <a:t>numAps</a:t>
            </a:r>
            <a:endParaRPr lang="en-US" sz="2400" dirty="0"/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8077200" y="4973190"/>
            <a:ext cx="329565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2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89348" y="5502208"/>
            <a:ext cx="4229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numAps</a:t>
            </a:r>
            <a:r>
              <a:rPr lang="en-US" sz="2400" dirty="0" smtClean="0"/>
              <a:t> stored in the Container for Apartment </a:t>
            </a:r>
          </a:p>
          <a:p>
            <a:r>
              <a:rPr lang="en-US" sz="2400" dirty="0" smtClean="0"/>
              <a:t>To access: </a:t>
            </a:r>
            <a:r>
              <a:rPr lang="en-US" sz="2400" dirty="0" err="1" smtClean="0"/>
              <a:t>Apartment.numAps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 smtClean="0"/>
              <a:t>public static final Color black = …;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static final Color blue = …;</a:t>
            </a:r>
            <a:endParaRPr lang="en-US" sz="2400" dirty="0"/>
          </a:p>
          <a:p>
            <a:r>
              <a:rPr lang="en-US" sz="2400" dirty="0"/>
              <a:t>public static </a:t>
            </a:r>
            <a:r>
              <a:rPr lang="en-US" sz="2400" dirty="0" smtClean="0"/>
              <a:t>final Color cyan = new Color(0, 255, 255);</a:t>
            </a:r>
            <a:endParaRPr lang="en-US" sz="2400" dirty="0"/>
          </a:p>
          <a:p>
            <a:r>
              <a:rPr lang="en-US" sz="2400" dirty="0"/>
              <a:t>public static final Color </a:t>
            </a:r>
            <a:r>
              <a:rPr lang="en-US" sz="2400" dirty="0" err="1" smtClean="0"/>
              <a:t>darkGray</a:t>
            </a:r>
            <a:r>
              <a:rPr lang="en-US" sz="2400" dirty="0" smtClean="0"/>
              <a:t> = </a:t>
            </a:r>
            <a:r>
              <a:rPr lang="en-US" sz="2400" dirty="0"/>
              <a:t>…;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static final Color </a:t>
            </a:r>
            <a:r>
              <a:rPr lang="en-US" sz="2400" dirty="0" smtClean="0"/>
              <a:t>gray =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final Color </a:t>
            </a:r>
            <a:r>
              <a:rPr lang="en-US" sz="2400" dirty="0" smtClean="0"/>
              <a:t>green = </a:t>
            </a:r>
            <a:r>
              <a:rPr lang="en-US" sz="2400" dirty="0"/>
              <a:t>…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</a:t>
            </a:r>
            <a:r>
              <a:rPr lang="en-US" sz="3600" dirty="0" err="1" smtClean="0">
                <a:solidFill>
                  <a:srgbClr val="800000"/>
                </a:solidFill>
              </a:rPr>
              <a:t>java.awt.Color</a:t>
            </a:r>
            <a:r>
              <a:rPr lang="en-US" sz="3600" dirty="0" smtClean="0">
                <a:solidFill>
                  <a:srgbClr val="800000"/>
                </a:solidFill>
              </a:rPr>
              <a:t> uses static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extends House{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() </a:t>
            </a:r>
            <a:r>
              <a:rPr lang="en-US" sz="2400" dirty="0"/>
              <a:t>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</a:t>
            </a:r>
            <a:r>
              <a:rPr lang="en-US" sz="2400" dirty="0" err="1" smtClean="0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Implement the singleton pattern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102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738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mtClean="0"/>
                <a:t>WhiteHouse@x3k3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54" y="2976"/>
              <a:ext cx="41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WH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019800" y="61722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latin typeface="+mn-lt"/>
              </a:rPr>
              <a:t>Box for </a:t>
            </a:r>
            <a:r>
              <a:rPr lang="en-US" dirty="0" err="1" smtClean="0">
                <a:latin typeface="+mn-lt"/>
              </a:rPr>
              <a:t>WhiteHouse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1367135"/>
            <a:ext cx="4724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705600" y="5715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smtClean="0"/>
              <a:t>WhiteHouse@x3k3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Hoare Triples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29253" y="2979003"/>
            <a:ext cx="2499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{P} C {Q}</a:t>
            </a:r>
            <a:endParaRPr lang="en-US" sz="4800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1772503"/>
            <a:ext cx="8008002" cy="1520568"/>
            <a:chOff x="914400" y="1772503"/>
            <a:chExt cx="8008002" cy="1520568"/>
          </a:xfrm>
        </p:grpSpPr>
        <p:sp>
          <p:nvSpPr>
            <p:cNvPr id="6" name="TextBox 5"/>
            <p:cNvSpPr txBox="1"/>
            <p:nvPr/>
          </p:nvSpPr>
          <p:spPr>
            <a:xfrm>
              <a:off x="3991253" y="1828800"/>
              <a:ext cx="848309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Code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4400" y="1828800"/>
              <a:ext cx="2122696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Precondition</a:t>
              </a:r>
            </a:p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(an assumption)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9320" y="1772503"/>
              <a:ext cx="3533082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Postcondition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(property that is true when </a:t>
              </a:r>
            </a:p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after code finishes)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4415408" y="2290465"/>
              <a:ext cx="0" cy="83373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74686" y="2658764"/>
              <a:ext cx="1397510" cy="610633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</p:cNvCxnSpPr>
            <p:nvPr/>
          </p:nvCxnSpPr>
          <p:spPr>
            <a:xfrm flipH="1">
              <a:off x="5551782" y="2972832"/>
              <a:ext cx="1604079" cy="320239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0"/>
            <a:ext cx="1523943" cy="15239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673441" y="4270970"/>
                <a:ext cx="3783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=5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+1  {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≥5}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441" y="4270970"/>
                <a:ext cx="3783728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5333" b="-1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673441" y="4953000"/>
                <a:ext cx="3783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trike="sngStrike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trike="sngStrike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trike="sngStrike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=5</m:t>
                          </m:r>
                        </m:e>
                      </m:d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 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−1  {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US" sz="2400" b="0" i="1" strike="sngStrike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≥5}</m:t>
                      </m:r>
                    </m:oMath>
                  </m:oMathPara>
                </a14:m>
                <a:endParaRPr lang="en-US" sz="2400" strike="sngStrik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441" y="4953000"/>
                <a:ext cx="3783728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05333" b="-1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83005" y="5734208"/>
            <a:ext cx="5564600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There are videos to watch before recitation.</a:t>
            </a:r>
          </a:p>
          <a:p>
            <a:pPr algn="ctr"/>
            <a:r>
              <a:rPr lang="en-US" sz="2400" dirty="0" smtClean="0"/>
              <a:t>Watch them before your recitation.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324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Where am I</a:t>
            </a:r>
            <a:r>
              <a:rPr lang="en-US" dirty="0" smtClean="0">
                <a:solidFill>
                  <a:srgbClr val="800000"/>
                </a:solidFill>
              </a:rPr>
              <a:t>? Big ideas so far.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variables have </a:t>
            </a:r>
            <a:r>
              <a:rPr lang="en-US" i="1" dirty="0" smtClean="0">
                <a:solidFill>
                  <a:schemeClr val="accent2"/>
                </a:solidFill>
              </a:rPr>
              <a:t>types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(L1)</a:t>
            </a:r>
          </a:p>
          <a:p>
            <a:pPr lvl="1"/>
            <a:r>
              <a:rPr lang="en-US" dirty="0" smtClean="0"/>
              <a:t>A type is a set of values and operations on them</a:t>
            </a:r>
            <a:br>
              <a:rPr lang="en-US" dirty="0" smtClean="0"/>
            </a:br>
            <a:r>
              <a:rPr lang="en-US" dirty="0" smtClean="0"/>
              <a:t>		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 smtClean="0"/>
              <a:t>: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+, -, *, /, %, </a:t>
            </a:r>
            <a:r>
              <a:rPr lang="en-US" dirty="0" smtClean="0"/>
              <a:t>etc.)</a:t>
            </a:r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Classes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define new types (L2)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Methods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the operations on objects of that class.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allow objects to contain data (L3)</a:t>
            </a:r>
          </a:p>
        </p:txBody>
      </p:sp>
    </p:spTree>
    <p:extLst>
      <p:ext uri="{BB962C8B-B14F-4D97-AF65-F5344CB8AC3E}">
        <p14:creationId xmlns:p14="http://schemas.microsoft.com/office/powerpoint/2010/main" val="9660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900" b="1" dirty="0" smtClean="0">
                <a:latin typeface="Times New Roman"/>
                <a:cs typeface="Times New Roman"/>
              </a:rPr>
              <a:t>public</a:t>
            </a:r>
            <a:r>
              <a:rPr lang="en-US" sz="1900" dirty="0" smtClean="0">
                <a:latin typeface="Times New Roman"/>
                <a:cs typeface="Times New Roman"/>
              </a:rPr>
              <a:t> </a:t>
            </a:r>
            <a:r>
              <a:rPr lang="en-US" sz="1900" b="1" dirty="0">
                <a:latin typeface="Times New Roman"/>
                <a:cs typeface="Times New Roman"/>
              </a:rPr>
              <a:t>class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House {</a:t>
            </a:r>
            <a:endParaRPr lang="en-US" sz="1900" dirty="0"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bdrs</a:t>
            </a:r>
            <a:r>
              <a:rPr lang="en-US" sz="1900" dirty="0">
                <a:latin typeface="Times New Roman"/>
                <a:cs typeface="Times New Roman"/>
              </a:rPr>
              <a:t>;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bedrooms,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&gt;= 0.</a:t>
            </a:r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baths;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bathrooms, in 1..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5</a:t>
            </a:r>
          </a:p>
          <a:p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number of bedrooms b1, number of bathrooms b2</a:t>
            </a:r>
          </a:p>
          <a:p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*    </a:t>
            </a:r>
            <a:r>
              <a:rPr lang="en-US" sz="19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Prec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b1 &gt;= 0, 0 &lt; b2 &lt;= 5 */</a:t>
            </a: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 House(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b1, 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b2); </a:t>
            </a:r>
            <a:endParaRPr lang="en-US" sz="1900" dirty="0">
              <a:latin typeface="Times New Roman" charset="0"/>
              <a:cs typeface="Times New Roman" charset="0"/>
            </a:endParaRPr>
          </a:p>
          <a:p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bedrooms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getBeds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Times New Roman"/>
                <a:cs typeface="Times New Roman"/>
              </a:rPr>
              <a:t>bdrs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bathrooms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getBaths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baths;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19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876800" y="5483947"/>
            <a:ext cx="3886200" cy="114991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House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6800" y="3348335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76800" y="3699894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House</a:t>
              </a:r>
              <a:endParaRPr lang="en-US" sz="2400" dirty="0"/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bdrs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smtClean="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House(…) </a:t>
              </a:r>
              <a:r>
                <a:rPr lang="en-US" sz="2400" dirty="0" err="1" smtClean="0"/>
                <a:t>getBeds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getBaths</a:t>
              </a:r>
              <a:r>
                <a:rPr lang="en-US" sz="2400" dirty="0"/>
                <a:t>() </a:t>
              </a:r>
              <a:endParaRPr lang="en-US" sz="2400" dirty="0" smtClean="0"/>
            </a:p>
            <a:p>
              <a:r>
                <a:rPr lang="en-US" sz="2400" dirty="0" err="1" smtClean="0"/>
                <a:t>setBeds</a:t>
              </a:r>
              <a:r>
                <a:rPr lang="en-US" sz="2400" dirty="0" smtClean="0"/>
                <a:t>(…)</a:t>
              </a:r>
              <a:r>
                <a:rPr lang="en-US" sz="2400" dirty="0"/>
                <a:t> </a:t>
              </a:r>
              <a:r>
                <a:rPr lang="en-US" sz="2400" dirty="0" err="1" smtClean="0"/>
                <a:t>setBaths</a:t>
              </a:r>
              <a:r>
                <a:rPr lang="en-US" sz="2400" dirty="0" smtClean="0"/>
                <a:t>(…) </a:t>
              </a:r>
            </a:p>
            <a:p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76800" y="5486400"/>
            <a:ext cx="3886200" cy="1149918"/>
            <a:chOff x="4876800" y="5486400"/>
            <a:chExt cx="3886200" cy="1149918"/>
          </a:xfrm>
        </p:grpSpPr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876800" y="5486400"/>
              <a:ext cx="3886200" cy="11499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569803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90600" y="5985302"/>
            <a:ext cx="4099385" cy="648563"/>
            <a:chOff x="990600" y="5985302"/>
            <a:chExt cx="4099385" cy="648563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1722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985302"/>
              <a:ext cx="822785" cy="417731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4876800" y="5486400"/>
            <a:ext cx="38862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6973"/>
            <a:ext cx="9144000" cy="6636427"/>
          </a:xfrm>
        </p:spPr>
      </p:pic>
    </p:spTree>
    <p:extLst>
      <p:ext uri="{BB962C8B-B14F-4D97-AF65-F5344CB8AC3E}">
        <p14:creationId xmlns:p14="http://schemas.microsoft.com/office/powerpoint/2010/main" val="1827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900" b="1" dirty="0" smtClean="0">
                <a:latin typeface="Times New Roman"/>
                <a:cs typeface="Times New Roman"/>
              </a:rPr>
              <a:t>public</a:t>
            </a:r>
            <a:r>
              <a:rPr lang="en-US" sz="1900" dirty="0" smtClean="0">
                <a:latin typeface="Times New Roman"/>
                <a:cs typeface="Times New Roman"/>
              </a:rPr>
              <a:t> </a:t>
            </a:r>
            <a:r>
              <a:rPr lang="en-US" sz="1900" b="1" dirty="0">
                <a:latin typeface="Times New Roman"/>
                <a:cs typeface="Times New Roman"/>
              </a:rPr>
              <a:t>class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House {</a:t>
            </a:r>
            <a:endParaRPr lang="en-US" sz="1900" dirty="0"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bdrs</a:t>
            </a:r>
            <a:r>
              <a:rPr lang="en-US" sz="1900" dirty="0">
                <a:latin typeface="Times New Roman"/>
                <a:cs typeface="Times New Roman"/>
              </a:rPr>
              <a:t>;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bedrooms,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&gt;= 0.</a:t>
            </a:r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baths;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bathrooms, in 1..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5</a:t>
            </a:r>
          </a:p>
          <a:p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number of bedrooms b1, number of bathrooms b2</a:t>
            </a:r>
          </a:p>
          <a:p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*    </a:t>
            </a:r>
            <a:r>
              <a:rPr lang="en-US" sz="19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Prec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b1 &gt;= 0, 0 &lt; b2 &lt;= 5 */</a:t>
            </a: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 House(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b1, 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b2); </a:t>
            </a:r>
            <a:endParaRPr lang="en-US" sz="1900" dirty="0">
              <a:latin typeface="Times New Roman" charset="0"/>
              <a:cs typeface="Times New Roman" charset="0"/>
            </a:endParaRPr>
          </a:p>
          <a:p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bedrooms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getBeds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Times New Roman"/>
                <a:cs typeface="Times New Roman"/>
              </a:rPr>
              <a:t>bdrs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bathrooms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getBaths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baths;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19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9848" y="3360822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2200" y="1600664"/>
            <a:ext cx="6629400" cy="1580865"/>
            <a:chOff x="2362200" y="1600664"/>
            <a:chExt cx="6629400" cy="1580865"/>
          </a:xfrm>
        </p:grpSpPr>
        <p:sp>
          <p:nvSpPr>
            <p:cNvPr id="13" name="TextBox 12"/>
            <p:cNvSpPr txBox="1"/>
            <p:nvPr/>
          </p:nvSpPr>
          <p:spPr>
            <a:xfrm>
              <a:off x="2362200" y="1600664"/>
              <a:ext cx="1811714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900" b="1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extends</a:t>
              </a:r>
              <a:r>
                <a:rPr lang="en-US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en-US" smtClean="0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Object {</a:t>
              </a:r>
              <a:endParaRPr lang="en-US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362200" y="1958370"/>
              <a:ext cx="6629400" cy="1223159"/>
              <a:chOff x="2362200" y="1958370"/>
              <a:chExt cx="6629400" cy="122315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035999" y="1981200"/>
                <a:ext cx="3955601" cy="1200329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Java</a:t>
                </a:r>
                <a:r>
                  <a:rPr lang="en-US" sz="2400" dirty="0"/>
                  <a:t>: Every class that does not</a:t>
                </a:r>
                <a:br>
                  <a:rPr lang="en-US" sz="2400" dirty="0"/>
                </a:br>
                <a:r>
                  <a:rPr lang="en-US" sz="2400" dirty="0"/>
                  <a:t>extend another extends </a:t>
                </a:r>
                <a:r>
                  <a:rPr lang="en-US" sz="2400" dirty="0" smtClean="0"/>
                  <a:t>class Object</a:t>
                </a:r>
                <a:r>
                  <a:rPr lang="en-US" sz="2400" dirty="0"/>
                  <a:t>.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H="1">
                <a:off x="2362200" y="1958370"/>
                <a:ext cx="16002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 flipV="1">
                <a:off x="3041933" y="1960464"/>
                <a:ext cx="1988234" cy="6054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228600" y="4201484"/>
            <a:ext cx="4642812" cy="2104245"/>
            <a:chOff x="-1143000" y="5192084"/>
            <a:chExt cx="4642812" cy="2104245"/>
          </a:xfrm>
        </p:grpSpPr>
        <p:sp>
          <p:nvSpPr>
            <p:cNvPr id="41" name="TextBox 40"/>
            <p:cNvSpPr txBox="1"/>
            <p:nvPr/>
          </p:nvSpPr>
          <p:spPr>
            <a:xfrm>
              <a:off x="-1143000" y="6096000"/>
              <a:ext cx="40386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omit the Object partition to reduce clutter; we know that it is always there.</a:t>
              </a:r>
              <a:endParaRPr lang="en-US" sz="2400" dirty="0"/>
            </a:p>
          </p:txBody>
        </p:sp>
        <p:cxnSp>
          <p:nvCxnSpPr>
            <p:cNvPr id="42" name="Straight Connector 41"/>
            <p:cNvCxnSpPr>
              <a:endCxn id="41" idx="3"/>
            </p:cNvCxnSpPr>
            <p:nvPr/>
          </p:nvCxnSpPr>
          <p:spPr>
            <a:xfrm flipH="1">
              <a:off x="2895600" y="5192084"/>
              <a:ext cx="604212" cy="15040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71412" y="3709928"/>
            <a:ext cx="3891588" cy="1143666"/>
            <a:chOff x="4871412" y="5485734"/>
            <a:chExt cx="3891588" cy="1143666"/>
          </a:xfrm>
        </p:grpSpPr>
        <p:grpSp>
          <p:nvGrpSpPr>
            <p:cNvPr id="9" name="Group 8"/>
            <p:cNvGrpSpPr/>
            <p:nvPr/>
          </p:nvGrpSpPr>
          <p:grpSpPr>
            <a:xfrm>
              <a:off x="4876800" y="5499217"/>
              <a:ext cx="3886200" cy="1130183"/>
              <a:chOff x="4876800" y="5479483"/>
              <a:chExt cx="3886200" cy="1149918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876800" y="5479483"/>
                <a:ext cx="3886200" cy="114991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036234" y="5573800"/>
                <a:ext cx="3607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equals(Object)  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hashCode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()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871412" y="6629400"/>
              <a:ext cx="3886200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7668147" y="54857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Object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9848" y="3722468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House</a:t>
              </a:r>
              <a:endParaRPr lang="en-US" sz="2400" dirty="0"/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bdrs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smtClean="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House(…) </a:t>
              </a:r>
              <a:r>
                <a:rPr lang="en-US" sz="2400" dirty="0" err="1" smtClean="0"/>
                <a:t>getBeds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getBaths</a:t>
              </a:r>
              <a:r>
                <a:rPr lang="en-US" sz="2400" dirty="0"/>
                <a:t>() </a:t>
              </a:r>
              <a:endParaRPr lang="en-US" sz="2400" dirty="0" smtClean="0"/>
            </a:p>
            <a:p>
              <a:r>
                <a:rPr lang="en-US" sz="2400" dirty="0" err="1" smtClean="0"/>
                <a:t>setBeds</a:t>
              </a:r>
              <a:r>
                <a:rPr lang="en-US" sz="2400" dirty="0" smtClean="0"/>
                <a:t>(…)</a:t>
              </a:r>
              <a:r>
                <a:rPr lang="en-US" sz="2400" dirty="0"/>
                <a:t> </a:t>
              </a:r>
              <a:r>
                <a:rPr lang="en-US" sz="2400" dirty="0" err="1" smtClean="0"/>
                <a:t>setBaths</a:t>
              </a:r>
              <a:r>
                <a:rPr lang="en-US" sz="2400" dirty="0" smtClean="0"/>
                <a:t>(…) </a:t>
              </a:r>
            </a:p>
            <a:p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6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185 L 0.00052 0.1659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Classes can extend other classes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73188" y="533400"/>
            <a:ext cx="238501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smtClean="0"/>
              <a:t>saw this in L2!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3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superclass things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302752" cy="2514600"/>
          </a:xfrm>
        </p:spPr>
        <p:txBody>
          <a:bodyPr/>
          <a:lstStyle/>
          <a:p>
            <a:r>
              <a:rPr lang="en-US" dirty="0" smtClean="0"/>
              <a:t>Subclasses are different classes</a:t>
            </a:r>
          </a:p>
          <a:p>
            <a:pPr lvl="1"/>
            <a:r>
              <a:rPr lang="en-US" dirty="0" smtClean="0"/>
              <a:t>Public fields and methods can be accessed</a:t>
            </a:r>
          </a:p>
          <a:p>
            <a:pPr lvl="1"/>
            <a:r>
              <a:rPr lang="en-US" dirty="0" smtClean="0"/>
              <a:t>Private fields and methods cannot be accessed</a:t>
            </a:r>
          </a:p>
          <a:p>
            <a:pPr lvl="1"/>
            <a:r>
              <a:rPr lang="en-US" dirty="0" smtClean="0"/>
              <a:t>Protected fields can be access by </a:t>
            </a:r>
            <a:r>
              <a:rPr lang="en-US" dirty="0" smtClean="0"/>
              <a:t>subclasses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4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25009</TotalTime>
  <Words>1525</Words>
  <Application>Microsoft Macintosh PowerPoint</Application>
  <PresentationFormat>On-screen Show (4:3)</PresentationFormat>
  <Paragraphs>378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Calibri</vt:lpstr>
      <vt:lpstr>Cambria Math</vt:lpstr>
      <vt:lpstr>Courier</vt:lpstr>
      <vt:lpstr>Monaco</vt:lpstr>
      <vt:lpstr>ＭＳ Ｐゴシック</vt:lpstr>
      <vt:lpstr>Times</vt:lpstr>
      <vt:lpstr>Times New Roman</vt:lpstr>
      <vt:lpstr>Tw Cen MT</vt:lpstr>
      <vt:lpstr>Wingdings</vt:lpstr>
      <vt:lpstr>Wingdings 2</vt:lpstr>
      <vt:lpstr>Median</vt:lpstr>
      <vt:lpstr>CS/ENGRD 2110 Fall2017</vt:lpstr>
      <vt:lpstr>Announcements</vt:lpstr>
      <vt:lpstr>Hoare Triples</vt:lpstr>
      <vt:lpstr>Where am I? Big ideas so far.</vt:lpstr>
      <vt:lpstr>Class House</vt:lpstr>
      <vt:lpstr>Class Object</vt:lpstr>
      <vt:lpstr>Class Object: the superest class of all</vt:lpstr>
      <vt:lpstr>Classes can extend other classes</vt:lpstr>
      <vt:lpstr>Accessing superclass things</vt:lpstr>
      <vt:lpstr>Keywords: this</vt:lpstr>
      <vt:lpstr>Overriding methods</vt:lpstr>
      <vt:lpstr>Overriding methods</vt:lpstr>
      <vt:lpstr>When should you make a subclass?</vt:lpstr>
      <vt:lpstr>When should you make a subclass?</vt:lpstr>
      <vt:lpstr>When should you make a subclass?</vt:lpstr>
      <vt:lpstr>Static Methods</vt:lpstr>
      <vt:lpstr>An Example</vt:lpstr>
      <vt:lpstr>Referencing a static method</vt:lpstr>
      <vt:lpstr>Good example of static methods</vt:lpstr>
      <vt:lpstr>Static Fields</vt:lpstr>
      <vt:lpstr>Use of static variables:  Maintain info about created objects</vt:lpstr>
      <vt:lpstr>Class java.awt.Color uses static variables</vt:lpstr>
      <vt:lpstr>Uses of static variables:       Implement the singleton pattern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Eleanor Jane Birrell</cp:lastModifiedBy>
  <cp:revision>600</cp:revision>
  <cp:lastPrinted>2017-02-06T21:01:04Z</cp:lastPrinted>
  <dcterms:created xsi:type="dcterms:W3CDTF">2006-08-16T00:00:00Z</dcterms:created>
  <dcterms:modified xsi:type="dcterms:W3CDTF">2017-08-30T19:15:03Z</dcterms:modified>
</cp:coreProperties>
</file>