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2" r:id="rId3"/>
    <p:sldId id="289" r:id="rId4"/>
    <p:sldId id="298" r:id="rId5"/>
    <p:sldId id="333" r:id="rId6"/>
    <p:sldId id="297" r:id="rId7"/>
    <p:sldId id="299" r:id="rId8"/>
    <p:sldId id="303" r:id="rId9"/>
    <p:sldId id="334" r:id="rId10"/>
    <p:sldId id="300" r:id="rId11"/>
    <p:sldId id="301" r:id="rId12"/>
    <p:sldId id="302" r:id="rId13"/>
    <p:sldId id="305" r:id="rId14"/>
    <p:sldId id="306" r:id="rId15"/>
    <p:sldId id="307" r:id="rId16"/>
    <p:sldId id="308" r:id="rId17"/>
    <p:sldId id="309" r:id="rId18"/>
    <p:sldId id="332" r:id="rId19"/>
    <p:sldId id="326" r:id="rId20"/>
    <p:sldId id="327" r:id="rId21"/>
    <p:sldId id="328" r:id="rId22"/>
    <p:sldId id="329" r:id="rId23"/>
    <p:sldId id="330" r:id="rId24"/>
    <p:sldId id="335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3"/>
    <a:srgbClr val="F8DFF0"/>
    <a:srgbClr val="800000"/>
    <a:srgbClr val="FFFF8B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4684" autoAdjust="0"/>
  </p:normalViewPr>
  <p:slideViewPr>
    <p:cSldViewPr>
      <p:cViewPr varScale="1">
        <p:scale>
          <a:sx n="102" d="100"/>
          <a:sy n="102" d="100"/>
        </p:scale>
        <p:origin x="-104" y="-216"/>
      </p:cViewPr>
      <p:guideLst>
        <p:guide orient="horz" pos="3072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03F6D4-391E-4FD1-832D-082385455723}" type="datetimeFigureOut">
              <a:rPr lang="fr-FR" smtClean="0"/>
              <a:pPr/>
              <a:t>8/29/17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02B9-FBD2-43C6-9215-2B8038F192E1}" type="datetimeFigureOut">
              <a:rPr lang="fr-FR" smtClean="0"/>
              <a:pPr/>
              <a:t>8/29/17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:= a</a:t>
            </a:r>
            <a:r>
              <a:rPr lang="en-US" baseline="0" dirty="0" smtClean="0"/>
              <a:t> blueprint, design, plan,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8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B957DA-E10A-46DE-944B-C6C734ED21F5}" type="datetime1">
              <a:rPr lang="en-US" smtClean="0"/>
              <a:t>8/29/17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D89-8A4F-4E6F-9DC3-F0E473C3AA45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ECB3D4-A814-4106-8EDF-ADA9EB42614F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B30-EFC6-4151-A015-9EAB71C0E573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1C3A-B957-4058-B8ED-99A2523CCA14}" type="datetime1">
              <a:rPr lang="en-US" smtClean="0"/>
              <a:t>8/29/17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AAE059-5DFC-41C1-A5FF-E50061B12E66}" type="datetime1">
              <a:rPr lang="en-US" smtClean="0"/>
              <a:t>8/29/17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C3119-2647-44FC-88D9-3457ED259308}" type="datetime1">
              <a:rPr lang="en-US" smtClean="0"/>
              <a:t>8/29/17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70A9-3555-4D40-AB1C-ED989CE6D46D}" type="datetime1">
              <a:rPr lang="en-US" smtClean="0"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C299-7110-411E-9EEC-030D6CDB49F9}" type="datetime1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62C-E330-425B-B2F7-9C20B52F2868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374623-CFC1-412C-97A4-04D4E59B64C2}" type="datetime1">
              <a:rPr lang="en-US" smtClean="0"/>
              <a:t>8/29/17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446779-0DA1-4074-99C1-35A6BC8DD2E8}" type="datetime1">
              <a:rPr lang="en-US" smtClean="0"/>
              <a:t>8/29/17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courses/cs2110/2017sp/online/exceptions/EX1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smtClean="0"/>
              <a:t>Fall 2017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3: Fields, getters and setters, constructors, testing</a:t>
            </a:r>
          </a:p>
          <a:p>
            <a:r>
              <a:rPr lang="fr-BE" dirty="0" smtClean="0"/>
              <a:t>http://courses.cs.cornell.edu/cs2110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A little about type (class) String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6169152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latin typeface="Times New Roman"/>
                <a:cs typeface="Times New Roman"/>
              </a:rPr>
              <a:t>public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b="1" dirty="0">
                <a:latin typeface="Times New Roman"/>
                <a:cs typeface="Times New Roman"/>
              </a:rPr>
              <a:t>class</a:t>
            </a:r>
            <a:r>
              <a:rPr lang="en-US" sz="2200" dirty="0">
                <a:latin typeface="Times New Roman"/>
                <a:cs typeface="Times New Roman"/>
              </a:rPr>
              <a:t> House{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    </a:t>
            </a:r>
            <a:r>
              <a:rPr lang="en-US" sz="2200" b="1" dirty="0">
                <a:latin typeface="Times New Roman"/>
                <a:cs typeface="Times New Roman"/>
              </a:rPr>
              <a:t>private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atin typeface="Times New Roman"/>
                <a:cs typeface="Times New Roman"/>
              </a:rPr>
              <a:t>int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bdrs</a:t>
            </a:r>
            <a:r>
              <a:rPr lang="en-US" sz="2200" dirty="0">
                <a:latin typeface="Times New Roman"/>
                <a:cs typeface="Times New Roman"/>
              </a:rPr>
              <a:t>;    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// number of bedrooms, in 0..10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    </a:t>
            </a:r>
            <a:r>
              <a:rPr lang="en-US" sz="2200" b="1" dirty="0">
                <a:latin typeface="Times New Roman"/>
                <a:cs typeface="Times New Roman"/>
              </a:rPr>
              <a:t>private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atin typeface="Times New Roman"/>
                <a:cs typeface="Times New Roman"/>
              </a:rPr>
              <a:t>int</a:t>
            </a:r>
            <a:r>
              <a:rPr lang="en-US" sz="2200" dirty="0">
                <a:latin typeface="Times New Roman"/>
                <a:cs typeface="Times New Roman"/>
              </a:rPr>
              <a:t> baths; 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// number of bathrooms, in 1..5</a:t>
            </a:r>
            <a:endParaRPr lang="en-US" sz="22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Return a representation of this house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lang="en-US" sz="2200" b="1" dirty="0" smtClean="0">
                <a:latin typeface="Times New Roman"/>
                <a:cs typeface="Times New Roman"/>
              </a:rPr>
              <a:t>public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String </a:t>
            </a:r>
            <a:r>
              <a:rPr lang="en-US" sz="2200" dirty="0" err="1" smtClean="0">
                <a:latin typeface="Times New Roman"/>
                <a:cs typeface="Times New Roman"/>
              </a:rPr>
              <a:t>toString</a:t>
            </a:r>
            <a:r>
              <a:rPr lang="en-US" sz="2200" dirty="0" smtClean="0">
                <a:latin typeface="Times New Roman"/>
                <a:cs typeface="Times New Roman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return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plural(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bdrs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 + </a:t>
            </a:r>
            <a:r>
              <a:rPr lang="en-US" sz="2400" dirty="0" smtClean="0"/>
              <a:t> </a:t>
            </a:r>
            <a:r>
              <a:rPr lang="en-US" sz="2400" dirty="0"/>
              <a:t>","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+  baths;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endParaRPr lang="en-US" sz="22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/** Return i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with preceding 0, if</a:t>
            </a:r>
            <a:b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necessary, to make two chars. *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b="1" dirty="0" smtClean="0">
                <a:latin typeface="Times New Roman"/>
                <a:cs typeface="Times New Roman"/>
              </a:rPr>
              <a:t>private</a:t>
            </a:r>
            <a:r>
              <a:rPr lang="en-US" sz="2200" dirty="0" smtClean="0">
                <a:latin typeface="Times New Roman"/>
                <a:cs typeface="Times New Roman"/>
              </a:rPr>
              <a:t> String plural(</a:t>
            </a:r>
            <a:r>
              <a:rPr lang="en-US" sz="2200" b="1" dirty="0" err="1" smtClean="0">
                <a:latin typeface="Times New Roman"/>
                <a:cs typeface="Times New Roman"/>
              </a:rPr>
              <a:t>int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latin typeface="Times New Roman"/>
                <a:cs typeface="Times New Roman"/>
              </a:rPr>
              <a:t>) </a:t>
            </a:r>
            <a:r>
              <a:rPr lang="en-US" sz="2200" dirty="0">
                <a:latin typeface="Times New Roman"/>
                <a:cs typeface="Times New Roman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==1)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return </a:t>
            </a:r>
            <a:r>
              <a:rPr lang="en-US" sz="2400" dirty="0" smtClean="0"/>
              <a:t>""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sz="2000" dirty="0"/>
              <a:t>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bedroom</a:t>
            </a:r>
            <a:r>
              <a:rPr lang="en-US" sz="2000" dirty="0" smtClean="0"/>
              <a:t>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return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""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sz="2000" dirty="0"/>
              <a:t>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bedrooms</a:t>
            </a:r>
            <a:r>
              <a:rPr lang="en-US" sz="2000" dirty="0"/>
              <a:t>"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…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}</a:t>
            </a:r>
            <a:endParaRPr lang="en-US" sz="22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14800" y="1905000"/>
            <a:ext cx="4724400" cy="1371600"/>
            <a:chOff x="4114800" y="1905000"/>
            <a:chExt cx="4724400" cy="13716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905000"/>
              <a:ext cx="1905000" cy="1200328"/>
            </a:xfrm>
            <a:prstGeom prst="rect">
              <a:avLst/>
            </a:prstGeom>
            <a:solidFill>
              <a:srgbClr val="F8DFF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Java: double quotes for String literals</a:t>
              </a:r>
              <a:endParaRPr lang="en-US" sz="24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114800" y="2667000"/>
              <a:ext cx="2819400" cy="609600"/>
            </a:xfrm>
            <a:prstGeom prst="line">
              <a:avLst/>
            </a:prstGeom>
            <a:ln w="3810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19600" y="3276600"/>
            <a:ext cx="4419600" cy="1200328"/>
            <a:chOff x="4419600" y="1905000"/>
            <a:chExt cx="4419600" cy="1200328"/>
          </a:xfrm>
        </p:grpSpPr>
        <p:sp>
          <p:nvSpPr>
            <p:cNvPr id="24" name="TextBox 23"/>
            <p:cNvSpPr txBox="1"/>
            <p:nvPr/>
          </p:nvSpPr>
          <p:spPr>
            <a:xfrm>
              <a:off x="6934200" y="1905000"/>
              <a:ext cx="1905000" cy="1200328"/>
            </a:xfrm>
            <a:prstGeom prst="rect">
              <a:avLst/>
            </a:prstGeom>
            <a:solidFill>
              <a:srgbClr val="F8DFF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Java: + is String catenation</a:t>
              </a: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4419600" y="2209800"/>
              <a:ext cx="2514600" cy="838200"/>
            </a:xfrm>
            <a:prstGeom prst="line">
              <a:avLst/>
            </a:prstGeom>
            <a:ln w="3810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90600" y="5029200"/>
            <a:ext cx="7772400" cy="1592997"/>
            <a:chOff x="990600" y="5029200"/>
            <a:chExt cx="7772400" cy="159299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6400" y="5029200"/>
              <a:ext cx="7086600" cy="1592997"/>
              <a:chOff x="1600200" y="2514600"/>
              <a:chExt cx="7086600" cy="159299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572000" y="3276600"/>
                <a:ext cx="4114800" cy="830997"/>
              </a:xfrm>
              <a:prstGeom prst="rect">
                <a:avLst/>
              </a:prstGeom>
              <a:solidFill>
                <a:srgbClr val="F8DF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“helper” function is private, so it can’t be seen outside class</a:t>
                </a:r>
                <a:endParaRPr lang="en-US" sz="24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1600200" y="2514600"/>
                <a:ext cx="3048000" cy="762000"/>
              </a:xfrm>
              <a:prstGeom prst="line">
                <a:avLst/>
              </a:prstGeom>
              <a:ln w="22225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flipH="1">
              <a:off x="990600" y="5029200"/>
              <a:ext cx="838200" cy="0"/>
            </a:xfrm>
            <a:prstGeom prst="line">
              <a:avLst/>
            </a:prstGeom>
            <a:ln w="3810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124200" y="4828309"/>
            <a:ext cx="6172200" cy="830997"/>
            <a:chOff x="2057400" y="5410200"/>
            <a:chExt cx="6172200" cy="830997"/>
          </a:xfrm>
        </p:grpSpPr>
        <p:grpSp>
          <p:nvGrpSpPr>
            <p:cNvPr id="46" name="Group 45"/>
            <p:cNvGrpSpPr/>
            <p:nvPr/>
          </p:nvGrpSpPr>
          <p:grpSpPr>
            <a:xfrm>
              <a:off x="2363724" y="5410200"/>
              <a:ext cx="5865876" cy="830997"/>
              <a:chOff x="2287524" y="2895600"/>
              <a:chExt cx="5865876" cy="83099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191000" y="2895600"/>
                <a:ext cx="3962400" cy="830997"/>
              </a:xfrm>
              <a:prstGeom prst="rect">
                <a:avLst/>
              </a:prstGeom>
              <a:solidFill>
                <a:srgbClr val="F8DF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Catenate</a:t>
                </a:r>
                <a:r>
                  <a:rPr lang="en-US" sz="2400" dirty="0" smtClean="0"/>
                  <a:t> with empty String to change any value to a String</a:t>
                </a:r>
                <a:endParaRPr lang="en-US" sz="2400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2287524" y="3408217"/>
                <a:ext cx="1903476" cy="145475"/>
              </a:xfrm>
              <a:prstGeom prst="line">
                <a:avLst/>
              </a:prstGeom>
              <a:ln w="22225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flipH="1">
              <a:off x="2057400" y="5915891"/>
              <a:ext cx="609600" cy="0"/>
            </a:xfrm>
            <a:prstGeom prst="line">
              <a:avLst/>
            </a:prstGeom>
            <a:ln w="3810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6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Test using a </a:t>
            </a:r>
            <a:r>
              <a:rPr lang="en-US" sz="3200" dirty="0" err="1" smtClean="0">
                <a:solidFill>
                  <a:srgbClr val="800000"/>
                </a:solidFill>
              </a:rPr>
              <a:t>JUnit</a:t>
            </a:r>
            <a:r>
              <a:rPr lang="en-US" sz="3200" dirty="0" smtClean="0">
                <a:solidFill>
                  <a:srgbClr val="800000"/>
                </a:solidFill>
              </a:rPr>
              <a:t> testing class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748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Eclipse, use menu item </a:t>
            </a:r>
            <a:r>
              <a:rPr lang="en-US" sz="2400" dirty="0" smtClean="0">
                <a:solidFill>
                  <a:srgbClr val="800000"/>
                </a:solidFill>
              </a:rPr>
              <a:t>File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New  </a:t>
            </a:r>
            <a:r>
              <a:rPr lang="en-US" sz="2400" dirty="0" err="1" smtClean="0">
                <a:solidFill>
                  <a:srgbClr val="800000"/>
                </a:solidFill>
                <a:sym typeface="Wingdings"/>
              </a:rPr>
              <a:t>JUnit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 Test Case </a:t>
            </a:r>
            <a:r>
              <a:rPr lang="en-US" sz="2400" dirty="0" smtClean="0">
                <a:sym typeface="Wingdings"/>
              </a:rPr>
              <a:t>to create a class that looks like this: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4495800" cy="3200876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import</a:t>
            </a:r>
            <a:r>
              <a:rPr lang="en-US" sz="2400" dirty="0">
                <a:latin typeface="Times New Roman"/>
                <a:cs typeface="Times New Roman"/>
              </a:rPr>
              <a:t> static </a:t>
            </a:r>
            <a:r>
              <a:rPr lang="en-US" sz="2400" dirty="0" err="1">
                <a:latin typeface="Times New Roman"/>
                <a:cs typeface="Times New Roman"/>
              </a:rPr>
              <a:t>org.junit.Assert</a:t>
            </a:r>
            <a:r>
              <a:rPr lang="en-US" sz="2400" dirty="0">
                <a:latin typeface="Times New Roman"/>
                <a:cs typeface="Times New Roman"/>
              </a:rPr>
              <a:t>.*</a:t>
            </a:r>
            <a:r>
              <a:rPr lang="en-US" sz="2400" dirty="0" smtClean="0">
                <a:latin typeface="Times New Roman"/>
                <a:cs typeface="Times New Roman"/>
              </a:rPr>
              <a:t>;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b="1" dirty="0">
                <a:latin typeface="Times New Roman"/>
                <a:cs typeface="Times New Roman"/>
              </a:rPr>
              <a:t>import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org.junit.Test</a:t>
            </a:r>
            <a:r>
              <a:rPr lang="en-US" sz="2400" dirty="0" smtClean="0">
                <a:latin typeface="Times New Roman"/>
                <a:cs typeface="Times New Roman"/>
              </a:rPr>
              <a:t>;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class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HouseTester</a:t>
            </a:r>
            <a:r>
              <a:rPr lang="en-US" sz="2400" dirty="0" smtClean="0">
                <a:latin typeface="Times New Roman"/>
                <a:cs typeface="Times New Roman"/>
              </a:rPr>
              <a:t> {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@Test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void</a:t>
            </a:r>
            <a:r>
              <a:rPr lang="en-US" sz="2400" dirty="0">
                <a:latin typeface="Times New Roman"/>
                <a:cs typeface="Times New Roman"/>
              </a:rPr>
              <a:t> test() {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    fail("Not yet implemented");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latin typeface="Times New Roman"/>
                <a:cs typeface="Times New Roman"/>
              </a:rPr>
              <a:t>}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209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dirty="0" err="1" smtClean="0">
                <a:solidFill>
                  <a:srgbClr val="800000"/>
                </a:solidFill>
              </a:rPr>
              <a:t>HouseTester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800000"/>
                </a:solidFill>
              </a:rPr>
              <a:t>Package Explorer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Use menu item </a:t>
            </a:r>
            <a:r>
              <a:rPr lang="en-US" sz="2400" dirty="0" smtClean="0">
                <a:solidFill>
                  <a:srgbClr val="800000"/>
                </a:solidFill>
              </a:rPr>
              <a:t>Run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Run</a:t>
            </a:r>
            <a:r>
              <a:rPr lang="en-US" sz="2400" dirty="0" smtClean="0">
                <a:sym typeface="Wingdings"/>
              </a:rPr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Procedure </a:t>
            </a:r>
            <a:r>
              <a:rPr lang="en-US" sz="2400" dirty="0" smtClean="0">
                <a:solidFill>
                  <a:srgbClr val="800000"/>
                </a:solidFill>
              </a:rPr>
              <a:t>test</a:t>
            </a:r>
            <a:r>
              <a:rPr lang="en-US" sz="2400" dirty="0" smtClean="0"/>
              <a:t> is called, and the call </a:t>
            </a:r>
            <a:r>
              <a:rPr lang="en-US" sz="2400" dirty="0" smtClean="0">
                <a:solidFill>
                  <a:srgbClr val="800000"/>
                </a:solidFill>
              </a:rPr>
              <a:t>fail(…)</a:t>
            </a:r>
            <a:r>
              <a:rPr lang="en-US" sz="2400" dirty="0" smtClean="0"/>
              <a:t> causes execution to fail:</a:t>
            </a:r>
            <a:endParaRPr lang="en-US" sz="2400" dirty="0"/>
          </a:p>
        </p:txBody>
      </p:sp>
      <p:pic>
        <p:nvPicPr>
          <p:cNvPr id="11" name="Picture 10" descr="fai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410200"/>
            <a:ext cx="4330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Test using a </a:t>
            </a:r>
            <a:r>
              <a:rPr lang="en-US" sz="3200" dirty="0" err="1" smtClean="0">
                <a:solidFill>
                  <a:srgbClr val="800000"/>
                </a:solidFill>
              </a:rPr>
              <a:t>JUnit</a:t>
            </a:r>
            <a:r>
              <a:rPr lang="en-US" sz="3200" dirty="0" smtClean="0">
                <a:solidFill>
                  <a:srgbClr val="800000"/>
                </a:solidFill>
              </a:rPr>
              <a:t> testing class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5545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and save a suite of “test cases” in </a:t>
            </a:r>
            <a:r>
              <a:rPr lang="en-US" sz="2400" dirty="0" err="1" smtClean="0"/>
              <a:t>HouseTester</a:t>
            </a:r>
            <a:r>
              <a:rPr lang="en-US" sz="2400" dirty="0" smtClean="0"/>
              <a:t>, to test that all methods in Time are correct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7481" y="3200400"/>
            <a:ext cx="3745192" cy="461665"/>
          </a:xfrm>
          <a:prstGeom prst="rect">
            <a:avLst/>
          </a:prstGeom>
          <a:solidFill>
            <a:srgbClr val="F8DF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Store new House object in h.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257800"/>
            <a:ext cx="5891156" cy="1200328"/>
          </a:xfrm>
          <a:prstGeom prst="rect">
            <a:avLst/>
          </a:prstGeom>
          <a:solidFill>
            <a:srgbClr val="F8DF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 green light if expected value equals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computed value, red light if not:</a:t>
            </a:r>
          </a:p>
          <a:p>
            <a:r>
              <a:rPr lang="en-US" sz="2400" dirty="0" err="1" smtClean="0">
                <a:solidFill>
                  <a:srgbClr val="800000"/>
                </a:solidFill>
              </a:rPr>
              <a:t>assertEquals</a:t>
            </a:r>
            <a:r>
              <a:rPr lang="en-US" sz="2400" dirty="0" smtClean="0">
                <a:solidFill>
                  <a:srgbClr val="800000"/>
                </a:solidFill>
              </a:rPr>
              <a:t>(expected value, computed value);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00200"/>
            <a:ext cx="4800600" cy="4093428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class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HouseTester</a:t>
            </a:r>
            <a:r>
              <a:rPr lang="en-US" sz="2400" dirty="0" smtClean="0">
                <a:latin typeface="Times New Roman"/>
                <a:cs typeface="Times New Roman"/>
              </a:rPr>
              <a:t> {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   …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@Test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void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testSetters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Times New Roman"/>
                <a:cs typeface="Times New Roman"/>
              </a:rPr>
              <a:t>) </a:t>
            </a:r>
            <a:r>
              <a:rPr lang="en-US" sz="2400" dirty="0" smtClean="0">
                <a:latin typeface="Times New Roman"/>
                <a:cs typeface="Times New Roman"/>
              </a:rPr>
              <a:t>{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House h=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new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House();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h.setBeds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(2);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assertEquals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(2,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h.getBeds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());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latin typeface="Times New Roman"/>
                <a:cs typeface="Times New Roman"/>
              </a:rPr>
              <a:t>}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1950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Test setter method in </a:t>
            </a:r>
            <a:r>
              <a:rPr lang="en-US" sz="3200" dirty="0" err="1" smtClean="0">
                <a:solidFill>
                  <a:srgbClr val="800000"/>
                </a:solidFill>
              </a:rPr>
              <a:t>JUnit</a:t>
            </a:r>
            <a:r>
              <a:rPr lang="en-US" sz="3200" dirty="0" smtClean="0">
                <a:solidFill>
                  <a:srgbClr val="800000"/>
                </a:solidFill>
              </a:rPr>
              <a:t> testing class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4731244" cy="4093428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class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HouseTester</a:t>
            </a:r>
            <a:r>
              <a:rPr lang="en-US" sz="2400" dirty="0" smtClean="0">
                <a:latin typeface="Times New Roman"/>
                <a:cs typeface="Times New Roman"/>
              </a:rPr>
              <a:t> {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   …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@Test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void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testSetters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Times New Roman"/>
                <a:cs typeface="Times New Roman"/>
              </a:rPr>
              <a:t>) </a:t>
            </a:r>
            <a:r>
              <a:rPr lang="en-US" sz="2400" dirty="0" smtClean="0">
                <a:latin typeface="Times New Roman"/>
                <a:cs typeface="Times New Roman"/>
              </a:rPr>
              <a:t>{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House h=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new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House();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h.setBeds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(2);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assertEquals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(2,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h.getBeds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());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latin typeface="Times New Roman"/>
                <a:cs typeface="Times New Roman"/>
              </a:rPr>
              <a:t>}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600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HouseTester</a:t>
            </a:r>
            <a:r>
              <a:rPr lang="en-US" sz="2400" dirty="0" smtClean="0"/>
              <a:t> can have several test methods, each preceded by @Test.</a:t>
            </a:r>
          </a:p>
          <a:p>
            <a:endParaRPr lang="en-US" sz="2400" dirty="0"/>
          </a:p>
          <a:p>
            <a:r>
              <a:rPr lang="en-US" sz="2400" dirty="0" smtClean="0"/>
              <a:t>All are called when menu item Run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Run is selected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943600" y="4419600"/>
            <a:ext cx="2590799" cy="2209800"/>
            <a:chOff x="3429000" y="4191000"/>
            <a:chExt cx="2590799" cy="2209800"/>
          </a:xfrm>
        </p:grpSpPr>
        <p:grpSp>
          <p:nvGrpSpPr>
            <p:cNvPr id="35" name="Group 34"/>
            <p:cNvGrpSpPr/>
            <p:nvPr/>
          </p:nvGrpSpPr>
          <p:grpSpPr>
            <a:xfrm>
              <a:off x="3429000" y="4191000"/>
              <a:ext cx="2590799" cy="2209800"/>
              <a:chOff x="4216400" y="2133600"/>
              <a:chExt cx="3251200" cy="2438400"/>
            </a:xfrm>
          </p:grpSpPr>
          <p:sp>
            <p:nvSpPr>
              <p:cNvPr id="41" name="Rectangle 2"/>
              <p:cNvSpPr>
                <a:spLocks noChangeArrowheads="1"/>
              </p:cNvSpPr>
              <p:nvPr/>
            </p:nvSpPr>
            <p:spPr bwMode="auto">
              <a:xfrm>
                <a:off x="4216400" y="2667000"/>
                <a:ext cx="3251200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"/>
              <p:cNvSpPr>
                <a:spLocks noChangeArrowheads="1"/>
              </p:cNvSpPr>
              <p:nvPr/>
            </p:nvSpPr>
            <p:spPr bwMode="auto">
              <a:xfrm>
                <a:off x="421640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429000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190999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05199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190998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4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Constructors —new kind of method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524000"/>
            <a:ext cx="2514600" cy="2677656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class</a:t>
            </a:r>
            <a:r>
              <a:rPr lang="en-US" sz="2400" dirty="0">
                <a:latin typeface="Times New Roman"/>
                <a:cs typeface="Times New Roman"/>
              </a:rPr>
              <a:t> C</a:t>
            </a:r>
            <a:r>
              <a:rPr lang="en-US" sz="2400" dirty="0" smtClean="0">
                <a:latin typeface="Times New Roman"/>
                <a:cs typeface="Times New Roman"/>
              </a:rPr>
              <a:t> {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private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a;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b="1" dirty="0" smtClean="0">
                <a:latin typeface="Times New Roman"/>
                <a:cs typeface="Times New Roman"/>
              </a:rPr>
              <a:t>private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b;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</a:t>
            </a:r>
            <a:r>
              <a:rPr lang="en-US" sz="2400" b="1" dirty="0">
                <a:latin typeface="Times New Roman"/>
                <a:cs typeface="Times New Roman"/>
              </a:rPr>
              <a:t>private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c;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</a:t>
            </a:r>
            <a:r>
              <a:rPr lang="en-US" sz="2400" b="1" dirty="0">
                <a:latin typeface="Times New Roman"/>
                <a:cs typeface="Times New Roman"/>
              </a:rPr>
              <a:t>private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d;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b="1" dirty="0" smtClean="0">
                <a:latin typeface="Times New Roman"/>
                <a:cs typeface="Times New Roman"/>
              </a:rPr>
              <a:t>private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e;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}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676400"/>
            <a:ext cx="472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has lots of fields. Initializing an object can be a pain —assuming there are suitable setter 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321076"/>
            <a:ext cx="2590800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  </a:t>
            </a:r>
            <a:r>
              <a:rPr lang="en-US" sz="2400" dirty="0" err="1"/>
              <a:t>var</a:t>
            </a:r>
            <a:r>
              <a:rPr lang="en-US" sz="2400" dirty="0"/>
              <a:t>= </a:t>
            </a:r>
            <a:r>
              <a:rPr lang="en-US" sz="2400" b="1" dirty="0"/>
              <a:t>new</a:t>
            </a:r>
            <a:r>
              <a:rPr lang="en-US" sz="2400" dirty="0"/>
              <a:t> C();</a:t>
            </a:r>
          </a:p>
          <a:p>
            <a:r>
              <a:rPr lang="en-US" sz="2400" dirty="0" err="1"/>
              <a:t>var.setA</a:t>
            </a:r>
            <a:r>
              <a:rPr lang="en-US" sz="2400" dirty="0"/>
              <a:t>(2);</a:t>
            </a:r>
          </a:p>
          <a:p>
            <a:r>
              <a:rPr lang="en-US" sz="2400" dirty="0" err="1"/>
              <a:t>var.setB</a:t>
            </a:r>
            <a:r>
              <a:rPr lang="en-US" sz="2400" dirty="0"/>
              <a:t>(20);</a:t>
            </a:r>
          </a:p>
          <a:p>
            <a:r>
              <a:rPr lang="en-US" sz="2400" dirty="0" err="1"/>
              <a:t>var.setC</a:t>
            </a:r>
            <a:r>
              <a:rPr lang="en-US" sz="2400" dirty="0"/>
              <a:t>(35);</a:t>
            </a:r>
          </a:p>
          <a:p>
            <a:r>
              <a:rPr lang="en-US" sz="2400" dirty="0" err="1"/>
              <a:t>var.setD</a:t>
            </a:r>
            <a:r>
              <a:rPr lang="en-US" sz="2400" dirty="0"/>
              <a:t>(</a:t>
            </a:r>
            <a:r>
              <a:rPr lang="en-US" sz="2400" dirty="0" smtClean="0"/>
              <a:t>-15</a:t>
            </a:r>
            <a:r>
              <a:rPr lang="en-US" sz="2400" dirty="0"/>
              <a:t>);</a:t>
            </a:r>
          </a:p>
          <a:p>
            <a:r>
              <a:rPr lang="en-US" sz="2400" dirty="0" err="1"/>
              <a:t>var.setE</a:t>
            </a:r>
            <a:r>
              <a:rPr lang="en-US" sz="2400" dirty="0"/>
              <a:t>(150)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257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first, must write a new method called a </a:t>
            </a:r>
            <a:r>
              <a:rPr lang="en-US" sz="2400" dirty="0" smtClean="0">
                <a:solidFill>
                  <a:srgbClr val="FF0000"/>
                </a:solidFill>
              </a:rPr>
              <a:t>constructor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29000" y="3276600"/>
            <a:ext cx="4774894" cy="1528465"/>
            <a:chOff x="3429000" y="3276600"/>
            <a:chExt cx="4774894" cy="1528465"/>
          </a:xfrm>
        </p:grpSpPr>
        <p:sp>
          <p:nvSpPr>
            <p:cNvPr id="5" name="TextBox 4"/>
            <p:cNvSpPr txBox="1"/>
            <p:nvPr/>
          </p:nvSpPr>
          <p:spPr>
            <a:xfrm>
              <a:off x="3733800" y="4343400"/>
              <a:ext cx="4470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C </a:t>
              </a:r>
              <a:r>
                <a:rPr lang="en-US" sz="2400" dirty="0" err="1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var</a:t>
              </a:r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= </a:t>
              </a:r>
              <a:r>
                <a:rPr lang="en-US" sz="2400" b="1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new</a:t>
              </a:r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C(2, 20, 35, -15, 150); </a:t>
              </a:r>
              <a:endParaRPr lang="en-US" sz="2400" b="1" dirty="0">
                <a:solidFill>
                  <a:srgbClr val="8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3276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Easier way to initialize the fields, in the new-expression itself. Use: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07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Constructors —new kind of method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"/>
          </p:nvPr>
        </p:nvSpPr>
        <p:spPr>
          <a:xfrm>
            <a:off x="612647" y="1524000"/>
            <a:ext cx="6175991" cy="3733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An object maintains info about a house *</a:t>
            </a:r>
            <a:r>
              <a:rPr lang="en-US" sz="2200" dirty="0" smtClean="0">
                <a:latin typeface="Times New Roman"/>
                <a:cs typeface="Times New Roman"/>
              </a:rPr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Times New Roman"/>
                <a:cs typeface="Times New Roman"/>
              </a:rPr>
              <a:t>public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b="1" dirty="0">
                <a:latin typeface="Times New Roman"/>
                <a:cs typeface="Times New Roman"/>
              </a:rPr>
              <a:t>class</a:t>
            </a:r>
            <a:r>
              <a:rPr lang="en-US" sz="2200" dirty="0">
                <a:latin typeface="Times New Roman"/>
                <a:cs typeface="Times New Roman"/>
              </a:rPr>
              <a:t> House{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    </a:t>
            </a:r>
            <a:r>
              <a:rPr lang="en-US" sz="2200" b="1" dirty="0">
                <a:latin typeface="Times New Roman"/>
                <a:cs typeface="Times New Roman"/>
              </a:rPr>
              <a:t>private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atin typeface="Times New Roman"/>
                <a:cs typeface="Times New Roman"/>
              </a:rPr>
              <a:t>int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bdrs</a:t>
            </a:r>
            <a:r>
              <a:rPr lang="en-US" sz="2200" dirty="0">
                <a:latin typeface="Times New Roman"/>
                <a:cs typeface="Times New Roman"/>
              </a:rPr>
              <a:t>;    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// number of bedrooms, in 0..10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    </a:t>
            </a:r>
            <a:r>
              <a:rPr lang="en-US" sz="2200" b="1" dirty="0">
                <a:latin typeface="Times New Roman"/>
                <a:cs typeface="Times New Roman"/>
              </a:rPr>
              <a:t>private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atin typeface="Times New Roman"/>
                <a:cs typeface="Times New Roman"/>
              </a:rPr>
              <a:t>int</a:t>
            </a:r>
            <a:r>
              <a:rPr lang="en-US" sz="2200" dirty="0">
                <a:latin typeface="Times New Roman"/>
                <a:cs typeface="Times New Roman"/>
              </a:rPr>
              <a:t> baths; </a:t>
            </a: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// number of bathrooms, in 1..5</a:t>
            </a:r>
            <a:endParaRPr lang="en-US" sz="22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Constructor: an instance with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bd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bedrooms and </a:t>
            </a:r>
            <a:r>
              <a:rPr lang="en-US" sz="22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bth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bathrooms.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                                                    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lang="en-US" sz="2200" b="1" dirty="0" smtClean="0">
                <a:latin typeface="Times New Roman"/>
                <a:cs typeface="Times New Roman"/>
              </a:rPr>
              <a:t>public</a:t>
            </a:r>
            <a:r>
              <a:rPr lang="en-US" sz="2200" dirty="0" smtClean="0">
                <a:latin typeface="Times New Roman"/>
                <a:cs typeface="Times New Roman"/>
              </a:rPr>
              <a:t> House(</a:t>
            </a:r>
            <a:r>
              <a:rPr lang="en-US" sz="2200" b="1" dirty="0" err="1" smtClean="0">
                <a:latin typeface="Times New Roman"/>
                <a:cs typeface="Times New Roman"/>
              </a:rPr>
              <a:t>int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bd</a:t>
            </a:r>
            <a:r>
              <a:rPr lang="en-US" sz="2200" dirty="0" smtClean="0">
                <a:latin typeface="Times New Roman"/>
                <a:cs typeface="Times New Roman"/>
              </a:rPr>
              <a:t>, </a:t>
            </a:r>
            <a:r>
              <a:rPr lang="en-US" sz="2200" b="1" dirty="0" err="1" smtClean="0">
                <a:latin typeface="Times New Roman"/>
                <a:cs typeface="Times New Roman"/>
              </a:rPr>
              <a:t>int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bth</a:t>
            </a:r>
            <a:r>
              <a:rPr lang="en-US" sz="2200" dirty="0" smtClean="0">
                <a:latin typeface="Times New Roman"/>
                <a:cs typeface="Times New Roman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bdrs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bd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baths=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bth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}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1676400"/>
            <a:ext cx="2971801" cy="156966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Purpose of </a:t>
            </a:r>
            <a:r>
              <a:rPr lang="en-US" sz="2400" dirty="0" smtClean="0"/>
              <a:t>constructor: </a:t>
            </a:r>
            <a:r>
              <a:rPr lang="en-US" sz="2400" smtClean="0"/>
              <a:t>Initialize fields </a:t>
            </a:r>
            <a:r>
              <a:rPr lang="en-US" sz="2400" dirty="0" smtClean="0"/>
              <a:t>of a new object so that its class invariant is true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1000" y="4419600"/>
            <a:ext cx="2062391" cy="1745397"/>
            <a:chOff x="381000" y="4419600"/>
            <a:chExt cx="2062391" cy="1745397"/>
          </a:xfrm>
        </p:grpSpPr>
        <p:sp>
          <p:nvSpPr>
            <p:cNvPr id="29" name="TextBox 28"/>
            <p:cNvSpPr txBox="1"/>
            <p:nvPr/>
          </p:nvSpPr>
          <p:spPr>
            <a:xfrm>
              <a:off x="381000" y="5334000"/>
              <a:ext cx="2062391" cy="830997"/>
            </a:xfrm>
            <a:prstGeom prst="rect">
              <a:avLst/>
            </a:prstGeom>
            <a:solidFill>
              <a:srgbClr val="F8DF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No return type or void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1371600" y="4419600"/>
              <a:ext cx="381000" cy="914400"/>
            </a:xfrm>
            <a:prstGeom prst="line">
              <a:avLst/>
            </a:prstGeom>
            <a:ln w="2540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209800" y="4495798"/>
            <a:ext cx="3124200" cy="1669199"/>
            <a:chOff x="-71209" y="4038600"/>
            <a:chExt cx="2643554" cy="2043567"/>
          </a:xfrm>
        </p:grpSpPr>
        <p:sp>
          <p:nvSpPr>
            <p:cNvPr id="34" name="TextBox 33"/>
            <p:cNvSpPr txBox="1"/>
            <p:nvPr/>
          </p:nvSpPr>
          <p:spPr>
            <a:xfrm>
              <a:off x="186700" y="5064794"/>
              <a:ext cx="2385645" cy="1017373"/>
            </a:xfrm>
            <a:prstGeom prst="rect">
              <a:avLst/>
            </a:prstGeom>
            <a:solidFill>
              <a:srgbClr val="F8DF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Name of constructor is the class name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-71209" y="4038600"/>
              <a:ext cx="1442809" cy="1295400"/>
            </a:xfrm>
            <a:prstGeom prst="line">
              <a:avLst/>
            </a:prstGeom>
            <a:ln w="2540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315200" y="3200400"/>
            <a:ext cx="14611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Memorize!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3729335"/>
            <a:ext cx="7467600" cy="461665"/>
            <a:chOff x="1295400" y="3729335"/>
            <a:chExt cx="7467600" cy="461665"/>
          </a:xfrm>
        </p:grpSpPr>
        <p:sp>
          <p:nvSpPr>
            <p:cNvPr id="4" name="Rectangle 3"/>
            <p:cNvSpPr/>
            <p:nvPr/>
          </p:nvSpPr>
          <p:spPr>
            <a:xfrm>
              <a:off x="1295400" y="3733800"/>
              <a:ext cx="4572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Precondition: </a:t>
              </a:r>
              <a:r>
                <a:rPr lang="en-US" sz="2200" dirty="0" err="1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bd</a:t>
              </a:r>
              <a:r>
                <a:rPr lang="en-US" sz="22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2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in 0</a:t>
              </a:r>
              <a:r>
                <a:rPr lang="en-US" sz="22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..10, </a:t>
              </a:r>
              <a:r>
                <a:rPr lang="en-US" sz="2200" dirty="0" err="1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bth</a:t>
              </a:r>
              <a:r>
                <a:rPr lang="en-US" sz="22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2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in </a:t>
              </a:r>
              <a:r>
                <a:rPr lang="en-US" sz="22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1..5</a:t>
              </a:r>
              <a:endParaRPr lang="en-US" sz="2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00367" y="3729335"/>
              <a:ext cx="2462633" cy="461665"/>
            </a:xfrm>
            <a:prstGeom prst="rect">
              <a:avLst/>
            </a:prstGeom>
            <a:solidFill>
              <a:srgbClr val="FFF7F3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Need precondition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43600" y="4419600"/>
            <a:ext cx="2590799" cy="2209800"/>
            <a:chOff x="3429000" y="4191000"/>
            <a:chExt cx="2590799" cy="2209800"/>
          </a:xfrm>
        </p:grpSpPr>
        <p:grpSp>
          <p:nvGrpSpPr>
            <p:cNvPr id="36" name="Group 35"/>
            <p:cNvGrpSpPr/>
            <p:nvPr/>
          </p:nvGrpSpPr>
          <p:grpSpPr>
            <a:xfrm>
              <a:off x="3429000" y="4191000"/>
              <a:ext cx="2590799" cy="2209800"/>
              <a:chOff x="4216400" y="2133600"/>
              <a:chExt cx="3251200" cy="2438400"/>
            </a:xfrm>
          </p:grpSpPr>
          <p:sp>
            <p:nvSpPr>
              <p:cNvPr id="43" name="Rectangle 2"/>
              <p:cNvSpPr>
                <a:spLocks noChangeArrowheads="1"/>
              </p:cNvSpPr>
              <p:nvPr/>
            </p:nvSpPr>
            <p:spPr bwMode="auto">
              <a:xfrm>
                <a:off x="4216400" y="2667000"/>
                <a:ext cx="3251200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421640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429000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190999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05199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190998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43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Revisit the new-expression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0" y="4343400"/>
            <a:ext cx="3276600" cy="2209800"/>
            <a:chOff x="5410200" y="4343400"/>
            <a:chExt cx="3276600" cy="2209800"/>
          </a:xfrm>
        </p:grpSpPr>
        <p:grpSp>
          <p:nvGrpSpPr>
            <p:cNvPr id="14" name="Group 13"/>
            <p:cNvGrpSpPr/>
            <p:nvPr/>
          </p:nvGrpSpPr>
          <p:grpSpPr>
            <a:xfrm>
              <a:off x="5410200" y="4343400"/>
              <a:ext cx="3276600" cy="2209800"/>
              <a:chOff x="4178148" y="2133600"/>
              <a:chExt cx="3289453" cy="2438400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4178148" y="2667000"/>
                <a:ext cx="3289453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"/>
              <p:cNvSpPr>
                <a:spLocks noChangeArrowheads="1"/>
              </p:cNvSpPr>
              <p:nvPr/>
            </p:nvSpPr>
            <p:spPr bwMode="auto">
              <a:xfrm>
                <a:off x="4407650" y="2133600"/>
                <a:ext cx="1752601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8B008C"/>
                    </a:solidFill>
                  </a:rPr>
                  <a:t>House@fa8</a:t>
                </a:r>
                <a:endParaRPr lang="en-US" sz="2400" dirty="0"/>
              </a:p>
            </p:txBody>
          </p:sp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Time</a:t>
                </a:r>
                <a:endParaRPr lang="en-US" sz="24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10200" y="4876800"/>
              <a:ext cx="2286000" cy="457200"/>
              <a:chOff x="2590797" y="5029200"/>
              <a:chExt cx="2286000" cy="457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590797" y="5029200"/>
                <a:ext cx="1752596" cy="457200"/>
                <a:chOff x="5334000" y="4800600"/>
                <a:chExt cx="1752596" cy="457200"/>
              </a:xfrm>
            </p:grpSpPr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>
                  <a:off x="5334000" y="4800600"/>
                  <a:ext cx="533400" cy="38100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 err="1" smtClean="0"/>
                    <a:t>bdrs</a:t>
                  </a:r>
                  <a:endParaRPr lang="en-US" sz="2400" dirty="0"/>
                </a:p>
              </p:txBody>
            </p:sp>
            <p:sp>
              <p:nvSpPr>
                <p:cNvPr id="22" name="Rectangle 22"/>
                <p:cNvSpPr>
                  <a:spLocks noChangeArrowheads="1"/>
                </p:cNvSpPr>
                <p:nvPr/>
              </p:nvSpPr>
              <p:spPr bwMode="auto">
                <a:xfrm>
                  <a:off x="5867400" y="4800600"/>
                  <a:ext cx="533400" cy="45720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6476996" y="4800600"/>
                  <a:ext cx="609600" cy="38100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/>
                    <a:t>baths</a:t>
                  </a:r>
                  <a:endParaRPr lang="en-US" sz="2400" dirty="0"/>
                </a:p>
              </p:txBody>
            </p:sp>
          </p:grp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4267197" y="5029200"/>
                <a:ext cx="60960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5867400" y="5562600"/>
              <a:ext cx="28194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 err="1" smtClean="0"/>
                <a:t>getBeds</a:t>
              </a:r>
              <a:r>
                <a:rPr lang="en-US" sz="2400" dirty="0" smtClean="0"/>
                <a:t>()  </a:t>
              </a:r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 </a:t>
              </a:r>
              <a:r>
                <a:rPr lang="en-US" sz="2400" dirty="0" err="1" smtClean="0"/>
                <a:t>setBeds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int</a:t>
              </a:r>
              <a:r>
                <a:rPr lang="en-US" sz="2400" dirty="0" smtClean="0"/>
                <a:t>)</a:t>
              </a:r>
            </a:p>
            <a:p>
              <a:pPr algn="ctr"/>
              <a:r>
                <a:rPr lang="en-US" sz="2400" dirty="0" smtClean="0"/>
                <a:t>House(</a:t>
              </a:r>
              <a:r>
                <a:rPr lang="en-US" sz="2400" dirty="0" err="1" smtClean="0"/>
                <a:t>int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int</a:t>
              </a:r>
              <a:r>
                <a:rPr lang="en-US" sz="2400" dirty="0" smtClean="0"/>
                <a:t>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7200" y="1676400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Syntax of new-expression:       </a:t>
            </a:r>
            <a:r>
              <a:rPr lang="en-US" sz="2400" b="1" dirty="0" smtClean="0"/>
              <a:t>new</a:t>
            </a:r>
            <a:r>
              <a:rPr lang="en-US" sz="2400" dirty="0" smtClean="0"/>
              <a:t> &lt;constructor-call&gt;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5334000"/>
            <a:ext cx="4495800" cy="1200328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If you do not declare a constructor, Java puts in this one: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&lt;class-name&gt; () { }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2895600"/>
            <a:ext cx="7924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Evaluation of new-expression: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1. Create a new object of class</a:t>
            </a:r>
            <a:r>
              <a:rPr lang="en-US" sz="2400" dirty="0" smtClean="0"/>
              <a:t>, with default values in fields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396134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Example:       </a:t>
            </a:r>
            <a:r>
              <a:rPr lang="en-US" sz="2400" b="1" dirty="0" smtClean="0">
                <a:latin typeface="Times New Roman"/>
                <a:cs typeface="Times New Roman"/>
              </a:rPr>
              <a:t>new</a:t>
            </a:r>
            <a:r>
              <a:rPr lang="en-US" sz="2400" dirty="0" smtClean="0">
                <a:latin typeface="Times New Roman"/>
                <a:cs typeface="Times New Roman"/>
              </a:rPr>
              <a:t> House(9, 5)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3733800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. Execute the constructor-call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867400" y="4876800"/>
            <a:ext cx="1752600" cy="457200"/>
            <a:chOff x="3505200" y="4800600"/>
            <a:chExt cx="1752600" cy="457200"/>
          </a:xfrm>
        </p:grpSpPr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3505200" y="4800600"/>
              <a:ext cx="533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4648200" y="48006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7200" y="4262735"/>
            <a:ext cx="441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3. Give as value of the expression</a:t>
            </a:r>
          </a:p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   the name of the new object</a:t>
            </a:r>
            <a:endParaRPr lang="en-US" sz="2400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255247" y="2724150"/>
            <a:ext cx="1745753" cy="5524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8B008C"/>
                </a:solidFill>
              </a:rPr>
              <a:t>House@fa8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14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5" grpId="0" animBg="1"/>
      <p:bldP spid="36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How to test a constructor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124200"/>
            <a:ext cx="4876800" cy="341632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class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HouseTester</a:t>
            </a:r>
            <a:r>
              <a:rPr lang="en-US" sz="2400" dirty="0" smtClean="0">
                <a:latin typeface="Times New Roman"/>
                <a:cs typeface="Times New Roman"/>
              </a:rPr>
              <a:t> {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@Test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void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testConstructor</a:t>
            </a:r>
            <a:r>
              <a:rPr lang="en-US" sz="2400" dirty="0" smtClean="0">
                <a:latin typeface="Times New Roman"/>
                <a:cs typeface="Times New Roman"/>
              </a:rPr>
              <a:t>() {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House h=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new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House(9, 5)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assertEquals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(9,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h.getBeds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());</a:t>
            </a:r>
          </a:p>
          <a:p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assertEquals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(5,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h.getBaths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();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}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…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754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an object using the constructor. Then check that </a:t>
            </a:r>
            <a:r>
              <a:rPr lang="en-US" sz="2400" dirty="0" smtClean="0">
                <a:solidFill>
                  <a:srgbClr val="FF0000"/>
                </a:solidFill>
              </a:rPr>
              <a:t>all fields</a:t>
            </a:r>
            <a:r>
              <a:rPr lang="en-US" sz="2400" dirty="0" smtClean="0"/>
              <a:t> are properly initialized —even those that are not given values in the constructor call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124200"/>
            <a:ext cx="3048000" cy="2677656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This also checks the getter methods! No need to </a:t>
            </a:r>
            <a:r>
              <a:rPr lang="en-US" sz="2400" smtClean="0"/>
              <a:t>check them </a:t>
            </a:r>
            <a:r>
              <a:rPr lang="en-US" sz="2400" dirty="0" smtClean="0"/>
              <a:t>separately.</a:t>
            </a:r>
          </a:p>
          <a:p>
            <a:endParaRPr lang="en-US" sz="2400" dirty="0" smtClean="0"/>
          </a:p>
          <a:p>
            <a:r>
              <a:rPr lang="en-US" sz="2400" dirty="0" smtClean="0"/>
              <a:t>But, main purpose: check constructor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35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 object is defined by a class. An object can contain variables (fields) as well as methods (functions/procedures).</a:t>
            </a:r>
          </a:p>
          <a:p>
            <a:r>
              <a:rPr lang="en-US" sz="2400" dirty="0" smtClean="0"/>
              <a:t>Use comments and </a:t>
            </a:r>
            <a:r>
              <a:rPr lang="en-US" sz="2400" dirty="0" err="1" smtClean="0"/>
              <a:t>javadoc</a:t>
            </a:r>
            <a:r>
              <a:rPr lang="en-US" sz="2400" dirty="0" smtClean="0"/>
              <a:t> to document invariants and specify behavior</a:t>
            </a:r>
          </a:p>
          <a:p>
            <a:r>
              <a:rPr lang="en-US" sz="2400" dirty="0" smtClean="0"/>
              <a:t>Generally, make fields </a:t>
            </a:r>
            <a:r>
              <a:rPr lang="en-US" sz="2400" dirty="0" smtClean="0">
                <a:solidFill>
                  <a:srgbClr val="800000"/>
                </a:solidFill>
              </a:rPr>
              <a:t>private </a:t>
            </a:r>
            <a:r>
              <a:rPr lang="en-US" sz="2400" dirty="0" smtClean="0"/>
              <a:t>so they can’t be seen from outside the class. May add </a:t>
            </a:r>
            <a:r>
              <a:rPr lang="en-US" sz="2400" dirty="0" smtClean="0">
                <a:solidFill>
                  <a:srgbClr val="800000"/>
                </a:solidFill>
              </a:rPr>
              <a:t>getter methods </a:t>
            </a:r>
            <a:r>
              <a:rPr lang="en-US" sz="2400" dirty="0" smtClean="0"/>
              <a:t>(functions) and </a:t>
            </a:r>
            <a:r>
              <a:rPr lang="en-US" sz="2400" dirty="0" smtClean="0">
                <a:solidFill>
                  <a:srgbClr val="800000"/>
                </a:solidFill>
              </a:rPr>
              <a:t>setter methods </a:t>
            </a:r>
            <a:r>
              <a:rPr lang="en-US" sz="2400" dirty="0" smtClean="0"/>
              <a:t>(procedures) to allow access to some or all fields.</a:t>
            </a:r>
          </a:p>
          <a:p>
            <a:r>
              <a:rPr lang="en-US" sz="2400" dirty="0" smtClean="0"/>
              <a:t>Use a new kind of method, the </a:t>
            </a:r>
            <a:r>
              <a:rPr lang="en-US" sz="2400" dirty="0" smtClean="0">
                <a:solidFill>
                  <a:srgbClr val="800000"/>
                </a:solidFill>
              </a:rPr>
              <a:t>constructor</a:t>
            </a:r>
            <a:r>
              <a:rPr lang="en-US" sz="2400" dirty="0" smtClean="0"/>
              <a:t>, to initialize fields of a new object during evaluation of a new-expression.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reate a </a:t>
            </a:r>
            <a:r>
              <a:rPr lang="en-US" sz="2400" dirty="0" err="1" smtClean="0">
                <a:solidFill>
                  <a:srgbClr val="800000"/>
                </a:solidFill>
              </a:rPr>
              <a:t>JUnit</a:t>
            </a:r>
            <a:r>
              <a:rPr lang="en-US" sz="2400" dirty="0" smtClean="0">
                <a:solidFill>
                  <a:srgbClr val="800000"/>
                </a:solidFill>
              </a:rPr>
              <a:t> Testing Class </a:t>
            </a:r>
            <a:r>
              <a:rPr lang="en-US" sz="2400" dirty="0" smtClean="0"/>
              <a:t>to save a suite of test cases.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3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CS2110 FAQs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038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Lecture Videos: </a:t>
            </a:r>
            <a:r>
              <a:rPr lang="en-US" sz="2400" dirty="0" smtClean="0"/>
              <a:t>they’re available http</a:t>
            </a:r>
            <a:r>
              <a:rPr lang="en-US" sz="2400" dirty="0"/>
              <a:t>://</a:t>
            </a:r>
            <a:r>
              <a:rPr lang="en-US" sz="2400" dirty="0" err="1" smtClean="0"/>
              <a:t>cornell.videonote.com</a:t>
            </a:r>
            <a:r>
              <a:rPr lang="en-US" sz="2400" dirty="0" smtClean="0"/>
              <a:t>/channels/1027/videos</a:t>
            </a:r>
          </a:p>
          <a:p>
            <a:r>
              <a:rPr lang="en-US" sz="2400" b="1" dirty="0"/>
              <a:t>Grading Options: </a:t>
            </a:r>
            <a:r>
              <a:rPr lang="en-US" sz="2400" dirty="0"/>
              <a:t>S/U is fine by us. Check with your advisor/major.</a:t>
            </a:r>
          </a:p>
          <a:p>
            <a:r>
              <a:rPr lang="en-US" sz="2400" b="1" dirty="0" smtClean="0"/>
              <a:t>Prelim conflicts: </a:t>
            </a:r>
            <a:r>
              <a:rPr lang="en-US" sz="2400" dirty="0" smtClean="0"/>
              <a:t>Please don’t email us about prelim conflicts! We’ll tell you at the appropriate time how we handle them.</a:t>
            </a:r>
          </a:p>
          <a:p>
            <a:r>
              <a:rPr lang="en-US" sz="2400" b="1" dirty="0" smtClean="0"/>
              <a:t>Other Questions: </a:t>
            </a:r>
            <a:r>
              <a:rPr lang="en-US" sz="2400" dirty="0" smtClean="0"/>
              <a:t>check </a:t>
            </a:r>
            <a:r>
              <a:rPr lang="en-US" sz="2400" dirty="0"/>
              <a:t>course Piazza regularly for announcements.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0596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Object-Oriented Programming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9" name="Content Placeholder 8" descr="blueprint.tif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2680"/>
            <a:ext cx="3886200" cy="325480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64748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blueprint, plan</a:t>
            </a:r>
          </a:p>
        </p:txBody>
      </p:sp>
      <p:pic>
        <p:nvPicPr>
          <p:cNvPr id="11" name="Picture 10" descr="hous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94617"/>
            <a:ext cx="3886201" cy="2018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4252" y="5646003"/>
            <a:ext cx="418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house built from the blueprint</a:t>
            </a:r>
          </a:p>
        </p:txBody>
      </p:sp>
      <p:pic>
        <p:nvPicPr>
          <p:cNvPr id="13" name="Picture 12" descr="house2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66519"/>
            <a:ext cx="3961588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764" y="3731121"/>
            <a:ext cx="4038600" cy="120032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Can create many objects from the same plan (class). Usually, not all exactly the same.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4873" y="5647483"/>
            <a:ext cx="18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b="1" dirty="0" smtClean="0">
                <a:latin typeface="Times New Roman"/>
                <a:cs typeface="Times New Roman"/>
              </a:rPr>
              <a:t>a definition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2553423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House</a:t>
            </a:r>
            <a:r>
              <a:rPr lang="en-US" sz="2400" dirty="0" smtClean="0"/>
              <a:t> (</a:t>
            </a:r>
            <a:r>
              <a:rPr lang="en-US" sz="2400" dirty="0" err="1" smtClean="0"/>
              <a:t>houz</a:t>
            </a:r>
            <a:r>
              <a:rPr lang="en-US" sz="2400" dirty="0" smtClean="0"/>
              <a:t>) </a:t>
            </a:r>
            <a:r>
              <a:rPr lang="en-US" sz="2400" i="1" dirty="0" smtClean="0"/>
              <a:t>n. </a:t>
            </a:r>
            <a:r>
              <a:rPr lang="en-US" sz="2400" dirty="0" smtClean="0"/>
              <a:t>An object that…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891" y="4035627"/>
            <a:ext cx="2233463" cy="2460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820" y="5027212"/>
            <a:ext cx="2921572" cy="18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Recitation This Week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1516698"/>
            <a:ext cx="8648700" cy="450310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You must </a:t>
            </a:r>
            <a:r>
              <a:rPr lang="en-US" sz="2400" dirty="0" smtClean="0"/>
              <a:t>read/watch the tutorial BEFORE the recitation: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>
                <a:solidFill>
                  <a:srgbClr val="800000"/>
                </a:solidFill>
                <a:hlinkClick r:id="rId2"/>
              </a:rPr>
              <a:t>www.cs.cornell.edu</a:t>
            </a:r>
            <a:r>
              <a:rPr lang="en-US" sz="2400" dirty="0">
                <a:solidFill>
                  <a:srgbClr val="800000"/>
                </a:solidFill>
                <a:hlinkClick r:id="rId2"/>
              </a:rPr>
              <a:t>/courses/cs2110/</a:t>
            </a:r>
            <a:r>
              <a:rPr lang="en-US" sz="2400" dirty="0" smtClean="0">
                <a:solidFill>
                  <a:srgbClr val="800000"/>
                </a:solidFill>
                <a:hlinkClick r:id="rId2"/>
              </a:rPr>
              <a:t>2017fa/</a:t>
            </a:r>
            <a:r>
              <a:rPr lang="en-US" sz="2400" dirty="0">
                <a:solidFill>
                  <a:srgbClr val="800000"/>
                </a:solidFill>
                <a:hlinkClick r:id="rId2"/>
              </a:rPr>
              <a:t>online/exceptions/EX1.</a:t>
            </a:r>
            <a:r>
              <a:rPr lang="en-US" sz="2400" dirty="0" smtClean="0">
                <a:solidFill>
                  <a:srgbClr val="800000"/>
                </a:solidFill>
                <a:hlinkClick r:id="rId2"/>
              </a:rPr>
              <a:t>html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Get to it from the </a:t>
            </a:r>
            <a:r>
              <a:rPr lang="en-US" sz="2400" dirty="0" smtClean="0">
                <a:solidFill>
                  <a:srgbClr val="3366FF"/>
                </a:solidFill>
              </a:rPr>
              <a:t>Tutorials</a:t>
            </a:r>
            <a:r>
              <a:rPr lang="en-US" sz="2400" dirty="0" smtClean="0">
                <a:solidFill>
                  <a:srgbClr val="800000"/>
                </a:solidFill>
              </a:rPr>
              <a:t> page of the course website.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NOTE THAT THERE ARE SIX WEB PAGES!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Bring your laptop to class, ready to answer questions, solve problems.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During the section, you can talk to neighbors, discuss things, answer questions together. The TA will walk around and help. </a:t>
            </a:r>
            <a:r>
              <a:rPr lang="en-US" sz="2400" dirty="0"/>
              <a:t>T</a:t>
            </a:r>
            <a:r>
              <a:rPr lang="en-US" sz="2400" dirty="0" smtClean="0"/>
              <a:t>he TA will give a short presentation on some issue if needed.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Homework questions are on the course website. You will have until a week after the recitation (on a Wednesday night) to submit answers on the CMS.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8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A0 out: Due this Thursday (8/31)</a:t>
            </a:r>
          </a:p>
          <a:p>
            <a:r>
              <a:rPr lang="en-US" dirty="0" smtClean="0"/>
              <a:t>A1 out: Due </a:t>
            </a:r>
            <a:r>
              <a:rPr lang="en-US" smtClean="0"/>
              <a:t>next </a:t>
            </a:r>
            <a:r>
              <a:rPr lang="en-US" smtClean="0"/>
              <a:t>Wednesday (</a:t>
            </a:r>
            <a:r>
              <a:rPr lang="en-US" dirty="0" smtClean="0"/>
              <a:t>9</a:t>
            </a:r>
            <a:r>
              <a:rPr lang="en-US" dirty="0" smtClean="0"/>
              <a:t>/6)</a:t>
            </a:r>
            <a:endParaRPr lang="en-US" dirty="0" smtClean="0"/>
          </a:p>
          <a:p>
            <a:r>
              <a:rPr lang="en-US" dirty="0" smtClean="0"/>
              <a:t>A2 out: Due the following week (9/13)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9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Write a class to maintain information about PhDs ---e.g. their advisor(s) and date of PhD.</a:t>
            </a:r>
          </a:p>
          <a:p>
            <a:pPr marL="0" indent="0">
              <a:buNone/>
            </a:pPr>
            <a:r>
              <a:rPr lang="en-US" sz="2400" dirty="0" smtClean="0"/>
              <a:t>Objectives in brief:</a:t>
            </a:r>
          </a:p>
          <a:p>
            <a:r>
              <a:rPr lang="en-US" sz="2400" dirty="0" smtClean="0"/>
              <a:t>Get used to Eclipse and writing a simple Java class</a:t>
            </a:r>
          </a:p>
          <a:p>
            <a:r>
              <a:rPr lang="en-US" sz="2400" dirty="0" smtClean="0"/>
              <a:t>Learn conventions for </a:t>
            </a:r>
            <a:r>
              <a:rPr lang="en-US" sz="2400" dirty="0" err="1" smtClean="0"/>
              <a:t>Javadoc</a:t>
            </a:r>
            <a:r>
              <a:rPr lang="en-US" sz="2400" dirty="0" smtClean="0"/>
              <a:t> specs, formatting code (e.g. indentation), class invariants, method preconditions</a:t>
            </a:r>
          </a:p>
          <a:p>
            <a:r>
              <a:rPr lang="en-US" sz="2400" dirty="0" smtClean="0"/>
              <a:t>Learn about and use </a:t>
            </a:r>
            <a:r>
              <a:rPr lang="en-US" sz="2400" dirty="0" err="1" smtClean="0"/>
              <a:t>JUnit</a:t>
            </a:r>
            <a:r>
              <a:rPr lang="en-US" sz="2400" dirty="0" smtClean="0"/>
              <a:t> testing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Important: READ CAREFULLY, including Step 7, which reviews what the assignment is graded on.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4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153400" cy="160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Groups. You can do A1 with 1 other person. FORM YOUR GROUP EARLY! Use Piazza Note @5 to search for partner</a:t>
            </a:r>
            <a:r>
              <a:rPr lang="en-US" sz="3200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cs typeface="Times New Roman"/>
              </a:rPr>
              <a:t>CHECK the pinned A1 note on the Piazza every day.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2133600"/>
            <a:ext cx="6289548" cy="2095500"/>
            <a:chOff x="3657600" y="2819400"/>
            <a:chExt cx="6289548" cy="2095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2819400"/>
              <a:ext cx="1828800" cy="18013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9148" y="2819400"/>
              <a:ext cx="3048000" cy="209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421"/>
            <a:ext cx="4343400" cy="6634425"/>
          </a:xfrm>
        </p:spPr>
      </p:pic>
    </p:spTree>
    <p:extLst>
      <p:ext uri="{BB962C8B-B14F-4D97-AF65-F5344CB8AC3E}">
        <p14:creationId xmlns:p14="http://schemas.microsoft.com/office/powerpoint/2010/main" val="99712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c</a:t>
            </a:r>
            <a:r>
              <a:rPr lang="en-US" sz="3200" dirty="0" smtClean="0">
                <a:solidFill>
                  <a:srgbClr val="800000"/>
                </a:solidFill>
              </a:rPr>
              <a:t>lass House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1" y="14478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Object is an instance of a house. Contains </a:t>
            </a:r>
            <a:r>
              <a:rPr lang="en-US" sz="2400" dirty="0" err="1" smtClean="0"/>
              <a:t>bdrs</a:t>
            </a:r>
            <a:r>
              <a:rPr lang="en-US" sz="2400" dirty="0" smtClean="0"/>
              <a:t> (number of bedrooms) and baths (number of bathrooms)</a:t>
            </a:r>
          </a:p>
          <a:p>
            <a:pPr marL="0" indent="0">
              <a:buNone/>
            </a:pPr>
            <a:r>
              <a:rPr lang="en-US" sz="2400" dirty="0" smtClean="0"/>
              <a:t>Methods in object refer to fields in object.</a:t>
            </a:r>
          </a:p>
          <a:p>
            <a:pPr marL="0" indent="0">
              <a:buNone/>
            </a:pPr>
            <a:r>
              <a:rPr lang="en-US" sz="2400" dirty="0" smtClean="0"/>
              <a:t>Could have an array of such objects to list the apartments in a building.</a:t>
            </a:r>
          </a:p>
          <a:p>
            <a:pPr marL="0" indent="0">
              <a:buNone/>
            </a:pPr>
            <a:r>
              <a:rPr lang="en-US" sz="2400" dirty="0" smtClean="0"/>
              <a:t>With variables </a:t>
            </a:r>
            <a:r>
              <a:rPr lang="en-US" sz="2400" dirty="0">
                <a:solidFill>
                  <a:srgbClr val="800000"/>
                </a:solidFill>
              </a:rPr>
              <a:t>h</a:t>
            </a:r>
            <a:r>
              <a:rPr lang="en-US" sz="2400" dirty="0" smtClean="0">
                <a:solidFill>
                  <a:srgbClr val="800000"/>
                </a:solidFill>
              </a:rPr>
              <a:t>1</a:t>
            </a:r>
            <a:r>
              <a:rPr lang="en-US" sz="2400" dirty="0" smtClean="0"/>
              <a:t> and </a:t>
            </a:r>
            <a:r>
              <a:rPr lang="en-US" sz="2400" dirty="0">
                <a:solidFill>
                  <a:srgbClr val="800000"/>
                </a:solidFill>
              </a:rPr>
              <a:t>h</a:t>
            </a:r>
            <a:r>
              <a:rPr lang="en-US" sz="24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/>
              <a:t> below,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t1.getBeds()  </a:t>
            </a:r>
            <a:r>
              <a:rPr lang="en-US" sz="2400" dirty="0" smtClean="0"/>
              <a:t>is 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t2.getBeds()  </a:t>
            </a:r>
            <a:r>
              <a:rPr lang="en-US" sz="2400" dirty="0" smtClean="0"/>
              <a:t>is  </a:t>
            </a:r>
            <a:r>
              <a:rPr lang="en-US" sz="2400" dirty="0" smtClean="0">
                <a:solidFill>
                  <a:srgbClr val="800000"/>
                </a:solidFill>
              </a:rPr>
              <a:t>4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733800" y="4267200"/>
            <a:ext cx="2438399" cy="2209800"/>
            <a:chOff x="3581400" y="4191000"/>
            <a:chExt cx="2438399" cy="2209800"/>
          </a:xfrm>
        </p:grpSpPr>
        <p:grpSp>
          <p:nvGrpSpPr>
            <p:cNvPr id="19" name="Group 18"/>
            <p:cNvGrpSpPr/>
            <p:nvPr/>
          </p:nvGrpSpPr>
          <p:grpSpPr>
            <a:xfrm>
              <a:off x="3581400" y="4191000"/>
              <a:ext cx="2438399" cy="2209800"/>
              <a:chOff x="4407647" y="2133600"/>
              <a:chExt cx="3059953" cy="2438400"/>
            </a:xfrm>
          </p:grpSpPr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4407647" y="2667000"/>
                <a:ext cx="3059953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440765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581401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267200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657600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267199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62000" y="5257800"/>
            <a:ext cx="609600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295400" y="52578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smtClean="0"/>
              <a:t>House@150</a:t>
            </a:r>
            <a:endParaRPr lang="en-US" sz="2400" dirty="0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762000" y="5943600"/>
            <a:ext cx="609600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1295400" y="59436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smtClean="0"/>
              <a:t>House@fa8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28508" y="4267200"/>
            <a:ext cx="2438399" cy="2209800"/>
            <a:chOff x="3581400" y="4191000"/>
            <a:chExt cx="2438399" cy="2209800"/>
          </a:xfrm>
        </p:grpSpPr>
        <p:grpSp>
          <p:nvGrpSpPr>
            <p:cNvPr id="36" name="Group 35"/>
            <p:cNvGrpSpPr/>
            <p:nvPr/>
          </p:nvGrpSpPr>
          <p:grpSpPr>
            <a:xfrm>
              <a:off x="3581400" y="4191000"/>
              <a:ext cx="2438399" cy="2209800"/>
              <a:chOff x="4407647" y="2133600"/>
              <a:chExt cx="3059953" cy="2438400"/>
            </a:xfrm>
          </p:grpSpPr>
          <p:sp>
            <p:nvSpPr>
              <p:cNvPr id="42" name="Rectangle 2"/>
              <p:cNvSpPr>
                <a:spLocks noChangeArrowheads="1"/>
              </p:cNvSpPr>
              <p:nvPr/>
            </p:nvSpPr>
            <p:spPr bwMode="auto">
              <a:xfrm>
                <a:off x="4407647" y="2667000"/>
                <a:ext cx="3059953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"/>
              <p:cNvSpPr>
                <a:spLocks noChangeArrowheads="1"/>
              </p:cNvSpPr>
              <p:nvPr/>
            </p:nvSpPr>
            <p:spPr bwMode="auto">
              <a:xfrm>
                <a:off x="440765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>
                    <a:solidFill>
                      <a:srgbClr val="8B008C"/>
                    </a:solidFill>
                  </a:rPr>
                  <a:t>House@fa8</a:t>
                </a:r>
                <a:endParaRPr lang="en-US" sz="2400" dirty="0"/>
              </a:p>
            </p:txBody>
          </p:sp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3581401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4267200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3657600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4267199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337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Class invariants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/** An instance maintains info for a house */</a:t>
            </a:r>
          </a:p>
          <a:p>
            <a:pPr marL="0" indent="0">
              <a:buNone/>
            </a:pPr>
            <a:r>
              <a:rPr lang="en-US" sz="2400" b="1" dirty="0" smtClean="0"/>
              <a:t>public</a:t>
            </a:r>
            <a:r>
              <a:rPr lang="en-US" sz="2400" dirty="0" smtClean="0"/>
              <a:t> </a:t>
            </a:r>
            <a:r>
              <a:rPr lang="en-US" sz="2400" b="1" dirty="0" smtClean="0"/>
              <a:t>class</a:t>
            </a:r>
            <a:r>
              <a:rPr lang="en-US" sz="2400" dirty="0" smtClean="0"/>
              <a:t> House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="1" dirty="0" smtClean="0"/>
              <a:t>private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bdrs</a:t>
            </a:r>
            <a:r>
              <a:rPr lang="en-US" sz="2400" dirty="0" smtClean="0"/>
              <a:t>;    </a:t>
            </a:r>
            <a:r>
              <a:rPr lang="en-US" sz="2400" dirty="0" smtClean="0">
                <a:solidFill>
                  <a:srgbClr val="008000"/>
                </a:solidFill>
              </a:rPr>
              <a:t>// number of bedrooms, in 0…10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b="1" dirty="0" smtClean="0"/>
              <a:t>private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baths;  </a:t>
            </a:r>
            <a:r>
              <a:rPr lang="en-US" sz="2400" dirty="0" smtClean="0">
                <a:solidFill>
                  <a:srgbClr val="008000"/>
                </a:solidFill>
              </a:rPr>
              <a:t>// number of bathrooms, in 1…5</a:t>
            </a:r>
            <a:endParaRPr lang="en-US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}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8296" y="624787"/>
            <a:ext cx="26670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Class invariant</a:t>
            </a:r>
            <a:r>
              <a:rPr lang="en-US" sz="2400" dirty="0" smtClean="0"/>
              <a:t>: collection of </a:t>
            </a:r>
            <a:r>
              <a:rPr lang="en-US" sz="2400" dirty="0" err="1" smtClean="0"/>
              <a:t>defs</a:t>
            </a:r>
            <a:r>
              <a:rPr lang="en-US" sz="2400" dirty="0" smtClean="0"/>
              <a:t> of variables and constraints on them </a:t>
            </a:r>
            <a:r>
              <a:rPr lang="en-US" sz="2400" dirty="0" smtClean="0">
                <a:solidFill>
                  <a:srgbClr val="008000"/>
                </a:solidFill>
              </a:rPr>
              <a:t>(green stuff)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3810000"/>
            <a:ext cx="6705600" cy="261610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Software engineering principle</a:t>
            </a:r>
            <a:r>
              <a:rPr lang="en-US" sz="2400" dirty="0" smtClean="0"/>
              <a:t>: Always write a clear, precise class invariant, which describes all fields.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Call of every method starts with class invariant true and should end with class invariant true.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Frequent reference to class invariant while programming can prevent mistakes.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16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Generate </a:t>
            </a:r>
            <a:r>
              <a:rPr lang="en-US" sz="3200" dirty="0" err="1" smtClean="0">
                <a:solidFill>
                  <a:srgbClr val="800000"/>
                </a:solidFill>
              </a:rPr>
              <a:t>javadoc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project selected in Package explorer, use menu item </a:t>
            </a:r>
            <a:r>
              <a:rPr lang="en-US" sz="2400" dirty="0" smtClean="0">
                <a:solidFill>
                  <a:srgbClr val="800000"/>
                </a:solidFill>
              </a:rPr>
              <a:t>Project -&gt; Generate </a:t>
            </a:r>
            <a:r>
              <a:rPr lang="en-US" sz="2400" dirty="0" err="1" smtClean="0">
                <a:solidFill>
                  <a:srgbClr val="800000"/>
                </a:solidFill>
              </a:rPr>
              <a:t>javadoc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 smtClean="0"/>
              <a:t>In Package Explorer, click on </a:t>
            </a:r>
            <a:r>
              <a:rPr lang="en-US" sz="2400" dirty="0" smtClean="0">
                <a:solidFill>
                  <a:srgbClr val="800000"/>
                </a:solidFill>
              </a:rPr>
              <a:t>the project -&gt; doc -&gt; </a:t>
            </a:r>
            <a:r>
              <a:rPr lang="en-US" sz="2400" dirty="0" err="1" smtClean="0">
                <a:solidFill>
                  <a:srgbClr val="800000"/>
                </a:solidFill>
              </a:rPr>
              <a:t>index.html</a:t>
            </a:r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You get a pane with an API like specification of class Time, in which </a:t>
            </a:r>
            <a:r>
              <a:rPr lang="en-US" sz="2400" dirty="0" err="1" smtClean="0">
                <a:solidFill>
                  <a:srgbClr val="000000"/>
                </a:solidFill>
              </a:rPr>
              <a:t>javadoc</a:t>
            </a:r>
            <a:r>
              <a:rPr lang="en-US" sz="2400" dirty="0" smtClean="0">
                <a:solidFill>
                  <a:srgbClr val="000000"/>
                </a:solidFill>
              </a:rPr>
              <a:t> comments (start with /**) have been extracted!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That is how the API specs were created.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8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C</a:t>
            </a:r>
            <a:r>
              <a:rPr lang="en-US" sz="3200" dirty="0" smtClean="0">
                <a:solidFill>
                  <a:srgbClr val="800000"/>
                </a:solidFill>
              </a:rPr>
              <a:t>lass House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/** An instance maintains info for a House */</a:t>
            </a:r>
          </a:p>
          <a:p>
            <a:pPr marL="0" indent="0">
              <a:buNone/>
            </a:pPr>
            <a:r>
              <a:rPr lang="en-US" sz="2400" b="1" dirty="0"/>
              <a:t>public</a:t>
            </a:r>
            <a:r>
              <a:rPr lang="en-US" sz="2400" dirty="0"/>
              <a:t> </a:t>
            </a:r>
            <a:r>
              <a:rPr lang="en-US" sz="2400" b="1" dirty="0"/>
              <a:t>class</a:t>
            </a:r>
            <a:r>
              <a:rPr lang="en-US" sz="2400" dirty="0"/>
              <a:t> </a:t>
            </a:r>
            <a:r>
              <a:rPr lang="en-US" sz="2400" dirty="0" smtClean="0"/>
              <a:t>House {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/>
              <a:t>private</a:t>
            </a:r>
            <a:r>
              <a:rPr lang="en-US" sz="2400" dirty="0"/>
              <a:t> </a:t>
            </a:r>
            <a:r>
              <a:rPr lang="en-US" sz="2400" b="1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bdrs</a:t>
            </a:r>
            <a:r>
              <a:rPr lang="en-US" sz="2400" dirty="0"/>
              <a:t>;    </a:t>
            </a:r>
            <a:r>
              <a:rPr lang="en-US" sz="2400" dirty="0">
                <a:solidFill>
                  <a:srgbClr val="008000"/>
                </a:solidFill>
              </a:rPr>
              <a:t>// number of bedrooms, in 0…10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/>
              <a:t>private</a:t>
            </a:r>
            <a:r>
              <a:rPr lang="en-US" sz="2400" dirty="0"/>
              <a:t> </a:t>
            </a:r>
            <a:r>
              <a:rPr lang="en-US" sz="2400" b="1" dirty="0" err="1"/>
              <a:t>int</a:t>
            </a:r>
            <a:r>
              <a:rPr lang="en-US" sz="2400" dirty="0"/>
              <a:t> baths;  </a:t>
            </a:r>
            <a:r>
              <a:rPr lang="en-US" sz="2400" dirty="0">
                <a:solidFill>
                  <a:srgbClr val="008000"/>
                </a:solidFill>
              </a:rPr>
              <a:t>// number of bathrooms, in 1…5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}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4267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Access modifier </a:t>
            </a:r>
            <a:r>
              <a:rPr lang="en-US" sz="2400" b="1" dirty="0" smtClean="0">
                <a:solidFill>
                  <a:srgbClr val="800000"/>
                </a:solidFill>
              </a:rPr>
              <a:t>private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can’t see field from outside class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Software engineering principle</a:t>
            </a:r>
            <a:r>
              <a:rPr lang="en-US" sz="2400" dirty="0" smtClean="0"/>
              <a:t>: make fields private, unless there is a real reason to make public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6000" y="4315691"/>
            <a:ext cx="2438399" cy="2209800"/>
            <a:chOff x="3581400" y="4191000"/>
            <a:chExt cx="2438399" cy="2209800"/>
          </a:xfrm>
        </p:grpSpPr>
        <p:grpSp>
          <p:nvGrpSpPr>
            <p:cNvPr id="19" name="Group 18"/>
            <p:cNvGrpSpPr/>
            <p:nvPr/>
          </p:nvGrpSpPr>
          <p:grpSpPr>
            <a:xfrm>
              <a:off x="3581400" y="4191000"/>
              <a:ext cx="2438399" cy="2209800"/>
              <a:chOff x="4407647" y="2133600"/>
              <a:chExt cx="3059953" cy="2438400"/>
            </a:xfrm>
          </p:grpSpPr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>
                <a:off x="4407647" y="2667000"/>
                <a:ext cx="3059953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"/>
              <p:cNvSpPr>
                <a:spLocks noChangeArrowheads="1"/>
              </p:cNvSpPr>
              <p:nvPr/>
            </p:nvSpPr>
            <p:spPr bwMode="auto">
              <a:xfrm>
                <a:off x="440765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27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581401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267200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57600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267199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0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Getter methods (functions)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6849668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An instance maintains info for a house *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class</a:t>
            </a:r>
            <a:r>
              <a:rPr lang="en-US" sz="2400" dirty="0" smtClean="0">
                <a:latin typeface="Times New Roman"/>
                <a:cs typeface="Times New Roman"/>
              </a:rPr>
              <a:t> House{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private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bdrs</a:t>
            </a:r>
            <a:r>
              <a:rPr lang="en-US" sz="2400" dirty="0" smtClean="0">
                <a:latin typeface="Times New Roman"/>
                <a:cs typeface="Times New Roman"/>
              </a:rPr>
              <a:t>;   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number of bedrooms, in 0..10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private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dirty="0" smtClean="0">
                <a:latin typeface="Times New Roman"/>
                <a:cs typeface="Times New Roman"/>
              </a:rPr>
              <a:t> baths;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number of bathrooms, in 1..5</a:t>
            </a: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Return number of bedrooms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int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getBeds</a:t>
            </a:r>
            <a:r>
              <a:rPr lang="en-US" sz="2400" dirty="0" smtClean="0">
                <a:latin typeface="Times New Roman"/>
                <a:cs typeface="Times New Roman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bdrs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}</a:t>
            </a: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/** Return 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number of bathrooms */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int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getBaths</a:t>
            </a:r>
            <a:r>
              <a:rPr lang="en-US" sz="2400" dirty="0" smtClean="0">
                <a:latin typeface="Times New Roman"/>
                <a:cs typeface="Times New Roman"/>
              </a:rPr>
              <a:t>() </a:t>
            </a:r>
            <a:r>
              <a:rPr lang="en-US" sz="2400" dirty="0">
                <a:latin typeface="Times New Roman"/>
                <a:cs typeface="Times New Roman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baths;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}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87636" y="3066872"/>
            <a:ext cx="4080164" cy="1200328"/>
            <a:chOff x="4530436" y="2971800"/>
            <a:chExt cx="4080164" cy="1200328"/>
          </a:xfrm>
        </p:grpSpPr>
        <p:sp>
          <p:nvSpPr>
            <p:cNvPr id="6" name="TextBox 5"/>
            <p:cNvSpPr txBox="1"/>
            <p:nvPr/>
          </p:nvSpPr>
          <p:spPr>
            <a:xfrm>
              <a:off x="5181600" y="2971800"/>
              <a:ext cx="3429000" cy="1200328"/>
            </a:xfrm>
            <a:prstGeom prst="rect">
              <a:avLst/>
            </a:prstGeom>
            <a:solidFill>
              <a:srgbClr val="F8DF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Spec goes </a:t>
              </a:r>
              <a:r>
                <a:rPr lang="en-US" sz="2400" dirty="0" smtClean="0">
                  <a:solidFill>
                    <a:srgbClr val="FF0000"/>
                  </a:solidFill>
                </a:rPr>
                <a:t>before</a:t>
              </a:r>
              <a:r>
                <a:rPr lang="en-US" sz="2400" dirty="0" smtClean="0"/>
                <a:t> method.</a:t>
              </a:r>
            </a:p>
            <a:p>
              <a:r>
                <a:rPr lang="en-US" sz="2400" dirty="0" smtClean="0"/>
                <a:t>It’s a </a:t>
              </a:r>
              <a:r>
                <a:rPr lang="en-US" sz="2400" dirty="0" err="1" smtClean="0"/>
                <a:t>Javadoc</a:t>
              </a:r>
              <a:r>
                <a:rPr lang="en-US" sz="2400" dirty="0" smtClean="0"/>
                <a:t> comment</a:t>
              </a:r>
              <a:br>
                <a:rPr lang="en-US" sz="2400" dirty="0" smtClean="0"/>
              </a:br>
              <a:r>
                <a:rPr lang="en-US" sz="2400" dirty="0" smtClean="0"/>
                <a:t>—starts with /**</a:t>
              </a: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530436" y="3200400"/>
              <a:ext cx="727364" cy="15764"/>
            </a:xfrm>
            <a:prstGeom prst="line">
              <a:avLst/>
            </a:prstGeom>
            <a:ln w="34925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96000" y="4419600"/>
            <a:ext cx="2438399" cy="2209800"/>
            <a:chOff x="3581400" y="4191000"/>
            <a:chExt cx="2438399" cy="2209800"/>
          </a:xfrm>
        </p:grpSpPr>
        <p:grpSp>
          <p:nvGrpSpPr>
            <p:cNvPr id="21" name="Group 20"/>
            <p:cNvGrpSpPr/>
            <p:nvPr/>
          </p:nvGrpSpPr>
          <p:grpSpPr>
            <a:xfrm>
              <a:off x="3581400" y="4191000"/>
              <a:ext cx="2438399" cy="2209800"/>
              <a:chOff x="4407647" y="2133600"/>
              <a:chExt cx="3059953" cy="2438400"/>
            </a:xfrm>
          </p:grpSpPr>
          <p:sp>
            <p:nvSpPr>
              <p:cNvPr id="27" name="Rectangle 2"/>
              <p:cNvSpPr>
                <a:spLocks noChangeArrowheads="1"/>
              </p:cNvSpPr>
              <p:nvPr/>
            </p:nvSpPr>
            <p:spPr bwMode="auto">
              <a:xfrm>
                <a:off x="4407647" y="2667000"/>
                <a:ext cx="3059953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440765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581401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267200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657600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267199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999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Setter methods (procedures)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6858000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/** An instance maintains info for a house *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Times New Roman"/>
                <a:cs typeface="Times New Roman"/>
              </a:rPr>
              <a:t>public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class</a:t>
            </a:r>
            <a:r>
              <a:rPr lang="en-US" sz="2400" dirty="0">
                <a:latin typeface="Times New Roman"/>
                <a:cs typeface="Times New Roman"/>
              </a:rPr>
              <a:t> House{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private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int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bdrs</a:t>
            </a:r>
            <a:r>
              <a:rPr lang="en-US" sz="2400" dirty="0">
                <a:latin typeface="Times New Roman"/>
                <a:cs typeface="Times New Roman"/>
              </a:rPr>
              <a:t>;   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// number of bedrooms, in 0..10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b="1" dirty="0">
                <a:latin typeface="Times New Roman"/>
                <a:cs typeface="Times New Roman"/>
              </a:rPr>
              <a:t>private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int</a:t>
            </a:r>
            <a:r>
              <a:rPr lang="en-US" sz="2400" dirty="0">
                <a:latin typeface="Times New Roman"/>
                <a:cs typeface="Times New Roman"/>
              </a:rPr>
              <a:t> baths; 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// number of bathrooms, in 1..5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…</a:t>
            </a:r>
            <a:endParaRPr lang="en-US" sz="24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}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630740"/>
            <a:ext cx="22098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 way to store value in a field!</a:t>
            </a:r>
          </a:p>
          <a:p>
            <a:r>
              <a:rPr lang="en-US" sz="2400" dirty="0" smtClean="0"/>
              <a:t>We can add a “</a:t>
            </a:r>
            <a:r>
              <a:rPr lang="en-US" sz="2400" dirty="0" smtClean="0">
                <a:solidFill>
                  <a:srgbClr val="800000"/>
                </a:solidFill>
              </a:rPr>
              <a:t>setter method”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581400"/>
            <a:ext cx="533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/** Change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number of bathrooms to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*/</a:t>
            </a:r>
          </a:p>
          <a:p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public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void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setBeds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int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)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{</a:t>
            </a:r>
          </a:p>
          <a:p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     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bdrs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= 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;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}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6096000"/>
            <a:ext cx="3957237" cy="461665"/>
          </a:xfrm>
          <a:prstGeom prst="rect">
            <a:avLst/>
          </a:prstGeom>
          <a:solidFill>
            <a:srgbClr val="F8DFF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setBeds</a:t>
            </a:r>
            <a:r>
              <a:rPr lang="en-US" sz="2400" dirty="0" smtClean="0"/>
              <a:t>(</a:t>
            </a:r>
            <a:r>
              <a:rPr lang="en-US" sz="2400" dirty="0" err="1" smtClean="0"/>
              <a:t>int</a:t>
            </a:r>
            <a:r>
              <a:rPr lang="en-US" sz="2400" dirty="0" smtClean="0"/>
              <a:t>) is now in the object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43600" y="4419600"/>
            <a:ext cx="2590799" cy="2209800"/>
            <a:chOff x="3429000" y="4191000"/>
            <a:chExt cx="2590799" cy="2209800"/>
          </a:xfrm>
        </p:grpSpPr>
        <p:grpSp>
          <p:nvGrpSpPr>
            <p:cNvPr id="23" name="Group 22"/>
            <p:cNvGrpSpPr/>
            <p:nvPr/>
          </p:nvGrpSpPr>
          <p:grpSpPr>
            <a:xfrm>
              <a:off x="3429000" y="4191000"/>
              <a:ext cx="2590799" cy="2209800"/>
              <a:chOff x="4216400" y="2133600"/>
              <a:chExt cx="3251200" cy="2438400"/>
            </a:xfrm>
          </p:grpSpPr>
          <p:sp>
            <p:nvSpPr>
              <p:cNvPr id="30" name="Rectangle 2"/>
              <p:cNvSpPr>
                <a:spLocks noChangeArrowheads="1"/>
              </p:cNvSpPr>
              <p:nvPr/>
            </p:nvSpPr>
            <p:spPr bwMode="auto">
              <a:xfrm>
                <a:off x="4216400" y="2667000"/>
                <a:ext cx="3251200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"/>
              <p:cNvSpPr>
                <a:spLocks noChangeArrowheads="1"/>
              </p:cNvSpPr>
              <p:nvPr/>
            </p:nvSpPr>
            <p:spPr bwMode="auto">
              <a:xfrm>
                <a:off x="421640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429000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90999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05199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90998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6172200" y="6191250"/>
            <a:ext cx="990600" cy="354806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 smtClean="0"/>
              <a:t>setBeds</a:t>
            </a:r>
            <a:r>
              <a:rPr lang="en-US" sz="2400" dirty="0" smtClean="0"/>
              <a:t>(</a:t>
            </a:r>
            <a:r>
              <a:rPr lang="en-US" sz="2400" dirty="0" err="1" smtClean="0"/>
              <a:t>int</a:t>
            </a:r>
            <a:r>
              <a:rPr lang="en-US" sz="2400" dirty="0" smtClean="0"/>
              <a:t>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419600" y="1371600"/>
            <a:ext cx="4577162" cy="5047536"/>
            <a:chOff x="4419600" y="1371600"/>
            <a:chExt cx="4577162" cy="5047536"/>
          </a:xfrm>
        </p:grpSpPr>
        <p:sp>
          <p:nvSpPr>
            <p:cNvPr id="45" name="TextBox 44"/>
            <p:cNvSpPr txBox="1"/>
            <p:nvPr/>
          </p:nvSpPr>
          <p:spPr>
            <a:xfrm>
              <a:off x="6172200" y="1371600"/>
              <a:ext cx="2824562" cy="5047536"/>
            </a:xfrm>
            <a:prstGeom prst="rect">
              <a:avLst/>
            </a:prstGeom>
            <a:solidFill>
              <a:srgbClr val="F8DF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Do not say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 smtClean="0"/>
                <a:t>“</a:t>
              </a:r>
              <a:r>
                <a:rPr lang="en-US" sz="2400" dirty="0" smtClean="0">
                  <a:solidFill>
                    <a:srgbClr val="800000"/>
                  </a:solidFill>
                </a:rPr>
                <a:t>set field </a:t>
              </a:r>
              <a:r>
                <a:rPr lang="en-US" sz="2400" dirty="0" err="1" smtClean="0">
                  <a:solidFill>
                    <a:srgbClr val="800000"/>
                  </a:solidFill>
                </a:rPr>
                <a:t>bdrs</a:t>
              </a:r>
              <a:r>
                <a:rPr lang="en-US" sz="2400" dirty="0" smtClean="0">
                  <a:solidFill>
                    <a:srgbClr val="800000"/>
                  </a:solidFill>
                </a:rPr>
                <a:t> to </a:t>
              </a:r>
              <a:r>
                <a:rPr lang="en-US" sz="2400" dirty="0">
                  <a:solidFill>
                    <a:srgbClr val="800000"/>
                  </a:solidFill>
                </a:rPr>
                <a:t> </a:t>
              </a:r>
              <a:r>
                <a:rPr lang="en-US" sz="2400" dirty="0" smtClean="0">
                  <a:solidFill>
                    <a:srgbClr val="800000"/>
                  </a:solidFill>
                </a:rPr>
                <a:t>b</a:t>
              </a:r>
              <a:r>
                <a:rPr lang="en-US" sz="2400" dirty="0" smtClean="0"/>
                <a:t>”</a:t>
              </a:r>
            </a:p>
            <a:p>
              <a:r>
                <a:rPr lang="en-US" sz="2400" dirty="0" smtClean="0"/>
                <a:t>User does not know there is a field. All user knows is that </a:t>
              </a:r>
              <a:r>
                <a:rPr lang="en-US" sz="2400" dirty="0" smtClean="0">
                  <a:solidFill>
                    <a:srgbClr val="800000"/>
                  </a:solidFill>
                </a:rPr>
                <a:t>House </a:t>
              </a:r>
              <a:r>
                <a:rPr lang="en-US" sz="2400" dirty="0" smtClean="0"/>
                <a:t>maintains bedrooms and bathrooms. Later, we show an </a:t>
              </a:r>
              <a:r>
                <a:rPr lang="en-US" sz="2400" dirty="0" err="1" smtClean="0"/>
                <a:t>imple</a:t>
              </a:r>
              <a:r>
                <a:rPr lang="en-US" sz="2400" dirty="0" smtClean="0"/>
                <a:t>-mentation that doesn’t have field b but “behavior” is the same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419600" y="2209800"/>
              <a:ext cx="1981200" cy="1524000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58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M</a:t>
            </a:r>
            <a:r>
              <a:rPr lang="en-US" sz="3200" dirty="0" smtClean="0">
                <a:solidFill>
                  <a:srgbClr val="800000"/>
                </a:solidFill>
              </a:rPr>
              <a:t>ethod specs should not mention fields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4045443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latin typeface="Times New Roman"/>
                <a:cs typeface="Times New Roman"/>
              </a:rPr>
              <a:t>public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class</a:t>
            </a:r>
            <a:r>
              <a:rPr lang="en-US" sz="2200" dirty="0" smtClean="0">
                <a:latin typeface="Times New Roman"/>
                <a:cs typeface="Times New Roman"/>
              </a:rPr>
              <a:t> House{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</a:t>
            </a:r>
            <a:r>
              <a:rPr lang="en-US" sz="2200" b="1" dirty="0" smtClean="0">
                <a:latin typeface="Times New Roman"/>
                <a:cs typeface="Times New Roman"/>
              </a:rPr>
              <a:t>private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b="1" dirty="0" err="1" smtClean="0">
                <a:latin typeface="Times New Roman"/>
                <a:cs typeface="Times New Roman"/>
              </a:rPr>
              <a:t>int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bdrs</a:t>
            </a:r>
            <a:r>
              <a:rPr lang="en-US" sz="2200" dirty="0" smtClean="0">
                <a:latin typeface="Times New Roman"/>
                <a:cs typeface="Times New Roman"/>
              </a:rPr>
              <a:t>;   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//in 0..10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</a:t>
            </a:r>
            <a:r>
              <a:rPr lang="en-US" sz="2200" b="1" dirty="0" smtClean="0">
                <a:latin typeface="Times New Roman"/>
                <a:cs typeface="Times New Roman"/>
              </a:rPr>
              <a:t>private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b="1" dirty="0" err="1" smtClean="0">
                <a:latin typeface="Times New Roman"/>
                <a:cs typeface="Times New Roman"/>
              </a:rPr>
              <a:t>int</a:t>
            </a:r>
            <a:r>
              <a:rPr lang="en-US" sz="2200" dirty="0" smtClean="0">
                <a:latin typeface="Times New Roman"/>
                <a:cs typeface="Times New Roman"/>
              </a:rPr>
              <a:t> baths; </a:t>
            </a:r>
            <a:r>
              <a:rPr lang="en-US" sz="2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//in 1..5</a:t>
            </a:r>
            <a:endParaRPr lang="en-US" sz="22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**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return number of rooms*/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public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int</a:t>
            </a:r>
            <a:r>
              <a:rPr lang="en-US" sz="2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getRooms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()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     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return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bdrs+baths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;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}</a:t>
            </a:r>
            <a:endParaRPr lang="en-US" sz="24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04877" y="2286000"/>
            <a:ext cx="1405323" cy="1676400"/>
            <a:chOff x="3657600" y="2286000"/>
            <a:chExt cx="1405323" cy="16764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114800" y="2286000"/>
              <a:ext cx="609600" cy="0"/>
            </a:xfrm>
            <a:prstGeom prst="straightConnector1">
              <a:avLst/>
            </a:prstGeom>
            <a:ln w="73025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57600" y="2515850"/>
              <a:ext cx="1405323" cy="1446550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Decide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to change </a:t>
              </a:r>
              <a:r>
                <a:rPr lang="en-US" sz="2200" b="1" dirty="0" err="1" smtClean="0">
                  <a:solidFill>
                    <a:schemeClr val="bg1"/>
                  </a:solidFill>
                </a:rPr>
                <a:t>implemen-tation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1360" y="4488597"/>
            <a:ext cx="2590799" cy="2209800"/>
            <a:chOff x="3429000" y="4191000"/>
            <a:chExt cx="2590799" cy="2209800"/>
          </a:xfrm>
        </p:grpSpPr>
        <p:grpSp>
          <p:nvGrpSpPr>
            <p:cNvPr id="41" name="Group 40"/>
            <p:cNvGrpSpPr/>
            <p:nvPr/>
          </p:nvGrpSpPr>
          <p:grpSpPr>
            <a:xfrm>
              <a:off x="3429000" y="4191000"/>
              <a:ext cx="2590799" cy="2209800"/>
              <a:chOff x="4216400" y="2133600"/>
              <a:chExt cx="3251200" cy="2438400"/>
            </a:xfrm>
          </p:grpSpPr>
          <p:sp>
            <p:nvSpPr>
              <p:cNvPr id="47" name="Rectangle 2"/>
              <p:cNvSpPr>
                <a:spLocks noChangeArrowheads="1"/>
              </p:cNvSpPr>
              <p:nvPr/>
            </p:nvSpPr>
            <p:spPr bwMode="auto">
              <a:xfrm>
                <a:off x="4216400" y="2667000"/>
                <a:ext cx="3251200" cy="1905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auto">
              <a:xfrm>
                <a:off x="4216400" y="2133600"/>
                <a:ext cx="2141726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smtClean="0">
                    <a:solidFill>
                      <a:srgbClr val="8B008C"/>
                    </a:solidFill>
                  </a:rPr>
                  <a:t>House@150</a:t>
                </a:r>
                <a:endParaRPr lang="en-US" sz="2400" dirty="0"/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6553200" y="2667000"/>
                <a:ext cx="914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House</a:t>
                </a:r>
                <a:endParaRPr lang="en-US" sz="2400" dirty="0"/>
              </a:p>
            </p:txBody>
          </p:sp>
        </p:grp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429000" y="47244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bdrs</a:t>
              </a:r>
              <a:endParaRPr lang="en-US" sz="2400" dirty="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190999" y="47244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505199" y="5334000"/>
              <a:ext cx="6096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baths</a:t>
              </a:r>
              <a:endParaRPr lang="en-US" sz="2400" dirty="0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190998" y="5334000"/>
              <a:ext cx="609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4953000" y="5410200"/>
              <a:ext cx="990600" cy="685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err="1" smtClean="0"/>
                <a:t>getBeds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getBaths</a:t>
              </a:r>
              <a:r>
                <a:rPr lang="en-US" sz="2400" dirty="0" smtClean="0"/>
                <a:t>()</a:t>
              </a:r>
            </a:p>
            <a:p>
              <a:pPr algn="ctr"/>
              <a:r>
                <a:rPr lang="en-US" sz="2400" dirty="0" err="1" smtClean="0"/>
                <a:t>toString</a:t>
              </a:r>
              <a:r>
                <a:rPr lang="en-US" sz="2400" dirty="0" smtClean="0"/>
                <a:t>()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53000" y="1538306"/>
            <a:ext cx="4419600" cy="5160091"/>
            <a:chOff x="4953000" y="1538306"/>
            <a:chExt cx="4419600" cy="5160091"/>
          </a:xfrm>
        </p:grpSpPr>
        <p:sp>
          <p:nvSpPr>
            <p:cNvPr id="10" name="Rectangle 9"/>
            <p:cNvSpPr/>
            <p:nvPr/>
          </p:nvSpPr>
          <p:spPr>
            <a:xfrm>
              <a:off x="5410200" y="2849940"/>
              <a:ext cx="3962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/** </a:t>
              </a:r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return number of rooms*/</a:t>
              </a:r>
              <a:endParaRPr lang="en-US" sz="2400" dirty="0">
                <a:solidFill>
                  <a:srgbClr val="800000"/>
                </a:solidFill>
                <a:latin typeface="Times New Roman"/>
                <a:cs typeface="Times New Roman"/>
              </a:endParaRPr>
            </a:p>
            <a:p>
              <a:r>
                <a:rPr lang="en-US" sz="2400" b="1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public</a:t>
              </a:r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int</a:t>
              </a:r>
              <a:r>
                <a:rPr lang="en-US" sz="2400" b="1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400" dirty="0" err="1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getRooms</a:t>
              </a:r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()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{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Times New Roman"/>
                  <a:cs typeface="Times New Roman"/>
                </a:rPr>
                <a:t>       </a:t>
              </a:r>
              <a:r>
                <a:rPr lang="en-US" sz="2400" b="1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return</a:t>
              </a:r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 rooms;</a:t>
              </a:r>
              <a:endParaRPr lang="en-US" sz="2400" dirty="0">
                <a:solidFill>
                  <a:srgbClr val="800000"/>
                </a:solidFill>
                <a:latin typeface="Times New Roman"/>
                <a:cs typeface="Times New Roman"/>
              </a:endParaRPr>
            </a:p>
            <a:p>
              <a:r>
                <a:rPr lang="en-US" sz="24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}</a:t>
              </a:r>
              <a:endParaRPr lang="en-US" sz="2400" dirty="0">
                <a:solidFill>
                  <a:srgbClr val="8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Content Placeholder 3"/>
            <p:cNvSpPr txBox="1">
              <a:spLocks/>
            </p:cNvSpPr>
            <p:nvPr/>
          </p:nvSpPr>
          <p:spPr>
            <a:xfrm>
              <a:off x="4953000" y="1538306"/>
              <a:ext cx="4191000" cy="129540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Wingdings"/>
                <a:buNone/>
              </a:pPr>
              <a:r>
                <a:rPr lang="en-US" sz="2200" b="1" dirty="0" smtClean="0">
                  <a:latin typeface="Times New Roman"/>
                  <a:cs typeface="Times New Roman"/>
                </a:rPr>
                <a:t>public</a:t>
              </a:r>
              <a:r>
                <a:rPr lang="en-US" sz="2200" dirty="0" smtClean="0">
                  <a:latin typeface="Times New Roman"/>
                  <a:cs typeface="Times New Roman"/>
                </a:rPr>
                <a:t> </a:t>
              </a:r>
              <a:r>
                <a:rPr lang="en-US" sz="2200" b="1" dirty="0" smtClean="0">
                  <a:latin typeface="Times New Roman"/>
                  <a:cs typeface="Times New Roman"/>
                </a:rPr>
                <a:t>class</a:t>
              </a:r>
              <a:r>
                <a:rPr lang="en-US" sz="2200" dirty="0" smtClean="0">
                  <a:latin typeface="Times New Roman"/>
                  <a:cs typeface="Times New Roman"/>
                </a:rPr>
                <a:t> House{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US" sz="2200" dirty="0" smtClean="0">
                <a:latin typeface="Times New Roman"/>
                <a:cs typeface="Times New Roman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2200" dirty="0" smtClean="0">
                  <a:latin typeface="Times New Roman"/>
                  <a:cs typeface="Times New Roman"/>
                </a:rPr>
                <a:t>       </a:t>
              </a:r>
              <a:r>
                <a:rPr lang="en-US" sz="2200" b="1" dirty="0" smtClean="0">
                  <a:latin typeface="Times New Roman"/>
                  <a:cs typeface="Times New Roman"/>
                </a:rPr>
                <a:t>private</a:t>
              </a:r>
              <a:r>
                <a:rPr lang="en-US" sz="2200" dirty="0" smtClean="0">
                  <a:latin typeface="Times New Roman"/>
                  <a:cs typeface="Times New Roman"/>
                </a:rPr>
                <a:t> </a:t>
              </a:r>
              <a:r>
                <a:rPr lang="en-US" sz="2200" b="1" dirty="0" err="1" smtClean="0">
                  <a:latin typeface="Times New Roman"/>
                  <a:cs typeface="Times New Roman"/>
                </a:rPr>
                <a:t>int</a:t>
              </a:r>
              <a:r>
                <a:rPr lang="en-US" sz="2200" b="1" dirty="0" smtClean="0">
                  <a:latin typeface="Times New Roman"/>
                  <a:cs typeface="Times New Roman"/>
                </a:rPr>
                <a:t> </a:t>
              </a:r>
              <a:r>
                <a:rPr lang="en-US" sz="2200" dirty="0" smtClean="0">
                  <a:latin typeface="Times New Roman"/>
                  <a:cs typeface="Times New Roman"/>
                </a:rPr>
                <a:t>rooms;</a:t>
              </a:r>
              <a:r>
                <a:rPr lang="en-US" sz="22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 // rooms, </a:t>
              </a:r>
              <a:r>
                <a:rPr lang="en-US" sz="22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in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22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	</a:t>
              </a:r>
              <a:r>
                <a:rPr lang="en-US" sz="22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		  1..15 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62600" y="4488597"/>
              <a:ext cx="2590799" cy="2209800"/>
              <a:chOff x="3429000" y="4191000"/>
              <a:chExt cx="2590799" cy="22098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4191000"/>
                <a:ext cx="2590799" cy="2209800"/>
                <a:chOff x="4216400" y="2133600"/>
                <a:chExt cx="3251200" cy="2438400"/>
              </a:xfrm>
            </p:grpSpPr>
            <p:sp>
              <p:nvSpPr>
                <p:cNvPr id="57" name="Rectangle 2"/>
                <p:cNvSpPr>
                  <a:spLocks noChangeArrowheads="1"/>
                </p:cNvSpPr>
                <p:nvPr/>
              </p:nvSpPr>
              <p:spPr bwMode="auto">
                <a:xfrm>
                  <a:off x="4216400" y="2667000"/>
                  <a:ext cx="3251200" cy="190500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3"/>
                <p:cNvSpPr>
                  <a:spLocks noChangeArrowheads="1"/>
                </p:cNvSpPr>
                <p:nvPr/>
              </p:nvSpPr>
              <p:spPr bwMode="auto">
                <a:xfrm>
                  <a:off x="4216400" y="2133600"/>
                  <a:ext cx="2141726" cy="60960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8B008C"/>
                      </a:solidFill>
                    </a:rPr>
                    <a:t>House@150</a:t>
                  </a:r>
                  <a:endParaRPr lang="en-US" sz="2400" dirty="0"/>
                </a:p>
              </p:txBody>
            </p:sp>
            <p:sp>
              <p:nvSpPr>
                <p:cNvPr id="59" name="Rectangle 4"/>
                <p:cNvSpPr>
                  <a:spLocks noChangeArrowheads="1"/>
                </p:cNvSpPr>
                <p:nvPr/>
              </p:nvSpPr>
              <p:spPr bwMode="auto">
                <a:xfrm>
                  <a:off x="6553200" y="2667000"/>
                  <a:ext cx="914400" cy="5334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/>
                    <a:t>House</a:t>
                  </a:r>
                  <a:endParaRPr lang="en-US" sz="2400" dirty="0"/>
                </a:p>
              </p:txBody>
            </p:sp>
          </p:grp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3581400" y="4724400"/>
                <a:ext cx="60960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rooms</a:t>
                </a:r>
                <a:endParaRPr lang="en-US" sz="2400" dirty="0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4343400" y="4724400"/>
                <a:ext cx="60960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6" name="Rectangle 21"/>
              <p:cNvSpPr>
                <a:spLocks noChangeArrowheads="1"/>
              </p:cNvSpPr>
              <p:nvPr/>
            </p:nvSpPr>
            <p:spPr bwMode="auto">
              <a:xfrm>
                <a:off x="4953000" y="5410200"/>
                <a:ext cx="990600" cy="6858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err="1" smtClean="0"/>
                  <a:t>getBeds</a:t>
                </a:r>
                <a:r>
                  <a:rPr lang="en-US" sz="2400" dirty="0" smtClean="0"/>
                  <a:t>()</a:t>
                </a:r>
              </a:p>
              <a:p>
                <a:pPr algn="ctr"/>
                <a:r>
                  <a:rPr lang="en-US" sz="2400" dirty="0" err="1" smtClean="0"/>
                  <a:t>getBaths</a:t>
                </a:r>
                <a:r>
                  <a:rPr lang="en-US" sz="2400" dirty="0" smtClean="0"/>
                  <a:t>()</a:t>
                </a:r>
              </a:p>
              <a:p>
                <a:pPr algn="ctr"/>
                <a:r>
                  <a:rPr lang="en-US" sz="2400" dirty="0" err="1" smtClean="0"/>
                  <a:t>toString</a:t>
                </a:r>
                <a:r>
                  <a:rPr lang="en-US" sz="2400" dirty="0" smtClean="0"/>
                  <a:t>()</a:t>
                </a:r>
                <a:endParaRPr lang="en-US" sz="2400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2039996" y="5733062"/>
            <a:ext cx="5198959" cy="830997"/>
          </a:xfrm>
          <a:prstGeom prst="rect">
            <a:avLst/>
          </a:prstGeom>
          <a:solidFill>
            <a:srgbClr val="F8DF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Specs of methods stay the same.</a:t>
            </a:r>
          </a:p>
          <a:p>
            <a:r>
              <a:rPr lang="en-US" sz="2400" dirty="0" smtClean="0"/>
              <a:t>Implementations, including fields, change!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10756</TotalTime>
  <Words>2262</Words>
  <Application>Microsoft Macintosh PowerPoint</Application>
  <PresentationFormat>On-screen Show (4:3)</PresentationFormat>
  <Paragraphs>399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CS/ENGRD 2110 Fall 2017</vt:lpstr>
      <vt:lpstr>Object-Oriented Programming</vt:lpstr>
      <vt:lpstr> class House</vt:lpstr>
      <vt:lpstr>Class invariants</vt:lpstr>
      <vt:lpstr>Generate javadoc</vt:lpstr>
      <vt:lpstr>Class House</vt:lpstr>
      <vt:lpstr>Getter methods (functions)</vt:lpstr>
      <vt:lpstr>Setter methods (procedures)</vt:lpstr>
      <vt:lpstr>Method specs should not mention fields</vt:lpstr>
      <vt:lpstr>A little about type (class) String</vt:lpstr>
      <vt:lpstr>Test using a JUnit testing class</vt:lpstr>
      <vt:lpstr>Test using a JUnit testing class</vt:lpstr>
      <vt:lpstr>Test setter method in JUnit testing class</vt:lpstr>
      <vt:lpstr>Constructors —new kind of method</vt:lpstr>
      <vt:lpstr>Constructors —new kind of method</vt:lpstr>
      <vt:lpstr>Revisit the new-expression</vt:lpstr>
      <vt:lpstr>How to test a constructor</vt:lpstr>
      <vt:lpstr>Recap</vt:lpstr>
      <vt:lpstr>CS2110 FAQs</vt:lpstr>
      <vt:lpstr>Recitation This Week</vt:lpstr>
      <vt:lpstr>Assignments</vt:lpstr>
      <vt:lpstr>Assignment A1</vt:lpstr>
      <vt:lpstr>Assignment A1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David Gries</cp:lastModifiedBy>
  <cp:revision>405</cp:revision>
  <cp:lastPrinted>2015-08-31T13:48:36Z</cp:lastPrinted>
  <dcterms:created xsi:type="dcterms:W3CDTF">2006-08-16T00:00:00Z</dcterms:created>
  <dcterms:modified xsi:type="dcterms:W3CDTF">2017-08-29T10:42:04Z</dcterms:modified>
</cp:coreProperties>
</file>