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7" r:id="rId16"/>
    <p:sldId id="270" r:id="rId17"/>
    <p:sldId id="271" r:id="rId18"/>
    <p:sldId id="272" r:id="rId19"/>
    <p:sldId id="273" r:id="rId20"/>
    <p:sldId id="274" r:id="rId21"/>
    <p:sldId id="276" r:id="rId22"/>
    <p:sldId id="275" r:id="rId23"/>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 xmlns:p15="http://schemas.microsoft.com/office/powerpoint/2012/main">
        <p15:guide id="1" orient="horz" pos="1523">
          <p15:clr>
            <a:srgbClr val="A4A3A4"/>
          </p15:clr>
        </p15:guide>
        <p15:guide id="2" pos="2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55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62199" autoAdjust="0"/>
  </p:normalViewPr>
  <p:slideViewPr>
    <p:cSldViewPr snapToGrid="0" snapToObjects="1" showGuides="1">
      <p:cViewPr varScale="1">
        <p:scale>
          <a:sx n="78" d="100"/>
          <a:sy n="78" d="100"/>
        </p:scale>
        <p:origin x="-2490" y="-84"/>
      </p:cViewPr>
      <p:guideLst>
        <p:guide orient="horz" pos="2031"/>
        <p:guide pos="291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18E6D5-7D8C-2745-88AC-5BA1EE245A46}" type="datetimeFigureOut">
              <a:rPr lang="en-US" smtClean="0"/>
              <a:t>3/1/2016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CC38248-479D-5045-8E98-01A6F7ABA31D}" type="slidenum">
              <a:rPr lang="en-US" smtClean="0"/>
              <a:t>‹#›</a:t>
            </a:fld>
            <a:endParaRPr lang="en-US"/>
          </a:p>
        </p:txBody>
      </p:sp>
    </p:spTree>
    <p:extLst>
      <p:ext uri="{BB962C8B-B14F-4D97-AF65-F5344CB8AC3E}">
        <p14:creationId xmlns:p14="http://schemas.microsoft.com/office/powerpoint/2010/main" val="25187246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307051956"/>
      </p:ext>
    </p:extLst>
  </p:cSld>
  <p:clrMap bg1="lt1" tx1="dk1" bg2="dk2" tx2="lt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en.wikipedia.org/wiki/Computed_GOTO"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Shape 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 name="Shape 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824793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2" name="Shape 1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rgbClr val="000000"/>
              </a:buClr>
              <a:buSzPct val="127272"/>
              <a:buFont typeface="Arial"/>
              <a:buChar char="●"/>
            </a:pPr>
            <a:r>
              <a:rPr lang="en"/>
              <a:t>problem with removing duplicates</a:t>
            </a:r>
          </a:p>
          <a:p>
            <a:pPr marL="457200" lvl="0" indent="-317500" rtl="0">
              <a:spcBef>
                <a:spcPts val="0"/>
              </a:spcBef>
              <a:buClr>
                <a:srgbClr val="000000"/>
              </a:buClr>
              <a:buSzPct val="127272"/>
              <a:buFont typeface="Arial"/>
              <a:buChar char="●"/>
            </a:pPr>
            <a:r>
              <a:rPr lang="en"/>
              <a:t>Problem using List interface as parameter and passing in linked list and arraylist</a:t>
            </a:r>
          </a:p>
          <a:p>
            <a:pPr marL="914400" lvl="1" indent="-317500" rtl="0">
              <a:spcBef>
                <a:spcPts val="0"/>
              </a:spcBef>
              <a:buClr>
                <a:srgbClr val="000000"/>
              </a:buClr>
              <a:buSzPct val="127272"/>
              <a:buFont typeface="Arial"/>
              <a:buChar char="○"/>
            </a:pPr>
            <a:r>
              <a:rPr lang="en"/>
              <a:t>Talking about runtimes of </a:t>
            </a:r>
            <a:r>
              <a:rPr lang="en" i="1"/>
              <a:t>get</a:t>
            </a:r>
          </a:p>
        </p:txBody>
      </p:sp>
    </p:spTree>
    <p:extLst>
      <p:ext uri="{BB962C8B-B14F-4D97-AF65-F5344CB8AC3E}">
        <p14:creationId xmlns:p14="http://schemas.microsoft.com/office/powerpoint/2010/main" val="791429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44" name="Shape 1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Revisit the concept of implementations from interfaces and inheritance from superclasses</a:t>
            </a:r>
            <a:r>
              <a:rPr lang="en" dirty="0" smtClean="0"/>
              <a:t>.</a:t>
            </a:r>
            <a:endParaRPr lang="en-US" dirty="0" smtClean="0"/>
          </a:p>
          <a:p>
            <a:pPr rtl="0">
              <a:spcBef>
                <a:spcPts val="0"/>
              </a:spcBef>
              <a:buNone/>
            </a:pPr>
            <a:r>
              <a:rPr lang="en-US" dirty="0" smtClean="0"/>
              <a:t>Arrows go from sub</a:t>
            </a:r>
            <a:r>
              <a:rPr lang="en-US" baseline="0" dirty="0" smtClean="0"/>
              <a:t> class/interface to super class/interface.</a:t>
            </a:r>
            <a:endParaRPr lang="en" dirty="0"/>
          </a:p>
          <a:p>
            <a:pPr rtl="0">
              <a:spcBef>
                <a:spcPts val="0"/>
              </a:spcBef>
              <a:buNone/>
            </a:pPr>
            <a:endParaRPr dirty="0"/>
          </a:p>
          <a:p>
            <a:pPr rtl="0">
              <a:spcBef>
                <a:spcPts val="0"/>
              </a:spcBef>
              <a:buNone/>
            </a:pPr>
            <a:r>
              <a:rPr lang="en" dirty="0"/>
              <a:t>Even with a simple ArrayList, there are a lot of parts contributing methods and specifications.</a:t>
            </a:r>
          </a:p>
          <a:p>
            <a:pPr rtl="0">
              <a:spcBef>
                <a:spcPts val="0"/>
              </a:spcBef>
              <a:buNone/>
            </a:pPr>
            <a:endParaRPr dirty="0"/>
          </a:p>
          <a:p>
            <a:pPr rtl="0">
              <a:spcBef>
                <a:spcPts val="0"/>
              </a:spcBef>
              <a:buNone/>
            </a:pPr>
            <a:r>
              <a:rPr lang="en" dirty="0"/>
              <a:t>Note that in the next few slides we’re not going to draw all of the classes but key interfaces/classes to show where the method declarations come from.</a:t>
            </a:r>
          </a:p>
          <a:p>
            <a:pPr rtl="0">
              <a:spcBef>
                <a:spcPts val="0"/>
              </a:spcBef>
              <a:buNone/>
            </a:pPr>
            <a:endParaRPr dirty="0"/>
          </a:p>
          <a:p>
            <a:pPr rtl="0">
              <a:spcBef>
                <a:spcPts val="0"/>
              </a:spcBef>
              <a:buNone/>
            </a:pPr>
            <a:r>
              <a:rPr lang="en" dirty="0"/>
              <a:t>Everything on the left is an abstract class or a class and everything on the right is an interface. </a:t>
            </a:r>
            <a:r>
              <a:rPr lang="en-US" dirty="0" smtClean="0"/>
              <a:t>Don’t talk about </a:t>
            </a:r>
            <a:r>
              <a:rPr lang="en" dirty="0" smtClean="0">
                <a:solidFill>
                  <a:schemeClr val="dk1"/>
                </a:solidFill>
              </a:rPr>
              <a:t>interface</a:t>
            </a:r>
            <a:r>
              <a:rPr lang="en" dirty="0" smtClean="0"/>
              <a:t> </a:t>
            </a:r>
            <a:r>
              <a:rPr lang="en" dirty="0"/>
              <a:t>Iterable </a:t>
            </a:r>
            <a:r>
              <a:rPr lang="en" dirty="0" smtClean="0"/>
              <a:t>–</a:t>
            </a:r>
            <a:r>
              <a:rPr lang="en-US" dirty="0" smtClean="0"/>
              <a:t>tell</a:t>
            </a:r>
            <a:r>
              <a:rPr lang="en-US" baseline="0" dirty="0" smtClean="0"/>
              <a:t> them that’s for a later recitation.</a:t>
            </a:r>
            <a:endParaRPr lang="en" dirty="0"/>
          </a:p>
          <a:p>
            <a:pPr rtl="0">
              <a:spcBef>
                <a:spcPts val="0"/>
              </a:spcBef>
              <a:buNone/>
            </a:pPr>
            <a:endParaRPr dirty="0"/>
          </a:p>
          <a:p>
            <a:pPr rtl="0">
              <a:spcBef>
                <a:spcPts val="0"/>
              </a:spcBef>
              <a:buNone/>
            </a:pPr>
            <a:r>
              <a:rPr lang="en" dirty="0"/>
              <a:t>We looked in the JDK and for some reason both AbstractList and ArrayList implement </a:t>
            </a:r>
            <a:r>
              <a:rPr lang="en" dirty="0">
                <a:solidFill>
                  <a:schemeClr val="dk1"/>
                </a:solidFill>
              </a:rPr>
              <a:t>interface</a:t>
            </a:r>
            <a:r>
              <a:rPr lang="en" dirty="0"/>
              <a:t> List, even though ArrayList wouldn’t necessarily have to. We’re not sure why this is other than Java developers wanted to.</a:t>
            </a:r>
          </a:p>
          <a:p>
            <a:pPr lvl="0" rtl="0">
              <a:spcBef>
                <a:spcPts val="0"/>
              </a:spcBef>
              <a:buNone/>
            </a:pPr>
            <a:endParaRPr dirty="0"/>
          </a:p>
        </p:txBody>
      </p:sp>
    </p:spTree>
    <p:extLst>
      <p:ext uri="{BB962C8B-B14F-4D97-AF65-F5344CB8AC3E}">
        <p14:creationId xmlns:p14="http://schemas.microsoft.com/office/powerpoint/2010/main" val="421154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57" name="Shape 15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dirty="0"/>
              <a:t>Interfaces can extend other interfaces</a:t>
            </a:r>
            <a:r>
              <a:rPr lang="en" dirty="0" smtClean="0"/>
              <a:t>!</a:t>
            </a:r>
            <a:endParaRPr lang="en-US" dirty="0" smtClean="0"/>
          </a:p>
          <a:p>
            <a:pPr lvl="0" rtl="0">
              <a:spcBef>
                <a:spcPts val="0"/>
              </a:spcBef>
              <a:buNone/>
            </a:pPr>
            <a:endParaRPr lang="en-US" dirty="0" smtClean="0"/>
          </a:p>
          <a:p>
            <a:pPr lvl="0" rtl="0">
              <a:spcBef>
                <a:spcPts val="0"/>
              </a:spcBef>
              <a:buNone/>
            </a:pPr>
            <a:r>
              <a:rPr lang="en-US" dirty="0" smtClean="0"/>
              <a:t>Tell them you will explain Map later.</a:t>
            </a:r>
            <a:endParaRPr lang="en" dirty="0"/>
          </a:p>
        </p:txBody>
      </p:sp>
    </p:spTree>
    <p:extLst>
      <p:ext uri="{BB962C8B-B14F-4D97-AF65-F5344CB8AC3E}">
        <p14:creationId xmlns:p14="http://schemas.microsoft.com/office/powerpoint/2010/main" val="13126348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77" name="Shape 1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Make sure to say that they don’t need to worry about what “Hash” or “hashing” means yet. </a:t>
            </a:r>
            <a:r>
              <a:rPr lang="en-US" dirty="0" smtClean="0"/>
              <a:t>That’s a topic for another recitation. </a:t>
            </a:r>
            <a:r>
              <a:rPr lang="en" dirty="0" smtClean="0"/>
              <a:t>Just </a:t>
            </a:r>
            <a:r>
              <a:rPr lang="en" dirty="0"/>
              <a:t>mention that they have constant expected-time operations: adding, deleting, lookup. </a:t>
            </a:r>
            <a:r>
              <a:rPr lang="en-US" dirty="0" smtClean="0"/>
              <a:t>Hashing is</a:t>
            </a:r>
            <a:r>
              <a:rPr lang="en" dirty="0" smtClean="0"/>
              <a:t> </a:t>
            </a:r>
            <a:r>
              <a:rPr lang="en" dirty="0"/>
              <a:t>a really neat concept.</a:t>
            </a:r>
          </a:p>
          <a:p>
            <a:pPr rtl="0">
              <a:spcBef>
                <a:spcPts val="0"/>
              </a:spcBef>
              <a:buNone/>
            </a:pPr>
            <a:endParaRPr dirty="0"/>
          </a:p>
          <a:p>
            <a:pPr rtl="0">
              <a:spcBef>
                <a:spcPts val="0"/>
              </a:spcBef>
              <a:buNone/>
            </a:pPr>
            <a:r>
              <a:rPr lang="en" dirty="0"/>
              <a:t>Go over Map carefully. They will be needing it later. </a:t>
            </a:r>
            <a:r>
              <a:rPr lang="en" dirty="0" smtClean="0"/>
              <a:t>T</a:t>
            </a:r>
            <a:r>
              <a:rPr lang="en-US" dirty="0" smtClean="0"/>
              <a:t>h</a:t>
            </a:r>
            <a:r>
              <a:rPr lang="en" dirty="0" smtClean="0"/>
              <a:t>ink </a:t>
            </a:r>
            <a:r>
              <a:rPr lang="en" dirty="0"/>
              <a:t>of it as a dictionary. K is a word to look up and V is its meaning. But of course K can be any class-type.</a:t>
            </a:r>
          </a:p>
          <a:p>
            <a:pPr rtl="0">
              <a:spcBef>
                <a:spcPts val="0"/>
              </a:spcBef>
              <a:buNone/>
            </a:pPr>
            <a:endParaRPr dirty="0"/>
          </a:p>
          <a:p>
            <a:pPr rtl="0">
              <a:spcBef>
                <a:spcPts val="0"/>
              </a:spcBef>
              <a:buNone/>
            </a:pPr>
            <a:r>
              <a:rPr lang="en" dirty="0"/>
              <a:t>Go through these classes and describe them</a:t>
            </a:r>
            <a:r>
              <a:rPr lang="en" dirty="0" smtClean="0"/>
              <a:t>.</a:t>
            </a:r>
            <a:r>
              <a:rPr lang="en-US" dirty="0" smtClean="0"/>
              <a:t> You could show them the API spec of one of them in your browser.</a:t>
            </a:r>
            <a:endParaRPr lang="en" dirty="0"/>
          </a:p>
          <a:p>
            <a:pPr rtl="0">
              <a:spcBef>
                <a:spcPts val="0"/>
              </a:spcBef>
              <a:buNone/>
            </a:pPr>
            <a:endParaRPr dirty="0"/>
          </a:p>
          <a:p>
            <a:pPr lvl="0" rtl="0">
              <a:spcBef>
                <a:spcPts val="0"/>
              </a:spcBef>
              <a:buNone/>
            </a:pPr>
            <a:endParaRPr dirty="0"/>
          </a:p>
        </p:txBody>
      </p:sp>
    </p:spTree>
    <p:extLst>
      <p:ext uri="{BB962C8B-B14F-4D97-AF65-F5344CB8AC3E}">
        <p14:creationId xmlns:p14="http://schemas.microsoft.com/office/powerpoint/2010/main" val="3543847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dirty="0"/>
              <a:t>There is a </a:t>
            </a:r>
            <a:r>
              <a:rPr lang="en" dirty="0">
                <a:solidFill>
                  <a:schemeClr val="dk1"/>
                </a:solidFill>
              </a:rPr>
              <a:t>class </a:t>
            </a:r>
            <a:r>
              <a:rPr lang="en" dirty="0"/>
              <a:t>Stack, but it’s from JDK 1.0, meaning it’s very old, and the documentation says that Deque is preferred.</a:t>
            </a:r>
          </a:p>
          <a:p>
            <a:pPr lvl="0" rtl="0">
              <a:spcBef>
                <a:spcPts val="0"/>
              </a:spcBef>
              <a:buNone/>
            </a:pPr>
            <a:r>
              <a:rPr lang="en" dirty="0"/>
              <a:t>Deque </a:t>
            </a:r>
            <a:r>
              <a:rPr lang="en" dirty="0" smtClean="0"/>
              <a:t>(pronounced </a:t>
            </a:r>
            <a:r>
              <a:rPr lang="en" dirty="0"/>
              <a:t>as “DECK”) is short for Double Ended Queue.</a:t>
            </a:r>
          </a:p>
          <a:p>
            <a:pPr lvl="0" rtl="0">
              <a:spcBef>
                <a:spcPts val="0"/>
              </a:spcBef>
              <a:buNone/>
            </a:pPr>
            <a:endParaRPr dirty="0"/>
          </a:p>
          <a:p>
            <a:pPr lvl="0" rtl="0">
              <a:spcBef>
                <a:spcPts val="0"/>
              </a:spcBef>
              <a:buNone/>
            </a:pPr>
            <a:r>
              <a:rPr lang="en" dirty="0"/>
              <a:t>ArrayDeque is optimized for head and tail operations (+ there are cache benefits). So using a LinkedList or ArrayDeque is good.</a:t>
            </a:r>
          </a:p>
          <a:p>
            <a:pPr rtl="0">
              <a:spcBef>
                <a:spcPts val="0"/>
              </a:spcBef>
              <a:buNone/>
            </a:pPr>
            <a:r>
              <a:rPr lang="en" dirty="0"/>
              <a:t>(It’s an expandable circular buffer! Students do not need to know that though.)</a:t>
            </a:r>
          </a:p>
          <a:p>
            <a:pPr rtl="0">
              <a:spcBef>
                <a:spcPts val="0"/>
              </a:spcBef>
              <a:buNone/>
            </a:pPr>
            <a:endParaRPr dirty="0"/>
          </a:p>
          <a:p>
            <a:pPr rtl="0">
              <a:spcBef>
                <a:spcPts val="0"/>
              </a:spcBef>
              <a:buNone/>
            </a:pPr>
            <a:r>
              <a:rPr lang="en" dirty="0"/>
              <a:t>ArrayDeque operations are </a:t>
            </a:r>
            <a:r>
              <a:rPr lang="en" b="1" dirty="0"/>
              <a:t>expected/amortized</a:t>
            </a:r>
            <a:r>
              <a:rPr lang="en" dirty="0"/>
              <a:t> O(1). ArrayDeque is usually faster than LinkedList due to caching &amp; memory benefits.</a:t>
            </a:r>
          </a:p>
          <a:p>
            <a:pPr rtl="0">
              <a:spcBef>
                <a:spcPts val="0"/>
              </a:spcBef>
              <a:buNone/>
            </a:pPr>
            <a:endParaRPr dirty="0"/>
          </a:p>
          <a:p>
            <a:pPr rtl="0">
              <a:spcBef>
                <a:spcPts val="0"/>
              </a:spcBef>
              <a:buNone/>
            </a:pPr>
            <a:r>
              <a:rPr lang="en" dirty="0"/>
              <a:t>Students don’t know what AMORTIZED means. Here’s an example. We bought a selzer-making machine, which cost $100.</a:t>
            </a:r>
          </a:p>
          <a:p>
            <a:pPr rtl="0">
              <a:spcBef>
                <a:spcPts val="0"/>
              </a:spcBef>
              <a:buNone/>
            </a:pPr>
            <a:r>
              <a:rPr lang="en" dirty="0"/>
              <a:t>If all I do is make one glassful, that glass costs me $100. If I make two, each </a:t>
            </a:r>
            <a:r>
              <a:rPr lang="en" dirty="0" smtClean="0"/>
              <a:t>cost</a:t>
            </a:r>
            <a:r>
              <a:rPr lang="en-US" dirty="0" smtClean="0"/>
              <a:t>s</a:t>
            </a:r>
            <a:r>
              <a:rPr lang="en" dirty="0" smtClean="0"/>
              <a:t> </a:t>
            </a:r>
            <a:r>
              <a:rPr lang="en" dirty="0"/>
              <a:t>$50.00. If I make 100 glasses, I can think that</a:t>
            </a:r>
          </a:p>
          <a:p>
            <a:pPr rtl="0">
              <a:spcBef>
                <a:spcPts val="0"/>
              </a:spcBef>
              <a:buNone/>
            </a:pPr>
            <a:r>
              <a:rPr lang="en" dirty="0"/>
              <a:t>each glass cost me $1. But if I make 1,000 glasses over the years, each one cost me 10 cents. I am AMORTIZING the </a:t>
            </a:r>
            <a:r>
              <a:rPr lang="en" dirty="0" smtClean="0"/>
              <a:t>cos</a:t>
            </a:r>
            <a:r>
              <a:rPr lang="en-US" dirty="0" smtClean="0"/>
              <a:t>t</a:t>
            </a:r>
            <a:r>
              <a:rPr lang="en" dirty="0" smtClean="0"/>
              <a:t> </a:t>
            </a:r>
            <a:r>
              <a:rPr lang="en" dirty="0"/>
              <a:t>of</a:t>
            </a:r>
          </a:p>
          <a:p>
            <a:pPr rtl="0">
              <a:spcBef>
                <a:spcPts val="0"/>
              </a:spcBef>
              <a:buNone/>
            </a:pPr>
            <a:r>
              <a:rPr lang="en" dirty="0"/>
              <a:t>the machine over the number of glasses I make using it.</a:t>
            </a:r>
          </a:p>
          <a:p>
            <a:pPr rtl="0">
              <a:spcBef>
                <a:spcPts val="0"/>
              </a:spcBef>
              <a:buNone/>
            </a:pPr>
            <a:endParaRPr dirty="0"/>
          </a:p>
          <a:p>
            <a:pPr lvl="0" rtl="0">
              <a:spcBef>
                <a:spcPts val="0"/>
              </a:spcBef>
              <a:buNone/>
            </a:pPr>
            <a:r>
              <a:rPr lang="en" dirty="0"/>
              <a:t>LinkedList is an old time favorite that will not be forgotten about because it has </a:t>
            </a:r>
            <a:r>
              <a:rPr lang="en" b="1" dirty="0"/>
              <a:t>worst case </a:t>
            </a:r>
            <a:r>
              <a:rPr lang="en" dirty="0"/>
              <a:t>O(1) operations.</a:t>
            </a:r>
          </a:p>
        </p:txBody>
      </p:sp>
    </p:spTree>
    <p:extLst>
      <p:ext uri="{BB962C8B-B14F-4D97-AF65-F5344CB8AC3E}">
        <p14:creationId xmlns:p14="http://schemas.microsoft.com/office/powerpoint/2010/main" val="1171583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This is important because it is the first time they see this </a:t>
            </a:r>
            <a:r>
              <a:rPr lang="en-US" dirty="0" err="1" smtClean="0"/>
              <a:t>foreach</a:t>
            </a:r>
            <a:r>
              <a:rPr lang="en-US" dirty="0" smtClean="0"/>
              <a:t> for loop.</a:t>
            </a:r>
          </a:p>
          <a:p>
            <a:r>
              <a:rPr lang="en-US" dirty="0" smtClean="0"/>
              <a:t>Spend some time talking about it.</a:t>
            </a:r>
          </a:p>
          <a:p>
            <a:endParaRPr lang="en-US" dirty="0" smtClean="0"/>
          </a:p>
          <a:p>
            <a:r>
              <a:rPr lang="en-US" dirty="0" smtClean="0"/>
              <a:t>Tell them they can</a:t>
            </a:r>
            <a:r>
              <a:rPr lang="en-US" baseline="0" dirty="0" smtClean="0"/>
              <a:t> use the same kind of thing on </a:t>
            </a:r>
            <a:r>
              <a:rPr lang="en-US" baseline="0" smtClean="0"/>
              <a:t>an array.</a:t>
            </a:r>
            <a:endParaRPr lang="en-US" dirty="0"/>
          </a:p>
        </p:txBody>
      </p:sp>
    </p:spTree>
    <p:extLst>
      <p:ext uri="{BB962C8B-B14F-4D97-AF65-F5344CB8AC3E}">
        <p14:creationId xmlns:p14="http://schemas.microsoft.com/office/powerpoint/2010/main" val="9079773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1" name="Shape 20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b="1" dirty="0"/>
              <a:t>DO NOT CODE THESE PROBLEMS OUT</a:t>
            </a:r>
          </a:p>
          <a:p>
            <a:pPr rtl="0">
              <a:spcBef>
                <a:spcPts val="0"/>
              </a:spcBef>
              <a:buNone/>
            </a:pPr>
            <a:r>
              <a:rPr lang="en" b="1" dirty="0"/>
              <a:t>It is better to get through all of them than code out one or two.</a:t>
            </a:r>
          </a:p>
          <a:p>
            <a:pPr rtl="0">
              <a:spcBef>
                <a:spcPts val="0"/>
              </a:spcBef>
              <a:buNone/>
            </a:pPr>
            <a:endParaRPr b="1" dirty="0"/>
          </a:p>
          <a:p>
            <a:pPr lvl="0" rtl="0">
              <a:spcBef>
                <a:spcPts val="0"/>
              </a:spcBef>
              <a:buNone/>
            </a:pPr>
            <a:r>
              <a:rPr lang="en" dirty="0"/>
              <a:t>With each of these problems, give them a minute to think about how they would do it, then ask them for ideas about what is the best data structure to use in each case. Try to get most people involved asking for input. There are many ways to do these problems, but we want to stress certain data structures and where they shine</a:t>
            </a:r>
            <a:r>
              <a:rPr lang="en" dirty="0" smtClean="0"/>
              <a:t>.</a:t>
            </a:r>
            <a:endParaRPr lang="en-US" dirty="0" smtClean="0"/>
          </a:p>
          <a:p>
            <a:pPr lvl="0" rtl="0">
              <a:spcBef>
                <a:spcPts val="0"/>
              </a:spcBef>
              <a:buNone/>
            </a:pPr>
            <a:endParaRPr lang="en-US" dirty="0" smtClean="0"/>
          </a:p>
          <a:p>
            <a:pPr lvl="0" rtl="0">
              <a:spcBef>
                <a:spcPts val="0"/>
              </a:spcBef>
              <a:buNone/>
            </a:pPr>
            <a:r>
              <a:rPr lang="en-US" dirty="0" smtClean="0"/>
              <a:t>We took out</a:t>
            </a:r>
            <a:r>
              <a:rPr lang="en-US" baseline="0" dirty="0" smtClean="0"/>
              <a:t> one point from the list that in in last semester, Print a binary tree in level-order, because they haven’t seen trees yet.</a:t>
            </a:r>
            <a:endParaRPr lang="en" dirty="0"/>
          </a:p>
        </p:txBody>
      </p:sp>
    </p:spTree>
    <p:extLst>
      <p:ext uri="{BB962C8B-B14F-4D97-AF65-F5344CB8AC3E}">
        <p14:creationId xmlns:p14="http://schemas.microsoft.com/office/powerpoint/2010/main" val="5314344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9" name="Shape 20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dirty="0"/>
              <a:t>DO NOT CODE THESE PROBLEMS OUT</a:t>
            </a:r>
          </a:p>
          <a:p>
            <a:pPr lvl="0" rtl="0">
              <a:spcBef>
                <a:spcPts val="0"/>
              </a:spcBef>
              <a:buNone/>
            </a:pPr>
            <a:r>
              <a:rPr lang="en" b="1" dirty="0"/>
              <a:t>It is better to get through all of them than code out one or two.</a:t>
            </a:r>
          </a:p>
          <a:p>
            <a:pPr lvl="0" rtl="0">
              <a:spcBef>
                <a:spcPts val="0"/>
              </a:spcBef>
              <a:buNone/>
            </a:pPr>
            <a:endParaRPr b="1" dirty="0"/>
          </a:p>
          <a:p>
            <a:pPr rtl="0">
              <a:spcBef>
                <a:spcPts val="0"/>
              </a:spcBef>
              <a:buNone/>
            </a:pPr>
            <a:r>
              <a:rPr lang="en" dirty="0"/>
              <a:t>Solution:</a:t>
            </a:r>
          </a:p>
          <a:p>
            <a:pPr rtl="0">
              <a:spcBef>
                <a:spcPts val="0"/>
              </a:spcBef>
              <a:buNone/>
            </a:pPr>
            <a:r>
              <a:rPr lang="en" dirty="0"/>
              <a:t>Use a hashset and add every element to the hashset. </a:t>
            </a:r>
          </a:p>
          <a:p>
            <a:pPr rtl="0">
              <a:spcBef>
                <a:spcPts val="0"/>
              </a:spcBef>
              <a:buNone/>
            </a:pPr>
            <a:endParaRPr dirty="0"/>
          </a:p>
          <a:p>
            <a:pPr rtl="0">
              <a:spcBef>
                <a:spcPts val="0"/>
              </a:spcBef>
              <a:buNone/>
            </a:pPr>
            <a:r>
              <a:rPr lang="en" dirty="0"/>
              <a:t>This gives a quick solution. In many situations, you just want to get the job done as quickly as possible, and heavy use of the API Collections classes is recommend, as in this case.</a:t>
            </a:r>
          </a:p>
          <a:p>
            <a:pPr rtl="0">
              <a:spcBef>
                <a:spcPts val="0"/>
              </a:spcBef>
              <a:buNone/>
            </a:pPr>
            <a:endParaRPr dirty="0"/>
          </a:p>
          <a:p>
            <a:pPr rtl="0">
              <a:spcBef>
                <a:spcPts val="0"/>
              </a:spcBef>
              <a:buNone/>
            </a:pPr>
            <a:r>
              <a:rPr lang="en" dirty="0"/>
              <a:t>But in some cases, to make a program more efficient, when efficiency at this point is very necessary, you may want to write your own method to do it.</a:t>
            </a:r>
          </a:p>
          <a:p>
            <a:pPr lvl="0" rtl="0">
              <a:spcBef>
                <a:spcPts val="0"/>
              </a:spcBef>
              <a:buNone/>
            </a:pPr>
            <a:endParaRPr dirty="0"/>
          </a:p>
        </p:txBody>
      </p:sp>
    </p:spTree>
    <p:extLst>
      <p:ext uri="{BB962C8B-B14F-4D97-AF65-F5344CB8AC3E}">
        <p14:creationId xmlns:p14="http://schemas.microsoft.com/office/powerpoint/2010/main" val="15030295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17" name="Shape 2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lvl="0" rtl="0">
              <a:spcBef>
                <a:spcPts val="0"/>
              </a:spcBef>
              <a:buNone/>
            </a:pPr>
            <a:r>
              <a:rPr lang="en">
                <a:solidFill>
                  <a:schemeClr val="dk1"/>
                </a:solidFill>
              </a:rPr>
              <a:t>Use a separate ArrayList and keep appending onto the ArrayList when coming across a negative number.</a:t>
            </a:r>
          </a:p>
          <a:p>
            <a:pPr lvl="0" rtl="0">
              <a:spcBef>
                <a:spcPts val="0"/>
              </a:spcBef>
              <a:buClr>
                <a:schemeClr val="dk1"/>
              </a:buClr>
              <a:buFont typeface="Arial"/>
              <a:buNone/>
            </a:pPr>
            <a:endParaRPr>
              <a:solidFill>
                <a:schemeClr val="dk1"/>
              </a:solidFill>
            </a:endParaRPr>
          </a:p>
          <a:p>
            <a:pPr lvl="0" rtl="0">
              <a:spcBef>
                <a:spcPts val="0"/>
              </a:spcBef>
              <a:buNone/>
            </a:pPr>
            <a:endParaRPr/>
          </a:p>
        </p:txBody>
      </p:sp>
    </p:spTree>
    <p:extLst>
      <p:ext uri="{BB962C8B-B14F-4D97-AF65-F5344CB8AC3E}">
        <p14:creationId xmlns:p14="http://schemas.microsoft.com/office/powerpoint/2010/main" val="5668853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25" name="Shape 2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lvl="0" rtl="0">
              <a:spcBef>
                <a:spcPts val="0"/>
              </a:spcBef>
              <a:buNone/>
            </a:pPr>
            <a:r>
              <a:rPr lang="en">
                <a:solidFill>
                  <a:schemeClr val="dk1"/>
                </a:solidFill>
              </a:rPr>
              <a:t>Use a hashmap to keep track of the frequencies of the NOTE first. Then go through the magazine string and remove frequency counts from the note frequency hashmap. If you get to a frequency that is 0, then delete it from the hashmap. If you have an empty hashmap, return true. If you get to the end of the magazine string and you still have a non-empty hashmap, return false.</a:t>
            </a:r>
          </a:p>
          <a:p>
            <a:pPr lvl="0" rtl="0">
              <a:spcBef>
                <a:spcPts val="0"/>
              </a:spcBef>
              <a:buNone/>
            </a:pPr>
            <a:endParaRPr/>
          </a:p>
        </p:txBody>
      </p:sp>
    </p:spTree>
    <p:extLst>
      <p:ext uri="{BB962C8B-B14F-4D97-AF65-F5344CB8AC3E}">
        <p14:creationId xmlns:p14="http://schemas.microsoft.com/office/powerpoint/2010/main" val="1404283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Shape 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9" name="Shape 4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02197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2" name="Shape 2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rtl="0">
              <a:spcBef>
                <a:spcPts val="0"/>
              </a:spcBef>
              <a:buNone/>
            </a:pPr>
            <a:r>
              <a:rPr lang="en"/>
              <a:t>The Nodes&lt;E&gt; in the Linked List should have an E max field along with the E value field.</a:t>
            </a:r>
          </a:p>
          <a:p>
            <a:pPr rtl="0">
              <a:spcBef>
                <a:spcPts val="0"/>
              </a:spcBef>
              <a:buNone/>
            </a:pPr>
            <a:r>
              <a:rPr lang="en"/>
              <a:t>The max field keeps track of the maximum element seen in the stack at that point.</a:t>
            </a:r>
          </a:p>
          <a:p>
            <a:pPr rtl="0">
              <a:spcBef>
                <a:spcPts val="0"/>
              </a:spcBef>
              <a:buNone/>
            </a:pPr>
            <a:r>
              <a:rPr lang="en"/>
              <a:t>If you push something onto the stack that is larger than the current max (the max of the top most node), then assign the max of the current node to that node’s value.</a:t>
            </a:r>
          </a:p>
          <a:p>
            <a:pPr rtl="0">
              <a:spcBef>
                <a:spcPts val="0"/>
              </a:spcBef>
              <a:buNone/>
            </a:pPr>
            <a:r>
              <a:rPr lang="en"/>
              <a:t>If you push something onto the stack that is smaller than the current max, then assign the max of the current node to be to the previous node’s max value (ie maintain the same max as before).</a:t>
            </a:r>
          </a:p>
          <a:p>
            <a:pPr rtl="0">
              <a:spcBef>
                <a:spcPts val="0"/>
              </a:spcBef>
              <a:buNone/>
            </a:pPr>
            <a:endParaRPr/>
          </a:p>
          <a:p>
            <a:pPr rtl="0">
              <a:spcBef>
                <a:spcPts val="0"/>
              </a:spcBef>
              <a:buNone/>
            </a:pPr>
            <a:r>
              <a:rPr lang="en"/>
              <a:t>Getting the max is simply returning the value in the max field of the top most node.</a:t>
            </a:r>
          </a:p>
          <a:p>
            <a:pPr lvl="0" rtl="0">
              <a:spcBef>
                <a:spcPts val="0"/>
              </a:spcBef>
              <a:buNone/>
            </a:pPr>
            <a:r>
              <a:rPr lang="en"/>
              <a:t>Explain how even if we pop nodes off of the stack, we will still have an accurate account of what the current max in the stack is.</a:t>
            </a:r>
          </a:p>
        </p:txBody>
      </p:sp>
    </p:spTree>
    <p:extLst>
      <p:ext uri="{BB962C8B-B14F-4D97-AF65-F5344CB8AC3E}">
        <p14:creationId xmlns:p14="http://schemas.microsoft.com/office/powerpoint/2010/main" val="9427643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Shape 2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0" name="Shape 2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dirty="0"/>
              <a:t>DO NOT CODE THESE PROBLEMS OUT</a:t>
            </a:r>
          </a:p>
          <a:p>
            <a:pPr lvl="0" rtl="0">
              <a:spcBef>
                <a:spcPts val="0"/>
              </a:spcBef>
              <a:buNone/>
            </a:pPr>
            <a:r>
              <a:rPr lang="en" b="1" dirty="0"/>
              <a:t>It is better to get through all of them than code out one or two.</a:t>
            </a:r>
          </a:p>
          <a:p>
            <a:pPr lvl="0" rtl="0">
              <a:spcBef>
                <a:spcPts val="0"/>
              </a:spcBef>
              <a:buNone/>
            </a:pPr>
            <a:endParaRPr b="1" dirty="0"/>
          </a:p>
          <a:p>
            <a:pPr lvl="0" rtl="0">
              <a:spcBef>
                <a:spcPts val="0"/>
              </a:spcBef>
              <a:buNone/>
            </a:pPr>
            <a:r>
              <a:rPr lang="en" dirty="0"/>
              <a:t>Solution:</a:t>
            </a:r>
          </a:p>
          <a:p>
            <a:pPr lvl="0" rtl="0">
              <a:spcBef>
                <a:spcPts val="0"/>
              </a:spcBef>
              <a:buNone/>
            </a:pPr>
            <a:r>
              <a:rPr lang="en" dirty="0"/>
              <a:t>Use a stack to keep track of the last open square bracket or open parenthesis seen. Come across a close square bracket or close parenthesis: check if there is there is an opening matching type on the top of the stack.</a:t>
            </a:r>
          </a:p>
        </p:txBody>
      </p:sp>
    </p:spTree>
    <p:extLst>
      <p:ext uri="{BB962C8B-B14F-4D97-AF65-F5344CB8AC3E}">
        <p14:creationId xmlns:p14="http://schemas.microsoft.com/office/powerpoint/2010/main" val="9068560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Shape 2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52" name="Shape 2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US" b="1" dirty="0" smtClean="0"/>
              <a:t>Don</a:t>
            </a:r>
            <a:r>
              <a:rPr lang="fr-FR" b="1" dirty="0" smtClean="0"/>
              <a:t>’</a:t>
            </a:r>
            <a:r>
              <a:rPr lang="en-US" b="1" dirty="0" smtClean="0"/>
              <a:t>t</a:t>
            </a:r>
            <a:r>
              <a:rPr lang="en-US" b="1" baseline="0" dirty="0" smtClean="0"/>
              <a:t> do this one. They do not know about binary trees.</a:t>
            </a:r>
          </a:p>
          <a:p>
            <a:pPr lvl="0" rtl="0">
              <a:spcBef>
                <a:spcPts val="0"/>
              </a:spcBef>
              <a:buNone/>
            </a:pPr>
            <a:endParaRPr lang="en-US" b="1" baseline="0" dirty="0" smtClean="0"/>
          </a:p>
          <a:p>
            <a:pPr lvl="0" rtl="0">
              <a:spcBef>
                <a:spcPts val="0"/>
              </a:spcBef>
              <a:buNone/>
            </a:pPr>
            <a:r>
              <a:rPr lang="en" b="1" dirty="0" smtClean="0"/>
              <a:t>DO </a:t>
            </a:r>
            <a:r>
              <a:rPr lang="en" b="1" dirty="0"/>
              <a:t>NOT CODE THESE PROBLEMS OUT</a:t>
            </a:r>
          </a:p>
          <a:p>
            <a:pPr lvl="0" rtl="0">
              <a:spcBef>
                <a:spcPts val="0"/>
              </a:spcBef>
              <a:buNone/>
            </a:pPr>
            <a:r>
              <a:rPr lang="en" b="1" dirty="0"/>
              <a:t>It is better to get through all of them than code out one or two.</a:t>
            </a:r>
          </a:p>
          <a:p>
            <a:pPr lvl="0" rtl="0">
              <a:spcBef>
                <a:spcPts val="0"/>
              </a:spcBef>
              <a:buNone/>
            </a:pPr>
            <a:endParaRPr b="1" dirty="0"/>
          </a:p>
          <a:p>
            <a:pPr lvl="0" rtl="0">
              <a:spcBef>
                <a:spcPts val="0"/>
              </a:spcBef>
              <a:buNone/>
            </a:pPr>
            <a:r>
              <a:rPr lang="en" dirty="0"/>
              <a:t>Solution:</a:t>
            </a:r>
          </a:p>
          <a:p>
            <a:pPr rtl="0">
              <a:spcBef>
                <a:spcPts val="0"/>
              </a:spcBef>
              <a:buNone/>
            </a:pPr>
            <a:r>
              <a:rPr lang="en" dirty="0"/>
              <a:t>Start at the root node and place root into a queue. Then while the queue is not empty, pop the first element off of the queue, print it, and then add its left and right children to the queue if they exist. </a:t>
            </a:r>
          </a:p>
          <a:p>
            <a:pPr rtl="0">
              <a:spcBef>
                <a:spcPts val="0"/>
              </a:spcBef>
              <a:buNone/>
            </a:pPr>
            <a:endParaRPr dirty="0"/>
          </a:p>
          <a:p>
            <a:pPr rtl="0">
              <a:spcBef>
                <a:spcPts val="0"/>
              </a:spcBef>
              <a:buNone/>
            </a:pPr>
            <a:r>
              <a:rPr lang="en" dirty="0"/>
              <a:t>Challenge Problem Solution:</a:t>
            </a:r>
          </a:p>
          <a:p>
            <a:pPr lvl="0" rtl="0">
              <a:spcBef>
                <a:spcPts val="0"/>
              </a:spcBef>
              <a:buNone/>
            </a:pPr>
            <a:r>
              <a:rPr lang="en" dirty="0"/>
              <a:t>You will need to also keep a variable c that keeps track of how many elements are on a certain level. This is achieved by initializing c to 1 for the root node first. when a new node is popped off the queue, decrement c. If c is zero, then print a new line and reset c to queue.size().</a:t>
            </a:r>
          </a:p>
        </p:txBody>
      </p:sp>
    </p:spTree>
    <p:extLst>
      <p:ext uri="{BB962C8B-B14F-4D97-AF65-F5344CB8AC3E}">
        <p14:creationId xmlns:p14="http://schemas.microsoft.com/office/powerpoint/2010/main" val="837450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8" name="Shape 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a:t>Explain that many languages do this with integer constants (static final in Java). However, with constants we can’t be sure that someone is passing around a valid Suit, it could just be an arbitrary integer that doesn’t mean anything.</a:t>
            </a:r>
          </a:p>
          <a:p>
            <a:pPr marR="0" algn="l" rtl="0">
              <a:lnSpc>
                <a:spcPct val="100000"/>
              </a:lnSpc>
              <a:spcBef>
                <a:spcPts val="0"/>
              </a:spcBef>
              <a:spcAft>
                <a:spcPts val="0"/>
              </a:spcAft>
              <a:buNone/>
            </a:pPr>
            <a:endParaRPr sz="1400"/>
          </a:p>
          <a:p>
            <a:pPr lvl="0" rtl="0">
              <a:spcBef>
                <a:spcPts val="0"/>
              </a:spcBef>
              <a:buClr>
                <a:schemeClr val="dk1"/>
              </a:buClr>
              <a:buSzPct val="100000"/>
              <a:buFont typeface="Arial"/>
              <a:buNone/>
            </a:pPr>
            <a:r>
              <a:rPr lang="en">
                <a:solidFill>
                  <a:schemeClr val="dk1"/>
                </a:solidFill>
              </a:rPr>
              <a:t>Explain the pitfalls of having special codes:</a:t>
            </a:r>
          </a:p>
          <a:p>
            <a:pPr lvl="0" rtl="0">
              <a:spcBef>
                <a:spcPts val="0"/>
              </a:spcBef>
              <a:buClr>
                <a:schemeClr val="dk1"/>
              </a:buClr>
              <a:buSzPct val="100000"/>
              <a:buFont typeface="Arial"/>
              <a:buNone/>
            </a:pPr>
            <a:r>
              <a:rPr lang="en">
                <a:solidFill>
                  <a:schemeClr val="dk1"/>
                </a:solidFill>
              </a:rPr>
              <a:t>eg. return 1 for clubs, 2 for spades, etc.</a:t>
            </a:r>
          </a:p>
          <a:p>
            <a:pPr marL="457200" lvl="0" indent="-317500" rtl="0">
              <a:spcBef>
                <a:spcPts val="0"/>
              </a:spcBef>
              <a:buClr>
                <a:schemeClr val="dk1"/>
              </a:buClr>
              <a:buSzPct val="127272"/>
              <a:buFont typeface="Arial"/>
              <a:buChar char="●"/>
            </a:pPr>
            <a:r>
              <a:rPr lang="en">
                <a:solidFill>
                  <a:schemeClr val="dk1"/>
                </a:solidFill>
              </a:rPr>
              <a:t>Hard to read (3 of clubs would be represented as (3,1) which doesn’t read well)</a:t>
            </a:r>
          </a:p>
          <a:p>
            <a:pPr marL="457200" lvl="0" indent="-317500" rtl="0">
              <a:spcBef>
                <a:spcPts val="0"/>
              </a:spcBef>
              <a:buClr>
                <a:schemeClr val="dk1"/>
              </a:buClr>
              <a:buSzPct val="127272"/>
              <a:buFont typeface="Arial"/>
              <a:buChar char="●"/>
            </a:pPr>
            <a:r>
              <a:rPr lang="en">
                <a:solidFill>
                  <a:schemeClr val="dk1"/>
                </a:solidFill>
              </a:rPr>
              <a:t>You could have incorrect values like 1000 for suits that don’t exist ← this can’t be caught at compile time</a:t>
            </a:r>
          </a:p>
          <a:p>
            <a:pPr marR="0" lvl="0" algn="l" rtl="0">
              <a:lnSpc>
                <a:spcPct val="100000"/>
              </a:lnSpc>
              <a:spcBef>
                <a:spcPts val="0"/>
              </a:spcBef>
              <a:spcAft>
                <a:spcPts val="0"/>
              </a:spcAft>
              <a:buNone/>
            </a:pPr>
            <a:endParaRPr sz="1400"/>
          </a:p>
        </p:txBody>
      </p:sp>
    </p:spTree>
    <p:extLst>
      <p:ext uri="{BB962C8B-B14F-4D97-AF65-F5344CB8AC3E}">
        <p14:creationId xmlns:p14="http://schemas.microsoft.com/office/powerpoint/2010/main" val="787454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0" name="Shape 7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a:t>Explain that this works really well, but is cumbersome to do every time you want to create a related set of constants. In the next slide, we’ll see that enums are just a shorthand for this.</a:t>
            </a:r>
          </a:p>
        </p:txBody>
      </p:sp>
    </p:spTree>
    <p:extLst>
      <p:ext uri="{BB962C8B-B14F-4D97-AF65-F5344CB8AC3E}">
        <p14:creationId xmlns:p14="http://schemas.microsoft.com/office/powerpoint/2010/main" val="1960204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5" name="Shape 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dirty="0"/>
              <a:t>Enums are shorthand for </a:t>
            </a:r>
            <a:r>
              <a:rPr lang="en-US" sz="1400" dirty="0" smtClean="0"/>
              <a:t>class </a:t>
            </a:r>
            <a:r>
              <a:rPr lang="en" sz="1400" dirty="0" smtClean="0"/>
              <a:t>Suit </a:t>
            </a:r>
            <a:r>
              <a:rPr lang="en-US" sz="1400" dirty="0" smtClean="0"/>
              <a:t>described on the previous slide </a:t>
            </a:r>
            <a:r>
              <a:rPr lang="en" sz="1400" dirty="0" smtClean="0"/>
              <a:t>.</a:t>
            </a:r>
            <a:endParaRPr lang="en-US" sz="1400" dirty="0" smtClean="0"/>
          </a:p>
          <a:p>
            <a:pPr marR="0" lvl="0" algn="l" rtl="0">
              <a:lnSpc>
                <a:spcPct val="100000"/>
              </a:lnSpc>
              <a:spcBef>
                <a:spcPts val="0"/>
              </a:spcBef>
              <a:spcAft>
                <a:spcPts val="0"/>
              </a:spcAft>
              <a:buNone/>
            </a:pPr>
            <a:r>
              <a:rPr lang="en-US" sz="1400" dirty="0" smtClean="0"/>
              <a:t>Java creates a class like the one on the previous</a:t>
            </a:r>
            <a:r>
              <a:rPr lang="en-US" sz="1400" baseline="0" dirty="0" smtClean="0"/>
              <a:t> slide from this declaration of Suit.</a:t>
            </a:r>
            <a:endParaRPr lang="en" sz="1400" dirty="0"/>
          </a:p>
        </p:txBody>
      </p:sp>
    </p:spTree>
    <p:extLst>
      <p:ext uri="{BB962C8B-B14F-4D97-AF65-F5344CB8AC3E}">
        <p14:creationId xmlns:p14="http://schemas.microsoft.com/office/powerpoint/2010/main" val="606335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2" name="Shape 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a:t>Mention that the previous slide is the most abbreviated version of an enum. In some cases, we want more functionality such as adding methods and fields to the enum. We’ll see this in the next demo.</a:t>
            </a:r>
          </a:p>
          <a:p>
            <a:pPr marR="0" algn="l" rtl="0">
              <a:lnSpc>
                <a:spcPct val="100000"/>
              </a:lnSpc>
              <a:spcBef>
                <a:spcPts val="0"/>
              </a:spcBef>
              <a:spcAft>
                <a:spcPts val="0"/>
              </a:spcAft>
              <a:buNone/>
            </a:pPr>
            <a:endParaRPr sz="1400"/>
          </a:p>
          <a:p>
            <a:pPr marR="0" algn="l" rtl="0">
              <a:lnSpc>
                <a:spcPct val="100000"/>
              </a:lnSpc>
              <a:spcBef>
                <a:spcPts val="0"/>
              </a:spcBef>
              <a:spcAft>
                <a:spcPts val="0"/>
              </a:spcAft>
              <a:buNone/>
            </a:pPr>
            <a:r>
              <a:rPr lang="en" sz="1400"/>
              <a:t>Point 3 is VERY important. If you look at the spec for enum, you won’t always see this function.</a:t>
            </a:r>
          </a:p>
          <a:p>
            <a:pPr marR="0" algn="l" rtl="0">
              <a:lnSpc>
                <a:spcPct val="100000"/>
              </a:lnSpc>
              <a:spcBef>
                <a:spcPts val="0"/>
              </a:spcBef>
              <a:spcAft>
                <a:spcPts val="0"/>
              </a:spcAft>
              <a:buNone/>
            </a:pPr>
            <a:r>
              <a:rPr lang="en" sz="1400"/>
              <a:t>But it IS there and should be used to get an array of the constants.</a:t>
            </a:r>
          </a:p>
          <a:p>
            <a:pPr marR="0" algn="l" rtl="0">
              <a:lnSpc>
                <a:spcPct val="100000"/>
              </a:lnSpc>
              <a:spcBef>
                <a:spcPts val="0"/>
              </a:spcBef>
              <a:spcAft>
                <a:spcPts val="0"/>
              </a:spcAft>
              <a:buNone/>
            </a:pPr>
            <a:endParaRPr sz="1400"/>
          </a:p>
          <a:p>
            <a:pPr marR="0" lvl="0" algn="l" rtl="0">
              <a:lnSpc>
                <a:spcPct val="100000"/>
              </a:lnSpc>
              <a:spcBef>
                <a:spcPts val="0"/>
              </a:spcBef>
              <a:spcAft>
                <a:spcPts val="0"/>
              </a:spcAft>
              <a:buNone/>
            </a:pPr>
            <a:endParaRPr sz="1400"/>
          </a:p>
        </p:txBody>
      </p:sp>
    </p:spTree>
    <p:extLst>
      <p:ext uri="{BB962C8B-B14F-4D97-AF65-F5344CB8AC3E}">
        <p14:creationId xmlns:p14="http://schemas.microsoft.com/office/powerpoint/2010/main" val="872171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9" name="Shape 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sz="1400"/>
              <a:t>Go through the Suit enum, then the class PlayingCard (make sure to show them that Suit is used!), then show them how all of it comes together in class Deck. </a:t>
            </a:r>
          </a:p>
        </p:txBody>
      </p:sp>
    </p:spTree>
    <p:extLst>
      <p:ext uri="{BB962C8B-B14F-4D97-AF65-F5344CB8AC3E}">
        <p14:creationId xmlns:p14="http://schemas.microsoft.com/office/powerpoint/2010/main" val="2006106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extLst>
      <p:ext uri="{BB962C8B-B14F-4D97-AF65-F5344CB8AC3E}">
        <p14:creationId xmlns:p14="http://schemas.microsoft.com/office/powerpoint/2010/main" val="1135174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7" name="Shape 1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dirty="0">
                <a:solidFill>
                  <a:srgbClr val="252525"/>
                </a:solidFill>
              </a:rPr>
              <a:t>from wikipedia:</a:t>
            </a:r>
          </a:p>
          <a:p>
            <a:pPr marR="0" lvl="0" algn="l" rtl="0">
              <a:lnSpc>
                <a:spcPct val="100000"/>
              </a:lnSpc>
              <a:spcBef>
                <a:spcPts val="0"/>
              </a:spcBef>
              <a:spcAft>
                <a:spcPts val="0"/>
              </a:spcAft>
              <a:buNone/>
            </a:pPr>
            <a:r>
              <a:rPr lang="en" dirty="0">
                <a:solidFill>
                  <a:srgbClr val="252525"/>
                </a:solidFill>
              </a:rPr>
              <a:t>Languages derived from C, and more generally those influenced by Fortran's </a:t>
            </a:r>
            <a:r>
              <a:rPr lang="en" dirty="0">
                <a:solidFill>
                  <a:srgbClr val="0B0080"/>
                </a:solidFill>
                <a:hlinkClick r:id="rId3"/>
              </a:rPr>
              <a:t>computed GOTO</a:t>
            </a:r>
            <a:r>
              <a:rPr lang="en" dirty="0">
                <a:solidFill>
                  <a:srgbClr val="252525"/>
                </a:solidFill>
              </a:rPr>
              <a:t>, instead feature </a:t>
            </a:r>
            <a:r>
              <a:rPr lang="en" dirty="0" smtClean="0">
                <a:solidFill>
                  <a:srgbClr val="252525"/>
                </a:solidFill>
              </a:rPr>
              <a:t>fall</a:t>
            </a:r>
            <a:r>
              <a:rPr lang="en-US" dirty="0" smtClean="0">
                <a:solidFill>
                  <a:srgbClr val="252525"/>
                </a:solidFill>
              </a:rPr>
              <a:t>-</a:t>
            </a:r>
            <a:r>
              <a:rPr lang="en" dirty="0" smtClean="0">
                <a:solidFill>
                  <a:srgbClr val="252525"/>
                </a:solidFill>
              </a:rPr>
              <a:t>through</a:t>
            </a:r>
            <a:r>
              <a:rPr lang="en" dirty="0">
                <a:solidFill>
                  <a:srgbClr val="252525"/>
                </a:solidFill>
              </a:rPr>
              <a:t>, where control moves to the matching case, and then execution continues ("falls through") to the statements associated with the </a:t>
            </a:r>
            <a:r>
              <a:rPr lang="en" i="1" dirty="0">
                <a:solidFill>
                  <a:srgbClr val="252525"/>
                </a:solidFill>
              </a:rPr>
              <a:t>next</a:t>
            </a:r>
            <a:r>
              <a:rPr lang="en" dirty="0">
                <a:solidFill>
                  <a:srgbClr val="252525"/>
                </a:solidFill>
              </a:rPr>
              <a:t> case in the source text. </a:t>
            </a:r>
            <a:endParaRPr lang="en-US" dirty="0" smtClean="0">
              <a:solidFill>
                <a:srgbClr val="252525"/>
              </a:solidFill>
            </a:endParaRPr>
          </a:p>
          <a:p>
            <a:pPr marR="0" lvl="0" algn="l" rtl="0">
              <a:lnSpc>
                <a:spcPct val="100000"/>
              </a:lnSpc>
              <a:spcBef>
                <a:spcPts val="0"/>
              </a:spcBef>
              <a:spcAft>
                <a:spcPts val="0"/>
              </a:spcAft>
              <a:buNone/>
            </a:pPr>
            <a:endParaRPr lang="en-US" dirty="0" smtClean="0">
              <a:solidFill>
                <a:srgbClr val="252525"/>
              </a:solidFill>
            </a:endParaRPr>
          </a:p>
          <a:p>
            <a:pPr marR="0" lvl="0" algn="l" rtl="0">
              <a:lnSpc>
                <a:spcPct val="100000"/>
              </a:lnSpc>
              <a:spcBef>
                <a:spcPts val="0"/>
              </a:spcBef>
              <a:spcAft>
                <a:spcPts val="0"/>
              </a:spcAft>
              <a:buNone/>
            </a:pPr>
            <a:r>
              <a:rPr lang="en" dirty="0" smtClean="0">
                <a:solidFill>
                  <a:srgbClr val="252525"/>
                </a:solidFill>
              </a:rPr>
              <a:t>This </a:t>
            </a:r>
            <a:r>
              <a:rPr lang="en" dirty="0">
                <a:solidFill>
                  <a:srgbClr val="252525"/>
                </a:solidFill>
              </a:rPr>
              <a:t>also allows </a:t>
            </a:r>
            <a:r>
              <a:rPr lang="en-US" dirty="0" smtClean="0">
                <a:solidFill>
                  <a:srgbClr val="252525"/>
                </a:solidFill>
              </a:rPr>
              <a:t>several </a:t>
            </a:r>
            <a:r>
              <a:rPr lang="en" dirty="0" smtClean="0">
                <a:solidFill>
                  <a:srgbClr val="252525"/>
                </a:solidFill>
              </a:rPr>
              <a:t>values </a:t>
            </a:r>
            <a:r>
              <a:rPr lang="en" dirty="0">
                <a:solidFill>
                  <a:srgbClr val="252525"/>
                </a:solidFill>
              </a:rPr>
              <a:t>to match the same point without any special syntax: they are just listed with empty bodies. </a:t>
            </a:r>
            <a:r>
              <a:rPr lang="en" dirty="0" smtClean="0">
                <a:solidFill>
                  <a:srgbClr val="252525"/>
                </a:solidFill>
              </a:rPr>
              <a:t>Fall</a:t>
            </a:r>
            <a:r>
              <a:rPr lang="en-US" dirty="0" smtClean="0">
                <a:solidFill>
                  <a:srgbClr val="252525"/>
                </a:solidFill>
              </a:rPr>
              <a:t>-</a:t>
            </a:r>
            <a:r>
              <a:rPr lang="en" dirty="0" smtClean="0">
                <a:solidFill>
                  <a:srgbClr val="252525"/>
                </a:solidFill>
              </a:rPr>
              <a:t>through </a:t>
            </a:r>
            <a:r>
              <a:rPr lang="en" dirty="0">
                <a:solidFill>
                  <a:srgbClr val="252525"/>
                </a:solidFill>
              </a:rPr>
              <a:t>is usually prevented with a </a:t>
            </a:r>
            <a:r>
              <a:rPr lang="en" dirty="0">
                <a:solidFill>
                  <a:schemeClr val="dk1"/>
                </a:solidFill>
                <a:latin typeface="Verdana"/>
                <a:ea typeface="Verdana"/>
                <a:cs typeface="Verdana"/>
                <a:sym typeface="Verdana"/>
              </a:rPr>
              <a:t>break</a:t>
            </a:r>
            <a:r>
              <a:rPr lang="en" dirty="0">
                <a:solidFill>
                  <a:srgbClr val="252525"/>
                </a:solidFill>
              </a:rPr>
              <a:t> keyword at the end of the matching body, which </a:t>
            </a:r>
            <a:r>
              <a:rPr lang="en-US" dirty="0" smtClean="0">
                <a:solidFill>
                  <a:srgbClr val="252525"/>
                </a:solidFill>
              </a:rPr>
              <a:t>terminates </a:t>
            </a:r>
            <a:r>
              <a:rPr lang="en" dirty="0" smtClean="0">
                <a:solidFill>
                  <a:srgbClr val="252525"/>
                </a:solidFill>
              </a:rPr>
              <a:t>execution </a:t>
            </a:r>
            <a:r>
              <a:rPr lang="en" dirty="0">
                <a:solidFill>
                  <a:srgbClr val="252525"/>
                </a:solidFill>
              </a:rPr>
              <a:t>of the switch block, but this can cause bugs due to unintentional </a:t>
            </a:r>
            <a:r>
              <a:rPr lang="en" dirty="0" smtClean="0">
                <a:solidFill>
                  <a:srgbClr val="252525"/>
                </a:solidFill>
              </a:rPr>
              <a:t>fall</a:t>
            </a:r>
            <a:r>
              <a:rPr lang="en-US" dirty="0" smtClean="0">
                <a:solidFill>
                  <a:srgbClr val="252525"/>
                </a:solidFill>
              </a:rPr>
              <a:t>-</a:t>
            </a:r>
            <a:r>
              <a:rPr lang="en" dirty="0" smtClean="0">
                <a:solidFill>
                  <a:srgbClr val="252525"/>
                </a:solidFill>
              </a:rPr>
              <a:t>through </a:t>
            </a:r>
            <a:r>
              <a:rPr lang="en" dirty="0">
                <a:solidFill>
                  <a:srgbClr val="252525"/>
                </a:solidFill>
              </a:rPr>
              <a:t>if the programmer forgets to insert the </a:t>
            </a:r>
            <a:r>
              <a:rPr lang="en" dirty="0">
                <a:solidFill>
                  <a:schemeClr val="dk1"/>
                </a:solidFill>
                <a:latin typeface="Verdana"/>
                <a:ea typeface="Verdana"/>
                <a:cs typeface="Verdana"/>
                <a:sym typeface="Verdana"/>
              </a:rPr>
              <a:t>break</a:t>
            </a:r>
            <a:r>
              <a:rPr lang="en" dirty="0">
                <a:solidFill>
                  <a:srgbClr val="252525"/>
                </a:solidFill>
              </a:rPr>
              <a:t> statement. </a:t>
            </a:r>
          </a:p>
        </p:txBody>
      </p:sp>
    </p:spTree>
    <p:extLst>
      <p:ext uri="{BB962C8B-B14F-4D97-AF65-F5344CB8AC3E}">
        <p14:creationId xmlns:p14="http://schemas.microsoft.com/office/powerpoint/2010/main" val="640446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751679"/>
            <a:ext cx="8229600" cy="4012800"/>
          </a:xfrm>
          <a:prstGeom prst="rect">
            <a:avLst/>
          </a:prstGeom>
        </p:spPr>
        <p:txBody>
          <a:bodyPr lIns="91425" tIns="91425" rIns="91425" b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1" name="Shape 11"/>
          <p:cNvSpPr txBox="1">
            <a:spLocks noGrp="1"/>
          </p:cNvSpPr>
          <p:nvPr>
            <p:ph type="subTitle" idx="1"/>
          </p:nvPr>
        </p:nvSpPr>
        <p:spPr>
          <a:xfrm>
            <a:off x="457200" y="4955190"/>
            <a:ext cx="8229600" cy="1643599"/>
          </a:xfrm>
          <a:prstGeom prst="rect">
            <a:avLst/>
          </a:prstGeom>
        </p:spPr>
        <p:txBody>
          <a:bodyPr lIns="91425" tIns="91425" rIns="91425" b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a:endParaRPr/>
          </a:p>
        </p:txBody>
      </p:sp>
      <p:cxnSp>
        <p:nvCxnSpPr>
          <p:cNvPr id="12" name="Shape 12"/>
          <p:cNvCxnSpPr/>
          <p:nvPr/>
        </p:nvCxnSpPr>
        <p:spPr>
          <a:xfrm>
            <a:off x="457200" y="548639"/>
            <a:ext cx="8229600" cy="0"/>
          </a:xfrm>
          <a:prstGeom prst="straightConnector1">
            <a:avLst/>
          </a:prstGeom>
          <a:noFill/>
          <a:ln w="57150" cap="flat">
            <a:solidFill>
              <a:schemeClr val="accent1"/>
            </a:solidFill>
            <a:prstDash val="solid"/>
            <a:round/>
            <a:headEnd type="none" w="med" len="med"/>
            <a:tailEnd type="none" w="med" len="med"/>
          </a:ln>
        </p:spPr>
      </p:cxnSp>
      <p:cxnSp>
        <p:nvCxnSpPr>
          <p:cNvPr id="13" name="Shape 13"/>
          <p:cNvCxnSpPr/>
          <p:nvPr/>
        </p:nvCxnSpPr>
        <p:spPr>
          <a:xfrm>
            <a:off x="457200" y="4844509"/>
            <a:ext cx="8229600" cy="0"/>
          </a:xfrm>
          <a:prstGeom prst="straightConnector1">
            <a:avLst/>
          </a:prstGeom>
          <a:noFill/>
          <a:ln w="57150" cap="flat">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600201"/>
            <a:ext cx="82296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18" name="Shape 18"/>
          <p:cNvCxnSpPr/>
          <p:nvPr/>
        </p:nvCxnSpPr>
        <p:spPr>
          <a:xfrm>
            <a:off x="457200" y="1524000"/>
            <a:ext cx="8229600" cy="0"/>
          </a:xfrm>
          <a:prstGeom prst="straightConnector1">
            <a:avLst/>
          </a:prstGeom>
          <a:noFill/>
          <a:ln w="50800" cap="flat">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22" name="Shape 22"/>
          <p:cNvSpPr txBox="1">
            <a:spLocks noGrp="1"/>
          </p:cNvSpPr>
          <p:nvPr>
            <p:ph type="body" idx="1"/>
          </p:nvPr>
        </p:nvSpPr>
        <p:spPr>
          <a:xfrm>
            <a:off x="457200" y="1600201"/>
            <a:ext cx="39945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body" idx="2"/>
          </p:nvPr>
        </p:nvSpPr>
        <p:spPr>
          <a:xfrm>
            <a:off x="4692273" y="1600201"/>
            <a:ext cx="39945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4" name="Shape 24"/>
          <p:cNvCxnSpPr/>
          <p:nvPr/>
        </p:nvCxnSpPr>
        <p:spPr>
          <a:xfrm>
            <a:off x="457200" y="1524000"/>
            <a:ext cx="8229600" cy="0"/>
          </a:xfrm>
          <a:prstGeom prst="straightConnector1">
            <a:avLst/>
          </a:prstGeom>
          <a:noFill/>
          <a:ln w="50800" cap="flat">
            <a:solidFill>
              <a:srgbClr val="DA0002"/>
            </a:solidFill>
            <a:prstDash val="solid"/>
            <a:round/>
            <a:headEnd type="none" w="med" len="med"/>
            <a:tailEnd type="none" w="med" len="med"/>
          </a:ln>
        </p:spPr>
      </p:cxnSp>
      <p:sp>
        <p:nvSpPr>
          <p:cNvPr id="25" name="Shape 25"/>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8" name="Shape 28"/>
          <p:cNvCxnSpPr/>
          <p:nvPr/>
        </p:nvCxnSpPr>
        <p:spPr>
          <a:xfrm>
            <a:off x="457200" y="1524000"/>
            <a:ext cx="8229600" cy="0"/>
          </a:xfrm>
          <a:prstGeom prst="straightConnector1">
            <a:avLst/>
          </a:prstGeom>
          <a:noFill/>
          <a:ln w="50800" cap="flat">
            <a:solidFill>
              <a:schemeClr val="accent1"/>
            </a:solidFill>
            <a:prstDash val="solid"/>
            <a:round/>
            <a:headEnd type="none" w="med" len="med"/>
            <a:tailEnd type="none" w="med" len="med"/>
          </a:ln>
        </p:spPr>
      </p:cxnSp>
      <p:sp>
        <p:nvSpPr>
          <p:cNvPr id="29" name="Shape 29"/>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457200" y="5875079"/>
            <a:ext cx="8229600" cy="692799"/>
          </a:xfrm>
          <a:prstGeom prst="rect">
            <a:avLst/>
          </a:prstGeom>
        </p:spPr>
        <p:txBody>
          <a:bodyPr lIns="91425" tIns="91425" rIns="91425" bIns="91425" anchor="t" anchorCtr="0"/>
          <a:lstStyle>
            <a:lvl1pPr algn="ctr">
              <a:spcBef>
                <a:spcPts val="0"/>
              </a:spcBef>
              <a:buSzPct val="100000"/>
              <a:buNone/>
              <a:defRPr sz="1800"/>
            </a:lvl1pPr>
          </a:lstStyle>
          <a:p>
            <a:endParaRPr/>
          </a:p>
        </p:txBody>
      </p:sp>
      <p:cxnSp>
        <p:nvCxnSpPr>
          <p:cNvPr id="32" name="Shape 32"/>
          <p:cNvCxnSpPr/>
          <p:nvPr/>
        </p:nvCxnSpPr>
        <p:spPr>
          <a:xfrm>
            <a:off x="457200" y="5757013"/>
            <a:ext cx="8229600" cy="0"/>
          </a:xfrm>
          <a:prstGeom prst="straightConnector1">
            <a:avLst/>
          </a:prstGeom>
          <a:noFill/>
          <a:ln w="50800" cap="flat">
            <a:solidFill>
              <a:schemeClr val="lt2"/>
            </a:solidFill>
            <a:prstDash val="solid"/>
            <a:round/>
            <a:headEnd type="none" w="med" len="med"/>
            <a:tailEnd type="none" w="med" len="med"/>
          </a:ln>
        </p:spPr>
      </p:cxnSp>
      <p:sp>
        <p:nvSpPr>
          <p:cNvPr id="33" name="Shape 33"/>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cxnSp>
        <p:nvCxnSpPr>
          <p:cNvPr id="35" name="Shape 35"/>
          <p:cNvCxnSpPr/>
          <p:nvPr/>
        </p:nvCxnSpPr>
        <p:spPr>
          <a:xfrm>
            <a:off x="457200" y="150852"/>
            <a:ext cx="8229600" cy="0"/>
          </a:xfrm>
          <a:prstGeom prst="straightConnector1">
            <a:avLst/>
          </a:prstGeom>
          <a:noFill/>
          <a:ln w="50800" cap="flat">
            <a:solidFill>
              <a:schemeClr val="lt2"/>
            </a:solidFill>
            <a:prstDash val="solid"/>
            <a:round/>
            <a:headEnd type="none" w="med" len="med"/>
            <a:tailEnd type="none" w="med" len="med"/>
          </a:ln>
        </p:spPr>
      </p:cxnSp>
      <p:sp>
        <p:nvSpPr>
          <p:cNvPr id="36" name="Shape 36"/>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200"/>
          </a:xfrm>
          <a:prstGeom prst="rect">
            <a:avLst/>
          </a:prstGeom>
          <a:noFill/>
          <a:ln>
            <a:noFill/>
          </a:ln>
        </p:spPr>
        <p:txBody>
          <a:bodyPr lIns="91425" tIns="91425" rIns="91425" bIns="91425" anchor="b" anchorCtr="0"/>
          <a:lstStyle>
            <a:lvl1pPr>
              <a:spcBef>
                <a:spcPts val="0"/>
              </a:spcBef>
              <a:buClr>
                <a:schemeClr val="accent1"/>
              </a:buClr>
              <a:buSzPct val="100000"/>
              <a:buNone/>
              <a:defRPr sz="3600" b="1">
                <a:solidFill>
                  <a:schemeClr val="accent1"/>
                </a:solidFill>
              </a:defRPr>
            </a:lvl1pPr>
            <a:lvl2pPr>
              <a:spcBef>
                <a:spcPts val="0"/>
              </a:spcBef>
              <a:buClr>
                <a:schemeClr val="accent1"/>
              </a:buClr>
              <a:buSzPct val="100000"/>
              <a:buNone/>
              <a:defRPr sz="3600" b="1">
                <a:solidFill>
                  <a:schemeClr val="accent1"/>
                </a:solidFill>
              </a:defRPr>
            </a:lvl2pPr>
            <a:lvl3pPr>
              <a:spcBef>
                <a:spcPts val="0"/>
              </a:spcBef>
              <a:buClr>
                <a:schemeClr val="accent1"/>
              </a:buClr>
              <a:buSzPct val="100000"/>
              <a:buNone/>
              <a:defRPr sz="3600" b="1">
                <a:solidFill>
                  <a:schemeClr val="accent1"/>
                </a:solidFill>
              </a:defRPr>
            </a:lvl3pPr>
            <a:lvl4pPr>
              <a:spcBef>
                <a:spcPts val="0"/>
              </a:spcBef>
              <a:buClr>
                <a:schemeClr val="accent1"/>
              </a:buClr>
              <a:buSzPct val="100000"/>
              <a:buNone/>
              <a:defRPr sz="3600" b="1">
                <a:solidFill>
                  <a:schemeClr val="accent1"/>
                </a:solidFill>
              </a:defRPr>
            </a:lvl4pPr>
            <a:lvl5pPr>
              <a:spcBef>
                <a:spcPts val="0"/>
              </a:spcBef>
              <a:buClr>
                <a:schemeClr val="accent1"/>
              </a:buClr>
              <a:buSzPct val="100000"/>
              <a:buNone/>
              <a:defRPr sz="3600" b="1">
                <a:solidFill>
                  <a:schemeClr val="accent1"/>
                </a:solidFill>
              </a:defRPr>
            </a:lvl5pPr>
            <a:lvl6pPr>
              <a:spcBef>
                <a:spcPts val="0"/>
              </a:spcBef>
              <a:buClr>
                <a:schemeClr val="accent1"/>
              </a:buClr>
              <a:buSzPct val="100000"/>
              <a:buNone/>
              <a:defRPr sz="3600" b="1">
                <a:solidFill>
                  <a:schemeClr val="accent1"/>
                </a:solidFill>
              </a:defRPr>
            </a:lvl6pPr>
            <a:lvl7pPr>
              <a:spcBef>
                <a:spcPts val="0"/>
              </a:spcBef>
              <a:buClr>
                <a:schemeClr val="accent1"/>
              </a:buClr>
              <a:buSzPct val="100000"/>
              <a:buNone/>
              <a:defRPr sz="3600" b="1">
                <a:solidFill>
                  <a:schemeClr val="accent1"/>
                </a:solidFill>
              </a:defRPr>
            </a:lvl7pPr>
            <a:lvl8pPr>
              <a:spcBef>
                <a:spcPts val="0"/>
              </a:spcBef>
              <a:buClr>
                <a:schemeClr val="accent1"/>
              </a:buClr>
              <a:buSzPct val="100000"/>
              <a:buNone/>
              <a:defRPr sz="3600" b="1">
                <a:solidFill>
                  <a:schemeClr val="accent1"/>
                </a:solidFill>
              </a:defRPr>
            </a:lvl8pPr>
            <a:lvl9pPr>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600201"/>
            <a:ext cx="8229600" cy="49675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cxnSp>
        <p:nvCxnSpPr>
          <p:cNvPr id="7" name="Shape 7"/>
          <p:cNvCxnSpPr/>
          <p:nvPr/>
        </p:nvCxnSpPr>
        <p:spPr>
          <a:xfrm>
            <a:off x="457200" y="6697679"/>
            <a:ext cx="8229600" cy="0"/>
          </a:xfrm>
          <a:prstGeom prst="straightConnector1">
            <a:avLst/>
          </a:prstGeom>
          <a:noFill/>
          <a:ln w="50800" cap="flat">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2" y="6333133"/>
            <a:ext cx="548699" cy="524800"/>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Shape 38"/>
          <p:cNvSpPr txBox="1">
            <a:spLocks noGrp="1"/>
          </p:cNvSpPr>
          <p:nvPr>
            <p:ph type="ctrTitle"/>
          </p:nvPr>
        </p:nvSpPr>
        <p:spPr>
          <a:xfrm>
            <a:off x="457200" y="546452"/>
            <a:ext cx="8229600" cy="4012800"/>
          </a:xfrm>
          <a:prstGeom prst="rect">
            <a:avLst/>
          </a:prstGeom>
        </p:spPr>
        <p:txBody>
          <a:bodyPr lIns="91425" tIns="91425" rIns="91425" bIns="91425" anchor="t" anchorCtr="0">
            <a:noAutofit/>
          </a:bodyPr>
          <a:lstStyle/>
          <a:p>
            <a:pPr>
              <a:spcBef>
                <a:spcPts val="0"/>
              </a:spcBef>
              <a:buNone/>
            </a:pPr>
            <a:r>
              <a:rPr lang="en" sz="4800" dirty="0"/>
              <a:t>Recitation </a:t>
            </a:r>
            <a:r>
              <a:rPr lang="en-US" sz="4800" dirty="0" smtClean="0"/>
              <a:t>5</a:t>
            </a:r>
            <a:endParaRPr lang="en" sz="4800" dirty="0"/>
          </a:p>
        </p:txBody>
      </p:sp>
      <p:sp>
        <p:nvSpPr>
          <p:cNvPr id="39" name="Shape 39"/>
          <p:cNvSpPr txBox="1">
            <a:spLocks noGrp="1"/>
          </p:cNvSpPr>
          <p:nvPr>
            <p:ph type="subTitle" idx="1"/>
          </p:nvPr>
        </p:nvSpPr>
        <p:spPr>
          <a:xfrm>
            <a:off x="327191" y="2915654"/>
            <a:ext cx="8229600" cy="1643599"/>
          </a:xfrm>
          <a:prstGeom prst="rect">
            <a:avLst/>
          </a:prstGeom>
        </p:spPr>
        <p:txBody>
          <a:bodyPr lIns="91425" tIns="91425" rIns="91425" bIns="91425" anchor="t" anchorCtr="0">
            <a:noAutofit/>
          </a:bodyPr>
          <a:lstStyle/>
          <a:p>
            <a:pPr>
              <a:spcBef>
                <a:spcPts val="0"/>
              </a:spcBef>
              <a:buNone/>
            </a:pPr>
            <a:r>
              <a:rPr lang="en" sz="3200" dirty="0"/>
              <a:t>Enums </a:t>
            </a:r>
            <a:r>
              <a:rPr lang="en" sz="3200" dirty="0" smtClean="0"/>
              <a:t>and</a:t>
            </a:r>
            <a:endParaRPr lang="en-US" sz="3200" dirty="0" smtClean="0"/>
          </a:p>
          <a:p>
            <a:pPr>
              <a:spcBef>
                <a:spcPts val="0"/>
              </a:spcBef>
              <a:buNone/>
            </a:pPr>
            <a:r>
              <a:rPr lang="en-US" sz="3200" dirty="0" smtClean="0"/>
              <a:t>The Java </a:t>
            </a:r>
            <a:r>
              <a:rPr lang="en" sz="3200" dirty="0" smtClean="0"/>
              <a:t>Collections </a:t>
            </a:r>
            <a:r>
              <a:rPr lang="en-US" sz="3200" dirty="0" smtClean="0"/>
              <a:t>classes/interfaces</a:t>
            </a:r>
            <a:endParaRPr lang="en" sz="3200" dirty="0"/>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a:t>
            </a:fld>
            <a:endParaRPr lang="en"/>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prstGeom prst="rect">
            <a:avLst/>
          </a:prstGeom>
          <a:noFill/>
          <a:ln>
            <a:noFill/>
          </a:ln>
        </p:spPr>
        <p:txBody>
          <a:bodyPr lIns="91425" tIns="91425" rIns="91425" bIns="91425" anchor="b" anchorCtr="0">
            <a:noAutofit/>
          </a:bodyPr>
          <a:lstStyle/>
          <a:p>
            <a:pPr lvl="0" rtl="0">
              <a:spcBef>
                <a:spcPts val="0"/>
              </a:spcBef>
              <a:buNone/>
            </a:pPr>
            <a:r>
              <a:rPr lang="en" dirty="0" smtClean="0"/>
              <a:t>Collections and Maps</a:t>
            </a:r>
            <a:endParaRPr lang="en" dirty="0"/>
          </a:p>
        </p:txBody>
      </p:sp>
      <p:sp>
        <p:nvSpPr>
          <p:cNvPr id="6" name="Text Placeholder 5"/>
          <p:cNvSpPr>
            <a:spLocks noGrp="1"/>
          </p:cNvSpPr>
          <p:nvPr>
            <p:ph type="body" idx="1"/>
          </p:nvPr>
        </p:nvSpPr>
        <p:spPr/>
        <p:txBody>
          <a:bodyPr/>
          <a:lstStyle/>
          <a:p>
            <a:r>
              <a:rPr lang="en-US" sz="2800" dirty="0">
                <a:latin typeface="Arial" charset="0"/>
                <a:ea typeface="Arial" charset="0"/>
                <a:cs typeface="Arial" charset="0"/>
              </a:rPr>
              <a:t>The Collections classes and interfaces are designed to provide implementations of</a:t>
            </a:r>
          </a:p>
          <a:p>
            <a:endParaRPr lang="en-US" sz="2800" dirty="0" smtClean="0">
              <a:latin typeface="Arial" charset="0"/>
              <a:ea typeface="Arial" charset="0"/>
              <a:cs typeface="Arial" charset="0"/>
            </a:endParaRPr>
          </a:p>
          <a:p>
            <a:endParaRPr lang="en-US" sz="2800" dirty="0" smtClean="0">
              <a:latin typeface="Arial" charset="0"/>
              <a:ea typeface="Arial" charset="0"/>
              <a:cs typeface="Arial" charset="0"/>
            </a:endParaRPr>
          </a:p>
          <a:p>
            <a:pPr marL="285750" indent="-285750">
              <a:buFont typeface="Arial"/>
              <a:buChar char="•"/>
            </a:pPr>
            <a:r>
              <a:rPr lang="en-US" sz="2800" dirty="0">
                <a:latin typeface="Arial" charset="0"/>
                <a:ea typeface="Arial" charset="0"/>
                <a:cs typeface="Arial" charset="0"/>
              </a:rPr>
              <a:t>bags </a:t>
            </a:r>
            <a:r>
              <a:rPr lang="en-US" sz="2800" dirty="0" smtClean="0">
                <a:latin typeface="Arial" charset="0"/>
                <a:ea typeface="Arial" charset="0"/>
                <a:cs typeface="Arial" charset="0"/>
              </a:rPr>
              <a:t>(a.k.a. multiset – sets with repeated values)</a:t>
            </a:r>
            <a:endParaRPr lang="en-US" sz="2800" dirty="0">
              <a:latin typeface="Arial" charset="0"/>
              <a:ea typeface="Arial" charset="0"/>
              <a:cs typeface="Arial" charset="0"/>
            </a:endParaRPr>
          </a:p>
          <a:p>
            <a:pPr marL="285750" indent="-285750">
              <a:buFont typeface="Arial"/>
              <a:buChar char="•"/>
            </a:pPr>
            <a:r>
              <a:rPr lang="en-US" sz="2800" dirty="0" smtClean="0">
                <a:latin typeface="Arial" charset="0"/>
                <a:ea typeface="Arial" charset="0"/>
                <a:cs typeface="Arial" charset="0"/>
              </a:rPr>
              <a:t>sets (and sorted sets)</a:t>
            </a:r>
            <a:endParaRPr lang="en-US" sz="2800" dirty="0">
              <a:latin typeface="Arial" charset="0"/>
              <a:ea typeface="Arial" charset="0"/>
              <a:cs typeface="Arial" charset="0"/>
            </a:endParaRPr>
          </a:p>
          <a:p>
            <a:pPr marL="285750" indent="-285750">
              <a:buFont typeface="Arial"/>
              <a:buChar char="•"/>
            </a:pPr>
            <a:r>
              <a:rPr lang="en-US" sz="2800" dirty="0">
                <a:latin typeface="Arial" charset="0"/>
                <a:ea typeface="Arial" charset="0"/>
                <a:cs typeface="Arial" charset="0"/>
              </a:rPr>
              <a:t>lists</a:t>
            </a:r>
          </a:p>
          <a:p>
            <a:pPr marL="285750" indent="-285750">
              <a:buFont typeface="Arial"/>
              <a:buChar char="•"/>
            </a:pPr>
            <a:r>
              <a:rPr lang="en-US" sz="2800" dirty="0" smtClean="0">
                <a:latin typeface="Arial" charset="0"/>
                <a:ea typeface="Arial" charset="0"/>
                <a:cs typeface="Arial" charset="0"/>
              </a:rPr>
              <a:t>stacks</a:t>
            </a:r>
            <a:endParaRPr lang="en-US" sz="2800" dirty="0">
              <a:latin typeface="Arial" charset="0"/>
              <a:ea typeface="Arial" charset="0"/>
              <a:cs typeface="Arial" charset="0"/>
            </a:endParaRPr>
          </a:p>
          <a:p>
            <a:pPr marL="285750" indent="-285750">
              <a:buFont typeface="Arial"/>
              <a:buChar char="•"/>
            </a:pPr>
            <a:r>
              <a:rPr lang="en-US" sz="2800" dirty="0" smtClean="0">
                <a:latin typeface="Arial" charset="0"/>
                <a:ea typeface="Arial" charset="0"/>
                <a:cs typeface="Arial" charset="0"/>
              </a:rPr>
              <a:t>queues</a:t>
            </a:r>
          </a:p>
          <a:p>
            <a:pPr marL="285750" indent="-285750">
              <a:buFont typeface="Arial"/>
              <a:buChar char="•"/>
            </a:pPr>
            <a:r>
              <a:rPr lang="en-US" sz="2800" dirty="0" smtClean="0">
                <a:latin typeface="Arial" charset="0"/>
                <a:ea typeface="Arial" charset="0"/>
                <a:cs typeface="Arial" charset="0"/>
              </a:rPr>
              <a:t>maps (and sorted maps)</a:t>
            </a:r>
            <a:endParaRPr lang="en-US" sz="2800" dirty="0">
              <a:latin typeface="Arial" charset="0"/>
              <a:ea typeface="Arial" charset="0"/>
              <a:cs typeface="Arial" charset="0"/>
            </a:endParaRP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10</a:t>
            </a:fld>
            <a:endParaRPr lang="en"/>
          </a:p>
        </p:txBody>
      </p:sp>
      <p:sp>
        <p:nvSpPr>
          <p:cNvPr id="3" name="TextBox 2"/>
          <p:cNvSpPr txBox="1"/>
          <p:nvPr/>
        </p:nvSpPr>
        <p:spPr>
          <a:xfrm>
            <a:off x="4929780" y="4084700"/>
            <a:ext cx="3910322" cy="1395067"/>
          </a:xfrm>
          <a:prstGeom prst="rect">
            <a:avLst/>
          </a:prstGeom>
          <a:noFill/>
          <a:ln>
            <a:solidFill>
              <a:srgbClr val="800000"/>
            </a:solidFill>
          </a:ln>
        </p:spPr>
        <p:txBody>
          <a:bodyPr wrap="square" rtlCol="0">
            <a:spAutoFit/>
          </a:bodyPr>
          <a:lstStyle/>
          <a:p>
            <a:r>
              <a:rPr lang="en-US" sz="2800" dirty="0" smtClean="0">
                <a:latin typeface="Arial" charset="0"/>
                <a:ea typeface="Arial" charset="0"/>
                <a:cs typeface="Arial" charset="0"/>
              </a:rPr>
              <a:t>You will see in later assignments how easy it is to use these</a:t>
            </a:r>
            <a:endParaRPr lang="en-US" sz="2800" dirty="0">
              <a:latin typeface="Arial" charset="0"/>
              <a:ea typeface="Arial" charset="0"/>
              <a:cs typeface="Arial" charset="0"/>
            </a:endParaRPr>
          </a:p>
        </p:txBody>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Power of inheritance and interfaces</a:t>
            </a:r>
          </a:p>
        </p:txBody>
      </p:sp>
      <p:sp>
        <p:nvSpPr>
          <p:cNvPr id="125" name="Shape 125"/>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p:txBody>
      </p:sp>
      <p:sp>
        <p:nvSpPr>
          <p:cNvPr id="126" name="Shape 126"/>
          <p:cNvSpPr txBox="1"/>
          <p:nvPr/>
        </p:nvSpPr>
        <p:spPr>
          <a:xfrm>
            <a:off x="4187075" y="5753434"/>
            <a:ext cx="4656000" cy="702799"/>
          </a:xfrm>
          <a:prstGeom prst="rect">
            <a:avLst/>
          </a:prstGeom>
          <a:noFill/>
          <a:ln>
            <a:noFill/>
          </a:ln>
        </p:spPr>
        <p:txBody>
          <a:bodyPr lIns="91425" tIns="91425" rIns="91425" bIns="91425" anchor="t" anchorCtr="0">
            <a:noAutofit/>
          </a:bodyPr>
          <a:lstStyle/>
          <a:p>
            <a:pPr algn="ctr">
              <a:spcBef>
                <a:spcPts val="0"/>
              </a:spcBef>
              <a:buNone/>
            </a:pPr>
            <a:r>
              <a:rPr lang="en" sz="2400" b="1"/>
              <a:t>Format of ArrayList object</a:t>
            </a:r>
          </a:p>
        </p:txBody>
      </p:sp>
      <p:sp>
        <p:nvSpPr>
          <p:cNvPr id="127" name="Shape 127"/>
          <p:cNvSpPr/>
          <p:nvPr/>
        </p:nvSpPr>
        <p:spPr>
          <a:xfrm>
            <a:off x="1364951" y="2322783"/>
            <a:ext cx="2139599" cy="7411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Object</a:t>
            </a:r>
          </a:p>
        </p:txBody>
      </p:sp>
      <p:sp>
        <p:nvSpPr>
          <p:cNvPr id="128" name="Shape 128"/>
          <p:cNvSpPr/>
          <p:nvPr/>
        </p:nvSpPr>
        <p:spPr>
          <a:xfrm>
            <a:off x="682450" y="3371617"/>
            <a:ext cx="3504600" cy="7411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AbstractCollection&lt;E&gt;</a:t>
            </a:r>
          </a:p>
        </p:txBody>
      </p:sp>
      <p:sp>
        <p:nvSpPr>
          <p:cNvPr id="129" name="Shape 129"/>
          <p:cNvSpPr/>
          <p:nvPr/>
        </p:nvSpPr>
        <p:spPr>
          <a:xfrm>
            <a:off x="1023701" y="4453117"/>
            <a:ext cx="2822099" cy="7411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AbstractList&lt;E&gt;</a:t>
            </a:r>
          </a:p>
        </p:txBody>
      </p:sp>
      <p:sp>
        <p:nvSpPr>
          <p:cNvPr id="130" name="Shape 130"/>
          <p:cNvSpPr/>
          <p:nvPr/>
        </p:nvSpPr>
        <p:spPr>
          <a:xfrm>
            <a:off x="1364951" y="5534634"/>
            <a:ext cx="2139599" cy="7411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ArrayList&lt;E&gt;</a:t>
            </a:r>
          </a:p>
        </p:txBody>
      </p:sp>
      <p:sp>
        <p:nvSpPr>
          <p:cNvPr id="131" name="Shape 131"/>
          <p:cNvSpPr/>
          <p:nvPr/>
        </p:nvSpPr>
        <p:spPr>
          <a:xfrm>
            <a:off x="5948975" y="3058634"/>
            <a:ext cx="2243700" cy="7411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latin typeface="Courier New"/>
                <a:ea typeface="Courier New"/>
                <a:cs typeface="Courier New"/>
                <a:sym typeface="Courier New"/>
              </a:rPr>
              <a:t>Collection&lt;E&gt;</a:t>
            </a:r>
          </a:p>
        </p:txBody>
      </p:sp>
      <p:cxnSp>
        <p:nvCxnSpPr>
          <p:cNvPr id="132" name="Shape 132"/>
          <p:cNvCxnSpPr>
            <a:stCxn id="131" idx="2"/>
            <a:endCxn id="133" idx="0"/>
          </p:cNvCxnSpPr>
          <p:nvPr/>
        </p:nvCxnSpPr>
        <p:spPr>
          <a:xfrm>
            <a:off x="7070825" y="3799832"/>
            <a:ext cx="0" cy="420800"/>
          </a:xfrm>
          <a:prstGeom prst="straightConnector1">
            <a:avLst/>
          </a:prstGeom>
          <a:noFill/>
          <a:ln w="19050" cap="flat">
            <a:solidFill>
              <a:schemeClr val="dk2"/>
            </a:solidFill>
            <a:prstDash val="solid"/>
            <a:round/>
            <a:headEnd type="triangle" w="lg" len="lg"/>
            <a:tailEnd type="none" w="lg" len="lg"/>
          </a:ln>
        </p:spPr>
      </p:cxnSp>
      <p:sp>
        <p:nvSpPr>
          <p:cNvPr id="134" name="Shape 134"/>
          <p:cNvSpPr/>
          <p:nvPr/>
        </p:nvSpPr>
        <p:spPr>
          <a:xfrm>
            <a:off x="5948975" y="1872250"/>
            <a:ext cx="2243700" cy="7411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latin typeface="Courier New"/>
                <a:ea typeface="Courier New"/>
                <a:cs typeface="Courier New"/>
                <a:sym typeface="Courier New"/>
              </a:rPr>
              <a:t>Iterable&lt;E&gt;</a:t>
            </a:r>
          </a:p>
        </p:txBody>
      </p:sp>
      <p:cxnSp>
        <p:nvCxnSpPr>
          <p:cNvPr id="135" name="Shape 135"/>
          <p:cNvCxnSpPr>
            <a:stCxn id="134" idx="2"/>
            <a:endCxn id="131" idx="0"/>
          </p:cNvCxnSpPr>
          <p:nvPr/>
        </p:nvCxnSpPr>
        <p:spPr>
          <a:xfrm>
            <a:off x="7070825" y="2613449"/>
            <a:ext cx="0" cy="445200"/>
          </a:xfrm>
          <a:prstGeom prst="straightConnector1">
            <a:avLst/>
          </a:prstGeom>
          <a:noFill/>
          <a:ln w="19050" cap="flat">
            <a:solidFill>
              <a:schemeClr val="dk2"/>
            </a:solidFill>
            <a:prstDash val="solid"/>
            <a:round/>
            <a:headEnd type="triangle" w="lg" len="lg"/>
            <a:tailEnd type="none" w="lg" len="lg"/>
          </a:ln>
        </p:spPr>
      </p:cxnSp>
      <p:sp>
        <p:nvSpPr>
          <p:cNvPr id="133" name="Shape 133"/>
          <p:cNvSpPr/>
          <p:nvPr/>
        </p:nvSpPr>
        <p:spPr>
          <a:xfrm>
            <a:off x="5948975" y="4220634"/>
            <a:ext cx="2243700" cy="7411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latin typeface="Courier New"/>
                <a:ea typeface="Courier New"/>
                <a:cs typeface="Courier New"/>
                <a:sym typeface="Courier New"/>
              </a:rPr>
              <a:t>List&lt;E&gt;</a:t>
            </a:r>
          </a:p>
        </p:txBody>
      </p:sp>
      <p:cxnSp>
        <p:nvCxnSpPr>
          <p:cNvPr id="136" name="Shape 136"/>
          <p:cNvCxnSpPr>
            <a:stCxn id="133" idx="1"/>
            <a:endCxn id="129" idx="3"/>
          </p:cNvCxnSpPr>
          <p:nvPr/>
        </p:nvCxnSpPr>
        <p:spPr>
          <a:xfrm flipH="1">
            <a:off x="3845675" y="4591232"/>
            <a:ext cx="2103300" cy="232400"/>
          </a:xfrm>
          <a:prstGeom prst="straightConnector1">
            <a:avLst/>
          </a:prstGeom>
          <a:noFill/>
          <a:ln w="19050" cap="flat">
            <a:solidFill>
              <a:schemeClr val="dk2"/>
            </a:solidFill>
            <a:prstDash val="solid"/>
            <a:round/>
            <a:headEnd type="triangle" w="lg" len="lg"/>
            <a:tailEnd type="none" w="lg" len="lg"/>
          </a:ln>
        </p:spPr>
      </p:cxnSp>
      <p:cxnSp>
        <p:nvCxnSpPr>
          <p:cNvPr id="137" name="Shape 137"/>
          <p:cNvCxnSpPr>
            <a:stCxn id="131" idx="1"/>
            <a:endCxn id="128" idx="3"/>
          </p:cNvCxnSpPr>
          <p:nvPr/>
        </p:nvCxnSpPr>
        <p:spPr>
          <a:xfrm flipH="1">
            <a:off x="4187075" y="3429232"/>
            <a:ext cx="1761900" cy="312800"/>
          </a:xfrm>
          <a:prstGeom prst="straightConnector1">
            <a:avLst/>
          </a:prstGeom>
          <a:noFill/>
          <a:ln w="19050" cap="flat">
            <a:solidFill>
              <a:schemeClr val="dk2"/>
            </a:solidFill>
            <a:prstDash val="solid"/>
            <a:round/>
            <a:headEnd type="triangle" w="lg" len="lg"/>
            <a:tailEnd type="none" w="lg" len="lg"/>
          </a:ln>
        </p:spPr>
      </p:cxnSp>
      <p:cxnSp>
        <p:nvCxnSpPr>
          <p:cNvPr id="138" name="Shape 138"/>
          <p:cNvCxnSpPr>
            <a:stCxn id="127" idx="2"/>
            <a:endCxn id="128" idx="0"/>
          </p:cNvCxnSpPr>
          <p:nvPr/>
        </p:nvCxnSpPr>
        <p:spPr>
          <a:xfrm>
            <a:off x="2434749" y="3063983"/>
            <a:ext cx="0" cy="307600"/>
          </a:xfrm>
          <a:prstGeom prst="straightConnector1">
            <a:avLst/>
          </a:prstGeom>
          <a:noFill/>
          <a:ln w="19050" cap="flat">
            <a:solidFill>
              <a:schemeClr val="dk2"/>
            </a:solidFill>
            <a:prstDash val="solid"/>
            <a:round/>
            <a:headEnd type="triangle" w="lg" len="lg"/>
            <a:tailEnd type="none" w="lg" len="lg"/>
          </a:ln>
        </p:spPr>
      </p:cxnSp>
      <p:cxnSp>
        <p:nvCxnSpPr>
          <p:cNvPr id="139" name="Shape 139"/>
          <p:cNvCxnSpPr>
            <a:stCxn id="128" idx="2"/>
            <a:endCxn id="129" idx="0"/>
          </p:cNvCxnSpPr>
          <p:nvPr/>
        </p:nvCxnSpPr>
        <p:spPr>
          <a:xfrm>
            <a:off x="2434750" y="4112816"/>
            <a:ext cx="0" cy="340400"/>
          </a:xfrm>
          <a:prstGeom prst="straightConnector1">
            <a:avLst/>
          </a:prstGeom>
          <a:noFill/>
          <a:ln w="19050" cap="flat">
            <a:solidFill>
              <a:schemeClr val="dk2"/>
            </a:solidFill>
            <a:prstDash val="solid"/>
            <a:round/>
            <a:headEnd type="triangle" w="lg" len="lg"/>
            <a:tailEnd type="none" w="lg" len="lg"/>
          </a:ln>
        </p:spPr>
      </p:cxnSp>
      <p:cxnSp>
        <p:nvCxnSpPr>
          <p:cNvPr id="140" name="Shape 140"/>
          <p:cNvCxnSpPr>
            <a:stCxn id="129" idx="2"/>
            <a:endCxn id="130" idx="0"/>
          </p:cNvCxnSpPr>
          <p:nvPr/>
        </p:nvCxnSpPr>
        <p:spPr>
          <a:xfrm>
            <a:off x="2434749" y="5194316"/>
            <a:ext cx="0" cy="340400"/>
          </a:xfrm>
          <a:prstGeom prst="straightConnector1">
            <a:avLst/>
          </a:prstGeom>
          <a:noFill/>
          <a:ln w="19050" cap="flat">
            <a:solidFill>
              <a:schemeClr val="dk2"/>
            </a:solidFill>
            <a:prstDash val="solid"/>
            <a:round/>
            <a:headEnd type="triangle" w="lg" len="lg"/>
            <a:tailEnd type="none" w="lg" len="lg"/>
          </a:ln>
        </p:spPr>
      </p:cxnSp>
      <p:cxnSp>
        <p:nvCxnSpPr>
          <p:cNvPr id="141" name="Shape 141"/>
          <p:cNvCxnSpPr>
            <a:stCxn id="133" idx="1"/>
            <a:endCxn id="130" idx="3"/>
          </p:cNvCxnSpPr>
          <p:nvPr/>
        </p:nvCxnSpPr>
        <p:spPr>
          <a:xfrm flipH="1">
            <a:off x="3504575" y="4591232"/>
            <a:ext cx="2444400" cy="1314000"/>
          </a:xfrm>
          <a:prstGeom prst="straightConnector1">
            <a:avLst/>
          </a:prstGeom>
          <a:noFill/>
          <a:ln w="19050" cap="flat">
            <a:solidFill>
              <a:schemeClr val="dk2"/>
            </a:solidFill>
            <a:prstDash val="solid"/>
            <a:round/>
            <a:headEnd type="triangl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11</a:t>
            </a:fld>
            <a:endParaRPr lang="en"/>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Important interfaces</a:t>
            </a:r>
          </a:p>
        </p:txBody>
      </p:sp>
      <p:sp>
        <p:nvSpPr>
          <p:cNvPr id="147" name="Shape 147"/>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48" name="Shape 148"/>
          <p:cNvSpPr/>
          <p:nvPr/>
        </p:nvSpPr>
        <p:spPr>
          <a:xfrm>
            <a:off x="632562" y="1809501"/>
            <a:ext cx="3275265" cy="28215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dirty="0"/>
              <a:t>Collection&lt;E&gt;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add(E</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contains(Object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isEmpty</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remove(Object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size</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t>
            </a:r>
            <a:endParaRPr lang="en" sz="2000" b="1" dirty="0">
              <a:latin typeface="Courier New"/>
              <a:ea typeface="Courier New"/>
              <a:cs typeface="Courier New"/>
              <a:sym typeface="Courier New"/>
            </a:endParaRPr>
          </a:p>
        </p:txBody>
      </p:sp>
      <p:cxnSp>
        <p:nvCxnSpPr>
          <p:cNvPr id="149" name="Shape 149"/>
          <p:cNvCxnSpPr>
            <a:stCxn id="148" idx="3"/>
            <a:endCxn id="150" idx="1"/>
          </p:cNvCxnSpPr>
          <p:nvPr/>
        </p:nvCxnSpPr>
        <p:spPr>
          <a:xfrm>
            <a:off x="3907827" y="3220301"/>
            <a:ext cx="1250825" cy="753878"/>
          </a:xfrm>
          <a:prstGeom prst="straightConnector1">
            <a:avLst/>
          </a:prstGeom>
          <a:noFill/>
          <a:ln w="19050" cap="flat">
            <a:solidFill>
              <a:schemeClr val="dk2"/>
            </a:solidFill>
            <a:prstDash val="solid"/>
            <a:round/>
            <a:headEnd type="triangle" w="lg" len="lg"/>
            <a:tailEnd type="none" w="lg" len="lg"/>
          </a:ln>
        </p:spPr>
      </p:cxnSp>
      <p:sp>
        <p:nvSpPr>
          <p:cNvPr id="150" name="Shape 150"/>
          <p:cNvSpPr/>
          <p:nvPr/>
        </p:nvSpPr>
        <p:spPr>
          <a:xfrm>
            <a:off x="5158652" y="2955379"/>
            <a:ext cx="3040620" cy="2037600"/>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dirty="0"/>
              <a:t>List&lt;E&gt;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get(int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indexOf(int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add(int,E</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t>
            </a:r>
            <a:endParaRPr lang="en" sz="2000" b="1" dirty="0">
              <a:latin typeface="Courier New"/>
              <a:ea typeface="Courier New"/>
              <a:cs typeface="Courier New"/>
              <a:sym typeface="Courier New"/>
            </a:endParaRPr>
          </a:p>
        </p:txBody>
      </p:sp>
      <p:sp>
        <p:nvSpPr>
          <p:cNvPr id="151" name="Shape 151"/>
          <p:cNvSpPr/>
          <p:nvPr/>
        </p:nvSpPr>
        <p:spPr>
          <a:xfrm>
            <a:off x="5158652" y="5457376"/>
            <a:ext cx="3040620" cy="808000"/>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a:t>Set&lt;E&gt;</a:t>
            </a:r>
          </a:p>
          <a:p>
            <a:pPr lvl="0" rtl="0">
              <a:spcBef>
                <a:spcPts val="0"/>
              </a:spcBef>
              <a:buNone/>
            </a:pPr>
            <a:endParaRPr sz="2000" b="1">
              <a:latin typeface="Courier New"/>
              <a:ea typeface="Courier New"/>
              <a:cs typeface="Courier New"/>
              <a:sym typeface="Courier New"/>
            </a:endParaRPr>
          </a:p>
        </p:txBody>
      </p:sp>
      <p:cxnSp>
        <p:nvCxnSpPr>
          <p:cNvPr id="152" name="Shape 152"/>
          <p:cNvCxnSpPr>
            <a:stCxn id="148" idx="3"/>
            <a:endCxn id="151" idx="1"/>
          </p:cNvCxnSpPr>
          <p:nvPr/>
        </p:nvCxnSpPr>
        <p:spPr>
          <a:xfrm>
            <a:off x="3907827" y="3220301"/>
            <a:ext cx="1250825" cy="2641075"/>
          </a:xfrm>
          <a:prstGeom prst="straightConnector1">
            <a:avLst/>
          </a:prstGeom>
          <a:noFill/>
          <a:ln w="19050" cap="flat">
            <a:solidFill>
              <a:schemeClr val="dk2"/>
            </a:solidFill>
            <a:prstDash val="solid"/>
            <a:round/>
            <a:headEnd type="triangle" w="lg" len="lg"/>
            <a:tailEnd type="none" w="lg" len="lg"/>
          </a:ln>
        </p:spPr>
      </p:cxnSp>
      <p:sp>
        <p:nvSpPr>
          <p:cNvPr id="153" name="Shape 153"/>
          <p:cNvSpPr txBox="1"/>
          <p:nvPr/>
        </p:nvSpPr>
        <p:spPr>
          <a:xfrm>
            <a:off x="5181399" y="1644827"/>
            <a:ext cx="3065700" cy="998000"/>
          </a:xfrm>
          <a:prstGeom prst="rect">
            <a:avLst/>
          </a:prstGeom>
          <a:noFill/>
          <a:ln>
            <a:noFill/>
          </a:ln>
        </p:spPr>
        <p:txBody>
          <a:bodyPr lIns="91425" tIns="91425" rIns="91425" bIns="91425" anchor="t" anchorCtr="0">
            <a:noAutofit/>
          </a:bodyPr>
          <a:lstStyle/>
          <a:p>
            <a:pPr lvl="0" rtl="0">
              <a:spcBef>
                <a:spcPts val="0"/>
              </a:spcBef>
              <a:buNone/>
            </a:pPr>
            <a:r>
              <a:rPr lang="en" sz="1800" dirty="0"/>
              <a:t>No new methods in Set&lt;E&gt;, just changes specifications</a:t>
            </a:r>
          </a:p>
        </p:txBody>
      </p:sp>
      <p:sp>
        <p:nvSpPr>
          <p:cNvPr id="154" name="Shape 154"/>
          <p:cNvSpPr/>
          <p:nvPr/>
        </p:nvSpPr>
        <p:spPr>
          <a:xfrm>
            <a:off x="632562" y="4909967"/>
            <a:ext cx="3275265" cy="1416000"/>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dirty="0"/>
              <a:t>Map&lt;K,V&gt;</a:t>
            </a:r>
          </a:p>
          <a:p>
            <a:pPr lvl="0" rtl="0">
              <a:spcBef>
                <a:spcPts val="0"/>
              </a:spcBef>
              <a:buNone/>
            </a:pPr>
            <a:r>
              <a:rPr lang="en-US" sz="2000" b="1" dirty="0" smtClean="0">
                <a:solidFill>
                  <a:schemeClr val="dk1"/>
                </a:solidFill>
                <a:latin typeface="Courier New"/>
                <a:ea typeface="Courier New"/>
                <a:cs typeface="Courier New"/>
                <a:sym typeface="Courier New"/>
              </a:rPr>
              <a:t>  </a:t>
            </a:r>
            <a:r>
              <a:rPr lang="en" sz="2000" b="1" dirty="0" smtClean="0">
                <a:solidFill>
                  <a:schemeClr val="dk1"/>
                </a:solidFill>
                <a:latin typeface="Courier New"/>
                <a:ea typeface="Courier New"/>
                <a:cs typeface="Courier New"/>
                <a:sym typeface="Courier New"/>
              </a:rPr>
              <a:t>put(K,V</a:t>
            </a:r>
            <a:r>
              <a:rPr lang="en" sz="2000" b="1" dirty="0">
                <a:solidFill>
                  <a:schemeClr val="dk1"/>
                </a:solidFill>
                <a:latin typeface="Courier New"/>
                <a:ea typeface="Courier New"/>
                <a:cs typeface="Courier New"/>
                <a:sym typeface="Courier New"/>
              </a:rPr>
              <a:t>);</a:t>
            </a:r>
          </a:p>
          <a:p>
            <a:pPr lvl="0" rtl="0">
              <a:spcBef>
                <a:spcPts val="0"/>
              </a:spcBef>
              <a:buNone/>
            </a:pPr>
            <a:r>
              <a:rPr lang="en-US" sz="2000" b="1" dirty="0" smtClean="0">
                <a:solidFill>
                  <a:schemeClr val="dk1"/>
                </a:solidFill>
                <a:latin typeface="Courier New"/>
                <a:ea typeface="Courier New"/>
                <a:cs typeface="Courier New"/>
                <a:sym typeface="Courier New"/>
              </a:rPr>
              <a:t>  </a:t>
            </a:r>
            <a:r>
              <a:rPr lang="en" sz="2000" b="1" dirty="0" smtClean="0">
                <a:solidFill>
                  <a:schemeClr val="dk1"/>
                </a:solidFill>
                <a:latin typeface="Courier New"/>
                <a:ea typeface="Courier New"/>
                <a:cs typeface="Courier New"/>
                <a:sym typeface="Courier New"/>
              </a:rPr>
              <a:t>get(Object</a:t>
            </a:r>
            <a:r>
              <a:rPr lang="en" sz="2000" b="1" dirty="0">
                <a:solidFill>
                  <a:schemeClr val="dk1"/>
                </a:solidFill>
                <a:latin typeface="Courier New"/>
                <a:ea typeface="Courier New"/>
                <a:cs typeface="Courier New"/>
                <a:sym typeface="Courier New"/>
              </a:rPr>
              <a:t>);</a:t>
            </a: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12</a:t>
            </a:fld>
            <a:endParaRPr lang="en"/>
          </a:p>
        </p:txBody>
      </p:sp>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Important classes</a:t>
            </a:r>
          </a:p>
        </p:txBody>
      </p:sp>
      <p:sp>
        <p:nvSpPr>
          <p:cNvPr id="160" name="Shape 160"/>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61" name="Shape 161"/>
          <p:cNvSpPr/>
          <p:nvPr/>
        </p:nvSpPr>
        <p:spPr>
          <a:xfrm>
            <a:off x="1483946" y="2231269"/>
            <a:ext cx="2847958" cy="7411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Collection&lt;E&gt;</a:t>
            </a:r>
          </a:p>
        </p:txBody>
      </p:sp>
      <p:sp>
        <p:nvSpPr>
          <p:cNvPr id="162" name="Shape 162"/>
          <p:cNvSpPr/>
          <p:nvPr/>
        </p:nvSpPr>
        <p:spPr>
          <a:xfrm>
            <a:off x="3278089" y="3417934"/>
            <a:ext cx="1952523" cy="7411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List&lt;E&gt;</a:t>
            </a:r>
          </a:p>
        </p:txBody>
      </p:sp>
      <p:sp>
        <p:nvSpPr>
          <p:cNvPr id="163" name="Shape 163"/>
          <p:cNvSpPr/>
          <p:nvPr/>
        </p:nvSpPr>
        <p:spPr>
          <a:xfrm>
            <a:off x="444729" y="3417934"/>
            <a:ext cx="1732142" cy="7411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chemeClr val="dk1"/>
                </a:solidFill>
                <a:latin typeface="Courier New"/>
                <a:ea typeface="Courier New"/>
                <a:cs typeface="Courier New"/>
                <a:sym typeface="Courier New"/>
              </a:rPr>
              <a:t>Set&lt;E&gt;</a:t>
            </a:r>
          </a:p>
        </p:txBody>
      </p:sp>
      <p:cxnSp>
        <p:nvCxnSpPr>
          <p:cNvPr id="164" name="Shape 164"/>
          <p:cNvCxnSpPr>
            <a:stCxn id="161" idx="2"/>
            <a:endCxn id="162" idx="0"/>
          </p:cNvCxnSpPr>
          <p:nvPr/>
        </p:nvCxnSpPr>
        <p:spPr>
          <a:xfrm>
            <a:off x="2901193" y="2972468"/>
            <a:ext cx="1359890" cy="445466"/>
          </a:xfrm>
          <a:prstGeom prst="straightConnector1">
            <a:avLst/>
          </a:prstGeom>
          <a:noFill/>
          <a:ln w="19050" cap="flat">
            <a:solidFill>
              <a:schemeClr val="dk2"/>
            </a:solidFill>
            <a:prstDash val="solid"/>
            <a:round/>
            <a:headEnd type="triangle" w="lg" len="lg"/>
            <a:tailEnd type="none" w="lg" len="lg"/>
          </a:ln>
        </p:spPr>
      </p:cxnSp>
      <p:cxnSp>
        <p:nvCxnSpPr>
          <p:cNvPr id="165" name="Shape 165"/>
          <p:cNvCxnSpPr>
            <a:stCxn id="161" idx="2"/>
            <a:endCxn id="163" idx="0"/>
          </p:cNvCxnSpPr>
          <p:nvPr/>
        </p:nvCxnSpPr>
        <p:spPr>
          <a:xfrm flipH="1">
            <a:off x="1302814" y="2972468"/>
            <a:ext cx="1613096" cy="445466"/>
          </a:xfrm>
          <a:prstGeom prst="straightConnector1">
            <a:avLst/>
          </a:prstGeom>
          <a:noFill/>
          <a:ln w="19050" cap="flat">
            <a:solidFill>
              <a:schemeClr val="dk2"/>
            </a:solidFill>
            <a:prstDash val="solid"/>
            <a:round/>
            <a:headEnd type="triangle" w="lg" len="lg"/>
            <a:tailEnd type="none" w="lg" len="lg"/>
          </a:ln>
        </p:spPr>
      </p:cxnSp>
      <p:sp>
        <p:nvSpPr>
          <p:cNvPr id="166" name="Shape 166"/>
          <p:cNvSpPr/>
          <p:nvPr/>
        </p:nvSpPr>
        <p:spPr>
          <a:xfrm>
            <a:off x="2118985" y="5665301"/>
            <a:ext cx="2204431" cy="7411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1155CC"/>
                </a:solidFill>
                <a:latin typeface="Courier New"/>
                <a:ea typeface="Courier New"/>
                <a:cs typeface="Courier New"/>
                <a:sym typeface="Courier New"/>
              </a:rPr>
              <a:t>LinkedList&lt;E&gt;</a:t>
            </a:r>
          </a:p>
        </p:txBody>
      </p:sp>
      <p:sp>
        <p:nvSpPr>
          <p:cNvPr id="167" name="Shape 167"/>
          <p:cNvSpPr/>
          <p:nvPr/>
        </p:nvSpPr>
        <p:spPr>
          <a:xfrm>
            <a:off x="208585" y="4604601"/>
            <a:ext cx="2204431" cy="7411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1155CC"/>
                </a:solidFill>
                <a:latin typeface="Courier New"/>
                <a:ea typeface="Courier New"/>
                <a:cs typeface="Courier New"/>
                <a:sym typeface="Courier New"/>
              </a:rPr>
              <a:t>HashSet&lt;E&gt;</a:t>
            </a:r>
          </a:p>
        </p:txBody>
      </p:sp>
      <p:sp>
        <p:nvSpPr>
          <p:cNvPr id="168" name="Shape 168"/>
          <p:cNvSpPr/>
          <p:nvPr/>
        </p:nvSpPr>
        <p:spPr>
          <a:xfrm>
            <a:off x="4592610" y="5665301"/>
            <a:ext cx="2204431" cy="7411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1155CC"/>
                </a:solidFill>
                <a:latin typeface="Courier New"/>
                <a:ea typeface="Courier New"/>
                <a:cs typeface="Courier New"/>
                <a:sym typeface="Courier New"/>
              </a:rPr>
              <a:t>ArrayList&lt;E&gt;</a:t>
            </a:r>
          </a:p>
        </p:txBody>
      </p:sp>
      <p:sp>
        <p:nvSpPr>
          <p:cNvPr id="169" name="Shape 169"/>
          <p:cNvSpPr/>
          <p:nvPr/>
        </p:nvSpPr>
        <p:spPr>
          <a:xfrm>
            <a:off x="6516085" y="4604601"/>
            <a:ext cx="2204431" cy="7411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1155CC"/>
                </a:solidFill>
                <a:latin typeface="Courier New"/>
                <a:ea typeface="Courier New"/>
                <a:cs typeface="Courier New"/>
                <a:sym typeface="Courier New"/>
              </a:rPr>
              <a:t>HashMap&lt;K,V&gt;</a:t>
            </a:r>
          </a:p>
        </p:txBody>
      </p:sp>
      <p:sp>
        <p:nvSpPr>
          <p:cNvPr id="170" name="Shape 170"/>
          <p:cNvSpPr/>
          <p:nvPr/>
        </p:nvSpPr>
        <p:spPr>
          <a:xfrm>
            <a:off x="6642039" y="2231267"/>
            <a:ext cx="1952523" cy="7411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Map&lt;K,V&gt;</a:t>
            </a:r>
          </a:p>
        </p:txBody>
      </p:sp>
      <p:cxnSp>
        <p:nvCxnSpPr>
          <p:cNvPr id="171" name="Shape 171"/>
          <p:cNvCxnSpPr>
            <a:stCxn id="170" idx="2"/>
            <a:endCxn id="169" idx="0"/>
          </p:cNvCxnSpPr>
          <p:nvPr/>
        </p:nvCxnSpPr>
        <p:spPr>
          <a:xfrm>
            <a:off x="7618301" y="2972466"/>
            <a:ext cx="0" cy="1632135"/>
          </a:xfrm>
          <a:prstGeom prst="straightConnector1">
            <a:avLst/>
          </a:prstGeom>
          <a:noFill/>
          <a:ln w="19050" cap="flat">
            <a:solidFill>
              <a:schemeClr val="dk2"/>
            </a:solidFill>
            <a:prstDash val="solid"/>
            <a:round/>
            <a:headEnd type="triangle" w="lg" len="lg"/>
            <a:tailEnd type="none" w="lg" len="lg"/>
          </a:ln>
        </p:spPr>
      </p:cxnSp>
      <p:cxnSp>
        <p:nvCxnSpPr>
          <p:cNvPr id="172" name="Shape 172"/>
          <p:cNvCxnSpPr>
            <a:stCxn id="163" idx="2"/>
            <a:endCxn id="167" idx="0"/>
          </p:cNvCxnSpPr>
          <p:nvPr/>
        </p:nvCxnSpPr>
        <p:spPr>
          <a:xfrm>
            <a:off x="1310800" y="4159133"/>
            <a:ext cx="1" cy="445468"/>
          </a:xfrm>
          <a:prstGeom prst="straightConnector1">
            <a:avLst/>
          </a:prstGeom>
          <a:noFill/>
          <a:ln w="19050" cap="flat">
            <a:solidFill>
              <a:schemeClr val="dk2"/>
            </a:solidFill>
            <a:prstDash val="solid"/>
            <a:round/>
            <a:headEnd type="triangle" w="lg" len="lg"/>
            <a:tailEnd type="none" w="lg" len="lg"/>
          </a:ln>
        </p:spPr>
      </p:cxnSp>
      <p:cxnSp>
        <p:nvCxnSpPr>
          <p:cNvPr id="173" name="Shape 173"/>
          <p:cNvCxnSpPr>
            <a:stCxn id="162" idx="2"/>
            <a:endCxn id="166" idx="0"/>
          </p:cNvCxnSpPr>
          <p:nvPr/>
        </p:nvCxnSpPr>
        <p:spPr>
          <a:xfrm flipH="1">
            <a:off x="3216035" y="4159133"/>
            <a:ext cx="1043482" cy="1506168"/>
          </a:xfrm>
          <a:prstGeom prst="straightConnector1">
            <a:avLst/>
          </a:prstGeom>
          <a:noFill/>
          <a:ln w="19050" cap="flat">
            <a:solidFill>
              <a:schemeClr val="dk2"/>
            </a:solidFill>
            <a:prstDash val="solid"/>
            <a:round/>
            <a:headEnd type="triangle" w="lg" len="lg"/>
            <a:tailEnd type="none" w="lg" len="lg"/>
          </a:ln>
        </p:spPr>
      </p:cxnSp>
      <p:cxnSp>
        <p:nvCxnSpPr>
          <p:cNvPr id="174" name="Shape 174"/>
          <p:cNvCxnSpPr>
            <a:stCxn id="162" idx="2"/>
            <a:endCxn id="168" idx="0"/>
          </p:cNvCxnSpPr>
          <p:nvPr/>
        </p:nvCxnSpPr>
        <p:spPr>
          <a:xfrm>
            <a:off x="4247148" y="4159133"/>
            <a:ext cx="1454880" cy="1506168"/>
          </a:xfrm>
          <a:prstGeom prst="straightConnector1">
            <a:avLst/>
          </a:prstGeom>
          <a:noFill/>
          <a:ln w="19050" cap="flat">
            <a:solidFill>
              <a:schemeClr val="dk2"/>
            </a:solidFill>
            <a:prstDash val="solid"/>
            <a:round/>
            <a:headEnd type="triangl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13</a:t>
            </a:fld>
            <a:endParaRPr lang="en"/>
          </a:p>
        </p:txBody>
      </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a:t>Queues? Stacks?</a:t>
            </a:r>
          </a:p>
        </p:txBody>
      </p:sp>
      <p:sp>
        <p:nvSpPr>
          <p:cNvPr id="180" name="Shape 180"/>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81" name="Shape 181"/>
          <p:cNvSpPr/>
          <p:nvPr/>
        </p:nvSpPr>
        <p:spPr>
          <a:xfrm>
            <a:off x="1426075" y="1737335"/>
            <a:ext cx="2764200" cy="7411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Collection&lt;E&gt;</a:t>
            </a:r>
          </a:p>
        </p:txBody>
      </p:sp>
      <p:cxnSp>
        <p:nvCxnSpPr>
          <p:cNvPr id="182" name="Shape 182"/>
          <p:cNvCxnSpPr>
            <a:stCxn id="183" idx="2"/>
            <a:endCxn id="184" idx="0"/>
          </p:cNvCxnSpPr>
          <p:nvPr/>
        </p:nvCxnSpPr>
        <p:spPr>
          <a:xfrm>
            <a:off x="2808175" y="3719983"/>
            <a:ext cx="0" cy="500400"/>
          </a:xfrm>
          <a:prstGeom prst="straightConnector1">
            <a:avLst/>
          </a:prstGeom>
          <a:noFill/>
          <a:ln w="19050" cap="flat">
            <a:solidFill>
              <a:schemeClr val="dk2"/>
            </a:solidFill>
            <a:prstDash val="solid"/>
            <a:round/>
            <a:headEnd type="triangle" w="lg" len="lg"/>
            <a:tailEnd type="none" w="lg" len="lg"/>
          </a:ln>
        </p:spPr>
      </p:cxnSp>
      <p:cxnSp>
        <p:nvCxnSpPr>
          <p:cNvPr id="185" name="Shape 185"/>
          <p:cNvCxnSpPr>
            <a:stCxn id="181" idx="2"/>
            <a:endCxn id="183" idx="0"/>
          </p:cNvCxnSpPr>
          <p:nvPr/>
        </p:nvCxnSpPr>
        <p:spPr>
          <a:xfrm>
            <a:off x="2808175" y="2478535"/>
            <a:ext cx="0" cy="500400"/>
          </a:xfrm>
          <a:prstGeom prst="straightConnector1">
            <a:avLst/>
          </a:prstGeom>
          <a:noFill/>
          <a:ln w="19050" cap="flat">
            <a:solidFill>
              <a:schemeClr val="dk2"/>
            </a:solidFill>
            <a:prstDash val="solid"/>
            <a:round/>
            <a:headEnd type="triangle" w="lg" len="lg"/>
            <a:tailEnd type="none" w="lg" len="lg"/>
          </a:ln>
        </p:spPr>
      </p:cxnSp>
      <p:sp>
        <p:nvSpPr>
          <p:cNvPr id="183" name="Shape 183"/>
          <p:cNvSpPr/>
          <p:nvPr/>
        </p:nvSpPr>
        <p:spPr>
          <a:xfrm>
            <a:off x="1967575" y="2978783"/>
            <a:ext cx="1681200" cy="7411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chemeClr val="dk1"/>
                </a:solidFill>
                <a:latin typeface="Courier New"/>
                <a:ea typeface="Courier New"/>
                <a:cs typeface="Courier New"/>
                <a:sym typeface="Courier New"/>
              </a:rPr>
              <a:t>Queue&lt;E&gt;</a:t>
            </a:r>
          </a:p>
        </p:txBody>
      </p:sp>
      <p:sp>
        <p:nvSpPr>
          <p:cNvPr id="186" name="Shape 186"/>
          <p:cNvSpPr/>
          <p:nvPr/>
        </p:nvSpPr>
        <p:spPr>
          <a:xfrm>
            <a:off x="461698" y="5516434"/>
            <a:ext cx="2182605" cy="7411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dirty="0" err="1">
                <a:solidFill>
                  <a:srgbClr val="1155CC"/>
                </a:solidFill>
                <a:latin typeface="Courier New"/>
                <a:ea typeface="Courier New"/>
                <a:cs typeface="Courier New"/>
                <a:sym typeface="Courier New"/>
              </a:rPr>
              <a:t>LinkedList</a:t>
            </a:r>
            <a:r>
              <a:rPr lang="en" sz="2000" b="1" dirty="0">
                <a:solidFill>
                  <a:srgbClr val="1155CC"/>
                </a:solidFill>
                <a:latin typeface="Courier New"/>
                <a:ea typeface="Courier New"/>
                <a:cs typeface="Courier New"/>
                <a:sym typeface="Courier New"/>
              </a:rPr>
              <a:t>&lt;E&gt;</a:t>
            </a:r>
          </a:p>
        </p:txBody>
      </p:sp>
      <p:cxnSp>
        <p:nvCxnSpPr>
          <p:cNvPr id="187" name="Shape 187"/>
          <p:cNvCxnSpPr>
            <a:stCxn id="184" idx="2"/>
            <a:endCxn id="186" idx="0"/>
          </p:cNvCxnSpPr>
          <p:nvPr/>
        </p:nvCxnSpPr>
        <p:spPr>
          <a:xfrm flipH="1">
            <a:off x="1553001" y="4961416"/>
            <a:ext cx="1255174" cy="555018"/>
          </a:xfrm>
          <a:prstGeom prst="straightConnector1">
            <a:avLst/>
          </a:prstGeom>
          <a:noFill/>
          <a:ln w="19050" cap="flat">
            <a:solidFill>
              <a:schemeClr val="dk2"/>
            </a:solidFill>
            <a:prstDash val="solid"/>
            <a:round/>
            <a:headEnd type="triangle" w="lg" len="lg"/>
            <a:tailEnd type="none" w="lg" len="lg"/>
          </a:ln>
        </p:spPr>
      </p:cxnSp>
      <p:sp>
        <p:nvSpPr>
          <p:cNvPr id="184" name="Shape 184"/>
          <p:cNvSpPr/>
          <p:nvPr/>
        </p:nvSpPr>
        <p:spPr>
          <a:xfrm>
            <a:off x="1967575" y="4220217"/>
            <a:ext cx="1681200" cy="741199"/>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chemeClr val="dk1"/>
                </a:solidFill>
                <a:latin typeface="Courier New"/>
                <a:ea typeface="Courier New"/>
                <a:cs typeface="Courier New"/>
                <a:sym typeface="Courier New"/>
              </a:rPr>
              <a:t>Deque&lt;E&gt;</a:t>
            </a:r>
          </a:p>
        </p:txBody>
      </p:sp>
      <p:cxnSp>
        <p:nvCxnSpPr>
          <p:cNvPr id="188" name="Shape 188"/>
          <p:cNvCxnSpPr/>
          <p:nvPr/>
        </p:nvCxnSpPr>
        <p:spPr>
          <a:xfrm flipH="1">
            <a:off x="3832751" y="3001567"/>
            <a:ext cx="1652699" cy="1177999"/>
          </a:xfrm>
          <a:prstGeom prst="straightConnector1">
            <a:avLst/>
          </a:prstGeom>
          <a:noFill/>
          <a:ln w="19050" cap="flat">
            <a:solidFill>
              <a:schemeClr val="dk2"/>
            </a:solidFill>
            <a:prstDash val="solid"/>
            <a:round/>
            <a:headEnd type="none" w="lg" len="lg"/>
            <a:tailEnd type="triangle" w="lg" len="lg"/>
          </a:ln>
        </p:spPr>
      </p:cxnSp>
      <p:sp>
        <p:nvSpPr>
          <p:cNvPr id="189" name="Shape 189"/>
          <p:cNvSpPr txBox="1"/>
          <p:nvPr/>
        </p:nvSpPr>
        <p:spPr>
          <a:xfrm>
            <a:off x="5485450" y="2478534"/>
            <a:ext cx="3034800" cy="741199"/>
          </a:xfrm>
          <a:prstGeom prst="rect">
            <a:avLst/>
          </a:prstGeom>
          <a:noFill/>
          <a:ln>
            <a:noFill/>
          </a:ln>
        </p:spPr>
        <p:txBody>
          <a:bodyPr lIns="91425" tIns="91425" rIns="91425" bIns="91425" anchor="t" anchorCtr="0">
            <a:noAutofit/>
          </a:bodyPr>
          <a:lstStyle/>
          <a:p>
            <a:pPr lvl="0" rtl="0">
              <a:spcBef>
                <a:spcPts val="0"/>
              </a:spcBef>
              <a:buNone/>
            </a:pPr>
            <a:r>
              <a:rPr lang="en" sz="2400" i="1"/>
              <a:t>“Double Ended Queue”</a:t>
            </a:r>
          </a:p>
        </p:txBody>
      </p:sp>
      <p:sp>
        <p:nvSpPr>
          <p:cNvPr id="190" name="Shape 190"/>
          <p:cNvSpPr/>
          <p:nvPr/>
        </p:nvSpPr>
        <p:spPr>
          <a:xfrm>
            <a:off x="2808298" y="5516434"/>
            <a:ext cx="2182605" cy="741199"/>
          </a:xfrm>
          <a:prstGeom prst="rect">
            <a:avLst/>
          </a:prstGeom>
          <a:noFill/>
          <a:ln w="28575" cap="flat">
            <a:solidFill>
              <a:srgbClr val="666666"/>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rgbClr val="1155CC"/>
                </a:solidFill>
                <a:latin typeface="Courier New"/>
                <a:ea typeface="Courier New"/>
                <a:cs typeface="Courier New"/>
                <a:sym typeface="Courier New"/>
              </a:rPr>
              <a:t>ArrayDeque&lt;E&gt;</a:t>
            </a:r>
          </a:p>
        </p:txBody>
      </p:sp>
      <p:cxnSp>
        <p:nvCxnSpPr>
          <p:cNvPr id="191" name="Shape 191"/>
          <p:cNvCxnSpPr>
            <a:stCxn id="184" idx="2"/>
            <a:endCxn id="190" idx="0"/>
          </p:cNvCxnSpPr>
          <p:nvPr/>
        </p:nvCxnSpPr>
        <p:spPr>
          <a:xfrm>
            <a:off x="2808175" y="4961416"/>
            <a:ext cx="1091426" cy="555018"/>
          </a:xfrm>
          <a:prstGeom prst="straightConnector1">
            <a:avLst/>
          </a:prstGeom>
          <a:noFill/>
          <a:ln w="19050" cap="flat">
            <a:solidFill>
              <a:schemeClr val="dk2"/>
            </a:solidFill>
            <a:prstDash val="solid"/>
            <a:round/>
            <a:headEnd type="triangl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14</a:t>
            </a:fld>
            <a:endParaRPr lang="en"/>
          </a:p>
        </p:txBody>
      </p:sp>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a:t>Iterating over a </a:t>
            </a:r>
            <a:r>
              <a:rPr lang="en" dirty="0" err="1"/>
              <a:t>HashSet</a:t>
            </a:r>
            <a:r>
              <a:rPr lang="en" dirty="0"/>
              <a:t> or </a:t>
            </a:r>
            <a:r>
              <a:rPr lang="en" dirty="0" err="1"/>
              <a:t>ArrayList</a:t>
            </a:r>
            <a:endParaRPr lang="en-US" dirty="0"/>
          </a:p>
        </p:txBody>
      </p:sp>
      <p:sp>
        <p:nvSpPr>
          <p:cNvPr id="5" name="Slide Number Placeholder 4"/>
          <p:cNvSpPr>
            <a:spLocks noGrp="1"/>
          </p:cNvSpPr>
          <p:nvPr>
            <p:ph type="sldNum" idx="12"/>
          </p:nvPr>
        </p:nvSpPr>
        <p:spPr/>
        <p:txBody>
          <a:bodyPr/>
          <a:lstStyle/>
          <a:p>
            <a:pPr>
              <a:spcBef>
                <a:spcPts val="0"/>
              </a:spcBef>
              <a:buNone/>
            </a:pPr>
            <a:fld id="{00000000-1234-1234-1234-123412341234}" type="slidenum">
              <a:rPr lang="en" smtClean="0"/>
              <a:t>15</a:t>
            </a:fld>
            <a:endParaRPr lang="en"/>
          </a:p>
        </p:txBody>
      </p:sp>
      <p:sp>
        <p:nvSpPr>
          <p:cNvPr id="7" name="Rectangle 34"/>
          <p:cNvSpPr>
            <a:spLocks noChangeArrowheads="1"/>
          </p:cNvSpPr>
          <p:nvPr/>
        </p:nvSpPr>
        <p:spPr bwMode="auto">
          <a:xfrm>
            <a:off x="5167057" y="2007298"/>
            <a:ext cx="3609766" cy="3695648"/>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8" name="Rectangle 43"/>
          <p:cNvSpPr>
            <a:spLocks noChangeArrowheads="1"/>
          </p:cNvSpPr>
          <p:nvPr/>
        </p:nvSpPr>
        <p:spPr bwMode="auto">
          <a:xfrm>
            <a:off x="5195038" y="1583207"/>
            <a:ext cx="2171697" cy="424091"/>
          </a:xfrm>
          <a:prstGeom prst="rect">
            <a:avLst/>
          </a:prstGeom>
          <a:solidFill>
            <a:srgbClr val="FFCC99"/>
          </a:solidFill>
          <a:ln w="9525">
            <a:solidFill>
              <a:srgbClr val="FFCC99"/>
            </a:solidFill>
            <a:miter lim="800000"/>
            <a:headEnd/>
            <a:tailEnd/>
          </a:ln>
        </p:spPr>
        <p:txBody>
          <a:bodyPr wrap="none" anchor="ctr"/>
          <a:lstStyle/>
          <a:p>
            <a:r>
              <a:rPr lang="en-US" sz="2000" dirty="0" err="1" smtClean="0"/>
              <a:t>HashSet</a:t>
            </a:r>
            <a:r>
              <a:rPr lang="en-US" sz="2000" dirty="0" smtClean="0"/>
              <a:t>&lt;E&gt;@y2</a:t>
            </a:r>
            <a:endParaRPr lang="en-US" sz="2000" dirty="0"/>
          </a:p>
        </p:txBody>
      </p:sp>
      <p:sp>
        <p:nvSpPr>
          <p:cNvPr id="9" name="TextBox 58"/>
          <p:cNvSpPr txBox="1">
            <a:spLocks noChangeArrowheads="1"/>
          </p:cNvSpPr>
          <p:nvPr/>
        </p:nvSpPr>
        <p:spPr bwMode="auto">
          <a:xfrm>
            <a:off x="7258018" y="2488379"/>
            <a:ext cx="151880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dirty="0" err="1" smtClean="0">
                <a:solidFill>
                  <a:srgbClr val="FF42F4"/>
                </a:solidFill>
              </a:rPr>
              <a:t>HashSet</a:t>
            </a:r>
            <a:r>
              <a:rPr lang="en-US" sz="2000" dirty="0" smtClean="0">
                <a:solidFill>
                  <a:srgbClr val="FF42F4"/>
                </a:solidFill>
              </a:rPr>
              <a:t>&lt;E&gt;</a:t>
            </a:r>
            <a:endParaRPr lang="en-US" sz="2000" dirty="0">
              <a:solidFill>
                <a:srgbClr val="FF42F4"/>
              </a:solidFill>
            </a:endParaRPr>
          </a:p>
        </p:txBody>
      </p:sp>
      <p:cxnSp>
        <p:nvCxnSpPr>
          <p:cNvPr id="10" name="Straight Connector 59"/>
          <p:cNvCxnSpPr>
            <a:cxnSpLocks noChangeShapeType="1"/>
          </p:cNvCxnSpPr>
          <p:nvPr/>
        </p:nvCxnSpPr>
        <p:spPr bwMode="auto">
          <a:xfrm>
            <a:off x="5245968" y="2523990"/>
            <a:ext cx="3505196" cy="0"/>
          </a:xfrm>
          <a:prstGeom prst="line">
            <a:avLst/>
          </a:prstGeom>
          <a:noFill/>
          <a:ln w="25400">
            <a:solidFill>
              <a:srgbClr val="E41900"/>
            </a:solidFill>
            <a:round/>
            <a:headEnd/>
            <a:tailEnd/>
          </a:ln>
          <a:extLst>
            <a:ext uri="{909E8E84-426E-40DD-AFC4-6F175D3DCCD1}">
              <a14:hiddenFill xmlns:a14="http://schemas.microsoft.com/office/drawing/2010/main">
                <a:noFill/>
              </a14:hiddenFill>
            </a:ext>
          </a:extLst>
        </p:spPr>
      </p:cxnSp>
      <p:sp>
        <p:nvSpPr>
          <p:cNvPr id="11" name="TextBox 61"/>
          <p:cNvSpPr txBox="1">
            <a:spLocks noChangeArrowheads="1"/>
          </p:cNvSpPr>
          <p:nvPr/>
        </p:nvSpPr>
        <p:spPr bwMode="auto">
          <a:xfrm>
            <a:off x="7736989" y="2040956"/>
            <a:ext cx="910289" cy="400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dirty="0">
                <a:solidFill>
                  <a:srgbClr val="FF42F4"/>
                </a:solidFill>
              </a:rPr>
              <a:t>Object</a:t>
            </a:r>
          </a:p>
        </p:txBody>
      </p:sp>
      <p:sp>
        <p:nvSpPr>
          <p:cNvPr id="12" name="TextBox 11"/>
          <p:cNvSpPr txBox="1"/>
          <p:nvPr/>
        </p:nvSpPr>
        <p:spPr>
          <a:xfrm>
            <a:off x="5409840" y="2554663"/>
            <a:ext cx="3124200" cy="707886"/>
          </a:xfrm>
          <a:prstGeom prst="rect">
            <a:avLst/>
          </a:prstGeom>
          <a:noFill/>
        </p:spPr>
        <p:txBody>
          <a:bodyPr wrap="square" rtlCol="0">
            <a:spAutoFit/>
          </a:bodyPr>
          <a:lstStyle/>
          <a:p>
            <a:r>
              <a:rPr lang="en-US" sz="2000" dirty="0" smtClean="0"/>
              <a:t>Fields</a:t>
            </a:r>
            <a:r>
              <a:rPr lang="en-US" sz="2000" dirty="0"/>
              <a:t> </a:t>
            </a:r>
            <a:r>
              <a:rPr lang="en-US" sz="2000" dirty="0" smtClean="0"/>
              <a:t>contain</a:t>
            </a:r>
            <a:br>
              <a:rPr lang="en-US" sz="2000" dirty="0" smtClean="0"/>
            </a:br>
            <a:r>
              <a:rPr lang="en-US" sz="2000" dirty="0" smtClean="0"/>
              <a:t>a set of objects</a:t>
            </a:r>
          </a:p>
        </p:txBody>
      </p:sp>
      <p:sp>
        <p:nvSpPr>
          <p:cNvPr id="13" name="TextBox 12"/>
          <p:cNvSpPr txBox="1"/>
          <p:nvPr/>
        </p:nvSpPr>
        <p:spPr>
          <a:xfrm>
            <a:off x="5276914" y="3532717"/>
            <a:ext cx="3100529" cy="1015663"/>
          </a:xfrm>
          <a:prstGeom prst="rect">
            <a:avLst/>
          </a:prstGeom>
          <a:noFill/>
        </p:spPr>
        <p:txBody>
          <a:bodyPr wrap="none" rtlCol="0">
            <a:spAutoFit/>
          </a:bodyPr>
          <a:lstStyle/>
          <a:p>
            <a:r>
              <a:rPr lang="en-US" sz="2000" dirty="0" smtClean="0"/>
              <a:t>add(E)</a:t>
            </a:r>
          </a:p>
          <a:p>
            <a:r>
              <a:rPr lang="en-US" sz="2000" dirty="0"/>
              <a:t>c</a:t>
            </a:r>
            <a:r>
              <a:rPr lang="en-US" sz="2000" dirty="0" smtClean="0"/>
              <a:t>ontains(Object)     size()</a:t>
            </a:r>
          </a:p>
          <a:p>
            <a:r>
              <a:rPr lang="en-US" sz="2000" dirty="0" smtClean="0"/>
              <a:t>remove(Object)      …</a:t>
            </a:r>
            <a:endParaRPr lang="en-US" sz="2000" dirty="0"/>
          </a:p>
        </p:txBody>
      </p:sp>
      <p:grpSp>
        <p:nvGrpSpPr>
          <p:cNvPr id="14" name="Group 13"/>
          <p:cNvGrpSpPr/>
          <p:nvPr/>
        </p:nvGrpSpPr>
        <p:grpSpPr>
          <a:xfrm>
            <a:off x="5219960" y="5816522"/>
            <a:ext cx="3633925" cy="800216"/>
            <a:chOff x="3928646" y="2971800"/>
            <a:chExt cx="3633925" cy="600162"/>
          </a:xfrm>
        </p:grpSpPr>
        <p:sp>
          <p:nvSpPr>
            <p:cNvPr id="15" name="TextBox 14"/>
            <p:cNvSpPr txBox="1"/>
            <p:nvPr/>
          </p:nvSpPr>
          <p:spPr>
            <a:xfrm>
              <a:off x="3928646" y="2971800"/>
              <a:ext cx="312906" cy="300083"/>
            </a:xfrm>
            <a:prstGeom prst="rect">
              <a:avLst/>
            </a:prstGeom>
            <a:noFill/>
          </p:spPr>
          <p:txBody>
            <a:bodyPr wrap="none" rtlCol="0">
              <a:spAutoFit/>
            </a:bodyPr>
            <a:lstStyle/>
            <a:p>
              <a:r>
                <a:rPr lang="en-US" sz="2000" dirty="0"/>
                <a:t>s</a:t>
              </a:r>
            </a:p>
          </p:txBody>
        </p:sp>
        <p:sp>
          <p:nvSpPr>
            <p:cNvPr id="16" name="TextBox 15"/>
            <p:cNvSpPr txBox="1"/>
            <p:nvPr/>
          </p:nvSpPr>
          <p:spPr>
            <a:xfrm>
              <a:off x="4267200" y="2971800"/>
              <a:ext cx="2169184" cy="300083"/>
            </a:xfrm>
            <a:prstGeom prst="rect">
              <a:avLst/>
            </a:prstGeom>
            <a:noFill/>
            <a:ln w="25400">
              <a:solidFill>
                <a:srgbClr val="800000"/>
              </a:solidFill>
            </a:ln>
          </p:spPr>
          <p:txBody>
            <a:bodyPr wrap="none" rtlCol="0">
              <a:spAutoFit/>
            </a:bodyPr>
            <a:lstStyle/>
            <a:p>
              <a:r>
                <a:rPr lang="en-US" sz="2000" dirty="0" err="1" smtClean="0"/>
                <a:t>HashSet</a:t>
              </a:r>
              <a:r>
                <a:rPr lang="en-US" sz="2000" dirty="0" smtClean="0"/>
                <a:t>&lt;E&gt;@y2</a:t>
              </a:r>
              <a:endParaRPr lang="en-US" sz="2000" dirty="0"/>
            </a:p>
          </p:txBody>
        </p:sp>
        <p:sp>
          <p:nvSpPr>
            <p:cNvPr id="17" name="TextBox 16"/>
            <p:cNvSpPr txBox="1"/>
            <p:nvPr/>
          </p:nvSpPr>
          <p:spPr>
            <a:xfrm>
              <a:off x="5923981" y="3271879"/>
              <a:ext cx="1638590" cy="300083"/>
            </a:xfrm>
            <a:prstGeom prst="rect">
              <a:avLst/>
            </a:prstGeom>
            <a:noFill/>
          </p:spPr>
          <p:txBody>
            <a:bodyPr wrap="none" rtlCol="0">
              <a:spAutoFit/>
            </a:bodyPr>
            <a:lstStyle/>
            <a:p>
              <a:r>
                <a:rPr lang="en-US" sz="2000" dirty="0" err="1" smtClean="0"/>
                <a:t>HashSet</a:t>
              </a:r>
              <a:r>
                <a:rPr lang="en-US" sz="2000" dirty="0" smtClean="0"/>
                <a:t>&lt;E&gt;</a:t>
              </a:r>
              <a:endParaRPr lang="en-US" sz="2000" dirty="0"/>
            </a:p>
          </p:txBody>
        </p:sp>
      </p:grpSp>
      <p:sp>
        <p:nvSpPr>
          <p:cNvPr id="19" name="TextBox 18"/>
          <p:cNvSpPr txBox="1"/>
          <p:nvPr/>
        </p:nvSpPr>
        <p:spPr>
          <a:xfrm>
            <a:off x="221673" y="1624501"/>
            <a:ext cx="4998286" cy="1938992"/>
          </a:xfrm>
          <a:prstGeom prst="rect">
            <a:avLst/>
          </a:prstGeom>
          <a:noFill/>
        </p:spPr>
        <p:txBody>
          <a:bodyPr wrap="square" rtlCol="0">
            <a:spAutoFit/>
          </a:bodyPr>
          <a:lstStyle/>
          <a:p>
            <a:r>
              <a:rPr lang="en-US" sz="2000" dirty="0" err="1" smtClean="0">
                <a:solidFill>
                  <a:srgbClr val="1155CD"/>
                </a:solidFill>
                <a:latin typeface="Courier New" charset="0"/>
                <a:ea typeface="Courier New" charset="0"/>
                <a:cs typeface="Courier New" charset="0"/>
              </a:rPr>
              <a:t>HashSet</a:t>
            </a:r>
            <a:r>
              <a:rPr lang="en-US" sz="2000" dirty="0" smtClean="0">
                <a:solidFill>
                  <a:srgbClr val="1155CD"/>
                </a:solidFill>
                <a:latin typeface="Courier New" charset="0"/>
                <a:ea typeface="Courier New" charset="0"/>
                <a:cs typeface="Courier New" charset="0"/>
              </a:rPr>
              <a:t>&lt;E&gt; s= </a:t>
            </a:r>
            <a:r>
              <a:rPr lang="en-US" sz="2000" b="1" dirty="0" smtClean="0">
                <a:solidFill>
                  <a:srgbClr val="1155CD"/>
                </a:solidFill>
                <a:latin typeface="Courier New" charset="0"/>
                <a:ea typeface="Courier New" charset="0"/>
                <a:cs typeface="Courier New" charset="0"/>
              </a:rPr>
              <a:t>new</a:t>
            </a:r>
            <a:r>
              <a:rPr lang="en-US" sz="2000" dirty="0" smtClean="0">
                <a:solidFill>
                  <a:srgbClr val="1155CD"/>
                </a:solidFill>
                <a:latin typeface="Courier New" charset="0"/>
                <a:ea typeface="Courier New" charset="0"/>
                <a:cs typeface="Courier New" charset="0"/>
              </a:rPr>
              <a:t> </a:t>
            </a:r>
            <a:r>
              <a:rPr lang="en-US" sz="2000" dirty="0" err="1" smtClean="0">
                <a:solidFill>
                  <a:srgbClr val="1155CD"/>
                </a:solidFill>
                <a:latin typeface="Courier New" charset="0"/>
                <a:ea typeface="Courier New" charset="0"/>
                <a:cs typeface="Courier New" charset="0"/>
              </a:rPr>
              <a:t>HashSet</a:t>
            </a:r>
            <a:r>
              <a:rPr lang="en-US" sz="2000" dirty="0" smtClean="0">
                <a:solidFill>
                  <a:srgbClr val="1155CD"/>
                </a:solidFill>
                <a:latin typeface="Courier New" charset="0"/>
                <a:ea typeface="Courier New" charset="0"/>
                <a:cs typeface="Courier New" charset="0"/>
              </a:rPr>
              <a:t>&lt;E&gt;();</a:t>
            </a:r>
          </a:p>
          <a:p>
            <a:pPr>
              <a:spcBef>
                <a:spcPts val="1200"/>
              </a:spcBef>
            </a:pPr>
            <a:r>
              <a:rPr lang="en-US" sz="2000" dirty="0" smtClean="0">
                <a:solidFill>
                  <a:srgbClr val="1155CD"/>
                </a:solidFill>
                <a:latin typeface="Courier New" charset="0"/>
                <a:ea typeface="Courier New" charset="0"/>
                <a:cs typeface="Courier New" charset="0"/>
              </a:rPr>
              <a:t>… store values in the set …</a:t>
            </a:r>
          </a:p>
          <a:p>
            <a:pPr>
              <a:spcBef>
                <a:spcPts val="1200"/>
              </a:spcBef>
            </a:pPr>
            <a:r>
              <a:rPr lang="en-US" sz="2000" b="1" dirty="0">
                <a:solidFill>
                  <a:srgbClr val="1155CD"/>
                </a:solidFill>
                <a:latin typeface="Courier New" charset="0"/>
                <a:ea typeface="Courier New" charset="0"/>
                <a:cs typeface="Courier New" charset="0"/>
              </a:rPr>
              <a:t>for</a:t>
            </a:r>
            <a:r>
              <a:rPr lang="en-US" sz="2000" dirty="0">
                <a:solidFill>
                  <a:srgbClr val="1155CD"/>
                </a:solidFill>
                <a:latin typeface="Courier New" charset="0"/>
                <a:ea typeface="Courier New" charset="0"/>
                <a:cs typeface="Courier New" charset="0"/>
              </a:rPr>
              <a:t> </a:t>
            </a:r>
            <a:r>
              <a:rPr lang="en-US" sz="2000" dirty="0" smtClean="0">
                <a:solidFill>
                  <a:srgbClr val="1155CD"/>
                </a:solidFill>
                <a:latin typeface="Courier New" charset="0"/>
                <a:ea typeface="Courier New" charset="0"/>
                <a:cs typeface="Courier New" charset="0"/>
              </a:rPr>
              <a:t>(E e </a:t>
            </a:r>
            <a:r>
              <a:rPr lang="en-US" sz="2000" dirty="0">
                <a:solidFill>
                  <a:srgbClr val="1155CD"/>
                </a:solidFill>
                <a:latin typeface="Courier New" charset="0"/>
                <a:ea typeface="Courier New" charset="0"/>
                <a:cs typeface="Courier New" charset="0"/>
              </a:rPr>
              <a:t>: s) {</a:t>
            </a:r>
          </a:p>
          <a:p>
            <a:r>
              <a:rPr lang="en-US" sz="2000" dirty="0" smtClean="0">
                <a:solidFill>
                  <a:srgbClr val="1155CD"/>
                </a:solidFill>
                <a:latin typeface="Courier New" charset="0"/>
                <a:ea typeface="Courier New" charset="0"/>
                <a:cs typeface="Courier New" charset="0"/>
              </a:rPr>
              <a:t>     </a:t>
            </a:r>
            <a:r>
              <a:rPr lang="en-US" sz="2000" dirty="0" err="1" smtClean="0">
                <a:solidFill>
                  <a:srgbClr val="1155CD"/>
                </a:solidFill>
                <a:latin typeface="Courier New" charset="0"/>
                <a:ea typeface="Courier New" charset="0"/>
                <a:cs typeface="Courier New" charset="0"/>
              </a:rPr>
              <a:t>System.out.println</a:t>
            </a:r>
            <a:r>
              <a:rPr lang="en-US" sz="2000" dirty="0" smtClean="0">
                <a:solidFill>
                  <a:srgbClr val="1155CD"/>
                </a:solidFill>
                <a:latin typeface="Courier New" charset="0"/>
                <a:ea typeface="Courier New" charset="0"/>
                <a:cs typeface="Courier New" charset="0"/>
              </a:rPr>
              <a:t>(e);</a:t>
            </a:r>
            <a:endParaRPr lang="en-US" sz="2000" dirty="0">
              <a:solidFill>
                <a:srgbClr val="1155CD"/>
              </a:solidFill>
              <a:latin typeface="Courier New" charset="0"/>
              <a:ea typeface="Courier New" charset="0"/>
              <a:cs typeface="Courier New" charset="0"/>
            </a:endParaRPr>
          </a:p>
          <a:p>
            <a:r>
              <a:rPr lang="en-US" sz="2000" dirty="0" smtClean="0">
                <a:solidFill>
                  <a:srgbClr val="1155CD"/>
                </a:solidFill>
                <a:latin typeface="Courier New" charset="0"/>
                <a:ea typeface="Courier New" charset="0"/>
                <a:cs typeface="Courier New" charset="0"/>
              </a:rPr>
              <a:t>}</a:t>
            </a:r>
            <a:endParaRPr lang="en-US" sz="2000" dirty="0">
              <a:solidFill>
                <a:srgbClr val="1155CD"/>
              </a:solidFill>
              <a:latin typeface="Courier New" charset="0"/>
              <a:ea typeface="Courier New" charset="0"/>
              <a:cs typeface="Courier New" charset="0"/>
            </a:endParaRPr>
          </a:p>
        </p:txBody>
      </p:sp>
      <p:sp>
        <p:nvSpPr>
          <p:cNvPr id="20" name="TextBox 19"/>
          <p:cNvSpPr txBox="1"/>
          <p:nvPr/>
        </p:nvSpPr>
        <p:spPr>
          <a:xfrm>
            <a:off x="525694" y="4186593"/>
            <a:ext cx="4255404" cy="1323439"/>
          </a:xfrm>
          <a:prstGeom prst="rect">
            <a:avLst/>
          </a:prstGeom>
          <a:solidFill>
            <a:srgbClr val="E5F9FF"/>
          </a:solidFill>
        </p:spPr>
        <p:txBody>
          <a:bodyPr wrap="square" rtlCol="0">
            <a:spAutoFit/>
          </a:bodyPr>
          <a:lstStyle/>
          <a:p>
            <a:r>
              <a:rPr lang="en-US" sz="2000" dirty="0"/>
              <a:t>B</a:t>
            </a:r>
            <a:r>
              <a:rPr lang="en-US" sz="2000" dirty="0" smtClean="0"/>
              <a:t>ody of loop is executed once with </a:t>
            </a:r>
            <a:r>
              <a:rPr lang="en-US" sz="2000" dirty="0" smtClean="0">
                <a:solidFill>
                  <a:srgbClr val="800000"/>
                </a:solidFill>
              </a:rPr>
              <a:t>e</a:t>
            </a:r>
            <a:r>
              <a:rPr lang="en-US" sz="2000" dirty="0" smtClean="0"/>
              <a:t> being each element of the set. </a:t>
            </a:r>
            <a:r>
              <a:rPr lang="en-US" sz="2000" dirty="0"/>
              <a:t>D</a:t>
            </a:r>
            <a:r>
              <a:rPr lang="en-US" sz="2000" dirty="0" smtClean="0"/>
              <a:t>on’t know order in which set elements are processed</a:t>
            </a:r>
            <a:endParaRPr lang="en-US" sz="2000" dirty="0"/>
          </a:p>
        </p:txBody>
      </p:sp>
    </p:spTree>
    <p:extLst>
      <p:ext uri="{BB962C8B-B14F-4D97-AF65-F5344CB8AC3E}">
        <p14:creationId xmlns:p14="http://schemas.microsoft.com/office/powerpoint/2010/main" val="36966819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smtClean="0"/>
              <a:t>Collections problems</a:t>
            </a:r>
            <a:endParaRPr lang="en" dirty="0"/>
          </a:p>
        </p:txBody>
      </p:sp>
      <p:sp>
        <p:nvSpPr>
          <p:cNvPr id="197" name="Shape 197"/>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98" name="Shape 198"/>
          <p:cNvSpPr txBox="1"/>
          <p:nvPr/>
        </p:nvSpPr>
        <p:spPr>
          <a:xfrm>
            <a:off x="484425" y="1842734"/>
            <a:ext cx="8235300" cy="4464399"/>
          </a:xfrm>
          <a:prstGeom prst="rect">
            <a:avLst/>
          </a:prstGeom>
          <a:noFill/>
          <a:ln>
            <a:noFill/>
          </a:ln>
        </p:spPr>
        <p:txBody>
          <a:bodyPr lIns="91425" tIns="91425" rIns="91425" bIns="91425" anchor="t" anchorCtr="0">
            <a:noAutofit/>
          </a:bodyPr>
          <a:lstStyle/>
          <a:p>
            <a:pPr marL="457200" lvl="0" indent="-419100" rtl="0">
              <a:spcBef>
                <a:spcPts val="0"/>
              </a:spcBef>
              <a:buClr>
                <a:srgbClr val="000000"/>
              </a:buClr>
              <a:buSzPct val="100000"/>
              <a:buFont typeface="Arial"/>
              <a:buAutoNum type="arabicPeriod"/>
            </a:pPr>
            <a:r>
              <a:rPr lang="en" sz="3000" dirty="0"/>
              <a:t>Remove duplicates from an array</a:t>
            </a:r>
          </a:p>
          <a:p>
            <a:pPr marL="457200" lvl="0" indent="-419100" rtl="0">
              <a:spcBef>
                <a:spcPts val="0"/>
              </a:spcBef>
              <a:buClr>
                <a:srgbClr val="000000"/>
              </a:buClr>
              <a:buSzPct val="100000"/>
              <a:buFont typeface="Arial"/>
              <a:buAutoNum type="arabicPeriod"/>
            </a:pPr>
            <a:r>
              <a:rPr lang="en" sz="3000" dirty="0"/>
              <a:t>Find all negative numbers in array</a:t>
            </a:r>
          </a:p>
          <a:p>
            <a:pPr marL="457200" lvl="0" indent="-419100" rtl="0">
              <a:spcBef>
                <a:spcPts val="0"/>
              </a:spcBef>
              <a:buClr>
                <a:srgbClr val="000000"/>
              </a:buClr>
              <a:buSzPct val="100000"/>
              <a:buFont typeface="Arial"/>
              <a:buAutoNum type="arabicPeriod"/>
            </a:pPr>
            <a:r>
              <a:rPr lang="en" sz="3000" dirty="0"/>
              <a:t>Create ransom note</a:t>
            </a:r>
          </a:p>
          <a:p>
            <a:pPr marL="457200" lvl="0" indent="-419100" rtl="0">
              <a:spcBef>
                <a:spcPts val="0"/>
              </a:spcBef>
              <a:buClr>
                <a:srgbClr val="000000"/>
              </a:buClr>
              <a:buSzPct val="100000"/>
              <a:buFont typeface="Arial"/>
              <a:buAutoNum type="arabicPeriod"/>
            </a:pPr>
            <a:r>
              <a:rPr lang="en" sz="3000" dirty="0"/>
              <a:t>Implement a Stack with a max </a:t>
            </a:r>
            <a:r>
              <a:rPr lang="en" sz="3000" dirty="0" smtClean="0"/>
              <a:t>API</a:t>
            </a:r>
          </a:p>
          <a:p>
            <a:pPr marL="457200" lvl="0" indent="-419100" rtl="0">
              <a:spcBef>
                <a:spcPts val="0"/>
              </a:spcBef>
              <a:buClr>
                <a:srgbClr val="000000"/>
              </a:buClr>
              <a:buSzPct val="100000"/>
              <a:buFont typeface="Arial"/>
              <a:buAutoNum type="arabicPeriod"/>
            </a:pPr>
            <a:r>
              <a:rPr lang="en" sz="3000" dirty="0" smtClean="0"/>
              <a:t>Braces </a:t>
            </a:r>
            <a:r>
              <a:rPr lang="en" sz="3000" dirty="0"/>
              <a:t>parsing</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16</a:t>
            </a:fld>
            <a:endParaRPr lang="en"/>
          </a:p>
        </p:txBody>
      </p:sp>
    </p:spTree>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a:t>Collections problems</a:t>
            </a:r>
          </a:p>
        </p:txBody>
      </p:sp>
      <p:sp>
        <p:nvSpPr>
          <p:cNvPr id="204" name="Shape 204"/>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05" name="Shape 205"/>
          <p:cNvSpPr txBox="1"/>
          <p:nvPr/>
        </p:nvSpPr>
        <p:spPr>
          <a:xfrm>
            <a:off x="484425" y="1842733"/>
            <a:ext cx="8235300" cy="2040800"/>
          </a:xfrm>
          <a:prstGeom prst="rect">
            <a:avLst/>
          </a:prstGeom>
          <a:noFill/>
          <a:ln>
            <a:noFill/>
          </a:ln>
        </p:spPr>
        <p:txBody>
          <a:bodyPr lIns="91425" tIns="91425" rIns="91425" bIns="91425" anchor="t" anchorCtr="0">
            <a:noAutofit/>
          </a:bodyPr>
          <a:lstStyle/>
          <a:p>
            <a:pPr rtl="0">
              <a:spcBef>
                <a:spcPts val="0"/>
              </a:spcBef>
              <a:buNone/>
            </a:pPr>
            <a:r>
              <a:rPr lang="en" sz="3000" b="1" dirty="0"/>
              <a:t>Complete</a:t>
            </a:r>
            <a:r>
              <a:rPr lang="en" sz="2400" b="1" dirty="0"/>
              <a:t> </a:t>
            </a:r>
          </a:p>
          <a:p>
            <a:pPr rtl="0">
              <a:spcBef>
                <a:spcPts val="0"/>
              </a:spcBef>
              <a:buNone/>
            </a:pPr>
            <a:r>
              <a:rPr lang="en" sz="3000" b="1" dirty="0">
                <a:latin typeface="Courier New"/>
                <a:ea typeface="Courier New"/>
                <a:cs typeface="Courier New"/>
                <a:sym typeface="Courier New"/>
              </a:rPr>
              <a:t>Integer[] removeDuplicates(int[])</a:t>
            </a:r>
          </a:p>
          <a:p>
            <a:pPr rtl="0">
              <a:spcBef>
                <a:spcPts val="0"/>
              </a:spcBef>
              <a:buNone/>
            </a:pPr>
            <a:endParaRPr sz="2400" dirty="0">
              <a:latin typeface="Courier New"/>
              <a:ea typeface="Courier New"/>
              <a:cs typeface="Courier New"/>
              <a:sym typeface="Courier New"/>
            </a:endParaRPr>
          </a:p>
          <a:p>
            <a:pPr lvl="0" rtl="0">
              <a:spcBef>
                <a:spcPts val="0"/>
              </a:spcBef>
              <a:buNone/>
            </a:pPr>
            <a:r>
              <a:rPr lang="en" sz="2400" dirty="0">
                <a:latin typeface="Courier New"/>
                <a:ea typeface="Courier New"/>
                <a:cs typeface="Courier New"/>
                <a:sym typeface="Courier New"/>
              </a:rPr>
              <a:t>Remove all duplicates from an array of integers.</a:t>
            </a:r>
          </a:p>
          <a:p>
            <a:pPr lvl="0" rtl="0">
              <a:spcBef>
                <a:spcPts val="0"/>
              </a:spcBef>
              <a:buNone/>
            </a:pPr>
            <a:endParaRPr sz="2400" dirty="0"/>
          </a:p>
        </p:txBody>
      </p:sp>
      <p:sp>
        <p:nvSpPr>
          <p:cNvPr id="206" name="Shape 206"/>
          <p:cNvSpPr txBox="1"/>
          <p:nvPr/>
        </p:nvSpPr>
        <p:spPr>
          <a:xfrm>
            <a:off x="484425" y="4982467"/>
            <a:ext cx="8822100" cy="1572399"/>
          </a:xfrm>
          <a:prstGeom prst="rect">
            <a:avLst/>
          </a:prstGeom>
          <a:noFill/>
          <a:ln>
            <a:noFill/>
          </a:ln>
        </p:spPr>
        <p:txBody>
          <a:bodyPr lIns="91425" tIns="91425" rIns="91425" bIns="91425" anchor="t" anchorCtr="0">
            <a:noAutofit/>
          </a:bodyPr>
          <a:lstStyle/>
          <a:p>
            <a:pPr lvl="0" rtl="0">
              <a:spcBef>
                <a:spcPts val="0"/>
              </a:spcBef>
              <a:buNone/>
            </a:pPr>
            <a:r>
              <a:rPr lang="en" sz="2400" dirty="0">
                <a:latin typeface="Courier New"/>
                <a:ea typeface="Courier New"/>
                <a:cs typeface="Courier New"/>
                <a:sym typeface="Courier New"/>
              </a:rPr>
              <a:t>Very useful </a:t>
            </a:r>
            <a:r>
              <a:rPr lang="en" sz="2400" dirty="0" err="1">
                <a:latin typeface="Courier New"/>
                <a:ea typeface="Courier New"/>
                <a:cs typeface="Courier New"/>
                <a:sym typeface="Courier New"/>
              </a:rPr>
              <a:t>HashSet</a:t>
            </a:r>
            <a:r>
              <a:rPr lang="en" sz="2400" dirty="0">
                <a:latin typeface="Courier New"/>
                <a:ea typeface="Courier New"/>
                <a:cs typeface="Courier New"/>
                <a:sym typeface="Courier New"/>
              </a:rPr>
              <a:t> method:</a:t>
            </a:r>
          </a:p>
          <a:p>
            <a:pPr lvl="0" rtl="0">
              <a:spcBef>
                <a:spcPts val="0"/>
              </a:spcBef>
              <a:buNone/>
            </a:pPr>
            <a:r>
              <a:rPr lang="en" sz="2400" b="1" dirty="0" err="1">
                <a:solidFill>
                  <a:srgbClr val="1155CD"/>
                </a:solidFill>
                <a:latin typeface="Courier New"/>
                <a:ea typeface="Courier New"/>
                <a:cs typeface="Courier New"/>
                <a:sym typeface="Courier New"/>
              </a:rPr>
              <a:t>hs.toArray</a:t>
            </a:r>
            <a:r>
              <a:rPr lang="en" sz="2400" b="1" dirty="0">
                <a:solidFill>
                  <a:srgbClr val="1155CD"/>
                </a:solidFill>
                <a:latin typeface="Courier New"/>
                <a:ea typeface="Courier New"/>
                <a:cs typeface="Courier New"/>
                <a:sym typeface="Courier New"/>
              </a:rPr>
              <a:t>(new</a:t>
            </a:r>
            <a:r>
              <a:rPr lang="en" sz="2400" b="1" dirty="0">
                <a:solidFill>
                  <a:srgbClr val="1155CC"/>
                </a:solidFill>
                <a:latin typeface="Courier New"/>
                <a:ea typeface="Courier New"/>
                <a:cs typeface="Courier New"/>
                <a:sym typeface="Courier New"/>
              </a:rPr>
              <a:t> Integer[</a:t>
            </a:r>
            <a:r>
              <a:rPr lang="en" sz="2400" b="1" dirty="0" err="1">
                <a:solidFill>
                  <a:srgbClr val="1155CC"/>
                </a:solidFill>
                <a:latin typeface="Courier New"/>
                <a:ea typeface="Courier New"/>
                <a:cs typeface="Courier New"/>
                <a:sym typeface="Courier New"/>
              </a:rPr>
              <a:t>hs.size</a:t>
            </a:r>
            <a:r>
              <a:rPr lang="en" sz="2400" b="1" dirty="0">
                <a:solidFill>
                  <a:srgbClr val="1155CC"/>
                </a:solidFill>
                <a:latin typeface="Courier New"/>
                <a:ea typeface="Courier New"/>
                <a:cs typeface="Courier New"/>
                <a:sym typeface="Courier New"/>
              </a:rPr>
              <a:t>()]);</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17</a:t>
            </a:fld>
            <a:endParaRPr lang="en"/>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6"/>
                                        </p:tgtEl>
                                        <p:attrNameLst>
                                          <p:attrName>style.visibility</p:attrName>
                                        </p:attrNameLst>
                                      </p:cBhvr>
                                      <p:to>
                                        <p:strVal val="visible"/>
                                      </p:to>
                                    </p:set>
                                    <p:animEffect transition="in" filter="fade">
                                      <p:cBhvr>
                                        <p:cTn id="7" dur="1000"/>
                                        <p:tgtEl>
                                          <p:spTgt spid="2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a:t>Collections problems</a:t>
            </a:r>
          </a:p>
        </p:txBody>
      </p:sp>
      <p:sp>
        <p:nvSpPr>
          <p:cNvPr id="212" name="Shape 212"/>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13" name="Shape 213"/>
          <p:cNvSpPr txBox="1"/>
          <p:nvPr/>
        </p:nvSpPr>
        <p:spPr>
          <a:xfrm>
            <a:off x="484425" y="1842733"/>
            <a:ext cx="8235300" cy="2533600"/>
          </a:xfrm>
          <a:prstGeom prst="rect">
            <a:avLst/>
          </a:prstGeom>
          <a:noFill/>
          <a:ln>
            <a:noFill/>
          </a:ln>
        </p:spPr>
        <p:txBody>
          <a:bodyPr lIns="91425" tIns="91425" rIns="91425" bIns="91425" anchor="t" anchorCtr="0">
            <a:noAutofit/>
          </a:bodyPr>
          <a:lstStyle/>
          <a:p>
            <a:pPr lvl="0" rtl="0">
              <a:spcBef>
                <a:spcPts val="0"/>
              </a:spcBef>
              <a:buClr>
                <a:schemeClr val="dk1"/>
              </a:buClr>
              <a:buSzPct val="36666"/>
              <a:buFont typeface="Arial"/>
              <a:buNone/>
            </a:pPr>
            <a:r>
              <a:rPr lang="en" sz="3000" b="1">
                <a:solidFill>
                  <a:schemeClr val="dk1"/>
                </a:solidFill>
              </a:rPr>
              <a:t>Find Negative Numbers</a:t>
            </a:r>
          </a:p>
          <a:p>
            <a:pPr lvl="0" rtl="0">
              <a:spcBef>
                <a:spcPts val="0"/>
              </a:spcBef>
              <a:buNone/>
            </a:pPr>
            <a:r>
              <a:rPr lang="en" sz="2400"/>
              <a:t>Find all negative numbers in array and return an array with those integers</a:t>
            </a:r>
          </a:p>
          <a:p>
            <a:pPr lvl="0" rtl="0">
              <a:spcBef>
                <a:spcPts val="0"/>
              </a:spcBef>
              <a:buNone/>
            </a:pPr>
            <a:endParaRPr sz="2400"/>
          </a:p>
        </p:txBody>
      </p:sp>
      <p:sp>
        <p:nvSpPr>
          <p:cNvPr id="214" name="Shape 214"/>
          <p:cNvSpPr txBox="1"/>
          <p:nvPr/>
        </p:nvSpPr>
        <p:spPr>
          <a:xfrm>
            <a:off x="484425" y="4717234"/>
            <a:ext cx="8325000" cy="1572399"/>
          </a:xfrm>
          <a:prstGeom prst="rect">
            <a:avLst/>
          </a:prstGeom>
          <a:noFill/>
          <a:ln>
            <a:noFill/>
          </a:ln>
        </p:spPr>
        <p:txBody>
          <a:bodyPr lIns="91425" tIns="91425" rIns="91425" bIns="91425" anchor="t" anchorCtr="0">
            <a:noAutofit/>
          </a:bodyPr>
          <a:lstStyle/>
          <a:p>
            <a:pPr lvl="0" rtl="0">
              <a:spcBef>
                <a:spcPts val="0"/>
              </a:spcBef>
              <a:buNone/>
            </a:pPr>
            <a:r>
              <a:rPr lang="en" sz="2400">
                <a:latin typeface="Courier New"/>
                <a:ea typeface="Courier New"/>
                <a:cs typeface="Courier New"/>
                <a:sym typeface="Courier New"/>
              </a:rPr>
              <a:t>Very useful ArrayList method:</a:t>
            </a:r>
          </a:p>
          <a:p>
            <a:pPr lvl="0" rtl="0">
              <a:spcBef>
                <a:spcPts val="0"/>
              </a:spcBef>
              <a:buNone/>
            </a:pPr>
            <a:r>
              <a:rPr lang="en" sz="2400" b="1">
                <a:solidFill>
                  <a:srgbClr val="1155CC"/>
                </a:solidFill>
                <a:latin typeface="Courier New"/>
                <a:ea typeface="Courier New"/>
                <a:cs typeface="Courier New"/>
                <a:sym typeface="Courier New"/>
              </a:rPr>
              <a:t>lst.toArray(new Integer[lst.size()]);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18</a:t>
            </a:fld>
            <a:endParaRPr lang="en"/>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4"/>
                                        </p:tgtEl>
                                        <p:attrNameLst>
                                          <p:attrName>style.visibility</p:attrName>
                                        </p:attrNameLst>
                                      </p:cBhvr>
                                      <p:to>
                                        <p:strVal val="visible"/>
                                      </p:to>
                                    </p:set>
                                    <p:animEffect transition="in" filter="fade">
                                      <p:cBhvr>
                                        <p:cTn id="7" dur="1000"/>
                                        <p:tgtEl>
                                          <p:spTgt spid="2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20" name="Shape 220"/>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21" name="Shape 221"/>
          <p:cNvSpPr txBox="1"/>
          <p:nvPr/>
        </p:nvSpPr>
        <p:spPr>
          <a:xfrm>
            <a:off x="484425" y="1842733"/>
            <a:ext cx="8235300" cy="2533600"/>
          </a:xfrm>
          <a:prstGeom prst="rect">
            <a:avLst/>
          </a:prstGeom>
          <a:noFill/>
          <a:ln>
            <a:noFill/>
          </a:ln>
        </p:spPr>
        <p:txBody>
          <a:bodyPr lIns="91425" tIns="91425" rIns="91425" bIns="91425" anchor="t" anchorCtr="0">
            <a:noAutofit/>
          </a:bodyPr>
          <a:lstStyle/>
          <a:p>
            <a:pPr rtl="0">
              <a:spcBef>
                <a:spcPts val="0"/>
              </a:spcBef>
              <a:buNone/>
            </a:pPr>
            <a:r>
              <a:rPr lang="en" sz="3000" b="1"/>
              <a:t>Create Ransom Note</a:t>
            </a:r>
          </a:p>
          <a:p>
            <a:pPr lvl="0" rtl="0">
              <a:spcBef>
                <a:spcPts val="0"/>
              </a:spcBef>
              <a:buNone/>
            </a:pPr>
            <a:r>
              <a:rPr lang="en" sz="2400"/>
              <a:t>Given a note (String) that you would like to create and a magazine (String), return whether you can create your note from the magazine letters.</a:t>
            </a:r>
          </a:p>
          <a:p>
            <a:pPr lvl="0" rtl="0">
              <a:spcBef>
                <a:spcPts val="0"/>
              </a:spcBef>
              <a:buNone/>
            </a:pPr>
            <a:endParaRPr sz="2400"/>
          </a:p>
        </p:txBody>
      </p:sp>
      <p:pic>
        <p:nvPicPr>
          <p:cNvPr id="222" name="Shape 222"/>
          <p:cNvPicPr preferRelativeResize="0"/>
          <p:nvPr/>
        </p:nvPicPr>
        <p:blipFill>
          <a:blip r:embed="rId3">
            <a:alphaModFix/>
          </a:blip>
          <a:stretch>
            <a:fillRect/>
          </a:stretch>
        </p:blipFill>
        <p:spPr>
          <a:xfrm>
            <a:off x="2143125" y="4276301"/>
            <a:ext cx="4857750" cy="2019300"/>
          </a:xfrm>
          <a:prstGeom prst="rect">
            <a:avLst/>
          </a:prstGeom>
          <a:noFill/>
          <a:ln w="28575" cap="flat">
            <a:solidFill>
              <a:srgbClr val="B7B7B7"/>
            </a:solidFill>
            <a:prstDash val="solid"/>
            <a:round/>
            <a:headEnd type="none" w="med" len="med"/>
            <a:tailEnd type="none" w="med" len="med"/>
          </a:ln>
        </p:spPr>
      </p:pic>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19</a:t>
            </a:fld>
            <a:endParaRPr lang="en"/>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a:spcBef>
                <a:spcPts val="0"/>
              </a:spcBef>
              <a:buNone/>
            </a:pPr>
            <a:r>
              <a:rPr lang="en" dirty="0"/>
              <a:t>How do we represent . . .</a:t>
            </a:r>
          </a:p>
        </p:txBody>
      </p:sp>
      <p:sp>
        <p:nvSpPr>
          <p:cNvPr id="45" name="Shape 45"/>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46" name="Shape 46"/>
          <p:cNvSpPr txBox="1"/>
          <p:nvPr/>
        </p:nvSpPr>
        <p:spPr>
          <a:xfrm>
            <a:off x="846800" y="2502733"/>
            <a:ext cx="7450400" cy="2982800"/>
          </a:xfrm>
          <a:prstGeom prst="rect">
            <a:avLst/>
          </a:prstGeom>
          <a:noFill/>
          <a:ln w="38100" cap="flat">
            <a:solidFill>
              <a:srgbClr val="666666"/>
            </a:solidFill>
            <a:prstDash val="solid"/>
            <a:round/>
            <a:headEnd type="none" w="med" len="med"/>
            <a:tailEnd type="none" w="med" len="med"/>
          </a:ln>
        </p:spPr>
        <p:txBody>
          <a:bodyPr lIns="91425" tIns="91425" rIns="91425" bIns="91425" anchor="ctr" anchorCtr="0">
            <a:noAutofit/>
          </a:bodyPr>
          <a:lstStyle/>
          <a:p>
            <a:pPr marL="457200" lvl="0" indent="-355600" rtl="0">
              <a:spcBef>
                <a:spcPts val="0"/>
              </a:spcBef>
              <a:buClr>
                <a:schemeClr val="dk1"/>
              </a:buClr>
              <a:buSzPct val="100000"/>
              <a:buFont typeface="Arial"/>
              <a:buChar char="●"/>
            </a:pPr>
            <a:r>
              <a:rPr lang="en" sz="2800">
                <a:solidFill>
                  <a:schemeClr val="dk1"/>
                </a:solidFill>
              </a:rPr>
              <a:t>Suits - Clubs, Spades, Diamonds, Hearts</a:t>
            </a:r>
          </a:p>
          <a:p>
            <a:pPr marL="457200" lvl="0" indent="-355600" rtl="0">
              <a:spcBef>
                <a:spcPts val="0"/>
              </a:spcBef>
              <a:buClr>
                <a:schemeClr val="dk1"/>
              </a:buClr>
              <a:buSzPct val="100000"/>
              <a:buFont typeface="Arial"/>
              <a:buChar char="●"/>
            </a:pPr>
            <a:r>
              <a:rPr lang="en" sz="2800">
                <a:solidFill>
                  <a:schemeClr val="dk1"/>
                </a:solidFill>
              </a:rPr>
              <a:t>Directions - North, South, East, West</a:t>
            </a:r>
          </a:p>
          <a:p>
            <a:pPr marL="457200" lvl="0" indent="-355600" rtl="0">
              <a:spcBef>
                <a:spcPts val="0"/>
              </a:spcBef>
              <a:buClr>
                <a:schemeClr val="dk1"/>
              </a:buClr>
              <a:buSzPct val="100000"/>
              <a:buFont typeface="Arial"/>
              <a:buChar char="●"/>
            </a:pPr>
            <a:r>
              <a:rPr lang="en" sz="2800">
                <a:solidFill>
                  <a:schemeClr val="dk1"/>
                </a:solidFill>
              </a:rPr>
              <a:t>Days of week - Monday, Tuesday . . .</a:t>
            </a:r>
          </a:p>
          <a:p>
            <a:pPr marL="457200" lvl="0" indent="-355600" rtl="0">
              <a:spcBef>
                <a:spcPts val="0"/>
              </a:spcBef>
              <a:buClr>
                <a:schemeClr val="dk1"/>
              </a:buClr>
              <a:buSzPct val="100000"/>
              <a:buFont typeface="Arial"/>
              <a:buChar char="●"/>
            </a:pPr>
            <a:r>
              <a:rPr lang="en" sz="2800">
                <a:solidFill>
                  <a:schemeClr val="dk1"/>
                </a:solidFill>
              </a:rPr>
              <a:t>Planets - Mercury, Venus, Earth . . .</a:t>
            </a:r>
          </a:p>
          <a:p>
            <a:pPr lvl="0" rtl="0">
              <a:spcBef>
                <a:spcPts val="0"/>
              </a:spcBef>
              <a:buClr>
                <a:schemeClr val="dk1"/>
              </a:buClr>
              <a:buFont typeface="Arial"/>
              <a:buNone/>
            </a:pPr>
            <a:endParaRPr sz="2800">
              <a:solidFill>
                <a:schemeClr val="dk1"/>
              </a:solidFill>
            </a:endParaRPr>
          </a:p>
          <a:p>
            <a:pPr lvl="0">
              <a:spcBef>
                <a:spcPts val="0"/>
              </a:spcBef>
              <a:buClr>
                <a:schemeClr val="dk1"/>
              </a:buClr>
              <a:buSzPct val="55000"/>
              <a:buFont typeface="Arial"/>
              <a:buNone/>
            </a:pPr>
            <a:r>
              <a:rPr lang="en" sz="2800">
                <a:solidFill>
                  <a:schemeClr val="dk1"/>
                </a:solidFill>
              </a:rPr>
              <a:t>Other small sets of values that do not change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a:t>
            </a:fld>
            <a:endParaRPr lang="en"/>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28" name="Shape 228"/>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29" name="Shape 229"/>
          <p:cNvSpPr txBox="1"/>
          <p:nvPr/>
        </p:nvSpPr>
        <p:spPr>
          <a:xfrm>
            <a:off x="388200" y="1880600"/>
            <a:ext cx="8367600" cy="2533600"/>
          </a:xfrm>
          <a:prstGeom prst="rect">
            <a:avLst/>
          </a:prstGeom>
          <a:noFill/>
          <a:ln>
            <a:noFill/>
          </a:ln>
        </p:spPr>
        <p:txBody>
          <a:bodyPr lIns="91425" tIns="91425" rIns="91425" bIns="91425" anchor="t" anchorCtr="0">
            <a:noAutofit/>
          </a:bodyPr>
          <a:lstStyle/>
          <a:p>
            <a:pPr lvl="0" rtl="0">
              <a:spcBef>
                <a:spcPts val="0"/>
              </a:spcBef>
              <a:buNone/>
            </a:pPr>
            <a:r>
              <a:rPr lang="en" sz="3000" b="1"/>
              <a:t>Implement a Stack&lt;E&gt; with a max() function in O(1) time</a:t>
            </a:r>
          </a:p>
          <a:p>
            <a:pPr rtl="0">
              <a:spcBef>
                <a:spcPts val="0"/>
              </a:spcBef>
              <a:buNone/>
            </a:pPr>
            <a:endParaRPr sz="2400"/>
          </a:p>
          <a:p>
            <a:pPr lvl="0" rtl="0">
              <a:spcBef>
                <a:spcPts val="0"/>
              </a:spcBef>
              <a:buNone/>
            </a:pPr>
            <a:r>
              <a:rPr lang="en" sz="2400"/>
              <a:t>No matter how full the stack is, the max function should be in constant time. (ie you should not iterate through the Linked List to find the maximum element)</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20</a:t>
            </a:fld>
            <a:endParaRPr lang="en"/>
          </a:p>
        </p:txBody>
      </p:sp>
    </p:spTree>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Shape 254"/>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55" name="Shape 255"/>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56" name="Shape 256"/>
          <p:cNvSpPr txBox="1"/>
          <p:nvPr/>
        </p:nvSpPr>
        <p:spPr>
          <a:xfrm>
            <a:off x="388200" y="1880600"/>
            <a:ext cx="8367600" cy="1226400"/>
          </a:xfrm>
          <a:prstGeom prst="rect">
            <a:avLst/>
          </a:prstGeom>
          <a:noFill/>
          <a:ln>
            <a:noFill/>
          </a:ln>
        </p:spPr>
        <p:txBody>
          <a:bodyPr lIns="91425" tIns="91425" rIns="91425" bIns="91425" anchor="t" anchorCtr="0">
            <a:noAutofit/>
          </a:bodyPr>
          <a:lstStyle/>
          <a:p>
            <a:pPr lvl="0" rtl="0">
              <a:spcBef>
                <a:spcPts val="0"/>
              </a:spcBef>
              <a:buNone/>
            </a:pPr>
            <a:r>
              <a:rPr lang="en" sz="3000" b="1">
                <a:solidFill>
                  <a:schemeClr val="dk1"/>
                </a:solidFill>
              </a:rPr>
              <a:t>Braces parsing in O(n) time</a:t>
            </a:r>
          </a:p>
          <a:p>
            <a:pPr lvl="0" rtl="0">
              <a:spcBef>
                <a:spcPts val="0"/>
              </a:spcBef>
              <a:buNone/>
            </a:pPr>
            <a:endParaRPr sz="2400"/>
          </a:p>
          <a:p>
            <a:pPr lvl="0" rtl="0">
              <a:spcBef>
                <a:spcPts val="0"/>
              </a:spcBef>
              <a:buNone/>
            </a:pPr>
            <a:endParaRPr sz="2400"/>
          </a:p>
        </p:txBody>
      </p:sp>
      <p:sp>
        <p:nvSpPr>
          <p:cNvPr id="257" name="Shape 257"/>
          <p:cNvSpPr txBox="1"/>
          <p:nvPr/>
        </p:nvSpPr>
        <p:spPr>
          <a:xfrm>
            <a:off x="388200" y="3059600"/>
            <a:ext cx="8293200" cy="1051200"/>
          </a:xfrm>
          <a:prstGeom prst="rect">
            <a:avLst/>
          </a:prstGeom>
          <a:noFill/>
          <a:ln>
            <a:noFill/>
          </a:ln>
        </p:spPr>
        <p:txBody>
          <a:bodyPr lIns="91425" tIns="91425" rIns="91425" bIns="91425" anchor="t" anchorCtr="0">
            <a:noAutofit/>
          </a:bodyPr>
          <a:lstStyle/>
          <a:p>
            <a:pPr rtl="0">
              <a:spcBef>
                <a:spcPts val="0"/>
              </a:spcBef>
              <a:buNone/>
            </a:pPr>
            <a:r>
              <a:rPr lang="en" sz="2000">
                <a:latin typeface="Courier New"/>
                <a:ea typeface="Courier New"/>
                <a:cs typeface="Courier New"/>
                <a:sym typeface="Courier New"/>
              </a:rPr>
              <a:t>Return whether a String has the right format of square brackets and parenthesis.</a:t>
            </a:r>
          </a:p>
          <a:p>
            <a:pPr rtl="0">
              <a:spcBef>
                <a:spcPts val="0"/>
              </a:spcBef>
              <a:buNone/>
            </a:pPr>
            <a:endParaRPr sz="2000">
              <a:latin typeface="Courier New"/>
              <a:ea typeface="Courier New"/>
              <a:cs typeface="Courier New"/>
              <a:sym typeface="Courier New"/>
            </a:endParaRPr>
          </a:p>
          <a:p>
            <a:pPr rtl="0">
              <a:spcBef>
                <a:spcPts val="0"/>
              </a:spcBef>
              <a:buNone/>
            </a:pPr>
            <a:r>
              <a:rPr lang="en" sz="2000">
                <a:latin typeface="Courier New"/>
                <a:ea typeface="Courier New"/>
                <a:cs typeface="Courier New"/>
                <a:sym typeface="Courier New"/>
              </a:rPr>
              <a:t>e.g.</a:t>
            </a:r>
          </a:p>
          <a:p>
            <a:pPr rtl="0">
              <a:spcBef>
                <a:spcPts val="0"/>
              </a:spcBef>
              <a:buNone/>
            </a:pPr>
            <a:r>
              <a:rPr lang="en" sz="2000">
                <a:latin typeface="Courier New"/>
                <a:ea typeface="Courier New"/>
                <a:cs typeface="Courier New"/>
                <a:sym typeface="Courier New"/>
              </a:rPr>
              <a:t>“array[4] = ((( new Integer(3) )));”  &lt;- is true</a:t>
            </a:r>
          </a:p>
          <a:p>
            <a:pPr rtl="0">
              <a:spcBef>
                <a:spcPts val="0"/>
              </a:spcBef>
              <a:buNone/>
            </a:pPr>
            <a:r>
              <a:rPr lang="en" sz="2000">
                <a:latin typeface="Courier New"/>
                <a:ea typeface="Courier New"/>
                <a:cs typeface="Courier New"/>
                <a:sym typeface="Courier New"/>
              </a:rPr>
              <a:t>“(   ) [   ] ]” &lt;- is false</a:t>
            </a:r>
          </a:p>
          <a:p>
            <a:pPr rtl="0">
              <a:spcBef>
                <a:spcPts val="0"/>
              </a:spcBef>
              <a:buNone/>
            </a:pPr>
            <a:r>
              <a:rPr lang="en" sz="2000">
                <a:latin typeface="Courier New"/>
                <a:ea typeface="Courier New"/>
                <a:cs typeface="Courier New"/>
                <a:sym typeface="Courier New"/>
              </a:rPr>
              <a:t>“)(” &lt;- is false</a:t>
            </a:r>
          </a:p>
          <a:p>
            <a:pPr lvl="0" rtl="0">
              <a:spcBef>
                <a:spcPts val="0"/>
              </a:spcBef>
              <a:buNone/>
            </a:pPr>
            <a:r>
              <a:rPr lang="en" sz="2000">
                <a:latin typeface="Courier New"/>
                <a:ea typeface="Courier New"/>
                <a:cs typeface="Courier New"/>
                <a:sym typeface="Courier New"/>
              </a:rPr>
              <a:t>“ ( [ ) ] ” &lt;- is false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21</a:t>
            </a:fld>
            <a:endParaRPr lang="en"/>
          </a:p>
        </p:txBody>
      </p:sp>
    </p:spTree>
  </p:cSld>
  <p:clrMapOvr>
    <a:masterClrMapping/>
  </p:clrMapOvr>
  <p:transition spd="slow">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Shape 234"/>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35" name="Shape 235"/>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36" name="Shape 236"/>
          <p:cNvSpPr txBox="1"/>
          <p:nvPr/>
        </p:nvSpPr>
        <p:spPr>
          <a:xfrm>
            <a:off x="388200" y="1880600"/>
            <a:ext cx="8367600" cy="1226400"/>
          </a:xfrm>
          <a:prstGeom prst="rect">
            <a:avLst/>
          </a:prstGeom>
          <a:noFill/>
          <a:ln>
            <a:noFill/>
          </a:ln>
        </p:spPr>
        <p:txBody>
          <a:bodyPr lIns="91425" tIns="91425" rIns="91425" bIns="91425" anchor="t" anchorCtr="0">
            <a:noAutofit/>
          </a:bodyPr>
          <a:lstStyle/>
          <a:p>
            <a:pPr lvl="0" rtl="0">
              <a:spcBef>
                <a:spcPts val="0"/>
              </a:spcBef>
              <a:buNone/>
            </a:pPr>
            <a:r>
              <a:rPr lang="en" sz="3000" b="1">
                <a:solidFill>
                  <a:schemeClr val="dk1"/>
                </a:solidFill>
              </a:rPr>
              <a:t>Print a binary tree in level-order</a:t>
            </a:r>
          </a:p>
          <a:p>
            <a:pPr lvl="0" rtl="0">
              <a:spcBef>
                <a:spcPts val="0"/>
              </a:spcBef>
              <a:buNone/>
            </a:pPr>
            <a:endParaRPr sz="2400"/>
          </a:p>
          <a:p>
            <a:pPr lvl="0" rtl="0">
              <a:spcBef>
                <a:spcPts val="0"/>
              </a:spcBef>
              <a:buNone/>
            </a:pPr>
            <a:endParaRPr sz="2400"/>
          </a:p>
        </p:txBody>
      </p:sp>
      <p:sp>
        <p:nvSpPr>
          <p:cNvPr id="237" name="Shape 237"/>
          <p:cNvSpPr/>
          <p:nvPr/>
        </p:nvSpPr>
        <p:spPr>
          <a:xfrm>
            <a:off x="2088651" y="3069034"/>
            <a:ext cx="554099" cy="7387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sz="2000" b="1">
                <a:latin typeface="Courier New"/>
                <a:ea typeface="Courier New"/>
                <a:cs typeface="Courier New"/>
                <a:sym typeface="Courier New"/>
              </a:rPr>
              <a:t>1</a:t>
            </a:r>
          </a:p>
        </p:txBody>
      </p:sp>
      <p:sp>
        <p:nvSpPr>
          <p:cNvPr id="238" name="Shape 238"/>
          <p:cNvSpPr/>
          <p:nvPr/>
        </p:nvSpPr>
        <p:spPr>
          <a:xfrm>
            <a:off x="1534551" y="4124734"/>
            <a:ext cx="554099" cy="7387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2</a:t>
            </a:r>
          </a:p>
        </p:txBody>
      </p:sp>
      <p:sp>
        <p:nvSpPr>
          <p:cNvPr id="239" name="Shape 239"/>
          <p:cNvSpPr/>
          <p:nvPr/>
        </p:nvSpPr>
        <p:spPr>
          <a:xfrm>
            <a:off x="2642751" y="4124734"/>
            <a:ext cx="554099" cy="7387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3</a:t>
            </a:r>
          </a:p>
        </p:txBody>
      </p:sp>
      <p:sp>
        <p:nvSpPr>
          <p:cNvPr id="240" name="Shape 240"/>
          <p:cNvSpPr/>
          <p:nvPr/>
        </p:nvSpPr>
        <p:spPr>
          <a:xfrm>
            <a:off x="1150951" y="5180434"/>
            <a:ext cx="554099" cy="7387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b="1">
                <a:latin typeface="Courier New"/>
                <a:ea typeface="Courier New"/>
                <a:cs typeface="Courier New"/>
                <a:sym typeface="Courier New"/>
              </a:rPr>
              <a:t>4</a:t>
            </a:r>
          </a:p>
        </p:txBody>
      </p:sp>
      <p:sp>
        <p:nvSpPr>
          <p:cNvPr id="241" name="Shape 241"/>
          <p:cNvSpPr/>
          <p:nvPr/>
        </p:nvSpPr>
        <p:spPr>
          <a:xfrm>
            <a:off x="2297951" y="5180434"/>
            <a:ext cx="554099" cy="7387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5</a:t>
            </a:r>
          </a:p>
        </p:txBody>
      </p:sp>
      <p:cxnSp>
        <p:nvCxnSpPr>
          <p:cNvPr id="242" name="Shape 242"/>
          <p:cNvCxnSpPr>
            <a:stCxn id="237" idx="3"/>
            <a:endCxn id="238" idx="0"/>
          </p:cNvCxnSpPr>
          <p:nvPr/>
        </p:nvCxnSpPr>
        <p:spPr>
          <a:xfrm flipH="1">
            <a:off x="1811596" y="3699637"/>
            <a:ext cx="358200" cy="425200"/>
          </a:xfrm>
          <a:prstGeom prst="straightConnector1">
            <a:avLst/>
          </a:prstGeom>
          <a:noFill/>
          <a:ln w="19050" cap="flat">
            <a:solidFill>
              <a:schemeClr val="dk2"/>
            </a:solidFill>
            <a:prstDash val="solid"/>
            <a:round/>
            <a:headEnd type="none" w="lg" len="lg"/>
            <a:tailEnd type="triangle" w="lg" len="lg"/>
          </a:ln>
        </p:spPr>
      </p:cxnSp>
      <p:cxnSp>
        <p:nvCxnSpPr>
          <p:cNvPr id="243" name="Shape 243"/>
          <p:cNvCxnSpPr>
            <a:stCxn id="238" idx="3"/>
            <a:endCxn id="240" idx="0"/>
          </p:cNvCxnSpPr>
          <p:nvPr/>
        </p:nvCxnSpPr>
        <p:spPr>
          <a:xfrm flipH="1">
            <a:off x="1427896" y="4755337"/>
            <a:ext cx="187800" cy="425200"/>
          </a:xfrm>
          <a:prstGeom prst="straightConnector1">
            <a:avLst/>
          </a:prstGeom>
          <a:noFill/>
          <a:ln w="19050" cap="flat">
            <a:solidFill>
              <a:schemeClr val="dk2"/>
            </a:solidFill>
            <a:prstDash val="solid"/>
            <a:round/>
            <a:headEnd type="none" w="lg" len="lg"/>
            <a:tailEnd type="triangle" w="lg" len="lg"/>
          </a:ln>
        </p:spPr>
      </p:cxnSp>
      <p:cxnSp>
        <p:nvCxnSpPr>
          <p:cNvPr id="244" name="Shape 244"/>
          <p:cNvCxnSpPr>
            <a:stCxn id="237" idx="5"/>
            <a:endCxn id="239" idx="0"/>
          </p:cNvCxnSpPr>
          <p:nvPr/>
        </p:nvCxnSpPr>
        <p:spPr>
          <a:xfrm>
            <a:off x="2561603" y="3699637"/>
            <a:ext cx="358200" cy="425200"/>
          </a:xfrm>
          <a:prstGeom prst="straightConnector1">
            <a:avLst/>
          </a:prstGeom>
          <a:noFill/>
          <a:ln w="19050" cap="flat">
            <a:solidFill>
              <a:schemeClr val="dk2"/>
            </a:solidFill>
            <a:prstDash val="solid"/>
            <a:round/>
            <a:headEnd type="none" w="lg" len="lg"/>
            <a:tailEnd type="triangle" w="lg" len="lg"/>
          </a:ln>
        </p:spPr>
      </p:cxnSp>
      <p:cxnSp>
        <p:nvCxnSpPr>
          <p:cNvPr id="245" name="Shape 245"/>
          <p:cNvCxnSpPr>
            <a:stCxn id="239" idx="3"/>
            <a:endCxn id="241" idx="0"/>
          </p:cNvCxnSpPr>
          <p:nvPr/>
        </p:nvCxnSpPr>
        <p:spPr>
          <a:xfrm flipH="1">
            <a:off x="2575096" y="4755337"/>
            <a:ext cx="148800" cy="425200"/>
          </a:xfrm>
          <a:prstGeom prst="straightConnector1">
            <a:avLst/>
          </a:prstGeom>
          <a:noFill/>
          <a:ln w="19050" cap="flat">
            <a:solidFill>
              <a:schemeClr val="dk2"/>
            </a:solidFill>
            <a:prstDash val="solid"/>
            <a:round/>
            <a:headEnd type="none" w="lg" len="lg"/>
            <a:tailEnd type="triangle" w="lg" len="lg"/>
          </a:ln>
        </p:spPr>
      </p:cxnSp>
      <p:sp>
        <p:nvSpPr>
          <p:cNvPr id="246" name="Shape 246"/>
          <p:cNvSpPr txBox="1"/>
          <p:nvPr/>
        </p:nvSpPr>
        <p:spPr>
          <a:xfrm>
            <a:off x="4589376" y="2960834"/>
            <a:ext cx="3182699" cy="738799"/>
          </a:xfrm>
          <a:prstGeom prst="rect">
            <a:avLst/>
          </a:prstGeom>
          <a:noFill/>
          <a:ln>
            <a:noFill/>
          </a:ln>
        </p:spPr>
        <p:txBody>
          <a:bodyPr lIns="91425" tIns="91425" rIns="91425" bIns="91425" anchor="t" anchorCtr="0">
            <a:noAutofit/>
          </a:bodyPr>
          <a:lstStyle/>
          <a:p>
            <a:pPr>
              <a:spcBef>
                <a:spcPts val="0"/>
              </a:spcBef>
              <a:buNone/>
            </a:pPr>
            <a:r>
              <a:rPr lang="en" sz="2000">
                <a:latin typeface="Courier New"/>
                <a:ea typeface="Courier New"/>
                <a:cs typeface="Courier New"/>
                <a:sym typeface="Courier New"/>
              </a:rPr>
              <a:t>Output: 1 2 3 4 5 6</a:t>
            </a:r>
          </a:p>
        </p:txBody>
      </p:sp>
      <p:sp>
        <p:nvSpPr>
          <p:cNvPr id="247" name="Shape 247"/>
          <p:cNvSpPr txBox="1"/>
          <p:nvPr/>
        </p:nvSpPr>
        <p:spPr>
          <a:xfrm>
            <a:off x="4589376" y="4124734"/>
            <a:ext cx="3182699" cy="738799"/>
          </a:xfrm>
          <a:prstGeom prst="rect">
            <a:avLst/>
          </a:prstGeom>
          <a:noFill/>
          <a:ln>
            <a:noFill/>
          </a:ln>
        </p:spPr>
        <p:txBody>
          <a:bodyPr lIns="91425" tIns="91425" rIns="91425" bIns="91425" anchor="t" anchorCtr="0">
            <a:noAutofit/>
          </a:bodyPr>
          <a:lstStyle/>
          <a:p>
            <a:pPr rtl="0">
              <a:spcBef>
                <a:spcPts val="0"/>
              </a:spcBef>
              <a:buNone/>
            </a:pPr>
            <a:r>
              <a:rPr lang="en" sz="2000">
                <a:latin typeface="Courier New"/>
                <a:ea typeface="Courier New"/>
                <a:cs typeface="Courier New"/>
                <a:sym typeface="Courier New"/>
              </a:rPr>
              <a:t>Challenge Problem</a:t>
            </a:r>
          </a:p>
          <a:p>
            <a:pPr rtl="0">
              <a:spcBef>
                <a:spcPts val="0"/>
              </a:spcBef>
              <a:buNone/>
            </a:pPr>
            <a:r>
              <a:rPr lang="en" sz="2000">
                <a:latin typeface="Courier New"/>
                <a:ea typeface="Courier New"/>
                <a:cs typeface="Courier New"/>
                <a:sym typeface="Courier New"/>
              </a:rPr>
              <a:t>Output: </a:t>
            </a:r>
          </a:p>
          <a:p>
            <a:pPr rtl="0">
              <a:spcBef>
                <a:spcPts val="0"/>
              </a:spcBef>
              <a:buNone/>
            </a:pPr>
            <a:r>
              <a:rPr lang="en" sz="2000">
                <a:latin typeface="Courier New"/>
                <a:ea typeface="Courier New"/>
                <a:cs typeface="Courier New"/>
                <a:sym typeface="Courier New"/>
              </a:rPr>
              <a:t>1 </a:t>
            </a:r>
          </a:p>
          <a:p>
            <a:pPr rtl="0">
              <a:spcBef>
                <a:spcPts val="0"/>
              </a:spcBef>
              <a:buNone/>
            </a:pPr>
            <a:r>
              <a:rPr lang="en" sz="2000">
                <a:latin typeface="Courier New"/>
                <a:ea typeface="Courier New"/>
                <a:cs typeface="Courier New"/>
                <a:sym typeface="Courier New"/>
              </a:rPr>
              <a:t>2 3 </a:t>
            </a:r>
          </a:p>
          <a:p>
            <a:pPr lvl="0" rtl="0">
              <a:spcBef>
                <a:spcPts val="0"/>
              </a:spcBef>
              <a:buNone/>
            </a:pPr>
            <a:r>
              <a:rPr lang="en" sz="2000">
                <a:latin typeface="Courier New"/>
                <a:ea typeface="Courier New"/>
                <a:cs typeface="Courier New"/>
                <a:sym typeface="Courier New"/>
              </a:rPr>
              <a:t>4 5 6</a:t>
            </a:r>
          </a:p>
        </p:txBody>
      </p:sp>
      <p:sp>
        <p:nvSpPr>
          <p:cNvPr id="248" name="Shape 248"/>
          <p:cNvSpPr/>
          <p:nvPr/>
        </p:nvSpPr>
        <p:spPr>
          <a:xfrm>
            <a:off x="3196851" y="5180434"/>
            <a:ext cx="554099" cy="7387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6</a:t>
            </a:r>
          </a:p>
        </p:txBody>
      </p:sp>
      <p:cxnSp>
        <p:nvCxnSpPr>
          <p:cNvPr id="249" name="Shape 249"/>
          <p:cNvCxnSpPr>
            <a:stCxn id="239" idx="5"/>
            <a:endCxn id="248" idx="0"/>
          </p:cNvCxnSpPr>
          <p:nvPr/>
        </p:nvCxnSpPr>
        <p:spPr>
          <a:xfrm>
            <a:off x="3115703" y="4755337"/>
            <a:ext cx="358200" cy="425200"/>
          </a:xfrm>
          <a:prstGeom prst="straightConnector1">
            <a:avLst/>
          </a:prstGeom>
          <a:noFill/>
          <a:ln w="19050" cap="flat">
            <a:solidFill>
              <a:schemeClr val="dk2"/>
            </a:solidFill>
            <a:prstDash val="solid"/>
            <a:round/>
            <a:headEnd type="none" w="lg" len="lg"/>
            <a:tailEnd type="triangl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22</a:t>
            </a:fld>
            <a:endParaRPr lang="en"/>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t>Using constants</a:t>
            </a:r>
          </a:p>
        </p:txBody>
      </p:sp>
      <p:sp>
        <p:nvSpPr>
          <p:cNvPr id="52" name="Shape 52"/>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53" name="Shape 53"/>
          <p:cNvSpPr txBox="1"/>
          <p:nvPr/>
        </p:nvSpPr>
        <p:spPr>
          <a:xfrm>
            <a:off x="480701" y="1773267"/>
            <a:ext cx="8206199" cy="4593200"/>
          </a:xfrm>
          <a:prstGeom prst="rect">
            <a:avLst/>
          </a:prstGeom>
          <a:noFill/>
          <a:ln>
            <a:noFill/>
          </a:ln>
        </p:spPr>
        <p:txBody>
          <a:bodyPr lIns="91425" tIns="91425" rIns="91425" bIns="91425" anchor="t" anchorCtr="0">
            <a:noAutofit/>
          </a:bodyPr>
          <a:lstStyle/>
          <a:p>
            <a:pPr lvl="0" rtl="0">
              <a:spcBef>
                <a:spcPts val="0"/>
              </a:spcBef>
              <a:buNone/>
            </a:pPr>
            <a:r>
              <a:rPr lang="en" sz="2400" b="1" dirty="0">
                <a:solidFill>
                  <a:srgbClr val="1155CC"/>
                </a:solidFill>
                <a:latin typeface="Courier New"/>
                <a:ea typeface="Courier New"/>
                <a:cs typeface="Courier New"/>
                <a:sym typeface="Courier New"/>
              </a:rPr>
              <a:t>public class Suit {</a:t>
            </a:r>
          </a:p>
          <a:p>
            <a:pPr lvl="0" rtl="0">
              <a:spcBef>
                <a:spcPts val="0"/>
              </a:spcBef>
              <a:buNone/>
            </a:pPr>
            <a:r>
              <a:rPr lang="en" sz="2400" b="1" dirty="0">
                <a:solidFill>
                  <a:srgbClr val="1155CC"/>
                </a:solidFill>
                <a:latin typeface="Courier New"/>
                <a:ea typeface="Courier New"/>
                <a:cs typeface="Courier New"/>
                <a:sym typeface="Courier New"/>
              </a:rPr>
              <a:t>	public static final int CLUBS = 0;</a:t>
            </a:r>
          </a:p>
          <a:p>
            <a:pPr lvl="0" rtl="0">
              <a:spcBef>
                <a:spcPts val="0"/>
              </a:spcBef>
              <a:buNone/>
            </a:pPr>
            <a:r>
              <a:rPr lang="en" sz="2400" b="1" dirty="0">
                <a:solidFill>
                  <a:srgbClr val="1155CC"/>
                </a:solidFill>
                <a:latin typeface="Courier New"/>
                <a:ea typeface="Courier New"/>
                <a:cs typeface="Courier New"/>
                <a:sym typeface="Courier New"/>
              </a:rPr>
              <a:t>	public static final int SPADES = 1;</a:t>
            </a:r>
          </a:p>
          <a:p>
            <a:pPr lvl="0" rtl="0">
              <a:spcBef>
                <a:spcPts val="0"/>
              </a:spcBef>
              <a:buNone/>
            </a:pPr>
            <a:r>
              <a:rPr lang="en" sz="2400" b="1" dirty="0">
                <a:solidFill>
                  <a:srgbClr val="1155CC"/>
                </a:solidFill>
                <a:latin typeface="Courier New"/>
                <a:ea typeface="Courier New"/>
                <a:cs typeface="Courier New"/>
                <a:sym typeface="Courier New"/>
              </a:rPr>
              <a:t>	public static final int DIAMONDS = 2;</a:t>
            </a:r>
          </a:p>
          <a:p>
            <a:pPr lvl="0" rtl="0">
              <a:spcBef>
                <a:spcPts val="0"/>
              </a:spcBef>
              <a:buNone/>
            </a:pPr>
            <a:r>
              <a:rPr lang="en" sz="2400" b="1" dirty="0">
                <a:solidFill>
                  <a:srgbClr val="1155CC"/>
                </a:solidFill>
                <a:latin typeface="Courier New"/>
                <a:ea typeface="Courier New"/>
                <a:cs typeface="Courier New"/>
                <a:sym typeface="Courier New"/>
              </a:rPr>
              <a:t>	public static final int HEARTS = 3;</a:t>
            </a:r>
          </a:p>
          <a:p>
            <a:pPr lvl="0" rtl="0">
              <a:spcBef>
                <a:spcPts val="0"/>
              </a:spcBef>
              <a:buNone/>
            </a:pPr>
            <a:r>
              <a:rPr lang="en" sz="2400" b="1" dirty="0">
                <a:solidFill>
                  <a:srgbClr val="1155CC"/>
                </a:solidFill>
                <a:latin typeface="Courier New"/>
                <a:ea typeface="Courier New"/>
                <a:cs typeface="Courier New"/>
                <a:sym typeface="Courier New"/>
              </a:rPr>
              <a:t>}</a:t>
            </a:r>
          </a:p>
          <a:p>
            <a:pPr lvl="0" rtl="0">
              <a:spcBef>
                <a:spcPts val="0"/>
              </a:spcBef>
              <a:buNone/>
            </a:pPr>
            <a:endParaRPr sz="2400" dirty="0"/>
          </a:p>
          <a:p>
            <a:pPr rtl="0">
              <a:spcBef>
                <a:spcPts val="0"/>
              </a:spcBef>
              <a:buNone/>
            </a:pPr>
            <a:r>
              <a:rPr lang="en" sz="2400" dirty="0"/>
              <a:t>Problems:</a:t>
            </a:r>
          </a:p>
          <a:p>
            <a:pPr marL="457200" lvl="0" indent="-355600" rtl="0">
              <a:spcBef>
                <a:spcPts val="0"/>
              </a:spcBef>
              <a:buClr>
                <a:srgbClr val="000000"/>
              </a:buClr>
              <a:buSzPct val="100000"/>
              <a:buFont typeface="Arial"/>
              <a:buChar char="●"/>
            </a:pPr>
            <a:r>
              <a:rPr lang="en" sz="2400" dirty="0"/>
              <a:t>no type checking</a:t>
            </a:r>
          </a:p>
          <a:p>
            <a:pPr marL="457200" lvl="0" indent="-355600" rtl="0">
              <a:spcBef>
                <a:spcPts val="0"/>
              </a:spcBef>
              <a:buClr>
                <a:srgbClr val="000000"/>
              </a:buClr>
              <a:buSzPct val="100000"/>
              <a:buFont typeface="Arial"/>
              <a:buChar char="●"/>
            </a:pPr>
            <a:r>
              <a:rPr lang="en" sz="2400" dirty="0"/>
              <a:t>readability</a:t>
            </a:r>
          </a:p>
        </p:txBody>
      </p:sp>
      <p:sp>
        <p:nvSpPr>
          <p:cNvPr id="54" name="Shape 54"/>
          <p:cNvSpPr txBox="1"/>
          <p:nvPr/>
        </p:nvSpPr>
        <p:spPr>
          <a:xfrm>
            <a:off x="3603633" y="5048835"/>
            <a:ext cx="5715434" cy="756799"/>
          </a:xfrm>
          <a:prstGeom prst="rect">
            <a:avLst/>
          </a:prstGeom>
          <a:noFill/>
          <a:ln>
            <a:noFill/>
          </a:ln>
        </p:spPr>
        <p:txBody>
          <a:bodyPr lIns="91425" tIns="91425" rIns="91425" bIns="91425" anchor="t" anchorCtr="0">
            <a:noAutofit/>
          </a:bodyPr>
          <a:lstStyle/>
          <a:p>
            <a:pPr>
              <a:spcBef>
                <a:spcPts val="0"/>
              </a:spcBef>
              <a:buNone/>
            </a:pPr>
            <a:r>
              <a:rPr lang="en" sz="2400" b="1">
                <a:solidFill>
                  <a:srgbClr val="FF0000"/>
                </a:solidFill>
                <a:latin typeface="Courier New"/>
                <a:ea typeface="Courier New"/>
                <a:cs typeface="Courier New"/>
                <a:sym typeface="Courier New"/>
              </a:rPr>
              <a:t>int</a:t>
            </a:r>
            <a:r>
              <a:rPr lang="en" sz="2400" b="1">
                <a:solidFill>
                  <a:srgbClr val="1155CC"/>
                </a:solidFill>
                <a:latin typeface="Courier New"/>
                <a:ea typeface="Courier New"/>
                <a:cs typeface="Courier New"/>
                <a:sym typeface="Courier New"/>
              </a:rPr>
              <a:t> getSuit() {...}</a:t>
            </a:r>
          </a:p>
        </p:txBody>
      </p:sp>
      <p:sp>
        <p:nvSpPr>
          <p:cNvPr id="55" name="Shape 55"/>
          <p:cNvSpPr txBox="1"/>
          <p:nvPr/>
        </p:nvSpPr>
        <p:spPr>
          <a:xfrm>
            <a:off x="3617934" y="4292036"/>
            <a:ext cx="5550632" cy="756799"/>
          </a:xfrm>
          <a:prstGeom prst="rect">
            <a:avLst/>
          </a:prstGeom>
          <a:noFill/>
          <a:ln>
            <a:noFill/>
          </a:ln>
        </p:spPr>
        <p:txBody>
          <a:bodyPr lIns="91425" tIns="91425" rIns="91425" bIns="91425" anchor="t" anchorCtr="0">
            <a:noAutofit/>
          </a:bodyPr>
          <a:lstStyle/>
          <a:p>
            <a:pPr lvl="0" rtl="0">
              <a:spcBef>
                <a:spcPts val="0"/>
              </a:spcBef>
              <a:buNone/>
            </a:pPr>
            <a:r>
              <a:rPr lang="en" sz="2400" b="1" dirty="0">
                <a:solidFill>
                  <a:srgbClr val="1155CC"/>
                </a:solidFill>
                <a:latin typeface="Courier New"/>
                <a:ea typeface="Courier New"/>
                <a:cs typeface="Courier New"/>
                <a:sym typeface="Courier New"/>
              </a:rPr>
              <a:t>void setSuit(</a:t>
            </a:r>
            <a:r>
              <a:rPr lang="en" sz="2400" b="1" dirty="0">
                <a:solidFill>
                  <a:srgbClr val="FF0000"/>
                </a:solidFill>
                <a:latin typeface="Courier New"/>
                <a:ea typeface="Courier New"/>
                <a:cs typeface="Courier New"/>
                <a:sym typeface="Courier New"/>
              </a:rPr>
              <a:t>int</a:t>
            </a:r>
            <a:r>
              <a:rPr lang="en" sz="2400" b="1" dirty="0">
                <a:solidFill>
                  <a:srgbClr val="1155CC"/>
                </a:solidFill>
                <a:latin typeface="Courier New"/>
                <a:ea typeface="Courier New"/>
                <a:cs typeface="Courier New"/>
                <a:sym typeface="Courier New"/>
              </a:rPr>
              <a:t> suit) {...}</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a:t>
            </a:fld>
            <a:endParaRPr lang="en"/>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t>Objects as constants</a:t>
            </a:r>
          </a:p>
        </p:txBody>
      </p:sp>
      <p:sp>
        <p:nvSpPr>
          <p:cNvPr id="61" name="Shape 61"/>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62" name="Shape 62"/>
          <p:cNvSpPr txBox="1"/>
          <p:nvPr/>
        </p:nvSpPr>
        <p:spPr>
          <a:xfrm>
            <a:off x="480701" y="1773267"/>
            <a:ext cx="8206199" cy="4593200"/>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public class Suit {</a:t>
            </a:r>
          </a:p>
          <a:p>
            <a:pPr lvl="0" indent="457200" rtl="0">
              <a:spcBef>
                <a:spcPts val="0"/>
              </a:spcBef>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CLUBS = new Suit();</a:t>
            </a:r>
          </a:p>
          <a:p>
            <a:pPr lvl="0" indent="45720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SPADES = new Suit();</a:t>
            </a:r>
          </a:p>
          <a:p>
            <a:pPr lvl="0" indent="45720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DIAMONDS = new Suit();</a:t>
            </a:r>
          </a:p>
          <a:p>
            <a:pPr lvl="0" indent="45720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HEARTS = new Suit();</a:t>
            </a:r>
          </a:p>
          <a:p>
            <a:pPr lvl="0" indent="457200" rtl="0">
              <a:spcBef>
                <a:spcPts val="0"/>
              </a:spcBef>
              <a:buClr>
                <a:schemeClr val="dk1"/>
              </a:buClr>
              <a:buFont typeface="Arial"/>
              <a:buNone/>
            </a:pPr>
            <a:endParaRPr sz="2000" b="1" dirty="0">
              <a:solidFill>
                <a:srgbClr val="1155CC"/>
              </a:solidFill>
              <a:latin typeface="Courier New"/>
              <a:ea typeface="Courier New"/>
              <a:cs typeface="Courier New"/>
              <a:sym typeface="Courier New"/>
            </a:endParaRPr>
          </a:p>
          <a:p>
            <a:pPr lvl="0" indent="457200" rtl="0">
              <a:spcBef>
                <a:spcPts val="0"/>
              </a:spcBef>
              <a:buClr>
                <a:schemeClr val="dk1"/>
              </a:buClr>
              <a:buSzPct val="55000"/>
              <a:buFont typeface="Arial"/>
              <a:buNone/>
            </a:pPr>
            <a:r>
              <a:rPr lang="en" sz="2000" b="1" dirty="0">
                <a:solidFill>
                  <a:srgbClr val="FF0000"/>
                </a:solidFill>
                <a:latin typeface="Courier New"/>
                <a:ea typeface="Courier New"/>
                <a:cs typeface="Courier New"/>
                <a:sym typeface="Courier New"/>
              </a:rPr>
              <a:t>private</a:t>
            </a:r>
            <a:r>
              <a:rPr lang="en" sz="2000" b="1" dirty="0">
                <a:solidFill>
                  <a:srgbClr val="1155CC"/>
                </a:solidFill>
                <a:latin typeface="Courier New"/>
                <a:ea typeface="Courier New"/>
                <a:cs typeface="Courier New"/>
                <a:sym typeface="Courier New"/>
              </a:rPr>
              <a:t> Suit() {}</a:t>
            </a:r>
          </a:p>
          <a:p>
            <a:pPr rtl="0">
              <a:spcBef>
                <a:spcPts val="0"/>
              </a:spcBef>
              <a:buNone/>
            </a:pPr>
            <a:r>
              <a:rPr lang="en" sz="2000" b="1" dirty="0">
                <a:solidFill>
                  <a:srgbClr val="1155CC"/>
                </a:solidFill>
                <a:latin typeface="Courier New"/>
                <a:ea typeface="Courier New"/>
                <a:cs typeface="Courier New"/>
                <a:sym typeface="Courier New"/>
              </a:rPr>
              <a:t>}</a:t>
            </a:r>
          </a:p>
          <a:p>
            <a:pPr lvl="0" rtl="0">
              <a:spcBef>
                <a:spcPts val="0"/>
              </a:spcBef>
              <a:buNone/>
            </a:pPr>
            <a:endParaRPr sz="2000" dirty="0"/>
          </a:p>
        </p:txBody>
      </p:sp>
      <p:sp>
        <p:nvSpPr>
          <p:cNvPr id="63" name="Shape 63"/>
          <p:cNvSpPr txBox="1"/>
          <p:nvPr/>
        </p:nvSpPr>
        <p:spPr>
          <a:xfrm>
            <a:off x="1700426" y="5053234"/>
            <a:ext cx="3451799" cy="635999"/>
          </a:xfrm>
          <a:prstGeom prst="rect">
            <a:avLst/>
          </a:prstGeom>
          <a:noFill/>
          <a:ln>
            <a:noFill/>
          </a:ln>
        </p:spPr>
        <p:txBody>
          <a:bodyPr lIns="91425" tIns="91425" rIns="91425" bIns="91425" anchor="t" anchorCtr="0">
            <a:noAutofit/>
          </a:bodyPr>
          <a:lstStyle/>
          <a:p>
            <a:pPr>
              <a:spcBef>
                <a:spcPts val="0"/>
              </a:spcBef>
              <a:buNone/>
            </a:pPr>
            <a:r>
              <a:rPr lang="en" sz="2000" dirty="0"/>
              <a:t>no new Suits can be created</a:t>
            </a:r>
          </a:p>
        </p:txBody>
      </p:sp>
      <p:sp>
        <p:nvSpPr>
          <p:cNvPr id="64" name="Shape 64"/>
          <p:cNvSpPr txBox="1"/>
          <p:nvPr/>
        </p:nvSpPr>
        <p:spPr>
          <a:xfrm>
            <a:off x="4409801" y="4487701"/>
            <a:ext cx="3292799" cy="635999"/>
          </a:xfrm>
          <a:prstGeom prst="rect">
            <a:avLst/>
          </a:prstGeom>
          <a:noFill/>
          <a:ln>
            <a:noFill/>
          </a:ln>
        </p:spPr>
        <p:txBody>
          <a:bodyPr lIns="91425" tIns="91425" rIns="91425" bIns="91425" anchor="t" anchorCtr="0">
            <a:noAutofit/>
          </a:bodyPr>
          <a:lstStyle/>
          <a:p>
            <a:pPr lvl="0" rtl="0">
              <a:spcBef>
                <a:spcPts val="0"/>
              </a:spcBef>
              <a:buNone/>
            </a:pPr>
            <a:r>
              <a:rPr lang="en" sz="2000"/>
              <a:t>cannot modify Suit objects</a:t>
            </a:r>
          </a:p>
        </p:txBody>
      </p:sp>
      <p:cxnSp>
        <p:nvCxnSpPr>
          <p:cNvPr id="65" name="Shape 65"/>
          <p:cNvCxnSpPr/>
          <p:nvPr/>
        </p:nvCxnSpPr>
        <p:spPr>
          <a:xfrm rot="10800000">
            <a:off x="3928651" y="4056965"/>
            <a:ext cx="558599" cy="624000"/>
          </a:xfrm>
          <a:prstGeom prst="straightConnector1">
            <a:avLst/>
          </a:prstGeom>
          <a:noFill/>
          <a:ln w="19050" cap="flat">
            <a:solidFill>
              <a:schemeClr val="dk2"/>
            </a:solidFill>
            <a:prstDash val="solid"/>
            <a:round/>
            <a:headEnd type="none" w="lg" len="lg"/>
            <a:tailEnd type="triangle" w="lg" len="lg"/>
          </a:ln>
        </p:spPr>
      </p:cxnSp>
      <p:cxnSp>
        <p:nvCxnSpPr>
          <p:cNvPr id="66" name="Shape 66"/>
          <p:cNvCxnSpPr/>
          <p:nvPr/>
        </p:nvCxnSpPr>
        <p:spPr>
          <a:xfrm flipH="1" flipV="1">
            <a:off x="1589652" y="4056966"/>
            <a:ext cx="921900" cy="1066734"/>
          </a:xfrm>
          <a:prstGeom prst="straightConnector1">
            <a:avLst/>
          </a:prstGeom>
          <a:noFill/>
          <a:ln w="19050" cap="flat">
            <a:solidFill>
              <a:schemeClr val="dk2"/>
            </a:solidFill>
            <a:prstDash val="solid"/>
            <a:round/>
            <a:headEnd type="none" w="lg" len="lg"/>
            <a:tailEnd type="triangle" w="lg" len="lg"/>
          </a:ln>
        </p:spPr>
      </p:cxnSp>
      <p:sp>
        <p:nvSpPr>
          <p:cNvPr id="67" name="Shape 67"/>
          <p:cNvSpPr txBox="1"/>
          <p:nvPr/>
        </p:nvSpPr>
        <p:spPr>
          <a:xfrm>
            <a:off x="618001" y="5689234"/>
            <a:ext cx="7718999" cy="635999"/>
          </a:xfrm>
          <a:prstGeom prst="rect">
            <a:avLst/>
          </a:prstGeom>
          <a:noFill/>
          <a:ln>
            <a:noFill/>
          </a:ln>
        </p:spPr>
        <p:txBody>
          <a:bodyPr lIns="91425" tIns="91425" rIns="91425" bIns="91425" anchor="t" anchorCtr="0">
            <a:noAutofit/>
          </a:bodyPr>
          <a:lstStyle/>
          <a:p>
            <a:pPr lvl="0" rtl="0">
              <a:spcBef>
                <a:spcPts val="0"/>
              </a:spcBef>
              <a:buNone/>
            </a:pPr>
            <a:r>
              <a:rPr lang="en" sz="2000" dirty="0"/>
              <a:t>Suit v;   …   if (v == Suit.CLUBS) { …}            </a:t>
            </a:r>
            <a:r>
              <a:rPr lang="en" sz="2000" dirty="0" smtClean="0">
                <a:solidFill>
                  <a:schemeClr val="accent6"/>
                </a:solidFill>
              </a:rPr>
              <a:t>can use </a:t>
            </a:r>
            <a:r>
              <a:rPr lang="en" sz="2000" dirty="0">
                <a:solidFill>
                  <a:schemeClr val="accent6"/>
                </a:solidFill>
              </a:rPr>
              <a:t>==</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4</a:t>
            </a:fld>
            <a:endParaRPr lang="en"/>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err="1"/>
              <a:t>Enum</a:t>
            </a:r>
            <a:r>
              <a:rPr lang="en" dirty="0"/>
              <a:t> declaration</a:t>
            </a:r>
          </a:p>
        </p:txBody>
      </p:sp>
      <p:sp>
        <p:nvSpPr>
          <p:cNvPr id="73" name="Shape 73"/>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74" name="Shape 74"/>
          <p:cNvSpPr txBox="1"/>
          <p:nvPr/>
        </p:nvSpPr>
        <p:spPr>
          <a:xfrm>
            <a:off x="173198" y="3306800"/>
            <a:ext cx="8797605" cy="1143200"/>
          </a:xfrm>
          <a:prstGeom prst="rect">
            <a:avLst/>
          </a:prstGeom>
          <a:noFill/>
          <a:ln>
            <a:noFill/>
          </a:ln>
        </p:spPr>
        <p:txBody>
          <a:bodyPr lIns="91425" tIns="91425" rIns="91425" bIns="91425" anchor="t" anchorCtr="0">
            <a:noAutofit/>
          </a:bodyPr>
          <a:lstStyle/>
          <a:p>
            <a:pPr lvl="0" rtl="0">
              <a:lnSpc>
                <a:spcPct val="115000"/>
              </a:lnSpc>
              <a:spcBef>
                <a:spcPts val="600"/>
              </a:spcBef>
              <a:buNone/>
            </a:pPr>
            <a:r>
              <a:rPr lang="en" sz="2200" b="1" dirty="0">
                <a:solidFill>
                  <a:schemeClr val="dk1"/>
                </a:solidFill>
                <a:latin typeface="Courier New"/>
                <a:ea typeface="Courier New"/>
                <a:cs typeface="Courier New"/>
                <a:sym typeface="Courier New"/>
              </a:rPr>
              <a:t>public enum </a:t>
            </a:r>
            <a:r>
              <a:rPr lang="en" sz="2200" dirty="0">
                <a:solidFill>
                  <a:schemeClr val="dk1"/>
                </a:solidFill>
                <a:latin typeface="Courier New"/>
                <a:ea typeface="Courier New"/>
                <a:cs typeface="Courier New"/>
                <a:sym typeface="Courier New"/>
              </a:rPr>
              <a:t>Suit {CLUBS, SPADES, DIAMONDS, HEARTS</a:t>
            </a:r>
            <a:r>
              <a:rPr lang="en" sz="2200" dirty="0" smtClean="0">
                <a:solidFill>
                  <a:schemeClr val="dk1"/>
                </a:solidFill>
                <a:latin typeface="Courier New"/>
                <a:ea typeface="Courier New"/>
                <a:cs typeface="Courier New"/>
                <a:sym typeface="Courier New"/>
              </a:rPr>
              <a:t>};</a:t>
            </a:r>
            <a:endParaRPr lang="en" sz="2200" dirty="0">
              <a:solidFill>
                <a:schemeClr val="dk1"/>
              </a:solidFill>
              <a:latin typeface="Courier New"/>
              <a:ea typeface="Courier New"/>
              <a:cs typeface="Courier New"/>
              <a:sym typeface="Courier New"/>
            </a:endParaRPr>
          </a:p>
        </p:txBody>
      </p:sp>
      <p:sp>
        <p:nvSpPr>
          <p:cNvPr id="75" name="Shape 75"/>
          <p:cNvSpPr/>
          <p:nvPr/>
        </p:nvSpPr>
        <p:spPr>
          <a:xfrm rot="-5400000">
            <a:off x="5577624" y="2197251"/>
            <a:ext cx="641200" cy="4863899"/>
          </a:xfrm>
          <a:prstGeom prst="leftBrace">
            <a:avLst>
              <a:gd name="adj1" fmla="val 8333"/>
              <a:gd name="adj2" fmla="val 50000"/>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76" name="Shape 76"/>
          <p:cNvSpPr txBox="1"/>
          <p:nvPr/>
        </p:nvSpPr>
        <p:spPr>
          <a:xfrm>
            <a:off x="4500525" y="5098934"/>
            <a:ext cx="2795400" cy="998799"/>
          </a:xfrm>
          <a:prstGeom prst="rect">
            <a:avLst/>
          </a:prstGeom>
          <a:noFill/>
          <a:ln>
            <a:noFill/>
          </a:ln>
        </p:spPr>
        <p:txBody>
          <a:bodyPr lIns="91425" tIns="91425" rIns="91425" bIns="91425" anchor="ctr" anchorCtr="0">
            <a:noAutofit/>
          </a:bodyPr>
          <a:lstStyle/>
          <a:p>
            <a:pPr algn="ctr">
              <a:spcBef>
                <a:spcPts val="0"/>
              </a:spcBef>
              <a:buNone/>
            </a:pPr>
            <a:r>
              <a:rPr lang="en" sz="2000" b="1" dirty="0"/>
              <a:t>static final variables </a:t>
            </a:r>
            <a:r>
              <a:rPr lang="en" sz="2000" dirty="0"/>
              <a:t>of enum Suit</a:t>
            </a:r>
          </a:p>
        </p:txBody>
      </p:sp>
      <p:cxnSp>
        <p:nvCxnSpPr>
          <p:cNvPr id="77" name="Shape 77"/>
          <p:cNvCxnSpPr/>
          <p:nvPr/>
        </p:nvCxnSpPr>
        <p:spPr>
          <a:xfrm flipH="1">
            <a:off x="883374" y="2400300"/>
            <a:ext cx="335400" cy="969200"/>
          </a:xfrm>
          <a:prstGeom prst="straightConnector1">
            <a:avLst/>
          </a:prstGeom>
          <a:noFill/>
          <a:ln w="19050" cap="flat">
            <a:solidFill>
              <a:schemeClr val="dk2"/>
            </a:solidFill>
            <a:prstDash val="solid"/>
            <a:round/>
            <a:headEnd type="none" w="lg" len="lg"/>
            <a:tailEnd type="triangle" w="lg" len="lg"/>
          </a:ln>
        </p:spPr>
      </p:cxnSp>
      <p:sp>
        <p:nvSpPr>
          <p:cNvPr id="78" name="Shape 78"/>
          <p:cNvSpPr txBox="1"/>
          <p:nvPr/>
        </p:nvSpPr>
        <p:spPr>
          <a:xfrm>
            <a:off x="216750" y="1669900"/>
            <a:ext cx="4733202" cy="926996"/>
          </a:xfrm>
          <a:prstGeom prst="rect">
            <a:avLst/>
          </a:prstGeom>
          <a:noFill/>
          <a:ln>
            <a:noFill/>
          </a:ln>
        </p:spPr>
        <p:txBody>
          <a:bodyPr lIns="91425" tIns="91425" rIns="91425" bIns="91425" anchor="t" anchorCtr="0">
            <a:noAutofit/>
          </a:bodyPr>
          <a:lstStyle/>
          <a:p>
            <a:pPr>
              <a:spcBef>
                <a:spcPts val="0"/>
              </a:spcBef>
              <a:buNone/>
            </a:pPr>
            <a:r>
              <a:rPr lang="en" sz="2400" dirty="0" smtClean="0"/>
              <a:t>can </a:t>
            </a:r>
            <a:r>
              <a:rPr lang="en" sz="2400" dirty="0"/>
              <a:t>be any access modifier</a:t>
            </a:r>
          </a:p>
        </p:txBody>
      </p:sp>
      <p:cxnSp>
        <p:nvCxnSpPr>
          <p:cNvPr id="79" name="Shape 79"/>
          <p:cNvCxnSpPr/>
          <p:nvPr/>
        </p:nvCxnSpPr>
        <p:spPr>
          <a:xfrm flipV="1">
            <a:off x="2631024" y="3878400"/>
            <a:ext cx="0" cy="1717232"/>
          </a:xfrm>
          <a:prstGeom prst="straightConnector1">
            <a:avLst/>
          </a:prstGeom>
          <a:noFill/>
          <a:ln w="19050" cap="flat">
            <a:solidFill>
              <a:schemeClr val="dk2"/>
            </a:solidFill>
            <a:prstDash val="solid"/>
            <a:round/>
            <a:headEnd type="none" w="lg" len="lg"/>
            <a:tailEnd type="triangle" w="lg" len="lg"/>
          </a:ln>
        </p:spPr>
      </p:cxnSp>
      <p:sp>
        <p:nvSpPr>
          <p:cNvPr id="80" name="Shape 80"/>
          <p:cNvSpPr txBox="1"/>
          <p:nvPr/>
        </p:nvSpPr>
        <p:spPr>
          <a:xfrm>
            <a:off x="1751450" y="5546000"/>
            <a:ext cx="1856100" cy="730400"/>
          </a:xfrm>
          <a:prstGeom prst="rect">
            <a:avLst/>
          </a:prstGeom>
          <a:noFill/>
          <a:ln>
            <a:noFill/>
          </a:ln>
        </p:spPr>
        <p:txBody>
          <a:bodyPr lIns="91425" tIns="91425" rIns="91425" bIns="91425" anchor="t" anchorCtr="0">
            <a:noAutofit/>
          </a:bodyPr>
          <a:lstStyle/>
          <a:p>
            <a:pPr>
              <a:spcBef>
                <a:spcPts val="0"/>
              </a:spcBef>
              <a:buNone/>
            </a:pPr>
            <a:r>
              <a:rPr lang="en" sz="2000"/>
              <a:t>name of enum</a:t>
            </a:r>
          </a:p>
        </p:txBody>
      </p:sp>
      <p:sp>
        <p:nvSpPr>
          <p:cNvPr id="81" name="Shape 81"/>
          <p:cNvSpPr txBox="1"/>
          <p:nvPr/>
        </p:nvSpPr>
        <p:spPr>
          <a:xfrm>
            <a:off x="254275" y="4680400"/>
            <a:ext cx="1856100" cy="730400"/>
          </a:xfrm>
          <a:prstGeom prst="rect">
            <a:avLst/>
          </a:prstGeom>
          <a:noFill/>
          <a:ln>
            <a:noFill/>
          </a:ln>
        </p:spPr>
        <p:txBody>
          <a:bodyPr lIns="91425" tIns="91425" rIns="91425" bIns="91425" anchor="t" anchorCtr="0">
            <a:noAutofit/>
          </a:bodyPr>
          <a:lstStyle/>
          <a:p>
            <a:pPr lvl="0" rtl="0">
              <a:spcBef>
                <a:spcPts val="0"/>
              </a:spcBef>
              <a:buNone/>
            </a:pPr>
            <a:r>
              <a:rPr lang="en" sz="2000"/>
              <a:t>new keyword</a:t>
            </a:r>
          </a:p>
        </p:txBody>
      </p:sp>
      <p:cxnSp>
        <p:nvCxnSpPr>
          <p:cNvPr id="82" name="Shape 82"/>
          <p:cNvCxnSpPr/>
          <p:nvPr/>
        </p:nvCxnSpPr>
        <p:spPr>
          <a:xfrm flipV="1">
            <a:off x="1291426" y="3878400"/>
            <a:ext cx="460024" cy="915800"/>
          </a:xfrm>
          <a:prstGeom prst="straightConnector1">
            <a:avLst/>
          </a:prstGeom>
          <a:noFill/>
          <a:ln w="19050" cap="flat">
            <a:solidFill>
              <a:schemeClr val="dk2"/>
            </a:solidFill>
            <a:prstDash val="solid"/>
            <a:round/>
            <a:headEnd type="none" w="lg" len="lg"/>
            <a:tailEnd type="triangl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5</a:t>
            </a:fld>
            <a:endParaRPr lang="en"/>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t>About </a:t>
            </a:r>
            <a:r>
              <a:rPr lang="en" dirty="0" err="1"/>
              <a:t>enums</a:t>
            </a:r>
            <a:endParaRPr lang="en" dirty="0"/>
          </a:p>
        </p:txBody>
      </p:sp>
      <p:sp>
        <p:nvSpPr>
          <p:cNvPr id="88" name="Shape 88"/>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89" name="Shape 89"/>
          <p:cNvSpPr txBox="1"/>
          <p:nvPr/>
        </p:nvSpPr>
        <p:spPr>
          <a:xfrm>
            <a:off x="431475" y="1801534"/>
            <a:ext cx="8356799" cy="4617599"/>
          </a:xfrm>
          <a:prstGeom prst="rect">
            <a:avLst/>
          </a:prstGeom>
          <a:noFill/>
          <a:ln>
            <a:noFill/>
          </a:ln>
        </p:spPr>
        <p:txBody>
          <a:bodyPr lIns="91425" tIns="91425" rIns="91425" bIns="91425" anchor="t" anchorCtr="0">
            <a:noAutofit/>
          </a:bodyPr>
          <a:lstStyle/>
          <a:p>
            <a:pPr marL="457200" lvl="0" indent="-355600" rtl="0">
              <a:spcBef>
                <a:spcPts val="0"/>
              </a:spcBef>
              <a:buClr>
                <a:schemeClr val="dk1"/>
              </a:buClr>
              <a:buSzPct val="100000"/>
              <a:buFont typeface="Arial"/>
              <a:buAutoNum type="arabicPeriod"/>
            </a:pPr>
            <a:r>
              <a:rPr lang="en" sz="2800" dirty="0">
                <a:solidFill>
                  <a:schemeClr val="dk1"/>
                </a:solidFill>
              </a:rPr>
              <a:t>Can contain methods, fields, constructors</a:t>
            </a:r>
          </a:p>
          <a:p>
            <a:pPr marL="1016000" lvl="1" indent="-457200" rtl="0">
              <a:spcBef>
                <a:spcPts val="0"/>
              </a:spcBef>
              <a:buClr>
                <a:schemeClr val="dk1"/>
              </a:buClr>
              <a:buSzPct val="100000"/>
              <a:buFont typeface="Wingdings" panose="05000000000000000000" pitchFamily="2" charset="2"/>
              <a:buChar char="§"/>
            </a:pPr>
            <a:r>
              <a:rPr lang="en" sz="2800" b="1" dirty="0">
                <a:solidFill>
                  <a:srgbClr val="1155CC"/>
                </a:solidFill>
                <a:latin typeface="Courier New"/>
                <a:ea typeface="Courier New"/>
                <a:cs typeface="Courier New"/>
                <a:sym typeface="Courier New"/>
              </a:rPr>
              <a:t>Suit.HEARTS.getColor();</a:t>
            </a:r>
          </a:p>
          <a:p>
            <a:pPr lvl="0" rtl="0">
              <a:spcBef>
                <a:spcPts val="0"/>
              </a:spcBef>
              <a:buNone/>
            </a:pPr>
            <a:endParaRPr sz="2800" dirty="0">
              <a:solidFill>
                <a:schemeClr val="dk1"/>
              </a:solidFill>
            </a:endParaRPr>
          </a:p>
          <a:p>
            <a:pPr marL="457200" lvl="0" indent="-355600" rtl="0">
              <a:spcBef>
                <a:spcPts val="0"/>
              </a:spcBef>
              <a:buClr>
                <a:schemeClr val="dk1"/>
              </a:buClr>
              <a:buSzPct val="100000"/>
              <a:buFont typeface="Arial"/>
              <a:buAutoNum type="arabicPeriod"/>
            </a:pPr>
            <a:r>
              <a:rPr lang="en" sz="2800" dirty="0">
                <a:solidFill>
                  <a:schemeClr val="dk1"/>
                </a:solidFill>
              </a:rPr>
              <a:t>Suit’s constructor is private!</a:t>
            </a:r>
          </a:p>
          <a:p>
            <a:pPr marL="1016000" lvl="1" indent="-457200" rtl="0">
              <a:spcBef>
                <a:spcPts val="0"/>
              </a:spcBef>
              <a:buClr>
                <a:schemeClr val="dk1"/>
              </a:buClr>
              <a:buSzPct val="100000"/>
              <a:buFont typeface="Wingdings" panose="05000000000000000000" pitchFamily="2" charset="2"/>
              <a:buChar char="§"/>
            </a:pPr>
            <a:r>
              <a:rPr lang="en" sz="2800" dirty="0">
                <a:solidFill>
                  <a:schemeClr val="dk1"/>
                </a:solidFill>
              </a:rPr>
              <a:t>Cannot instantiate except for initial constants</a:t>
            </a:r>
          </a:p>
          <a:p>
            <a:pPr lvl="0" rtl="0">
              <a:spcBef>
                <a:spcPts val="0"/>
              </a:spcBef>
              <a:buClr>
                <a:schemeClr val="dk1"/>
              </a:buClr>
              <a:buFont typeface="Arial"/>
              <a:buNone/>
            </a:pPr>
            <a:endParaRPr sz="2800" dirty="0">
              <a:solidFill>
                <a:schemeClr val="dk1"/>
              </a:solidFill>
            </a:endParaRPr>
          </a:p>
          <a:p>
            <a:pPr marL="457200" lvl="0" indent="-355600" rtl="0">
              <a:spcBef>
                <a:spcPts val="0"/>
              </a:spcBef>
              <a:buClr>
                <a:schemeClr val="dk1"/>
              </a:buClr>
              <a:buSzPct val="100000"/>
              <a:buFont typeface="Arial"/>
              <a:buAutoNum type="arabicPeriod"/>
            </a:pPr>
            <a:r>
              <a:rPr lang="en" sz="2800" b="1" dirty="0">
                <a:solidFill>
                  <a:srgbClr val="1155CC"/>
                </a:solidFill>
                <a:latin typeface="Courier New"/>
                <a:ea typeface="Courier New"/>
                <a:cs typeface="Courier New"/>
                <a:sym typeface="Courier New"/>
              </a:rPr>
              <a:t>Suit.values()</a:t>
            </a:r>
            <a:r>
              <a:rPr lang="en" sz="2800" dirty="0">
                <a:solidFill>
                  <a:schemeClr val="dk1"/>
                </a:solidFill>
              </a:rPr>
              <a:t>  </a:t>
            </a:r>
            <a:r>
              <a:rPr lang="en" sz="2800" dirty="0" smtClean="0">
                <a:solidFill>
                  <a:schemeClr val="dk1"/>
                </a:solidFill>
              </a:rPr>
              <a:t>returns</a:t>
            </a:r>
            <a:r>
              <a:rPr lang="en-US" sz="2800" dirty="0" smtClean="0">
                <a:solidFill>
                  <a:schemeClr val="dk1"/>
                </a:solidFill>
              </a:rPr>
              <a:t> a</a:t>
            </a:r>
            <a:r>
              <a:rPr lang="en" sz="2800" dirty="0" smtClean="0">
                <a:solidFill>
                  <a:schemeClr val="dk1"/>
                </a:solidFill>
              </a:rPr>
              <a:t>  </a:t>
            </a:r>
            <a:r>
              <a:rPr lang="en" sz="2800" b="1" dirty="0">
                <a:solidFill>
                  <a:srgbClr val="1155CC"/>
                </a:solidFill>
                <a:latin typeface="Courier New"/>
                <a:ea typeface="Courier New"/>
                <a:cs typeface="Courier New"/>
                <a:sym typeface="Courier New"/>
              </a:rPr>
              <a:t>Suit[]</a:t>
            </a:r>
            <a:r>
              <a:rPr lang="en" sz="2800" dirty="0">
                <a:solidFill>
                  <a:schemeClr val="dk1"/>
                </a:solidFill>
              </a:rPr>
              <a:t> of constants in </a:t>
            </a:r>
            <a:r>
              <a:rPr lang="en" sz="2800" dirty="0" smtClean="0">
                <a:solidFill>
                  <a:schemeClr val="dk1"/>
                </a:solidFill>
              </a:rPr>
              <a:t>enum</a:t>
            </a:r>
            <a:endParaRPr lang="en" sz="2800" dirty="0">
              <a:solidFill>
                <a:schemeClr val="dk1"/>
              </a:solidFill>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6</a:t>
            </a:fld>
            <a:endParaRPr lang="en"/>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solidFill>
                  <a:srgbClr val="1155CC"/>
                </a:solidFill>
              </a:rPr>
              <a:t>Demo:</a:t>
            </a:r>
            <a:r>
              <a:rPr lang="en" dirty="0"/>
              <a:t> </a:t>
            </a:r>
            <a:r>
              <a:rPr lang="en" dirty="0" err="1"/>
              <a:t>Enums</a:t>
            </a:r>
            <a:r>
              <a:rPr lang="en" dirty="0"/>
              <a:t> in action</a:t>
            </a:r>
          </a:p>
        </p:txBody>
      </p:sp>
      <p:sp>
        <p:nvSpPr>
          <p:cNvPr id="95" name="Shape 95"/>
          <p:cNvSpPr txBox="1">
            <a:spLocks noGrp="1"/>
          </p:cNvSpPr>
          <p:nvPr>
            <p:ph type="body" idx="1"/>
          </p:nvPr>
        </p:nvSpPr>
        <p:spPr>
          <a:xfrm>
            <a:off x="457200" y="1600201"/>
            <a:ext cx="8229600" cy="4967599"/>
          </a:xfrm>
          <a:prstGeom prst="rect">
            <a:avLst/>
          </a:prstGeom>
        </p:spPr>
        <p:txBody>
          <a:bodyPr lIns="91425" tIns="91425" rIns="91425" bIns="91425" anchor="t" anchorCtr="0">
            <a:noAutofit/>
          </a:bodyPr>
          <a:lstStyle/>
          <a:p>
            <a:pPr lvl="0" rtl="0">
              <a:spcBef>
                <a:spcPts val="0"/>
              </a:spcBef>
              <a:buNone/>
            </a:pPr>
            <a:endParaRPr lang="en" sz="2800" dirty="0" smtClean="0"/>
          </a:p>
          <a:p>
            <a:pPr lvl="0" rtl="0">
              <a:spcBef>
                <a:spcPts val="0"/>
              </a:spcBef>
              <a:buNone/>
            </a:pPr>
            <a:r>
              <a:rPr lang="en" sz="2800" dirty="0" smtClean="0"/>
              <a:t>Look at the Suit enum.</a:t>
            </a:r>
          </a:p>
          <a:p>
            <a:pPr lvl="0" rtl="0">
              <a:spcBef>
                <a:spcPts val="0"/>
              </a:spcBef>
              <a:buNone/>
            </a:pPr>
            <a:endParaRPr lang="en" sz="2800" dirty="0"/>
          </a:p>
          <a:p>
            <a:pPr lvl="0" rtl="0">
              <a:spcBef>
                <a:spcPts val="0"/>
              </a:spcBef>
              <a:buNone/>
            </a:pPr>
            <a:r>
              <a:rPr lang="en" sz="2800" dirty="0" smtClean="0"/>
              <a:t>Create </a:t>
            </a:r>
            <a:r>
              <a:rPr lang="en" sz="2800" dirty="0"/>
              <a:t>a class PlayingCard and </a:t>
            </a:r>
            <a:r>
              <a:rPr lang="en" sz="2800" dirty="0" smtClean="0"/>
              <a:t>a class </a:t>
            </a:r>
            <a:r>
              <a:rPr lang="en" sz="2800" dirty="0"/>
              <a:t>Deck</a:t>
            </a:r>
            <a:r>
              <a:rPr lang="en" sz="2800" dirty="0" smtClean="0"/>
              <a:t>.</a:t>
            </a:r>
          </a:p>
          <a:p>
            <a:pPr lvl="0" rtl="0">
              <a:spcBef>
                <a:spcPts val="0"/>
              </a:spcBef>
              <a:buNone/>
            </a:pPr>
            <a:endParaRPr lang="en" sz="2800" dirty="0"/>
          </a:p>
          <a:p>
            <a:pPr lvl="0" rtl="0">
              <a:spcBef>
                <a:spcPts val="0"/>
              </a:spcBef>
              <a:buNone/>
            </a:pPr>
            <a:r>
              <a:rPr lang="en" sz="2800" dirty="0"/>
              <a:t>What would be the fields for a PlayingCard object?</a:t>
            </a:r>
          </a:p>
          <a:p>
            <a:pPr lvl="0" rtl="0">
              <a:spcBef>
                <a:spcPts val="0"/>
              </a:spcBef>
              <a:buNone/>
            </a:pPr>
            <a:endParaRPr sz="2800" dirty="0"/>
          </a:p>
          <a:p>
            <a:pPr lvl="0" rtl="0">
              <a:spcBef>
                <a:spcPts val="0"/>
              </a:spcBef>
              <a:buNone/>
            </a:pPr>
            <a:endParaRPr sz="2800" dirty="0"/>
          </a:p>
        </p:txBody>
      </p:sp>
      <p:sp>
        <p:nvSpPr>
          <p:cNvPr id="96" name="Shape 96"/>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7</a:t>
            </a:fld>
            <a:endParaRPr lang="en"/>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err="1"/>
              <a:t>Enum</a:t>
            </a:r>
            <a:r>
              <a:rPr lang="en" dirty="0"/>
              <a:t> odds and ends</a:t>
            </a:r>
          </a:p>
        </p:txBody>
      </p:sp>
      <p:sp>
        <p:nvSpPr>
          <p:cNvPr id="102" name="Shape 102"/>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103" name="Shape 103"/>
          <p:cNvSpPr txBox="1"/>
          <p:nvPr/>
        </p:nvSpPr>
        <p:spPr>
          <a:xfrm>
            <a:off x="480800" y="1848667"/>
            <a:ext cx="8330100" cy="4904799"/>
          </a:xfrm>
          <a:prstGeom prst="rect">
            <a:avLst/>
          </a:prstGeom>
          <a:noFill/>
          <a:ln>
            <a:noFill/>
          </a:ln>
        </p:spPr>
        <p:txBody>
          <a:bodyPr lIns="91425" tIns="91425" rIns="91425" bIns="91425" anchor="t" anchorCtr="0">
            <a:noAutofit/>
          </a:bodyPr>
          <a:lstStyle/>
          <a:p>
            <a:pPr marL="457200" lvl="0" indent="-355600" rtl="0">
              <a:lnSpc>
                <a:spcPct val="150000"/>
              </a:lnSpc>
              <a:spcBef>
                <a:spcPts val="0"/>
              </a:spcBef>
              <a:buClr>
                <a:srgbClr val="000000"/>
              </a:buClr>
              <a:buSzPct val="100000"/>
              <a:buFont typeface="Arial"/>
              <a:buAutoNum type="arabicPeriod"/>
            </a:pPr>
            <a:r>
              <a:rPr lang="en" sz="2000" dirty="0"/>
              <a:t>Suit is a subclass of </a:t>
            </a:r>
            <a:r>
              <a:rPr lang="en" sz="2000" dirty="0" err="1" smtClean="0">
                <a:solidFill>
                  <a:srgbClr val="1155CD"/>
                </a:solidFill>
                <a:latin typeface="Courier New" charset="0"/>
                <a:ea typeface="Courier New" charset="0"/>
                <a:cs typeface="Courier New" charset="0"/>
              </a:rPr>
              <a:t>java.lang.Enum</a:t>
            </a:r>
            <a:endParaRPr sz="2000" dirty="0">
              <a:solidFill>
                <a:srgbClr val="1155CD"/>
              </a:solidFill>
              <a:latin typeface="Courier New" charset="0"/>
              <a:ea typeface="Courier New" charset="0"/>
              <a:cs typeface="Courier New" charset="0"/>
            </a:endParaRPr>
          </a:p>
          <a:p>
            <a:pPr marL="457200" lvl="0" indent="-355600" rtl="0">
              <a:lnSpc>
                <a:spcPct val="150000"/>
              </a:lnSpc>
              <a:spcBef>
                <a:spcPts val="0"/>
              </a:spcBef>
              <a:buClr>
                <a:srgbClr val="000000"/>
              </a:buClr>
              <a:buSzPct val="100000"/>
              <a:buFont typeface="Arial"/>
              <a:buAutoNum type="arabicPeriod"/>
            </a:pPr>
            <a:r>
              <a:rPr lang="en-US" sz="2000" dirty="0" smtClean="0">
                <a:solidFill>
                  <a:srgbClr val="1155CC"/>
                </a:solidFill>
                <a:latin typeface="Arial" charset="0"/>
                <a:ea typeface="Arial" charset="0"/>
                <a:cs typeface="Arial" charset="0"/>
                <a:sym typeface="Courier New"/>
              </a:rPr>
              <a:t> </a:t>
            </a:r>
            <a:r>
              <a:rPr lang="en" sz="2000" b="1" dirty="0" smtClean="0">
                <a:solidFill>
                  <a:srgbClr val="1155CC"/>
                </a:solidFill>
                <a:latin typeface="Courier New"/>
                <a:ea typeface="Courier New"/>
                <a:cs typeface="Courier New"/>
                <a:sym typeface="Courier New"/>
              </a:rPr>
              <a:t>ordinal</a:t>
            </a:r>
            <a:r>
              <a:rPr lang="en" sz="2000" b="1" dirty="0">
                <a:solidFill>
                  <a:srgbClr val="1155CC"/>
                </a:solidFill>
                <a:latin typeface="Courier New"/>
                <a:ea typeface="Courier New"/>
                <a:cs typeface="Courier New"/>
                <a:sym typeface="Courier New"/>
              </a:rPr>
              <a:t>() </a:t>
            </a:r>
            <a:r>
              <a:rPr lang="en" sz="2000" dirty="0">
                <a:solidFill>
                  <a:schemeClr val="dk1"/>
                </a:solidFill>
              </a:rPr>
              <a:t>returns position in list (i.e. the order it was declared)</a:t>
            </a:r>
          </a:p>
          <a:p>
            <a:pPr marL="914400" lvl="1" indent="-355600" rtl="0">
              <a:lnSpc>
                <a:spcPct val="150000"/>
              </a:lnSpc>
              <a:spcBef>
                <a:spcPts val="0"/>
              </a:spcBef>
              <a:buClr>
                <a:srgbClr val="000000"/>
              </a:buClr>
              <a:buSzPct val="100000"/>
              <a:buFont typeface="Arial"/>
              <a:buAutoNum type="alphaLcPeriod"/>
            </a:pPr>
            <a:r>
              <a:rPr lang="en-US" sz="2000" dirty="0" smtClean="0">
                <a:solidFill>
                  <a:srgbClr val="1155CC"/>
                </a:solidFill>
                <a:latin typeface="Arial" charset="0"/>
                <a:ea typeface="Arial" charset="0"/>
                <a:cs typeface="Arial" charset="0"/>
                <a:sym typeface="Courier New"/>
              </a:rPr>
              <a:t> </a:t>
            </a:r>
            <a:r>
              <a:rPr lang="en" sz="2000" dirty="0" err="1" smtClean="0">
                <a:solidFill>
                  <a:srgbClr val="1155CC"/>
                </a:solidFill>
                <a:latin typeface="Courier New"/>
                <a:ea typeface="Courier New"/>
                <a:cs typeface="Courier New"/>
                <a:sym typeface="Courier New"/>
              </a:rPr>
              <a:t>Suit.CLUBS.ordinal</a:t>
            </a:r>
            <a:r>
              <a:rPr lang="en" sz="2000" dirty="0">
                <a:solidFill>
                  <a:srgbClr val="1155CC"/>
                </a:solidFill>
                <a:latin typeface="Courier New"/>
                <a:ea typeface="Courier New"/>
                <a:cs typeface="Courier New"/>
                <a:sym typeface="Courier New"/>
              </a:rPr>
              <a:t>() == </a:t>
            </a:r>
            <a:r>
              <a:rPr lang="en" sz="2000" dirty="0" smtClean="0">
                <a:solidFill>
                  <a:srgbClr val="1155CC"/>
                </a:solidFill>
                <a:latin typeface="Courier New"/>
                <a:ea typeface="Courier New"/>
                <a:cs typeface="Courier New"/>
                <a:sym typeface="Courier New"/>
              </a:rPr>
              <a:t>0</a:t>
            </a:r>
            <a:endParaRPr sz="2000" dirty="0">
              <a:solidFill>
                <a:schemeClr val="dk1"/>
              </a:solidFill>
            </a:endParaRPr>
          </a:p>
          <a:p>
            <a:pPr marL="457200" lvl="0" indent="-355600" rtl="0">
              <a:lnSpc>
                <a:spcPct val="150000"/>
              </a:lnSpc>
              <a:spcBef>
                <a:spcPts val="0"/>
              </a:spcBef>
              <a:buClr>
                <a:schemeClr val="dk1"/>
              </a:buClr>
              <a:buSzPct val="100000"/>
              <a:buFont typeface="Arial"/>
              <a:buAutoNum type="arabicPeriod"/>
            </a:pPr>
            <a:r>
              <a:rPr lang="en" sz="2000" dirty="0" err="1">
                <a:solidFill>
                  <a:schemeClr val="dk1"/>
                </a:solidFill>
              </a:rPr>
              <a:t>enums</a:t>
            </a:r>
            <a:r>
              <a:rPr lang="en" sz="2000" dirty="0">
                <a:solidFill>
                  <a:schemeClr val="dk1"/>
                </a:solidFill>
              </a:rPr>
              <a:t> automatically implement Comparable</a:t>
            </a:r>
          </a:p>
          <a:p>
            <a:pPr marL="914400" lvl="1" indent="-355600" rtl="0">
              <a:spcBef>
                <a:spcPts val="0"/>
              </a:spcBef>
              <a:buClr>
                <a:schemeClr val="dk1"/>
              </a:buClr>
              <a:buSzPct val="100000"/>
              <a:buFont typeface="Arial"/>
              <a:buAutoNum type="alphaLcPeriod"/>
            </a:pPr>
            <a:r>
              <a:rPr lang="en-US" sz="2000" dirty="0" smtClean="0">
                <a:solidFill>
                  <a:srgbClr val="1155CC"/>
                </a:solidFill>
                <a:latin typeface="Arial" charset="0"/>
                <a:ea typeface="Arial" charset="0"/>
                <a:cs typeface="Arial" charset="0"/>
                <a:sym typeface="Courier New"/>
              </a:rPr>
              <a:t> </a:t>
            </a:r>
            <a:r>
              <a:rPr lang="en" sz="2000" dirty="0" err="1" smtClean="0">
                <a:solidFill>
                  <a:srgbClr val="1155CC"/>
                </a:solidFill>
                <a:latin typeface="Courier New"/>
                <a:ea typeface="Courier New"/>
                <a:cs typeface="Courier New"/>
                <a:sym typeface="Courier New"/>
              </a:rPr>
              <a:t>Suit.CLUBS.compareTo</a:t>
            </a:r>
            <a:r>
              <a:rPr lang="en" sz="2000" dirty="0" smtClean="0">
                <a:solidFill>
                  <a:srgbClr val="1155CC"/>
                </a:solidFill>
                <a:latin typeface="Courier New"/>
                <a:ea typeface="Courier New"/>
                <a:cs typeface="Courier New"/>
                <a:sym typeface="Courier New"/>
              </a:rPr>
              <a:t>(</a:t>
            </a:r>
            <a:r>
              <a:rPr lang="en" sz="2000" dirty="0" err="1" smtClean="0">
                <a:solidFill>
                  <a:srgbClr val="1155CC"/>
                </a:solidFill>
                <a:latin typeface="Courier New"/>
                <a:ea typeface="Courier New"/>
                <a:cs typeface="Courier New"/>
                <a:sym typeface="Courier New"/>
              </a:rPr>
              <a:t>Suit.HEARTS</a:t>
            </a:r>
            <a:r>
              <a:rPr lang="en" sz="2000" dirty="0">
                <a:solidFill>
                  <a:srgbClr val="1155CC"/>
                </a:solidFill>
                <a:latin typeface="Courier New"/>
                <a:ea typeface="Courier New"/>
                <a:cs typeface="Courier New"/>
                <a:sym typeface="Courier New"/>
              </a:rPr>
              <a:t>)</a:t>
            </a:r>
            <a:r>
              <a:rPr lang="en" sz="2000" dirty="0">
                <a:solidFill>
                  <a:schemeClr val="dk1"/>
                </a:solidFill>
              </a:rPr>
              <a:t> uses the </a:t>
            </a:r>
            <a:r>
              <a:rPr lang="en" sz="2000" dirty="0" smtClean="0">
                <a:solidFill>
                  <a:schemeClr val="dk1"/>
                </a:solidFill>
              </a:rPr>
              <a:t>ordinals</a:t>
            </a:r>
            <a:r>
              <a:rPr lang="en-US" sz="2000" dirty="0" smtClean="0">
                <a:solidFill>
                  <a:schemeClr val="dk1"/>
                </a:solidFill>
              </a:rPr>
              <a:t> </a:t>
            </a:r>
            <a:r>
              <a:rPr lang="en" sz="2000" dirty="0" smtClean="0">
                <a:solidFill>
                  <a:schemeClr val="dk1"/>
                </a:solidFill>
              </a:rPr>
              <a:t>for </a:t>
            </a:r>
            <a:r>
              <a:rPr lang="en" sz="2000" dirty="0">
                <a:solidFill>
                  <a:schemeClr val="dk1"/>
                </a:solidFill>
              </a:rPr>
              <a:t>Clubs and </a:t>
            </a:r>
            <a:r>
              <a:rPr lang="en" sz="2000" dirty="0" smtClean="0">
                <a:solidFill>
                  <a:schemeClr val="dk1"/>
                </a:solidFill>
              </a:rPr>
              <a:t>Hearts</a:t>
            </a:r>
            <a:endParaRPr sz="2000" dirty="0">
              <a:solidFill>
                <a:schemeClr val="dk1"/>
              </a:solidFill>
            </a:endParaRPr>
          </a:p>
          <a:p>
            <a:pPr marL="457200" lvl="0" indent="-355600" rtl="0">
              <a:lnSpc>
                <a:spcPct val="150000"/>
              </a:lnSpc>
              <a:spcBef>
                <a:spcPts val="0"/>
              </a:spcBef>
              <a:buClr>
                <a:schemeClr val="dk1"/>
              </a:buClr>
              <a:buSzPct val="100000"/>
              <a:buFont typeface="Arial"/>
              <a:buAutoNum type="arabicPeriod"/>
            </a:pPr>
            <a:r>
              <a:rPr lang="en-US" sz="2000" dirty="0" smtClean="0">
                <a:solidFill>
                  <a:srgbClr val="1155CC"/>
                </a:solidFill>
                <a:latin typeface="Arial" charset="0"/>
                <a:ea typeface="Arial" charset="0"/>
                <a:cs typeface="Arial" charset="0"/>
                <a:sym typeface="Courier New"/>
              </a:rPr>
              <a:t> </a:t>
            </a:r>
            <a:r>
              <a:rPr lang="en" sz="2000" b="1" dirty="0" err="1" smtClean="0">
                <a:solidFill>
                  <a:srgbClr val="1155CC"/>
                </a:solidFill>
                <a:latin typeface="Courier New"/>
                <a:ea typeface="Courier New"/>
                <a:cs typeface="Courier New"/>
                <a:sym typeface="Courier New"/>
              </a:rPr>
              <a:t>toString</a:t>
            </a:r>
            <a:r>
              <a:rPr lang="en" sz="2000" b="1" dirty="0" smtClean="0">
                <a:solidFill>
                  <a:srgbClr val="1155CC"/>
                </a:solidFill>
                <a:latin typeface="Courier New"/>
                <a:ea typeface="Courier New"/>
                <a:cs typeface="Courier New"/>
                <a:sym typeface="Courier New"/>
              </a:rPr>
              <a:t>()</a:t>
            </a:r>
            <a:r>
              <a:rPr lang="en" sz="2000" dirty="0" smtClean="0">
                <a:solidFill>
                  <a:schemeClr val="dk1"/>
                </a:solidFill>
              </a:rPr>
              <a:t>of </a:t>
            </a:r>
            <a:r>
              <a:rPr lang="en" sz="2000" dirty="0" err="1">
                <a:solidFill>
                  <a:srgbClr val="1155CD"/>
                </a:solidFill>
                <a:latin typeface="Courier New" charset="0"/>
                <a:ea typeface="Courier New" charset="0"/>
                <a:cs typeface="Courier New" charset="0"/>
              </a:rPr>
              <a:t>Suit.CLUBS</a:t>
            </a:r>
            <a:r>
              <a:rPr lang="en" sz="2000" dirty="0">
                <a:solidFill>
                  <a:schemeClr val="dk1"/>
                </a:solidFill>
              </a:rPr>
              <a:t> is </a:t>
            </a:r>
            <a:r>
              <a:rPr lang="en" sz="2000" b="1" dirty="0">
                <a:solidFill>
                  <a:srgbClr val="1155CC"/>
                </a:solidFill>
                <a:latin typeface="Courier New"/>
                <a:ea typeface="Courier New"/>
                <a:cs typeface="Courier New"/>
                <a:sym typeface="Courier New"/>
              </a:rPr>
              <a:t>“CLUBS”</a:t>
            </a:r>
          </a:p>
          <a:p>
            <a:pPr marL="914400" lvl="1" indent="-355600" rtl="0">
              <a:lnSpc>
                <a:spcPct val="150000"/>
              </a:lnSpc>
              <a:spcBef>
                <a:spcPts val="0"/>
              </a:spcBef>
              <a:buClr>
                <a:schemeClr val="dk1"/>
              </a:buClr>
              <a:buSzPct val="100000"/>
              <a:buFont typeface="Arial"/>
              <a:buAutoNum type="alphaLcPeriod"/>
            </a:pPr>
            <a:r>
              <a:rPr lang="en" sz="2000" dirty="0">
                <a:solidFill>
                  <a:schemeClr val="dk1"/>
                </a:solidFill>
              </a:rPr>
              <a:t>you can override this!</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8</a:t>
            </a:fld>
            <a:endParaRPr lang="en"/>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err="1"/>
              <a:t>Enum</a:t>
            </a:r>
            <a:r>
              <a:rPr lang="en" dirty="0"/>
              <a:t> odds and ends</a:t>
            </a:r>
          </a:p>
        </p:txBody>
      </p:sp>
      <p:sp>
        <p:nvSpPr>
          <p:cNvPr id="109" name="Shape 109"/>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110" name="Shape 110"/>
          <p:cNvSpPr txBox="1"/>
          <p:nvPr/>
        </p:nvSpPr>
        <p:spPr>
          <a:xfrm>
            <a:off x="480800" y="1848667"/>
            <a:ext cx="8205900" cy="4786799"/>
          </a:xfrm>
          <a:prstGeom prst="rect">
            <a:avLst/>
          </a:prstGeom>
          <a:noFill/>
          <a:ln>
            <a:noFill/>
          </a:ln>
        </p:spPr>
        <p:txBody>
          <a:bodyPr lIns="91425" tIns="91425" rIns="91425" bIns="91425" anchor="t" anchorCtr="0">
            <a:noAutofit/>
          </a:bodyPr>
          <a:lstStyle/>
          <a:p>
            <a:pPr rtl="0">
              <a:spcBef>
                <a:spcPts val="0"/>
              </a:spcBef>
              <a:buNone/>
            </a:pPr>
            <a:r>
              <a:rPr lang="en" sz="2000" dirty="0"/>
              <a:t>5. </a:t>
            </a:r>
            <a:r>
              <a:rPr lang="en" sz="2000" b="1" dirty="0">
                <a:solidFill>
                  <a:srgbClr val="1155CC"/>
                </a:solidFill>
                <a:latin typeface="Courier New"/>
                <a:ea typeface="Courier New"/>
                <a:cs typeface="Courier New"/>
                <a:sym typeface="Courier New"/>
              </a:rPr>
              <a:t>switch</a:t>
            </a:r>
            <a:r>
              <a:rPr lang="en" sz="2000" dirty="0"/>
              <a:t> </a:t>
            </a:r>
            <a:r>
              <a:rPr lang="en" sz="2000" dirty="0" smtClean="0"/>
              <a:t>statement</a:t>
            </a:r>
            <a:endParaRPr lang="en-US" sz="2000" dirty="0" smtClean="0"/>
          </a:p>
          <a:p>
            <a:pPr rtl="0">
              <a:spcBef>
                <a:spcPts val="0"/>
              </a:spcBef>
              <a:buNone/>
            </a:pPr>
            <a:r>
              <a:rPr lang="en-US" sz="2000" dirty="0" smtClean="0">
                <a:latin typeface="Courier New"/>
                <a:ea typeface="Courier New"/>
                <a:cs typeface="Courier New"/>
                <a:sym typeface="Courier New"/>
              </a:rPr>
              <a:t>  </a:t>
            </a:r>
            <a:r>
              <a:rPr lang="en" sz="2000" dirty="0" smtClean="0">
                <a:solidFill>
                  <a:srgbClr val="1155CD"/>
                </a:solidFill>
                <a:latin typeface="Courier New"/>
                <a:ea typeface="Courier New"/>
                <a:cs typeface="Courier New"/>
                <a:sym typeface="Courier New"/>
              </a:rPr>
              <a:t>Suit </a:t>
            </a:r>
            <a:r>
              <a:rPr lang="en" sz="2000" dirty="0">
                <a:solidFill>
                  <a:srgbClr val="1155CD"/>
                </a:solidFill>
                <a:latin typeface="Courier New"/>
                <a:ea typeface="Courier New"/>
                <a:cs typeface="Courier New"/>
                <a:sym typeface="Courier New"/>
              </a:rPr>
              <a:t>s = </a:t>
            </a:r>
            <a:r>
              <a:rPr lang="en" sz="2000" dirty="0" err="1" smtClean="0">
                <a:solidFill>
                  <a:srgbClr val="1155CD"/>
                </a:solidFill>
                <a:latin typeface="Courier New"/>
                <a:ea typeface="Courier New"/>
                <a:cs typeface="Courier New"/>
                <a:sym typeface="Courier New"/>
              </a:rPr>
              <a:t>Suit.CLUBS</a:t>
            </a:r>
            <a:r>
              <a:rPr lang="en" sz="2000" dirty="0" smtClean="0">
                <a:solidFill>
                  <a:srgbClr val="1155CD"/>
                </a:solidFill>
                <a:latin typeface="Courier New"/>
                <a:ea typeface="Courier New"/>
                <a:cs typeface="Courier New"/>
                <a:sym typeface="Courier New"/>
              </a:rPr>
              <a:t>;</a:t>
            </a:r>
            <a:endParaRPr lang="en-US" sz="2000" dirty="0" smtClean="0">
              <a:solidFill>
                <a:srgbClr val="1155CD"/>
              </a:solidFill>
              <a:latin typeface="Courier New"/>
              <a:ea typeface="Courier New"/>
              <a:cs typeface="Courier New"/>
              <a:sym typeface="Courier New"/>
            </a:endParaRPr>
          </a:p>
          <a:p>
            <a:pPr rtl="0">
              <a:spcBef>
                <a:spcPts val="0"/>
              </a:spcBef>
              <a:buNone/>
            </a:pPr>
            <a:r>
              <a:rPr lang="en-US" sz="2000" b="1" dirty="0">
                <a:solidFill>
                  <a:srgbClr val="1155CD"/>
                </a:solidFill>
                <a:latin typeface="Courier New"/>
                <a:ea typeface="Courier New"/>
                <a:cs typeface="Courier New"/>
                <a:sym typeface="Courier New"/>
              </a:rPr>
              <a:t> </a:t>
            </a:r>
            <a:r>
              <a:rPr lang="en-US" sz="2000" b="1" dirty="0" smtClean="0">
                <a:solidFill>
                  <a:srgbClr val="1155CD"/>
                </a:solidFill>
                <a:latin typeface="Courier New"/>
                <a:ea typeface="Courier New"/>
                <a:cs typeface="Courier New"/>
                <a:sym typeface="Courier New"/>
              </a:rPr>
              <a:t> </a:t>
            </a:r>
            <a:r>
              <a:rPr lang="en" sz="2000" b="1" dirty="0" smtClean="0">
                <a:solidFill>
                  <a:srgbClr val="1155CD"/>
                </a:solidFill>
                <a:latin typeface="Courier New"/>
                <a:ea typeface="Courier New"/>
                <a:cs typeface="Courier New"/>
                <a:sym typeface="Courier New"/>
              </a:rPr>
              <a:t>switch</a:t>
            </a:r>
            <a:r>
              <a:rPr lang="en" sz="2000" dirty="0" smtClean="0">
                <a:solidFill>
                  <a:srgbClr val="1155CD"/>
                </a:solidFill>
                <a:latin typeface="Courier New"/>
                <a:ea typeface="Courier New"/>
                <a:cs typeface="Courier New"/>
                <a:sym typeface="Courier New"/>
              </a:rPr>
              <a:t>(s</a:t>
            </a:r>
            <a:r>
              <a:rPr lang="en" sz="2000" dirty="0">
                <a:solidFill>
                  <a:srgbClr val="1155CD"/>
                </a:solidFill>
                <a:latin typeface="Courier New"/>
                <a:ea typeface="Courier New"/>
                <a:cs typeface="Courier New"/>
                <a:sym typeface="Courier New"/>
              </a:rPr>
              <a:t>) {</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C</a:t>
            </a:r>
            <a:r>
              <a:rPr lang="en-US" sz="2000" dirty="0" smtClean="0">
                <a:solidFill>
                  <a:srgbClr val="1155CD"/>
                </a:solidFill>
                <a:latin typeface="Courier New"/>
                <a:ea typeface="Courier New"/>
                <a:cs typeface="Courier New"/>
                <a:sym typeface="Courier New"/>
              </a:rPr>
              <a:t>LUBS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S</a:t>
            </a:r>
            <a:r>
              <a:rPr lang="en-US" sz="2000" dirty="0" smtClean="0">
                <a:solidFill>
                  <a:srgbClr val="1155CD"/>
                </a:solidFill>
                <a:latin typeface="Courier New"/>
                <a:ea typeface="Courier New"/>
                <a:cs typeface="Courier New"/>
                <a:sym typeface="Courier New"/>
              </a:rPr>
              <a:t>PADES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color= “black”; break;</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D</a:t>
            </a:r>
            <a:r>
              <a:rPr lang="en-US" sz="2000" dirty="0" smtClean="0">
                <a:solidFill>
                  <a:srgbClr val="1155CD"/>
                </a:solidFill>
                <a:latin typeface="Courier New"/>
                <a:ea typeface="Courier New"/>
                <a:cs typeface="Courier New"/>
                <a:sym typeface="Courier New"/>
              </a:rPr>
              <a:t>IAMONDS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H</a:t>
            </a:r>
            <a:r>
              <a:rPr lang="en-US" sz="2000" dirty="0" smtClean="0">
                <a:solidFill>
                  <a:srgbClr val="1155CD"/>
                </a:solidFill>
                <a:latin typeface="Courier New"/>
                <a:ea typeface="Courier New"/>
                <a:cs typeface="Courier New"/>
                <a:sym typeface="Courier New"/>
              </a:rPr>
              <a:t>EARTS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color= “red”; break;</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a:t>
            </a:r>
          </a:p>
          <a:p>
            <a:pPr lvl="0" rtl="0">
              <a:spcBef>
                <a:spcPts val="0"/>
              </a:spcBef>
              <a:buNone/>
            </a:pPr>
            <a:endParaRPr sz="2000" dirty="0"/>
          </a:p>
        </p:txBody>
      </p:sp>
      <p:sp>
        <p:nvSpPr>
          <p:cNvPr id="111" name="Shape 111"/>
          <p:cNvSpPr txBox="1"/>
          <p:nvPr/>
        </p:nvSpPr>
        <p:spPr>
          <a:xfrm>
            <a:off x="5323076" y="2206233"/>
            <a:ext cx="3363599" cy="786800"/>
          </a:xfrm>
          <a:prstGeom prst="rect">
            <a:avLst/>
          </a:prstGeom>
          <a:noFill/>
          <a:ln>
            <a:noFill/>
          </a:ln>
        </p:spPr>
        <p:txBody>
          <a:bodyPr lIns="91425" tIns="91425" rIns="91425" bIns="91425" anchor="t" anchorCtr="0">
            <a:noAutofit/>
          </a:bodyPr>
          <a:lstStyle/>
          <a:p>
            <a:pPr>
              <a:spcBef>
                <a:spcPts val="0"/>
              </a:spcBef>
              <a:buNone/>
            </a:pPr>
            <a:r>
              <a:rPr lang="en" sz="2000" dirty="0">
                <a:solidFill>
                  <a:srgbClr val="1155CD"/>
                </a:solidFill>
                <a:latin typeface="Courier New"/>
                <a:ea typeface="Courier New"/>
                <a:cs typeface="Courier New"/>
                <a:sym typeface="Courier New"/>
              </a:rPr>
              <a:t>s == </a:t>
            </a:r>
            <a:r>
              <a:rPr lang="en" sz="2000" dirty="0" err="1">
                <a:solidFill>
                  <a:srgbClr val="1155CD"/>
                </a:solidFill>
                <a:latin typeface="Courier New"/>
                <a:ea typeface="Courier New"/>
                <a:cs typeface="Courier New"/>
                <a:sym typeface="Courier New"/>
              </a:rPr>
              <a:t>Suit.CLUBS</a:t>
            </a:r>
            <a:r>
              <a:rPr lang="en" sz="2000" dirty="0">
                <a:latin typeface="Courier New"/>
                <a:ea typeface="Courier New"/>
                <a:cs typeface="Courier New"/>
                <a:sym typeface="Courier New"/>
              </a:rPr>
              <a:t> </a:t>
            </a:r>
            <a:r>
              <a:rPr lang="en" sz="2000" dirty="0"/>
              <a:t>is true</a:t>
            </a:r>
          </a:p>
        </p:txBody>
      </p:sp>
      <p:cxnSp>
        <p:nvCxnSpPr>
          <p:cNvPr id="112" name="Shape 112"/>
          <p:cNvCxnSpPr/>
          <p:nvPr/>
        </p:nvCxnSpPr>
        <p:spPr>
          <a:xfrm flipH="1">
            <a:off x="3232374" y="2599633"/>
            <a:ext cx="2090700" cy="820800"/>
          </a:xfrm>
          <a:prstGeom prst="straightConnector1">
            <a:avLst/>
          </a:prstGeom>
          <a:noFill/>
          <a:ln w="19050" cap="flat">
            <a:solidFill>
              <a:schemeClr val="dk2"/>
            </a:solidFill>
            <a:prstDash val="solid"/>
            <a:round/>
            <a:headEnd type="none" w="lg" len="lg"/>
            <a:tailEnd type="triangle" w="lg" len="lg"/>
          </a:ln>
        </p:spPr>
      </p:cxnSp>
      <p:cxnSp>
        <p:nvCxnSpPr>
          <p:cNvPr id="113" name="Shape 113"/>
          <p:cNvCxnSpPr>
            <a:stCxn id="114" idx="1"/>
          </p:cNvCxnSpPr>
          <p:nvPr/>
        </p:nvCxnSpPr>
        <p:spPr>
          <a:xfrm flipH="1">
            <a:off x="5300175" y="3767399"/>
            <a:ext cx="865200" cy="355200"/>
          </a:xfrm>
          <a:prstGeom prst="straightConnector1">
            <a:avLst/>
          </a:prstGeom>
          <a:noFill/>
          <a:ln w="19050" cap="flat">
            <a:solidFill>
              <a:schemeClr val="dk2"/>
            </a:solidFill>
            <a:prstDash val="solid"/>
            <a:round/>
            <a:headEnd type="none" w="lg" len="lg"/>
            <a:tailEnd type="triangle" w="lg" len="lg"/>
          </a:ln>
        </p:spPr>
      </p:cxnSp>
      <p:sp>
        <p:nvSpPr>
          <p:cNvPr id="114" name="Shape 114"/>
          <p:cNvSpPr txBox="1"/>
          <p:nvPr/>
        </p:nvSpPr>
        <p:spPr>
          <a:xfrm>
            <a:off x="6165375" y="3126001"/>
            <a:ext cx="2090700" cy="1282799"/>
          </a:xfrm>
          <a:prstGeom prst="rect">
            <a:avLst/>
          </a:prstGeom>
          <a:noFill/>
          <a:ln>
            <a:noFill/>
          </a:ln>
        </p:spPr>
        <p:txBody>
          <a:bodyPr lIns="91425" tIns="91425" rIns="91425" bIns="91425" anchor="t" anchorCtr="0">
            <a:noAutofit/>
          </a:bodyPr>
          <a:lstStyle/>
          <a:p>
            <a:pPr>
              <a:spcBef>
                <a:spcPts val="0"/>
              </a:spcBef>
              <a:buNone/>
            </a:pPr>
            <a:r>
              <a:rPr lang="en" sz="2000" dirty="0"/>
              <a:t>switch statements are fall through! break keyword is necessary.</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9</a:t>
            </a:fld>
            <a:endParaRPr lang="en"/>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192</TotalTime>
  <Words>2622</Words>
  <Application>Microsoft Office PowerPoint</Application>
  <PresentationFormat>On-screen Show (4:3)</PresentationFormat>
  <Paragraphs>345</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swiss</vt:lpstr>
      <vt:lpstr>Recitation 5</vt:lpstr>
      <vt:lpstr>How do we represent . . .</vt:lpstr>
      <vt:lpstr>Using constants</vt:lpstr>
      <vt:lpstr>Objects as constants</vt:lpstr>
      <vt:lpstr>Enum declaration</vt:lpstr>
      <vt:lpstr>About enums</vt:lpstr>
      <vt:lpstr>Demo: Enums in action</vt:lpstr>
      <vt:lpstr>Enum odds and ends</vt:lpstr>
      <vt:lpstr>Enum odds and ends</vt:lpstr>
      <vt:lpstr>Collections and Maps</vt:lpstr>
      <vt:lpstr>Power of inheritance and interfaces</vt:lpstr>
      <vt:lpstr>Important interfaces</vt:lpstr>
      <vt:lpstr>Important classes</vt:lpstr>
      <vt:lpstr>Queues? Stacks?</vt:lpstr>
      <vt:lpstr>Iterating over a HashSet or ArrayList</vt:lpstr>
      <vt:lpstr>Collections problems</vt:lpstr>
      <vt:lpstr>Collections problems</vt:lpstr>
      <vt:lpstr>Collections problems</vt:lpstr>
      <vt:lpstr>Collections problems</vt:lpstr>
      <vt:lpstr>Collections problems</vt:lpstr>
      <vt:lpstr>Collections problems</vt:lpstr>
      <vt:lpstr>Collections problems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5</dc:title>
  <dc:creator>Ross Tate</dc:creator>
  <cp:lastModifiedBy>Ross Tate</cp:lastModifiedBy>
  <cp:revision>37</cp:revision>
  <dcterms:modified xsi:type="dcterms:W3CDTF">2016-03-02T00:17:01Z</dcterms:modified>
</cp:coreProperties>
</file>