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AFD84-AD28-4B6F-A670-C630C1C6A808}" type="datetimeFigureOut">
              <a:rPr lang="en-US" smtClean="0"/>
              <a:t>4/27/16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0EB0B-FC61-4C84-BD71-11449F0F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Concurrency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2110 –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683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609600" y="3505200"/>
            <a:ext cx="38862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x = 2;</a:t>
            </a:r>
          </a:p>
          <a:p>
            <a:pPr marL="0" indent="0">
              <a:buNone/>
            </a:pPr>
            <a:r>
              <a:rPr lang="en-US" dirty="0" smtClean="0"/>
              <a:t>y = 3;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800600" y="3505200"/>
            <a:ext cx="38862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= y &gt; 0 ? x : 0;</a:t>
            </a:r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(a);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609600" y="2819400"/>
            <a:ext cx="3886200" cy="640080"/>
          </a:xfrm>
        </p:spPr>
        <p:txBody>
          <a:bodyPr/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800600" y="2819400"/>
            <a:ext cx="3886200" cy="640080"/>
          </a:xfrm>
        </p:spPr>
        <p:txBody>
          <a:bodyPr/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2705100" y="1524000"/>
            <a:ext cx="3886200" cy="1219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x = 1;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y = -1;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58286" y="5220216"/>
            <a:ext cx="35798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What is printed?</a:t>
            </a:r>
            <a:endParaRPr lang="en-US" sz="4000" dirty="0"/>
          </a:p>
        </p:txBody>
      </p:sp>
      <p:sp>
        <p:nvSpPr>
          <p:cNvPr id="14" name="Rounded Rectangle 13"/>
          <p:cNvSpPr/>
          <p:nvPr/>
        </p:nvSpPr>
        <p:spPr>
          <a:xfrm>
            <a:off x="2286000" y="5943600"/>
            <a:ext cx="4572000" cy="685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0, 1, and 2 can be printed!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200400" y="25146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384368" y="2514600"/>
            <a:ext cx="787832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253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9624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Write 2 to x in local cache</a:t>
            </a:r>
          </a:p>
          <a:p>
            <a:pPr marL="0" indent="0">
              <a:buNone/>
            </a:pPr>
            <a:r>
              <a:rPr lang="en-US" sz="2400" dirty="0" smtClean="0"/>
              <a:t>Write 3 to y in local cache</a:t>
            </a:r>
          </a:p>
          <a:p>
            <a:pPr marL="0" indent="0">
              <a:buNone/>
            </a:pPr>
            <a:r>
              <a:rPr lang="en-US" sz="2400" dirty="0"/>
              <a:t>3</a:t>
            </a:r>
            <a:r>
              <a:rPr lang="en-US" sz="2400" dirty="0" smtClean="0"/>
              <a:t> gets pushed to y in memory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 gets pushed to x in memory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Read 3 from y in memory</a:t>
            </a:r>
          </a:p>
          <a:p>
            <a:pPr marL="0" indent="0">
              <a:buNone/>
            </a:pPr>
            <a:r>
              <a:rPr lang="en-US" sz="2400" dirty="0" smtClean="0"/>
              <a:t>Read 1 </a:t>
            </a:r>
            <a:r>
              <a:rPr lang="en-US" sz="2400" dirty="0"/>
              <a:t>from x in </a:t>
            </a:r>
            <a:r>
              <a:rPr lang="en-US" sz="2400" dirty="0" smtClean="0"/>
              <a:t>memory</a:t>
            </a:r>
          </a:p>
          <a:p>
            <a:pPr marL="0" indent="0">
              <a:buNone/>
            </a:pPr>
            <a:r>
              <a:rPr lang="en-US" sz="2400" dirty="0" smtClean="0"/>
              <a:t>Write 1 to a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Print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Thread 1 on Core 1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Thread 2 on Core 2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805940" y="6127173"/>
            <a:ext cx="5532120" cy="6234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Not sequentially consistent!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878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Harsh Reality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There is an interleaving of the parallel operations that explains the observations and events</a:t>
            </a:r>
            <a:endParaRPr lang="en-US" dirty="0"/>
          </a:p>
          <a:p>
            <a:pPr lvl="1"/>
            <a:r>
              <a:rPr lang="en-US" dirty="0" smtClean="0"/>
              <a:t>Currently unknown how to implement efficiently</a:t>
            </a:r>
          </a:p>
          <a:p>
            <a:r>
              <a:rPr lang="en-US" dirty="0" smtClean="0"/>
              <a:t>Volatile keyword</a:t>
            </a:r>
          </a:p>
          <a:p>
            <a:pPr lvl="1"/>
            <a:r>
              <a:rPr lang="en-US" dirty="0" smtClean="0"/>
              <a:t>Java fields can be declared volatile</a:t>
            </a:r>
          </a:p>
          <a:p>
            <a:pPr lvl="1"/>
            <a:r>
              <a:rPr lang="en-US" dirty="0" smtClean="0"/>
              <a:t>Writing to a volatile variable ensures all local changes are made visible to other threads</a:t>
            </a:r>
          </a:p>
          <a:p>
            <a:pPr lvl="1"/>
            <a:r>
              <a:rPr lang="en-US" dirty="0" smtClean="0"/>
              <a:t>x </a:t>
            </a:r>
            <a:r>
              <a:rPr lang="en-US" i="1" dirty="0" smtClean="0"/>
              <a:t>and</a:t>
            </a:r>
            <a:r>
              <a:rPr lang="en-US" dirty="0" smtClean="0"/>
              <a:t> y would have to be made volatile to fix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066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609600" y="3505200"/>
            <a:ext cx="38862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x++;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800600" y="3505200"/>
            <a:ext cx="38862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x++;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609600" y="2819400"/>
            <a:ext cx="3886200" cy="640080"/>
          </a:xfrm>
        </p:spPr>
        <p:txBody>
          <a:bodyPr/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800600" y="2819400"/>
            <a:ext cx="3886200" cy="640080"/>
          </a:xfrm>
        </p:spPr>
        <p:txBody>
          <a:bodyPr/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2705100" y="1524000"/>
            <a:ext cx="3886200" cy="1219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volatile </a:t>
            </a:r>
            <a:r>
              <a:rPr lang="en-US" dirty="0" err="1" smtClean="0"/>
              <a:t>int</a:t>
            </a:r>
            <a:r>
              <a:rPr lang="en-US" dirty="0" smtClean="0"/>
              <a:t> x = 0;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76916" y="5220216"/>
            <a:ext cx="4942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What is the value of x?</a:t>
            </a:r>
            <a:endParaRPr lang="en-US" sz="4000" dirty="0"/>
          </a:p>
        </p:txBody>
      </p:sp>
      <p:sp>
        <p:nvSpPr>
          <p:cNvPr id="14" name="Rounded Rectangle 13"/>
          <p:cNvSpPr/>
          <p:nvPr/>
        </p:nvSpPr>
        <p:spPr>
          <a:xfrm>
            <a:off x="2682744" y="5943600"/>
            <a:ext cx="3778513" cy="685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Can be both 1 and 2!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200400" y="25146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384368" y="2514600"/>
            <a:ext cx="787832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rot="1353951">
            <a:off x="3850139" y="1259622"/>
            <a:ext cx="5015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volatile does not ensure atomicity!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55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java.util.concurrent.atomic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AtomicInteger</a:t>
            </a:r>
            <a:r>
              <a:rPr lang="en-US" dirty="0" smtClean="0"/>
              <a:t>, </a:t>
            </a:r>
            <a:r>
              <a:rPr lang="en-US" dirty="0" err="1" smtClean="0"/>
              <a:t>AtomicReference</a:t>
            </a:r>
            <a:r>
              <a:rPr lang="en-US" dirty="0" smtClean="0"/>
              <a:t>&lt;T&gt;, …</a:t>
            </a:r>
          </a:p>
          <a:p>
            <a:pPr lvl="1"/>
            <a:r>
              <a:rPr lang="en-US" dirty="0" smtClean="0"/>
              <a:t>Represents a value</a:t>
            </a:r>
          </a:p>
          <a:p>
            <a:r>
              <a:rPr lang="en-US" dirty="0" smtClean="0"/>
              <a:t>method set(</a:t>
            </a:r>
            <a:r>
              <a:rPr lang="en-US" dirty="0" err="1" smtClean="0"/>
              <a:t>newValue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has the effect of writing to a volatile variable</a:t>
            </a:r>
          </a:p>
          <a:p>
            <a:r>
              <a:rPr lang="en-US" dirty="0" smtClean="0"/>
              <a:t>method get()</a:t>
            </a:r>
          </a:p>
          <a:p>
            <a:pPr lvl="1"/>
            <a:r>
              <a:rPr lang="en-US" dirty="0" smtClean="0"/>
              <a:t>returns the current value</a:t>
            </a:r>
          </a:p>
          <a:p>
            <a:r>
              <a:rPr lang="en-US" dirty="0" smtClean="0"/>
              <a:t>effectively an extension of volatile</a:t>
            </a:r>
          </a:p>
          <a:p>
            <a:r>
              <a:rPr lang="en-US" dirty="0" smtClean="0"/>
              <a:t>but what about atomicity???</a:t>
            </a:r>
          </a:p>
        </p:txBody>
      </p:sp>
    </p:spTree>
    <p:extLst>
      <p:ext uri="{BB962C8B-B14F-4D97-AF65-F5344CB8AC3E}">
        <p14:creationId xmlns:p14="http://schemas.microsoft.com/office/powerpoint/2010/main" val="1977539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Set (CAS)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boolean</a:t>
            </a:r>
            <a:r>
              <a:rPr lang="en-US" sz="2400" dirty="0" smtClean="0"/>
              <a:t> </a:t>
            </a:r>
            <a:r>
              <a:rPr lang="en-US" sz="2400" dirty="0" err="1" smtClean="0"/>
              <a:t>compareAndSet</a:t>
            </a:r>
            <a:r>
              <a:rPr lang="en-US" sz="2400" dirty="0" smtClean="0"/>
              <a:t>(</a:t>
            </a:r>
            <a:r>
              <a:rPr lang="en-US" sz="2400" dirty="0" err="1" smtClean="0"/>
              <a:t>expectedValue</a:t>
            </a:r>
            <a:r>
              <a:rPr lang="en-US" sz="2400" dirty="0" smtClean="0"/>
              <a:t>, </a:t>
            </a:r>
            <a:r>
              <a:rPr lang="en-US" sz="2400" dirty="0" err="1" smtClean="0"/>
              <a:t>newValue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If value doesn’t equal </a:t>
            </a:r>
            <a:r>
              <a:rPr lang="en-US" sz="2400" dirty="0" err="1" smtClean="0"/>
              <a:t>expectedValue</a:t>
            </a:r>
            <a:r>
              <a:rPr lang="en-US" sz="2400" dirty="0" smtClean="0"/>
              <a:t>, return false</a:t>
            </a:r>
            <a:endParaRPr lang="en-US" sz="2400" dirty="0" smtClean="0"/>
          </a:p>
          <a:p>
            <a:pPr lvl="1"/>
            <a:r>
              <a:rPr lang="en-US" sz="2400" dirty="0"/>
              <a:t>if </a:t>
            </a:r>
            <a:r>
              <a:rPr lang="en-US" sz="2400" dirty="0" smtClean="0"/>
              <a:t>equal, </a:t>
            </a:r>
            <a:r>
              <a:rPr lang="en-US" sz="2400" dirty="0" smtClean="0"/>
              <a:t>store </a:t>
            </a:r>
            <a:r>
              <a:rPr lang="en-US" sz="2400" dirty="0" err="1" smtClean="0"/>
              <a:t>newValue</a:t>
            </a:r>
            <a:r>
              <a:rPr lang="en-US" sz="2400" dirty="0" smtClean="0"/>
              <a:t> in value and return true</a:t>
            </a:r>
            <a:endParaRPr lang="en-US" sz="2400" dirty="0" smtClean="0"/>
          </a:p>
          <a:p>
            <a:pPr lvl="1"/>
            <a:r>
              <a:rPr lang="en-US" sz="2400" dirty="0" smtClean="0"/>
              <a:t>executes as a single atomic action!</a:t>
            </a:r>
          </a:p>
          <a:p>
            <a:pPr lvl="1"/>
            <a:r>
              <a:rPr lang="en-US" sz="2400" dirty="0" smtClean="0"/>
              <a:t>supported by many processors</a:t>
            </a:r>
          </a:p>
          <a:p>
            <a:pPr lvl="1"/>
            <a:r>
              <a:rPr lang="en-US" sz="2400" dirty="0" smtClean="0"/>
              <a:t>without requiring locks!</a:t>
            </a:r>
            <a:endParaRPr lang="en-US" sz="2400" dirty="0"/>
          </a:p>
        </p:txBody>
      </p:sp>
      <p:sp>
        <p:nvSpPr>
          <p:cNvPr id="4" name="Content Placeholder 8"/>
          <p:cNvSpPr txBox="1">
            <a:spLocks/>
          </p:cNvSpPr>
          <p:nvPr/>
        </p:nvSpPr>
        <p:spPr>
          <a:xfrm>
            <a:off x="609600" y="4648200"/>
            <a:ext cx="7915759" cy="1752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err="1" smtClean="0"/>
              <a:t>AtomicInteger</a:t>
            </a:r>
            <a:r>
              <a:rPr lang="en-US" dirty="0" smtClean="0"/>
              <a:t> n = new </a:t>
            </a:r>
            <a:r>
              <a:rPr lang="en-US" dirty="0" err="1" smtClean="0"/>
              <a:t>AtomicInteger</a:t>
            </a:r>
            <a:r>
              <a:rPr lang="en-US" dirty="0" smtClean="0"/>
              <a:t>(5);</a:t>
            </a:r>
          </a:p>
          <a:p>
            <a:pPr marL="0" indent="0">
              <a:buFont typeface="Wingdings"/>
              <a:buNone/>
            </a:pPr>
            <a:r>
              <a:rPr lang="en-US" dirty="0" err="1" smtClean="0"/>
              <a:t>n.compareAndSet</a:t>
            </a:r>
            <a:r>
              <a:rPr lang="en-US" dirty="0" smtClean="0"/>
              <a:t>(3, 6); </a:t>
            </a:r>
            <a:r>
              <a:rPr lang="en-US" dirty="0" smtClean="0">
                <a:solidFill>
                  <a:srgbClr val="00B050"/>
                </a:solidFill>
              </a:rPr>
              <a:t>// return false – no change</a:t>
            </a:r>
          </a:p>
          <a:p>
            <a:pPr marL="0" indent="0">
              <a:buFont typeface="Wingdings"/>
              <a:buNone/>
            </a:pPr>
            <a:r>
              <a:rPr lang="en-US" dirty="0" err="1" smtClean="0"/>
              <a:t>n.compareAndSet</a:t>
            </a:r>
            <a:r>
              <a:rPr lang="en-US" dirty="0" smtClean="0"/>
              <a:t>(5, 7); </a:t>
            </a:r>
            <a:r>
              <a:rPr lang="en-US" dirty="0" smtClean="0">
                <a:solidFill>
                  <a:srgbClr val="00B050"/>
                </a:solidFill>
              </a:rPr>
              <a:t>// returns true – now is 7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556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Incrementing with 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/** Increment n by one. Other threads use n too. */</a:t>
            </a:r>
          </a:p>
          <a:p>
            <a:pPr marL="0" indent="0">
              <a:buNone/>
            </a:pPr>
            <a:r>
              <a:rPr lang="en-US" dirty="0" smtClean="0"/>
              <a:t>public static void increment(</a:t>
            </a:r>
            <a:r>
              <a:rPr lang="en-US" dirty="0" err="1" smtClean="0"/>
              <a:t>AtomicInteger</a:t>
            </a:r>
            <a:r>
              <a:rPr lang="en-US" dirty="0" smtClean="0"/>
              <a:t> n)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n.get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while (</a:t>
            </a:r>
            <a:r>
              <a:rPr lang="en-US" dirty="0" err="1" smtClean="0"/>
              <a:t>n.compareAndSet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, i+1))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n.get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en-US" dirty="0" err="1" smtClean="0">
                <a:solidFill>
                  <a:srgbClr val="00B050"/>
                </a:solidFill>
              </a:rPr>
              <a:t>AtomicInteger</a:t>
            </a:r>
            <a:r>
              <a:rPr lang="en-US" dirty="0" smtClean="0">
                <a:solidFill>
                  <a:srgbClr val="00B050"/>
                </a:solidFill>
              </a:rPr>
              <a:t> has increment methods doing this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87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/>
          <a:lstStyle/>
          <a:p>
            <a:r>
              <a:rPr lang="en-US" dirty="0" smtClean="0"/>
              <a:t>Usable by many concurrent threads</a:t>
            </a:r>
          </a:p>
          <a:p>
            <a:r>
              <a:rPr lang="en-US" dirty="0" smtClean="0"/>
              <a:t>using only atomic actions – no locks!</a:t>
            </a:r>
          </a:p>
          <a:p>
            <a:r>
              <a:rPr lang="en-US" dirty="0" smtClean="0"/>
              <a:t>compare and swap is god here</a:t>
            </a:r>
          </a:p>
          <a:p>
            <a:r>
              <a:rPr lang="en-US" dirty="0" smtClean="0"/>
              <a:t>but it only atomically updates one variable at a time!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90800" y="4652391"/>
            <a:ext cx="3778513" cy="8298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Let’s implement one!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9041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418</TotalTime>
  <Words>415</Words>
  <Application>Microsoft Macintosh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Concurrency 2</vt:lpstr>
      <vt:lpstr>Consistency</vt:lpstr>
      <vt:lpstr>Consistency</vt:lpstr>
      <vt:lpstr>Harsh Reality</vt:lpstr>
      <vt:lpstr>Atomicity</vt:lpstr>
      <vt:lpstr>java.util.concurrent.atomic</vt:lpstr>
      <vt:lpstr>Compare and Set (CAS)</vt:lpstr>
      <vt:lpstr>Incrementing with CAS</vt:lpstr>
      <vt:lpstr>Lock-Free Data Structures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Tate</dc:creator>
  <cp:lastModifiedBy>David Gries</cp:lastModifiedBy>
  <cp:revision>87</cp:revision>
  <dcterms:created xsi:type="dcterms:W3CDTF">2006-08-16T00:00:00Z</dcterms:created>
  <dcterms:modified xsi:type="dcterms:W3CDTF">2016-04-27T19:26:06Z</dcterms:modified>
</cp:coreProperties>
</file>