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wmv" ContentType="video/x-ms-wmv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8"/>
  </p:notesMasterIdLst>
  <p:sldIdLst>
    <p:sldId id="256" r:id="rId2"/>
    <p:sldId id="265" r:id="rId3"/>
    <p:sldId id="258" r:id="rId4"/>
    <p:sldId id="259" r:id="rId5"/>
    <p:sldId id="263" r:id="rId6"/>
    <p:sldId id="260" r:id="rId7"/>
    <p:sldId id="261" r:id="rId8"/>
    <p:sldId id="262" r:id="rId9"/>
    <p:sldId id="264" r:id="rId10"/>
    <p:sldId id="278" r:id="rId11"/>
    <p:sldId id="280" r:id="rId12"/>
    <p:sldId id="281" r:id="rId13"/>
    <p:sldId id="282" r:id="rId14"/>
    <p:sldId id="283" r:id="rId15"/>
    <p:sldId id="284" r:id="rId16"/>
    <p:sldId id="285" r:id="rId17"/>
    <p:sldId id="286" r:id="rId18"/>
    <p:sldId id="287" r:id="rId19"/>
    <p:sldId id="288" r:id="rId20"/>
    <p:sldId id="289" r:id="rId21"/>
    <p:sldId id="290" r:id="rId22"/>
    <p:sldId id="291" r:id="rId23"/>
    <p:sldId id="292" r:id="rId24"/>
    <p:sldId id="293" r:id="rId25"/>
    <p:sldId id="266" r:id="rId26"/>
    <p:sldId id="267" r:id="rId27"/>
    <p:sldId id="268" r:id="rId28"/>
    <p:sldId id="269" r:id="rId29"/>
    <p:sldId id="270" r:id="rId30"/>
    <p:sldId id="271" r:id="rId31"/>
    <p:sldId id="272" r:id="rId32"/>
    <p:sldId id="273" r:id="rId33"/>
    <p:sldId id="274" r:id="rId34"/>
    <p:sldId id="275" r:id="rId35"/>
    <p:sldId id="276" r:id="rId36"/>
    <p:sldId id="277" r:id="rId3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23" d="100"/>
          <a:sy n="123" d="100"/>
        </p:scale>
        <p:origin x="-612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Ross\Documents\Wildcards\Papers\PLDI11\survey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Ross\Documents\Wildcards\Papers\PLDI11\survey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autoTitleDeleted val="1"/>
    <c:plotArea>
      <c:layout/>
      <c:pieChart>
        <c:varyColors val="1"/>
        <c:ser>
          <c:idx val="0"/>
          <c:order val="0"/>
          <c:dPt>
            <c:idx val="1"/>
            <c:bubble3D val="0"/>
            <c:explosion val="10"/>
          </c:dPt>
          <c:dPt>
            <c:idx val="2"/>
            <c:bubble3D val="0"/>
            <c:explosion val="10"/>
          </c:dPt>
          <c:dPt>
            <c:idx val="3"/>
            <c:bubble3D val="0"/>
            <c:explosion val="10"/>
          </c:dPt>
          <c:dLbls>
            <c:dLbl>
              <c:idx val="0"/>
              <c:layout>
                <c:manualLayout>
                  <c:x val="-0.11618774505038715"/>
                  <c:y val="0.21631172556918757"/>
                </c:manualLayout>
              </c:layout>
              <c:tx>
                <c:rich>
                  <a:bodyPr/>
                  <a:lstStyle/>
                  <a:p>
                    <a:pPr>
                      <a:defRPr>
                        <a:solidFill>
                          <a:schemeClr val="bg1"/>
                        </a:solidFill>
                      </a:defRPr>
                    </a:pPr>
                    <a:r>
                      <a:rPr lang="en-US" sz="1400">
                        <a:solidFill>
                          <a:schemeClr val="bg1"/>
                        </a:solidFill>
                      </a:rPr>
                      <a:t>No</a:t>
                    </a:r>
                  </a:p>
                  <a:p>
                    <a:pPr>
                      <a:defRPr>
                        <a:solidFill>
                          <a:schemeClr val="bg1"/>
                        </a:solidFill>
                      </a:defRPr>
                    </a:pPr>
                    <a:r>
                      <a:rPr lang="en-US" sz="1400">
                        <a:solidFill>
                          <a:schemeClr val="bg1"/>
                        </a:solidFill>
                      </a:rPr>
                      <a:t>Wildcards
20.9%</a:t>
                    </a:r>
                    <a:endParaRPr lang="en-US">
                      <a:solidFill>
                        <a:schemeClr val="bg1"/>
                      </a:solidFill>
                    </a:endParaRPr>
                  </a:p>
                </c:rich>
              </c:tx>
              <c:numFmt formatCode="0.0%" sourceLinked="0"/>
              <c:spPr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1.0258463454780016E-3"/>
                  <c:y val="-0.15893950756155481"/>
                </c:manualLayout>
              </c:layout>
              <c:tx>
                <c:rich>
                  <a:bodyPr/>
                  <a:lstStyle/>
                  <a:p>
                    <a:r>
                      <a:rPr lang="en-US" sz="1400" smtClean="0"/>
                      <a:t>Only</a:t>
                    </a:r>
                  </a:p>
                  <a:p>
                    <a:r>
                      <a:rPr lang="en-US" sz="1400" smtClean="0"/>
                      <a:t>Unconstrained</a:t>
                    </a:r>
                    <a:endParaRPr lang="en-US" sz="1400" baseline="0" smtClean="0"/>
                  </a:p>
                  <a:p>
                    <a:r>
                      <a:rPr lang="en-US" sz="1400" baseline="0" smtClean="0"/>
                      <a:t>Wildcards</a:t>
                    </a:r>
                    <a:r>
                      <a:rPr lang="en-US" sz="1400" smtClean="0"/>
                      <a:t>
3.7</a:t>
                    </a:r>
                    <a:r>
                      <a:rPr lang="en-US" sz="1400"/>
                      <a:t>%</a:t>
                    </a:r>
                    <a:endParaRPr lang="en-US"/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2.658703678989279E-3"/>
                  <c:y val="1.4920634920634921E-2"/>
                </c:manualLayout>
              </c:layout>
              <c:tx>
                <c:rich>
                  <a:bodyPr/>
                  <a:lstStyle/>
                  <a:p>
                    <a:r>
                      <a:rPr lang="en-US" sz="1400"/>
                      <a:t>Uses ? </a:t>
                    </a:r>
                    <a:r>
                      <a:rPr lang="en-US" sz="1400" smtClean="0"/>
                      <a:t>extends</a:t>
                    </a:r>
                    <a:r>
                      <a:rPr lang="en-US" sz="1400"/>
                      <a:t>
1.5%</a:t>
                    </a:r>
                    <a:endParaRPr lang="en-US"/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1.7981894212375997E-2"/>
                  <c:y val="0.1428865141857267"/>
                </c:manualLayout>
              </c:layout>
              <c:tx>
                <c:rich>
                  <a:bodyPr/>
                  <a:lstStyle/>
                  <a:p>
                    <a:r>
                      <a:rPr lang="en-US" sz="1400" smtClean="0"/>
                      <a:t>Uses </a:t>
                    </a:r>
                    <a:r>
                      <a:rPr lang="en-US" sz="1400"/>
                      <a:t>? </a:t>
                    </a:r>
                    <a:r>
                      <a:rPr lang="en-US" sz="1400" smtClean="0"/>
                      <a:t>super</a:t>
                    </a:r>
                    <a:r>
                      <a:rPr lang="en-US" sz="1400"/>
                      <a:t>
1.8%</a:t>
                    </a:r>
                    <a:endParaRPr lang="en-US"/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0.17660202196947603"/>
                  <c:y val="-0.22051181102362205"/>
                </c:manualLayout>
              </c:layout>
              <c:tx>
                <c:rich>
                  <a:bodyPr/>
                  <a:lstStyle/>
                  <a:p>
                    <a:r>
                      <a:rPr lang="en-US" sz="1400" smtClean="0"/>
                      <a:t>No</a:t>
                    </a:r>
                  </a:p>
                  <a:p>
                    <a:r>
                      <a:rPr lang="en-US" sz="1400" smtClean="0"/>
                      <a:t>Type Arguments
72.0%</a:t>
                    </a:r>
                    <a:endParaRPr lang="en-US"/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numFmt formatCode="0.0%" sourceLinked="0"/>
            <c:spPr>
              <a:noFill/>
              <a:ln>
                <a:noFill/>
              </a:ln>
              <a:effectLst/>
            </c:spPr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Sheet1!$A$37:$A$41</c:f>
              <c:strCache>
                <c:ptCount val="5"/>
                <c:pt idx="0">
                  <c:v>No Wildcards</c:v>
                </c:pt>
                <c:pt idx="1">
                  <c:v>No Constraints</c:v>
                </c:pt>
                <c:pt idx="2">
                  <c:v>Uses ? super</c:v>
                </c:pt>
                <c:pt idx="3">
                  <c:v>Uses ? extends</c:v>
                </c:pt>
                <c:pt idx="4">
                  <c:v>No Type Arguments</c:v>
                </c:pt>
              </c:strCache>
            </c:strRef>
          </c:cat>
          <c:val>
            <c:numRef>
              <c:f>Sheet1!$B$37:$B$41</c:f>
              <c:numCache>
                <c:formatCode>General</c:formatCode>
                <c:ptCount val="5"/>
                <c:pt idx="0">
                  <c:v>421</c:v>
                </c:pt>
                <c:pt idx="1">
                  <c:v>74</c:v>
                </c:pt>
                <c:pt idx="2">
                  <c:v>31</c:v>
                </c:pt>
                <c:pt idx="3">
                  <c:v>36</c:v>
                </c:pt>
                <c:pt idx="4">
                  <c:v>1450</c:v>
                </c:pt>
              </c:numCache>
            </c:numRef>
          </c:val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0"/>
    <c:plotArea>
      <c:layout/>
      <c:barChart>
        <c:barDir val="bar"/>
        <c:grouping val="clustered"/>
        <c:varyColors val="0"/>
        <c:ser>
          <c:idx val="0"/>
          <c:order val="0"/>
          <c:invertIfNegative val="0"/>
          <c:cat>
            <c:strRef>
              <c:f>Sheet1!$A$22:$A$26</c:f>
              <c:strCache>
                <c:ptCount val="5"/>
                <c:pt idx="0">
                  <c:v>No Type Arguments</c:v>
                </c:pt>
                <c:pt idx="1">
                  <c:v>No Wildcards</c:v>
                </c:pt>
                <c:pt idx="2">
                  <c:v>Only Unconstrained Wildcards</c:v>
                </c:pt>
                <c:pt idx="3">
                  <c:v>Uses ? extends</c:v>
                </c:pt>
                <c:pt idx="4">
                  <c:v>Uses ? super</c:v>
                </c:pt>
              </c:strCache>
            </c:strRef>
          </c:cat>
          <c:val>
            <c:numRef>
              <c:f>Sheet1!$B$22:$B$26</c:f>
              <c:numCache>
                <c:formatCode>General</c:formatCode>
                <c:ptCount val="5"/>
                <c:pt idx="0">
                  <c:v>110112</c:v>
                </c:pt>
                <c:pt idx="1">
                  <c:v>8737</c:v>
                </c:pt>
                <c:pt idx="2">
                  <c:v>58</c:v>
                </c:pt>
                <c:pt idx="3">
                  <c:v>11</c:v>
                </c:pt>
                <c:pt idx="4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11997824"/>
        <c:axId val="211999360"/>
      </c:barChart>
      <c:catAx>
        <c:axId val="211997824"/>
        <c:scaling>
          <c:orientation val="maxMin"/>
        </c:scaling>
        <c:delete val="0"/>
        <c:axPos val="l"/>
        <c:numFmt formatCode="General" sourceLinked="0"/>
        <c:majorTickMark val="none"/>
        <c:minorTickMark val="none"/>
        <c:tickLblPos val="nextTo"/>
        <c:txPr>
          <a:bodyPr/>
          <a:lstStyle/>
          <a:p>
            <a:pPr>
              <a:defRPr sz="1400"/>
            </a:pPr>
            <a:endParaRPr lang="en-US"/>
          </a:p>
        </c:txPr>
        <c:crossAx val="211999360"/>
        <c:crossesAt val="0.1"/>
        <c:auto val="1"/>
        <c:lblAlgn val="ctr"/>
        <c:lblOffset val="100"/>
        <c:noMultiLvlLbl val="0"/>
      </c:catAx>
      <c:valAx>
        <c:axId val="211999360"/>
        <c:scaling>
          <c:logBase val="10"/>
          <c:orientation val="minMax"/>
          <c:max val="100000"/>
          <c:min val="0.1"/>
        </c:scaling>
        <c:delete val="0"/>
        <c:axPos val="t"/>
        <c:majorGridlines/>
        <c:numFmt formatCode="General" sourceLinked="1"/>
        <c:majorTickMark val="out"/>
        <c:minorTickMark val="none"/>
        <c:tickLblPos val="nextTo"/>
        <c:txPr>
          <a:bodyPr rot="5400000" vert="horz"/>
          <a:lstStyle/>
          <a:p>
            <a:pPr>
              <a:defRPr/>
            </a:pPr>
            <a:endParaRPr lang="en-US"/>
          </a:p>
        </c:txPr>
        <c:crossAx val="211997824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CDAFD84-AD28-4B6F-A670-C630C1C6A808}" type="datetimeFigureOut">
              <a:rPr lang="en-US" smtClean="0"/>
              <a:t>4/20/2016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7A0EB0B-FC61-4C84-BD71-11449F0FA1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4545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(1) 5:30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2F9646-463B-4B38-B0B1-40C7B3DAD619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43197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4/20/2016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085393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53200" y="6248402"/>
            <a:ext cx="2209800" cy="365125"/>
          </a:xfr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4/20/2016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1" y="6248207"/>
            <a:ext cx="5573483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Rectangle 6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Rectangle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4/20/2016</a:t>
            </a:fld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1D8BD707-D9CF-40AE-B4C6-C98DA3205C09}" type="datetimeFigureOut">
              <a:rPr lang="en-US" smtClean="0"/>
              <a:pPr/>
              <a:t>4/20/2016</a:t>
            </a:fld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1D8BD707-D9CF-40AE-B4C6-C98DA3205C09}" type="datetimeFigureOut">
              <a:rPr lang="en-US" smtClean="0"/>
              <a:pPr/>
              <a:t>4/20/2016</a:t>
            </a:fld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en-US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4/20/2016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4/20/2016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4/20/2016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Rectangle 7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Rectangle 10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/>
          <a:p>
            <a:fld id="{1D8BD707-D9CF-40AE-B4C6-C98DA3205C09}" type="datetimeFigureOut">
              <a:rPr lang="en-US" smtClean="0"/>
              <a:pPr/>
              <a:t>4/20/2016</a:t>
            </a:fld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</p:spPr>
        <p:txBody>
          <a:bodyPr rtlCol="0"/>
          <a:lstStyle>
            <a:lvl1pPr>
              <a:defRPr sz="2800"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>
          <a:xfrm>
            <a:off x="1600200" y="6248206"/>
            <a:ext cx="4572000" cy="365125"/>
          </a:xfrm>
        </p:spPr>
        <p:txBody>
          <a:bodyPr rtlCol="0"/>
          <a:lstStyle/>
          <a:p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4/20/2016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Rectangle 6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tags" Target="../tags/tag6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tags" Target="../tags/tag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video" Target="../media/media1.wmv"/><Relationship Id="rId7" Type="http://schemas.openxmlformats.org/officeDocument/2006/relationships/image" Target="../media/image4.png"/><Relationship Id="rId2" Type="http://schemas.microsoft.com/office/2007/relationships/media" Target="../media/media1.wmv"/><Relationship Id="rId1" Type="http://schemas.openxmlformats.org/officeDocument/2006/relationships/tags" Target="../tags/tag2.xml"/><Relationship Id="rId6" Type="http://schemas.openxmlformats.org/officeDocument/2006/relationships/image" Target="../media/image3.png"/><Relationship Id="rId5" Type="http://schemas.openxmlformats.org/officeDocument/2006/relationships/notesSlide" Target="../notesSlides/notesSlide1.xml"/><Relationship Id="rId4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4.xml"/><Relationship Id="rId4" Type="http://schemas.openxmlformats.org/officeDocument/2006/relationships/chart" Target="../charts/char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7" Type="http://schemas.openxmlformats.org/officeDocument/2006/relationships/image" Target="../media/image10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9.jpg"/><Relationship Id="rId5" Type="http://schemas.openxmlformats.org/officeDocument/2006/relationships/image" Target="../media/image8.gif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User-Oriented Language Design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CS 2110 – Spring 2016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76830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Programmers are Humans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31263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Library Designer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Want to provide a “separate” function</a:t>
            </a:r>
          </a:p>
          <a:p>
            <a:pPr lvl="1"/>
            <a:r>
              <a:rPr lang="en-US" dirty="0"/>
              <a:t>I</a:t>
            </a:r>
            <a:r>
              <a:rPr lang="en-US" dirty="0" smtClean="0"/>
              <a:t>nputs: middle, </a:t>
            </a:r>
            <a:r>
              <a:rPr lang="en-US" dirty="0" err="1" smtClean="0"/>
              <a:t>elems</a:t>
            </a:r>
            <a:r>
              <a:rPr lang="en-US" dirty="0" smtClean="0"/>
              <a:t>, smaller, bigger</a:t>
            </a:r>
          </a:p>
          <a:p>
            <a:pPr lvl="1"/>
            <a:r>
              <a:rPr lang="en-US" dirty="0" smtClean="0"/>
              <a:t>Requirements:</a:t>
            </a:r>
          </a:p>
          <a:p>
            <a:pPr lvl="2"/>
            <a:r>
              <a:rPr lang="en-US" dirty="0" smtClean="0"/>
              <a:t>Place all values in </a:t>
            </a:r>
            <a:r>
              <a:rPr lang="en-US" dirty="0" err="1" smtClean="0"/>
              <a:t>elems</a:t>
            </a:r>
            <a:r>
              <a:rPr lang="en-US" dirty="0" smtClean="0"/>
              <a:t> less than middle into smaller</a:t>
            </a:r>
          </a:p>
          <a:p>
            <a:pPr lvl="2"/>
            <a:r>
              <a:rPr lang="en-US" dirty="0" smtClean="0"/>
              <a:t>Place all other values in </a:t>
            </a:r>
            <a:r>
              <a:rPr lang="en-US" dirty="0" err="1" smtClean="0"/>
              <a:t>elems</a:t>
            </a:r>
            <a:r>
              <a:rPr lang="en-US" dirty="0" smtClean="0"/>
              <a:t> into bigger</a:t>
            </a:r>
          </a:p>
          <a:p>
            <a:r>
              <a:rPr lang="en-US" dirty="0" smtClean="0"/>
              <a:t>Goals</a:t>
            </a:r>
          </a:p>
          <a:p>
            <a:pPr lvl="1"/>
            <a:r>
              <a:rPr lang="en-US" dirty="0" smtClean="0"/>
              <a:t>Implement separate</a:t>
            </a:r>
          </a:p>
          <a:p>
            <a:pPr lvl="1"/>
            <a:r>
              <a:rPr lang="en-US" dirty="0" smtClean="0"/>
              <a:t>Provide maximally flexible type signature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23758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Library User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2959" y="1845734"/>
            <a:ext cx="7872154" cy="4023360"/>
          </a:xfrm>
        </p:spPr>
        <p:txBody>
          <a:bodyPr/>
          <a:lstStyle/>
          <a:p>
            <a:r>
              <a:rPr lang="en-US" dirty="0" smtClean="0"/>
              <a:t>Goal</a:t>
            </a:r>
          </a:p>
          <a:p>
            <a:pPr lvl="1"/>
            <a:r>
              <a:rPr lang="en-US" dirty="0" smtClean="0"/>
              <a:t>Place nonnegative values in “</a:t>
            </a:r>
            <a:r>
              <a:rPr lang="en-US" dirty="0" err="1" smtClean="0"/>
              <a:t>ints</a:t>
            </a:r>
            <a:r>
              <a:rPr lang="en-US" dirty="0" smtClean="0"/>
              <a:t>” into “positives”</a:t>
            </a:r>
          </a:p>
          <a:p>
            <a:r>
              <a:rPr lang="en-US" dirty="0" smtClean="0"/>
              <a:t>Context</a:t>
            </a:r>
          </a:p>
          <a:p>
            <a:pPr lvl="1"/>
            <a:r>
              <a:rPr lang="en-US" dirty="0" smtClean="0"/>
              <a:t>“ignore” throws away all elements added to it</a:t>
            </a:r>
          </a:p>
          <a:p>
            <a:r>
              <a:rPr lang="en-US" dirty="0" smtClean="0"/>
              <a:t>Implementation</a:t>
            </a:r>
          </a:p>
          <a:p>
            <a:pPr lvl="1"/>
            <a:r>
              <a:rPr lang="en-US" dirty="0" smtClean="0"/>
              <a:t>separate(0, </a:t>
            </a:r>
            <a:r>
              <a:rPr lang="en-US" dirty="0" err="1" smtClean="0"/>
              <a:t>ints</a:t>
            </a:r>
            <a:r>
              <a:rPr lang="en-US" dirty="0" smtClean="0"/>
              <a:t>, ignore, positives);</a:t>
            </a:r>
          </a:p>
        </p:txBody>
      </p:sp>
    </p:spTree>
    <p:extLst>
      <p:ext uri="{BB962C8B-B14F-4D97-AF65-F5344CB8AC3E}">
        <p14:creationId xmlns:p14="http://schemas.microsoft.com/office/powerpoint/2010/main" val="26358868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User Types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2959" y="1845734"/>
            <a:ext cx="7543801" cy="4347248"/>
          </a:xfrm>
        </p:spPr>
        <p:txBody>
          <a:bodyPr/>
          <a:lstStyle/>
          <a:p>
            <a:r>
              <a:rPr lang="en-US" dirty="0" err="1" smtClean="0"/>
              <a:t>ints</a:t>
            </a:r>
            <a:r>
              <a:rPr lang="en-US" dirty="0" smtClean="0"/>
              <a:t> : </a:t>
            </a:r>
            <a:r>
              <a:rPr lang="en-US" dirty="0" err="1" smtClean="0"/>
              <a:t>Iterable</a:t>
            </a:r>
            <a:r>
              <a:rPr lang="en-US" dirty="0" smtClean="0"/>
              <a:t>&lt;Integer&gt;</a:t>
            </a:r>
          </a:p>
          <a:p>
            <a:pPr lvl="1"/>
            <a:r>
              <a:rPr lang="en-US" dirty="0" smtClean="0"/>
              <a:t>You can get things from </a:t>
            </a:r>
            <a:r>
              <a:rPr lang="en-US" dirty="0" err="1" smtClean="0"/>
              <a:t>iterables</a:t>
            </a:r>
            <a:endParaRPr lang="en-US" dirty="0" smtClean="0"/>
          </a:p>
          <a:p>
            <a:r>
              <a:rPr lang="en-US" dirty="0" smtClean="0"/>
              <a:t>positives : Collection&lt;Integer&gt;</a:t>
            </a:r>
          </a:p>
          <a:p>
            <a:pPr lvl="1"/>
            <a:r>
              <a:rPr lang="en-US" dirty="0" smtClean="0"/>
              <a:t>You can add things to collections</a:t>
            </a:r>
          </a:p>
          <a:p>
            <a:r>
              <a:rPr lang="en-US" dirty="0" smtClean="0"/>
              <a:t>ignore : Collection&lt;Object&gt;</a:t>
            </a:r>
          </a:p>
          <a:p>
            <a:pPr lvl="1"/>
            <a:r>
              <a:rPr lang="en-US" dirty="0" smtClean="0"/>
              <a:t>You can add anything to it</a:t>
            </a:r>
          </a:p>
          <a:p>
            <a:r>
              <a:rPr lang="en-US" dirty="0" smtClean="0"/>
              <a:t>Integer implements Comparable&lt;Number&gt;</a:t>
            </a:r>
          </a:p>
          <a:p>
            <a:pPr lvl="1"/>
            <a:r>
              <a:rPr lang="en-US" dirty="0" smtClean="0"/>
              <a:t>integers can be compared with any number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07583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Library Implementation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void separate(middle,</a:t>
            </a:r>
            <a:br>
              <a:rPr lang="en-US" dirty="0" smtClean="0"/>
            </a:br>
            <a:r>
              <a:rPr lang="en-US" dirty="0" smtClean="0"/>
              <a:t>		</a:t>
            </a:r>
            <a:r>
              <a:rPr lang="en-US" dirty="0" err="1" smtClean="0"/>
              <a:t>elems</a:t>
            </a:r>
            <a:r>
              <a:rPr lang="en-US" dirty="0" smtClean="0"/>
              <a:t>,</a:t>
            </a:r>
            <a:br>
              <a:rPr lang="en-US" dirty="0" smtClean="0"/>
            </a:br>
            <a:r>
              <a:rPr lang="en-US" dirty="0" smtClean="0"/>
              <a:t>		smaller,</a:t>
            </a:r>
            <a:br>
              <a:rPr lang="en-US" dirty="0" smtClean="0"/>
            </a:br>
            <a:r>
              <a:rPr lang="en-US" dirty="0" smtClean="0"/>
              <a:t>		bigger) {</a:t>
            </a:r>
            <a:br>
              <a:rPr lang="en-US" dirty="0" smtClean="0"/>
            </a:br>
            <a:r>
              <a:rPr lang="en-US" dirty="0" smtClean="0"/>
              <a:t>	</a:t>
            </a:r>
            <a:r>
              <a:rPr lang="en-US" dirty="0" err="1" smtClean="0"/>
              <a:t>foreach</a:t>
            </a:r>
            <a:r>
              <a:rPr lang="en-US" dirty="0" smtClean="0"/>
              <a:t> (</a:t>
            </a:r>
            <a:r>
              <a:rPr lang="en-US" dirty="0" err="1" smtClean="0"/>
              <a:t>elem</a:t>
            </a:r>
            <a:r>
              <a:rPr lang="en-US" dirty="0" smtClean="0"/>
              <a:t> in </a:t>
            </a:r>
            <a:r>
              <a:rPr lang="en-US" dirty="0" err="1" smtClean="0"/>
              <a:t>elems</a:t>
            </a:r>
            <a:r>
              <a:rPr lang="en-US" dirty="0" smtClean="0"/>
              <a:t>)</a:t>
            </a:r>
            <a:br>
              <a:rPr lang="en-US" dirty="0" smtClean="0"/>
            </a:br>
            <a:r>
              <a:rPr lang="en-US" dirty="0" smtClean="0"/>
              <a:t>		(</a:t>
            </a:r>
            <a:r>
              <a:rPr lang="en-US" dirty="0" err="1" smtClean="0"/>
              <a:t>elem</a:t>
            </a:r>
            <a:r>
              <a:rPr lang="en-US" dirty="0" smtClean="0"/>
              <a:t> &lt; middle ? smaller : bigger)</a:t>
            </a:r>
            <a:br>
              <a:rPr lang="en-US" dirty="0" smtClean="0"/>
            </a:br>
            <a:r>
              <a:rPr lang="en-US" dirty="0" smtClean="0"/>
              <a:t>				.add(</a:t>
            </a:r>
            <a:r>
              <a:rPr lang="en-US" dirty="0" err="1" smtClean="0"/>
              <a:t>elem</a:t>
            </a:r>
            <a:r>
              <a:rPr lang="en-US" dirty="0" smtClean="0"/>
              <a:t>);</a:t>
            </a: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27413989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Library Type</a:t>
            </a:r>
            <a:endParaRPr 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822959" y="1845733"/>
            <a:ext cx="7543801" cy="4430375"/>
          </a:xfrm>
        </p:spPr>
        <p:txBody>
          <a:bodyPr>
            <a:normAutofit/>
          </a:bodyPr>
          <a:lstStyle/>
          <a:p>
            <a:r>
              <a:rPr lang="en-US" dirty="0" smtClean="0"/>
              <a:t>&lt;T extends Comparable&lt;T&gt;&gt;</a:t>
            </a:r>
            <a:br>
              <a:rPr lang="en-US" dirty="0" smtClean="0"/>
            </a:br>
            <a:r>
              <a:rPr lang="en-US" dirty="0" smtClean="0"/>
              <a:t>void separate(T middle,</a:t>
            </a:r>
            <a:br>
              <a:rPr lang="en-US" dirty="0" smtClean="0"/>
            </a:br>
            <a:r>
              <a:rPr lang="en-US" dirty="0" smtClean="0"/>
              <a:t>		</a:t>
            </a:r>
            <a:r>
              <a:rPr lang="en-US" dirty="0" err="1" smtClean="0"/>
              <a:t>Iterable</a:t>
            </a:r>
            <a:r>
              <a:rPr lang="en-US" dirty="0" smtClean="0"/>
              <a:t>&lt;T&gt; </a:t>
            </a:r>
            <a:r>
              <a:rPr lang="en-US" dirty="0" err="1" smtClean="0"/>
              <a:t>elems</a:t>
            </a:r>
            <a:r>
              <a:rPr lang="en-US" dirty="0" smtClean="0"/>
              <a:t>,</a:t>
            </a:r>
            <a:br>
              <a:rPr lang="en-US" dirty="0" smtClean="0"/>
            </a:br>
            <a:r>
              <a:rPr lang="en-US" dirty="0" smtClean="0"/>
              <a:t>		Collection&lt;T&gt; smaller,</a:t>
            </a:r>
            <a:br>
              <a:rPr lang="en-US" dirty="0" smtClean="0"/>
            </a:br>
            <a:r>
              <a:rPr lang="en-US" dirty="0" smtClean="0"/>
              <a:t>		Collection&lt;T&gt; bigger) {</a:t>
            </a:r>
            <a:br>
              <a:rPr lang="en-US" dirty="0" smtClean="0"/>
            </a:br>
            <a:r>
              <a:rPr lang="en-US" dirty="0" smtClean="0"/>
              <a:t>	</a:t>
            </a:r>
            <a:r>
              <a:rPr lang="en-US" dirty="0" err="1" smtClean="0"/>
              <a:t>foreach</a:t>
            </a:r>
            <a:r>
              <a:rPr lang="en-US" dirty="0" smtClean="0"/>
              <a:t> (</a:t>
            </a:r>
            <a:r>
              <a:rPr lang="en-US" dirty="0" err="1" smtClean="0"/>
              <a:t>elem</a:t>
            </a:r>
            <a:r>
              <a:rPr lang="en-US" dirty="0" smtClean="0"/>
              <a:t> in </a:t>
            </a:r>
            <a:r>
              <a:rPr lang="en-US" dirty="0" err="1" smtClean="0"/>
              <a:t>elems</a:t>
            </a:r>
            <a:r>
              <a:rPr lang="en-US" dirty="0" smtClean="0"/>
              <a:t>)</a:t>
            </a:r>
            <a:br>
              <a:rPr lang="en-US" dirty="0" smtClean="0"/>
            </a:br>
            <a:r>
              <a:rPr lang="en-US" dirty="0" smtClean="0"/>
              <a:t>		(</a:t>
            </a:r>
            <a:r>
              <a:rPr lang="en-US" dirty="0" err="1" smtClean="0"/>
              <a:t>elem</a:t>
            </a:r>
            <a:r>
              <a:rPr lang="en-US" dirty="0" smtClean="0"/>
              <a:t> &lt; middle ? smaller : bigger)</a:t>
            </a:r>
            <a:br>
              <a:rPr lang="en-US" dirty="0" smtClean="0"/>
            </a:br>
            <a:r>
              <a:rPr lang="en-US" dirty="0" smtClean="0"/>
              <a:t>				.add(</a:t>
            </a:r>
            <a:r>
              <a:rPr lang="en-US" dirty="0" err="1" smtClean="0"/>
              <a:t>elem</a:t>
            </a:r>
            <a:r>
              <a:rPr lang="en-US" dirty="0" smtClean="0"/>
              <a:t>);</a:t>
            </a: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}</a:t>
            </a:r>
          </a:p>
        </p:txBody>
      </p:sp>
      <p:sp>
        <p:nvSpPr>
          <p:cNvPr id="5" name="&quot;No&quot; Symbol 4"/>
          <p:cNvSpPr/>
          <p:nvPr/>
        </p:nvSpPr>
        <p:spPr>
          <a:xfrm>
            <a:off x="2448098" y="1762603"/>
            <a:ext cx="4247804" cy="4247804"/>
          </a:xfrm>
          <a:prstGeom prst="noSmoking">
            <a:avLst/>
          </a:prstGeom>
          <a:solidFill>
            <a:srgbClr val="C00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10903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Insufficient Flexibility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2959" y="1845734"/>
            <a:ext cx="4958081" cy="4023360"/>
          </a:xfrm>
        </p:spPr>
        <p:txBody>
          <a:bodyPr>
            <a:normAutofit/>
          </a:bodyPr>
          <a:lstStyle/>
          <a:p>
            <a:r>
              <a:rPr lang="en-US" b="1" dirty="0" smtClean="0"/>
              <a:t>Formals</a:t>
            </a:r>
          </a:p>
          <a:p>
            <a:r>
              <a:rPr lang="en-US" dirty="0" smtClean="0"/>
              <a:t>&lt;</a:t>
            </a:r>
            <a:r>
              <a:rPr lang="en-US" dirty="0"/>
              <a:t>T extends Comparable&lt;T</a:t>
            </a:r>
            <a:r>
              <a:rPr lang="en-US" dirty="0" smtClean="0"/>
              <a:t>&gt;&gt;</a:t>
            </a:r>
            <a:br>
              <a:rPr lang="en-US" dirty="0" smtClean="0"/>
            </a:br>
            <a:r>
              <a:rPr lang="en-US" dirty="0" smtClean="0"/>
              <a:t>void </a:t>
            </a:r>
            <a:r>
              <a:rPr lang="en-US" dirty="0"/>
              <a:t>separate(T middle</a:t>
            </a:r>
            <a:r>
              <a:rPr lang="en-US" dirty="0" smtClean="0"/>
              <a:t>,</a:t>
            </a:r>
            <a:br>
              <a:rPr lang="en-US" dirty="0" smtClean="0"/>
            </a:br>
            <a:r>
              <a:rPr lang="en-US" dirty="0" smtClean="0"/>
              <a:t>	</a:t>
            </a:r>
            <a:r>
              <a:rPr lang="en-US" dirty="0" err="1" smtClean="0"/>
              <a:t>Iterable</a:t>
            </a:r>
            <a:r>
              <a:rPr lang="en-US" dirty="0" smtClean="0"/>
              <a:t>&lt;T</a:t>
            </a:r>
            <a:r>
              <a:rPr lang="en-US" dirty="0"/>
              <a:t>&gt; </a:t>
            </a:r>
            <a:r>
              <a:rPr lang="en-US" dirty="0" err="1"/>
              <a:t>elems</a:t>
            </a:r>
            <a:r>
              <a:rPr lang="en-US" dirty="0" smtClean="0"/>
              <a:t>,</a:t>
            </a:r>
            <a:br>
              <a:rPr lang="en-US" dirty="0" smtClean="0"/>
            </a:br>
            <a:r>
              <a:rPr lang="en-US" dirty="0"/>
              <a:t>	</a:t>
            </a:r>
            <a:r>
              <a:rPr lang="en-US" dirty="0" smtClean="0"/>
              <a:t>Collection&lt;T</a:t>
            </a:r>
            <a:r>
              <a:rPr lang="en-US" dirty="0"/>
              <a:t>&gt; smaller,</a:t>
            </a:r>
            <a:br>
              <a:rPr lang="en-US" dirty="0"/>
            </a:br>
            <a:r>
              <a:rPr lang="en-US" dirty="0"/>
              <a:t>	</a:t>
            </a:r>
            <a:r>
              <a:rPr lang="en-US" dirty="0" smtClean="0"/>
              <a:t>Collection&lt;T</a:t>
            </a:r>
            <a:r>
              <a:rPr lang="en-US" dirty="0"/>
              <a:t>&gt; bigger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6075679" y="1845734"/>
            <a:ext cx="2397761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3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2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 smtClean="0"/>
              <a:t>Actuals</a:t>
            </a:r>
          </a:p>
          <a:p>
            <a:r>
              <a:rPr lang="en-US" dirty="0" smtClean="0"/>
              <a:t>Integer</a:t>
            </a:r>
            <a:br>
              <a:rPr lang="en-US" dirty="0" smtClean="0"/>
            </a:br>
            <a:r>
              <a:rPr lang="en-US" dirty="0" smtClean="0"/>
              <a:t>0</a:t>
            </a:r>
            <a:br>
              <a:rPr lang="en-US" dirty="0" smtClean="0"/>
            </a:br>
            <a:r>
              <a:rPr lang="en-US" dirty="0" err="1" smtClean="0"/>
              <a:t>ints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ignore</a:t>
            </a:r>
            <a:br>
              <a:rPr lang="en-US" dirty="0" smtClean="0"/>
            </a:br>
            <a:r>
              <a:rPr lang="en-US" dirty="0" smtClean="0"/>
              <a:t>positives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8001000" y="2778760"/>
            <a:ext cx="617477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 smtClean="0">
                <a:ln>
                  <a:solidFill>
                    <a:srgbClr val="002060"/>
                  </a:solidFill>
                </a:ln>
                <a:solidFill>
                  <a:srgbClr val="00B050"/>
                </a:solidFill>
                <a:latin typeface="+mj-lt"/>
                <a:sym typeface="Wingdings 2"/>
              </a:rPr>
              <a:t></a:t>
            </a:r>
            <a:endParaRPr lang="en-US" sz="4400" b="1" dirty="0">
              <a:ln>
                <a:solidFill>
                  <a:srgbClr val="002060"/>
                </a:solidFill>
              </a:ln>
              <a:solidFill>
                <a:srgbClr val="00B050"/>
              </a:solidFill>
              <a:latin typeface="+mj-lt"/>
            </a:endParaRPr>
          </a:p>
        </p:txBody>
      </p:sp>
      <p:sp>
        <p:nvSpPr>
          <p:cNvPr id="6" name="&quot;No&quot; Symbol 5"/>
          <p:cNvSpPr/>
          <p:nvPr/>
        </p:nvSpPr>
        <p:spPr>
          <a:xfrm>
            <a:off x="8113065" y="2586024"/>
            <a:ext cx="340055" cy="340055"/>
          </a:xfrm>
          <a:prstGeom prst="noSmoking">
            <a:avLst/>
          </a:prstGeom>
          <a:solidFill>
            <a:srgbClr val="C0000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995460" y="3205481"/>
            <a:ext cx="617477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 smtClean="0">
                <a:ln>
                  <a:solidFill>
                    <a:srgbClr val="002060"/>
                  </a:solidFill>
                </a:ln>
                <a:solidFill>
                  <a:srgbClr val="00B050"/>
                </a:solidFill>
                <a:latin typeface="+mj-lt"/>
                <a:sym typeface="Wingdings 2"/>
              </a:rPr>
              <a:t></a:t>
            </a:r>
            <a:endParaRPr lang="en-US" sz="4400" b="1" dirty="0">
              <a:ln>
                <a:solidFill>
                  <a:srgbClr val="002060"/>
                </a:solidFill>
              </a:ln>
              <a:solidFill>
                <a:srgbClr val="00B050"/>
              </a:solidFill>
              <a:latin typeface="+mj-lt"/>
            </a:endParaRPr>
          </a:p>
        </p:txBody>
      </p:sp>
      <p:sp>
        <p:nvSpPr>
          <p:cNvPr id="8" name="&quot;No&quot; Symbol 7"/>
          <p:cNvSpPr/>
          <p:nvPr/>
        </p:nvSpPr>
        <p:spPr>
          <a:xfrm>
            <a:off x="8124150" y="3835706"/>
            <a:ext cx="340055" cy="340055"/>
          </a:xfrm>
          <a:prstGeom prst="noSmoking">
            <a:avLst/>
          </a:prstGeom>
          <a:solidFill>
            <a:srgbClr val="C0000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989920" y="4122652"/>
            <a:ext cx="617477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 smtClean="0">
                <a:ln>
                  <a:solidFill>
                    <a:srgbClr val="002060"/>
                  </a:solidFill>
                </a:ln>
                <a:solidFill>
                  <a:srgbClr val="00B050"/>
                </a:solidFill>
                <a:latin typeface="+mj-lt"/>
                <a:sym typeface="Wingdings 2"/>
              </a:rPr>
              <a:t></a:t>
            </a:r>
            <a:endParaRPr lang="en-US" sz="4400" b="1" dirty="0">
              <a:ln>
                <a:solidFill>
                  <a:srgbClr val="002060"/>
                </a:solidFill>
              </a:ln>
              <a:solidFill>
                <a:srgbClr val="00B05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0870350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 animBg="1"/>
      <p:bldP spid="7" grpId="0"/>
      <p:bldP spid="8" grpId="0" animBg="1"/>
      <p:bldP spid="9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Wildcards</a:t>
            </a:r>
            <a:endParaRPr 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822959" y="1845733"/>
            <a:ext cx="7543801" cy="4430375"/>
          </a:xfrm>
        </p:spPr>
        <p:txBody>
          <a:bodyPr>
            <a:normAutofit/>
          </a:bodyPr>
          <a:lstStyle/>
          <a:p>
            <a:r>
              <a:rPr lang="en-US" dirty="0" smtClean="0"/>
              <a:t>&lt;T extends Comparable&lt;? super T&gt;&gt;</a:t>
            </a:r>
            <a:br>
              <a:rPr lang="en-US" dirty="0" smtClean="0"/>
            </a:br>
            <a:r>
              <a:rPr lang="en-US" dirty="0" smtClean="0"/>
              <a:t>void separate(T middle,</a:t>
            </a:r>
            <a:br>
              <a:rPr lang="en-US" dirty="0" smtClean="0"/>
            </a:br>
            <a:r>
              <a:rPr lang="en-US" dirty="0" smtClean="0"/>
              <a:t>		</a:t>
            </a:r>
            <a:r>
              <a:rPr lang="en-US" dirty="0" err="1" smtClean="0"/>
              <a:t>Iterable</a:t>
            </a:r>
            <a:r>
              <a:rPr lang="en-US" dirty="0" smtClean="0"/>
              <a:t>&lt;? extends T&gt; </a:t>
            </a:r>
            <a:r>
              <a:rPr lang="en-US" dirty="0" err="1" smtClean="0"/>
              <a:t>elems</a:t>
            </a:r>
            <a:r>
              <a:rPr lang="en-US" dirty="0" smtClean="0"/>
              <a:t>,</a:t>
            </a:r>
            <a:br>
              <a:rPr lang="en-US" dirty="0" smtClean="0"/>
            </a:br>
            <a:r>
              <a:rPr lang="en-US" dirty="0" smtClean="0"/>
              <a:t>		Collection&lt;? super T&gt; smaller,</a:t>
            </a:r>
            <a:br>
              <a:rPr lang="en-US" dirty="0" smtClean="0"/>
            </a:br>
            <a:r>
              <a:rPr lang="en-US" dirty="0" smtClean="0"/>
              <a:t>		Collection&lt;? super T&gt; bigger) {</a:t>
            </a:r>
            <a:br>
              <a:rPr lang="en-US" dirty="0" smtClean="0"/>
            </a:br>
            <a:r>
              <a:rPr lang="en-US" dirty="0" smtClean="0"/>
              <a:t>	</a:t>
            </a:r>
            <a:r>
              <a:rPr lang="en-US" dirty="0" err="1" smtClean="0"/>
              <a:t>foreach</a:t>
            </a:r>
            <a:r>
              <a:rPr lang="en-US" dirty="0" smtClean="0"/>
              <a:t> (</a:t>
            </a:r>
            <a:r>
              <a:rPr lang="en-US" dirty="0" err="1" smtClean="0"/>
              <a:t>elem</a:t>
            </a:r>
            <a:r>
              <a:rPr lang="en-US" dirty="0" smtClean="0"/>
              <a:t> in </a:t>
            </a:r>
            <a:r>
              <a:rPr lang="en-US" dirty="0" err="1" smtClean="0"/>
              <a:t>elems</a:t>
            </a:r>
            <a:r>
              <a:rPr lang="en-US" dirty="0" smtClean="0"/>
              <a:t>)</a:t>
            </a:r>
            <a:br>
              <a:rPr lang="en-US" dirty="0" smtClean="0"/>
            </a:br>
            <a:r>
              <a:rPr lang="en-US" dirty="0" smtClean="0"/>
              <a:t>		(</a:t>
            </a:r>
            <a:r>
              <a:rPr lang="en-US" dirty="0" err="1" smtClean="0"/>
              <a:t>elem</a:t>
            </a:r>
            <a:r>
              <a:rPr lang="en-US" dirty="0" smtClean="0"/>
              <a:t> &lt; middle ? smaller : bigger)</a:t>
            </a:r>
            <a:br>
              <a:rPr lang="en-US" dirty="0" smtClean="0"/>
            </a:br>
            <a:r>
              <a:rPr lang="en-US" dirty="0" smtClean="0"/>
              <a:t>				.add(</a:t>
            </a:r>
            <a:r>
              <a:rPr lang="en-US" dirty="0" err="1" smtClean="0"/>
              <a:t>elem</a:t>
            </a:r>
            <a:r>
              <a:rPr lang="en-US" dirty="0" smtClean="0"/>
              <a:t>);</a:t>
            </a: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7680666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Excessive Annotations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2959" y="1845734"/>
            <a:ext cx="7543801" cy="4565226"/>
          </a:xfrm>
        </p:spPr>
        <p:txBody>
          <a:bodyPr>
            <a:normAutofit/>
          </a:bodyPr>
          <a:lstStyle/>
          <a:p>
            <a:r>
              <a:rPr lang="en-US" dirty="0" smtClean="0"/>
              <a:t>&lt;T&gt;</a:t>
            </a:r>
            <a:br>
              <a:rPr lang="en-US" dirty="0" smtClean="0"/>
            </a:br>
            <a:r>
              <a:rPr lang="en-US" dirty="0" smtClean="0"/>
              <a:t>void flatten(</a:t>
            </a:r>
            <a:br>
              <a:rPr lang="en-US" dirty="0" smtClean="0"/>
            </a:br>
            <a:r>
              <a:rPr lang="en-US" dirty="0" err="1" smtClean="0"/>
              <a:t>Iterable</a:t>
            </a:r>
            <a:r>
              <a:rPr lang="en-US" dirty="0" smtClean="0"/>
              <a:t>&lt;? extends </a:t>
            </a:r>
            <a:r>
              <a:rPr lang="en-US" dirty="0" err="1" smtClean="0"/>
              <a:t>Iterable</a:t>
            </a:r>
            <a:r>
              <a:rPr lang="en-US" dirty="0" smtClean="0"/>
              <a:t>&lt;? extends T&gt;&gt; </a:t>
            </a:r>
            <a:r>
              <a:rPr lang="en-US" dirty="0" err="1" smtClean="0"/>
              <a:t>colls</a:t>
            </a:r>
            <a:r>
              <a:rPr lang="en-US" dirty="0" smtClean="0"/>
              <a:t>,</a:t>
            </a:r>
            <a:br>
              <a:rPr lang="en-US" dirty="0" smtClean="0"/>
            </a:br>
            <a:r>
              <a:rPr lang="en-US" dirty="0" smtClean="0"/>
              <a:t>		Collection&lt;? super T&gt; into) {</a:t>
            </a:r>
            <a:br>
              <a:rPr lang="en-US" dirty="0" smtClean="0"/>
            </a:br>
            <a:r>
              <a:rPr lang="en-US" dirty="0" smtClean="0"/>
              <a:t>	for (</a:t>
            </a:r>
            <a:r>
              <a:rPr lang="en-US" dirty="0" err="1" smtClean="0"/>
              <a:t>Iterable</a:t>
            </a:r>
            <a:r>
              <a:rPr lang="en-US" dirty="0" smtClean="0"/>
              <a:t>&lt;? extends T&gt; </a:t>
            </a:r>
            <a:r>
              <a:rPr lang="en-US" dirty="0" err="1" smtClean="0"/>
              <a:t>coll</a:t>
            </a:r>
            <a:r>
              <a:rPr lang="en-US" dirty="0" smtClean="0"/>
              <a:t> : </a:t>
            </a:r>
            <a:r>
              <a:rPr lang="en-US" dirty="0" err="1" smtClean="0"/>
              <a:t>colls</a:t>
            </a:r>
            <a:r>
              <a:rPr lang="en-US" dirty="0" smtClean="0"/>
              <a:t>)</a:t>
            </a:r>
            <a:br>
              <a:rPr lang="en-US" dirty="0" smtClean="0"/>
            </a:br>
            <a:r>
              <a:rPr lang="en-US" dirty="0" smtClean="0"/>
              <a:t>		for (T </a:t>
            </a:r>
            <a:r>
              <a:rPr lang="en-US" dirty="0" err="1" smtClean="0"/>
              <a:t>elem</a:t>
            </a:r>
            <a:r>
              <a:rPr lang="en-US" dirty="0" smtClean="0"/>
              <a:t> : </a:t>
            </a:r>
            <a:r>
              <a:rPr lang="en-US" dirty="0" err="1" smtClean="0"/>
              <a:t>coll</a:t>
            </a:r>
            <a:r>
              <a:rPr lang="en-US" dirty="0" smtClean="0"/>
              <a:t>)</a:t>
            </a:r>
            <a:br>
              <a:rPr lang="en-US" dirty="0" smtClean="0"/>
            </a:br>
            <a:r>
              <a:rPr lang="en-US" dirty="0" smtClean="0"/>
              <a:t>			</a:t>
            </a:r>
            <a:r>
              <a:rPr lang="en-US" dirty="0" err="1" smtClean="0"/>
              <a:t>into.add</a:t>
            </a:r>
            <a:r>
              <a:rPr lang="en-US" dirty="0" smtClean="0"/>
              <a:t>(</a:t>
            </a:r>
            <a:r>
              <a:rPr lang="en-US" dirty="0" err="1" smtClean="0"/>
              <a:t>elem</a:t>
            </a:r>
            <a:r>
              <a:rPr lang="en-US" dirty="0" smtClean="0"/>
              <a:t>);</a:t>
            </a:r>
            <a:br>
              <a:rPr lang="en-US" dirty="0" smtClean="0"/>
            </a:br>
            <a:r>
              <a:rPr lang="en-US" dirty="0" smtClean="0"/>
              <a:t>}</a:t>
            </a:r>
            <a:endParaRPr lang="en-US" dirty="0"/>
          </a:p>
        </p:txBody>
      </p:sp>
      <p:cxnSp>
        <p:nvCxnSpPr>
          <p:cNvPr id="4" name="Straight Arrow Connector 3"/>
          <p:cNvCxnSpPr/>
          <p:nvPr/>
        </p:nvCxnSpPr>
        <p:spPr>
          <a:xfrm flipV="1">
            <a:off x="2405786" y="2897786"/>
            <a:ext cx="1589227" cy="164654"/>
          </a:xfrm>
          <a:prstGeom prst="straightConnector1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Arrow Connector 4"/>
          <p:cNvCxnSpPr/>
          <p:nvPr/>
        </p:nvCxnSpPr>
        <p:spPr>
          <a:xfrm flipV="1">
            <a:off x="5559081" y="2897786"/>
            <a:ext cx="1589227" cy="164654"/>
          </a:xfrm>
          <a:prstGeom prst="straightConnector1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/>
          <p:cNvCxnSpPr/>
          <p:nvPr/>
        </p:nvCxnSpPr>
        <p:spPr>
          <a:xfrm flipV="1">
            <a:off x="3919976" y="4222280"/>
            <a:ext cx="1589227" cy="164654"/>
          </a:xfrm>
          <a:prstGeom prst="straightConnector1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418166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Declaration-Site Variance</a:t>
            </a:r>
            <a:endParaRPr 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822959" y="1845733"/>
            <a:ext cx="7543801" cy="4430375"/>
          </a:xfrm>
        </p:spPr>
        <p:txBody>
          <a:bodyPr>
            <a:normAutofit/>
          </a:bodyPr>
          <a:lstStyle/>
          <a:p>
            <a:r>
              <a:rPr lang="en-US" dirty="0" smtClean="0"/>
              <a:t>&lt;T extends Comparable&lt;T&gt;&gt;</a:t>
            </a:r>
            <a:br>
              <a:rPr lang="en-US" dirty="0" smtClean="0"/>
            </a:br>
            <a:r>
              <a:rPr lang="en-US" dirty="0" smtClean="0"/>
              <a:t>void separate(T middle,</a:t>
            </a:r>
            <a:br>
              <a:rPr lang="en-US" dirty="0" smtClean="0"/>
            </a:br>
            <a:r>
              <a:rPr lang="en-US" dirty="0" smtClean="0"/>
              <a:t>		</a:t>
            </a:r>
            <a:r>
              <a:rPr lang="en-US" dirty="0" err="1" smtClean="0"/>
              <a:t>Iterable</a:t>
            </a:r>
            <a:r>
              <a:rPr lang="en-US" dirty="0" smtClean="0"/>
              <a:t>&lt;T&gt; </a:t>
            </a:r>
            <a:r>
              <a:rPr lang="en-US" dirty="0" err="1" smtClean="0"/>
              <a:t>elems</a:t>
            </a:r>
            <a:r>
              <a:rPr lang="en-US" dirty="0" smtClean="0"/>
              <a:t>,</a:t>
            </a:r>
            <a:br>
              <a:rPr lang="en-US" dirty="0" smtClean="0"/>
            </a:br>
            <a:r>
              <a:rPr lang="en-US" dirty="0" smtClean="0"/>
              <a:t>		Collection&lt;T&gt; smaller,</a:t>
            </a:r>
            <a:br>
              <a:rPr lang="en-US" dirty="0" smtClean="0"/>
            </a:br>
            <a:r>
              <a:rPr lang="en-US" dirty="0" smtClean="0"/>
              <a:t>		Collection&lt;T&gt; bigger) {</a:t>
            </a:r>
            <a:br>
              <a:rPr lang="en-US" dirty="0" smtClean="0"/>
            </a:br>
            <a:r>
              <a:rPr lang="en-US" dirty="0" smtClean="0"/>
              <a:t>	</a:t>
            </a:r>
            <a:r>
              <a:rPr lang="en-US" dirty="0" err="1" smtClean="0"/>
              <a:t>foreach</a:t>
            </a:r>
            <a:r>
              <a:rPr lang="en-US" dirty="0" smtClean="0"/>
              <a:t> (</a:t>
            </a:r>
            <a:r>
              <a:rPr lang="en-US" dirty="0" err="1" smtClean="0"/>
              <a:t>elem</a:t>
            </a:r>
            <a:r>
              <a:rPr lang="en-US" dirty="0" smtClean="0"/>
              <a:t> in </a:t>
            </a:r>
            <a:r>
              <a:rPr lang="en-US" dirty="0" err="1" smtClean="0"/>
              <a:t>elems</a:t>
            </a:r>
            <a:r>
              <a:rPr lang="en-US" dirty="0" smtClean="0"/>
              <a:t>)</a:t>
            </a:r>
            <a:br>
              <a:rPr lang="en-US" dirty="0" smtClean="0"/>
            </a:br>
            <a:r>
              <a:rPr lang="en-US" dirty="0" smtClean="0"/>
              <a:t>		(</a:t>
            </a:r>
            <a:r>
              <a:rPr lang="en-US" dirty="0" err="1" smtClean="0"/>
              <a:t>elem</a:t>
            </a:r>
            <a:r>
              <a:rPr lang="en-US" dirty="0" smtClean="0"/>
              <a:t> &lt; middle ? smaller : bigger)</a:t>
            </a:r>
            <a:br>
              <a:rPr lang="en-US" dirty="0" smtClean="0"/>
            </a:br>
            <a:r>
              <a:rPr lang="en-US" dirty="0" smtClean="0"/>
              <a:t>				.add(</a:t>
            </a:r>
            <a:r>
              <a:rPr lang="en-US" dirty="0" err="1" smtClean="0"/>
              <a:t>elem</a:t>
            </a:r>
            <a:r>
              <a:rPr lang="en-US" dirty="0" smtClean="0"/>
              <a:t>);</a:t>
            </a: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}</a:t>
            </a:r>
          </a:p>
        </p:txBody>
      </p:sp>
      <p:sp>
        <p:nvSpPr>
          <p:cNvPr id="5" name="&quot;No&quot; Symbol 4"/>
          <p:cNvSpPr/>
          <p:nvPr/>
        </p:nvSpPr>
        <p:spPr>
          <a:xfrm>
            <a:off x="2448098" y="1762603"/>
            <a:ext cx="4247804" cy="4247804"/>
          </a:xfrm>
          <a:prstGeom prst="noSmoking">
            <a:avLst/>
          </a:prstGeom>
          <a:solidFill>
            <a:srgbClr val="C00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57640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Decidability</a:t>
            </a:r>
            <a:endParaRPr lang="en-US"/>
          </a:p>
        </p:txBody>
      </p:sp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20511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Insufficient Flexibility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2959" y="1845734"/>
            <a:ext cx="4958081" cy="4023360"/>
          </a:xfrm>
        </p:spPr>
        <p:txBody>
          <a:bodyPr>
            <a:normAutofit/>
          </a:bodyPr>
          <a:lstStyle/>
          <a:p>
            <a:r>
              <a:rPr lang="en-US" b="1" dirty="0" smtClean="0"/>
              <a:t>Formals</a:t>
            </a:r>
          </a:p>
          <a:p>
            <a:r>
              <a:rPr lang="en-US" dirty="0" smtClean="0"/>
              <a:t>&lt;</a:t>
            </a:r>
            <a:r>
              <a:rPr lang="en-US" dirty="0"/>
              <a:t>T extends Comparable&lt;T</a:t>
            </a:r>
            <a:r>
              <a:rPr lang="en-US" dirty="0" smtClean="0"/>
              <a:t>&gt;&gt;</a:t>
            </a:r>
            <a:br>
              <a:rPr lang="en-US" dirty="0" smtClean="0"/>
            </a:br>
            <a:r>
              <a:rPr lang="en-US" dirty="0" smtClean="0"/>
              <a:t>void </a:t>
            </a:r>
            <a:r>
              <a:rPr lang="en-US" dirty="0"/>
              <a:t>separate(T middle</a:t>
            </a:r>
            <a:r>
              <a:rPr lang="en-US" dirty="0" smtClean="0"/>
              <a:t>,</a:t>
            </a:r>
            <a:br>
              <a:rPr lang="en-US" dirty="0" smtClean="0"/>
            </a:br>
            <a:r>
              <a:rPr lang="en-US" dirty="0" smtClean="0"/>
              <a:t>	</a:t>
            </a:r>
            <a:r>
              <a:rPr lang="en-US" dirty="0" err="1" smtClean="0"/>
              <a:t>Iterable</a:t>
            </a:r>
            <a:r>
              <a:rPr lang="en-US" dirty="0" smtClean="0"/>
              <a:t>&lt;T</a:t>
            </a:r>
            <a:r>
              <a:rPr lang="en-US" dirty="0"/>
              <a:t>&gt; </a:t>
            </a:r>
            <a:r>
              <a:rPr lang="en-US" dirty="0" err="1"/>
              <a:t>elems</a:t>
            </a:r>
            <a:r>
              <a:rPr lang="en-US" dirty="0" smtClean="0"/>
              <a:t>,</a:t>
            </a:r>
            <a:br>
              <a:rPr lang="en-US" dirty="0" smtClean="0"/>
            </a:br>
            <a:r>
              <a:rPr lang="en-US" dirty="0"/>
              <a:t>	</a:t>
            </a:r>
            <a:r>
              <a:rPr lang="en-US" dirty="0" smtClean="0"/>
              <a:t>Collection&lt;T</a:t>
            </a:r>
            <a:r>
              <a:rPr lang="en-US" dirty="0"/>
              <a:t>&gt; smaller,</a:t>
            </a:r>
            <a:br>
              <a:rPr lang="en-US" dirty="0"/>
            </a:br>
            <a:r>
              <a:rPr lang="en-US" dirty="0"/>
              <a:t>	</a:t>
            </a:r>
            <a:r>
              <a:rPr lang="en-US" dirty="0" smtClean="0"/>
              <a:t>Collection&lt;T</a:t>
            </a:r>
            <a:r>
              <a:rPr lang="en-US" dirty="0"/>
              <a:t>&gt; bigger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6075679" y="1845734"/>
            <a:ext cx="2397761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3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2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 smtClean="0"/>
              <a:t>Actuals</a:t>
            </a:r>
          </a:p>
          <a:p>
            <a:r>
              <a:rPr lang="en-US" dirty="0" smtClean="0"/>
              <a:t>Integer</a:t>
            </a:r>
            <a:br>
              <a:rPr lang="en-US" dirty="0" smtClean="0"/>
            </a:br>
            <a:r>
              <a:rPr lang="en-US" dirty="0" smtClean="0"/>
              <a:t>0</a:t>
            </a:r>
            <a:br>
              <a:rPr lang="en-US" dirty="0" smtClean="0"/>
            </a:br>
            <a:r>
              <a:rPr lang="en-US" dirty="0" err="1" smtClean="0"/>
              <a:t>ints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ignore</a:t>
            </a:r>
            <a:br>
              <a:rPr lang="en-US" dirty="0" smtClean="0"/>
            </a:br>
            <a:r>
              <a:rPr lang="en-US" dirty="0" smtClean="0"/>
              <a:t>positives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995460" y="2365896"/>
            <a:ext cx="617477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 smtClean="0">
                <a:ln>
                  <a:solidFill>
                    <a:srgbClr val="002060"/>
                  </a:solidFill>
                </a:ln>
                <a:solidFill>
                  <a:srgbClr val="00B050"/>
                </a:solidFill>
                <a:latin typeface="+mj-lt"/>
                <a:sym typeface="Wingdings 2"/>
              </a:rPr>
              <a:t></a:t>
            </a:r>
            <a:endParaRPr lang="en-US" sz="4400" b="1" dirty="0">
              <a:ln>
                <a:solidFill>
                  <a:srgbClr val="002060"/>
                </a:solidFill>
              </a:ln>
              <a:solidFill>
                <a:srgbClr val="00B050"/>
              </a:solidFill>
              <a:latin typeface="+mj-lt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001000" y="2778760"/>
            <a:ext cx="617477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 smtClean="0">
                <a:ln>
                  <a:solidFill>
                    <a:srgbClr val="002060"/>
                  </a:solidFill>
                </a:ln>
                <a:solidFill>
                  <a:srgbClr val="00B050"/>
                </a:solidFill>
                <a:latin typeface="+mj-lt"/>
                <a:sym typeface="Wingdings 2"/>
              </a:rPr>
              <a:t></a:t>
            </a:r>
            <a:endParaRPr lang="en-US" sz="4400" b="1" dirty="0">
              <a:ln>
                <a:solidFill>
                  <a:srgbClr val="002060"/>
                </a:solidFill>
              </a:ln>
              <a:solidFill>
                <a:srgbClr val="00B050"/>
              </a:solidFill>
              <a:latin typeface="+mj-lt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995460" y="3205481"/>
            <a:ext cx="617477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 smtClean="0">
                <a:ln>
                  <a:solidFill>
                    <a:srgbClr val="002060"/>
                  </a:solidFill>
                </a:ln>
                <a:solidFill>
                  <a:srgbClr val="00B050"/>
                </a:solidFill>
                <a:latin typeface="+mj-lt"/>
                <a:sym typeface="Wingdings 2"/>
              </a:rPr>
              <a:t></a:t>
            </a:r>
            <a:endParaRPr lang="en-US" sz="4400" b="1" dirty="0">
              <a:ln>
                <a:solidFill>
                  <a:srgbClr val="002060"/>
                </a:solidFill>
              </a:ln>
              <a:solidFill>
                <a:srgbClr val="00B050"/>
              </a:solidFill>
              <a:latin typeface="+mj-lt"/>
            </a:endParaRPr>
          </a:p>
        </p:txBody>
      </p:sp>
      <p:sp>
        <p:nvSpPr>
          <p:cNvPr id="8" name="&quot;No&quot; Symbol 7"/>
          <p:cNvSpPr/>
          <p:nvPr/>
        </p:nvSpPr>
        <p:spPr>
          <a:xfrm>
            <a:off x="8124150" y="3835706"/>
            <a:ext cx="340055" cy="340055"/>
          </a:xfrm>
          <a:prstGeom prst="noSmoking">
            <a:avLst/>
          </a:prstGeom>
          <a:solidFill>
            <a:srgbClr val="C0000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989920" y="4122652"/>
            <a:ext cx="617477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 smtClean="0">
                <a:ln>
                  <a:solidFill>
                    <a:srgbClr val="002060"/>
                  </a:solidFill>
                </a:ln>
                <a:solidFill>
                  <a:srgbClr val="00B050"/>
                </a:solidFill>
                <a:latin typeface="+mj-lt"/>
                <a:sym typeface="Wingdings 2"/>
              </a:rPr>
              <a:t></a:t>
            </a:r>
            <a:endParaRPr lang="en-US" sz="4400" b="1" dirty="0">
              <a:ln>
                <a:solidFill>
                  <a:srgbClr val="002060"/>
                </a:solidFill>
              </a:ln>
              <a:solidFill>
                <a:srgbClr val="00B05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2611356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 animBg="1"/>
      <p:bldP spid="9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286604"/>
            <a:ext cx="7792720" cy="1450757"/>
          </a:xfrm>
        </p:spPr>
        <p:txBody>
          <a:bodyPr/>
          <a:lstStyle/>
          <a:p>
            <a:r>
              <a:rPr lang="en-US" dirty="0" smtClean="0"/>
              <a:t>Declaration-Site Variance Retry</a:t>
            </a:r>
            <a:endParaRPr 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822959" y="1845733"/>
            <a:ext cx="7543801" cy="4859867"/>
          </a:xfrm>
        </p:spPr>
        <p:txBody>
          <a:bodyPr>
            <a:normAutofit/>
          </a:bodyPr>
          <a:lstStyle/>
          <a:p>
            <a:r>
              <a:rPr lang="en-US" dirty="0" smtClean="0"/>
              <a:t>&lt;T extends Comparable&lt;T&gt;,</a:t>
            </a:r>
            <a:br>
              <a:rPr lang="en-US" dirty="0" smtClean="0"/>
            </a:br>
            <a:r>
              <a:rPr lang="en-US" dirty="0" smtClean="0"/>
              <a:t>		U super T, V super T&gt;</a:t>
            </a:r>
            <a:br>
              <a:rPr lang="en-US" dirty="0" smtClean="0"/>
            </a:br>
            <a:r>
              <a:rPr lang="en-US" dirty="0" smtClean="0"/>
              <a:t>void separate(T middle,</a:t>
            </a:r>
            <a:br>
              <a:rPr lang="en-US" dirty="0" smtClean="0"/>
            </a:br>
            <a:r>
              <a:rPr lang="en-US" dirty="0" smtClean="0"/>
              <a:t>		</a:t>
            </a:r>
            <a:r>
              <a:rPr lang="en-US" dirty="0" err="1" smtClean="0"/>
              <a:t>Iterable</a:t>
            </a:r>
            <a:r>
              <a:rPr lang="en-US" dirty="0" smtClean="0"/>
              <a:t>&lt;T&gt; </a:t>
            </a:r>
            <a:r>
              <a:rPr lang="en-US" dirty="0" err="1" smtClean="0"/>
              <a:t>elems</a:t>
            </a:r>
            <a:r>
              <a:rPr lang="en-US" dirty="0" smtClean="0"/>
              <a:t>,</a:t>
            </a:r>
            <a:br>
              <a:rPr lang="en-US" dirty="0" smtClean="0"/>
            </a:br>
            <a:r>
              <a:rPr lang="en-US" dirty="0" smtClean="0"/>
              <a:t>		Collection&lt;U&gt; smaller,</a:t>
            </a:r>
            <a:br>
              <a:rPr lang="en-US" dirty="0" smtClean="0"/>
            </a:br>
            <a:r>
              <a:rPr lang="en-US" dirty="0" smtClean="0"/>
              <a:t>		Collection&lt;V&gt; bigger) {</a:t>
            </a:r>
            <a:br>
              <a:rPr lang="en-US" dirty="0" smtClean="0"/>
            </a:br>
            <a:r>
              <a:rPr lang="en-US" dirty="0" smtClean="0"/>
              <a:t>	</a:t>
            </a:r>
            <a:r>
              <a:rPr lang="en-US" dirty="0" err="1" smtClean="0"/>
              <a:t>foreach</a:t>
            </a:r>
            <a:r>
              <a:rPr lang="en-US" dirty="0" smtClean="0"/>
              <a:t> (</a:t>
            </a:r>
            <a:r>
              <a:rPr lang="en-US" dirty="0" err="1" smtClean="0"/>
              <a:t>elem</a:t>
            </a:r>
            <a:r>
              <a:rPr lang="en-US" dirty="0" smtClean="0"/>
              <a:t> in </a:t>
            </a:r>
            <a:r>
              <a:rPr lang="en-US" dirty="0" err="1" smtClean="0"/>
              <a:t>elems</a:t>
            </a:r>
            <a:r>
              <a:rPr lang="en-US" dirty="0" smtClean="0"/>
              <a:t>)</a:t>
            </a:r>
            <a:br>
              <a:rPr lang="en-US" dirty="0" smtClean="0"/>
            </a:br>
            <a:r>
              <a:rPr lang="en-US" dirty="0" smtClean="0"/>
              <a:t>		(</a:t>
            </a:r>
            <a:r>
              <a:rPr lang="en-US" dirty="0" err="1" smtClean="0"/>
              <a:t>elem</a:t>
            </a:r>
            <a:r>
              <a:rPr lang="en-US" dirty="0" smtClean="0"/>
              <a:t> &lt; middle ? smaller : bigger)</a:t>
            </a:r>
            <a:br>
              <a:rPr lang="en-US" dirty="0" smtClean="0"/>
            </a:br>
            <a:r>
              <a:rPr lang="en-US" dirty="0" smtClean="0"/>
              <a:t>				.add(</a:t>
            </a:r>
            <a:r>
              <a:rPr lang="en-US" dirty="0" err="1" smtClean="0"/>
              <a:t>elem</a:t>
            </a:r>
            <a:r>
              <a:rPr lang="en-US" dirty="0" smtClean="0"/>
              <a:t>);</a:t>
            </a: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38413546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Mixed-Site Variance</a:t>
            </a:r>
            <a:endParaRPr 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822959" y="1845733"/>
            <a:ext cx="7543801" cy="4430375"/>
          </a:xfrm>
        </p:spPr>
        <p:txBody>
          <a:bodyPr>
            <a:normAutofit/>
          </a:bodyPr>
          <a:lstStyle/>
          <a:p>
            <a:r>
              <a:rPr lang="en-US" dirty="0" smtClean="0"/>
              <a:t>&lt;T extends Comparable&lt;T&gt;&gt;</a:t>
            </a:r>
            <a:br>
              <a:rPr lang="en-US" dirty="0" smtClean="0"/>
            </a:br>
            <a:r>
              <a:rPr lang="en-US" dirty="0" smtClean="0"/>
              <a:t>void separate(T middle,</a:t>
            </a:r>
            <a:br>
              <a:rPr lang="en-US" dirty="0" smtClean="0"/>
            </a:br>
            <a:r>
              <a:rPr lang="en-US" dirty="0" smtClean="0"/>
              <a:t>		</a:t>
            </a:r>
            <a:r>
              <a:rPr lang="en-US" dirty="0" err="1" smtClean="0"/>
              <a:t>Iterable</a:t>
            </a:r>
            <a:r>
              <a:rPr lang="en-US" dirty="0" smtClean="0"/>
              <a:t>&lt;T&gt; </a:t>
            </a:r>
            <a:r>
              <a:rPr lang="en-US" dirty="0" err="1" smtClean="0"/>
              <a:t>elems</a:t>
            </a:r>
            <a:r>
              <a:rPr lang="en-US" dirty="0" smtClean="0"/>
              <a:t>,</a:t>
            </a:r>
            <a:br>
              <a:rPr lang="en-US" dirty="0" smtClean="0"/>
            </a:br>
            <a:r>
              <a:rPr lang="en-US" dirty="0" smtClean="0"/>
              <a:t>		Collection&lt;in T&gt; smaller,</a:t>
            </a:r>
            <a:br>
              <a:rPr lang="en-US" dirty="0" smtClean="0"/>
            </a:br>
            <a:r>
              <a:rPr lang="en-US" dirty="0" smtClean="0"/>
              <a:t>		Collection&lt;in T&gt; bigger) {</a:t>
            </a:r>
            <a:br>
              <a:rPr lang="en-US" dirty="0" smtClean="0"/>
            </a:br>
            <a:r>
              <a:rPr lang="en-US" dirty="0" smtClean="0"/>
              <a:t>	</a:t>
            </a:r>
            <a:r>
              <a:rPr lang="en-US" dirty="0" err="1" smtClean="0"/>
              <a:t>foreach</a:t>
            </a:r>
            <a:r>
              <a:rPr lang="en-US" dirty="0" smtClean="0"/>
              <a:t> (</a:t>
            </a:r>
            <a:r>
              <a:rPr lang="en-US" dirty="0" err="1" smtClean="0"/>
              <a:t>elem</a:t>
            </a:r>
            <a:r>
              <a:rPr lang="en-US" dirty="0" smtClean="0"/>
              <a:t> in </a:t>
            </a:r>
            <a:r>
              <a:rPr lang="en-US" dirty="0" err="1" smtClean="0"/>
              <a:t>elems</a:t>
            </a:r>
            <a:r>
              <a:rPr lang="en-US" dirty="0" smtClean="0"/>
              <a:t>)</a:t>
            </a:r>
            <a:br>
              <a:rPr lang="en-US" dirty="0" smtClean="0"/>
            </a:br>
            <a:r>
              <a:rPr lang="en-US" dirty="0" smtClean="0"/>
              <a:t>		(</a:t>
            </a:r>
            <a:r>
              <a:rPr lang="en-US" dirty="0" err="1" smtClean="0"/>
              <a:t>elem</a:t>
            </a:r>
            <a:r>
              <a:rPr lang="en-US" dirty="0" smtClean="0"/>
              <a:t> &lt; middle ? smaller : bigger)</a:t>
            </a:r>
            <a:br>
              <a:rPr lang="en-US" dirty="0" smtClean="0"/>
            </a:br>
            <a:r>
              <a:rPr lang="en-US" dirty="0" smtClean="0"/>
              <a:t>				.add(</a:t>
            </a:r>
            <a:r>
              <a:rPr lang="en-US" dirty="0" err="1" smtClean="0"/>
              <a:t>elem</a:t>
            </a:r>
            <a:r>
              <a:rPr lang="en-US" dirty="0" smtClean="0"/>
              <a:t>);</a:t>
            </a: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}</a:t>
            </a:r>
          </a:p>
        </p:txBody>
      </p:sp>
      <p:sp>
        <p:nvSpPr>
          <p:cNvPr id="6" name="Oval 5"/>
          <p:cNvSpPr/>
          <p:nvPr/>
        </p:nvSpPr>
        <p:spPr>
          <a:xfrm>
            <a:off x="4345091" y="3231961"/>
            <a:ext cx="432262" cy="432262"/>
          </a:xfrm>
          <a:prstGeom prst="ellipse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4345091" y="3666994"/>
            <a:ext cx="432262" cy="432262"/>
          </a:xfrm>
          <a:prstGeom prst="ellipse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53641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6" grpId="0" animBg="1"/>
      <p:bldP spid="7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Use+Declaration-Site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2959" y="1845734"/>
            <a:ext cx="7543801" cy="4433146"/>
          </a:xfrm>
        </p:spPr>
        <p:txBody>
          <a:bodyPr/>
          <a:lstStyle/>
          <a:p>
            <a:r>
              <a:rPr lang="en-US" dirty="0" smtClean="0"/>
              <a:t>The two address orthogonal roles</a:t>
            </a:r>
          </a:p>
          <a:p>
            <a:pPr lvl="1"/>
            <a:r>
              <a:rPr lang="en-US" dirty="0" smtClean="0"/>
              <a:t>declaration-site for class/interface designers</a:t>
            </a:r>
          </a:p>
          <a:p>
            <a:pPr lvl="1"/>
            <a:r>
              <a:rPr lang="en-US" dirty="0" smtClean="0"/>
              <a:t>use-site for class/interface users</a:t>
            </a:r>
          </a:p>
          <a:p>
            <a:r>
              <a:rPr lang="en-US" dirty="0" smtClean="0"/>
              <a:t>How do the two interact?</a:t>
            </a:r>
          </a:p>
          <a:p>
            <a:pPr lvl="1"/>
            <a:r>
              <a:rPr lang="en-US" dirty="0" smtClean="0"/>
              <a:t>given interface Iterator&lt;out T&gt; {…}</a:t>
            </a:r>
          </a:p>
          <a:p>
            <a:pPr lvl="1"/>
            <a:r>
              <a:rPr lang="en-US" dirty="0" smtClean="0"/>
              <a:t>what does Iterator&lt;in Number&gt; mean</a:t>
            </a:r>
            <a:r>
              <a:rPr lang="en-US" dirty="0" smtClean="0"/>
              <a:t>?</a:t>
            </a:r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4163808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9699"/>
    </mc:Choice>
    <mc:Fallback xmlns="">
      <p:transition spd="slow" advTm="8969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Expectations vs. Designs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05133521"/>
              </p:ext>
            </p:extLst>
          </p:nvPr>
        </p:nvGraphicFramePr>
        <p:xfrm>
          <a:off x="822325" y="1846263"/>
          <a:ext cx="7543804" cy="471201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413012"/>
                <a:gridCol w="355132"/>
                <a:gridCol w="355132"/>
                <a:gridCol w="355132"/>
                <a:gridCol w="355132"/>
                <a:gridCol w="355132"/>
                <a:gridCol w="355132"/>
              </a:tblGrid>
              <a:tr h="835977">
                <a:tc>
                  <a:txBody>
                    <a:bodyPr/>
                    <a:lstStyle/>
                    <a:p>
                      <a:endParaRPr lang="en-US" b="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Java</a:t>
                      </a:r>
                      <a:endParaRPr lang="en-US" dirty="0"/>
                    </a:p>
                  </a:txBody>
                  <a:tcPr vert="vert270"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Scala</a:t>
                      </a:r>
                      <a:endParaRPr lang="en-US" dirty="0"/>
                    </a:p>
                  </a:txBody>
                  <a:tcPr vert="vert270"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Default</a:t>
                      </a:r>
                      <a:endParaRPr lang="en-US" dirty="0"/>
                    </a:p>
                  </a:txBody>
                  <a:tcPr vert="vert270"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Layer</a:t>
                      </a:r>
                      <a:endParaRPr lang="en-US" dirty="0"/>
                    </a:p>
                  </a:txBody>
                  <a:tcPr vert="vert270"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Join</a:t>
                      </a:r>
                      <a:endParaRPr lang="en-US" dirty="0"/>
                    </a:p>
                  </a:txBody>
                  <a:tcPr vert="vert270"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Mixed</a:t>
                      </a:r>
                      <a:endParaRPr lang="en-US" dirty="0"/>
                    </a:p>
                  </a:txBody>
                  <a:tcPr vert="vert270">
                    <a:solidFill>
                      <a:schemeClr val="tx2">
                        <a:lumMod val="75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b="0" dirty="0" smtClean="0"/>
                        <a:t>Has declaration-site</a:t>
                      </a:r>
                      <a:r>
                        <a:rPr lang="en-US" b="0" baseline="0" dirty="0" smtClean="0"/>
                        <a:t> variance</a:t>
                      </a:r>
                      <a:endParaRPr lang="en-US" b="0" dirty="0"/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b="0" dirty="0" smtClean="0"/>
                        <a:t>C&lt;</a:t>
                      </a:r>
                      <a:r>
                        <a:rPr lang="en-US" b="0" dirty="0" smtClean="0">
                          <a:latin typeface="Cambria Math"/>
                          <a:ea typeface="Cambria Math"/>
                        </a:rPr>
                        <a:t>𝛕</a:t>
                      </a:r>
                      <a:r>
                        <a:rPr lang="en-US" b="0" dirty="0" smtClean="0"/>
                        <a:t>&gt; &lt;: C&lt;out </a:t>
                      </a:r>
                      <a:r>
                        <a:rPr lang="en-US" b="0" dirty="0" smtClean="0">
                          <a:latin typeface="Cambria Math"/>
                          <a:ea typeface="Cambria Math"/>
                        </a:rPr>
                        <a:t>𝛕</a:t>
                      </a:r>
                      <a:r>
                        <a:rPr lang="en-US" b="0" dirty="0" smtClean="0"/>
                        <a:t>&gt;</a:t>
                      </a:r>
                      <a:endParaRPr lang="en-US" b="0" dirty="0"/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b="0" dirty="0" smtClean="0"/>
                        <a:t>C&lt;out </a:t>
                      </a:r>
                      <a:r>
                        <a:rPr lang="en-US" b="0" dirty="0" smtClean="0">
                          <a:latin typeface="Cambria Math"/>
                          <a:ea typeface="Cambria Math"/>
                        </a:rPr>
                        <a:t>𝛕</a:t>
                      </a:r>
                      <a:r>
                        <a:rPr lang="en-US" b="0" dirty="0" smtClean="0"/>
                        <a:t>&gt; &lt;: C&lt;out </a:t>
                      </a:r>
                      <a:r>
                        <a:rPr lang="en-US" b="0" dirty="0" smtClean="0">
                          <a:latin typeface="Cambria Math"/>
                          <a:ea typeface="Cambria Math"/>
                        </a:rPr>
                        <a:t>𝛕</a:t>
                      </a:r>
                      <a:r>
                        <a:rPr lang="en-US" b="0" dirty="0" smtClean="0"/>
                        <a:t>’&gt; implies </a:t>
                      </a:r>
                      <a:r>
                        <a:rPr lang="en-US" b="0" dirty="0" smtClean="0">
                          <a:latin typeface="Cambria Math"/>
                          <a:ea typeface="Cambria Math"/>
                        </a:rPr>
                        <a:t>𝛕</a:t>
                      </a:r>
                      <a:r>
                        <a:rPr lang="en-US" b="0" dirty="0" smtClean="0"/>
                        <a:t> &lt;: </a:t>
                      </a:r>
                      <a:r>
                        <a:rPr lang="en-US" b="0" dirty="0" smtClean="0">
                          <a:latin typeface="Cambria Math"/>
                          <a:ea typeface="Cambria Math"/>
                        </a:rPr>
                        <a:t>𝛕</a:t>
                      </a:r>
                      <a:r>
                        <a:rPr lang="en-US" b="0" dirty="0" smtClean="0"/>
                        <a:t>’</a:t>
                      </a:r>
                      <a:endParaRPr lang="en-US" b="0" dirty="0"/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b="0" dirty="0" smtClean="0"/>
                        <a:t>instance of C&lt;out </a:t>
                      </a:r>
                      <a:r>
                        <a:rPr lang="el-GR" b="0" dirty="0" smtClean="0">
                          <a:latin typeface="Cambria Math"/>
                          <a:ea typeface="Cambria Math"/>
                        </a:rPr>
                        <a:t>τ</a:t>
                      </a:r>
                      <a:r>
                        <a:rPr lang="en-US" b="0" dirty="0" smtClean="0"/>
                        <a:t>&gt; is instance</a:t>
                      </a:r>
                      <a:r>
                        <a:rPr lang="en-US" b="0" baseline="0" dirty="0" smtClean="0"/>
                        <a:t> of</a:t>
                      </a:r>
                      <a:r>
                        <a:rPr lang="en-US" b="0" dirty="0" smtClean="0"/>
                        <a:t> C&lt;</a:t>
                      </a:r>
                      <a:r>
                        <a:rPr lang="el-GR" b="0" dirty="0" smtClean="0">
                          <a:latin typeface="Cambria Math"/>
                          <a:ea typeface="Cambria Math"/>
                        </a:rPr>
                        <a:t>τ</a:t>
                      </a:r>
                      <a:r>
                        <a:rPr lang="en-US" b="0" dirty="0" smtClean="0"/>
                        <a:t>’&gt; for some </a:t>
                      </a:r>
                      <a:r>
                        <a:rPr lang="el-GR" b="0" dirty="0" smtClean="0">
                          <a:latin typeface="Cambria Math"/>
                          <a:ea typeface="Cambria Math"/>
                        </a:rPr>
                        <a:t>τ</a:t>
                      </a:r>
                      <a:r>
                        <a:rPr lang="en-US" b="0" dirty="0" smtClean="0"/>
                        <a:t>’ &lt;:</a:t>
                      </a:r>
                      <a:r>
                        <a:rPr lang="en-US" b="0" baseline="0" dirty="0" smtClean="0"/>
                        <a:t> </a:t>
                      </a:r>
                      <a:r>
                        <a:rPr lang="el-GR" b="0" baseline="0" dirty="0" smtClean="0">
                          <a:latin typeface="Cambria Math"/>
                          <a:ea typeface="Cambria Math"/>
                        </a:rPr>
                        <a:t>τ</a:t>
                      </a:r>
                      <a:endParaRPr lang="en-US" b="0" dirty="0"/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b="0" dirty="0" smtClean="0"/>
                        <a:t>instance of C&lt;out</a:t>
                      </a:r>
                      <a:r>
                        <a:rPr lang="en-US" b="0" baseline="0" dirty="0" smtClean="0"/>
                        <a:t> </a:t>
                      </a:r>
                      <a:r>
                        <a:rPr lang="el-GR" b="0" baseline="0" dirty="0" smtClean="0">
                          <a:latin typeface="Cambria Math"/>
                          <a:ea typeface="Cambria Math"/>
                        </a:rPr>
                        <a:t>τ</a:t>
                      </a:r>
                      <a:r>
                        <a:rPr lang="en-US" b="0" baseline="0" dirty="0" smtClean="0"/>
                        <a:t>&gt; allocated as C&lt;</a:t>
                      </a:r>
                      <a:r>
                        <a:rPr lang="el-GR" b="0" baseline="0" dirty="0" smtClean="0">
                          <a:latin typeface="Cambria Math"/>
                          <a:ea typeface="Cambria Math"/>
                        </a:rPr>
                        <a:t>τ</a:t>
                      </a:r>
                      <a:r>
                        <a:rPr lang="en-US" b="0" baseline="0" dirty="0" smtClean="0"/>
                        <a:t>’&gt; for some </a:t>
                      </a:r>
                      <a:r>
                        <a:rPr lang="el-GR" b="0" baseline="0" dirty="0" smtClean="0">
                          <a:latin typeface="Cambria Math"/>
                          <a:ea typeface="Cambria Math"/>
                        </a:rPr>
                        <a:t>τ</a:t>
                      </a:r>
                      <a:r>
                        <a:rPr lang="en-US" b="0" baseline="0" dirty="0" smtClean="0"/>
                        <a:t>’ &lt;: </a:t>
                      </a:r>
                      <a:r>
                        <a:rPr lang="el-GR" b="0" baseline="0" dirty="0" smtClean="0">
                          <a:latin typeface="Cambria Math"/>
                          <a:ea typeface="Cambria Math"/>
                        </a:rPr>
                        <a:t>τ</a:t>
                      </a:r>
                      <a:endParaRPr lang="en-US" b="0" dirty="0"/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b="0" dirty="0" smtClean="0"/>
                        <a:t>C&lt;in </a:t>
                      </a:r>
                      <a:r>
                        <a:rPr lang="el-GR" b="0" dirty="0" smtClean="0">
                          <a:latin typeface="Cambria Math"/>
                          <a:ea typeface="Cambria Math"/>
                        </a:rPr>
                        <a:t>τ</a:t>
                      </a:r>
                      <a:r>
                        <a:rPr lang="en-US" b="0" dirty="0" smtClean="0"/>
                        <a:t> out </a:t>
                      </a:r>
                      <a:r>
                        <a:rPr lang="el-GR" b="0" dirty="0" smtClean="0">
                          <a:latin typeface="Cambria Math"/>
                          <a:ea typeface="Cambria Math"/>
                        </a:rPr>
                        <a:t>τ</a:t>
                      </a:r>
                      <a:r>
                        <a:rPr lang="en-US" b="0" dirty="0" smtClean="0"/>
                        <a:t>’&gt; is expressible</a:t>
                      </a:r>
                      <a:endParaRPr lang="en-US" b="0" dirty="0"/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b="0" dirty="0" smtClean="0"/>
                        <a:t>C&lt;in </a:t>
                      </a:r>
                      <a:r>
                        <a:rPr lang="el-GR" b="0" dirty="0" smtClean="0">
                          <a:latin typeface="Cambria Math"/>
                          <a:ea typeface="Cambria Math"/>
                        </a:rPr>
                        <a:t>τ</a:t>
                      </a:r>
                      <a:r>
                        <a:rPr lang="en-US" b="0" dirty="0" smtClean="0"/>
                        <a:t> out </a:t>
                      </a:r>
                      <a:r>
                        <a:rPr lang="el-GR" b="0" dirty="0" smtClean="0">
                          <a:latin typeface="Cambria Math"/>
                          <a:ea typeface="Cambria Math"/>
                        </a:rPr>
                        <a:t>τ</a:t>
                      </a:r>
                      <a:r>
                        <a:rPr lang="en-US" b="0" dirty="0" smtClean="0"/>
                        <a:t>&gt;</a:t>
                      </a:r>
                      <a:r>
                        <a:rPr lang="en-US" b="0" baseline="0" dirty="0" smtClean="0"/>
                        <a:t> is valid implies C&lt;</a:t>
                      </a:r>
                      <a:r>
                        <a:rPr lang="el-GR" b="0" baseline="0" dirty="0" smtClean="0">
                          <a:latin typeface="Cambria Math"/>
                          <a:ea typeface="Cambria Math"/>
                        </a:rPr>
                        <a:t>τ</a:t>
                      </a:r>
                      <a:r>
                        <a:rPr lang="en-US" b="0" baseline="0" dirty="0" smtClean="0"/>
                        <a:t>&gt; is valid</a:t>
                      </a:r>
                      <a:endParaRPr lang="en-US" b="0" dirty="0"/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b="0" dirty="0" smtClean="0"/>
                        <a:t>Out&lt;in </a:t>
                      </a:r>
                      <a:r>
                        <a:rPr lang="el-GR" b="0" dirty="0" smtClean="0">
                          <a:latin typeface="Cambria Math"/>
                          <a:ea typeface="Cambria Math"/>
                        </a:rPr>
                        <a:t>τ</a:t>
                      </a:r>
                      <a:r>
                        <a:rPr lang="en-US" b="0" dirty="0" smtClean="0"/>
                        <a:t>&gt; is valid</a:t>
                      </a:r>
                      <a:endParaRPr lang="en-US" b="0" dirty="0"/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b="0" dirty="0" smtClean="0"/>
                        <a:t>implicit</a:t>
                      </a:r>
                      <a:r>
                        <a:rPr lang="en-US" b="0" baseline="0" dirty="0" smtClean="0"/>
                        <a:t> constraints used in subtyping</a:t>
                      </a:r>
                      <a:endParaRPr lang="en-US" b="0" dirty="0"/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990782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Principal Types</a:t>
            </a:r>
            <a:endParaRPr lang="en-US"/>
          </a:p>
        </p:txBody>
      </p:sp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89587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Principal Type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The principal type of an expression</a:t>
            </a:r>
          </a:p>
          <a:p>
            <a:pPr lvl="1"/>
            <a:r>
              <a:rPr lang="en-US" dirty="0" smtClean="0"/>
              <a:t>a type for that expression that is better than all other types for that expression</a:t>
            </a:r>
          </a:p>
          <a:p>
            <a:r>
              <a:rPr lang="en-US" dirty="0" smtClean="0"/>
              <a:t>“Hello” has principal type String</a:t>
            </a:r>
          </a:p>
          <a:p>
            <a:pPr lvl="1"/>
            <a:r>
              <a:rPr lang="en-US" dirty="0" smtClean="0"/>
              <a:t>“Hello” also has type Object, </a:t>
            </a:r>
            <a:r>
              <a:rPr lang="en-US" dirty="0" err="1" smtClean="0"/>
              <a:t>CharSequence</a:t>
            </a:r>
            <a:r>
              <a:rPr lang="en-US" dirty="0" smtClean="0"/>
              <a:t>, …</a:t>
            </a:r>
          </a:p>
          <a:p>
            <a:pPr lvl="1"/>
            <a:r>
              <a:rPr lang="en-US" dirty="0" smtClean="0"/>
              <a:t>String is a subtype of all those types</a:t>
            </a:r>
          </a:p>
          <a:p>
            <a:r>
              <a:rPr lang="en-US" dirty="0" smtClean="0"/>
              <a:t>A language has principal types</a:t>
            </a:r>
          </a:p>
          <a:p>
            <a:pPr lvl="1"/>
            <a:r>
              <a:rPr lang="en-US" dirty="0" smtClean="0"/>
              <a:t>if every possible expression has a principal type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554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Java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err="1" smtClean="0"/>
              <a:t>assertEquals</a:t>
            </a:r>
            <a:r>
              <a:rPr lang="en-US" dirty="0" smtClean="0"/>
              <a:t>(5, </a:t>
            </a:r>
            <a:r>
              <a:rPr lang="en-US" dirty="0" err="1" smtClean="0"/>
              <a:t>Integer.valueOf</a:t>
            </a:r>
            <a:r>
              <a:rPr lang="en-US" dirty="0" smtClean="0"/>
              <a:t>(5))</a:t>
            </a:r>
          </a:p>
          <a:p>
            <a:pPr lvl="1"/>
            <a:r>
              <a:rPr lang="en-US" dirty="0" smtClean="0"/>
              <a:t>ambiguous!</a:t>
            </a:r>
          </a:p>
          <a:p>
            <a:pPr lvl="1"/>
            <a:r>
              <a:rPr lang="en-US" dirty="0" smtClean="0"/>
              <a:t>Is it two </a:t>
            </a:r>
            <a:r>
              <a:rPr lang="en-US" dirty="0" err="1" smtClean="0"/>
              <a:t>ints</a:t>
            </a:r>
            <a:r>
              <a:rPr lang="en-US" dirty="0" smtClean="0"/>
              <a:t> or two Integers?</a:t>
            </a:r>
          </a:p>
          <a:p>
            <a:r>
              <a:rPr lang="en-US" dirty="0" smtClean="0"/>
              <a:t>But the expression 5 is also an Integer</a:t>
            </a:r>
          </a:p>
          <a:p>
            <a:r>
              <a:rPr lang="en-US" dirty="0" smtClean="0"/>
              <a:t>And </a:t>
            </a:r>
            <a:r>
              <a:rPr lang="en-US" dirty="0" err="1" smtClean="0"/>
              <a:t>Integer.valueOf</a:t>
            </a:r>
            <a:r>
              <a:rPr lang="en-US" dirty="0" smtClean="0"/>
              <a:t>(5) is also an </a:t>
            </a:r>
            <a:r>
              <a:rPr lang="en-US" dirty="0" err="1" smtClean="0"/>
              <a:t>int</a:t>
            </a:r>
            <a:endParaRPr lang="en-US" dirty="0" smtClean="0"/>
          </a:p>
          <a:p>
            <a:r>
              <a:rPr lang="en-US" dirty="0" smtClean="0"/>
              <a:t>Neither expression has a principal type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55603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lded Corner 2"/>
          <p:cNvSpPr/>
          <p:nvPr/>
        </p:nvSpPr>
        <p:spPr>
          <a:xfrm>
            <a:off x="432207" y="1892531"/>
            <a:ext cx="8346091" cy="4648200"/>
          </a:xfrm>
          <a:prstGeom prst="foldedCorner">
            <a:avLst>
              <a:gd name="adj" fmla="val 4509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bIns="0" rtlCol="0" anchor="ctr"/>
          <a:lstStyle/>
          <a:p>
            <a:r>
              <a:rPr lang="en-US" sz="2400" smtClean="0">
                <a:ea typeface="Cambria Math"/>
              </a:rPr>
              <a:t>〈</a:t>
            </a:r>
            <a:r>
              <a:rPr lang="en-US" sz="2400" smtClean="0"/>
              <a:t>P</a:t>
            </a:r>
            <a:r>
              <a:rPr lang="en-US" sz="2400" smtClean="0">
                <a:ea typeface="Cambria Math"/>
              </a:rPr>
              <a:t>〉</a:t>
            </a:r>
            <a:r>
              <a:rPr lang="en-US" sz="2400" smtClean="0"/>
              <a:t> List</a:t>
            </a:r>
            <a:r>
              <a:rPr lang="en-US" sz="2400" smtClean="0">
                <a:ea typeface="Cambria Math"/>
              </a:rPr>
              <a:t>〈</a:t>
            </a:r>
            <a:r>
              <a:rPr lang="en-US" sz="2400" smtClean="0"/>
              <a:t>P</a:t>
            </a:r>
            <a:r>
              <a:rPr lang="en-US" sz="2400" smtClean="0">
                <a:ea typeface="Cambria Math"/>
              </a:rPr>
              <a:t>〉</a:t>
            </a:r>
            <a:r>
              <a:rPr lang="en-US" sz="2400" smtClean="0"/>
              <a:t> singleton(P elem) {return null;}</a:t>
            </a:r>
          </a:p>
          <a:p>
            <a:r>
              <a:rPr lang="en-US" sz="2400" smtClean="0">
                <a:ea typeface="Cambria Math"/>
              </a:rPr>
              <a:t>〈</a:t>
            </a:r>
            <a:r>
              <a:rPr lang="en-US" sz="2400" smtClean="0"/>
              <a:t>Q extends Comparable</a:t>
            </a:r>
            <a:r>
              <a:rPr lang="en-US" sz="2400" smtClean="0">
                <a:ea typeface="Cambria Math"/>
              </a:rPr>
              <a:t>〈</a:t>
            </a:r>
            <a:r>
              <a:rPr lang="en-US" sz="2400" smtClean="0"/>
              <a:t>?</a:t>
            </a:r>
            <a:r>
              <a:rPr lang="en-US" sz="2400" smtClean="0">
                <a:ea typeface="Cambria Math"/>
              </a:rPr>
              <a:t>〉〉</a:t>
            </a:r>
            <a:r>
              <a:rPr lang="en-US" sz="2400" smtClean="0"/>
              <a:t> Q foo(List</a:t>
            </a:r>
            <a:r>
              <a:rPr lang="en-US" sz="2400" smtClean="0">
                <a:ea typeface="Cambria Math"/>
              </a:rPr>
              <a:t>〈</a:t>
            </a:r>
            <a:r>
              <a:rPr lang="en-US" sz="2400" smtClean="0"/>
              <a:t>? super Q</a:t>
            </a:r>
            <a:r>
              <a:rPr lang="en-US" sz="2400" smtClean="0">
                <a:ea typeface="Cambria Math"/>
              </a:rPr>
              <a:t>〉</a:t>
            </a:r>
            <a:r>
              <a:rPr lang="en-US" sz="2400" smtClean="0"/>
              <a:t> list)</a:t>
            </a:r>
          </a:p>
          <a:p>
            <a:r>
              <a:rPr lang="en-US" sz="2400"/>
              <a:t>	</a:t>
            </a:r>
            <a:r>
              <a:rPr lang="en-US" sz="2400" smtClean="0"/>
              <a:t>{return null;}</a:t>
            </a:r>
          </a:p>
          <a:p>
            <a:endParaRPr lang="en-US" sz="2400" smtClean="0"/>
          </a:p>
          <a:p>
            <a:r>
              <a:rPr lang="en-US" sz="2400" smtClean="0"/>
              <a:t>String typeName(Comparable</a:t>
            </a:r>
            <a:r>
              <a:rPr lang="en-US" sz="2400" smtClean="0">
                <a:ea typeface="Cambria Math"/>
              </a:rPr>
              <a:t>〈</a:t>
            </a:r>
            <a:r>
              <a:rPr lang="en-US" sz="2400" smtClean="0"/>
              <a:t>?</a:t>
            </a:r>
            <a:r>
              <a:rPr lang="en-US" sz="2400" smtClean="0">
                <a:ea typeface="Cambria Math"/>
              </a:rPr>
              <a:t>〉</a:t>
            </a:r>
            <a:r>
              <a:rPr lang="en-US" sz="2400" smtClean="0"/>
              <a:t> c) {return “Comparable”;}</a:t>
            </a:r>
          </a:p>
          <a:p>
            <a:r>
              <a:rPr lang="en-US" sz="2400" smtClean="0"/>
              <a:t>String typeName(String s) {return “String”;}</a:t>
            </a:r>
          </a:p>
          <a:p>
            <a:r>
              <a:rPr lang="en-US" sz="2400" smtClean="0"/>
              <a:t>String typeName(Integer i) {return “Integer”;}</a:t>
            </a:r>
          </a:p>
          <a:p>
            <a:r>
              <a:rPr lang="en-US" sz="2400" smtClean="0"/>
              <a:t>String typeName(Calendar c) {return “Calendar”;}</a:t>
            </a:r>
          </a:p>
          <a:p>
            <a:endParaRPr lang="en-US" sz="2400" smtClean="0"/>
          </a:p>
          <a:p>
            <a:r>
              <a:rPr lang="en-US" sz="2400" smtClean="0"/>
              <a:t>String ambiguous(boolean b) {</a:t>
            </a:r>
          </a:p>
          <a:p>
            <a:r>
              <a:rPr lang="en-US" sz="2400"/>
              <a:t>	</a:t>
            </a:r>
            <a:r>
              <a:rPr lang="en-US" sz="2400" smtClean="0"/>
              <a:t>return typeName(foo(singleton(b ? “Blah” : 1)));</a:t>
            </a:r>
          </a:p>
          <a:p>
            <a:r>
              <a:rPr lang="en-US" sz="2400"/>
              <a:t>}</a:t>
            </a:r>
            <a:endParaRPr lang="en-US" sz="240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Ambiguous Semantics</a:t>
            </a:r>
            <a:endParaRPr lang="en-US"/>
          </a:p>
        </p:txBody>
      </p:sp>
      <p:sp>
        <p:nvSpPr>
          <p:cNvPr id="4" name="Rounded Rectangle 3"/>
          <p:cNvSpPr/>
          <p:nvPr/>
        </p:nvSpPr>
        <p:spPr>
          <a:xfrm>
            <a:off x="2319252" y="2485757"/>
            <a:ext cx="1828800" cy="914400"/>
          </a:xfrm>
          <a:prstGeom prst="roundRect">
            <a:avLst/>
          </a:prstGeom>
          <a:ln w="88900" cmpd="dbl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smtClean="0"/>
              <a:t>javac</a:t>
            </a:r>
            <a:endParaRPr lang="en-US" sz="2400"/>
          </a:p>
        </p:txBody>
      </p:sp>
      <p:sp>
        <p:nvSpPr>
          <p:cNvPr id="5" name="Rounded Rectangle 4"/>
          <p:cNvSpPr/>
          <p:nvPr/>
        </p:nvSpPr>
        <p:spPr>
          <a:xfrm>
            <a:off x="2319252" y="3781157"/>
            <a:ext cx="1828800" cy="914400"/>
          </a:xfrm>
          <a:prstGeom prst="roundRect">
            <a:avLst/>
          </a:prstGeom>
          <a:ln w="88900" cmpd="dbl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smtClean="0"/>
              <a:t>Smith &amp; Cartwright</a:t>
            </a:r>
            <a:endParaRPr lang="en-US" sz="2400"/>
          </a:p>
        </p:txBody>
      </p:sp>
      <p:sp>
        <p:nvSpPr>
          <p:cNvPr id="6" name="Rounded Rectangle 5"/>
          <p:cNvSpPr/>
          <p:nvPr/>
        </p:nvSpPr>
        <p:spPr>
          <a:xfrm>
            <a:off x="2319252" y="5000357"/>
            <a:ext cx="1828800" cy="914400"/>
          </a:xfrm>
          <a:prstGeom prst="roundRect">
            <a:avLst/>
          </a:prstGeom>
          <a:ln w="88900" cmpd="dbl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smtClean="0"/>
              <a:t>Socrates</a:t>
            </a:r>
            <a:endParaRPr lang="en-US" sz="2400"/>
          </a:p>
        </p:txBody>
      </p:sp>
      <p:sp>
        <p:nvSpPr>
          <p:cNvPr id="7" name="Oval Callout 6"/>
          <p:cNvSpPr/>
          <p:nvPr/>
        </p:nvSpPr>
        <p:spPr>
          <a:xfrm>
            <a:off x="4257526" y="2044931"/>
            <a:ext cx="2397252" cy="881653"/>
          </a:xfrm>
          <a:prstGeom prst="wedgeEllipseCallout">
            <a:avLst>
              <a:gd name="adj1" fmla="val -66656"/>
              <a:gd name="adj2" fmla="val 44967"/>
            </a:avLst>
          </a:prstGeom>
          <a:ln w="19050"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0" rIns="0" rtlCol="0" anchor="ctr"/>
          <a:lstStyle/>
          <a:p>
            <a:pPr algn="ctr"/>
            <a:r>
              <a:rPr lang="en-US" sz="2000" smtClean="0"/>
              <a:t>“Comparable”</a:t>
            </a:r>
            <a:endParaRPr lang="en-US" sz="2000"/>
          </a:p>
        </p:txBody>
      </p:sp>
      <p:sp>
        <p:nvSpPr>
          <p:cNvPr id="8" name="Oval Callout 7"/>
          <p:cNvSpPr/>
          <p:nvPr/>
        </p:nvSpPr>
        <p:spPr>
          <a:xfrm>
            <a:off x="4270226" y="3323957"/>
            <a:ext cx="2397252" cy="881653"/>
          </a:xfrm>
          <a:prstGeom prst="wedgeEllipseCallout">
            <a:avLst>
              <a:gd name="adj1" fmla="val -66656"/>
              <a:gd name="adj2" fmla="val 44967"/>
            </a:avLst>
          </a:prstGeom>
          <a:ln w="19050"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0" rIns="0" rtlCol="0" anchor="ctr"/>
          <a:lstStyle/>
          <a:p>
            <a:pPr algn="ctr"/>
            <a:r>
              <a:rPr lang="en-US" sz="2000" smtClean="0"/>
              <a:t>“String”</a:t>
            </a:r>
            <a:endParaRPr lang="en-US" sz="2000"/>
          </a:p>
        </p:txBody>
      </p:sp>
      <p:sp>
        <p:nvSpPr>
          <p:cNvPr id="9" name="Oval Callout 8"/>
          <p:cNvSpPr/>
          <p:nvPr/>
        </p:nvSpPr>
        <p:spPr>
          <a:xfrm>
            <a:off x="4270226" y="4238357"/>
            <a:ext cx="2397252" cy="881653"/>
          </a:xfrm>
          <a:prstGeom prst="wedgeEllipseCallout">
            <a:avLst>
              <a:gd name="adj1" fmla="val -66656"/>
              <a:gd name="adj2" fmla="val -39557"/>
            </a:avLst>
          </a:prstGeom>
          <a:ln w="19050"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0" rIns="0" rtlCol="0" anchor="ctr"/>
          <a:lstStyle/>
          <a:p>
            <a:pPr algn="ctr"/>
            <a:r>
              <a:rPr lang="en-US" sz="2000" smtClean="0"/>
              <a:t>“Integer”</a:t>
            </a:r>
            <a:endParaRPr lang="en-US" sz="2000"/>
          </a:p>
        </p:txBody>
      </p:sp>
      <p:sp>
        <p:nvSpPr>
          <p:cNvPr id="10" name="Oval Callout 9"/>
          <p:cNvSpPr/>
          <p:nvPr/>
        </p:nvSpPr>
        <p:spPr>
          <a:xfrm>
            <a:off x="4270226" y="5473930"/>
            <a:ext cx="2397252" cy="881653"/>
          </a:xfrm>
          <a:prstGeom prst="wedgeEllipseCallout">
            <a:avLst>
              <a:gd name="adj1" fmla="val -66656"/>
              <a:gd name="adj2" fmla="val -39557"/>
            </a:avLst>
          </a:prstGeom>
          <a:ln w="19050"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0" rIns="0" rtlCol="0" anchor="ctr"/>
          <a:lstStyle/>
          <a:p>
            <a:pPr algn="ctr"/>
            <a:r>
              <a:rPr lang="en-US" sz="2000" smtClean="0"/>
              <a:t>“Calendar”</a:t>
            </a:r>
            <a:endParaRPr lang="en-US" sz="2000"/>
          </a:p>
        </p:txBody>
      </p:sp>
      <p:sp>
        <p:nvSpPr>
          <p:cNvPr id="11" name="TextBox 10"/>
          <p:cNvSpPr txBox="1"/>
          <p:nvPr/>
        </p:nvSpPr>
        <p:spPr>
          <a:xfrm>
            <a:off x="6205452" y="2052134"/>
            <a:ext cx="65594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smtClean="0">
                <a:ln>
                  <a:solidFill>
                    <a:schemeClr val="accent2">
                      <a:lumMod val="50000"/>
                    </a:schemeClr>
                  </a:solidFill>
                </a:ln>
                <a:solidFill>
                  <a:srgbClr val="00B050"/>
                </a:solidFill>
                <a:sym typeface="Wingdings 2"/>
              </a:rPr>
              <a:t></a:t>
            </a:r>
            <a:endParaRPr lang="en-US" sz="4800" b="1">
              <a:ln>
                <a:solidFill>
                  <a:schemeClr val="accent2">
                    <a:lumMod val="50000"/>
                  </a:schemeClr>
                </a:solidFill>
              </a:ln>
              <a:solidFill>
                <a:srgbClr val="00B05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205452" y="3323957"/>
            <a:ext cx="65594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smtClean="0">
                <a:ln>
                  <a:solidFill>
                    <a:schemeClr val="accent2">
                      <a:lumMod val="50000"/>
                    </a:schemeClr>
                  </a:solidFill>
                </a:ln>
                <a:solidFill>
                  <a:srgbClr val="00B050"/>
                </a:solidFill>
                <a:sym typeface="Wingdings 2"/>
              </a:rPr>
              <a:t></a:t>
            </a:r>
            <a:endParaRPr lang="en-US" sz="4800" b="1">
              <a:ln>
                <a:solidFill>
                  <a:schemeClr val="accent2">
                    <a:lumMod val="50000"/>
                  </a:schemeClr>
                </a:solidFill>
              </a:ln>
              <a:solidFill>
                <a:srgbClr val="00B05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205452" y="4238357"/>
            <a:ext cx="65594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smtClean="0">
                <a:ln>
                  <a:solidFill>
                    <a:schemeClr val="accent2">
                      <a:lumMod val="50000"/>
                    </a:schemeClr>
                  </a:solidFill>
                </a:ln>
                <a:solidFill>
                  <a:srgbClr val="00B050"/>
                </a:solidFill>
                <a:sym typeface="Wingdings 2"/>
              </a:rPr>
              <a:t></a:t>
            </a:r>
            <a:endParaRPr lang="en-US" sz="4800" b="1">
              <a:ln>
                <a:solidFill>
                  <a:schemeClr val="accent2">
                    <a:lumMod val="50000"/>
                  </a:schemeClr>
                </a:solidFill>
              </a:ln>
              <a:solidFill>
                <a:srgbClr val="00B05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205451" y="5473930"/>
            <a:ext cx="65594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smtClean="0">
                <a:ln>
                  <a:solidFill>
                    <a:schemeClr val="accent2">
                      <a:lumMod val="50000"/>
                    </a:schemeClr>
                  </a:solidFill>
                </a:ln>
                <a:solidFill>
                  <a:srgbClr val="00B050"/>
                </a:solidFill>
                <a:sym typeface="Wingdings 2"/>
              </a:rPr>
              <a:t></a:t>
            </a:r>
            <a:endParaRPr lang="en-US" sz="4800" b="1">
              <a:ln>
                <a:solidFill>
                  <a:schemeClr val="accent2">
                    <a:lumMod val="50000"/>
                  </a:schemeClr>
                </a:solidFill>
              </a:ln>
              <a:solidFill>
                <a:srgbClr val="00B050"/>
              </a:solidFill>
            </a:endParaRPr>
          </a:p>
        </p:txBody>
      </p:sp>
      <p:sp>
        <p:nvSpPr>
          <p:cNvPr id="15" name="Rounded Rectangular Callout 14"/>
          <p:cNvSpPr/>
          <p:nvPr/>
        </p:nvSpPr>
        <p:spPr>
          <a:xfrm>
            <a:off x="5256578" y="5152795"/>
            <a:ext cx="1545774" cy="397336"/>
          </a:xfrm>
          <a:prstGeom prst="wedgeRoundRectCallout">
            <a:avLst>
              <a:gd name="adj1" fmla="val -20833"/>
              <a:gd name="adj2" fmla="val 70425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smtClean="0"/>
              <a:t>P </a:t>
            </a:r>
            <a:r>
              <a:rPr lang="en-US" sz="2000" smtClean="0">
                <a:latin typeface="Cambria Math"/>
                <a:ea typeface="Cambria Math"/>
              </a:rPr>
              <a:t>↦</a:t>
            </a:r>
            <a:r>
              <a:rPr lang="en-US" sz="2000" smtClean="0"/>
              <a:t> Object</a:t>
            </a:r>
            <a:endParaRPr lang="en-US" sz="2000"/>
          </a:p>
        </p:txBody>
      </p:sp>
      <p:sp>
        <p:nvSpPr>
          <p:cNvPr id="16" name="Rounded Rectangular Callout 15"/>
          <p:cNvSpPr/>
          <p:nvPr/>
        </p:nvSpPr>
        <p:spPr>
          <a:xfrm>
            <a:off x="3779752" y="6067195"/>
            <a:ext cx="1870386" cy="397336"/>
          </a:xfrm>
          <a:prstGeom prst="wedgeRoundRectCallout">
            <a:avLst>
              <a:gd name="adj1" fmla="val -20011"/>
              <a:gd name="adj2" fmla="val -74861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smtClean="0"/>
              <a:t>Q </a:t>
            </a:r>
            <a:r>
              <a:rPr lang="en-US" sz="2000" smtClean="0">
                <a:latin typeface="Cambria Math"/>
                <a:ea typeface="Cambria Math"/>
              </a:rPr>
              <a:t>↦</a:t>
            </a:r>
            <a:r>
              <a:rPr lang="en-US" sz="2000" smtClean="0"/>
              <a:t> Calendar</a:t>
            </a:r>
            <a:endParaRPr lang="en-US" sz="200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4214212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"/>
                            </p:stCondLst>
                            <p:childTnLst>
                              <p:par>
                                <p:cTn id="3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500"/>
                            </p:stCondLst>
                            <p:childTnLst>
                              <p:par>
                                <p:cTn id="3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"/>
                            </p:stCondLst>
                            <p:childTnLst>
                              <p:par>
                                <p:cTn id="5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500"/>
                            </p:stCondLst>
                            <p:childTnLst>
                              <p:par>
                                <p:cTn id="6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1000"/>
                            </p:stCondLst>
                            <p:childTnLst>
                              <p:par>
                                <p:cTn id="6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500"/>
                            </p:stCondLst>
                            <p:childTnLst>
                              <p:par>
                                <p:cTn id="7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500"/>
                            </p:stCondLst>
                            <p:childTnLst>
                              <p:par>
                                <p:cTn id="8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1000"/>
                            </p:stCondLst>
                            <p:childTnLst>
                              <p:par>
                                <p:cTn id="8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1500"/>
                            </p:stCondLst>
                            <p:childTnLst>
                              <p:par>
                                <p:cTn id="9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6" fill="hold">
                            <p:stCondLst>
                              <p:cond delay="500"/>
                            </p:stCondLst>
                            <p:childTnLst>
                              <p:par>
                                <p:cTn id="13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  <p:bldP spid="4" grpId="0" animBg="1"/>
      <p:bldP spid="4" grpId="1" animBg="1"/>
      <p:bldP spid="5" grpId="0" animBg="1"/>
      <p:bldP spid="5" grpId="1" animBg="1"/>
      <p:bldP spid="6" grpId="0" animBg="1"/>
      <p:bldP spid="6" grpId="1" animBg="1"/>
      <p:bldP spid="7" grpId="0" animBg="1"/>
      <p:bldP spid="7" grpId="1" animBg="1"/>
      <p:bldP spid="8" grpId="0" animBg="1"/>
      <p:bldP spid="8" grpId="1" animBg="1"/>
      <p:bldP spid="9" grpId="0" animBg="1"/>
      <p:bldP spid="9" grpId="1" animBg="1"/>
      <p:bldP spid="10" grpId="0" animBg="1"/>
      <p:bldP spid="10" grpId="1" animBg="1"/>
      <p:bldP spid="11" grpId="0"/>
      <p:bldP spid="11" grpId="1"/>
      <p:bldP spid="12" grpId="0"/>
      <p:bldP spid="12" grpId="1"/>
      <p:bldP spid="13" grpId="0"/>
      <p:bldP spid="13" grpId="1"/>
      <p:bldP spid="14" grpId="0"/>
      <p:bldP spid="14" grpId="1"/>
      <p:bldP spid="15" grpId="0" animBg="1"/>
      <p:bldP spid="16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Use-Site Inferability Check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ea typeface="Cambria Math"/>
              </a:rPr>
              <a:t>〈</a:t>
            </a:r>
            <a:r>
              <a:rPr lang="en-US" dirty="0"/>
              <a:t>T</a:t>
            </a:r>
            <a:r>
              <a:rPr lang="en-US" dirty="0">
                <a:ea typeface="Cambria Math"/>
              </a:rPr>
              <a:t>〉</a:t>
            </a:r>
            <a:r>
              <a:rPr lang="en-US" dirty="0"/>
              <a:t> </a:t>
            </a:r>
            <a:r>
              <a:rPr lang="en-US" dirty="0" err="1" smtClean="0"/>
              <a:t>List</a:t>
            </a:r>
            <a:r>
              <a:rPr lang="en-US" dirty="0" err="1" smtClean="0">
                <a:ea typeface="Cambria Math"/>
              </a:rPr>
              <a:t>〈</a:t>
            </a:r>
            <a:r>
              <a:rPr lang="en-US" dirty="0" err="1" smtClean="0"/>
              <a:t>T</a:t>
            </a:r>
            <a:r>
              <a:rPr lang="en-US" dirty="0">
                <a:ea typeface="Cambria Math"/>
              </a:rPr>
              <a:t>〉</a:t>
            </a:r>
            <a:r>
              <a:rPr lang="en-US" dirty="0"/>
              <a:t> </a:t>
            </a:r>
            <a:r>
              <a:rPr lang="en-US" dirty="0" err="1" smtClean="0"/>
              <a:t>singletonList</a:t>
            </a:r>
            <a:r>
              <a:rPr lang="en-US" dirty="0" smtClean="0"/>
              <a:t>(T</a:t>
            </a:r>
            <a:r>
              <a:rPr lang="en-US" dirty="0"/>
              <a:t>) </a:t>
            </a:r>
            <a:r>
              <a:rPr lang="en-US" dirty="0" smtClean="0"/>
              <a:t>{...}</a:t>
            </a:r>
          </a:p>
          <a:p>
            <a:r>
              <a:rPr lang="en-US" dirty="0" err="1" smtClean="0"/>
              <a:t>var</a:t>
            </a:r>
            <a:r>
              <a:rPr lang="en-US" dirty="0" smtClean="0"/>
              <a:t> </a:t>
            </a:r>
            <a:r>
              <a:rPr lang="en-US" dirty="0" err="1" smtClean="0"/>
              <a:t>objs</a:t>
            </a:r>
            <a:r>
              <a:rPr lang="en-US" dirty="0" smtClean="0"/>
              <a:t> = </a:t>
            </a:r>
            <a:r>
              <a:rPr lang="en-US" dirty="0" err="1" smtClean="0"/>
              <a:t>singletonList</a:t>
            </a:r>
            <a:r>
              <a:rPr lang="en-US" dirty="0" smtClean="0"/>
              <a:t>(“</a:t>
            </a:r>
            <a:r>
              <a:rPr lang="en-US" dirty="0" smtClean="0"/>
              <a:t>Hello”);</a:t>
            </a:r>
          </a:p>
          <a:p>
            <a:r>
              <a:rPr lang="en-US" dirty="0" err="1" smtClean="0"/>
              <a:t>objs.add</a:t>
            </a:r>
            <a:r>
              <a:rPr lang="en-US" dirty="0" smtClean="0"/>
              <a:t>(5);</a:t>
            </a:r>
          </a:p>
          <a:p>
            <a:pPr lvl="1"/>
            <a:r>
              <a:rPr lang="en-US" dirty="0" smtClean="0"/>
              <a:t>fails to type check</a:t>
            </a:r>
          </a:p>
          <a:p>
            <a:pPr lvl="1"/>
            <a:r>
              <a:rPr lang="en-US" dirty="0" err="1" smtClean="0"/>
              <a:t>objs</a:t>
            </a:r>
            <a:r>
              <a:rPr lang="en-US" dirty="0" smtClean="0"/>
              <a:t> is inferred to be an </a:t>
            </a:r>
            <a:r>
              <a:rPr lang="en-US" dirty="0" err="1" smtClean="0"/>
              <a:t>List</a:t>
            </a:r>
            <a:r>
              <a:rPr lang="en-US" dirty="0" err="1" smtClean="0">
                <a:ea typeface="Cambria Math"/>
              </a:rPr>
              <a:t>〈</a:t>
            </a:r>
            <a:r>
              <a:rPr lang="en-US" dirty="0" err="1" smtClean="0"/>
              <a:t>String</a:t>
            </a:r>
            <a:r>
              <a:rPr lang="en-US" dirty="0" smtClean="0">
                <a:ea typeface="Cambria Math"/>
              </a:rPr>
              <a:t>〉</a:t>
            </a:r>
            <a:endParaRPr lang="en-US" dirty="0" smtClean="0"/>
          </a:p>
          <a:p>
            <a:pPr lvl="1"/>
            <a:r>
              <a:rPr lang="en-US" dirty="0" smtClean="0"/>
              <a:t>needs to be an </a:t>
            </a:r>
            <a:r>
              <a:rPr lang="en-US" dirty="0" err="1" smtClean="0"/>
              <a:t>List</a:t>
            </a:r>
            <a:r>
              <a:rPr lang="en-US" dirty="0" err="1" smtClean="0">
                <a:ea typeface="Cambria Math"/>
              </a:rPr>
              <a:t>〈</a:t>
            </a:r>
            <a:r>
              <a:rPr lang="en-US" dirty="0" err="1" smtClean="0"/>
              <a:t>Object</a:t>
            </a:r>
            <a:r>
              <a:rPr lang="en-US" dirty="0" smtClean="0">
                <a:ea typeface="Cambria Math"/>
              </a:rPr>
              <a:t>〉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7481326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Wildcards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public Variable {</a:t>
            </a:r>
            <a:br>
              <a:rPr lang="en-US" dirty="0" smtClean="0"/>
            </a:br>
            <a:r>
              <a:rPr lang="en-US" dirty="0" smtClean="0"/>
              <a:t>    </a:t>
            </a:r>
            <a:r>
              <a:rPr lang="en-US" dirty="0" err="1" smtClean="0"/>
              <a:t>boolean</a:t>
            </a:r>
            <a:r>
              <a:rPr lang="en-US" dirty="0" smtClean="0"/>
              <a:t> </a:t>
            </a:r>
            <a:r>
              <a:rPr lang="en-US" dirty="0" smtClean="0"/>
              <a:t>value;</a:t>
            </a:r>
            <a:br>
              <a:rPr lang="en-US" dirty="0" smtClean="0"/>
            </a:br>
            <a:r>
              <a:rPr lang="en-US" dirty="0" smtClean="0"/>
              <a:t>    /** Add this to the list corresponding to value */</a:t>
            </a:r>
            <a:br>
              <a:rPr lang="en-US" dirty="0" smtClean="0"/>
            </a:br>
            <a:r>
              <a:rPr lang="en-US" dirty="0" smtClean="0"/>
              <a:t>    </a:t>
            </a:r>
            <a:r>
              <a:rPr lang="en-US" dirty="0" smtClean="0"/>
              <a:t>public void </a:t>
            </a:r>
            <a:r>
              <a:rPr lang="en-US" dirty="0" err="1" smtClean="0"/>
              <a:t>addTo</a:t>
            </a:r>
            <a:r>
              <a:rPr lang="en-US" dirty="0" smtClean="0"/>
              <a:t>(</a:t>
            </a:r>
            <a:br>
              <a:rPr lang="en-US" dirty="0" smtClean="0"/>
            </a:br>
            <a:r>
              <a:rPr lang="en-US" dirty="0" smtClean="0"/>
              <a:t>            List&lt;? super Variable&gt; trues,</a:t>
            </a:r>
            <a:br>
              <a:rPr lang="en-US" dirty="0" smtClean="0"/>
            </a:br>
            <a:r>
              <a:rPr lang="en-US" dirty="0" smtClean="0"/>
              <a:t>            List&lt;? super Variable&gt; </a:t>
            </a:r>
            <a:r>
              <a:rPr lang="en-US" dirty="0" err="1" smtClean="0"/>
              <a:t>falses</a:t>
            </a:r>
            <a:r>
              <a:rPr lang="en-US" dirty="0" smtClean="0"/>
              <a:t>) </a:t>
            </a:r>
            <a:r>
              <a:rPr lang="en-US" dirty="0" smtClean="0"/>
              <a:t>{</a:t>
            </a:r>
          </a:p>
          <a:p>
            <a:pPr marL="0" indent="0">
              <a:buNone/>
            </a:pPr>
            <a:r>
              <a:rPr lang="en-US" dirty="0" smtClean="0"/>
              <a:t>        (value </a:t>
            </a:r>
            <a:r>
              <a:rPr lang="en-US" dirty="0" smtClean="0"/>
              <a:t>? trues : </a:t>
            </a:r>
            <a:r>
              <a:rPr lang="en-US" dirty="0" err="1" smtClean="0"/>
              <a:t>falses</a:t>
            </a:r>
            <a:r>
              <a:rPr lang="en-US" dirty="0" smtClean="0"/>
              <a:t>).add(this</a:t>
            </a:r>
            <a:r>
              <a:rPr lang="en-US" dirty="0" smtClean="0"/>
              <a:t>);</a:t>
            </a:r>
          </a:p>
          <a:p>
            <a:pPr marL="0" indent="0">
              <a:buNone/>
            </a:pPr>
            <a:r>
              <a:rPr lang="en-US" dirty="0" smtClean="0"/>
              <a:t>    </a:t>
            </a:r>
            <a:r>
              <a:rPr lang="en-US" dirty="0" smtClean="0"/>
              <a:t>}</a:t>
            </a:r>
            <a:br>
              <a:rPr lang="en-US" dirty="0" smtClean="0"/>
            </a:br>
            <a:r>
              <a:rPr lang="en-US" dirty="0" smtClean="0"/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19809206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Declaration-Site Inferability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2648" y="1600200"/>
            <a:ext cx="8153400" cy="4724400"/>
          </a:xfrm>
        </p:spPr>
        <p:txBody>
          <a:bodyPr>
            <a:normAutofit/>
          </a:bodyPr>
          <a:lstStyle/>
          <a:p>
            <a:r>
              <a:rPr lang="en-US" dirty="0" smtClean="0">
                <a:ea typeface="Cambria Math"/>
              </a:rPr>
              <a:t> 〈</a:t>
            </a:r>
            <a:r>
              <a:rPr lang="en-US" dirty="0" smtClean="0"/>
              <a:t>T</a:t>
            </a:r>
            <a:r>
              <a:rPr lang="en-US" dirty="0" smtClean="0">
                <a:ea typeface="Cambria Math"/>
              </a:rPr>
              <a:t>〉</a:t>
            </a:r>
            <a:r>
              <a:rPr lang="en-US" dirty="0" smtClean="0"/>
              <a:t> </a:t>
            </a:r>
            <a:r>
              <a:rPr lang="en-US" dirty="0" err="1" smtClean="0"/>
              <a:t>List</a:t>
            </a:r>
            <a:r>
              <a:rPr lang="en-US" dirty="0" err="1" smtClean="0">
                <a:ea typeface="Cambria Math"/>
              </a:rPr>
              <a:t>〈</a:t>
            </a:r>
            <a:r>
              <a:rPr lang="en-US" dirty="0" err="1" smtClean="0"/>
              <a:t>T</a:t>
            </a:r>
            <a:r>
              <a:rPr lang="en-US" dirty="0" smtClean="0">
                <a:ea typeface="Cambria Math"/>
              </a:rPr>
              <a:t>〉</a:t>
            </a:r>
            <a:r>
              <a:rPr lang="en-US" dirty="0" smtClean="0"/>
              <a:t> </a:t>
            </a:r>
            <a:r>
              <a:rPr lang="en-US" dirty="0" err="1" smtClean="0"/>
              <a:t>singletonList</a:t>
            </a:r>
            <a:r>
              <a:rPr lang="en-US" dirty="0" smtClean="0"/>
              <a:t>(T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 T is not inferable because Array is invariant</a:t>
            </a:r>
          </a:p>
          <a:p>
            <a:pPr lvl="1"/>
            <a:r>
              <a:rPr lang="en-US" dirty="0" smtClean="0"/>
              <a:t> </a:t>
            </a:r>
            <a:r>
              <a:rPr lang="en-US" dirty="0" err="1" smtClean="0"/>
              <a:t>singletonList</a:t>
            </a:r>
            <a:r>
              <a:rPr lang="en-US" dirty="0" smtClean="0"/>
              <a:t>(“</a:t>
            </a:r>
            <a:r>
              <a:rPr lang="en-US" dirty="0" smtClean="0"/>
              <a:t>Hello”)</a:t>
            </a:r>
          </a:p>
          <a:p>
            <a:pPr lvl="2"/>
            <a:r>
              <a:rPr lang="en-US" dirty="0" smtClean="0"/>
              <a:t> could have type </a:t>
            </a:r>
            <a:r>
              <a:rPr lang="en-US" dirty="0" err="1"/>
              <a:t>List</a:t>
            </a:r>
            <a:r>
              <a:rPr lang="en-US" dirty="0" err="1" smtClean="0">
                <a:ea typeface="Cambria Math"/>
              </a:rPr>
              <a:t>〈</a:t>
            </a:r>
            <a:r>
              <a:rPr lang="en-US" dirty="0" err="1" smtClean="0"/>
              <a:t>String</a:t>
            </a:r>
            <a:r>
              <a:rPr lang="en-US" dirty="0" smtClean="0">
                <a:ea typeface="Cambria Math"/>
              </a:rPr>
              <a:t>〉</a:t>
            </a:r>
            <a:r>
              <a:rPr lang="en-US" dirty="0" smtClean="0"/>
              <a:t> </a:t>
            </a:r>
            <a:r>
              <a:rPr lang="en-US" i="1" dirty="0" smtClean="0"/>
              <a:t>or</a:t>
            </a:r>
            <a:r>
              <a:rPr lang="en-US" dirty="0" smtClean="0"/>
              <a:t> </a:t>
            </a:r>
            <a:r>
              <a:rPr lang="en-US" dirty="0" err="1"/>
              <a:t>List</a:t>
            </a:r>
            <a:r>
              <a:rPr lang="en-US" dirty="0" err="1" smtClean="0">
                <a:ea typeface="Cambria Math"/>
              </a:rPr>
              <a:t>〈</a:t>
            </a:r>
            <a:r>
              <a:rPr lang="en-US" dirty="0" err="1" smtClean="0"/>
              <a:t>Object</a:t>
            </a:r>
            <a:r>
              <a:rPr lang="en-US" dirty="0" smtClean="0">
                <a:ea typeface="Cambria Math"/>
              </a:rPr>
              <a:t>〉</a:t>
            </a:r>
            <a:endParaRPr lang="en-US" dirty="0" smtClean="0"/>
          </a:p>
          <a:p>
            <a:pPr lvl="2"/>
            <a:r>
              <a:rPr lang="en-US" dirty="0" smtClean="0"/>
              <a:t> no principal type</a:t>
            </a:r>
            <a:endParaRPr lang="en-US" dirty="0"/>
          </a:p>
          <a:p>
            <a:r>
              <a:rPr lang="en-US" dirty="0" smtClean="0">
                <a:ea typeface="Cambria Math"/>
              </a:rPr>
              <a:t> 〈</a:t>
            </a:r>
            <a:r>
              <a:rPr lang="en-US" dirty="0" smtClean="0"/>
              <a:t>T</a:t>
            </a:r>
            <a:r>
              <a:rPr lang="en-US" dirty="0" smtClean="0">
                <a:ea typeface="Cambria Math"/>
              </a:rPr>
              <a:t>〉</a:t>
            </a:r>
            <a:r>
              <a:rPr lang="en-US" dirty="0" smtClean="0"/>
              <a:t> </a:t>
            </a:r>
            <a:r>
              <a:rPr lang="en-US" dirty="0" err="1" smtClean="0"/>
              <a:t>Iterable</a:t>
            </a:r>
            <a:r>
              <a:rPr lang="en-US" dirty="0" smtClean="0">
                <a:ea typeface="Cambria Math"/>
              </a:rPr>
              <a:t>〈? extends </a:t>
            </a:r>
            <a:r>
              <a:rPr lang="en-US" dirty="0" smtClean="0"/>
              <a:t>T</a:t>
            </a:r>
            <a:r>
              <a:rPr lang="en-US" dirty="0" smtClean="0">
                <a:ea typeface="Cambria Math"/>
              </a:rPr>
              <a:t>〉</a:t>
            </a:r>
            <a:r>
              <a:rPr lang="en-US" dirty="0" smtClean="0"/>
              <a:t> </a:t>
            </a:r>
            <a:r>
              <a:rPr lang="en-US" dirty="0" err="1" smtClean="0"/>
              <a:t>singletonIterable</a:t>
            </a:r>
            <a:r>
              <a:rPr lang="en-US" dirty="0" smtClean="0"/>
              <a:t>(T)</a:t>
            </a:r>
          </a:p>
          <a:p>
            <a:pPr lvl="1"/>
            <a:r>
              <a:rPr lang="en-US" dirty="0" smtClean="0"/>
              <a:t> T is inferable because </a:t>
            </a:r>
            <a:r>
              <a:rPr lang="en-US" dirty="0" smtClean="0"/>
              <a:t>? extends </a:t>
            </a:r>
            <a:r>
              <a:rPr lang="en-US" dirty="0" smtClean="0"/>
              <a:t>is covariant</a:t>
            </a:r>
          </a:p>
          <a:p>
            <a:pPr lvl="1"/>
            <a:r>
              <a:rPr lang="en-US" dirty="0" smtClean="0"/>
              <a:t> </a:t>
            </a:r>
            <a:r>
              <a:rPr lang="en-US" dirty="0" err="1" smtClean="0"/>
              <a:t>singletonIterable</a:t>
            </a:r>
            <a:r>
              <a:rPr lang="en-US" dirty="0" smtClean="0"/>
              <a:t>(“Hello”)</a:t>
            </a:r>
          </a:p>
          <a:p>
            <a:pPr lvl="2"/>
            <a:r>
              <a:rPr lang="en-US" dirty="0" smtClean="0"/>
              <a:t>has </a:t>
            </a:r>
            <a:r>
              <a:rPr lang="en-US" dirty="0" smtClean="0"/>
              <a:t>type </a:t>
            </a:r>
            <a:r>
              <a:rPr lang="en-US" dirty="0" err="1" smtClean="0"/>
              <a:t>Iterable</a:t>
            </a:r>
            <a:r>
              <a:rPr lang="en-US" dirty="0" smtClean="0">
                <a:ea typeface="Cambria Math"/>
              </a:rPr>
              <a:t>〈? extends </a:t>
            </a:r>
            <a:r>
              <a:rPr lang="en-US" dirty="0" smtClean="0"/>
              <a:t>String</a:t>
            </a:r>
            <a:r>
              <a:rPr lang="en-US" dirty="0" smtClean="0">
                <a:ea typeface="Cambria Math"/>
              </a:rPr>
              <a:t>〉</a:t>
            </a:r>
          </a:p>
          <a:p>
            <a:pPr lvl="2"/>
            <a:r>
              <a:rPr lang="en-US" dirty="0" smtClean="0">
                <a:ea typeface="Cambria Math"/>
              </a:rPr>
              <a:t>which is</a:t>
            </a:r>
            <a:r>
              <a:rPr lang="en-US" dirty="0" smtClean="0"/>
              <a:t> </a:t>
            </a:r>
            <a:r>
              <a:rPr lang="en-US" dirty="0" smtClean="0"/>
              <a:t>subtype of </a:t>
            </a:r>
            <a:r>
              <a:rPr lang="en-US" dirty="0" err="1" smtClean="0"/>
              <a:t>Iterable</a:t>
            </a:r>
            <a:r>
              <a:rPr lang="en-US" dirty="0" smtClean="0">
                <a:ea typeface="Cambria Math"/>
              </a:rPr>
              <a:t>〈? extends </a:t>
            </a:r>
            <a:r>
              <a:rPr lang="en-US" dirty="0" smtClean="0"/>
              <a:t>Object</a:t>
            </a:r>
            <a:r>
              <a:rPr lang="en-US" dirty="0" smtClean="0">
                <a:ea typeface="Cambria Math"/>
              </a:rPr>
              <a:t>〉</a:t>
            </a:r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1425316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Gradual Types</a:t>
            </a:r>
            <a:endParaRPr lang="en-US"/>
          </a:p>
        </p:txBody>
      </p:sp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37753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Goal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Mix static and dynamic type systems</a:t>
            </a:r>
          </a:p>
          <a:p>
            <a:pPr lvl="1"/>
            <a:r>
              <a:rPr lang="en-US" dirty="0" smtClean="0"/>
              <a:t>e.g. Java with </a:t>
            </a:r>
            <a:r>
              <a:rPr lang="en-US" dirty="0" smtClean="0"/>
              <a:t>JavaScript</a:t>
            </a:r>
          </a:p>
          <a:p>
            <a:r>
              <a:rPr lang="en-US" dirty="0" smtClean="0"/>
              <a:t>Requirements</a:t>
            </a:r>
          </a:p>
          <a:p>
            <a:pPr lvl="1"/>
            <a:r>
              <a:rPr lang="en-US" dirty="0" smtClean="0"/>
              <a:t>no implicit insertions of wrappers</a:t>
            </a:r>
          </a:p>
          <a:p>
            <a:pPr lvl="1"/>
            <a:r>
              <a:rPr lang="en-US" dirty="0" smtClean="0"/>
              <a:t>dynamic code is just static code minus types</a:t>
            </a:r>
          </a:p>
          <a:p>
            <a:pPr lvl="1"/>
            <a:r>
              <a:rPr lang="en-US" dirty="0" smtClean="0"/>
              <a:t>stripping types preserves or improves semantics</a:t>
            </a:r>
          </a:p>
          <a:p>
            <a:pPr lvl="1"/>
            <a:r>
              <a:rPr lang="en-US" dirty="0" smtClean="0"/>
              <a:t>static code can assume type annotations are true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29187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C#’s </a:t>
            </a:r>
            <a:r>
              <a:rPr lang="en-US">
                <a:latin typeface="Courier New" panose="02070309020205020404" pitchFamily="49" charset="0"/>
                <a:cs typeface="Courier New" panose="02070309020205020404" pitchFamily="49" charset="0"/>
              </a:rPr>
              <a:t>dynamic</a:t>
            </a:r>
            <a:r>
              <a:rPr lang="en-US"/>
              <a:t> Type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bool Equal(object left, object right) {</a:t>
            </a:r>
            <a:br>
              <a:rPr lang="en-US" dirty="0" smtClean="0"/>
            </a:br>
            <a:r>
              <a:rPr lang="en-US" dirty="0" smtClean="0"/>
              <a:t>	return left == right;</a:t>
            </a:r>
            <a:br>
              <a:rPr lang="en-US" dirty="0" smtClean="0"/>
            </a:br>
            <a:r>
              <a:rPr lang="en-US" dirty="0" smtClean="0"/>
              <a:t>}</a:t>
            </a:r>
          </a:p>
          <a:p>
            <a:endParaRPr lang="en-US" dirty="0"/>
          </a:p>
          <a:p>
            <a:r>
              <a:rPr lang="en-US" dirty="0" smtClean="0"/>
              <a:t>Equal(0, 0) returns false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64729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C#’s </a:t>
            </a:r>
            <a:r>
              <a:rPr lang="en-US">
                <a:latin typeface="Courier New" panose="02070309020205020404" pitchFamily="49" charset="0"/>
                <a:cs typeface="Courier New" panose="02070309020205020404" pitchFamily="49" charset="0"/>
              </a:rPr>
              <a:t>dynamic</a:t>
            </a:r>
            <a:r>
              <a:rPr lang="en-US"/>
              <a:t> Type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interface </a:t>
            </a:r>
            <a:r>
              <a:rPr lang="en-US" dirty="0" err="1" smtClean="0"/>
              <a:t>Getter</a:t>
            </a:r>
            <a:r>
              <a:rPr lang="en-US" dirty="0" err="1">
                <a:ea typeface="Cambria Math"/>
              </a:rPr>
              <a:t>〈</a:t>
            </a:r>
            <a:r>
              <a:rPr lang="en-US" dirty="0" err="1"/>
              <a:t>T</a:t>
            </a:r>
            <a:r>
              <a:rPr lang="en-US" dirty="0">
                <a:ea typeface="Cambria Math"/>
              </a:rPr>
              <a:t>〉</a:t>
            </a:r>
            <a:r>
              <a:rPr lang="en-US" dirty="0" smtClean="0"/>
              <a:t> </a:t>
            </a:r>
            <a:r>
              <a:rPr lang="en-US" dirty="0"/>
              <a:t>{ T get(); }</a:t>
            </a:r>
          </a:p>
          <a:p>
            <a:r>
              <a:rPr lang="en-US" dirty="0"/>
              <a:t>class Five : </a:t>
            </a:r>
            <a:r>
              <a:rPr lang="en-US" dirty="0" err="1" smtClean="0"/>
              <a:t>Getter</a:t>
            </a:r>
            <a:r>
              <a:rPr lang="en-US" dirty="0" err="1" smtClean="0">
                <a:ea typeface="Cambria Math"/>
              </a:rPr>
              <a:t>〈</a:t>
            </a:r>
            <a:r>
              <a:rPr lang="en-US" dirty="0" err="1" smtClean="0"/>
              <a:t>int</a:t>
            </a:r>
            <a:r>
              <a:rPr lang="en-US" dirty="0" smtClean="0">
                <a:ea typeface="Cambria Math"/>
              </a:rPr>
              <a:t>〉</a:t>
            </a:r>
            <a:r>
              <a:rPr lang="en-US" dirty="0" smtClean="0"/>
              <a:t>, </a:t>
            </a:r>
            <a:r>
              <a:rPr lang="en-US" dirty="0" err="1" smtClean="0"/>
              <a:t>Getter</a:t>
            </a:r>
            <a:r>
              <a:rPr lang="en-US" dirty="0" err="1" smtClean="0">
                <a:ea typeface="Cambria Math"/>
              </a:rPr>
              <a:t>〈</a:t>
            </a:r>
            <a:r>
              <a:rPr lang="en-US" dirty="0" err="1" smtClean="0"/>
              <a:t>string</a:t>
            </a:r>
            <a:r>
              <a:rPr lang="en-US" dirty="0" smtClean="0">
                <a:ea typeface="Cambria Math"/>
              </a:rPr>
              <a:t>〉</a:t>
            </a:r>
            <a:r>
              <a:rPr lang="en-US" dirty="0" smtClean="0"/>
              <a:t> {</a:t>
            </a:r>
            <a:br>
              <a:rPr lang="en-US" dirty="0" smtClean="0"/>
            </a:br>
            <a:r>
              <a:rPr lang="en-US" dirty="0" smtClean="0"/>
              <a:t>	</a:t>
            </a:r>
            <a:r>
              <a:rPr lang="en-US" dirty="0" err="1" smtClean="0"/>
              <a:t>int</a:t>
            </a:r>
            <a:r>
              <a:rPr lang="en-US" dirty="0" smtClean="0"/>
              <a:t> </a:t>
            </a:r>
            <a:r>
              <a:rPr lang="en-US" dirty="0" err="1" smtClean="0"/>
              <a:t>Getter</a:t>
            </a:r>
            <a:r>
              <a:rPr lang="en-US" dirty="0" err="1" smtClean="0">
                <a:ea typeface="Cambria Math"/>
              </a:rPr>
              <a:t>〈</a:t>
            </a:r>
            <a:r>
              <a:rPr lang="en-US" dirty="0" err="1" smtClean="0"/>
              <a:t>int</a:t>
            </a:r>
            <a:r>
              <a:rPr lang="en-US" dirty="0" smtClean="0">
                <a:ea typeface="Cambria Math"/>
              </a:rPr>
              <a:t>〉</a:t>
            </a:r>
            <a:r>
              <a:rPr lang="en-US" dirty="0" smtClean="0"/>
              <a:t>.get()</a:t>
            </a:r>
            <a:br>
              <a:rPr lang="en-US" dirty="0" smtClean="0"/>
            </a:br>
            <a:r>
              <a:rPr lang="en-US" dirty="0" smtClean="0"/>
              <a:t>		{ return 5; }</a:t>
            </a:r>
            <a:br>
              <a:rPr lang="en-US" dirty="0" smtClean="0"/>
            </a:br>
            <a:r>
              <a:rPr lang="en-US" dirty="0" smtClean="0"/>
              <a:t>	double </a:t>
            </a:r>
            <a:r>
              <a:rPr lang="en-US" dirty="0" err="1" smtClean="0"/>
              <a:t>Getter</a:t>
            </a:r>
            <a:r>
              <a:rPr lang="en-US" dirty="0" err="1" smtClean="0">
                <a:ea typeface="Cambria Math"/>
              </a:rPr>
              <a:t>〈</a:t>
            </a:r>
            <a:r>
              <a:rPr lang="en-US" dirty="0" err="1" smtClean="0"/>
              <a:t>string</a:t>
            </a:r>
            <a:r>
              <a:rPr lang="en-US" dirty="0" smtClean="0">
                <a:ea typeface="Cambria Math"/>
              </a:rPr>
              <a:t>〉</a:t>
            </a:r>
            <a:r>
              <a:rPr lang="en-US" dirty="0" smtClean="0"/>
              <a:t>.get()</a:t>
            </a:r>
            <a:br>
              <a:rPr lang="en-US" dirty="0" smtClean="0"/>
            </a:br>
            <a:r>
              <a:rPr lang="en-US" dirty="0" smtClean="0"/>
              <a:t>		{ return 5.0; }</a:t>
            </a:r>
            <a:br>
              <a:rPr lang="en-US" dirty="0" smtClean="0"/>
            </a:br>
            <a:r>
              <a:rPr lang="en-US" dirty="0" smtClean="0"/>
              <a:t>}</a:t>
            </a:r>
            <a:endParaRPr lang="en-US" dirty="0"/>
          </a:p>
          <a:p>
            <a:r>
              <a:rPr lang="en-US" dirty="0"/>
              <a:t>void </a:t>
            </a:r>
            <a:r>
              <a:rPr lang="en-US" dirty="0" smtClean="0"/>
              <a:t>Print(</a:t>
            </a:r>
            <a:r>
              <a:rPr lang="en-US" dirty="0" err="1" smtClean="0"/>
              <a:t>Getter</a:t>
            </a:r>
            <a:r>
              <a:rPr lang="en-US" dirty="0" err="1" smtClean="0">
                <a:ea typeface="Cambria Math"/>
              </a:rPr>
              <a:t>〈</a:t>
            </a:r>
            <a:r>
              <a:rPr lang="en-US" dirty="0" err="1" smtClean="0"/>
              <a:t>int</a:t>
            </a:r>
            <a:r>
              <a:rPr lang="en-US" dirty="0" smtClean="0">
                <a:ea typeface="Cambria Math"/>
              </a:rPr>
              <a:t>〉</a:t>
            </a:r>
            <a:r>
              <a:rPr lang="en-US" dirty="0" smtClean="0"/>
              <a:t> </a:t>
            </a:r>
            <a:r>
              <a:rPr lang="en-US" dirty="0"/>
              <a:t>getter) { </a:t>
            </a:r>
            <a:r>
              <a:rPr lang="en-US" dirty="0" smtClean="0"/>
              <a:t>	</a:t>
            </a:r>
            <a:r>
              <a:rPr lang="en-US" dirty="0" err="1" smtClean="0"/>
              <a:t>Console.WriteLine</a:t>
            </a:r>
            <a:r>
              <a:rPr lang="en-US" dirty="0" smtClean="0"/>
              <a:t>(</a:t>
            </a:r>
            <a:r>
              <a:rPr lang="en-US" dirty="0" err="1" smtClean="0"/>
              <a:t>getter.get</a:t>
            </a:r>
            <a:r>
              <a:rPr lang="en-US" dirty="0" smtClean="0"/>
              <a:t>());</a:t>
            </a:r>
            <a:br>
              <a:rPr lang="en-US" dirty="0" smtClean="0"/>
            </a:br>
            <a:r>
              <a:rPr lang="en-US" dirty="0" smtClean="0"/>
              <a:t>}</a:t>
            </a:r>
            <a:endParaRPr lang="en-US" dirty="0"/>
          </a:p>
        </p:txBody>
      </p:sp>
      <p:sp>
        <p:nvSpPr>
          <p:cNvPr id="4" name="Rounded Rectangular Callout 3"/>
          <p:cNvSpPr/>
          <p:nvPr/>
        </p:nvSpPr>
        <p:spPr>
          <a:xfrm>
            <a:off x="4953000" y="3733800"/>
            <a:ext cx="3048000" cy="838200"/>
          </a:xfrm>
          <a:prstGeom prst="wedgeRoundRectCallout">
            <a:avLst>
              <a:gd name="adj1" fmla="val -78629"/>
              <a:gd name="adj2" fmla="val 64233"/>
              <a:gd name="adj3" fmla="val 16667"/>
            </a:avLst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Crashes if changed to dynamic!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8625026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4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C#’s </a:t>
            </a:r>
            <a:r>
              <a:rPr lang="en-US">
                <a:latin typeface="Courier New" panose="02070309020205020404" pitchFamily="49" charset="0"/>
                <a:cs typeface="Courier New" panose="02070309020205020404" pitchFamily="49" charset="0"/>
              </a:rPr>
              <a:t>dynamic</a:t>
            </a:r>
            <a:r>
              <a:rPr lang="en-US"/>
              <a:t> Type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List</a:t>
            </a:r>
            <a:r>
              <a:rPr lang="en-US" smtClean="0">
                <a:ea typeface="Cambria Math"/>
              </a:rPr>
              <a:t>〈</a:t>
            </a:r>
            <a:r>
              <a:rPr lang="en-US" smtClean="0"/>
              <a:t>T</a:t>
            </a:r>
            <a:r>
              <a:rPr lang="en-US">
                <a:ea typeface="Cambria Math"/>
              </a:rPr>
              <a:t>〉</a:t>
            </a:r>
            <a:r>
              <a:rPr lang="en-US" smtClean="0"/>
              <a:t> Snoc</a:t>
            </a:r>
            <a:r>
              <a:rPr lang="en-US" smtClean="0">
                <a:ea typeface="Cambria Math"/>
              </a:rPr>
              <a:t>〈</a:t>
            </a:r>
            <a:r>
              <a:rPr lang="en-US" smtClean="0"/>
              <a:t>T</a:t>
            </a:r>
            <a:r>
              <a:rPr lang="en-US">
                <a:ea typeface="Cambria Math"/>
              </a:rPr>
              <a:t>〉</a:t>
            </a:r>
            <a:r>
              <a:rPr lang="en-US" smtClean="0"/>
              <a:t>(IEnumerable</a:t>
            </a:r>
            <a:r>
              <a:rPr lang="en-US" smtClean="0">
                <a:ea typeface="Cambria Math"/>
              </a:rPr>
              <a:t>〈</a:t>
            </a:r>
            <a:r>
              <a:rPr lang="en-US" smtClean="0"/>
              <a:t>T</a:t>
            </a:r>
            <a:r>
              <a:rPr lang="en-US">
                <a:ea typeface="Cambria Math"/>
              </a:rPr>
              <a:t>〉</a:t>
            </a:r>
            <a:r>
              <a:rPr lang="en-US" smtClean="0"/>
              <a:t> start,</a:t>
            </a:r>
            <a:br>
              <a:rPr lang="en-US" smtClean="0"/>
            </a:br>
            <a:r>
              <a:rPr lang="en-US" smtClean="0"/>
              <a:t>			T end) {</a:t>
            </a:r>
            <a:br>
              <a:rPr lang="en-US" smtClean="0"/>
            </a:br>
            <a:r>
              <a:rPr lang="en-US" smtClean="0"/>
              <a:t>	var elems = ToList(start);</a:t>
            </a:r>
            <a:br>
              <a:rPr lang="en-US" smtClean="0"/>
            </a:br>
            <a:r>
              <a:rPr lang="en-US" smtClean="0"/>
              <a:t>	elems.add(end);</a:t>
            </a:r>
            <a:br>
              <a:rPr lang="en-US" smtClean="0"/>
            </a:br>
            <a:r>
              <a:rPr lang="en-US" smtClean="0"/>
              <a:t>	return elems;</a:t>
            </a:r>
            <a:br>
              <a:rPr lang="en-US" smtClean="0"/>
            </a:br>
            <a:r>
              <a:rPr lang="en-US" smtClean="0"/>
              <a:t>}</a:t>
            </a:r>
          </a:p>
          <a:p>
            <a:r>
              <a:rPr lang="en-US" smtClean="0"/>
              <a:t>Snoc(Singleton(“Hello”), 5) works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5638800" y="2405595"/>
            <a:ext cx="2438400" cy="922020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Crashes if made dynamic!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9463914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  <p:bldP spid="5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Prerequisite Language Properties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Static Behavioral Subtyping</a:t>
            </a:r>
          </a:p>
          <a:p>
            <a:pPr lvl="1"/>
            <a:r>
              <a:rPr lang="en-US" smtClean="0"/>
              <a:t>Using a more precise type for a subexpression</a:t>
            </a:r>
            <a:br>
              <a:rPr lang="en-US" smtClean="0"/>
            </a:br>
            <a:r>
              <a:rPr lang="en-US" smtClean="0"/>
              <a:t>improves the typability of the whole expression</a:t>
            </a:r>
          </a:p>
          <a:p>
            <a:r>
              <a:rPr lang="en-US" smtClean="0"/>
              <a:t>Decidability</a:t>
            </a:r>
          </a:p>
          <a:p>
            <a:pPr lvl="1"/>
            <a:r>
              <a:rPr lang="en-US" smtClean="0"/>
              <a:t>Typing must be reliably doable at run time</a:t>
            </a:r>
          </a:p>
          <a:p>
            <a:r>
              <a:rPr lang="en-US" smtClean="0"/>
              <a:t>Principality</a:t>
            </a:r>
          </a:p>
          <a:p>
            <a:pPr lvl="1"/>
            <a:r>
              <a:rPr lang="en-US" smtClean="0"/>
              <a:t>Every execution has a most precise typing</a:t>
            </a:r>
          </a:p>
        </p:txBody>
      </p:sp>
    </p:spTree>
    <p:extLst>
      <p:ext uri="{BB962C8B-B14F-4D97-AF65-F5344CB8AC3E}">
        <p14:creationId xmlns:p14="http://schemas.microsoft.com/office/powerpoint/2010/main" val="34861360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ounded Rectangle 18"/>
          <p:cNvSpPr/>
          <p:nvPr/>
        </p:nvSpPr>
        <p:spPr>
          <a:xfrm>
            <a:off x="5495476" y="3670300"/>
            <a:ext cx="202535" cy="408483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ounded Rectangle 17"/>
          <p:cNvSpPr/>
          <p:nvPr/>
        </p:nvSpPr>
        <p:spPr>
          <a:xfrm>
            <a:off x="2392042" y="3670300"/>
            <a:ext cx="2281557" cy="408483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Subtyping</a:t>
            </a:r>
            <a:endParaRPr lang="en-US" dirty="0"/>
          </a:p>
        </p:txBody>
      </p:sp>
      <p:sp>
        <p:nvSpPr>
          <p:cNvPr id="22" name="Rounded Rectangle 21"/>
          <p:cNvSpPr/>
          <p:nvPr/>
        </p:nvSpPr>
        <p:spPr>
          <a:xfrm>
            <a:off x="2235585" y="5204917"/>
            <a:ext cx="2248179" cy="408483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ounded Rectangle 22"/>
          <p:cNvSpPr/>
          <p:nvPr/>
        </p:nvSpPr>
        <p:spPr>
          <a:xfrm>
            <a:off x="5312595" y="5204917"/>
            <a:ext cx="202535" cy="408483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1171339" y="2597727"/>
            <a:ext cx="6801323" cy="4031673"/>
          </a:xfrm>
          <a:prstGeom prst="rect">
            <a:avLst/>
          </a:prstGeom>
        </p:spPr>
        <p:txBody>
          <a:bodyPr>
            <a:normAutofit/>
          </a:bodyPr>
          <a:lstStyle>
            <a:lvl1pPr marL="365760" indent="-256032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•"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58368" indent="-246888" algn="l" rtl="0" eaLnBrk="1" latinLnBrk="0" hangingPunct="1">
              <a:spcBef>
                <a:spcPts val="300"/>
              </a:spcBef>
              <a:buClr>
                <a:schemeClr val="accent2"/>
              </a:buClr>
              <a:buFont typeface="Georgia"/>
              <a:buChar char="▫"/>
              <a:defRPr kumimoji="0" sz="26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2pPr>
            <a:lvl3pPr marL="923544" indent="-219456" algn="l" rtl="0" eaLnBrk="1" latinLnBrk="0" hangingPunct="1">
              <a:spcBef>
                <a:spcPts val="300"/>
              </a:spcBef>
              <a:buClr>
                <a:schemeClr val="accent1"/>
              </a:buClr>
              <a:buFont typeface="Wingdings 2"/>
              <a:buChar char=""/>
              <a:defRPr kumimoji="0"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179576" indent="-201168" algn="l" rtl="0" eaLnBrk="1" latinLnBrk="0" hangingPunct="1">
              <a:spcBef>
                <a:spcPts val="300"/>
              </a:spcBef>
              <a:buClr>
                <a:schemeClr val="accent1"/>
              </a:buClr>
              <a:buFont typeface="Wingdings 2"/>
              <a:buChar char=""/>
              <a:defRPr kumimoji="0" sz="2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1389888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20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5pPr>
            <a:lvl6pPr marL="1609344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18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16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7pPr>
            <a:lvl8pPr marL="2029968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◦"/>
              <a:defRPr kumimoji="0" sz="15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8pPr>
            <a:lvl9pPr marL="2240280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◦"/>
              <a:defRPr kumimoji="0" sz="1400" kern="1200" baseline="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09728" indent="0" algn="ctr">
              <a:lnSpc>
                <a:spcPct val="200000"/>
              </a:lnSpc>
              <a:buNone/>
            </a:pPr>
            <a:r>
              <a:rPr lang="en-US" sz="2400" dirty="0" smtClean="0"/>
              <a:t>C</a:t>
            </a:r>
            <a:r>
              <a:rPr lang="en-US" sz="2400" dirty="0" smtClean="0">
                <a:latin typeface="Cambria Math"/>
                <a:ea typeface="Cambria Math"/>
              </a:rPr>
              <a:t>〈</a:t>
            </a:r>
            <a:r>
              <a:rPr lang="en-US" sz="2400" dirty="0" smtClean="0"/>
              <a:t>X</a:t>
            </a:r>
            <a:r>
              <a:rPr lang="en-US" sz="2400" dirty="0" smtClean="0">
                <a:latin typeface="Cambria Math"/>
                <a:ea typeface="Cambria Math"/>
              </a:rPr>
              <a:t>〉</a:t>
            </a:r>
            <a:r>
              <a:rPr lang="en-US" sz="2400" dirty="0" smtClean="0"/>
              <a:t> </a:t>
            </a:r>
            <a:r>
              <a:rPr lang="en-US" sz="2400" dirty="0" smtClean="0">
                <a:latin typeface="Cambria Math"/>
                <a:ea typeface="Cambria Math"/>
              </a:rPr>
              <a:t>&lt;</a:t>
            </a:r>
            <a:r>
              <a:rPr lang="en-US" sz="2400" dirty="0" smtClean="0"/>
              <a:t>: D</a:t>
            </a:r>
            <a:r>
              <a:rPr lang="en-US" sz="2400" dirty="0" smtClean="0">
                <a:latin typeface="Cambria Math"/>
                <a:ea typeface="Cambria Math"/>
              </a:rPr>
              <a:t>〈</a:t>
            </a:r>
            <a:r>
              <a:rPr lang="en-US" sz="2400" dirty="0" smtClean="0"/>
              <a:t>? super C</a:t>
            </a:r>
            <a:r>
              <a:rPr lang="en-US" sz="2400" dirty="0" smtClean="0">
                <a:latin typeface="Cambria Math"/>
                <a:ea typeface="Cambria Math"/>
              </a:rPr>
              <a:t>〈</a:t>
            </a:r>
            <a:r>
              <a:rPr lang="en-US" sz="2400" dirty="0" smtClean="0"/>
              <a:t>X</a:t>
            </a:r>
            <a:r>
              <a:rPr lang="en-US" sz="2400" dirty="0" smtClean="0">
                <a:latin typeface="Cambria Math"/>
                <a:ea typeface="Cambria Math"/>
              </a:rPr>
              <a:t>〉〉</a:t>
            </a:r>
            <a:endParaRPr lang="en-US" sz="2400" dirty="0" smtClean="0"/>
          </a:p>
          <a:p>
            <a:pPr marL="109728" indent="0" algn="ctr">
              <a:lnSpc>
                <a:spcPct val="200000"/>
              </a:lnSpc>
              <a:buNone/>
            </a:pPr>
            <a:r>
              <a:rPr lang="en-US" sz="2400" dirty="0" smtClean="0"/>
              <a:t>D</a:t>
            </a:r>
            <a:r>
              <a:rPr lang="en-US" sz="2400" dirty="0" smtClean="0">
                <a:latin typeface="Cambria Math"/>
                <a:ea typeface="Cambria Math"/>
              </a:rPr>
              <a:t>〈</a:t>
            </a:r>
            <a:r>
              <a:rPr lang="en-US" sz="2400" dirty="0" smtClean="0"/>
              <a:t>D</a:t>
            </a:r>
            <a:r>
              <a:rPr lang="en-US" sz="2400" dirty="0" smtClean="0">
                <a:latin typeface="Cambria Math"/>
                <a:ea typeface="Cambria Math"/>
              </a:rPr>
              <a:t>〈</a:t>
            </a:r>
            <a:r>
              <a:rPr lang="en-US" sz="2400" dirty="0" smtClean="0"/>
              <a:t>? super C</a:t>
            </a:r>
            <a:r>
              <a:rPr lang="en-US" sz="2400" dirty="0" smtClean="0">
                <a:latin typeface="Cambria Math"/>
                <a:ea typeface="Cambria Math"/>
              </a:rPr>
              <a:t>〈</a:t>
            </a:r>
            <a:r>
              <a:rPr lang="en-US" sz="2400" dirty="0" smtClean="0"/>
              <a:t>L</a:t>
            </a:r>
            <a:r>
              <a:rPr lang="en-US" sz="2400" dirty="0" smtClean="0">
                <a:latin typeface="Cambria Math"/>
                <a:ea typeface="Cambria Math"/>
              </a:rPr>
              <a:t>〈</a:t>
            </a:r>
            <a:r>
              <a:rPr lang="en-US" sz="2400" dirty="0" smtClean="0"/>
              <a:t>X</a:t>
            </a:r>
            <a:r>
              <a:rPr lang="en-US" sz="2400" dirty="0" smtClean="0">
                <a:latin typeface="Cambria Math"/>
                <a:ea typeface="Cambria Math"/>
              </a:rPr>
              <a:t>〉〉〉〉</a:t>
            </a:r>
            <a:r>
              <a:rPr lang="en-US" sz="2400" dirty="0" smtClean="0"/>
              <a:t> </a:t>
            </a:r>
            <a:r>
              <a:rPr lang="en-US" sz="2400" dirty="0" smtClean="0">
                <a:latin typeface="Cambria Math"/>
                <a:ea typeface="Cambria Math"/>
              </a:rPr>
              <a:t>&lt;</a:t>
            </a:r>
            <a:r>
              <a:rPr lang="en-US" sz="2400" dirty="0" smtClean="0"/>
              <a:t>: D</a:t>
            </a:r>
            <a:r>
              <a:rPr lang="en-US" sz="2400" dirty="0" smtClean="0">
                <a:latin typeface="Cambria Math"/>
                <a:ea typeface="Cambria Math"/>
              </a:rPr>
              <a:t>〈</a:t>
            </a:r>
            <a:r>
              <a:rPr lang="en-US" sz="2400" dirty="0" smtClean="0"/>
              <a:t>? super C</a:t>
            </a:r>
            <a:r>
              <a:rPr lang="en-US" sz="2400" dirty="0" smtClean="0">
                <a:latin typeface="Cambria Math"/>
                <a:ea typeface="Cambria Math"/>
              </a:rPr>
              <a:t>〈</a:t>
            </a:r>
            <a:r>
              <a:rPr lang="en-US" sz="2400" dirty="0" smtClean="0"/>
              <a:t>X</a:t>
            </a:r>
            <a:r>
              <a:rPr lang="en-US" sz="2400" dirty="0" smtClean="0">
                <a:latin typeface="Cambria Math"/>
                <a:ea typeface="Cambria Math"/>
              </a:rPr>
              <a:t>〉〉</a:t>
            </a:r>
            <a:endParaRPr lang="en-US" sz="2400" dirty="0" smtClean="0"/>
          </a:p>
          <a:p>
            <a:pPr marL="109728" indent="0" algn="ctr">
              <a:lnSpc>
                <a:spcPct val="200000"/>
              </a:lnSpc>
              <a:buNone/>
            </a:pPr>
            <a:r>
              <a:rPr lang="en-US" sz="2400" dirty="0" smtClean="0"/>
              <a:t>C</a:t>
            </a:r>
            <a:r>
              <a:rPr lang="en-US" sz="2400" dirty="0" smtClean="0">
                <a:latin typeface="Cambria Math"/>
                <a:ea typeface="Cambria Math"/>
              </a:rPr>
              <a:t>〈</a:t>
            </a:r>
            <a:r>
              <a:rPr lang="en-US" sz="2400" dirty="0" smtClean="0"/>
              <a:t>X</a:t>
            </a:r>
            <a:r>
              <a:rPr lang="en-US" sz="2400" dirty="0" smtClean="0">
                <a:latin typeface="Cambria Math"/>
                <a:ea typeface="Cambria Math"/>
              </a:rPr>
              <a:t>〉</a:t>
            </a:r>
            <a:r>
              <a:rPr lang="en-US" sz="2400" dirty="0" smtClean="0"/>
              <a:t> </a:t>
            </a:r>
            <a:r>
              <a:rPr lang="en-US" sz="2400" dirty="0" smtClean="0">
                <a:latin typeface="Cambria Math"/>
                <a:ea typeface="Cambria Math"/>
              </a:rPr>
              <a:t>&lt;</a:t>
            </a:r>
            <a:r>
              <a:rPr lang="en-US" sz="2400" dirty="0" smtClean="0"/>
              <a:t>: D</a:t>
            </a:r>
            <a:r>
              <a:rPr lang="en-US" sz="2400" dirty="0" smtClean="0">
                <a:latin typeface="Cambria Math"/>
                <a:ea typeface="Cambria Math"/>
              </a:rPr>
              <a:t>〈</a:t>
            </a:r>
            <a:r>
              <a:rPr lang="en-US" sz="2400" dirty="0" smtClean="0"/>
              <a:t>? super C</a:t>
            </a:r>
            <a:r>
              <a:rPr lang="en-US" sz="2400" dirty="0" smtClean="0">
                <a:latin typeface="Cambria Math"/>
                <a:ea typeface="Cambria Math"/>
              </a:rPr>
              <a:t>〈</a:t>
            </a:r>
            <a:r>
              <a:rPr lang="en-US" sz="2400" dirty="0" smtClean="0"/>
              <a:t>L</a:t>
            </a:r>
            <a:r>
              <a:rPr lang="en-US" sz="2400" dirty="0" smtClean="0">
                <a:latin typeface="Cambria Math"/>
                <a:ea typeface="Cambria Math"/>
              </a:rPr>
              <a:t>〈</a:t>
            </a:r>
            <a:r>
              <a:rPr lang="en-US" sz="2400" dirty="0" smtClean="0"/>
              <a:t>X</a:t>
            </a:r>
            <a:r>
              <a:rPr lang="en-US" sz="2400" dirty="0" smtClean="0">
                <a:latin typeface="Cambria Math"/>
                <a:ea typeface="Cambria Math"/>
              </a:rPr>
              <a:t>〉〉〉</a:t>
            </a:r>
          </a:p>
          <a:p>
            <a:pPr marL="109728" indent="0" algn="ctr">
              <a:lnSpc>
                <a:spcPct val="200000"/>
              </a:lnSpc>
              <a:buNone/>
            </a:pPr>
            <a:r>
              <a:rPr lang="en-US" sz="2400" dirty="0" smtClean="0"/>
              <a:t>D</a:t>
            </a:r>
            <a:r>
              <a:rPr lang="en-US" sz="2400" dirty="0" smtClean="0">
                <a:latin typeface="Cambria Math"/>
                <a:ea typeface="Cambria Math"/>
              </a:rPr>
              <a:t>〈</a:t>
            </a:r>
            <a:r>
              <a:rPr lang="en-US" sz="2400" dirty="0" smtClean="0"/>
              <a:t>D</a:t>
            </a:r>
            <a:r>
              <a:rPr lang="en-US" sz="2400" dirty="0" smtClean="0">
                <a:latin typeface="Cambria Math"/>
                <a:ea typeface="Cambria Math"/>
              </a:rPr>
              <a:t>〈</a:t>
            </a:r>
            <a:r>
              <a:rPr lang="en-US" sz="2400" dirty="0" smtClean="0"/>
              <a:t>? super C</a:t>
            </a:r>
            <a:r>
              <a:rPr lang="en-US" sz="2400" dirty="0" smtClean="0">
                <a:latin typeface="Cambria Math"/>
                <a:ea typeface="Cambria Math"/>
              </a:rPr>
              <a:t>〈</a:t>
            </a:r>
            <a:r>
              <a:rPr lang="en-US" sz="2400" dirty="0" smtClean="0"/>
              <a:t>L</a:t>
            </a:r>
            <a:r>
              <a:rPr lang="en-US" sz="2400" dirty="0" smtClean="0">
                <a:latin typeface="Cambria Math"/>
                <a:ea typeface="Cambria Math"/>
              </a:rPr>
              <a:t>〈</a:t>
            </a:r>
            <a:r>
              <a:rPr lang="en-US" sz="2400" dirty="0" smtClean="0"/>
              <a:t>X</a:t>
            </a:r>
            <a:r>
              <a:rPr lang="en-US" sz="2400" dirty="0" smtClean="0">
                <a:latin typeface="Cambria Math"/>
                <a:ea typeface="Cambria Math"/>
              </a:rPr>
              <a:t>〉〉〉〉</a:t>
            </a:r>
            <a:r>
              <a:rPr lang="en-US" sz="2400" dirty="0" smtClean="0"/>
              <a:t> </a:t>
            </a:r>
            <a:r>
              <a:rPr lang="en-US" sz="2400" dirty="0" smtClean="0">
                <a:latin typeface="Cambria Math"/>
                <a:ea typeface="Cambria Math"/>
              </a:rPr>
              <a:t>&lt;</a:t>
            </a:r>
            <a:r>
              <a:rPr lang="en-US" sz="2400" dirty="0" smtClean="0"/>
              <a:t>: D</a:t>
            </a:r>
            <a:r>
              <a:rPr lang="en-US" sz="2400" dirty="0" smtClean="0">
                <a:latin typeface="Cambria Math"/>
                <a:ea typeface="Cambria Math"/>
              </a:rPr>
              <a:t>〈</a:t>
            </a:r>
            <a:r>
              <a:rPr lang="en-US" sz="2400" dirty="0" smtClean="0"/>
              <a:t>? super C</a:t>
            </a:r>
            <a:r>
              <a:rPr lang="en-US" sz="2400" dirty="0" smtClean="0">
                <a:latin typeface="Cambria Math"/>
                <a:ea typeface="Cambria Math"/>
              </a:rPr>
              <a:t>〈</a:t>
            </a:r>
            <a:r>
              <a:rPr lang="en-US" sz="2400" dirty="0" smtClean="0"/>
              <a:t>L</a:t>
            </a:r>
            <a:r>
              <a:rPr lang="en-US" sz="2400" dirty="0" smtClean="0">
                <a:latin typeface="Cambria Math"/>
                <a:ea typeface="Cambria Math"/>
              </a:rPr>
              <a:t>〈</a:t>
            </a:r>
            <a:r>
              <a:rPr lang="en-US" sz="2400" dirty="0" smtClean="0"/>
              <a:t>X</a:t>
            </a:r>
            <a:r>
              <a:rPr lang="en-US" sz="2400" dirty="0" smtClean="0">
                <a:latin typeface="Cambria Math"/>
                <a:ea typeface="Cambria Math"/>
              </a:rPr>
              <a:t>〉〉〉</a:t>
            </a:r>
            <a:endParaRPr lang="en-US" sz="2400" dirty="0" smtClean="0"/>
          </a:p>
          <a:p>
            <a:pPr marL="109728" indent="0" algn="ctr">
              <a:lnSpc>
                <a:spcPct val="200000"/>
              </a:lnSpc>
              <a:buNone/>
            </a:pPr>
            <a:r>
              <a:rPr lang="en-US" sz="2400" dirty="0" smtClean="0"/>
              <a:t>C</a:t>
            </a:r>
            <a:r>
              <a:rPr lang="en-US" sz="2400" dirty="0" smtClean="0">
                <a:latin typeface="Cambria Math"/>
                <a:ea typeface="Cambria Math"/>
              </a:rPr>
              <a:t>〈</a:t>
            </a:r>
            <a:r>
              <a:rPr lang="en-US" sz="2400" dirty="0" smtClean="0"/>
              <a:t>L</a:t>
            </a:r>
            <a:r>
              <a:rPr lang="en-US" sz="2400" dirty="0" smtClean="0">
                <a:latin typeface="Cambria Math"/>
                <a:ea typeface="Cambria Math"/>
              </a:rPr>
              <a:t>〈</a:t>
            </a:r>
            <a:r>
              <a:rPr lang="en-US" sz="2400" dirty="0" smtClean="0"/>
              <a:t>X</a:t>
            </a:r>
            <a:r>
              <a:rPr lang="en-US" sz="2400" dirty="0" smtClean="0">
                <a:latin typeface="Cambria Math"/>
                <a:ea typeface="Cambria Math"/>
              </a:rPr>
              <a:t>〉〉</a:t>
            </a:r>
            <a:r>
              <a:rPr lang="en-US" sz="2400" dirty="0" smtClean="0"/>
              <a:t> </a:t>
            </a:r>
            <a:r>
              <a:rPr lang="en-US" sz="2400" dirty="0">
                <a:latin typeface="Cambria Math"/>
                <a:ea typeface="Cambria Math"/>
              </a:rPr>
              <a:t>&lt;</a:t>
            </a:r>
            <a:r>
              <a:rPr lang="en-US" sz="2400" dirty="0"/>
              <a:t>: D</a:t>
            </a:r>
            <a:r>
              <a:rPr lang="en-US" sz="2400" dirty="0">
                <a:latin typeface="Cambria Math"/>
                <a:ea typeface="Cambria Math"/>
              </a:rPr>
              <a:t>〈</a:t>
            </a:r>
            <a:r>
              <a:rPr lang="en-US" sz="2400" dirty="0"/>
              <a:t>? super </a:t>
            </a:r>
            <a:r>
              <a:rPr lang="en-US" sz="2400" dirty="0" smtClean="0"/>
              <a:t>C</a:t>
            </a:r>
            <a:r>
              <a:rPr lang="en-US" sz="2400" dirty="0" smtClean="0">
                <a:latin typeface="Cambria Math"/>
                <a:ea typeface="Cambria Math"/>
              </a:rPr>
              <a:t>〈</a:t>
            </a:r>
            <a:r>
              <a:rPr lang="en-US" sz="2400" dirty="0" smtClean="0"/>
              <a:t>L</a:t>
            </a:r>
            <a:r>
              <a:rPr lang="en-US" sz="2400" dirty="0" smtClean="0">
                <a:latin typeface="Cambria Math"/>
                <a:ea typeface="Cambria Math"/>
              </a:rPr>
              <a:t>〈</a:t>
            </a:r>
            <a:r>
              <a:rPr lang="en-US" sz="2400" dirty="0" smtClean="0"/>
              <a:t>X</a:t>
            </a:r>
            <a:r>
              <a:rPr lang="en-US" sz="2400" dirty="0" smtClean="0">
                <a:latin typeface="Cambria Math"/>
                <a:ea typeface="Cambria Math"/>
              </a:rPr>
              <a:t>〉〉〉</a:t>
            </a:r>
            <a:endParaRPr lang="en-US" sz="2400" dirty="0"/>
          </a:p>
        </p:txBody>
      </p:sp>
      <p:sp>
        <p:nvSpPr>
          <p:cNvPr id="6" name="Folded Corner 5"/>
          <p:cNvSpPr/>
          <p:nvPr/>
        </p:nvSpPr>
        <p:spPr>
          <a:xfrm>
            <a:off x="800100" y="1905000"/>
            <a:ext cx="7543800" cy="692727"/>
          </a:xfrm>
          <a:prstGeom prst="foldedCorner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bIns="0" rtlCol="0" anchor="ctr"/>
          <a:lstStyle/>
          <a:p>
            <a:pPr algn="ctr"/>
            <a:r>
              <a:rPr lang="en-US" sz="2800" smtClean="0"/>
              <a:t>class C</a:t>
            </a:r>
            <a:r>
              <a:rPr lang="en-US" sz="2800" smtClean="0">
                <a:latin typeface="Cambria Math"/>
                <a:ea typeface="Cambria Math"/>
              </a:rPr>
              <a:t>〈</a:t>
            </a:r>
            <a:r>
              <a:rPr lang="en-US" sz="2800" smtClean="0"/>
              <a:t>P</a:t>
            </a:r>
            <a:r>
              <a:rPr lang="en-US" sz="2800" smtClean="0">
                <a:latin typeface="Cambria Math"/>
                <a:ea typeface="Cambria Math"/>
              </a:rPr>
              <a:t>〉</a:t>
            </a:r>
            <a:r>
              <a:rPr lang="en-US" sz="2800" smtClean="0"/>
              <a:t> extends D</a:t>
            </a:r>
            <a:r>
              <a:rPr lang="en-US" sz="2800" smtClean="0">
                <a:latin typeface="Cambria Math"/>
                <a:ea typeface="Cambria Math"/>
              </a:rPr>
              <a:t>〈</a:t>
            </a:r>
            <a:r>
              <a:rPr lang="en-US" sz="2800" smtClean="0"/>
              <a:t>D</a:t>
            </a:r>
            <a:r>
              <a:rPr lang="en-US" sz="2800" smtClean="0">
                <a:latin typeface="Cambria Math"/>
                <a:ea typeface="Cambria Math"/>
              </a:rPr>
              <a:t>〈</a:t>
            </a:r>
            <a:r>
              <a:rPr lang="en-US" sz="2800" smtClean="0"/>
              <a:t>? super C</a:t>
            </a:r>
            <a:r>
              <a:rPr lang="en-US" sz="2800" smtClean="0">
                <a:latin typeface="Cambria Math"/>
                <a:ea typeface="Cambria Math"/>
              </a:rPr>
              <a:t>〈</a:t>
            </a:r>
            <a:r>
              <a:rPr lang="en-US" sz="2800" smtClean="0"/>
              <a:t>L</a:t>
            </a:r>
            <a:r>
              <a:rPr lang="en-US" sz="2800" smtClean="0">
                <a:latin typeface="Cambria Math"/>
                <a:ea typeface="Cambria Math"/>
              </a:rPr>
              <a:t>〈</a:t>
            </a:r>
            <a:r>
              <a:rPr lang="en-US" sz="2800" smtClean="0"/>
              <a:t>P</a:t>
            </a:r>
            <a:r>
              <a:rPr lang="en-US" sz="2800" smtClean="0">
                <a:latin typeface="Cambria Math"/>
                <a:ea typeface="Cambria Math"/>
              </a:rPr>
              <a:t>〉〉〉〉</a:t>
            </a:r>
            <a:r>
              <a:rPr lang="en-US" sz="2800" smtClean="0"/>
              <a:t> {}</a:t>
            </a:r>
            <a:endParaRPr lang="en-US" sz="2800"/>
          </a:p>
        </p:txBody>
      </p:sp>
      <p:sp>
        <p:nvSpPr>
          <p:cNvPr id="12" name="Curved Right Arrow 11"/>
          <p:cNvSpPr/>
          <p:nvPr/>
        </p:nvSpPr>
        <p:spPr>
          <a:xfrm flipV="1">
            <a:off x="1066800" y="2743200"/>
            <a:ext cx="1524000" cy="3632200"/>
          </a:xfrm>
          <a:prstGeom prst="curvedRightArrow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3" name="&quot;No&quot; Symbol 12"/>
          <p:cNvSpPr/>
          <p:nvPr/>
        </p:nvSpPr>
        <p:spPr>
          <a:xfrm>
            <a:off x="3983938" y="1649667"/>
            <a:ext cx="1176124" cy="1176124"/>
          </a:xfrm>
          <a:prstGeom prst="noSmoking">
            <a:avLst/>
          </a:prstGeom>
          <a:solidFill>
            <a:srgbClr val="FF00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166255" y="4724400"/>
            <a:ext cx="1662545" cy="458002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2400" smtClean="0"/>
              <a:t>Inheritance</a:t>
            </a:r>
            <a:endParaRPr lang="en-US" sz="2400"/>
          </a:p>
        </p:txBody>
      </p:sp>
      <p:sp>
        <p:nvSpPr>
          <p:cNvPr id="17" name="Rounded Rectangle 16"/>
          <p:cNvSpPr/>
          <p:nvPr/>
        </p:nvSpPr>
        <p:spPr>
          <a:xfrm>
            <a:off x="166255" y="3200400"/>
            <a:ext cx="1662545" cy="458002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2400" smtClean="0"/>
              <a:t>Inheritance</a:t>
            </a:r>
            <a:endParaRPr lang="en-US" sz="2400"/>
          </a:p>
        </p:txBody>
      </p:sp>
      <p:sp>
        <p:nvSpPr>
          <p:cNvPr id="20" name="Rounded Rectangle 19"/>
          <p:cNvSpPr/>
          <p:nvPr/>
        </p:nvSpPr>
        <p:spPr>
          <a:xfrm>
            <a:off x="6934201" y="5637998"/>
            <a:ext cx="1992639" cy="458002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2400" smtClean="0"/>
              <a:t>Instantiation</a:t>
            </a:r>
            <a:endParaRPr lang="en-US" sz="2400"/>
          </a:p>
        </p:txBody>
      </p:sp>
      <p:sp>
        <p:nvSpPr>
          <p:cNvPr id="21" name="Rounded Rectangle 20"/>
          <p:cNvSpPr/>
          <p:nvPr/>
        </p:nvSpPr>
        <p:spPr>
          <a:xfrm>
            <a:off x="6934200" y="4113998"/>
            <a:ext cx="1992639" cy="458002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2400" smtClean="0"/>
              <a:t>Instantiation</a:t>
            </a:r>
            <a:endParaRPr lang="en-US" sz="2400"/>
          </a:p>
        </p:txBody>
      </p:sp>
      <p:sp>
        <p:nvSpPr>
          <p:cNvPr id="24" name="Rounded Rectangle 23"/>
          <p:cNvSpPr/>
          <p:nvPr/>
        </p:nvSpPr>
        <p:spPr>
          <a:xfrm>
            <a:off x="3010098" y="3962400"/>
            <a:ext cx="3123804" cy="1353186"/>
          </a:xfrm>
          <a:prstGeom prst="roundRect">
            <a:avLst>
              <a:gd name="adj" fmla="val 36861"/>
            </a:avLst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3200" b="1" smtClean="0"/>
              <a:t>Infinite Proof</a:t>
            </a:r>
          </a:p>
          <a:p>
            <a:pPr algn="ctr"/>
            <a:r>
              <a:rPr lang="en-US" sz="3200" b="1" smtClean="0"/>
              <a:t>of Subtyping</a:t>
            </a:r>
            <a:endParaRPr lang="en-US" sz="3200" b="1"/>
          </a:p>
        </p:txBody>
      </p:sp>
      <p:sp>
        <p:nvSpPr>
          <p:cNvPr id="25" name="TextBox 24"/>
          <p:cNvSpPr txBox="1"/>
          <p:nvPr/>
        </p:nvSpPr>
        <p:spPr>
          <a:xfrm rot="1800000">
            <a:off x="6834452" y="1783863"/>
            <a:ext cx="206178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smtClean="0">
                <a:ln>
                  <a:solidFill>
                    <a:srgbClr val="C00000"/>
                  </a:solidFill>
                </a:ln>
                <a:solidFill>
                  <a:srgbClr val="FF0000"/>
                </a:solidFill>
              </a:rPr>
              <a:t>Contrived</a:t>
            </a:r>
            <a:endParaRPr lang="en-US" sz="3200" b="1">
              <a:ln>
                <a:solidFill>
                  <a:srgbClr val="C00000"/>
                </a:solidFill>
              </a:ln>
              <a:solidFill>
                <a:srgbClr val="FF0000"/>
              </a:solidFill>
            </a:endParaRPr>
          </a:p>
        </p:txBody>
      </p:sp>
      <p:sp>
        <p:nvSpPr>
          <p:cNvPr id="26" name="Left Brace 25"/>
          <p:cNvSpPr/>
          <p:nvPr/>
        </p:nvSpPr>
        <p:spPr>
          <a:xfrm rot="5400000">
            <a:off x="6266336" y="2968244"/>
            <a:ext cx="218516" cy="1241628"/>
          </a:xfrm>
          <a:prstGeom prst="leftBrac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Left Brace 26"/>
          <p:cNvSpPr/>
          <p:nvPr/>
        </p:nvSpPr>
        <p:spPr>
          <a:xfrm rot="5400000">
            <a:off x="6254223" y="4380227"/>
            <a:ext cx="241640" cy="1539587"/>
          </a:xfrm>
          <a:prstGeom prst="leftBrac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590778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"/>
                            </p:stCondLst>
                            <p:childTnLst>
                              <p:par>
                                <p:cTn id="4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00"/>
                            </p:stCondLst>
                            <p:childTnLst>
                              <p:par>
                                <p:cTn id="5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500"/>
                            </p:stCondLst>
                            <p:childTnLst>
                              <p:par>
                                <p:cTn id="6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000"/>
                            </p:stCondLst>
                            <p:childTnLst>
                              <p:par>
                                <p:cTn id="6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1500"/>
                            </p:stCondLst>
                            <p:childTnLst>
                              <p:par>
                                <p:cTn id="6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2000"/>
                            </p:stCondLst>
                            <p:childTnLst>
                              <p:par>
                                <p:cTn id="7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500"/>
                            </p:stCondLst>
                            <p:childTnLst>
                              <p:par>
                                <p:cTn id="10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2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uiExpand="1" animBg="1"/>
      <p:bldP spid="19" grpId="1" animBg="1"/>
      <p:bldP spid="18" grpId="0" uiExpand="1" animBg="1"/>
      <p:bldP spid="18" grpId="1" animBg="1"/>
      <p:bldP spid="22" grpId="0" uiExpand="1" animBg="1"/>
      <p:bldP spid="22" grpId="1" animBg="1"/>
      <p:bldP spid="23" grpId="0" uiExpand="1" animBg="1"/>
      <p:bldP spid="23" grpId="1" animBg="1"/>
      <p:bldP spid="5" grpId="0" uiExpand="1" build="p"/>
      <p:bldP spid="6" grpId="0" animBg="1"/>
      <p:bldP spid="12" grpId="0" animBg="1"/>
      <p:bldP spid="13" grpId="0" animBg="1"/>
      <p:bldP spid="16" grpId="0" uiExpand="1" animBg="1"/>
      <p:bldP spid="16" grpId="1" animBg="1"/>
      <p:bldP spid="17" grpId="0" uiExpand="1" animBg="1"/>
      <p:bldP spid="17" grpId="1" animBg="1"/>
      <p:bldP spid="20" grpId="0" uiExpand="1" animBg="1"/>
      <p:bldP spid="20" grpId="1" animBg="1"/>
      <p:bldP spid="21" grpId="0" uiExpand="1" animBg="1"/>
      <p:bldP spid="21" grpId="1" animBg="1"/>
      <p:bldP spid="24" grpId="0" animBg="1"/>
      <p:bldP spid="25" grpId="0"/>
      <p:bldP spid="26" grpId="0" uiExpand="1" animBg="1"/>
      <p:bldP spid="26" grpId="1" animBg="1"/>
      <p:bldP spid="27" grpId="0" uiExpand="1" animBg="1"/>
      <p:bldP spid="27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ScreenCapture_2014-06-06 11.16.40">
            <a:hlinkClick r:id="" action="ppaction://media"/>
          </p:cNvPr>
          <p:cNvPicPr>
            <a:picLocks noChangeAspect="1"/>
          </p:cNvPicPr>
          <p:nvPr>
            <a:vide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78726" y="1690689"/>
            <a:ext cx="8788929" cy="396875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149330" y="1690690"/>
            <a:ext cx="8806665" cy="3968749"/>
          </a:xfrm>
          <a:prstGeom prst="rect">
            <a:avLst/>
          </a:prstGeom>
          <a:solidFill>
            <a:srgbClr val="1E1E1E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49330" y="1690689"/>
            <a:ext cx="8806665" cy="3980646"/>
          </a:xfrm>
          <a:prstGeom prst="rect">
            <a:avLst/>
          </a:prstGeom>
        </p:spPr>
      </p:pic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Efficiency</a:t>
            </a:r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2865014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9519"/>
    </mc:Choice>
    <mc:Fallback xmlns="">
      <p:transition spd="slow" advTm="2951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6" dur="17246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36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</p:childTnLst>
        </p:cTn>
      </p:par>
    </p:tnLst>
    <p:bldLst>
      <p:bldP spid="9" grpId="0" animBg="1"/>
      <p:bldP spid="9" grpId="1" animBg="1"/>
      <p:bldP spid="9" grpId="2" animBg="1"/>
    </p:bldLst>
  </p:timing>
  <p:extLst mod="1">
    <p:ext uri="{E180D4A7-C9FB-4DFB-919C-405C955672EB}">
      <p14:showEvtLst xmlns:p14="http://schemas.microsoft.com/office/powerpoint/2010/main">
        <p14:playEvt time="19760" objId="3"/>
        <p14:stopEvt time="29519" objId="3"/>
      </p14:showEvtLst>
    </p:ext>
  </p:extLs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Restrictions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716024"/>
            <a:ext cx="8001000" cy="4837176"/>
          </a:xfrm>
        </p:spPr>
        <p:txBody>
          <a:bodyPr>
            <a:normAutofit/>
          </a:bodyPr>
          <a:lstStyle/>
          <a:p>
            <a:pPr marL="109728" indent="0">
              <a:buNone/>
            </a:pPr>
            <a:endParaRPr lang="en-US" dirty="0"/>
          </a:p>
          <a:p>
            <a:pPr marL="109728" indent="0">
              <a:buNone/>
            </a:pPr>
            <a:endParaRPr lang="en-US" sz="2000" dirty="0" smtClean="0"/>
          </a:p>
          <a:p>
            <a:pPr marL="109728" indent="0">
              <a:buNone/>
            </a:pPr>
            <a:r>
              <a:rPr lang="en-US" dirty="0" smtClean="0"/>
              <a:t>Inheritance Restriction</a:t>
            </a:r>
          </a:p>
          <a:p>
            <a:pPr marL="411480" lvl="1" indent="0">
              <a:buNone/>
            </a:pPr>
            <a:r>
              <a:rPr lang="en-US" dirty="0" smtClean="0"/>
              <a:t>No use of ? super in the inheritance hierarchy</a:t>
            </a:r>
          </a:p>
          <a:p>
            <a:pPr marL="109728" indent="0">
              <a:buNone/>
            </a:pPr>
            <a:endParaRPr lang="en-US" dirty="0"/>
          </a:p>
          <a:p>
            <a:pPr marL="109728" indent="0">
              <a:buNone/>
            </a:pPr>
            <a:endParaRPr lang="en-US" dirty="0" smtClean="0"/>
          </a:p>
          <a:p>
            <a:pPr marL="109728" indent="0">
              <a:buNone/>
            </a:pPr>
            <a:r>
              <a:rPr lang="en-US" dirty="0" smtClean="0"/>
              <a:t>Parameter Restriction</a:t>
            </a:r>
          </a:p>
          <a:p>
            <a:pPr marL="411480" lvl="1" indent="0">
              <a:buNone/>
            </a:pPr>
            <a:r>
              <a:rPr lang="en-US" dirty="0" smtClean="0"/>
              <a:t>When constraining type parameters,</a:t>
            </a:r>
            <a:br>
              <a:rPr lang="en-US" dirty="0" smtClean="0"/>
            </a:br>
            <a:r>
              <a:rPr lang="en-US" dirty="0" smtClean="0"/>
              <a:t>? super may only be used at covariant locations</a:t>
            </a:r>
          </a:p>
        </p:txBody>
      </p:sp>
      <p:sp>
        <p:nvSpPr>
          <p:cNvPr id="4" name="Folded Corner 3"/>
          <p:cNvSpPr/>
          <p:nvPr/>
        </p:nvSpPr>
        <p:spPr>
          <a:xfrm>
            <a:off x="1454728" y="1936487"/>
            <a:ext cx="6234545" cy="629752"/>
          </a:xfrm>
          <a:prstGeom prst="foldedCorner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bIns="0" rtlCol="0" anchor="ctr"/>
          <a:lstStyle/>
          <a:p>
            <a:pPr algn="ctr"/>
            <a:r>
              <a:rPr lang="en-US" sz="2400" smtClean="0"/>
              <a:t>class C</a:t>
            </a:r>
            <a:r>
              <a:rPr lang="en-US" sz="2400" smtClean="0">
                <a:latin typeface="Cambria Math"/>
                <a:ea typeface="Cambria Math"/>
              </a:rPr>
              <a:t>〈</a:t>
            </a:r>
            <a:r>
              <a:rPr lang="en-US" sz="2400" smtClean="0"/>
              <a:t>P</a:t>
            </a:r>
            <a:r>
              <a:rPr lang="en-US" sz="2400" smtClean="0">
                <a:latin typeface="Cambria Math"/>
                <a:ea typeface="Cambria Math"/>
              </a:rPr>
              <a:t>〉</a:t>
            </a:r>
            <a:r>
              <a:rPr lang="en-US" sz="2400" smtClean="0"/>
              <a:t> extends D</a:t>
            </a:r>
            <a:r>
              <a:rPr lang="en-US" sz="2400" smtClean="0">
                <a:latin typeface="Cambria Math"/>
                <a:ea typeface="Cambria Math"/>
              </a:rPr>
              <a:t>〈</a:t>
            </a:r>
            <a:r>
              <a:rPr lang="en-US" sz="2400" smtClean="0"/>
              <a:t>D</a:t>
            </a:r>
            <a:r>
              <a:rPr lang="en-US" sz="2400" smtClean="0">
                <a:latin typeface="Cambria Math"/>
                <a:ea typeface="Cambria Math"/>
              </a:rPr>
              <a:t>〈</a:t>
            </a:r>
            <a:r>
              <a:rPr lang="en-US" sz="2400" smtClean="0"/>
              <a:t>? super C</a:t>
            </a:r>
            <a:r>
              <a:rPr lang="en-US" sz="2400" smtClean="0">
                <a:latin typeface="Cambria Math"/>
                <a:ea typeface="Cambria Math"/>
              </a:rPr>
              <a:t>〈</a:t>
            </a:r>
            <a:r>
              <a:rPr lang="en-US" sz="2400" smtClean="0"/>
              <a:t>L</a:t>
            </a:r>
            <a:r>
              <a:rPr lang="en-US" sz="2400" smtClean="0">
                <a:latin typeface="Cambria Math"/>
                <a:ea typeface="Cambria Math"/>
              </a:rPr>
              <a:t>〈</a:t>
            </a:r>
            <a:r>
              <a:rPr lang="en-US" sz="2400" smtClean="0"/>
              <a:t>P</a:t>
            </a:r>
            <a:r>
              <a:rPr lang="en-US" sz="2400" smtClean="0">
                <a:latin typeface="Cambria Math"/>
                <a:ea typeface="Cambria Math"/>
              </a:rPr>
              <a:t>〉〉〉〉</a:t>
            </a:r>
            <a:r>
              <a:rPr lang="en-US" sz="2400" smtClean="0"/>
              <a:t> {}</a:t>
            </a:r>
            <a:endParaRPr lang="en-US" sz="2400"/>
          </a:p>
        </p:txBody>
      </p:sp>
      <p:sp>
        <p:nvSpPr>
          <p:cNvPr id="5" name="Folded Corner 4"/>
          <p:cNvSpPr/>
          <p:nvPr/>
        </p:nvSpPr>
        <p:spPr>
          <a:xfrm>
            <a:off x="1454727" y="4101477"/>
            <a:ext cx="6234545" cy="629752"/>
          </a:xfrm>
          <a:prstGeom prst="foldedCorner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bIns="0" rtlCol="0" anchor="ctr"/>
          <a:lstStyle/>
          <a:p>
            <a:pPr algn="ctr"/>
            <a:r>
              <a:rPr lang="en-US" sz="2400" smtClean="0">
                <a:latin typeface="Cambria Math"/>
                <a:ea typeface="Cambria Math"/>
              </a:rPr>
              <a:t>〈</a:t>
            </a:r>
            <a:r>
              <a:rPr lang="en-US" sz="2400" smtClean="0"/>
              <a:t>P extends List</a:t>
            </a:r>
            <a:r>
              <a:rPr lang="en-US" sz="2400" smtClean="0">
                <a:latin typeface="Cambria Math"/>
                <a:ea typeface="Cambria Math"/>
              </a:rPr>
              <a:t>〈</a:t>
            </a:r>
            <a:r>
              <a:rPr lang="en-US" sz="2400" smtClean="0"/>
              <a:t>List</a:t>
            </a:r>
            <a:r>
              <a:rPr lang="en-US" sz="2400" smtClean="0">
                <a:latin typeface="Cambria Math"/>
                <a:ea typeface="Cambria Math"/>
              </a:rPr>
              <a:t>〈</a:t>
            </a:r>
            <a:r>
              <a:rPr lang="en-US" sz="2400" smtClean="0"/>
              <a:t>? super C</a:t>
            </a:r>
            <a:r>
              <a:rPr lang="en-US" sz="2400" smtClean="0">
                <a:latin typeface="Cambria Math"/>
                <a:ea typeface="Cambria Math"/>
              </a:rPr>
              <a:t>〈</a:t>
            </a:r>
            <a:r>
              <a:rPr lang="en-US" sz="2400" smtClean="0"/>
              <a:t>L</a:t>
            </a:r>
            <a:r>
              <a:rPr lang="en-US" sz="2400" smtClean="0">
                <a:latin typeface="Cambria Math"/>
                <a:ea typeface="Cambria Math"/>
              </a:rPr>
              <a:t>〈</a:t>
            </a:r>
            <a:r>
              <a:rPr lang="en-US" sz="2400" smtClean="0"/>
              <a:t>P</a:t>
            </a:r>
            <a:r>
              <a:rPr lang="en-US" sz="2400" smtClean="0">
                <a:latin typeface="Cambria Math"/>
                <a:ea typeface="Cambria Math"/>
              </a:rPr>
              <a:t>〉〉〉〉〉</a:t>
            </a:r>
            <a:endParaRPr lang="en-US" sz="2400"/>
          </a:p>
        </p:txBody>
      </p:sp>
      <p:sp>
        <p:nvSpPr>
          <p:cNvPr id="6" name="TextBox 5"/>
          <p:cNvSpPr txBox="1"/>
          <p:nvPr/>
        </p:nvSpPr>
        <p:spPr>
          <a:xfrm rot="1800000">
            <a:off x="6027881" y="1625919"/>
            <a:ext cx="206178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smtClean="0">
                <a:ln>
                  <a:solidFill>
                    <a:srgbClr val="C00000"/>
                  </a:solidFill>
                </a:ln>
                <a:solidFill>
                  <a:srgbClr val="FF0000"/>
                </a:solidFill>
              </a:rPr>
              <a:t>Contrived</a:t>
            </a:r>
            <a:endParaRPr lang="en-US" sz="3200" b="1">
              <a:ln>
                <a:solidFill>
                  <a:srgbClr val="C00000"/>
                </a:solidFill>
              </a:ln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 rot="1800000">
            <a:off x="6027881" y="3815751"/>
            <a:ext cx="206178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smtClean="0">
                <a:ln>
                  <a:solidFill>
                    <a:srgbClr val="C00000"/>
                  </a:solidFill>
                </a:ln>
                <a:solidFill>
                  <a:srgbClr val="FF0000"/>
                </a:solidFill>
              </a:rPr>
              <a:t>Contrived</a:t>
            </a:r>
            <a:endParaRPr lang="en-US" sz="3200" b="1">
              <a:ln>
                <a:solidFill>
                  <a:srgbClr val="C00000"/>
                </a:solidFill>
              </a:ln>
              <a:solidFill>
                <a:srgbClr val="FF0000"/>
              </a:solidFill>
            </a:endParaRPr>
          </a:p>
        </p:txBody>
      </p:sp>
      <p:sp>
        <p:nvSpPr>
          <p:cNvPr id="8" name="Vertical Scroll 7"/>
          <p:cNvSpPr/>
          <p:nvPr/>
        </p:nvSpPr>
        <p:spPr>
          <a:xfrm>
            <a:off x="3313120" y="660408"/>
            <a:ext cx="1927022" cy="978975"/>
          </a:xfrm>
          <a:prstGeom prst="verticalScroll">
            <a:avLst/>
          </a:prstGeom>
          <a:ln>
            <a:solidFill>
              <a:schemeClr val="accent2">
                <a:lumMod val="50000"/>
              </a:schemeClr>
            </a:solidFill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smtClean="0">
                <a:latin typeface="Britannic Bold" pitchFamily="34" charset="0"/>
              </a:rPr>
              <a:t>Termination Guaranteed</a:t>
            </a:r>
            <a:endParaRPr lang="en-US" sz="2000">
              <a:latin typeface="Britannic Bold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3423846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"/>
                            </p:stCondLst>
                            <p:childTnLst>
                              <p:par>
                                <p:cTn id="41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4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animBg="1"/>
      <p:bldP spid="5" grpId="0" animBg="1"/>
      <p:bldP spid="6" grpId="0"/>
      <p:bldP spid="7" grpId="0"/>
      <p:bldP spid="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Survey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Wildcards in Inheritance</a:t>
            </a:r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r>
              <a:rPr lang="en-US" smtClean="0"/>
              <a:t>Wildcards in Constraints</a:t>
            </a:r>
            <a:endParaRPr lang="en-US"/>
          </a:p>
        </p:txBody>
      </p:sp>
      <p:sp>
        <p:nvSpPr>
          <p:cNvPr id="28" name="Rounded Rectangle 27"/>
          <p:cNvSpPr/>
          <p:nvPr/>
        </p:nvSpPr>
        <p:spPr>
          <a:xfrm>
            <a:off x="7640893" y="4985241"/>
            <a:ext cx="1071308" cy="492472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ounded Rectangle 4"/>
          <p:cNvSpPr/>
          <p:nvPr/>
        </p:nvSpPr>
        <p:spPr>
          <a:xfrm>
            <a:off x="1028700" y="5175523"/>
            <a:ext cx="1400651" cy="30219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1" name="Chart 10"/>
          <p:cNvGraphicFramePr>
            <a:graphicFrameLocks/>
          </p:cNvGraphicFramePr>
          <p:nvPr>
            <p:extLst/>
          </p:nvPr>
        </p:nvGraphicFramePr>
        <p:xfrm>
          <a:off x="2971800" y="2917567"/>
          <a:ext cx="6172200" cy="3276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8" name="Chart 7"/>
          <p:cNvGraphicFramePr>
            <a:graphicFrameLocks/>
          </p:cNvGraphicFramePr>
          <p:nvPr>
            <p:extLst/>
          </p:nvPr>
        </p:nvGraphicFramePr>
        <p:xfrm>
          <a:off x="457200" y="3352800"/>
          <a:ext cx="3962400" cy="22859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324797" y="4448047"/>
            <a:ext cx="1659636" cy="441453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64008" bIns="0" rtlCol="0">
            <a:spAutoFit/>
          </a:bodyPr>
          <a:lstStyle/>
          <a:p>
            <a:pPr algn="r"/>
            <a:r>
              <a:rPr lang="en-US" sz="1400" smtClean="0"/>
              <a:t>Only Unconstrained</a:t>
            </a:r>
          </a:p>
          <a:p>
            <a:pPr algn="r"/>
            <a:r>
              <a:rPr lang="en-US" sz="1400" smtClean="0"/>
              <a:t>Wildcards</a:t>
            </a:r>
            <a:endParaRPr lang="en-US" sz="1400"/>
          </a:p>
        </p:txBody>
      </p:sp>
      <p:sp>
        <p:nvSpPr>
          <p:cNvPr id="12" name="TextBox 11"/>
          <p:cNvSpPr txBox="1"/>
          <p:nvPr/>
        </p:nvSpPr>
        <p:spPr>
          <a:xfrm>
            <a:off x="1950257" y="3331005"/>
            <a:ext cx="276999" cy="356382"/>
          </a:xfrm>
          <a:prstGeom prst="rect">
            <a:avLst/>
          </a:prstGeom>
          <a:solidFill>
            <a:schemeClr val="bg1"/>
          </a:solidFill>
        </p:spPr>
        <p:txBody>
          <a:bodyPr vert="vert" wrap="square" lIns="0" tIns="0" rIns="0" bIns="0" rtlCol="0">
            <a:spAutoFit/>
          </a:bodyPr>
          <a:lstStyle/>
          <a:p>
            <a:pPr algn="r"/>
            <a:r>
              <a:rPr lang="en-US" smtClean="0"/>
              <a:t>0</a:t>
            </a:r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4127500" y="2895600"/>
            <a:ext cx="276999" cy="799709"/>
          </a:xfrm>
          <a:prstGeom prst="rect">
            <a:avLst/>
          </a:prstGeom>
          <a:solidFill>
            <a:schemeClr val="bg1"/>
          </a:solidFill>
        </p:spPr>
        <p:txBody>
          <a:bodyPr vert="vert" wrap="square" lIns="0" tIns="0" rIns="0" bIns="0" rtlCol="0">
            <a:spAutoFit/>
          </a:bodyPr>
          <a:lstStyle/>
          <a:p>
            <a:pPr algn="r"/>
            <a:r>
              <a:rPr lang="en-US" smtClean="0"/>
              <a:t>100000</a:t>
            </a:r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3798500" y="2895600"/>
            <a:ext cx="276999" cy="799709"/>
          </a:xfrm>
          <a:prstGeom prst="rect">
            <a:avLst/>
          </a:prstGeom>
          <a:solidFill>
            <a:schemeClr val="bg1"/>
          </a:solidFill>
        </p:spPr>
        <p:txBody>
          <a:bodyPr vert="vert" wrap="square" lIns="0" tIns="0" rIns="0" bIns="0" rtlCol="0">
            <a:spAutoFit/>
          </a:bodyPr>
          <a:lstStyle/>
          <a:p>
            <a:pPr algn="r"/>
            <a:r>
              <a:rPr lang="en-US" smtClean="0"/>
              <a:t>10000</a:t>
            </a:r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3441700" y="2895991"/>
            <a:ext cx="276999" cy="799709"/>
          </a:xfrm>
          <a:prstGeom prst="rect">
            <a:avLst/>
          </a:prstGeom>
          <a:solidFill>
            <a:schemeClr val="bg1"/>
          </a:solidFill>
        </p:spPr>
        <p:txBody>
          <a:bodyPr vert="vert" wrap="square" lIns="0" tIns="0" rIns="0" bIns="0" rtlCol="0">
            <a:spAutoFit/>
          </a:bodyPr>
          <a:lstStyle/>
          <a:p>
            <a:pPr algn="r"/>
            <a:r>
              <a:rPr lang="en-US" smtClean="0"/>
              <a:t>1000</a:t>
            </a:r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2391251" y="5547836"/>
            <a:ext cx="172354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mtClean="0"/>
              <a:t># of Superclass</a:t>
            </a:r>
          </a:p>
          <a:p>
            <a:pPr algn="ctr"/>
            <a:r>
              <a:rPr lang="en-US" smtClean="0"/>
              <a:t>Declarations</a:t>
            </a:r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5804379" y="262839"/>
            <a:ext cx="245741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9.2 Million Lines of Code Analyzed</a:t>
            </a:r>
            <a:endParaRPr lang="en-US" sz="2400" dirty="0"/>
          </a:p>
        </p:txBody>
      </p:sp>
      <p:sp>
        <p:nvSpPr>
          <p:cNvPr id="19" name="Rounded Rectangle 18"/>
          <p:cNvSpPr/>
          <p:nvPr/>
        </p:nvSpPr>
        <p:spPr>
          <a:xfrm>
            <a:off x="7454900" y="3886200"/>
            <a:ext cx="317500" cy="561847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ounded Rectangle 19"/>
          <p:cNvSpPr/>
          <p:nvPr/>
        </p:nvSpPr>
        <p:spPr>
          <a:xfrm>
            <a:off x="7467601" y="4465575"/>
            <a:ext cx="131540" cy="182625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ounded Rectangle 20"/>
          <p:cNvSpPr/>
          <p:nvPr/>
        </p:nvSpPr>
        <p:spPr>
          <a:xfrm>
            <a:off x="7479031" y="4724400"/>
            <a:ext cx="147087" cy="561847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ounded Rectangle 21"/>
          <p:cNvSpPr/>
          <p:nvPr/>
        </p:nvSpPr>
        <p:spPr>
          <a:xfrm>
            <a:off x="2458851" y="152400"/>
            <a:ext cx="3330029" cy="1051876"/>
          </a:xfrm>
          <a:prstGeom prst="roundRect">
            <a:avLst>
              <a:gd name="adj" fmla="val 50000"/>
            </a:avLst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>
                <a:latin typeface="Britannic Bold" pitchFamily="34" charset="0"/>
                <a:cs typeface="Aharoni" pitchFamily="2" charset="-79"/>
              </a:rPr>
              <a:t>No Violations of</a:t>
            </a:r>
          </a:p>
          <a:p>
            <a:pPr algn="ctr"/>
            <a:r>
              <a:rPr lang="en-US" sz="2800" smtClean="0">
                <a:latin typeface="Britannic Bold" pitchFamily="34" charset="0"/>
                <a:cs typeface="Aharoni" pitchFamily="2" charset="-79"/>
              </a:rPr>
              <a:t>Our Restrictions</a:t>
            </a:r>
            <a:endParaRPr lang="en-US" sz="2800">
              <a:latin typeface="Britannic Bold" pitchFamily="34" charset="0"/>
              <a:cs typeface="Aharoni" pitchFamily="2" charset="-79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941271" y="4641656"/>
            <a:ext cx="125950" cy="13043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ounded Rectangular Callout 6"/>
          <p:cNvSpPr/>
          <p:nvPr/>
        </p:nvSpPr>
        <p:spPr>
          <a:xfrm>
            <a:off x="7239000" y="5707380"/>
            <a:ext cx="1331395" cy="922020"/>
          </a:xfrm>
          <a:prstGeom prst="wedgeRoundRectCallout">
            <a:avLst>
              <a:gd name="adj1" fmla="val 20076"/>
              <a:gd name="adj2" fmla="val -70833"/>
              <a:gd name="adj3" fmla="val 16667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mtClean="0"/>
              <a:t>All at covariant locations</a:t>
            </a:r>
            <a:endParaRPr lang="en-US"/>
          </a:p>
        </p:txBody>
      </p:sp>
      <p:sp>
        <p:nvSpPr>
          <p:cNvPr id="26" name="TextBox 25"/>
          <p:cNvSpPr txBox="1"/>
          <p:nvPr/>
        </p:nvSpPr>
        <p:spPr>
          <a:xfrm>
            <a:off x="2032000" y="4953000"/>
            <a:ext cx="57740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smtClean="0">
                <a:ln>
                  <a:solidFill>
                    <a:schemeClr val="accent2">
                      <a:lumMod val="50000"/>
                    </a:schemeClr>
                  </a:solidFill>
                </a:ln>
                <a:solidFill>
                  <a:srgbClr val="00B050"/>
                </a:solidFill>
                <a:sym typeface="Wingdings 2"/>
              </a:rPr>
              <a:t></a:t>
            </a:r>
            <a:endParaRPr lang="en-US" sz="4000" b="1">
              <a:ln>
                <a:solidFill>
                  <a:schemeClr val="accent2">
                    <a:lumMod val="50000"/>
                  </a:schemeClr>
                </a:solidFill>
              </a:ln>
              <a:solidFill>
                <a:srgbClr val="00B050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8261798" y="5486400"/>
            <a:ext cx="57740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smtClean="0">
                <a:ln>
                  <a:solidFill>
                    <a:schemeClr val="accent2">
                      <a:lumMod val="50000"/>
                    </a:schemeClr>
                  </a:solidFill>
                </a:ln>
                <a:solidFill>
                  <a:srgbClr val="00B050"/>
                </a:solidFill>
                <a:sym typeface="Wingdings 2"/>
              </a:rPr>
              <a:t></a:t>
            </a:r>
            <a:endParaRPr lang="en-US" sz="4000" b="1">
              <a:ln>
                <a:solidFill>
                  <a:schemeClr val="accent2">
                    <a:lumMod val="50000"/>
                  </a:schemeClr>
                </a:solidFill>
              </a:ln>
              <a:solidFill>
                <a:srgbClr val="00B05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9351774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8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4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2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2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000"/>
                            </p:stCondLst>
                            <p:childTnLst>
                              <p:par>
                                <p:cTn id="3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chart seriesIdx="-4" categoryIdx="0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8">
                                            <p:graphicEl>
                                              <a:chart seriesIdx="-4" categoryIdx="0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500"/>
                            </p:stCondLst>
                            <p:childTnLst>
                              <p:par>
                                <p:cTn id="4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chart seriesIdx="-4" categoryIdx="1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8">
                                            <p:graphicEl>
                                              <a:chart seriesIdx="-4" categoryIdx="1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2000"/>
                            </p:stCondLst>
                            <p:childTnLst>
                              <p:par>
                                <p:cTn id="4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chart seriesIdx="-4" categoryIdx="2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8">
                                            <p:graphicEl>
                                              <a:chart seriesIdx="-4" categoryIdx="2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2500"/>
                            </p:stCondLst>
                            <p:childTnLst>
                              <p:par>
                                <p:cTn id="4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chart seriesIdx="-4" categoryIdx="3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8">
                                            <p:graphicEl>
                                              <a:chart seriesIdx="-4" categoryIdx="3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3000"/>
                            </p:stCondLst>
                            <p:childTnLst>
                              <p:par>
                                <p:cTn id="5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chart seriesIdx="-4" categoryIdx="4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8">
                                            <p:graphicEl>
                                              <a:chart seriesIdx="-4" categoryIdx="4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500"/>
                            </p:stCondLst>
                            <p:childTnLst>
                              <p:par>
                                <p:cTn id="6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500"/>
                            </p:stCondLst>
                            <p:childTnLst>
                              <p:par>
                                <p:cTn id="7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chart seriesIdx="-4" categoryIdx="0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11">
                                            <p:graphicEl>
                                              <a:chart seriesIdx="-4" categoryIdx="0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1000"/>
                            </p:stCondLst>
                            <p:childTnLst>
                              <p:par>
                                <p:cTn id="7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chart seriesIdx="-4" categoryIdx="1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11">
                                            <p:graphicEl>
                                              <a:chart seriesIdx="-4" categoryIdx="1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1500"/>
                            </p:stCondLst>
                            <p:childTnLst>
                              <p:par>
                                <p:cTn id="8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chart seriesIdx="-4" categoryIdx="2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11">
                                            <p:graphicEl>
                                              <a:chart seriesIdx="-4" categoryIdx="2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2000"/>
                            </p:stCondLst>
                            <p:childTnLst>
                              <p:par>
                                <p:cTn id="8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chart seriesIdx="-4" categoryIdx="3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11">
                                            <p:graphicEl>
                                              <a:chart seriesIdx="-4" categoryIdx="3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2500"/>
                            </p:stCondLst>
                            <p:childTnLst>
                              <p:par>
                                <p:cTn id="9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chart seriesIdx="-4" categoryIdx="4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11">
                                            <p:graphicEl>
                                              <a:chart seriesIdx="-4" categoryIdx="4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500"/>
                            </p:stCondLst>
                            <p:childTnLst>
                              <p:par>
                                <p:cTn id="10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1000"/>
                            </p:stCondLst>
                            <p:childTnLst>
                              <p:par>
                                <p:cTn id="10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28" grpId="0" animBg="1"/>
      <p:bldP spid="5" grpId="0" animBg="1"/>
      <p:bldGraphic spid="11" grpId="0">
        <p:bldSub>
          <a:bldChart bld="category" animBg="0"/>
        </p:bldSub>
      </p:bldGraphic>
      <p:bldGraphic spid="8" grpId="0">
        <p:bldSub>
          <a:bldChart bld="category"/>
        </p:bldSub>
      </p:bldGraphic>
      <p:bldP spid="9" grpId="0" animBg="1"/>
      <p:bldP spid="12" grpId="0" animBg="1"/>
      <p:bldP spid="13" grpId="0" animBg="1"/>
      <p:bldP spid="14" grpId="0" animBg="1"/>
      <p:bldP spid="15" grpId="0" animBg="1"/>
      <p:bldP spid="16" grpId="0"/>
      <p:bldP spid="17" grpId="0"/>
      <p:bldP spid="19" grpId="0" animBg="1"/>
      <p:bldP spid="20" grpId="0" animBg="1"/>
      <p:bldP spid="21" grpId="0" animBg="1"/>
      <p:bldP spid="22" grpId="0" animBg="1"/>
      <p:bldP spid="7" grpId="0" animBg="1"/>
      <p:bldP spid="26" grpId="0"/>
      <p:bldP spid="2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Industry Collaborations</a:t>
            </a:r>
            <a:endParaRPr lang="en-US"/>
          </a:p>
        </p:txBody>
      </p:sp>
      <p:grpSp>
        <p:nvGrpSpPr>
          <p:cNvPr id="20" name="Group 19"/>
          <p:cNvGrpSpPr/>
          <p:nvPr/>
        </p:nvGrpSpPr>
        <p:grpSpPr>
          <a:xfrm>
            <a:off x="583689" y="2026090"/>
            <a:ext cx="8278295" cy="1912189"/>
            <a:chOff x="583689" y="2026090"/>
            <a:chExt cx="8278295" cy="1912189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651" b="17349"/>
            <a:stretch/>
          </p:blipFill>
          <p:spPr>
            <a:xfrm>
              <a:off x="699923" y="2026090"/>
              <a:ext cx="1542857" cy="1542857"/>
            </a:xfrm>
            <a:prstGeom prst="rect">
              <a:avLst/>
            </a:prstGeom>
          </p:spPr>
        </p:pic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70224" y="2161305"/>
              <a:ext cx="1145550" cy="1260107"/>
            </a:xfrm>
            <a:prstGeom prst="rect">
              <a:avLst/>
            </a:prstGeom>
          </p:spPr>
        </p:pic>
        <p:sp>
          <p:nvSpPr>
            <p:cNvPr id="13" name="TextBox 12"/>
            <p:cNvSpPr txBox="1"/>
            <p:nvPr/>
          </p:nvSpPr>
          <p:spPr>
            <a:xfrm>
              <a:off x="583689" y="3568947"/>
              <a:ext cx="177532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800" kern="1200" smtClean="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Gavin King</a:t>
              </a:r>
              <a:endParaRPr 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</p:txBody>
        </p:sp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96814" y="2156638"/>
              <a:ext cx="3965170" cy="1412112"/>
            </a:xfrm>
            <a:prstGeom prst="rect">
              <a:avLst/>
            </a:prstGeom>
          </p:spPr>
        </p:pic>
        <p:sp>
          <p:nvSpPr>
            <p:cNvPr id="16" name="TextBox 15"/>
            <p:cNvSpPr txBox="1"/>
            <p:nvPr/>
          </p:nvSpPr>
          <p:spPr>
            <a:xfrm>
              <a:off x="2480450" y="2579773"/>
              <a:ext cx="48719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800" kern="1200" smtClean="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at</a:t>
              </a:r>
              <a:endParaRPr 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4387511" y="2579773"/>
              <a:ext cx="48719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800" kern="1200" smtClean="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on</a:t>
              </a:r>
              <a:endParaRPr 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593118" y="3661969"/>
            <a:ext cx="8254839" cy="2664679"/>
            <a:chOff x="593118" y="3661969"/>
            <a:chExt cx="8254839" cy="2664679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67648" y="4507402"/>
              <a:ext cx="3121949" cy="1198723"/>
            </a:xfrm>
            <a:prstGeom prst="rect">
              <a:avLst/>
            </a:prstGeom>
          </p:spPr>
        </p:pic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8780" y="4344764"/>
              <a:ext cx="1524000" cy="1524000"/>
            </a:xfrm>
            <a:prstGeom prst="rect">
              <a:avLst/>
            </a:prstGeom>
          </p:spPr>
        </p:pic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08865" y="3661969"/>
              <a:ext cx="2339092" cy="2664679"/>
            </a:xfrm>
            <a:prstGeom prst="rect">
              <a:avLst/>
            </a:prstGeom>
          </p:spPr>
        </p:pic>
        <p:sp>
          <p:nvSpPr>
            <p:cNvPr id="14" name="TextBox 13"/>
            <p:cNvSpPr txBox="1"/>
            <p:nvPr/>
          </p:nvSpPr>
          <p:spPr>
            <a:xfrm>
              <a:off x="593118" y="5868764"/>
              <a:ext cx="177532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800" kern="1200" smtClean="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Andrey Breslav</a:t>
              </a:r>
              <a:endParaRPr 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2480450" y="4922098"/>
              <a:ext cx="48719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800" kern="1200" smtClean="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at</a:t>
              </a:r>
              <a:endParaRPr 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6281892" y="4922098"/>
              <a:ext cx="48719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800" kern="1200" smtClean="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on</a:t>
              </a:r>
              <a:endParaRPr 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8965196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Materials and Shapes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000" dirty="0" smtClean="0"/>
              <a:t>Material</a:t>
            </a:r>
          </a:p>
          <a:p>
            <a:pPr lvl="1"/>
            <a:r>
              <a:rPr lang="en-US" sz="3600" dirty="0"/>
              <a:t> </a:t>
            </a:r>
            <a:r>
              <a:rPr lang="en-US" sz="3600" dirty="0" smtClean="0"/>
              <a:t>List, Integer, Property, Comparator</a:t>
            </a:r>
          </a:p>
          <a:p>
            <a:r>
              <a:rPr lang="en-US" sz="4000" dirty="0" smtClean="0"/>
              <a:t>Shape</a:t>
            </a:r>
          </a:p>
          <a:p>
            <a:pPr lvl="1"/>
            <a:r>
              <a:rPr lang="en-US" sz="3600" dirty="0"/>
              <a:t> </a:t>
            </a:r>
            <a:r>
              <a:rPr lang="en-US" sz="3600" dirty="0" smtClean="0"/>
              <a:t>Comparable, </a:t>
            </a:r>
            <a:r>
              <a:rPr lang="en-US" sz="3600" dirty="0" err="1" smtClean="0"/>
              <a:t>Summable</a:t>
            </a:r>
            <a:r>
              <a:rPr lang="en-US" sz="3600" dirty="0" smtClean="0"/>
              <a:t>, </a:t>
            </a:r>
            <a:r>
              <a:rPr lang="en-US" sz="3600" dirty="0" err="1" smtClean="0"/>
              <a:t>Cloneable</a:t>
            </a:r>
            <a:endParaRPr lang="en-US" sz="3600" dirty="0" smtClean="0"/>
          </a:p>
          <a:p>
            <a:pPr lvl="1"/>
            <a:endParaRPr lang="en-US" sz="3600" dirty="0"/>
          </a:p>
        </p:txBody>
      </p:sp>
      <p:sp>
        <p:nvSpPr>
          <p:cNvPr id="4" name="Rounded Rectangle 3"/>
          <p:cNvSpPr/>
          <p:nvPr/>
        </p:nvSpPr>
        <p:spPr>
          <a:xfrm>
            <a:off x="2000042" y="4628896"/>
            <a:ext cx="4887884" cy="119786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/>
              <a:t>No class/interface is both</a:t>
            </a:r>
          </a:p>
          <a:p>
            <a:pPr algn="ctr"/>
            <a:r>
              <a:rPr lang="en-US" sz="3200" dirty="0" smtClean="0"/>
              <a:t>a material and a shape</a:t>
            </a:r>
            <a:endParaRPr lang="en-US" sz="3200" dirty="0"/>
          </a:p>
        </p:txBody>
      </p:sp>
      <p:sp>
        <p:nvSpPr>
          <p:cNvPr id="7" name="TextBox 6"/>
          <p:cNvSpPr txBox="1"/>
          <p:nvPr/>
        </p:nvSpPr>
        <p:spPr>
          <a:xfrm>
            <a:off x="3215274" y="5826760"/>
            <a:ext cx="245741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13.5 </a:t>
            </a:r>
            <a:r>
              <a:rPr lang="en-US" sz="2400" dirty="0" smtClean="0"/>
              <a:t>Million Lines of Code Analyzed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2862074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|7.2|4.5|2.3|7.5|2.2|1.8|5|6.4|20.7|5.7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8.7|10.9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9.7|7.2|9.1|11.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0.3|4.4|4.5|6.7|14.6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|43.7|32.6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0.9|5.7|7.5|9.9|16.4|9.4|6|9.8|8|12.5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.9|4.8|4.4|13.7|3.5|2.9"/>
</p:tagLst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dian">
  <a:themeElements>
    <a:clrScheme name="Median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Median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Media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Median</Template>
  <TotalTime>32</TotalTime>
  <Words>934</Words>
  <Application>Microsoft Office PowerPoint</Application>
  <PresentationFormat>On-screen Show (4:3)</PresentationFormat>
  <Paragraphs>248</Paragraphs>
  <Slides>36</Slides>
  <Notes>1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36</vt:i4>
      </vt:variant>
    </vt:vector>
  </HeadingPairs>
  <TitlesOfParts>
    <vt:vector size="37" baseType="lpstr">
      <vt:lpstr>Median</vt:lpstr>
      <vt:lpstr>User-Oriented Language Design</vt:lpstr>
      <vt:lpstr>Decidability</vt:lpstr>
      <vt:lpstr>Wildcards</vt:lpstr>
      <vt:lpstr>Subtyping</vt:lpstr>
      <vt:lpstr>Efficiency</vt:lpstr>
      <vt:lpstr>Restrictions</vt:lpstr>
      <vt:lpstr>Survey</vt:lpstr>
      <vt:lpstr>Industry Collaborations</vt:lpstr>
      <vt:lpstr>Materials and Shapes</vt:lpstr>
      <vt:lpstr>Programmers are Humans</vt:lpstr>
      <vt:lpstr>Library Designer</vt:lpstr>
      <vt:lpstr>Library User</vt:lpstr>
      <vt:lpstr>User Types</vt:lpstr>
      <vt:lpstr>Library Implementation</vt:lpstr>
      <vt:lpstr>Library Type</vt:lpstr>
      <vt:lpstr>Insufficient Flexibility</vt:lpstr>
      <vt:lpstr>Wildcards</vt:lpstr>
      <vt:lpstr>Excessive Annotations</vt:lpstr>
      <vt:lpstr>Declaration-Site Variance</vt:lpstr>
      <vt:lpstr>Insufficient Flexibility</vt:lpstr>
      <vt:lpstr>Declaration-Site Variance Retry</vt:lpstr>
      <vt:lpstr>Mixed-Site Variance</vt:lpstr>
      <vt:lpstr>Use+Declaration-Site</vt:lpstr>
      <vt:lpstr>Expectations vs. Designs</vt:lpstr>
      <vt:lpstr>Principal Types</vt:lpstr>
      <vt:lpstr>Principal Type</vt:lpstr>
      <vt:lpstr>Java</vt:lpstr>
      <vt:lpstr>Ambiguous Semantics</vt:lpstr>
      <vt:lpstr>Use-Site Inferability Check</vt:lpstr>
      <vt:lpstr>Declaration-Site Inferability</vt:lpstr>
      <vt:lpstr>Gradual Types</vt:lpstr>
      <vt:lpstr>Goal</vt:lpstr>
      <vt:lpstr>C#’s dynamic Type</vt:lpstr>
      <vt:lpstr>C#’s dynamic Type</vt:lpstr>
      <vt:lpstr>C#’s dynamic Type</vt:lpstr>
      <vt:lpstr>Prerequisite Language Properties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Ross Tate</dc:creator>
  <cp:lastModifiedBy>Ross Tate</cp:lastModifiedBy>
  <cp:revision>24</cp:revision>
  <dcterms:created xsi:type="dcterms:W3CDTF">2006-08-16T00:00:00Z</dcterms:created>
  <dcterms:modified xsi:type="dcterms:W3CDTF">2016-04-20T22:45:13Z</dcterms:modified>
</cp:coreProperties>
</file>