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9"/>
  </p:notesMasterIdLst>
  <p:handoutMasterIdLst>
    <p:handoutMasterId r:id="rId40"/>
  </p:handoutMasterIdLst>
  <p:sldIdLst>
    <p:sldId id="256" r:id="rId2"/>
    <p:sldId id="259" r:id="rId3"/>
    <p:sldId id="363" r:id="rId4"/>
    <p:sldId id="314" r:id="rId5"/>
    <p:sldId id="315" r:id="rId6"/>
    <p:sldId id="326" r:id="rId7"/>
    <p:sldId id="341" r:id="rId8"/>
    <p:sldId id="327" r:id="rId9"/>
    <p:sldId id="342" r:id="rId10"/>
    <p:sldId id="331" r:id="rId11"/>
    <p:sldId id="332" r:id="rId12"/>
    <p:sldId id="334" r:id="rId13"/>
    <p:sldId id="353" r:id="rId14"/>
    <p:sldId id="335" r:id="rId15"/>
    <p:sldId id="336" r:id="rId16"/>
    <p:sldId id="349" r:id="rId17"/>
    <p:sldId id="350" r:id="rId18"/>
    <p:sldId id="337" r:id="rId19"/>
    <p:sldId id="351" r:id="rId20"/>
    <p:sldId id="347" r:id="rId21"/>
    <p:sldId id="352" r:id="rId22"/>
    <p:sldId id="316" r:id="rId23"/>
    <p:sldId id="317" r:id="rId24"/>
    <p:sldId id="318" r:id="rId25"/>
    <p:sldId id="319" r:id="rId26"/>
    <p:sldId id="320" r:id="rId27"/>
    <p:sldId id="321" r:id="rId28"/>
    <p:sldId id="322" r:id="rId29"/>
    <p:sldId id="354" r:id="rId30"/>
    <p:sldId id="355" r:id="rId31"/>
    <p:sldId id="356" r:id="rId32"/>
    <p:sldId id="357" r:id="rId33"/>
    <p:sldId id="358" r:id="rId34"/>
    <p:sldId id="359" r:id="rId35"/>
    <p:sldId id="360" r:id="rId36"/>
    <p:sldId id="361" r:id="rId37"/>
    <p:sldId id="362" r:id="rId38"/>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2" autoAdjust="0"/>
  </p:normalViewPr>
  <p:slideViewPr>
    <p:cSldViewPr showGuides="1">
      <p:cViewPr>
        <p:scale>
          <a:sx n="100" d="100"/>
          <a:sy n="100" d="100"/>
        </p:scale>
        <p:origin x="-1352" y="-920"/>
      </p:cViewPr>
      <p:guideLst>
        <p:guide orient="horz" pos="912"/>
        <p:guide pos="1008"/>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sym typeface="Arial" pitchFamily="34" charset="0"/>
              </a:defRPr>
            </a:lvl1pPr>
          </a:lstStyle>
          <a:p>
            <a:pPr>
              <a:defRPr/>
            </a:pPr>
            <a:endParaRPr lang="fr-BE"/>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30CD9BB5-DC3A-E44C-A5B4-59FC9AD6DDC7}" type="datetimeFigureOut">
              <a:rPr lang="fr-FR"/>
              <a:pPr>
                <a:defRPr/>
              </a:pPr>
              <a:t>4/14/16</a:t>
            </a:fld>
            <a:endParaRPr lang="fr-BE"/>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sym typeface="Arial" pitchFamily="34" charset="0"/>
              </a:defRPr>
            </a:lvl1pPr>
          </a:lstStyle>
          <a:p>
            <a:pPr>
              <a:defRPr/>
            </a:pPr>
            <a:endParaRPr lang="fr-BE"/>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2DDDE512-14F6-0C48-9252-B1D855934E3F}" type="slidenum">
              <a:rPr lang="fr-BE"/>
              <a:pPr>
                <a:defRPr/>
              </a:pPr>
              <a:t>‹#›</a:t>
            </a:fld>
            <a:endParaRPr lang="fr-BE"/>
          </a:p>
        </p:txBody>
      </p:sp>
    </p:spTree>
    <p:extLst>
      <p:ext uri="{BB962C8B-B14F-4D97-AF65-F5344CB8AC3E}">
        <p14:creationId xmlns:p14="http://schemas.microsoft.com/office/powerpoint/2010/main" val="19893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sym typeface="Arial" charset="0"/>
              </a:defRPr>
            </a:lvl1pPr>
          </a:lstStyle>
          <a:p>
            <a:pPr>
              <a:defRPr/>
            </a:pPr>
            <a:endParaRPr lang="fr-BE"/>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4E0A3512-E3A9-344F-A81C-D68C2CE84016}" type="datetimeFigureOut">
              <a:rPr lang="fr-FR"/>
              <a:pPr>
                <a:defRPr/>
              </a:pPr>
              <a:t>4/14/16</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fr-BE"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smtClean="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sym typeface="Arial" charset="0"/>
              </a:defRPr>
            </a:lvl1pPr>
          </a:lstStyle>
          <a:p>
            <a:pPr>
              <a:defRPr/>
            </a:pPr>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705D9E8D-4DE7-6544-B702-28A61A711E20}" type="slidenum">
              <a:rPr lang="fr-BE"/>
              <a:pPr>
                <a:defRPr/>
              </a:pPr>
              <a:t>‹#›</a:t>
            </a:fld>
            <a:endParaRPr lang="fr-BE"/>
          </a:p>
        </p:txBody>
      </p:sp>
    </p:spTree>
    <p:extLst>
      <p:ext uri="{BB962C8B-B14F-4D97-AF65-F5344CB8AC3E}">
        <p14:creationId xmlns:p14="http://schemas.microsoft.com/office/powerpoint/2010/main" val="121325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Here’s a bit of history about Dijkstra’s shortest path algorithm.</a:t>
            </a:r>
          </a:p>
          <a:p>
            <a:pPr eaLnBrk="1" hangingPunct="1">
              <a:spcBef>
                <a:spcPct val="0"/>
              </a:spcBef>
            </a:pPr>
            <a:r>
              <a:rPr lang="en-US">
                <a:latin typeface="Calibri" charset="0"/>
              </a:rPr>
              <a:t>Dijkstra was 26 at the time. Dijkstra died of cancer at the age of 72.</a:t>
            </a:r>
          </a:p>
          <a:p>
            <a:pPr eaLnBrk="1" hangingPunct="1">
              <a:spcBef>
                <a:spcPct val="0"/>
              </a:spcBef>
            </a:pPr>
            <a:r>
              <a:rPr lang="en-US">
                <a:latin typeface="Calibri" charset="0"/>
              </a:rPr>
              <a:t>His wife, Ria, the young fiance he mentions, died three years ago, in October 2012.</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014A21D9-6E49-7B4B-9DCE-1DDC3E5A4262}" type="slidenum">
              <a:rPr lang="en-US" sz="1300">
                <a:latin typeface="Times" charset="0"/>
                <a:ea typeface="ヒラギノ明朝 ProN W3" charset="0"/>
                <a:cs typeface="ヒラギノ明朝 ProN W3" charset="0"/>
                <a:sym typeface="Times" charset="0"/>
              </a:rPr>
              <a:pPr eaLnBrk="1" hangingPunct="1"/>
              <a:t>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loop can stop when l is empty. Then, v has to be in S, there are no edges leaving S, so all nodes are in 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C26461E6-5FB7-4A4C-82AB-3744F58374BC}" type="slidenum">
              <a:rPr lang="en-US" sz="1300">
                <a:latin typeface="Times" charset="0"/>
                <a:ea typeface="ヒラギノ明朝 ProN W3" charset="0"/>
                <a:cs typeface="ヒラギノ明朝 ProN W3" charset="0"/>
                <a:sym typeface="Times" charset="0"/>
              </a:rPr>
              <a:pPr eaLnBrk="1" hangingPunct="1"/>
              <a:t>27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29</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30</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31</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make progress add a node to the settled set. The theorem tells us which one to add.</a:t>
            </a:r>
          </a:p>
          <a:p>
            <a:pPr eaLnBrk="1" hangingPunct="1">
              <a:spcBef>
                <a:spcPct val="0"/>
              </a:spcBef>
            </a:pPr>
            <a:r>
              <a:rPr lang="en-US">
                <a:latin typeface="Calibri" charset="0"/>
              </a:rPr>
              <a:t>Note that moving f to S may gives new branches to both F and Far Off. Something must</a:t>
            </a:r>
          </a:p>
          <a:p>
            <a:pPr eaLnBrk="1" hangingPunct="1">
              <a:spcBef>
                <a:spcPct val="0"/>
              </a:spcBef>
            </a:pPr>
            <a:r>
              <a:rPr lang="en-US">
                <a:latin typeface="Calibri" charset="0"/>
              </a:rPr>
              <a:t>Be done to truthify the invariant.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Here’s the algorithm. We want figure</a:t>
            </a:r>
            <a:r>
              <a:rPr lang="en-US" baseline="0" dirty="0" smtClean="0">
                <a:latin typeface="Calibri" charset="0"/>
              </a:rPr>
              <a:t> out how to implement S and F</a:t>
            </a:r>
          </a:p>
          <a:p>
            <a:pPr eaLnBrk="1" hangingPunct="1">
              <a:spcBef>
                <a:spcPct val="0"/>
              </a:spcBef>
            </a:pPr>
            <a:r>
              <a:rPr lang="en-US" baseline="0" dirty="0" smtClean="0">
                <a:latin typeface="Calibri" charset="0"/>
              </a:rPr>
              <a:t>And then figure out the order of execution.</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Here’s the algorithm. We want figure</a:t>
            </a:r>
            <a:r>
              <a:rPr lang="en-US" baseline="0" dirty="0" smtClean="0">
                <a:latin typeface="Calibri" charset="0"/>
              </a:rPr>
              <a:t> out how to implement S and F</a:t>
            </a:r>
          </a:p>
          <a:p>
            <a:pPr eaLnBrk="1" hangingPunct="1">
              <a:spcBef>
                <a:spcPct val="0"/>
              </a:spcBef>
            </a:pPr>
            <a:r>
              <a:rPr lang="en-US" baseline="0" dirty="0" smtClean="0">
                <a:latin typeface="Calibri" charset="0"/>
              </a:rPr>
              <a:t>And then figure out the order of execution.</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Here’s the algorithm. We want figure</a:t>
            </a:r>
            <a:r>
              <a:rPr lang="en-US" baseline="0" dirty="0" smtClean="0">
                <a:latin typeface="Calibri" charset="0"/>
              </a:rPr>
              <a:t> out how to implement S and F</a:t>
            </a:r>
          </a:p>
          <a:p>
            <a:pPr eaLnBrk="1" hangingPunct="1">
              <a:spcBef>
                <a:spcPct val="0"/>
              </a:spcBef>
            </a:pPr>
            <a:r>
              <a:rPr lang="en-US" baseline="0" dirty="0" smtClean="0">
                <a:latin typeface="Calibri" charset="0"/>
              </a:rPr>
              <a:t>And then figure out the order of execution.</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Here’s the algorithm. </a:t>
            </a:r>
            <a:r>
              <a:rPr lang="en-US" baseline="0" dirty="0" smtClean="0">
                <a:latin typeface="Calibri" charset="0"/>
              </a:rPr>
              <a:t>And then figure out the order of execution.</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Gries had only one course on programming or computer science: a course in 1959 on an assembly language for a fake computer. We, too, could not test our program! There were about 20 students in the course, so the professor didn’t have TOO much grading to do –no TAs. After graduating in June 1960, he worked for two years for the US Naval Weapons Lab (as a civilian), as a mathemataician-programmer. He was taught Fortran in 1 week, and then started programming in both Fortran and the IBM 7090 assembly language.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63DC9D18-B936-9E48-979B-5BAC4FB69088}" type="slidenum">
              <a:rPr lang="en-US" sz="1300">
                <a:latin typeface="Times" charset="0"/>
                <a:ea typeface="ヒラギノ明朝 ProN W3" charset="0"/>
                <a:cs typeface="ヒラギノ明朝 ProN W3" charset="0"/>
                <a:sym typeface="Times" charset="0"/>
              </a:rPr>
              <a:pPr eaLnBrk="1" hangingPunct="1"/>
              <a:t>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Here’s the algorithm. </a:t>
            </a:r>
            <a:r>
              <a:rPr lang="en-US" baseline="0" dirty="0" smtClean="0">
                <a:latin typeface="Calibri" charset="0"/>
              </a:rPr>
              <a:t>And then figure out the order of execution.</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79210FD-3091-A949-AB68-7E1DB1CEE845}" type="slidenum">
              <a:rPr lang="en-US" sz="1300">
                <a:latin typeface="Times" charset="0"/>
                <a:ea typeface="ヒラギノ明朝 ProN W3" charset="0"/>
                <a:cs typeface="ヒラギノ明朝 ProN W3" charset="0"/>
                <a:sym typeface="Times" charset="0"/>
              </a:rPr>
              <a:pPr eaLnBrk="1" hangingPunct="1"/>
              <a:t>37</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Gries had only one course on programming or computer science: a course in 1959 on an assembly language for a fake computer. We, too, could not test our program! There were about 20 students in the course, so the professor didn’t have TOO much grading to do –no TAs. After graduating in June 1960, he worked for two years for the US Naval Weapons Lab (as a civilian), as a mathemataician-programmer. He was taught Fortran in 1 week, and then started programming in both Fortran and the IBM 7090 assembly language.</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AA79F6DD-EFBD-F345-81E4-E8E040DA8410}" type="slidenum">
              <a:rPr lang="en-US" sz="1300">
                <a:latin typeface="Times" charset="0"/>
                <a:ea typeface="ヒラギノ明朝 ProN W3" charset="0"/>
                <a:cs typeface="ヒラギノ明朝 ProN W3" charset="0"/>
                <a:sym typeface="Times" charset="0"/>
              </a:rPr>
              <a:pPr eaLnBrk="1" hangingPunct="1"/>
              <a:t>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Gries had only one course on programming or computer science: a course in 1959 on an assembly language for a fake computer. We, too, could not test our program! There were about 20 students in the course, so the professor didn’t have TOO much grading to do –no TAs. After graduating in June 1960, he worked for two years for the US Naval Weapons Lab (as a civilian), as a mathemataician-programmer. He was taught Fortran in 1 week, and then started programming in both Fortran and the IBM 7090 assembly language.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58888E1-77EC-8C44-AC07-2B801BA8FB19}" type="slidenum">
              <a:rPr lang="en-US" sz="1300">
                <a:latin typeface="Times" charset="0"/>
                <a:ea typeface="ヒラギノ明朝 ProN W3" charset="0"/>
                <a:cs typeface="ヒラギノ明朝 ProN W3" charset="0"/>
                <a:sym typeface="Times" charset="0"/>
              </a:rPr>
              <a:pPr eaLnBrk="1" hangingPunct="1"/>
              <a:t>8</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will be a high-level description, not mentioning what the graph representation is.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16B5FD-5949-244C-8B21-0298E19A85EE}" type="slidenum">
              <a:rPr lang="en-US" sz="1300">
                <a:latin typeface="Times" charset="0"/>
                <a:ea typeface="ヒラギノ明朝 ProN W3" charset="0"/>
                <a:cs typeface="ヒラギノ明朝 ProN W3" charset="0"/>
                <a:sym typeface="Times" charset="0"/>
              </a:rPr>
              <a:pPr eaLnBrk="1" hangingPunct="1"/>
              <a:t>22</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Showing an algorithm and then presenting its correctness proof is not as compelling</a:t>
            </a:r>
          </a:p>
          <a:p>
            <a:pPr eaLnBrk="1" hangingPunct="1">
              <a:spcBef>
                <a:spcPct val="0"/>
              </a:spcBef>
            </a:pPr>
            <a:r>
              <a:rPr lang="en-US">
                <a:latin typeface="Calibri" charset="0"/>
              </a:rPr>
              <a:t>as showing the development of program and proof hand-in-hand, with the proof ideas</a:t>
            </a:r>
          </a:p>
          <a:p>
            <a:pPr eaLnBrk="1" hangingPunct="1">
              <a:spcBef>
                <a:spcPct val="0"/>
              </a:spcBef>
            </a:pPr>
            <a:r>
              <a:rPr lang="en-US">
                <a:latin typeface="Calibri" charset="0"/>
              </a:rPr>
              <a:t>leading the way. If possible, one should show how to develop the invariant from the pre-</a:t>
            </a:r>
          </a:p>
          <a:p>
            <a:pPr eaLnBrk="1" hangingPunct="1">
              <a:spcBef>
                <a:spcPct val="0"/>
              </a:spcBef>
            </a:pPr>
            <a:r>
              <a:rPr lang="en-US">
                <a:latin typeface="Calibri" charset="0"/>
              </a:rPr>
              <a:t>and post-conditions, but that is not always possible. Here, we describe the loop</a:t>
            </a:r>
          </a:p>
          <a:p>
            <a:pPr eaLnBrk="1" hangingPunct="1">
              <a:spcBef>
                <a:spcPct val="0"/>
              </a:spcBef>
            </a:pPr>
            <a:r>
              <a:rPr lang="en-US">
                <a:latin typeface="Calibri" charset="0"/>
              </a:rPr>
              <a:t>invariant  first, not saying how it came about.</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8F0FCAF2-642E-B847-B9FA-1077C872BCD8}" type="slidenum">
              <a:rPr lang="en-US" sz="1300">
                <a:latin typeface="Times" charset="0"/>
                <a:ea typeface="ヒラギノ明朝 ProN W3" charset="0"/>
                <a:cs typeface="ヒラギノ明朝 ProN W3" charset="0"/>
                <a:sym typeface="Times" charset="0"/>
              </a:rPr>
              <a:pPr eaLnBrk="1" hangingPunct="1"/>
              <a:t>23</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Settled node information is always in red, Frontier information in blue, and Far off info in black.</a:t>
            </a:r>
          </a:p>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89760A28-CFE1-B44D-8927-539ED8B7C735}" type="slidenum">
              <a:rPr lang="en-US" sz="1300">
                <a:latin typeface="Times" charset="0"/>
                <a:ea typeface="ヒラギノ明朝 ProN W3" charset="0"/>
                <a:cs typeface="ヒラギノ明朝 ProN W3" charset="0"/>
                <a:sym typeface="Times" charset="0"/>
              </a:rPr>
              <a:pPr eaLnBrk="1" hangingPunct="1"/>
              <a:t>24</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Note that the theorem is proved not in terms of executing things but in terms of a state of affairs.</a:t>
            </a:r>
          </a:p>
          <a:p>
            <a:pPr eaLnBrk="1" hangingPunct="1">
              <a:spcBef>
                <a:spcPct val="0"/>
              </a:spcBef>
            </a:pPr>
            <a:r>
              <a:rPr lang="en-US">
                <a:latin typeface="Calibri" charset="0"/>
              </a:rPr>
              <a:t>This makes it easier to state and to prove.</a:t>
            </a:r>
          </a:p>
          <a:p>
            <a:pPr eaLnBrk="1" hangingPunct="1">
              <a:spcBef>
                <a:spcPct val="0"/>
              </a:spcBef>
            </a:pPr>
            <a:r>
              <a:rPr lang="en-US">
                <a:latin typeface="Calibri" charset="0"/>
              </a:rPr>
              <a:t>The case v is in F is here only to make the algorithm a bit shorter. We could start with v in S, but that</a:t>
            </a:r>
          </a:p>
          <a:p>
            <a:pPr eaLnBrk="1" hangingPunct="1">
              <a:spcBef>
                <a:spcPct val="0"/>
              </a:spcBef>
            </a:pPr>
            <a:r>
              <a:rPr lang="en-US">
                <a:latin typeface="Calibri" charset="0"/>
              </a:rPr>
              <a:t>would require more work in order to truthify the invariant later on.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956A8EB-92F9-7A47-BE80-FB397A71CC6D}" type="slidenum">
              <a:rPr lang="en-US" sz="1300">
                <a:latin typeface="Times" charset="0"/>
                <a:ea typeface="ヒラギノ明朝 ProN W3" charset="0"/>
                <a:cs typeface="ヒラギノ明朝 ProN W3" charset="0"/>
                <a:sym typeface="Times" charset="0"/>
              </a:rPr>
              <a:pPr eaLnBrk="1" hangingPunct="1"/>
              <a:t>25</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truthify invariant initially, set all L values to infinity and L[v] to 0.</a:t>
            </a:r>
          </a:p>
          <a:p>
            <a:pPr eaLnBrk="1" hangingPunct="1">
              <a:spcBef>
                <a:spcPct val="0"/>
              </a:spcBef>
            </a:pPr>
            <a:r>
              <a:rPr lang="en-US">
                <a:latin typeface="Calibri" charset="0"/>
              </a:rPr>
              <a:t>Then make F contain v and s empty. It is easy to see that each part of the invariant is true.</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D7D75E1E-FCA6-5E49-A8D9-E98FCE843304}" type="slidenum">
              <a:rPr lang="en-US" sz="1300">
                <a:latin typeface="Times" charset="0"/>
                <a:ea typeface="ヒラギノ明朝 ProN W3" charset="0"/>
                <a:cs typeface="ヒラギノ明朝 ProN W3" charset="0"/>
                <a:sym typeface="Times" charset="0"/>
              </a:rPr>
              <a:pPr eaLnBrk="1" hangingPunct="1"/>
              <a:t>26</a:t>
            </a:fld>
            <a:endParaRPr lang="en-US" sz="1300">
              <a:latin typeface="Times" charset="0"/>
              <a:ea typeface="ヒラギノ明朝 ProN W3" charset="0"/>
              <a:cs typeface="ヒラギノ明朝 ProN W3" charset="0"/>
              <a:sym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fr-FR"/>
              <a:t>11/2/2009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7B420B-195F-0442-A8A5-F4179774B200}" type="slidenum">
              <a:rPr lang="en-US"/>
              <a:pPr>
                <a:defRPr/>
              </a:pPr>
              <a:t>‹#›</a:t>
            </a:fld>
            <a:endParaRPr lang="en-US"/>
          </a:p>
        </p:txBody>
      </p:sp>
    </p:spTree>
    <p:extLst>
      <p:ext uri="{BB962C8B-B14F-4D97-AF65-F5344CB8AC3E}">
        <p14:creationId xmlns:p14="http://schemas.microsoft.com/office/powerpoint/2010/main" val="7578144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8D6AD2-325A-9443-9913-67AF5F9640A7}" type="slidenum">
              <a:rPr lang="en-US"/>
              <a:pPr>
                <a:defRPr/>
              </a:pPr>
              <a:t>‹#›</a:t>
            </a:fld>
            <a:endParaRPr lang="en-US"/>
          </a:p>
        </p:txBody>
      </p:sp>
    </p:spTree>
    <p:extLst>
      <p:ext uri="{BB962C8B-B14F-4D97-AF65-F5344CB8AC3E}">
        <p14:creationId xmlns:p14="http://schemas.microsoft.com/office/powerpoint/2010/main" val="239617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fr-FR"/>
              <a:t>11/2/2009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658A8BD-32D3-1841-A54D-7187FBE85794}" type="slidenum">
              <a:rPr lang="en-US"/>
              <a:pPr>
                <a:defRPr/>
              </a:pPr>
              <a:t>‹#›</a:t>
            </a:fld>
            <a:endParaRPr lang="en-US"/>
          </a:p>
        </p:txBody>
      </p:sp>
    </p:spTree>
    <p:extLst>
      <p:ext uri="{BB962C8B-B14F-4D97-AF65-F5344CB8AC3E}">
        <p14:creationId xmlns:p14="http://schemas.microsoft.com/office/powerpoint/2010/main" val="2488309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908CC-40F7-3747-95EE-A129A49B7FD3}" type="slidenum">
              <a:rPr lang="en-US"/>
              <a:pPr>
                <a:defRPr/>
              </a:pPr>
              <a:t>‹#›</a:t>
            </a:fld>
            <a:endParaRPr lang="en-US"/>
          </a:p>
        </p:txBody>
      </p:sp>
    </p:spTree>
    <p:extLst>
      <p:ext uri="{BB962C8B-B14F-4D97-AF65-F5344CB8AC3E}">
        <p14:creationId xmlns:p14="http://schemas.microsoft.com/office/powerpoint/2010/main" val="358431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r>
              <a:rPr lang="fr-FR"/>
              <a:t>11/2/2009</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3D0BE2CE-334E-4D4B-BC30-1D95F7FBDB7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424147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r>
              <a:rPr lang="fr-FR"/>
              <a:t>11/2/2009</a:t>
            </a:r>
            <a:endParaRPr lang="en-US"/>
          </a:p>
        </p:txBody>
      </p:sp>
      <p:sp>
        <p:nvSpPr>
          <p:cNvPr id="6" name="Slide Number Placeholder 9"/>
          <p:cNvSpPr>
            <a:spLocks noGrp="1"/>
          </p:cNvSpPr>
          <p:nvPr>
            <p:ph type="sldNum" sz="quarter" idx="11"/>
          </p:nvPr>
        </p:nvSpPr>
        <p:spPr/>
        <p:txBody>
          <a:bodyPr/>
          <a:lstStyle>
            <a:lvl1pPr>
              <a:defRPr/>
            </a:lvl1pPr>
          </a:lstStyle>
          <a:p>
            <a:pPr>
              <a:defRPr/>
            </a:pPr>
            <a:fld id="{55BB9E9C-F49F-6F43-A8E9-9D9CC75ED0B5}"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619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fr-FR"/>
              <a:t>11/2/2009</a:t>
            </a:r>
            <a:endParaRPr lang="en-US"/>
          </a:p>
        </p:txBody>
      </p:sp>
      <p:sp>
        <p:nvSpPr>
          <p:cNvPr id="8" name="Slide Number Placeholder 11"/>
          <p:cNvSpPr>
            <a:spLocks noGrp="1"/>
          </p:cNvSpPr>
          <p:nvPr>
            <p:ph type="sldNum" sz="quarter" idx="11"/>
          </p:nvPr>
        </p:nvSpPr>
        <p:spPr/>
        <p:txBody>
          <a:bodyPr/>
          <a:lstStyle>
            <a:lvl1pPr>
              <a:defRPr/>
            </a:lvl1pPr>
          </a:lstStyle>
          <a:p>
            <a:pPr>
              <a:defRPr/>
            </a:pPr>
            <a:fld id="{122447BB-306D-A042-85B6-806459F3944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3489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8087BD-9CC0-2148-AB06-4BAE4B4BADFB}" type="slidenum">
              <a:rPr lang="en-US"/>
              <a:pPr>
                <a:defRPr/>
              </a:pPr>
              <a:t>‹#›</a:t>
            </a:fld>
            <a:endParaRPr lang="en-US"/>
          </a:p>
        </p:txBody>
      </p:sp>
    </p:spTree>
    <p:extLst>
      <p:ext uri="{BB962C8B-B14F-4D97-AF65-F5344CB8AC3E}">
        <p14:creationId xmlns:p14="http://schemas.microsoft.com/office/powerpoint/2010/main" val="393466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fr-FR"/>
              <a:t>11/2/2009</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D13822A-2859-C148-9156-42994AEF789F}" type="slidenum">
              <a:rPr lang="en-US"/>
              <a:pPr>
                <a:defRPr/>
              </a:pPr>
              <a:t>‹#›</a:t>
            </a:fld>
            <a:endParaRPr lang="en-US"/>
          </a:p>
        </p:txBody>
      </p:sp>
    </p:spTree>
    <p:extLst>
      <p:ext uri="{BB962C8B-B14F-4D97-AF65-F5344CB8AC3E}">
        <p14:creationId xmlns:p14="http://schemas.microsoft.com/office/powerpoint/2010/main" val="1479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fr-FR"/>
              <a:t>11/2/2009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83F80A-217A-A04F-98A3-5A278DAC9D6E}" type="slidenum">
              <a:rPr lang="en-US"/>
              <a:pPr>
                <a:defRPr/>
              </a:pPr>
              <a:t>‹#›</a:t>
            </a:fld>
            <a:endParaRPr lang="en-US"/>
          </a:p>
        </p:txBody>
      </p:sp>
    </p:spTree>
    <p:extLst>
      <p:ext uri="{BB962C8B-B14F-4D97-AF65-F5344CB8AC3E}">
        <p14:creationId xmlns:p14="http://schemas.microsoft.com/office/powerpoint/2010/main" val="28030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fr-FR"/>
              <a:t>11/2/2009</a:t>
            </a: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58681BF-D3DD-EC49-8207-E0191DF8907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750584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sym typeface="Arial" charset="0"/>
              </a:defRPr>
            </a:lvl1pPr>
          </a:lstStyle>
          <a:p>
            <a:pPr>
              <a:defRPr/>
            </a:pPr>
            <a:r>
              <a:rPr lang="fr-FR"/>
              <a:t>11/2/2009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sym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3F0F15E4-15B3-E243-B852-86FEADC53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2" r:id="rId6"/>
    <p:sldLayoutId id="2147484029" r:id="rId7"/>
    <p:sldLayoutId id="2147484023" r:id="rId8"/>
    <p:sldLayoutId id="2147484030" r:id="rId9"/>
    <p:sldLayoutId id="2147484024" r:id="rId10"/>
    <p:sldLayoutId id="2147484031" r:id="rId11"/>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dijkstrascr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omepages.cs.ncl.ac.uk/brian.randell/NATO/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4600" y="3505200"/>
            <a:ext cx="6477000" cy="2362200"/>
          </a:xfrm>
        </p:spPr>
        <p:txBody>
          <a:bodyPr rIns="132080">
            <a:normAutofit fontScale="90000"/>
          </a:bodyPr>
          <a:lstStyle/>
          <a:p>
            <a:pPr algn="r" eaLnBrk="1" fontAlgn="auto" hangingPunct="1">
              <a:spcAft>
                <a:spcPts val="0"/>
              </a:spcAft>
              <a:defRPr/>
            </a:pPr>
            <a:r>
              <a:rPr lang="en-US" dirty="0" smtClean="0">
                <a:ea typeface="+mj-ea"/>
                <a:cs typeface="+mj-cs"/>
              </a:rPr>
              <a:t>Shortest Paths</a:t>
            </a:r>
            <a:br>
              <a:rPr lang="en-US" dirty="0" smtClean="0">
                <a:ea typeface="+mj-ea"/>
                <a:cs typeface="+mj-cs"/>
              </a:rPr>
            </a:br>
            <a:r>
              <a:rPr lang="en-US" dirty="0" smtClean="0">
                <a:ea typeface="+mj-ea"/>
                <a:cs typeface="+mj-cs"/>
              </a:rPr>
              <a:t/>
            </a:r>
            <a:br>
              <a:rPr lang="en-US" dirty="0" smtClean="0">
                <a:ea typeface="+mj-ea"/>
                <a:cs typeface="+mj-cs"/>
              </a:rPr>
            </a:br>
            <a:r>
              <a:rPr lang="en-US" dirty="0">
                <a:solidFill>
                  <a:srgbClr val="FFFFFF"/>
                </a:solidFill>
                <a:latin typeface="Tw Cen MT" charset="0"/>
              </a:rPr>
              <a:t>Readings?  Chapter 28</a:t>
            </a:r>
            <a:r>
              <a:rPr lang="en-US" dirty="0">
                <a:ea typeface="+mj-ea"/>
                <a:cs typeface="+mj-cs"/>
              </a:rPr>
              <a:t/>
            </a:r>
            <a:br>
              <a:rPr lang="en-US" dirty="0">
                <a:ea typeface="+mj-ea"/>
                <a:cs typeface="+mj-cs"/>
              </a:rPr>
            </a:br>
            <a:endParaRPr lang="en-US" dirty="0">
              <a:ea typeface="+mj-ea"/>
              <a:cs typeface="+mj-cs"/>
            </a:endParaRPr>
          </a:p>
        </p:txBody>
      </p:sp>
      <p:sp>
        <p:nvSpPr>
          <p:cNvPr id="15362" name="Rectangle 3"/>
          <p:cNvSpPr>
            <a:spLocks noGrp="1" noChangeArrowheads="1"/>
          </p:cNvSpPr>
          <p:nvPr>
            <p:ph type="subTitle" idx="1"/>
          </p:nvPr>
        </p:nvSpPr>
        <p:spPr>
          <a:xfrm>
            <a:off x="2362200" y="6049963"/>
            <a:ext cx="6705600" cy="685800"/>
          </a:xfrm>
          <a:solidFill>
            <a:srgbClr val="808080">
              <a:alpha val="49803"/>
            </a:srgbClr>
          </a:solidFill>
        </p:spPr>
        <p:txBody>
          <a:bodyPr rIns="132080"/>
          <a:lstStyle/>
          <a:p>
            <a:pPr marL="39688" eaLnBrk="1" hangingPunct="1">
              <a:lnSpc>
                <a:spcPct val="90000"/>
              </a:lnSpc>
              <a:buFont typeface="Arial" charset="0"/>
              <a:buNone/>
            </a:pPr>
            <a:r>
              <a:rPr lang="en-US" sz="1700" dirty="0">
                <a:latin typeface="Tw Cen MT" charset="0"/>
              </a:rPr>
              <a:t>Lecture 20</a:t>
            </a:r>
          </a:p>
          <a:p>
            <a:pPr marL="39688" eaLnBrk="1" hangingPunct="1">
              <a:lnSpc>
                <a:spcPct val="90000"/>
              </a:lnSpc>
              <a:buFont typeface="Arial" charset="0"/>
              <a:buNone/>
            </a:pPr>
            <a:r>
              <a:rPr lang="en-US" sz="1700" dirty="0">
                <a:latin typeface="Tw Cen MT" charset="0"/>
              </a:rPr>
              <a:t>CS2110 – </a:t>
            </a:r>
            <a:r>
              <a:rPr lang="en-US" sz="1700" dirty="0" smtClean="0">
                <a:latin typeface="Tw Cen MT" charset="0"/>
              </a:rPr>
              <a:t>Spring 2016</a:t>
            </a:r>
            <a:endParaRPr lang="en-US" sz="1700" dirty="0">
              <a:latin typeface="Tw Cen MT" charset="0"/>
            </a:endParaRPr>
          </a:p>
        </p:txBody>
      </p:sp>
      <p:sp>
        <p:nvSpPr>
          <p:cNvPr id="153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1225411D-021E-FF44-B6A0-E4F6AFBFEE2D}" type="slidenum">
              <a:rPr lang="en-US" sz="1400">
                <a:solidFill>
                  <a:schemeClr val="tx2"/>
                </a:solidFill>
              </a:rPr>
              <a:pPr eaLnBrk="1" hangingPunct="1"/>
              <a:t>1</a:t>
            </a:fld>
            <a:endParaRPr lang="en-US" sz="140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t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609600"/>
            <a:ext cx="4737100" cy="4660900"/>
          </a:xfrm>
          <a:prstGeom prst="rect">
            <a:avLst/>
          </a:prstGeom>
        </p:spPr>
      </p:pic>
      <p:sp>
        <p:nvSpPr>
          <p:cNvPr id="30721" name="Title 1"/>
          <p:cNvSpPr>
            <a:spLocks noGrp="1"/>
          </p:cNvSpPr>
          <p:nvPr>
            <p:ph type="title"/>
          </p:nvPr>
        </p:nvSpPr>
        <p:spPr>
          <a:xfrm>
            <a:off x="381000" y="228600"/>
            <a:ext cx="6550025" cy="990600"/>
          </a:xfrm>
        </p:spPr>
        <p:txBody>
          <a:bodyPr/>
          <a:lstStyle/>
          <a:p>
            <a:r>
              <a:rPr lang="en-US" sz="3600" dirty="0">
                <a:solidFill>
                  <a:srgbClr val="800000"/>
                </a:solidFill>
                <a:latin typeface="Tw Cen MT" charset="0"/>
              </a:rPr>
              <a:t>From Gries to </a:t>
            </a:r>
            <a:r>
              <a:rPr lang="en-US" sz="3600" dirty="0" smtClean="0">
                <a:solidFill>
                  <a:srgbClr val="800000"/>
                </a:solidFill>
                <a:latin typeface="Tw Cen MT" charset="0"/>
              </a:rPr>
              <a:t>Tate</a:t>
            </a:r>
            <a:endParaRPr lang="en-US" sz="3600" dirty="0">
              <a:solidFill>
                <a:srgbClr val="800000"/>
              </a:solidFill>
              <a:latin typeface="Tw Cen MT"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411CB70D-CC52-654E-9806-B1EFAD255191}" type="slidenum">
              <a:rPr lang="en-US" smtClean="0"/>
              <a:pPr>
                <a:defRPr/>
              </a:pPr>
              <a:t>10</a:t>
            </a:fld>
            <a:endParaRPr lang="en-US"/>
          </a:p>
        </p:txBody>
      </p:sp>
      <p:pic>
        <p:nvPicPr>
          <p:cNvPr id="3" name="Picture 2" descr="t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66800"/>
            <a:ext cx="2381442" cy="2971800"/>
          </a:xfrm>
          <a:prstGeom prst="rect">
            <a:avLst/>
          </a:prstGeom>
        </p:spPr>
      </p:pic>
      <p:sp>
        <p:nvSpPr>
          <p:cNvPr id="30723" name="TextBox 5"/>
          <p:cNvSpPr txBox="1">
            <a:spLocks noChangeArrowheads="1"/>
          </p:cNvSpPr>
          <p:nvPr/>
        </p:nvSpPr>
        <p:spPr bwMode="auto">
          <a:xfrm>
            <a:off x="228600" y="4267200"/>
            <a:ext cx="426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dirty="0" err="1" smtClean="0"/>
              <a:t>Googlemaps</a:t>
            </a:r>
            <a:r>
              <a:rPr lang="en-US" dirty="0"/>
              <a:t>:</a:t>
            </a:r>
            <a:r>
              <a:rPr lang="en-US" dirty="0" smtClean="0"/>
              <a:t> </a:t>
            </a:r>
            <a:r>
              <a:rPr lang="en-US" dirty="0"/>
              <a:t>find a </a:t>
            </a:r>
            <a:r>
              <a:rPr lang="en-US" dirty="0" smtClean="0"/>
              <a:t>route </a:t>
            </a:r>
            <a:r>
              <a:rPr lang="en-US" dirty="0"/>
              <a:t>from </a:t>
            </a:r>
            <a:r>
              <a:rPr lang="en-US" dirty="0" err="1"/>
              <a:t>Gries’s</a:t>
            </a:r>
            <a:r>
              <a:rPr lang="en-US" dirty="0"/>
              <a:t> to </a:t>
            </a:r>
            <a:r>
              <a:rPr lang="en-US" dirty="0" smtClean="0"/>
              <a:t>Tate’s house</a:t>
            </a:r>
            <a:r>
              <a:rPr lang="en-US" dirty="0"/>
              <a:t>.</a:t>
            </a:r>
          </a:p>
          <a:p>
            <a:pPr eaLnBrk="1" hangingPunct="1"/>
            <a:endParaRPr lang="en-US" dirty="0"/>
          </a:p>
          <a:p>
            <a:pPr eaLnBrk="1" hangingPunct="1"/>
            <a:r>
              <a:rPr lang="en-US" dirty="0"/>
              <a:t>Gives </a:t>
            </a:r>
            <a:r>
              <a:rPr lang="en-US" dirty="0" smtClean="0"/>
              <a:t>two routes</a:t>
            </a:r>
            <a:endParaRPr lang="en-US" dirty="0"/>
          </a:p>
          <a:p>
            <a:pPr eaLnBrk="1" hangingPunct="1"/>
            <a:r>
              <a:rPr lang="en-US" dirty="0" smtClean="0">
                <a:solidFill>
                  <a:srgbClr val="0000FF"/>
                </a:solidFill>
              </a:rPr>
              <a:t>12 minutes, 7.3 miles</a:t>
            </a:r>
            <a:endParaRPr lang="en-US" dirty="0">
              <a:solidFill>
                <a:srgbClr val="0000FF"/>
              </a:solidFill>
            </a:endParaRPr>
          </a:p>
          <a:p>
            <a:pPr eaLnBrk="1" hangingPunct="1"/>
            <a:r>
              <a:rPr lang="en-US" dirty="0" smtClean="0">
                <a:solidFill>
                  <a:srgbClr val="0000FF"/>
                </a:solidFill>
              </a:rPr>
              <a:t>15 minutes, 6.6 miles</a:t>
            </a:r>
            <a:endParaRPr lang="en-US" dirty="0">
              <a:solidFill>
                <a:srgbClr val="0000FF"/>
              </a:solidFill>
            </a:endParaRPr>
          </a:p>
        </p:txBody>
      </p:sp>
      <p:pic>
        <p:nvPicPr>
          <p:cNvPr id="30725" name="Picture 8" descr="gri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5629" y="3733800"/>
            <a:ext cx="192446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338D793B-C996-524B-B409-15BB11F7D287}" type="slidenum">
              <a:rPr lang="en-US" smtClean="0"/>
              <a:pPr>
                <a:defRPr/>
              </a:pPr>
              <a:t>11</a:t>
            </a:fld>
            <a:endParaRPr lang="en-US"/>
          </a:p>
        </p:txBody>
      </p:sp>
      <p:sp>
        <p:nvSpPr>
          <p:cNvPr id="31747" name="TextBox 7"/>
          <p:cNvSpPr txBox="1">
            <a:spLocks noChangeArrowheads="1"/>
          </p:cNvSpPr>
          <p:nvPr/>
        </p:nvSpPr>
        <p:spPr bwMode="auto">
          <a:xfrm>
            <a:off x="533400" y="1828800"/>
            <a:ext cx="29892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Each intersection is a node of the graph, and each road between two intersections has a weight</a:t>
            </a:r>
          </a:p>
          <a:p>
            <a:pPr eaLnBrk="1" hangingPunct="1"/>
            <a:endParaRPr lang="en-US"/>
          </a:p>
          <a:p>
            <a:pPr eaLnBrk="1" hangingPunct="1"/>
            <a:r>
              <a:rPr lang="en-US">
                <a:solidFill>
                  <a:srgbClr val="0000FF"/>
                </a:solidFill>
              </a:rPr>
              <a:t>distance?</a:t>
            </a:r>
          </a:p>
          <a:p>
            <a:pPr eaLnBrk="1" hangingPunct="1"/>
            <a:r>
              <a:rPr lang="en-US">
                <a:solidFill>
                  <a:srgbClr val="0000FF"/>
                </a:solidFill>
              </a:rPr>
              <a:t>time to traverse?</a:t>
            </a:r>
          </a:p>
          <a:p>
            <a:pPr eaLnBrk="1" hangingPunct="1"/>
            <a:r>
              <a:rPr lang="en-US">
                <a:solidFill>
                  <a:srgbClr val="0000FF"/>
                </a:solidFill>
              </a:rPr>
              <a:t>…</a:t>
            </a:r>
          </a:p>
        </p:txBody>
      </p:sp>
      <p:pic>
        <p:nvPicPr>
          <p:cNvPr id="31748" name="Picture 1"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4419600" y="609600"/>
            <a:ext cx="4648200" cy="6096000"/>
            <a:chOff x="4419600" y="609600"/>
            <a:chExt cx="4648200" cy="6096000"/>
          </a:xfrm>
        </p:grpSpPr>
        <p:sp>
          <p:nvSpPr>
            <p:cNvPr id="5" name="Oval 4"/>
            <p:cNvSpPr/>
            <p:nvPr/>
          </p:nvSpPr>
          <p:spPr>
            <a:xfrm>
              <a:off x="6858000" y="36576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1" name="Group 5"/>
            <p:cNvGrpSpPr>
              <a:grpSpLocks/>
            </p:cNvGrpSpPr>
            <p:nvPr/>
          </p:nvGrpSpPr>
          <p:grpSpPr bwMode="auto">
            <a:xfrm>
              <a:off x="4419600" y="609600"/>
              <a:ext cx="4648200" cy="6096000"/>
              <a:chOff x="4419600" y="609600"/>
              <a:chExt cx="4648200" cy="6096000"/>
            </a:xfrm>
          </p:grpSpPr>
          <p:sp>
            <p:nvSpPr>
              <p:cNvPr id="10" name="Oval 9"/>
              <p:cNvSpPr/>
              <p:nvPr/>
            </p:nvSpPr>
            <p:spPr>
              <a:xfrm>
                <a:off x="6553200" y="6096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7620000" y="11430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7848600" y="23622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8839200" y="17526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4648200" y="48006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4495800" y="38100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4419600" y="54102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6705600" y="64770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7696200" y="60960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8001000" y="64770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8839200" y="5105400"/>
                <a:ext cx="228600" cy="2286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949F9066-A842-C747-A391-01C31ADDF7B7}" type="slidenum">
              <a:rPr lang="en-US" smtClean="0"/>
              <a:pPr>
                <a:defRPr/>
              </a:pPr>
              <a:t>12</a:t>
            </a:fld>
            <a:endParaRPr lang="en-US"/>
          </a:p>
        </p:txBody>
      </p:sp>
      <p:sp>
        <p:nvSpPr>
          <p:cNvPr id="32771" name="TextBox 7"/>
          <p:cNvSpPr txBox="1">
            <a:spLocks noChangeArrowheads="1"/>
          </p:cNvSpPr>
          <p:nvPr/>
        </p:nvSpPr>
        <p:spPr bwMode="auto">
          <a:xfrm>
            <a:off x="533400" y="1828800"/>
            <a:ext cx="320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the start node (kind of breadth-first search)</a:t>
            </a:r>
          </a:p>
          <a:p>
            <a:pPr eaLnBrk="1" hangingPunct="1"/>
            <a:endParaRPr lang="en-US"/>
          </a:p>
          <a:p>
            <a:pPr eaLnBrk="1" hangingPunct="1"/>
            <a:r>
              <a:rPr lang="en-US">
                <a:solidFill>
                  <a:srgbClr val="FF0000"/>
                </a:solidFill>
              </a:rPr>
              <a:t>Settled set: Nodes whose shortest distance is known.</a:t>
            </a:r>
          </a:p>
          <a:p>
            <a:pPr eaLnBrk="1" hangingPunct="1"/>
            <a:endParaRPr lang="en-US"/>
          </a:p>
          <a:p>
            <a:pPr eaLnBrk="1" hangingPunct="1"/>
            <a:r>
              <a:rPr lang="en-US">
                <a:solidFill>
                  <a:srgbClr val="3366FF"/>
                </a:solidFill>
              </a:rPr>
              <a:t>Frontier set: Nodes seen at least once but shortest distance not yet known</a:t>
            </a:r>
          </a:p>
        </p:txBody>
      </p:sp>
      <p:pic>
        <p:nvPicPr>
          <p:cNvPr id="32772" name="Picture 5"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AC8C2533-9E06-0346-BB51-6BB57D9E7BF6}" type="slidenum">
              <a:rPr lang="en-US" smtClean="0"/>
              <a:pPr>
                <a:defRPr/>
              </a:pPr>
              <a:t>13</a:t>
            </a:fld>
            <a:endParaRPr lang="en-US"/>
          </a:p>
        </p:txBody>
      </p:sp>
      <p:sp>
        <p:nvSpPr>
          <p:cNvPr id="33795" name="TextBox 7"/>
          <p:cNvSpPr txBox="1">
            <a:spLocks noChangeArrowheads="1"/>
          </p:cNvSpPr>
          <p:nvPr/>
        </p:nvSpPr>
        <p:spPr bwMode="auto">
          <a:xfrm>
            <a:off x="533400" y="1828800"/>
            <a:ext cx="792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0000"/>
                </a:solidFill>
              </a:rPr>
              <a:t>Settled set: we know their shortest paths</a:t>
            </a:r>
          </a:p>
          <a:p>
            <a:pPr eaLnBrk="1" hangingPunct="1"/>
            <a:r>
              <a:rPr lang="en-US">
                <a:solidFill>
                  <a:srgbClr val="3366FF"/>
                </a:solidFill>
              </a:rPr>
              <a:t>Frontier set: We know some but not all information</a:t>
            </a:r>
          </a:p>
          <a:p>
            <a:pPr eaLnBrk="1" hangingPunct="1"/>
            <a:endParaRPr lang="en-US"/>
          </a:p>
          <a:p>
            <a:pPr eaLnBrk="1" hangingPunct="1"/>
            <a:r>
              <a:rPr lang="en-US"/>
              <a:t>Each iteration:</a:t>
            </a:r>
          </a:p>
          <a:p>
            <a:pPr eaLnBrk="1" hangingPunct="1"/>
            <a:endParaRPr lang="en-US"/>
          </a:p>
          <a:p>
            <a:pPr eaLnBrk="1" hangingPunct="1"/>
            <a:r>
              <a:rPr lang="en-US">
                <a:solidFill>
                  <a:srgbClr val="FF0000"/>
                </a:solidFill>
              </a:rPr>
              <a:t>1. Move to the Settled set: a Frontier node with shortest distance from start node.</a:t>
            </a:r>
          </a:p>
          <a:p>
            <a:pPr eaLnBrk="1" hangingPunct="1"/>
            <a:endParaRPr lang="en-US"/>
          </a:p>
          <a:p>
            <a:pPr eaLnBrk="1" hangingPunct="1"/>
            <a:r>
              <a:rPr lang="en-US">
                <a:solidFill>
                  <a:srgbClr val="3366FF"/>
                </a:solidFill>
              </a:rPr>
              <a:t>2. Add neighbors of the new Settled node to the Frontier set.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642F995F-F53A-BE46-A706-B03B0D09065C}" type="slidenum">
              <a:rPr lang="en-US" smtClean="0"/>
              <a:pPr>
                <a:defRPr/>
              </a:pPr>
              <a:t>14</a:t>
            </a:fld>
            <a:endParaRPr lang="en-US"/>
          </a:p>
        </p:txBody>
      </p:sp>
      <p:sp>
        <p:nvSpPr>
          <p:cNvPr id="34819" name="TextBox 7"/>
          <p:cNvSpPr txBox="1">
            <a:spLocks noChangeArrowheads="1"/>
          </p:cNvSpPr>
          <p:nvPr/>
        </p:nvSpPr>
        <p:spPr bwMode="auto">
          <a:xfrm>
            <a:off x="381000" y="1524000"/>
            <a:ext cx="320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the start node (kind of breadth-first search). Start:</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34820" name="Picture 2" descr="startIco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57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81000" y="4665663"/>
            <a:ext cx="3175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1. Move to Settled set the Frontier node with shortest distance from start</a:t>
            </a:r>
          </a:p>
        </p:txBody>
      </p:sp>
      <p:pic>
        <p:nvPicPr>
          <p:cNvPr id="34822" name="Picture 7" descr="griesHouseMa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2"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4D79CC55-233C-3846-969C-8E4F71735AF8}" type="slidenum">
              <a:rPr lang="en-US" smtClean="0"/>
              <a:pPr>
                <a:defRPr/>
              </a:pPr>
              <a:t>15</a:t>
            </a:fld>
            <a:endParaRPr lang="en-US"/>
          </a:p>
        </p:txBody>
      </p:sp>
      <p:sp>
        <p:nvSpPr>
          <p:cNvPr id="35844" name="TextBox 7"/>
          <p:cNvSpPr txBox="1">
            <a:spLocks noChangeArrowheads="1"/>
          </p:cNvSpPr>
          <p:nvPr/>
        </p:nvSpPr>
        <p:spPr bwMode="auto">
          <a:xfrm>
            <a:off x="381000" y="1524000"/>
            <a:ext cx="342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start node. Recording shortest distance from start seen so far</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35845" name="Picture 2" descr="startIc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276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781800" y="3538538"/>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9" name="Oval 8"/>
          <p:cNvSpPr/>
          <p:nvPr/>
        </p:nvSpPr>
        <p:spPr>
          <a:xfrm>
            <a:off x="4419600" y="36576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1</a:t>
            </a:r>
          </a:p>
        </p:txBody>
      </p:sp>
      <p:sp>
        <p:nvSpPr>
          <p:cNvPr id="10" name="Oval 9"/>
          <p:cNvSpPr/>
          <p:nvPr/>
        </p:nvSpPr>
        <p:spPr>
          <a:xfrm>
            <a:off x="990600" y="4572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1</a:t>
            </a:r>
          </a:p>
        </p:txBody>
      </p:sp>
      <p:sp>
        <p:nvSpPr>
          <p:cNvPr id="12" name="Oval 11"/>
          <p:cNvSpPr/>
          <p:nvPr/>
        </p:nvSpPr>
        <p:spPr>
          <a:xfrm>
            <a:off x="1676400" y="4572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6" name="TextBox 5"/>
          <p:cNvSpPr txBox="1">
            <a:spLocks noChangeArrowheads="1"/>
          </p:cNvSpPr>
          <p:nvPr/>
        </p:nvSpPr>
        <p:spPr bwMode="auto">
          <a:xfrm>
            <a:off x="457200" y="51816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2. Add neighbors of new Settled node to Frontier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2"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AFD14B9F-D61D-9B44-8658-183C610CEEE9}" type="slidenum">
              <a:rPr lang="en-US" smtClean="0"/>
              <a:pPr>
                <a:defRPr/>
              </a:pPr>
              <a:t>16</a:t>
            </a:fld>
            <a:endParaRPr lang="en-US"/>
          </a:p>
        </p:txBody>
      </p:sp>
      <p:sp>
        <p:nvSpPr>
          <p:cNvPr id="36868" name="TextBox 7"/>
          <p:cNvSpPr txBox="1">
            <a:spLocks noChangeArrowheads="1"/>
          </p:cNvSpPr>
          <p:nvPr/>
        </p:nvSpPr>
        <p:spPr bwMode="auto">
          <a:xfrm>
            <a:off x="381000" y="1524000"/>
            <a:ext cx="342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start node. Recording shortest distance from start seen so far</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36869" name="Picture 2" descr="startIc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276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781800" y="3538538"/>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9" name="Oval 8"/>
          <p:cNvSpPr/>
          <p:nvPr/>
        </p:nvSpPr>
        <p:spPr>
          <a:xfrm>
            <a:off x="4419600" y="36576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1</a:t>
            </a:r>
          </a:p>
        </p:txBody>
      </p:sp>
      <p:sp>
        <p:nvSpPr>
          <p:cNvPr id="10" name="Oval 9"/>
          <p:cNvSpPr/>
          <p:nvPr/>
        </p:nvSpPr>
        <p:spPr>
          <a:xfrm>
            <a:off x="990600" y="4572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1</a:t>
            </a:r>
          </a:p>
        </p:txBody>
      </p:sp>
      <p:sp>
        <p:nvSpPr>
          <p:cNvPr id="12" name="Oval 11"/>
          <p:cNvSpPr/>
          <p:nvPr/>
        </p:nvSpPr>
        <p:spPr>
          <a:xfrm>
            <a:off x="1676400" y="4572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6" name="TextBox 5"/>
          <p:cNvSpPr txBox="1">
            <a:spLocks noChangeArrowheads="1"/>
          </p:cNvSpPr>
          <p:nvPr/>
        </p:nvSpPr>
        <p:spPr bwMode="auto">
          <a:xfrm>
            <a:off x="457200" y="5181600"/>
            <a:ext cx="335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1. Move to Settled set a Frontier node with shortest distance from start</a:t>
            </a:r>
          </a:p>
        </p:txBody>
      </p:sp>
      <p:sp>
        <p:nvSpPr>
          <p:cNvPr id="14" name="Oval 13"/>
          <p:cNvSpPr/>
          <p:nvPr/>
        </p:nvSpPr>
        <p:spPr>
          <a:xfrm>
            <a:off x="2667000" y="3276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1</a:t>
            </a:r>
          </a:p>
        </p:txBody>
      </p:sp>
      <p:sp>
        <p:nvSpPr>
          <p:cNvPr id="15" name="Oval 14"/>
          <p:cNvSpPr/>
          <p:nvPr/>
        </p:nvSpPr>
        <p:spPr>
          <a:xfrm>
            <a:off x="4419600" y="3657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xit" presetSubtype="0" fill="hold" grpId="0" nodeType="with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2"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861DBE39-4C99-3C4C-BD29-125E12C4D09E}" type="slidenum">
              <a:rPr lang="en-US" smtClean="0"/>
              <a:pPr>
                <a:defRPr/>
              </a:pPr>
              <a:t>17</a:t>
            </a:fld>
            <a:endParaRPr lang="en-US"/>
          </a:p>
        </p:txBody>
      </p:sp>
      <p:sp>
        <p:nvSpPr>
          <p:cNvPr id="37892" name="TextBox 7"/>
          <p:cNvSpPr txBox="1">
            <a:spLocks noChangeArrowheads="1"/>
          </p:cNvSpPr>
          <p:nvPr/>
        </p:nvSpPr>
        <p:spPr bwMode="auto">
          <a:xfrm>
            <a:off x="381000" y="1524000"/>
            <a:ext cx="342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start node. Recording shortest distance from start seen so far</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37893" name="Picture 2" descr="startIc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276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781800" y="3538538"/>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10" name="Oval 9"/>
          <p:cNvSpPr/>
          <p:nvPr/>
        </p:nvSpPr>
        <p:spPr>
          <a:xfrm>
            <a:off x="2743200" y="34925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1</a:t>
            </a:r>
          </a:p>
        </p:txBody>
      </p:sp>
      <p:sp>
        <p:nvSpPr>
          <p:cNvPr id="12" name="Oval 11"/>
          <p:cNvSpPr/>
          <p:nvPr/>
        </p:nvSpPr>
        <p:spPr>
          <a:xfrm>
            <a:off x="1676400" y="4572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6" name="TextBox 5"/>
          <p:cNvSpPr txBox="1">
            <a:spLocks noChangeArrowheads="1"/>
          </p:cNvSpPr>
          <p:nvPr/>
        </p:nvSpPr>
        <p:spPr bwMode="auto">
          <a:xfrm>
            <a:off x="457200" y="518160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2. Add neighbors of new Settled node to Frontier (there are none)</a:t>
            </a:r>
          </a:p>
        </p:txBody>
      </p:sp>
      <p:sp>
        <p:nvSpPr>
          <p:cNvPr id="14" name="Oval 13"/>
          <p:cNvSpPr/>
          <p:nvPr/>
        </p:nvSpPr>
        <p:spPr>
          <a:xfrm>
            <a:off x="4267200" y="3657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7"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1735BB04-1ABE-B449-8433-8A3663BCB00A}" type="slidenum">
              <a:rPr lang="en-US" smtClean="0"/>
              <a:pPr>
                <a:defRPr/>
              </a:pPr>
              <a:t>18</a:t>
            </a:fld>
            <a:endParaRPr lang="en-US"/>
          </a:p>
        </p:txBody>
      </p:sp>
      <p:sp>
        <p:nvSpPr>
          <p:cNvPr id="38916" name="TextBox 7"/>
          <p:cNvSpPr txBox="1">
            <a:spLocks noChangeArrowheads="1"/>
          </p:cNvSpPr>
          <p:nvPr/>
        </p:nvSpPr>
        <p:spPr bwMode="auto">
          <a:xfrm>
            <a:off x="381000" y="15240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start, recording shortest distance seen so far</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38917" name="Picture 2" descr="startIc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781800" y="36576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9" name="Oval 8"/>
          <p:cNvSpPr/>
          <p:nvPr/>
        </p:nvSpPr>
        <p:spPr>
          <a:xfrm>
            <a:off x="4495800" y="37338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12" name="Oval 11"/>
          <p:cNvSpPr/>
          <p:nvPr/>
        </p:nvSpPr>
        <p:spPr>
          <a:xfrm>
            <a:off x="9144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6" name="TextBox 5"/>
          <p:cNvSpPr txBox="1">
            <a:spLocks noChangeArrowheads="1"/>
          </p:cNvSpPr>
          <p:nvPr/>
        </p:nvSpPr>
        <p:spPr bwMode="auto">
          <a:xfrm>
            <a:off x="457200" y="4953000"/>
            <a:ext cx="3200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1. Move to Settled set a Frontier node with shortest distance from start</a:t>
            </a:r>
          </a:p>
        </p:txBody>
      </p:sp>
      <p:sp>
        <p:nvSpPr>
          <p:cNvPr id="13" name="Oval 12"/>
          <p:cNvSpPr/>
          <p:nvPr/>
        </p:nvSpPr>
        <p:spPr>
          <a:xfrm>
            <a:off x="2743200" y="29718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19" name="Oval 18"/>
          <p:cNvSpPr/>
          <p:nvPr/>
        </p:nvSpPr>
        <p:spPr>
          <a:xfrm>
            <a:off x="3352800" y="3014663"/>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2</a:t>
            </a:r>
          </a:p>
        </p:txBody>
      </p:sp>
      <p:sp>
        <p:nvSpPr>
          <p:cNvPr id="21" name="Oval 20"/>
          <p:cNvSpPr/>
          <p:nvPr/>
        </p:nvSpPr>
        <p:spPr>
          <a:xfrm>
            <a:off x="6781800" y="3657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xit" presetSubtype="0" fill="hold" grpId="0" nodeType="with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7"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2BF6FACC-0F01-C545-A017-59E9B8D6363D}" type="slidenum">
              <a:rPr lang="en-US" smtClean="0"/>
              <a:pPr>
                <a:defRPr/>
              </a:pPr>
              <a:t>19</a:t>
            </a:fld>
            <a:endParaRPr lang="en-US"/>
          </a:p>
        </p:txBody>
      </p:sp>
      <p:sp>
        <p:nvSpPr>
          <p:cNvPr id="39940" name="TextBox 7"/>
          <p:cNvSpPr txBox="1">
            <a:spLocks noChangeArrowheads="1"/>
          </p:cNvSpPr>
          <p:nvPr/>
        </p:nvSpPr>
        <p:spPr bwMode="auto">
          <a:xfrm>
            <a:off x="381000" y="15240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start, recording shortest distance seen so far</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39941" name="Picture 2" descr="startIc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781800" y="36576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2</a:t>
            </a:r>
          </a:p>
        </p:txBody>
      </p:sp>
      <p:sp>
        <p:nvSpPr>
          <p:cNvPr id="9" name="Oval 8"/>
          <p:cNvSpPr/>
          <p:nvPr/>
        </p:nvSpPr>
        <p:spPr>
          <a:xfrm>
            <a:off x="4495800" y="37338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6" name="TextBox 5"/>
          <p:cNvSpPr txBox="1">
            <a:spLocks noChangeArrowheads="1"/>
          </p:cNvSpPr>
          <p:nvPr/>
        </p:nvSpPr>
        <p:spPr bwMode="auto">
          <a:xfrm>
            <a:off x="457200" y="4953000"/>
            <a:ext cx="317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2. Add neighbors of new Settled node to Frontier </a:t>
            </a:r>
          </a:p>
        </p:txBody>
      </p:sp>
      <p:sp>
        <p:nvSpPr>
          <p:cNvPr id="13" name="Oval 12"/>
          <p:cNvSpPr/>
          <p:nvPr/>
        </p:nvSpPr>
        <p:spPr>
          <a:xfrm>
            <a:off x="2743200" y="29718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19" name="Oval 18"/>
          <p:cNvSpPr/>
          <p:nvPr/>
        </p:nvSpPr>
        <p:spPr>
          <a:xfrm>
            <a:off x="3352800" y="3014663"/>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2</a:t>
            </a:r>
          </a:p>
        </p:txBody>
      </p:sp>
      <p:sp>
        <p:nvSpPr>
          <p:cNvPr id="21" name="Oval 20"/>
          <p:cNvSpPr/>
          <p:nvPr/>
        </p:nvSpPr>
        <p:spPr>
          <a:xfrm>
            <a:off x="6781800" y="3657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12775" y="381000"/>
            <a:ext cx="8153400" cy="609600"/>
          </a:xfrm>
        </p:spPr>
        <p:txBody>
          <a:bodyPr/>
          <a:lstStyle/>
          <a:p>
            <a:pPr algn="ctr"/>
            <a:r>
              <a:rPr lang="en-US" sz="3200" dirty="0" smtClean="0">
                <a:solidFill>
                  <a:srgbClr val="800000"/>
                </a:solidFill>
                <a:latin typeface="Tw Cen MT" charset="0"/>
              </a:rPr>
              <a:t>About A6</a:t>
            </a:r>
            <a:endParaRPr lang="en-US" sz="3200" dirty="0">
              <a:solidFill>
                <a:srgbClr val="800000"/>
              </a:solidFill>
              <a:latin typeface="Tw Cen MT" charset="0"/>
            </a:endParaRPr>
          </a:p>
        </p:txBody>
      </p:sp>
      <p:sp>
        <p:nvSpPr>
          <p:cNvPr id="27650" name="Rectangle 2"/>
          <p:cNvSpPr>
            <a:spLocks noGrp="1" noChangeArrowheads="1"/>
          </p:cNvSpPr>
          <p:nvPr>
            <p:ph sz="quarter" idx="1"/>
          </p:nvPr>
        </p:nvSpPr>
        <p:spPr>
          <a:xfrm>
            <a:off x="612775" y="1600200"/>
            <a:ext cx="8153400" cy="4343400"/>
          </a:xfrm>
        </p:spPr>
        <p:txBody>
          <a:bodyPr/>
          <a:lstStyle/>
          <a:p>
            <a:pPr marL="0" indent="0">
              <a:buFont typeface="Wingdings" charset="0"/>
              <a:buNone/>
              <a:defRPr/>
            </a:pPr>
            <a:r>
              <a:rPr lang="en-US" sz="2400" dirty="0" smtClean="0">
                <a:latin typeface="Tw Cen MT" charset="0"/>
              </a:rPr>
              <a:t>We give you class </a:t>
            </a:r>
            <a:r>
              <a:rPr lang="en-US" sz="2400" dirty="0" err="1" smtClean="0">
                <a:latin typeface="Tw Cen MT" charset="0"/>
              </a:rPr>
              <a:t>ArrayHeaps</a:t>
            </a:r>
            <a:r>
              <a:rPr lang="en-US" sz="2400" dirty="0" smtClean="0">
                <a:latin typeface="Tw Cen MT" charset="0"/>
              </a:rPr>
              <a:t> for a reason:</a:t>
            </a:r>
          </a:p>
          <a:p>
            <a:pPr marL="0" indent="0">
              <a:buFont typeface="Wingdings" charset="0"/>
              <a:buNone/>
              <a:defRPr/>
            </a:pPr>
            <a:endParaRPr lang="en-US" sz="2400" dirty="0">
              <a:solidFill>
                <a:srgbClr val="800000"/>
              </a:solidFill>
              <a:latin typeface="Tw Cen MT" charset="0"/>
            </a:endParaRPr>
          </a:p>
          <a:p>
            <a:pPr marL="0" indent="0">
              <a:buFont typeface="Wingdings" charset="0"/>
              <a:buNone/>
              <a:defRPr/>
            </a:pPr>
            <a:r>
              <a:rPr lang="en-US" sz="2400" dirty="0" smtClean="0">
                <a:solidFill>
                  <a:srgbClr val="800000"/>
                </a:solidFill>
                <a:latin typeface="Tw Cen MT" charset="0"/>
              </a:rPr>
              <a:t>It shows the simplest way to write methods like bubble-up and bubble-down. It gives you a method to get the smaller child. </a:t>
            </a:r>
          </a:p>
          <a:p>
            <a:pPr marL="0" indent="0">
              <a:buFont typeface="Wingdings" charset="0"/>
              <a:buNone/>
              <a:defRPr/>
            </a:pPr>
            <a:r>
              <a:rPr lang="en-US" sz="2400" dirty="0" smtClean="0">
                <a:solidFill>
                  <a:srgbClr val="800000"/>
                </a:solidFill>
                <a:latin typeface="Tw Cen MT" charset="0"/>
              </a:rPr>
              <a:t>You can write A6 most easily by adapting the </a:t>
            </a:r>
            <a:r>
              <a:rPr lang="en-US" sz="2400" dirty="0" err="1" smtClean="0">
                <a:solidFill>
                  <a:srgbClr val="800000"/>
                </a:solidFill>
                <a:latin typeface="Tw Cen MT" charset="0"/>
              </a:rPr>
              <a:t>ArrayHeap</a:t>
            </a:r>
            <a:r>
              <a:rPr lang="en-US" sz="2400" dirty="0" smtClean="0">
                <a:solidFill>
                  <a:srgbClr val="800000"/>
                </a:solidFill>
                <a:latin typeface="Tw Cen MT" charset="0"/>
              </a:rPr>
              <a:t> methods to work in the new environment! </a:t>
            </a:r>
            <a:r>
              <a:rPr lang="en-US" sz="2400" smtClean="0">
                <a:solidFill>
                  <a:srgbClr val="FF0000"/>
                </a:solidFill>
                <a:latin typeface="Tw Cen MT" charset="0"/>
              </a:rPr>
              <a:t>Doing </a:t>
            </a:r>
            <a:r>
              <a:rPr lang="en-US" sz="2400" dirty="0" smtClean="0">
                <a:solidFill>
                  <a:srgbClr val="FF0000"/>
                </a:solidFill>
                <a:latin typeface="Tw Cen MT" charset="0"/>
              </a:rPr>
              <a:t>the assignment without looking at </a:t>
            </a:r>
            <a:r>
              <a:rPr lang="en-US" sz="2400" dirty="0" err="1" smtClean="0">
                <a:solidFill>
                  <a:srgbClr val="FF0000"/>
                </a:solidFill>
                <a:latin typeface="Tw Cen MT" charset="0"/>
              </a:rPr>
              <a:t>ArrayHeap</a:t>
            </a:r>
            <a:r>
              <a:rPr lang="en-US" sz="2400" dirty="0" smtClean="0">
                <a:solidFill>
                  <a:srgbClr val="FF0000"/>
                </a:solidFill>
                <a:latin typeface="Tw Cen MT" charset="0"/>
              </a:rPr>
              <a:t> makes it MUCH harder!</a:t>
            </a:r>
          </a:p>
          <a:p>
            <a:pPr marL="0" indent="0">
              <a:buFont typeface="Wingdings" charset="0"/>
              <a:buNone/>
              <a:defRPr/>
            </a:pPr>
            <a:r>
              <a:rPr lang="en-US" sz="2400" dirty="0" smtClean="0">
                <a:latin typeface="Tw Cen MT" charset="0"/>
              </a:rPr>
              <a:t>Look at all the notes in the pinned Piazza note A6 FAQ before beginning —and then every other day to see whether new info has been added.</a:t>
            </a:r>
            <a:endParaRPr lang="en-US" sz="2400" dirty="0">
              <a:latin typeface="Tw Cen MT"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A6232306-A3AB-EC4F-B13D-09C4DB8DC2F1}" type="slidenum">
              <a:rPr lang="en-US" sz="1200">
                <a:solidFill>
                  <a:srgbClr val="FFFFFF"/>
                </a:solidFill>
              </a:rPr>
              <a:pPr eaLnBrk="1" hangingPunct="1">
                <a:lnSpc>
                  <a:spcPct val="80000"/>
                </a:lnSpc>
              </a:pPr>
              <a:t>2</a:t>
            </a:fld>
            <a:endParaRPr lang="en-US" sz="120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7"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ED1B0EF2-8FAD-6D4C-8D67-4A591B8846F6}" type="slidenum">
              <a:rPr lang="en-US" smtClean="0"/>
              <a:pPr>
                <a:defRPr/>
              </a:pPr>
              <a:t>20</a:t>
            </a:fld>
            <a:endParaRPr lang="en-US"/>
          </a:p>
        </p:txBody>
      </p:sp>
      <p:sp>
        <p:nvSpPr>
          <p:cNvPr id="40964" name="TextBox 7"/>
          <p:cNvSpPr txBox="1">
            <a:spLocks noChangeArrowheads="1"/>
          </p:cNvSpPr>
          <p:nvPr/>
        </p:nvSpPr>
        <p:spPr bwMode="auto">
          <a:xfrm>
            <a:off x="381000" y="15240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start, recording shortest distance seen so far</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40965" name="Picture 2" descr="startIc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781800" y="3657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2</a:t>
            </a:r>
          </a:p>
        </p:txBody>
      </p:sp>
      <p:sp>
        <p:nvSpPr>
          <p:cNvPr id="9" name="Oval 8"/>
          <p:cNvSpPr/>
          <p:nvPr/>
        </p:nvSpPr>
        <p:spPr>
          <a:xfrm>
            <a:off x="4495800" y="37338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6" name="TextBox 5"/>
          <p:cNvSpPr txBox="1">
            <a:spLocks noChangeArrowheads="1"/>
          </p:cNvSpPr>
          <p:nvPr/>
        </p:nvSpPr>
        <p:spPr bwMode="auto">
          <a:xfrm>
            <a:off x="457200" y="4953000"/>
            <a:ext cx="317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1. Move to Settled set a Frontier node with shortest distance tfrom start</a:t>
            </a:r>
          </a:p>
        </p:txBody>
      </p:sp>
      <p:sp>
        <p:nvSpPr>
          <p:cNvPr id="13" name="Oval 12"/>
          <p:cNvSpPr/>
          <p:nvPr/>
        </p:nvSpPr>
        <p:spPr>
          <a:xfrm>
            <a:off x="2667000" y="28194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14" name="Oval 13"/>
          <p:cNvSpPr/>
          <p:nvPr/>
        </p:nvSpPr>
        <p:spPr bwMode="auto">
          <a:xfrm>
            <a:off x="8763000" y="51054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4</a:t>
            </a:r>
          </a:p>
        </p:txBody>
      </p:sp>
      <p:sp>
        <p:nvSpPr>
          <p:cNvPr id="15" name="Oval 14"/>
          <p:cNvSpPr/>
          <p:nvPr/>
        </p:nvSpPr>
        <p:spPr bwMode="auto">
          <a:xfrm>
            <a:off x="6477000" y="5334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3</a:t>
            </a:r>
          </a:p>
        </p:txBody>
      </p:sp>
      <p:sp>
        <p:nvSpPr>
          <p:cNvPr id="16" name="Oval 15"/>
          <p:cNvSpPr/>
          <p:nvPr/>
        </p:nvSpPr>
        <p:spPr bwMode="auto">
          <a:xfrm>
            <a:off x="22098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4</a:t>
            </a:r>
          </a:p>
        </p:txBody>
      </p:sp>
      <p:sp>
        <p:nvSpPr>
          <p:cNvPr id="17" name="Oval 16"/>
          <p:cNvSpPr/>
          <p:nvPr/>
        </p:nvSpPr>
        <p:spPr bwMode="auto">
          <a:xfrm>
            <a:off x="16002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3</a:t>
            </a:r>
          </a:p>
        </p:txBody>
      </p:sp>
      <p:sp>
        <p:nvSpPr>
          <p:cNvPr id="19" name="Oval 18"/>
          <p:cNvSpPr/>
          <p:nvPr/>
        </p:nvSpPr>
        <p:spPr bwMode="auto">
          <a:xfrm>
            <a:off x="7543800" y="57912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5</a:t>
            </a:r>
          </a:p>
        </p:txBody>
      </p:sp>
      <p:sp>
        <p:nvSpPr>
          <p:cNvPr id="20" name="Oval 19"/>
          <p:cNvSpPr/>
          <p:nvPr/>
        </p:nvSpPr>
        <p:spPr bwMode="auto">
          <a:xfrm>
            <a:off x="27432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5</a:t>
            </a:r>
          </a:p>
        </p:txBody>
      </p:sp>
      <p:sp>
        <p:nvSpPr>
          <p:cNvPr id="22" name="Oval 21"/>
          <p:cNvSpPr/>
          <p:nvPr/>
        </p:nvSpPr>
        <p:spPr>
          <a:xfrm>
            <a:off x="3352800" y="28194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2</a:t>
            </a:r>
          </a:p>
        </p:txBody>
      </p:sp>
      <p:sp>
        <p:nvSpPr>
          <p:cNvPr id="24" name="Oval 23"/>
          <p:cNvSpPr/>
          <p:nvPr/>
        </p:nvSpPr>
        <p:spPr bwMode="auto">
          <a:xfrm>
            <a:off x="2971800" y="3276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5</a:t>
            </a:r>
          </a:p>
        </p:txBody>
      </p:sp>
      <p:sp>
        <p:nvSpPr>
          <p:cNvPr id="30" name="Oval 29"/>
          <p:cNvSpPr/>
          <p:nvPr/>
        </p:nvSpPr>
        <p:spPr bwMode="auto">
          <a:xfrm>
            <a:off x="7543800" y="57912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xit" presetSubtype="0" fill="hold" grpId="0" nodeType="withEffect">
                                  <p:stCondLst>
                                    <p:cond delay="0"/>
                                  </p:stCondLst>
                                  <p:childTnLst>
                                    <p:animEffect transition="out" filter="dissolv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4"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7" descr="griesHouse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5062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itle 1"/>
          <p:cNvSpPr>
            <a:spLocks noGrp="1"/>
          </p:cNvSpPr>
          <p:nvPr>
            <p:ph type="title"/>
          </p:nvPr>
        </p:nvSpPr>
        <p:spPr>
          <a:xfrm>
            <a:off x="612775" y="228600"/>
            <a:ext cx="8153400" cy="990600"/>
          </a:xfrm>
        </p:spPr>
        <p:txBody>
          <a:bodyPr/>
          <a:lstStyle/>
          <a:p>
            <a:r>
              <a:rPr lang="en-US" sz="3200">
                <a:solidFill>
                  <a:srgbClr val="800000"/>
                </a:solidFill>
                <a:latin typeface="Tw Cen MT" charset="0"/>
              </a:rPr>
              <a:t>Shortest path?</a:t>
            </a:r>
          </a:p>
        </p:txBody>
      </p:sp>
      <p:sp>
        <p:nvSpPr>
          <p:cNvPr id="4" name="Slide Number Placeholder 3"/>
          <p:cNvSpPr>
            <a:spLocks noGrp="1"/>
          </p:cNvSpPr>
          <p:nvPr>
            <p:ph type="sldNum" sz="quarter" idx="12"/>
          </p:nvPr>
        </p:nvSpPr>
        <p:spPr/>
        <p:txBody>
          <a:bodyPr>
            <a:normAutofit fontScale="85000" lnSpcReduction="20000"/>
          </a:bodyPr>
          <a:lstStyle/>
          <a:p>
            <a:pPr>
              <a:defRPr/>
            </a:pPr>
            <a:fld id="{A7A5336E-0677-B94C-BD8D-522656D41651}" type="slidenum">
              <a:rPr lang="en-US" smtClean="0"/>
              <a:pPr>
                <a:defRPr/>
              </a:pPr>
              <a:t>21</a:t>
            </a:fld>
            <a:endParaRPr lang="en-US"/>
          </a:p>
        </p:txBody>
      </p:sp>
      <p:sp>
        <p:nvSpPr>
          <p:cNvPr id="41988" name="TextBox 7"/>
          <p:cNvSpPr txBox="1">
            <a:spLocks noChangeArrowheads="1"/>
          </p:cNvSpPr>
          <p:nvPr/>
        </p:nvSpPr>
        <p:spPr bwMode="auto">
          <a:xfrm>
            <a:off x="381000" y="15240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Fan out from start, recording shortest distance seen so far</a:t>
            </a:r>
          </a:p>
          <a:p>
            <a:pPr eaLnBrk="1" hangingPunct="1"/>
            <a:endParaRPr lang="en-US"/>
          </a:p>
          <a:p>
            <a:pPr eaLnBrk="1" hangingPunct="1"/>
            <a:r>
              <a:rPr lang="en-US">
                <a:solidFill>
                  <a:srgbClr val="FF0000"/>
                </a:solidFill>
              </a:rPr>
              <a:t>Settled set:</a:t>
            </a:r>
          </a:p>
          <a:p>
            <a:pPr eaLnBrk="1" hangingPunct="1"/>
            <a:endParaRPr lang="en-US"/>
          </a:p>
          <a:p>
            <a:pPr eaLnBrk="1" hangingPunct="1"/>
            <a:r>
              <a:rPr lang="en-US">
                <a:solidFill>
                  <a:srgbClr val="3366FF"/>
                </a:solidFill>
              </a:rPr>
              <a:t>Frontier set: </a:t>
            </a:r>
          </a:p>
        </p:txBody>
      </p:sp>
      <p:pic>
        <p:nvPicPr>
          <p:cNvPr id="41989" name="Picture 2" descr="startIc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781800" y="3657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2</a:t>
            </a:r>
          </a:p>
        </p:txBody>
      </p:sp>
      <p:sp>
        <p:nvSpPr>
          <p:cNvPr id="9" name="Oval 8"/>
          <p:cNvSpPr/>
          <p:nvPr/>
        </p:nvSpPr>
        <p:spPr>
          <a:xfrm>
            <a:off x="4495800" y="37338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6" name="TextBox 5"/>
          <p:cNvSpPr txBox="1">
            <a:spLocks noChangeArrowheads="1"/>
          </p:cNvSpPr>
          <p:nvPr/>
        </p:nvSpPr>
        <p:spPr bwMode="auto">
          <a:xfrm>
            <a:off x="457200" y="4953000"/>
            <a:ext cx="317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1. Add neighbors of new Settled node to Frontier </a:t>
            </a:r>
          </a:p>
        </p:txBody>
      </p:sp>
      <p:sp>
        <p:nvSpPr>
          <p:cNvPr id="13" name="Oval 12"/>
          <p:cNvSpPr/>
          <p:nvPr/>
        </p:nvSpPr>
        <p:spPr>
          <a:xfrm>
            <a:off x="2667000" y="2819400"/>
            <a:ext cx="457200" cy="4572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1</a:t>
            </a:r>
          </a:p>
        </p:txBody>
      </p:sp>
      <p:sp>
        <p:nvSpPr>
          <p:cNvPr id="14" name="Oval 13"/>
          <p:cNvSpPr/>
          <p:nvPr/>
        </p:nvSpPr>
        <p:spPr bwMode="auto">
          <a:xfrm>
            <a:off x="8763000" y="51054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4</a:t>
            </a:r>
          </a:p>
        </p:txBody>
      </p:sp>
      <p:sp>
        <p:nvSpPr>
          <p:cNvPr id="15" name="Oval 14"/>
          <p:cNvSpPr/>
          <p:nvPr/>
        </p:nvSpPr>
        <p:spPr bwMode="auto">
          <a:xfrm>
            <a:off x="6477000" y="5334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3</a:t>
            </a:r>
          </a:p>
        </p:txBody>
      </p:sp>
      <p:sp>
        <p:nvSpPr>
          <p:cNvPr id="16" name="Oval 15"/>
          <p:cNvSpPr/>
          <p:nvPr/>
        </p:nvSpPr>
        <p:spPr bwMode="auto">
          <a:xfrm>
            <a:off x="22098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4</a:t>
            </a:r>
          </a:p>
        </p:txBody>
      </p:sp>
      <p:sp>
        <p:nvSpPr>
          <p:cNvPr id="17" name="Oval 16"/>
          <p:cNvSpPr/>
          <p:nvPr/>
        </p:nvSpPr>
        <p:spPr bwMode="auto">
          <a:xfrm>
            <a:off x="16002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3</a:t>
            </a:r>
          </a:p>
        </p:txBody>
      </p:sp>
      <p:sp>
        <p:nvSpPr>
          <p:cNvPr id="19" name="Oval 18"/>
          <p:cNvSpPr/>
          <p:nvPr/>
        </p:nvSpPr>
        <p:spPr bwMode="auto">
          <a:xfrm>
            <a:off x="7543800" y="5715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5</a:t>
            </a:r>
          </a:p>
        </p:txBody>
      </p:sp>
      <p:sp>
        <p:nvSpPr>
          <p:cNvPr id="22" name="Oval 21"/>
          <p:cNvSpPr/>
          <p:nvPr/>
        </p:nvSpPr>
        <p:spPr>
          <a:xfrm>
            <a:off x="3352800" y="28194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2</a:t>
            </a:r>
          </a:p>
        </p:txBody>
      </p:sp>
      <p:sp>
        <p:nvSpPr>
          <p:cNvPr id="24" name="Oval 23"/>
          <p:cNvSpPr/>
          <p:nvPr/>
        </p:nvSpPr>
        <p:spPr bwMode="auto">
          <a:xfrm>
            <a:off x="2971800" y="32766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5</a:t>
            </a:r>
          </a:p>
        </p:txBody>
      </p:sp>
      <p:sp>
        <p:nvSpPr>
          <p:cNvPr id="25" name="Oval 24"/>
          <p:cNvSpPr/>
          <p:nvPr/>
        </p:nvSpPr>
        <p:spPr bwMode="auto">
          <a:xfrm>
            <a:off x="7543800" y="5715000"/>
            <a:ext cx="457200" cy="4572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5</a:t>
            </a:r>
          </a:p>
        </p:txBody>
      </p:sp>
      <p:sp>
        <p:nvSpPr>
          <p:cNvPr id="26" name="Oval 25"/>
          <p:cNvSpPr/>
          <p:nvPr/>
        </p:nvSpPr>
        <p:spPr bwMode="auto">
          <a:xfrm>
            <a:off x="7848600" y="64008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6</a:t>
            </a:r>
          </a:p>
        </p:txBody>
      </p:sp>
      <p:sp>
        <p:nvSpPr>
          <p:cNvPr id="27" name="Oval 26"/>
          <p:cNvSpPr/>
          <p:nvPr/>
        </p:nvSpPr>
        <p:spPr bwMode="auto">
          <a:xfrm>
            <a:off x="4648200" y="48006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7</a:t>
            </a:r>
          </a:p>
        </p:txBody>
      </p:sp>
      <p:sp>
        <p:nvSpPr>
          <p:cNvPr id="28" name="Oval 27"/>
          <p:cNvSpPr/>
          <p:nvPr/>
        </p:nvSpPr>
        <p:spPr bwMode="auto">
          <a:xfrm>
            <a:off x="33528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6</a:t>
            </a:r>
          </a:p>
        </p:txBody>
      </p:sp>
      <p:sp>
        <p:nvSpPr>
          <p:cNvPr id="29" name="Oval 28"/>
          <p:cNvSpPr/>
          <p:nvPr/>
        </p:nvSpPr>
        <p:spPr bwMode="auto">
          <a:xfrm>
            <a:off x="990600" y="4191000"/>
            <a:ext cx="457200" cy="457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09" name="Group 13"/>
          <p:cNvGrpSpPr>
            <a:grpSpLocks/>
          </p:cNvGrpSpPr>
          <p:nvPr/>
        </p:nvGrpSpPr>
        <p:grpSpPr bwMode="auto">
          <a:xfrm>
            <a:off x="1143000" y="4648200"/>
            <a:ext cx="4114800" cy="1841500"/>
            <a:chOff x="0" y="0"/>
            <a:chExt cx="2592" cy="1160"/>
          </a:xfrm>
        </p:grpSpPr>
        <p:sp>
          <p:nvSpPr>
            <p:cNvPr id="43028" name="Line 24"/>
            <p:cNvSpPr>
              <a:spLocks noChangeShapeType="1"/>
            </p:cNvSpPr>
            <p:nvPr/>
          </p:nvSpPr>
          <p:spPr bwMode="auto">
            <a:xfrm rot="10800000">
              <a:off x="192" y="527"/>
              <a:ext cx="13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9" name="Oval 14"/>
            <p:cNvSpPr>
              <a:spLocks/>
            </p:cNvSpPr>
            <p:nvPr/>
          </p:nvSpPr>
          <p:spPr bwMode="auto">
            <a:xfrm>
              <a:off x="0"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0" name="Oval 15"/>
            <p:cNvSpPr>
              <a:spLocks/>
            </p:cNvSpPr>
            <p:nvPr/>
          </p:nvSpPr>
          <p:spPr bwMode="auto">
            <a:xfrm>
              <a:off x="768" y="24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1" name="Oval 16"/>
            <p:cNvSpPr>
              <a:spLocks/>
            </p:cNvSpPr>
            <p:nvPr/>
          </p:nvSpPr>
          <p:spPr bwMode="auto">
            <a:xfrm>
              <a:off x="864" y="72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2" name="Oval 17"/>
            <p:cNvSpPr>
              <a:spLocks/>
            </p:cNvSpPr>
            <p:nvPr/>
          </p:nvSpPr>
          <p:spPr bwMode="auto">
            <a:xfrm>
              <a:off x="1584" y="480"/>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3" name="Oval 18"/>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3034" name="Line 19"/>
            <p:cNvSpPr>
              <a:spLocks noChangeShapeType="1"/>
            </p:cNvSpPr>
            <p:nvPr/>
          </p:nvSpPr>
          <p:spPr bwMode="auto">
            <a:xfrm rot="10800000" flipH="1">
              <a:off x="192" y="336"/>
              <a:ext cx="576"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5" name="Line 20"/>
            <p:cNvSpPr>
              <a:spLocks noChangeShapeType="1"/>
            </p:cNvSpPr>
            <p:nvPr/>
          </p:nvSpPr>
          <p:spPr bwMode="auto">
            <a:xfrm>
              <a:off x="960" y="336"/>
              <a:ext cx="624"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6" name="Line 21"/>
            <p:cNvSpPr>
              <a:spLocks noChangeShapeType="1"/>
            </p:cNvSpPr>
            <p:nvPr/>
          </p:nvSpPr>
          <p:spPr bwMode="auto">
            <a:xfrm>
              <a:off x="1776" y="576"/>
              <a:ext cx="624" cy="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7" name="Line 22"/>
            <p:cNvSpPr>
              <a:spLocks noChangeShapeType="1"/>
            </p:cNvSpPr>
            <p:nvPr/>
          </p:nvSpPr>
          <p:spPr bwMode="auto">
            <a:xfrm rot="10800000" flipH="1">
              <a:off x="1056" y="720"/>
              <a:ext cx="1344"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8" name="Line 23"/>
            <p:cNvSpPr>
              <a:spLocks noChangeShapeType="1"/>
            </p:cNvSpPr>
            <p:nvPr/>
          </p:nvSpPr>
          <p:spPr bwMode="auto">
            <a:xfrm>
              <a:off x="864" y="432"/>
              <a:ext cx="48"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9" name="Rectangle 25"/>
            <p:cNvSpPr>
              <a:spLocks/>
            </p:cNvSpPr>
            <p:nvPr/>
          </p:nvSpPr>
          <p:spPr bwMode="auto">
            <a:xfrm>
              <a:off x="0" y="528"/>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4</a:t>
              </a:r>
            </a:p>
          </p:txBody>
        </p:sp>
        <p:sp>
          <p:nvSpPr>
            <p:cNvPr id="43040" name="Rectangle 26"/>
            <p:cNvSpPr>
              <a:spLocks/>
            </p:cNvSpPr>
            <p:nvPr/>
          </p:nvSpPr>
          <p:spPr bwMode="auto">
            <a:xfrm>
              <a:off x="768" y="0"/>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0</a:t>
              </a:r>
            </a:p>
          </p:txBody>
        </p:sp>
        <p:sp>
          <p:nvSpPr>
            <p:cNvPr id="43041" name="Rectangle 27"/>
            <p:cNvSpPr>
              <a:spLocks/>
            </p:cNvSpPr>
            <p:nvPr/>
          </p:nvSpPr>
          <p:spPr bwMode="auto">
            <a:xfrm>
              <a:off x="864" y="864"/>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1</a:t>
              </a:r>
            </a:p>
          </p:txBody>
        </p:sp>
        <p:sp>
          <p:nvSpPr>
            <p:cNvPr id="43042" name="Rectangle 28"/>
            <p:cNvSpPr>
              <a:spLocks/>
            </p:cNvSpPr>
            <p:nvPr/>
          </p:nvSpPr>
          <p:spPr bwMode="auto">
            <a:xfrm>
              <a:off x="1584" y="240"/>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3043" name="Rectangle 29"/>
            <p:cNvSpPr>
              <a:spLocks/>
            </p:cNvSpPr>
            <p:nvPr/>
          </p:nvSpPr>
          <p:spPr bwMode="auto">
            <a:xfrm>
              <a:off x="2400" y="336"/>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3</a:t>
              </a:r>
            </a:p>
          </p:txBody>
        </p:sp>
      </p:grpSp>
      <p:sp>
        <p:nvSpPr>
          <p:cNvPr id="43010"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9531C79-857B-024C-8EF0-BF91BD4E1FD4}" type="slidenum">
              <a:rPr lang="en-US" sz="1400" b="0">
                <a:solidFill>
                  <a:schemeClr val="tx1"/>
                </a:solidFill>
                <a:latin typeface="Times" charset="0"/>
                <a:ea typeface="MS PGothic" charset="0"/>
                <a:cs typeface="MS PGothic" charset="0"/>
                <a:sym typeface="Times" charset="0"/>
              </a:rPr>
              <a:pPr algn="l" eaLnBrk="1" hangingPunct="1"/>
              <a:t>22</a:t>
            </a:fld>
            <a:endParaRPr lang="en-US" sz="1400" b="0">
              <a:solidFill>
                <a:schemeClr val="tx1"/>
              </a:solidFill>
              <a:latin typeface="Times" charset="0"/>
              <a:ea typeface="MS PGothic" charset="0"/>
              <a:cs typeface="MS PGothic" charset="0"/>
              <a:sym typeface="Times" charset="0"/>
            </a:endParaRPr>
          </a:p>
        </p:txBody>
      </p:sp>
      <p:sp>
        <p:nvSpPr>
          <p:cNvPr id="43011" name="Rectangle 1"/>
          <p:cNvSpPr>
            <a:spLocks noGrp="1" noChangeArrowheads="1"/>
          </p:cNvSpPr>
          <p:nvPr>
            <p:ph type="title"/>
          </p:nvPr>
        </p:nvSpPr>
        <p:spPr>
          <a:xfrm>
            <a:off x="685800" y="457200"/>
            <a:ext cx="7772400" cy="1524000"/>
          </a:xfrm>
        </p:spPr>
        <p:txBody>
          <a:bodyPr rIns="132080" anchor="t"/>
          <a:lstStyle/>
          <a:p>
            <a:pPr eaLnBrk="1" hangingPunct="1"/>
            <a:r>
              <a:rPr lang="en-US" sz="2800" b="1">
                <a:solidFill>
                  <a:srgbClr val="800000"/>
                </a:solidFill>
                <a:latin typeface="Tw Cen MT" charset="0"/>
              </a:rPr>
              <a:t>Dijkstra</a:t>
            </a:r>
            <a:r>
              <a:rPr lang="ja-JP" altLang="en-US" sz="2800" b="1">
                <a:solidFill>
                  <a:srgbClr val="800000"/>
                </a:solidFill>
                <a:latin typeface="Arial" charset="0"/>
              </a:rPr>
              <a:t>’</a:t>
            </a:r>
            <a:r>
              <a:rPr lang="en-US" altLang="ja-JP" sz="2800" b="1">
                <a:solidFill>
                  <a:srgbClr val="800000"/>
                </a:solidFill>
                <a:latin typeface="Tw Cen MT" charset="0"/>
              </a:rPr>
              <a:t>s shortest path algorithm</a:t>
            </a:r>
            <a:r>
              <a:rPr lang="en-US" altLang="ja-JP" sz="2800" b="1">
                <a:solidFill>
                  <a:srgbClr val="800000"/>
                </a:solidFill>
                <a:latin typeface="Tw Cen MT" charset="0"/>
                <a:ea typeface="ヒラギノ明朝 ProN W6" charset="0"/>
                <a:cs typeface="ヒラギノ明朝 ProN W6" charset="0"/>
              </a:rPr>
              <a:t/>
            </a:r>
            <a:br>
              <a:rPr lang="en-US" altLang="ja-JP" sz="2800" b="1">
                <a:solidFill>
                  <a:srgbClr val="800000"/>
                </a:solidFill>
                <a:latin typeface="Tw Cen MT" charset="0"/>
                <a:ea typeface="ヒラギノ明朝 ProN W6" charset="0"/>
                <a:cs typeface="ヒラギノ明朝 ProN W6" charset="0"/>
              </a:rPr>
            </a:br>
            <a:r>
              <a:rPr lang="en-US" altLang="ja-JP" sz="2800" b="1">
                <a:solidFill>
                  <a:srgbClr val="800000"/>
                </a:solidFill>
                <a:latin typeface="Tw Cen MT" charset="0"/>
                <a:ea typeface="ヒラギノ明朝 ProN W6" charset="0"/>
                <a:cs typeface="ヒラギノ明朝 ProN W6" charset="0"/>
              </a:rPr>
              <a:t/>
            </a:r>
            <a:br>
              <a:rPr lang="en-US" altLang="ja-JP" sz="2800" b="1">
                <a:solidFill>
                  <a:srgbClr val="800000"/>
                </a:solidFill>
                <a:latin typeface="Tw Cen MT" charset="0"/>
                <a:ea typeface="ヒラギノ明朝 ProN W6" charset="0"/>
                <a:cs typeface="ヒラギノ明朝 ProN W6" charset="0"/>
              </a:rPr>
            </a:br>
            <a:endParaRPr lang="en-US" sz="2800" b="1">
              <a:solidFill>
                <a:srgbClr val="800000"/>
              </a:solidFill>
              <a:latin typeface="Tw Cen MT" charset="0"/>
              <a:ea typeface="ヒラギノ明朝 ProN W6" charset="0"/>
              <a:cs typeface="ヒラギノ明朝 ProN W6" charset="0"/>
            </a:endParaRPr>
          </a:p>
        </p:txBody>
      </p:sp>
      <p:sp>
        <p:nvSpPr>
          <p:cNvPr id="43012" name="Rectangle 2"/>
          <p:cNvSpPr>
            <a:spLocks/>
          </p:cNvSpPr>
          <p:nvPr/>
        </p:nvSpPr>
        <p:spPr bwMode="auto">
          <a:xfrm>
            <a:off x="609600" y="990600"/>
            <a:ext cx="7543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The n (&gt; 0) nodes of a graph numbered 0..n-1.</a:t>
            </a:r>
          </a:p>
        </p:txBody>
      </p:sp>
      <p:sp>
        <p:nvSpPr>
          <p:cNvPr id="2" name="Rectangle 3"/>
          <p:cNvSpPr>
            <a:spLocks/>
          </p:cNvSpPr>
          <p:nvPr/>
        </p:nvSpPr>
        <p:spPr bwMode="auto">
          <a:xfrm>
            <a:off x="6858000" y="4346575"/>
            <a:ext cx="152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b="1">
                <a:solidFill>
                  <a:srgbClr val="6633CC"/>
                </a:solidFill>
                <a:latin typeface="Times" charset="0"/>
                <a:ea typeface="MS PGothic" charset="0"/>
                <a:cs typeface="MS PGothic" charset="0"/>
                <a:sym typeface="Times" charset="0"/>
              </a:rPr>
              <a:t>L[0] = 2</a:t>
            </a:r>
          </a:p>
          <a:p>
            <a:pPr marL="39688"/>
            <a:r>
              <a:rPr lang="en-US" b="1">
                <a:solidFill>
                  <a:srgbClr val="6633CC"/>
                </a:solidFill>
                <a:latin typeface="Times" charset="0"/>
                <a:ea typeface="MS PGothic" charset="0"/>
                <a:cs typeface="MS PGothic" charset="0"/>
                <a:sym typeface="Times" charset="0"/>
              </a:rPr>
              <a:t>L[1] = 5</a:t>
            </a:r>
          </a:p>
          <a:p>
            <a:pPr marL="39688"/>
            <a:r>
              <a:rPr lang="en-US" b="1">
                <a:solidFill>
                  <a:srgbClr val="6633CC"/>
                </a:solidFill>
                <a:latin typeface="Times" charset="0"/>
                <a:ea typeface="MS PGothic" charset="0"/>
                <a:cs typeface="MS PGothic" charset="0"/>
                <a:sym typeface="Times" charset="0"/>
              </a:rPr>
              <a:t>L[2] = 6</a:t>
            </a:r>
          </a:p>
          <a:p>
            <a:pPr marL="39688"/>
            <a:r>
              <a:rPr lang="en-US" b="1">
                <a:solidFill>
                  <a:srgbClr val="6633CC"/>
                </a:solidFill>
                <a:latin typeface="Times" charset="0"/>
                <a:ea typeface="MS PGothic" charset="0"/>
                <a:cs typeface="MS PGothic" charset="0"/>
                <a:sym typeface="Times" charset="0"/>
              </a:rPr>
              <a:t>L[3] = 7</a:t>
            </a:r>
          </a:p>
          <a:p>
            <a:pPr marL="39688"/>
            <a:r>
              <a:rPr lang="en-US" b="1">
                <a:solidFill>
                  <a:srgbClr val="6633CC"/>
                </a:solidFill>
                <a:latin typeface="Times" charset="0"/>
                <a:ea typeface="MS PGothic" charset="0"/>
                <a:cs typeface="MS PGothic" charset="0"/>
                <a:sym typeface="Times" charset="0"/>
              </a:rPr>
              <a:t>L[4] = 0</a:t>
            </a:r>
          </a:p>
        </p:txBody>
      </p:sp>
      <p:sp>
        <p:nvSpPr>
          <p:cNvPr id="2052" name="Rectangle 4"/>
          <p:cNvSpPr>
            <a:spLocks/>
          </p:cNvSpPr>
          <p:nvPr/>
        </p:nvSpPr>
        <p:spPr bwMode="auto">
          <a:xfrm>
            <a:off x="838200" y="5181600"/>
            <a:ext cx="381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rgbClr val="CC1810"/>
                </a:solidFill>
                <a:latin typeface="Times" charset="0"/>
                <a:ea typeface="MS PGothic" charset="0"/>
                <a:cs typeface="MS PGothic" charset="0"/>
                <a:sym typeface="Times" charset="0"/>
              </a:rPr>
              <a:t>v</a:t>
            </a:r>
          </a:p>
        </p:txBody>
      </p:sp>
      <p:grpSp>
        <p:nvGrpSpPr>
          <p:cNvPr id="2053" name="Group 5"/>
          <p:cNvGrpSpPr>
            <a:grpSpLocks/>
          </p:cNvGrpSpPr>
          <p:nvPr/>
        </p:nvGrpSpPr>
        <p:grpSpPr bwMode="auto">
          <a:xfrm>
            <a:off x="1752600" y="4953000"/>
            <a:ext cx="2633663" cy="1208088"/>
            <a:chOff x="0" y="0"/>
            <a:chExt cx="1659" cy="761"/>
          </a:xfrm>
        </p:grpSpPr>
        <p:sp>
          <p:nvSpPr>
            <p:cNvPr id="43021" name="Rectangle 6"/>
            <p:cNvSpPr>
              <a:spLocks/>
            </p:cNvSpPr>
            <p:nvPr/>
          </p:nvSpPr>
          <p:spPr bwMode="auto">
            <a:xfrm>
              <a:off x="700" y="288"/>
              <a:ext cx="1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grpSp>
          <p:nvGrpSpPr>
            <p:cNvPr id="43022" name="Group 7"/>
            <p:cNvGrpSpPr>
              <a:grpSpLocks/>
            </p:cNvGrpSpPr>
            <p:nvPr/>
          </p:nvGrpSpPr>
          <p:grpSpPr bwMode="auto">
            <a:xfrm>
              <a:off x="0" y="0"/>
              <a:ext cx="1659" cy="761"/>
              <a:chOff x="0" y="0"/>
              <a:chExt cx="1659" cy="761"/>
            </a:xfrm>
          </p:grpSpPr>
          <p:sp>
            <p:nvSpPr>
              <p:cNvPr id="43023" name="Rectangle 8"/>
              <p:cNvSpPr>
                <a:spLocks/>
              </p:cNvSpPr>
              <p:nvPr/>
            </p:nvSpPr>
            <p:spPr bwMode="auto">
              <a:xfrm>
                <a:off x="0" y="0"/>
                <a:ext cx="1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2</a:t>
                </a:r>
              </a:p>
            </p:txBody>
          </p:sp>
          <p:sp>
            <p:nvSpPr>
              <p:cNvPr id="43024" name="Rectangle 9"/>
              <p:cNvSpPr>
                <a:spLocks/>
              </p:cNvSpPr>
              <p:nvPr/>
            </p:nvSpPr>
            <p:spPr bwMode="auto">
              <a:xfrm>
                <a:off x="720" y="48"/>
                <a:ext cx="1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4</a:t>
                </a:r>
              </a:p>
            </p:txBody>
          </p:sp>
          <p:sp>
            <p:nvSpPr>
              <p:cNvPr id="43025" name="Rectangle 10"/>
              <p:cNvSpPr>
                <a:spLocks/>
              </p:cNvSpPr>
              <p:nvPr/>
            </p:nvSpPr>
            <p:spPr bwMode="auto">
              <a:xfrm>
                <a:off x="1536" y="240"/>
                <a:ext cx="1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1</a:t>
                </a:r>
              </a:p>
            </p:txBody>
          </p:sp>
          <p:sp>
            <p:nvSpPr>
              <p:cNvPr id="43026" name="Rectangle 11"/>
              <p:cNvSpPr>
                <a:spLocks/>
              </p:cNvSpPr>
              <p:nvPr/>
            </p:nvSpPr>
            <p:spPr bwMode="auto">
              <a:xfrm>
                <a:off x="1200" y="528"/>
                <a:ext cx="1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sp>
            <p:nvSpPr>
              <p:cNvPr id="43027" name="Rectangle 12"/>
              <p:cNvSpPr>
                <a:spLocks/>
              </p:cNvSpPr>
              <p:nvPr/>
            </p:nvSpPr>
            <p:spPr bwMode="auto">
              <a:xfrm>
                <a:off x="384" y="240"/>
                <a:ext cx="1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3366FF"/>
                    </a:solidFill>
                    <a:latin typeface="Times" charset="0"/>
                    <a:ea typeface="MS PGothic" charset="0"/>
                    <a:cs typeface="MS PGothic" charset="0"/>
                    <a:sym typeface="Times" charset="0"/>
                  </a:rPr>
                  <a:t>3</a:t>
                </a:r>
              </a:p>
            </p:txBody>
          </p:sp>
        </p:grpSp>
      </p:grpSp>
      <p:sp>
        <p:nvSpPr>
          <p:cNvPr id="2078" name="Rectangle 30"/>
          <p:cNvSpPr>
            <a:spLocks/>
          </p:cNvSpPr>
          <p:nvPr/>
        </p:nvSpPr>
        <p:spPr bwMode="auto">
          <a:xfrm>
            <a:off x="609600" y="1524000"/>
            <a:ext cx="792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Each edge has a positive weight.</a:t>
            </a:r>
          </a:p>
        </p:txBody>
      </p:sp>
      <p:sp>
        <p:nvSpPr>
          <p:cNvPr id="2079" name="Rectangle 31"/>
          <p:cNvSpPr>
            <a:spLocks/>
          </p:cNvSpPr>
          <p:nvPr/>
        </p:nvSpPr>
        <p:spPr bwMode="auto">
          <a:xfrm>
            <a:off x="609600" y="2606675"/>
            <a:ext cx="8077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Some node v be selected as the </a:t>
            </a:r>
            <a:r>
              <a:rPr lang="en-US" i="1">
                <a:solidFill>
                  <a:schemeClr val="tx1"/>
                </a:solidFill>
                <a:latin typeface="Times" charset="0"/>
                <a:ea typeface="MS PGothic" charset="0"/>
                <a:cs typeface="MS PGothic" charset="0"/>
                <a:sym typeface="Times" charset="0"/>
              </a:rPr>
              <a:t>start</a:t>
            </a:r>
            <a:r>
              <a:rPr lang="en-US">
                <a:solidFill>
                  <a:schemeClr val="tx1"/>
                </a:solidFill>
                <a:latin typeface="Times" charset="0"/>
                <a:ea typeface="MS PGothic" charset="0"/>
                <a:cs typeface="MS PGothic" charset="0"/>
                <a:sym typeface="Times" charset="0"/>
              </a:rPr>
              <a:t> node.</a:t>
            </a:r>
          </a:p>
        </p:txBody>
      </p:sp>
      <p:sp>
        <p:nvSpPr>
          <p:cNvPr id="2080" name="Rectangle 32"/>
          <p:cNvSpPr>
            <a:spLocks/>
          </p:cNvSpPr>
          <p:nvPr/>
        </p:nvSpPr>
        <p:spPr bwMode="auto">
          <a:xfrm>
            <a:off x="609600" y="3749675"/>
            <a:ext cx="624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Use an array L[0..n-1]: for </a:t>
            </a:r>
            <a:r>
              <a:rPr lang="en-US" b="1">
                <a:solidFill>
                  <a:schemeClr val="tx1"/>
                </a:solidFill>
                <a:latin typeface="Times" charset="0"/>
                <a:ea typeface="MS PGothic" charset="0"/>
                <a:cs typeface="MS PGothic" charset="0"/>
                <a:sym typeface="Times" charset="0"/>
              </a:rPr>
              <a:t>each</a:t>
            </a:r>
            <a:r>
              <a:rPr lang="en-US">
                <a:solidFill>
                  <a:schemeClr val="tx1"/>
                </a:solidFill>
                <a:latin typeface="Times" charset="0"/>
                <a:ea typeface="MS PGothic" charset="0"/>
                <a:cs typeface="MS PGothic" charset="0"/>
                <a:sym typeface="Times" charset="0"/>
              </a:rPr>
              <a:t> node w, store in L[w] the length of the shortest path from v to w.</a:t>
            </a:r>
          </a:p>
        </p:txBody>
      </p:sp>
      <p:sp>
        <p:nvSpPr>
          <p:cNvPr id="2081" name="Rectangle 33"/>
          <p:cNvSpPr>
            <a:spLocks/>
          </p:cNvSpPr>
          <p:nvPr/>
        </p:nvSpPr>
        <p:spPr bwMode="auto">
          <a:xfrm>
            <a:off x="609600" y="2057400"/>
            <a:ext cx="7543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err="1" smtClean="0">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(v1, v2) is the weight of the edge from node v1 to v2.</a:t>
            </a:r>
          </a:p>
        </p:txBody>
      </p:sp>
      <p:sp>
        <p:nvSpPr>
          <p:cNvPr id="2082" name="Rectangle 34"/>
          <p:cNvSpPr>
            <a:spLocks/>
          </p:cNvSpPr>
          <p:nvPr/>
        </p:nvSpPr>
        <p:spPr bwMode="auto">
          <a:xfrm>
            <a:off x="609600" y="3124200"/>
            <a:ext cx="7543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Calculate length of shortest path from v to each node.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8"/>
                                        </p:tgtEl>
                                        <p:attrNameLst>
                                          <p:attrName>style.visibility</p:attrName>
                                        </p:attrNameLst>
                                      </p:cBhvr>
                                      <p:to>
                                        <p:strVal val="visible"/>
                                      </p:to>
                                    </p:set>
                                    <p:anim calcmode="lin" valueType="num">
                                      <p:cBhvr additive="base">
                                        <p:cTn id="7" dur="500" fill="hold"/>
                                        <p:tgtEl>
                                          <p:spTgt spid="2078"/>
                                        </p:tgtEl>
                                        <p:attrNameLst>
                                          <p:attrName>ppt_x</p:attrName>
                                        </p:attrNameLst>
                                      </p:cBhvr>
                                      <p:tavLst>
                                        <p:tav tm="0">
                                          <p:val>
                                            <p:strVal val="0-#ppt_w/2"/>
                                          </p:val>
                                        </p:tav>
                                        <p:tav tm="100000">
                                          <p:val>
                                            <p:strVal val="#ppt_x"/>
                                          </p:val>
                                        </p:tav>
                                      </p:tavLst>
                                    </p:anim>
                                    <p:anim calcmode="lin" valueType="num">
                                      <p:cBhvr additive="base">
                                        <p:cTn id="8" dur="500" fill="hold"/>
                                        <p:tgtEl>
                                          <p:spTgt spid="20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 fill="hold"/>
                                        <p:tgtEl>
                                          <p:spTgt spid="2053"/>
                                        </p:tgtEl>
                                        <p:attrNameLst>
                                          <p:attrName>ppt_x</p:attrName>
                                        </p:attrNameLst>
                                      </p:cBhvr>
                                      <p:tavLst>
                                        <p:tav tm="0">
                                          <p:val>
                                            <p:strVal val="#ppt_x"/>
                                          </p:val>
                                        </p:tav>
                                        <p:tav tm="100000">
                                          <p:val>
                                            <p:strVal val="#ppt_x"/>
                                          </p:val>
                                        </p:tav>
                                      </p:tavLst>
                                    </p:anim>
                                    <p:anim calcmode="lin" valueType="num">
                                      <p:cBhvr additive="base">
                                        <p:cTn id="13"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81"/>
                                        </p:tgtEl>
                                        <p:attrNameLst>
                                          <p:attrName>style.visibility</p:attrName>
                                        </p:attrNameLst>
                                      </p:cBhvr>
                                      <p:to>
                                        <p:strVal val="visible"/>
                                      </p:to>
                                    </p:set>
                                    <p:anim calcmode="lin" valueType="num">
                                      <p:cBhvr additive="base">
                                        <p:cTn id="18" dur="500" fill="hold"/>
                                        <p:tgtEl>
                                          <p:spTgt spid="2081"/>
                                        </p:tgtEl>
                                        <p:attrNameLst>
                                          <p:attrName>ppt_x</p:attrName>
                                        </p:attrNameLst>
                                      </p:cBhvr>
                                      <p:tavLst>
                                        <p:tav tm="0">
                                          <p:val>
                                            <p:strVal val="0-#ppt_w/2"/>
                                          </p:val>
                                        </p:tav>
                                        <p:tav tm="100000">
                                          <p:val>
                                            <p:strVal val="#ppt_x"/>
                                          </p:val>
                                        </p:tav>
                                      </p:tavLst>
                                    </p:anim>
                                    <p:anim calcmode="lin" valueType="num">
                                      <p:cBhvr additive="base">
                                        <p:cTn id="19" dur="500" fill="hold"/>
                                        <p:tgtEl>
                                          <p:spTgt spid="208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79"/>
                                        </p:tgtEl>
                                        <p:attrNameLst>
                                          <p:attrName>style.visibility</p:attrName>
                                        </p:attrNameLst>
                                      </p:cBhvr>
                                      <p:to>
                                        <p:strVal val="visible"/>
                                      </p:to>
                                    </p:set>
                                    <p:anim calcmode="lin" valueType="num">
                                      <p:cBhvr additive="base">
                                        <p:cTn id="24" dur="500" fill="hold"/>
                                        <p:tgtEl>
                                          <p:spTgt spid="2079"/>
                                        </p:tgtEl>
                                        <p:attrNameLst>
                                          <p:attrName>ppt_x</p:attrName>
                                        </p:attrNameLst>
                                      </p:cBhvr>
                                      <p:tavLst>
                                        <p:tav tm="0">
                                          <p:val>
                                            <p:strVal val="0-#ppt_w/2"/>
                                          </p:val>
                                        </p:tav>
                                        <p:tav tm="100000">
                                          <p:val>
                                            <p:strVal val="#ppt_x"/>
                                          </p:val>
                                        </p:tav>
                                      </p:tavLst>
                                    </p:anim>
                                    <p:anim calcmode="lin" valueType="num">
                                      <p:cBhvr additive="base">
                                        <p:cTn id="25" dur="500" fill="hold"/>
                                        <p:tgtEl>
                                          <p:spTgt spid="207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50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0-#ppt_w/2"/>
                                          </p:val>
                                        </p:tav>
                                        <p:tav tm="100000">
                                          <p:val>
                                            <p:strVal val="#ppt_x"/>
                                          </p:val>
                                        </p:tav>
                                      </p:tavLst>
                                    </p:anim>
                                    <p:anim calcmode="lin" valueType="num">
                                      <p:cBhvr additive="base">
                                        <p:cTn id="3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82"/>
                                        </p:tgtEl>
                                        <p:attrNameLst>
                                          <p:attrName>style.visibility</p:attrName>
                                        </p:attrNameLst>
                                      </p:cBhvr>
                                      <p:to>
                                        <p:strVal val="visible"/>
                                      </p:to>
                                    </p:set>
                                    <p:anim calcmode="lin" valueType="num">
                                      <p:cBhvr additive="base">
                                        <p:cTn id="35" dur="500" fill="hold"/>
                                        <p:tgtEl>
                                          <p:spTgt spid="2082"/>
                                        </p:tgtEl>
                                        <p:attrNameLst>
                                          <p:attrName>ppt_x</p:attrName>
                                        </p:attrNameLst>
                                      </p:cBhvr>
                                      <p:tavLst>
                                        <p:tav tm="0">
                                          <p:val>
                                            <p:strVal val="0-#ppt_w/2"/>
                                          </p:val>
                                        </p:tav>
                                        <p:tav tm="100000">
                                          <p:val>
                                            <p:strVal val="#ppt_x"/>
                                          </p:val>
                                        </p:tav>
                                      </p:tavLst>
                                    </p:anim>
                                    <p:anim calcmode="lin" valueType="num">
                                      <p:cBhvr additive="base">
                                        <p:cTn id="36" dur="500" fill="hold"/>
                                        <p:tgtEl>
                                          <p:spTgt spid="208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80"/>
                                        </p:tgtEl>
                                        <p:attrNameLst>
                                          <p:attrName>style.visibility</p:attrName>
                                        </p:attrNameLst>
                                      </p:cBhvr>
                                      <p:to>
                                        <p:strVal val="visible"/>
                                      </p:to>
                                    </p:set>
                                    <p:anim calcmode="lin" valueType="num">
                                      <p:cBhvr additive="base">
                                        <p:cTn id="41" dur="500" fill="hold"/>
                                        <p:tgtEl>
                                          <p:spTgt spid="2080"/>
                                        </p:tgtEl>
                                        <p:attrNameLst>
                                          <p:attrName>ppt_x</p:attrName>
                                        </p:attrNameLst>
                                      </p:cBhvr>
                                      <p:tavLst>
                                        <p:tav tm="0">
                                          <p:val>
                                            <p:strVal val="0-#ppt_w/2"/>
                                          </p:val>
                                        </p:tav>
                                        <p:tav tm="100000">
                                          <p:val>
                                            <p:strVal val="#ppt_x"/>
                                          </p:val>
                                        </p:tav>
                                      </p:tavLst>
                                    </p:anim>
                                    <p:anim calcmode="lin" valueType="num">
                                      <p:cBhvr additive="base">
                                        <p:cTn id="42" dur="500" fill="hold"/>
                                        <p:tgtEl>
                                          <p:spTgt spid="208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052" grpId="0" autoUpdateAnimBg="0"/>
      <p:bldP spid="2078" grpId="0" autoUpdateAnimBg="0"/>
      <p:bldP spid="2079" grpId="0" autoUpdateAnimBg="0"/>
      <p:bldP spid="2080" grpId="0" autoUpdateAnimBg="0"/>
      <p:bldP spid="2081" grpId="0" autoUpdateAnimBg="0"/>
      <p:bldP spid="208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FC64687A-4566-1344-9024-CA7A5A1D9F91}" type="slidenum">
              <a:rPr lang="en-US" sz="1400" b="0">
                <a:solidFill>
                  <a:schemeClr val="tx1"/>
                </a:solidFill>
                <a:latin typeface="Times" charset="0"/>
                <a:ea typeface="MS PGothic" charset="0"/>
                <a:cs typeface="MS PGothic" charset="0"/>
                <a:sym typeface="Times" charset="0"/>
              </a:rPr>
              <a:pPr algn="l" eaLnBrk="1" hangingPunct="1"/>
              <a:t>23</a:t>
            </a:fld>
            <a:endParaRPr lang="en-US" sz="1400" b="0">
              <a:solidFill>
                <a:schemeClr val="tx1"/>
              </a:solidFill>
              <a:latin typeface="Times" charset="0"/>
              <a:ea typeface="MS PGothic" charset="0"/>
              <a:cs typeface="MS PGothic" charset="0"/>
              <a:sym typeface="Times" charset="0"/>
            </a:endParaRPr>
          </a:p>
        </p:txBody>
      </p:sp>
      <p:sp>
        <p:nvSpPr>
          <p:cNvPr id="45058" name="Rectangle 1"/>
          <p:cNvSpPr>
            <a:spLocks noGrp="1" noChangeArrowheads="1"/>
          </p:cNvSpPr>
          <p:nvPr>
            <p:ph type="title"/>
          </p:nvPr>
        </p:nvSpPr>
        <p:spPr>
          <a:xfrm>
            <a:off x="685800" y="457200"/>
            <a:ext cx="7772400" cy="1524000"/>
          </a:xfrm>
        </p:spPr>
        <p:txBody>
          <a:bodyPr rIns="132080" anchor="t"/>
          <a:lstStyle/>
          <a:p>
            <a:pPr eaLnBrk="1" hangingPunct="1"/>
            <a:r>
              <a:rPr lang="en-US" sz="2800" b="1">
                <a:solidFill>
                  <a:srgbClr val="800000"/>
                </a:solidFill>
                <a:latin typeface="Tw Cen MT" charset="0"/>
              </a:rPr>
              <a:t>Dijkstra</a:t>
            </a:r>
            <a:r>
              <a:rPr lang="ja-JP" altLang="en-US" sz="2800" b="1">
                <a:solidFill>
                  <a:srgbClr val="800000"/>
                </a:solidFill>
                <a:latin typeface="Arial" charset="0"/>
              </a:rPr>
              <a:t>’</a:t>
            </a:r>
            <a:r>
              <a:rPr lang="en-US" altLang="ja-JP" sz="2800" b="1">
                <a:solidFill>
                  <a:srgbClr val="800000"/>
                </a:solidFill>
                <a:latin typeface="Tw Cen MT" charset="0"/>
              </a:rPr>
              <a:t>s shortest path algorithm</a:t>
            </a:r>
            <a:r>
              <a:rPr lang="en-US" altLang="ja-JP" sz="2800" b="1">
                <a:solidFill>
                  <a:srgbClr val="800000"/>
                </a:solidFill>
                <a:latin typeface="Tw Cen MT" charset="0"/>
                <a:ea typeface="ヒラギノ明朝 ProN W6" charset="0"/>
                <a:cs typeface="ヒラギノ明朝 ProN W6" charset="0"/>
              </a:rPr>
              <a:t/>
            </a:r>
            <a:br>
              <a:rPr lang="en-US" altLang="ja-JP" sz="2800" b="1">
                <a:solidFill>
                  <a:srgbClr val="800000"/>
                </a:solidFill>
                <a:latin typeface="Tw Cen MT" charset="0"/>
                <a:ea typeface="ヒラギノ明朝 ProN W6" charset="0"/>
                <a:cs typeface="ヒラギノ明朝 ProN W6" charset="0"/>
              </a:rPr>
            </a:br>
            <a:r>
              <a:rPr lang="en-US" altLang="ja-JP" sz="2800" b="1">
                <a:solidFill>
                  <a:srgbClr val="800000"/>
                </a:solidFill>
                <a:latin typeface="Tw Cen MT" charset="0"/>
                <a:ea typeface="ヒラギノ明朝 ProN W6" charset="0"/>
                <a:cs typeface="ヒラギノ明朝 ProN W6" charset="0"/>
              </a:rPr>
              <a:t/>
            </a:r>
            <a:br>
              <a:rPr lang="en-US" altLang="ja-JP" sz="2800" b="1">
                <a:solidFill>
                  <a:srgbClr val="800000"/>
                </a:solidFill>
                <a:latin typeface="Tw Cen MT" charset="0"/>
                <a:ea typeface="ヒラギノ明朝 ProN W6" charset="0"/>
                <a:cs typeface="ヒラギノ明朝 ProN W6" charset="0"/>
              </a:rPr>
            </a:br>
            <a:endParaRPr lang="en-US" sz="2800" b="1">
              <a:solidFill>
                <a:srgbClr val="800000"/>
              </a:solidFill>
              <a:latin typeface="Tw Cen MT" charset="0"/>
              <a:ea typeface="ヒラギノ明朝 ProN W6" charset="0"/>
              <a:cs typeface="ヒラギノ明朝 ProN W6" charset="0"/>
            </a:endParaRPr>
          </a:p>
        </p:txBody>
      </p:sp>
      <p:sp>
        <p:nvSpPr>
          <p:cNvPr id="45059" name="Rectangle 30"/>
          <p:cNvSpPr>
            <a:spLocks/>
          </p:cNvSpPr>
          <p:nvPr/>
        </p:nvSpPr>
        <p:spPr bwMode="auto">
          <a:xfrm>
            <a:off x="685800" y="1371600"/>
            <a:ext cx="792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Develop algorithm, not just present it.</a:t>
            </a:r>
          </a:p>
          <a:p>
            <a:pPr marL="39688">
              <a:spcBef>
                <a:spcPts val="1450"/>
              </a:spcBef>
            </a:pPr>
            <a:r>
              <a:rPr lang="en-US">
                <a:solidFill>
                  <a:schemeClr val="tx1"/>
                </a:solidFill>
                <a:latin typeface="Times" charset="0"/>
                <a:ea typeface="MS PGothic" charset="0"/>
                <a:cs typeface="MS PGothic" charset="0"/>
                <a:sym typeface="Times" charset="0"/>
              </a:rPr>
              <a:t>Need to show you the state of affairs —the relation among all variables— just before each node </a:t>
            </a:r>
            <a:r>
              <a:rPr lang="en-US">
                <a:solidFill>
                  <a:srgbClr val="800000"/>
                </a:solidFill>
                <a:latin typeface="Times" charset="0"/>
                <a:ea typeface="MS PGothic" charset="0"/>
                <a:cs typeface="MS PGothic" charset="0"/>
                <a:sym typeface="Times" charset="0"/>
              </a:rPr>
              <a:t>i </a:t>
            </a:r>
            <a:r>
              <a:rPr lang="en-US">
                <a:solidFill>
                  <a:schemeClr val="tx1"/>
                </a:solidFill>
                <a:latin typeface="Times" charset="0"/>
                <a:ea typeface="MS PGothic" charset="0"/>
                <a:cs typeface="MS PGothic" charset="0"/>
                <a:sym typeface="Times" charset="0"/>
              </a:rPr>
              <a:t> is given its final value </a:t>
            </a:r>
            <a:r>
              <a:rPr lang="en-US">
                <a:solidFill>
                  <a:srgbClr val="800000"/>
                </a:solidFill>
                <a:latin typeface="Times" charset="0"/>
                <a:ea typeface="MS PGothic" charset="0"/>
                <a:cs typeface="MS PGothic" charset="0"/>
                <a:sym typeface="Times" charset="0"/>
              </a:rPr>
              <a:t>L[i]</a:t>
            </a:r>
            <a:r>
              <a:rPr lang="en-US">
                <a:solidFill>
                  <a:schemeClr val="tx1"/>
                </a:solidFill>
                <a:latin typeface="Times" charset="0"/>
                <a:ea typeface="MS PGothic" charset="0"/>
                <a:cs typeface="MS PGothic" charset="0"/>
                <a:sym typeface="Times" charset="0"/>
              </a:rPr>
              <a:t>.</a:t>
            </a:r>
          </a:p>
        </p:txBody>
      </p:sp>
      <p:sp>
        <p:nvSpPr>
          <p:cNvPr id="2080" name="Rectangle 32"/>
          <p:cNvSpPr>
            <a:spLocks/>
          </p:cNvSpPr>
          <p:nvPr/>
        </p:nvSpPr>
        <p:spPr bwMode="auto">
          <a:xfrm>
            <a:off x="685800" y="2971800"/>
            <a:ext cx="723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This relation among the variables is an </a:t>
            </a:r>
            <a:r>
              <a:rPr lang="en-US" i="1">
                <a:solidFill>
                  <a:srgbClr val="800000"/>
                </a:solidFill>
                <a:latin typeface="Times" charset="0"/>
                <a:ea typeface="MS PGothic" charset="0"/>
                <a:cs typeface="MS PGothic" charset="0"/>
                <a:sym typeface="Times" charset="0"/>
              </a:rPr>
              <a:t>invariant</a:t>
            </a:r>
            <a:r>
              <a:rPr lang="en-US">
                <a:solidFill>
                  <a:schemeClr val="tx1"/>
                </a:solidFill>
                <a:latin typeface="Times" charset="0"/>
                <a:ea typeface="MS PGothic" charset="0"/>
                <a:cs typeface="MS PGothic" charset="0"/>
                <a:sym typeface="Times" charset="0"/>
              </a:rPr>
              <a:t>, because it is always true.</a:t>
            </a:r>
          </a:p>
        </p:txBody>
      </p:sp>
      <p:sp>
        <p:nvSpPr>
          <p:cNvPr id="37" name="Rectangle 32"/>
          <p:cNvSpPr>
            <a:spLocks/>
          </p:cNvSpPr>
          <p:nvPr/>
        </p:nvSpPr>
        <p:spPr bwMode="auto">
          <a:xfrm>
            <a:off x="685800" y="4038600"/>
            <a:ext cx="586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E</a:t>
            </a:r>
            <a:r>
              <a:rPr lang="en-US" dirty="0" smtClean="0">
                <a:solidFill>
                  <a:schemeClr val="tx1"/>
                </a:solidFill>
                <a:latin typeface="Times" charset="0"/>
                <a:ea typeface="MS PGothic" charset="0"/>
                <a:cs typeface="MS PGothic" charset="0"/>
                <a:sym typeface="Times" charset="0"/>
              </a:rPr>
              <a:t>ach </a:t>
            </a:r>
            <a:r>
              <a:rPr lang="en-US" dirty="0">
                <a:solidFill>
                  <a:schemeClr val="tx1"/>
                </a:solidFill>
                <a:latin typeface="Times" charset="0"/>
                <a:ea typeface="MS PGothic" charset="0"/>
                <a:cs typeface="MS PGothic" charset="0"/>
                <a:sym typeface="Times" charset="0"/>
              </a:rPr>
              <a:t>node </a:t>
            </a:r>
            <a:r>
              <a:rPr lang="en-US" dirty="0" err="1">
                <a:solidFill>
                  <a:srgbClr val="800000"/>
                </a:solidFill>
                <a:latin typeface="Times" charset="0"/>
                <a:ea typeface="MS PGothic" charset="0"/>
                <a:cs typeface="MS PGothic" charset="0"/>
                <a:sym typeface="Times" charset="0"/>
              </a:rPr>
              <a:t>i</a:t>
            </a:r>
            <a:r>
              <a:rPr lang="en-US" dirty="0">
                <a:solidFill>
                  <a:srgbClr val="80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(except the first) is given its final value </a:t>
            </a:r>
            <a:r>
              <a:rPr lang="en-US" dirty="0">
                <a:solidFill>
                  <a:srgbClr val="800000"/>
                </a:solidFill>
                <a:latin typeface="Times" charset="0"/>
                <a:ea typeface="MS PGothic" charset="0"/>
                <a:cs typeface="MS PGothic" charset="0"/>
                <a:sym typeface="Times" charset="0"/>
              </a:rPr>
              <a:t>L[</a:t>
            </a:r>
            <a:r>
              <a:rPr lang="en-US" dirty="0" err="1">
                <a:solidFill>
                  <a:srgbClr val="800000"/>
                </a:solidFill>
                <a:latin typeface="Times" charset="0"/>
                <a:ea typeface="MS PGothic" charset="0"/>
                <a:cs typeface="MS PGothic" charset="0"/>
                <a:sym typeface="Times" charset="0"/>
              </a:rPr>
              <a:t>i</a:t>
            </a:r>
            <a:r>
              <a:rPr lang="en-US" dirty="0">
                <a:solidFill>
                  <a:srgbClr val="80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during an iteration of a loop, </a:t>
            </a:r>
            <a:r>
              <a:rPr lang="en-US" dirty="0" smtClean="0">
                <a:solidFill>
                  <a:schemeClr val="tx1"/>
                </a:solidFill>
                <a:latin typeface="Times" charset="0"/>
                <a:ea typeface="MS PGothic" charset="0"/>
                <a:cs typeface="MS PGothic" charset="0"/>
                <a:sym typeface="Times" charset="0"/>
              </a:rPr>
              <a:t>so the </a:t>
            </a:r>
            <a:r>
              <a:rPr lang="en-US" i="1" dirty="0">
                <a:solidFill>
                  <a:srgbClr val="800000"/>
                </a:solidFill>
                <a:latin typeface="Times" charset="0"/>
                <a:ea typeface="MS PGothic" charset="0"/>
                <a:cs typeface="MS PGothic" charset="0"/>
                <a:sym typeface="Times" charset="0"/>
              </a:rPr>
              <a:t>invariant </a:t>
            </a:r>
            <a:r>
              <a:rPr lang="en-US" dirty="0">
                <a:solidFill>
                  <a:schemeClr val="tx1"/>
                </a:solidFill>
                <a:latin typeface="Times" charset="0"/>
                <a:ea typeface="MS PGothic" charset="0"/>
                <a:cs typeface="MS PGothic" charset="0"/>
                <a:sym typeface="Times" charset="0"/>
              </a:rPr>
              <a:t>is called a </a:t>
            </a:r>
            <a:r>
              <a:rPr lang="en-US" i="1" dirty="0">
                <a:solidFill>
                  <a:srgbClr val="800000"/>
                </a:solidFill>
                <a:latin typeface="Times" charset="0"/>
                <a:ea typeface="MS PGothic" charset="0"/>
                <a:cs typeface="MS PGothic" charset="0"/>
                <a:sym typeface="Times" charset="0"/>
              </a:rPr>
              <a:t>loop invariant</a:t>
            </a:r>
            <a:r>
              <a:rPr lang="en-US" dirty="0">
                <a:solidFill>
                  <a:schemeClr val="tx1"/>
                </a:solidFill>
                <a:latin typeface="Times" charset="0"/>
                <a:ea typeface="MS PGothic" charset="0"/>
                <a:cs typeface="MS PGothic" charset="0"/>
                <a:sym typeface="Times" charset="0"/>
              </a:rPr>
              <a:t>.</a:t>
            </a:r>
          </a:p>
        </p:txBody>
      </p:sp>
      <p:sp>
        <p:nvSpPr>
          <p:cNvPr id="45062" name="Rectangle 3"/>
          <p:cNvSpPr>
            <a:spLocks/>
          </p:cNvSpPr>
          <p:nvPr/>
        </p:nvSpPr>
        <p:spPr bwMode="auto">
          <a:xfrm>
            <a:off x="6858000" y="4114800"/>
            <a:ext cx="152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b="1">
                <a:solidFill>
                  <a:srgbClr val="6633CC"/>
                </a:solidFill>
                <a:latin typeface="Times" charset="0"/>
                <a:ea typeface="MS PGothic" charset="0"/>
                <a:cs typeface="MS PGothic" charset="0"/>
                <a:sym typeface="Times" charset="0"/>
              </a:rPr>
              <a:t>L[0] = 2</a:t>
            </a:r>
          </a:p>
          <a:p>
            <a:pPr marL="39688"/>
            <a:r>
              <a:rPr lang="en-US" b="1">
                <a:solidFill>
                  <a:srgbClr val="6633CC"/>
                </a:solidFill>
                <a:latin typeface="Times" charset="0"/>
                <a:ea typeface="MS PGothic" charset="0"/>
                <a:cs typeface="MS PGothic" charset="0"/>
                <a:sym typeface="Times" charset="0"/>
              </a:rPr>
              <a:t>L[1] = 5</a:t>
            </a:r>
          </a:p>
          <a:p>
            <a:pPr marL="39688"/>
            <a:r>
              <a:rPr lang="en-US" b="1">
                <a:solidFill>
                  <a:srgbClr val="6633CC"/>
                </a:solidFill>
                <a:latin typeface="Times" charset="0"/>
                <a:ea typeface="MS PGothic" charset="0"/>
                <a:cs typeface="MS PGothic" charset="0"/>
                <a:sym typeface="Times" charset="0"/>
              </a:rPr>
              <a:t>L[2] = 6</a:t>
            </a:r>
          </a:p>
          <a:p>
            <a:pPr marL="39688"/>
            <a:r>
              <a:rPr lang="en-US" b="1">
                <a:solidFill>
                  <a:srgbClr val="6633CC"/>
                </a:solidFill>
                <a:latin typeface="Times" charset="0"/>
                <a:ea typeface="MS PGothic" charset="0"/>
                <a:cs typeface="MS PGothic" charset="0"/>
                <a:sym typeface="Times" charset="0"/>
              </a:rPr>
              <a:t>L[3] = 7</a:t>
            </a:r>
          </a:p>
          <a:p>
            <a:pPr marL="39688"/>
            <a:r>
              <a:rPr lang="en-US" b="1">
                <a:solidFill>
                  <a:srgbClr val="6633CC"/>
                </a:solidFill>
                <a:latin typeface="Times" charset="0"/>
                <a:ea typeface="MS PGothic" charset="0"/>
                <a:cs typeface="MS PGothic" charset="0"/>
                <a:sym typeface="Times" charset="0"/>
              </a:rPr>
              <a:t>L[4] = 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0"/>
                                        </p:tgtEl>
                                        <p:attrNameLst>
                                          <p:attrName>style.visibility</p:attrName>
                                        </p:attrNameLst>
                                      </p:cBhvr>
                                      <p:to>
                                        <p:strVal val="visible"/>
                                      </p:to>
                                    </p:set>
                                    <p:animEffect transition="in" filter="dissolve">
                                      <p:cBhvr>
                                        <p:cTn id="7" dur="500"/>
                                        <p:tgtEl>
                                          <p:spTgt spid="2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0"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C369E397-44B5-E545-9C1B-EFD092C595F4}" type="slidenum">
              <a:rPr lang="en-US" sz="1400" b="0">
                <a:solidFill>
                  <a:schemeClr val="tx1"/>
                </a:solidFill>
                <a:latin typeface="Times" charset="0"/>
                <a:ea typeface="MS PGothic" charset="0"/>
                <a:cs typeface="MS PGothic" charset="0"/>
                <a:sym typeface="Times" charset="0"/>
              </a:rPr>
              <a:pPr algn="l" eaLnBrk="1" hangingPunct="1"/>
              <a:t>24</a:t>
            </a:fld>
            <a:endParaRPr lang="en-US" sz="1400" b="0">
              <a:solidFill>
                <a:schemeClr val="tx1"/>
              </a:solidFill>
              <a:latin typeface="Times" charset="0"/>
              <a:ea typeface="MS PGothic" charset="0"/>
              <a:cs typeface="MS PGothic" charset="0"/>
              <a:sym typeface="Times" charset="0"/>
            </a:endParaRPr>
          </a:p>
        </p:txBody>
      </p:sp>
      <p:sp>
        <p:nvSpPr>
          <p:cNvPr id="3073" name="Rectangle 1"/>
          <p:cNvSpPr>
            <a:spLocks/>
          </p:cNvSpPr>
          <p:nvPr/>
        </p:nvSpPr>
        <p:spPr bwMode="auto">
          <a:xfrm>
            <a:off x="228600" y="2362200"/>
            <a:ext cx="8229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77825" indent="-338138">
              <a:spcBef>
                <a:spcPts val="1450"/>
              </a:spcBef>
            </a:pPr>
            <a:r>
              <a:rPr lang="en-US" b="1">
                <a:solidFill>
                  <a:schemeClr val="tx1"/>
                </a:solidFill>
                <a:latin typeface="Times" charset="0"/>
                <a:ea typeface="MS PGothic" charset="0"/>
                <a:cs typeface="MS PGothic" charset="0"/>
                <a:sym typeface="Times" charset="0"/>
              </a:rPr>
              <a:t>1.</a:t>
            </a:r>
            <a:r>
              <a:rPr lang="en-US" b="1">
                <a:solidFill>
                  <a:srgbClr val="CC0000"/>
                </a:solidFill>
                <a:latin typeface="Times" charset="0"/>
                <a:ea typeface="MS PGothic" charset="0"/>
                <a:cs typeface="MS PGothic" charset="0"/>
                <a:sym typeface="Times" charset="0"/>
              </a:rPr>
              <a:t> For a Settled node s</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L[s]</a:t>
            </a:r>
            <a:r>
              <a:rPr lang="en-US">
                <a:solidFill>
                  <a:schemeClr val="tx1"/>
                </a:solidFill>
                <a:latin typeface="Times" charset="0"/>
                <a:ea typeface="MS PGothic" charset="0"/>
                <a:cs typeface="MS PGothic" charset="0"/>
                <a:sym typeface="Times" charset="0"/>
              </a:rPr>
              <a:t> is length of shortest v </a:t>
            </a:r>
            <a:r>
              <a:rPr lang="en-US">
                <a:solidFill>
                  <a:schemeClr val="tx1"/>
                </a:solidFill>
                <a:latin typeface="Times" charset="0"/>
                <a:ea typeface="MS PGothic" charset="0"/>
                <a:cs typeface="MS PGothic" charset="0"/>
                <a:sym typeface="Symbol" charset="0"/>
              </a:rPr>
              <a:t></a:t>
            </a:r>
            <a:r>
              <a:rPr lang="en-US">
                <a:solidFill>
                  <a:schemeClr val="tx1"/>
                </a:solidFill>
                <a:latin typeface="Times" charset="0"/>
                <a:ea typeface="MS PGothic" charset="0"/>
                <a:cs typeface="MS PGothic" charset="0"/>
                <a:sym typeface="Times" charset="0"/>
              </a:rPr>
              <a:t> s path.</a:t>
            </a:r>
            <a:r>
              <a:rPr lang="en-US">
                <a:solidFill>
                  <a:srgbClr val="333399"/>
                </a:solidFill>
                <a:latin typeface="Times" charset="0"/>
                <a:ea typeface="MS PGothic" charset="0"/>
                <a:cs typeface="MS PGothic" charset="0"/>
                <a:sym typeface="Times" charset="0"/>
              </a:rPr>
              <a:t>   </a:t>
            </a:r>
          </a:p>
        </p:txBody>
      </p:sp>
      <p:sp>
        <p:nvSpPr>
          <p:cNvPr id="3074" name="Rectangle 2"/>
          <p:cNvSpPr>
            <a:spLocks/>
          </p:cNvSpPr>
          <p:nvPr/>
        </p:nvSpPr>
        <p:spPr bwMode="auto">
          <a:xfrm>
            <a:off x="228600" y="2819400"/>
            <a:ext cx="411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chemeClr val="tx1"/>
                </a:solidFill>
                <a:latin typeface="Times" charset="0"/>
                <a:ea typeface="MS PGothic" charset="0"/>
                <a:cs typeface="MS PGothic" charset="0"/>
                <a:sym typeface="Times" charset="0"/>
              </a:rPr>
              <a:t>2.</a:t>
            </a:r>
            <a:r>
              <a:rPr lang="en-US" dirty="0">
                <a:solidFill>
                  <a:schemeClr val="tx1"/>
                </a:solidFill>
                <a:latin typeface="Times" charset="0"/>
                <a:ea typeface="MS PGothic" charset="0"/>
                <a:cs typeface="MS PGothic" charset="0"/>
                <a:sym typeface="Times" charset="0"/>
              </a:rPr>
              <a:t> </a:t>
            </a:r>
            <a:r>
              <a:rPr lang="en-US" b="1" dirty="0">
                <a:solidFill>
                  <a:srgbClr val="CC0000"/>
                </a:solidFill>
                <a:latin typeface="Times" charset="0"/>
                <a:ea typeface="MS PGothic" charset="0"/>
                <a:cs typeface="MS PGothic" charset="0"/>
                <a:sym typeface="Times" charset="0"/>
              </a:rPr>
              <a:t>All edges leaving S go to </a:t>
            </a:r>
            <a:r>
              <a:rPr lang="en-US" b="1" dirty="0">
                <a:solidFill>
                  <a:srgbClr val="0000FF"/>
                </a:solidFill>
                <a:latin typeface="Times" charset="0"/>
                <a:ea typeface="MS PGothic" charset="0"/>
                <a:cs typeface="MS PGothic" charset="0"/>
                <a:sym typeface="Times" charset="0"/>
              </a:rPr>
              <a:t>F</a:t>
            </a:r>
            <a:r>
              <a:rPr lang="en-US" b="1" dirty="0">
                <a:solidFill>
                  <a:srgbClr val="333399"/>
                </a:solidFill>
                <a:latin typeface="Times" charset="0"/>
                <a:ea typeface="MS PGothic" charset="0"/>
                <a:cs typeface="MS PGothic" charset="0"/>
                <a:sym typeface="Times" charset="0"/>
              </a:rPr>
              <a:t>.</a:t>
            </a:r>
            <a:r>
              <a:rPr lang="en-US" dirty="0">
                <a:solidFill>
                  <a:srgbClr val="333399"/>
                </a:solidFill>
                <a:latin typeface="Times" charset="0"/>
                <a:ea typeface="MS PGothic" charset="0"/>
                <a:cs typeface="MS PGothic" charset="0"/>
                <a:sym typeface="Times" charset="0"/>
              </a:rPr>
              <a:t>   </a:t>
            </a:r>
          </a:p>
        </p:txBody>
      </p:sp>
      <p:sp>
        <p:nvSpPr>
          <p:cNvPr id="3075" name="Rectangle 3"/>
          <p:cNvSpPr>
            <a:spLocks/>
          </p:cNvSpPr>
          <p:nvPr/>
        </p:nvSpPr>
        <p:spPr bwMode="auto">
          <a:xfrm>
            <a:off x="228600" y="3276600"/>
            <a:ext cx="8001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a:solidFill>
                  <a:schemeClr val="tx1"/>
                </a:solidFill>
                <a:latin typeface="Times" charset="0"/>
                <a:ea typeface="MS PGothic" charset="0"/>
                <a:cs typeface="MS PGothic" charset="0"/>
                <a:sym typeface="Times" charset="0"/>
              </a:rPr>
              <a:t>3.</a:t>
            </a:r>
            <a:r>
              <a:rPr lang="en-US">
                <a:solidFill>
                  <a:schemeClr val="tx1"/>
                </a:solidFill>
                <a:latin typeface="Times" charset="0"/>
                <a:ea typeface="MS PGothic" charset="0"/>
                <a:cs typeface="MS PGothic" charset="0"/>
                <a:sym typeface="Times" charset="0"/>
              </a:rPr>
              <a:t> </a:t>
            </a:r>
            <a:r>
              <a:rPr lang="en-US" b="1">
                <a:solidFill>
                  <a:srgbClr val="0000FF"/>
                </a:solidFill>
                <a:latin typeface="Times" charset="0"/>
                <a:ea typeface="MS PGothic" charset="0"/>
                <a:cs typeface="MS PGothic" charset="0"/>
                <a:sym typeface="Times" charset="0"/>
              </a:rPr>
              <a:t>For a Frontier node f, L[f] is length of shortest v </a:t>
            </a:r>
            <a:r>
              <a:rPr lang="en-US">
                <a:solidFill>
                  <a:schemeClr val="tx1"/>
                </a:solidFill>
                <a:latin typeface="Times" charset="0"/>
                <a:ea typeface="MS PGothic" charset="0"/>
                <a:cs typeface="MS PGothic" charset="0"/>
                <a:sym typeface="Symbol" charset="0"/>
              </a:rPr>
              <a:t></a:t>
            </a:r>
            <a:r>
              <a:rPr lang="en-US" b="1">
                <a:solidFill>
                  <a:srgbClr val="0000FF"/>
                </a:solidFill>
                <a:latin typeface="Times" charset="0"/>
                <a:ea typeface="MS PGothic" charset="0"/>
                <a:cs typeface="MS PGothic" charset="0"/>
                <a:sym typeface="Times" charset="0"/>
              </a:rPr>
              <a:t> f path</a:t>
            </a:r>
          </a:p>
          <a:p>
            <a:pPr marL="39688">
              <a:spcBef>
                <a:spcPts val="288"/>
              </a:spcBef>
            </a:pPr>
            <a:r>
              <a:rPr lang="en-US" b="1">
                <a:solidFill>
                  <a:srgbClr val="0000FF"/>
                </a:solidFill>
                <a:latin typeface="Times" charset="0"/>
                <a:ea typeface="MS PGothic" charset="0"/>
                <a:cs typeface="MS PGothic" charset="0"/>
                <a:sym typeface="Times" charset="0"/>
              </a:rPr>
              <a:t>    using only red nodes (except for f)</a:t>
            </a:r>
          </a:p>
        </p:txBody>
      </p:sp>
      <p:grpSp>
        <p:nvGrpSpPr>
          <p:cNvPr id="47110" name="Group 5"/>
          <p:cNvGrpSpPr>
            <a:grpSpLocks/>
          </p:cNvGrpSpPr>
          <p:nvPr/>
        </p:nvGrpSpPr>
        <p:grpSpPr bwMode="auto">
          <a:xfrm>
            <a:off x="304800" y="304800"/>
            <a:ext cx="4419600" cy="1905000"/>
            <a:chOff x="0" y="0"/>
            <a:chExt cx="2784" cy="1200"/>
          </a:xfrm>
        </p:grpSpPr>
        <p:sp>
          <p:nvSpPr>
            <p:cNvPr id="47153" name="Rectangle 6"/>
            <p:cNvSpPr>
              <a:spLocks/>
            </p:cNvSpPr>
            <p:nvPr/>
          </p:nvSpPr>
          <p:spPr bwMode="auto">
            <a:xfrm>
              <a:off x="768" y="0"/>
              <a:ext cx="115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7154" name="Rectangle 7"/>
            <p:cNvSpPr>
              <a:spLocks/>
            </p:cNvSpPr>
            <p:nvPr/>
          </p:nvSpPr>
          <p:spPr bwMode="auto">
            <a:xfrm>
              <a:off x="0" y="0"/>
              <a:ext cx="76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7155" name="Rectangle 8"/>
            <p:cNvSpPr>
              <a:spLocks/>
            </p:cNvSpPr>
            <p:nvPr/>
          </p:nvSpPr>
          <p:spPr bwMode="auto">
            <a:xfrm>
              <a:off x="144" y="480"/>
              <a:ext cx="432" cy="72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6" name="Rectangle 9"/>
            <p:cNvSpPr>
              <a:spLocks/>
            </p:cNvSpPr>
            <p:nvPr/>
          </p:nvSpPr>
          <p:spPr bwMode="auto">
            <a:xfrm>
              <a:off x="1104" y="480"/>
              <a:ext cx="432" cy="72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7" name="Rectangle 10"/>
            <p:cNvSpPr>
              <a:spLocks/>
            </p:cNvSpPr>
            <p:nvPr/>
          </p:nvSpPr>
          <p:spPr bwMode="auto">
            <a:xfrm>
              <a:off x="2064" y="480"/>
              <a:ext cx="384" cy="72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8" name="Line 11"/>
            <p:cNvSpPr>
              <a:spLocks noChangeShapeType="1"/>
            </p:cNvSpPr>
            <p:nvPr/>
          </p:nvSpPr>
          <p:spPr bwMode="auto">
            <a:xfrm>
              <a:off x="576" y="576"/>
              <a:ext cx="528"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9" name="Line 12"/>
            <p:cNvSpPr>
              <a:spLocks noChangeShapeType="1"/>
            </p:cNvSpPr>
            <p:nvPr/>
          </p:nvSpPr>
          <p:spPr bwMode="auto">
            <a:xfrm>
              <a:off x="1488" y="576"/>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60" name="Line 13"/>
            <p:cNvSpPr>
              <a:spLocks noChangeShapeType="1"/>
            </p:cNvSpPr>
            <p:nvPr/>
          </p:nvSpPr>
          <p:spPr bwMode="auto">
            <a:xfrm>
              <a:off x="576" y="768"/>
              <a:ext cx="528"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61" name="Line 14"/>
            <p:cNvSpPr>
              <a:spLocks noChangeShapeType="1"/>
            </p:cNvSpPr>
            <p:nvPr/>
          </p:nvSpPr>
          <p:spPr bwMode="auto">
            <a:xfrm>
              <a:off x="576" y="1008"/>
              <a:ext cx="672"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62" name="Line 15"/>
            <p:cNvSpPr>
              <a:spLocks noChangeShapeType="1"/>
            </p:cNvSpPr>
            <p:nvPr/>
          </p:nvSpPr>
          <p:spPr bwMode="auto">
            <a:xfrm>
              <a:off x="1488" y="768"/>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63" name="Line 16"/>
            <p:cNvSpPr>
              <a:spLocks noChangeShapeType="1"/>
            </p:cNvSpPr>
            <p:nvPr/>
          </p:nvSpPr>
          <p:spPr bwMode="auto">
            <a:xfrm>
              <a:off x="1488" y="912"/>
              <a:ext cx="576" cy="0"/>
            </a:xfrm>
            <a:prstGeom prst="line">
              <a:avLst/>
            </a:prstGeom>
            <a:noFill/>
            <a:ln w="25400">
              <a:solidFill>
                <a:srgbClr val="1824F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64" name="Rectangle 17"/>
            <p:cNvSpPr>
              <a:spLocks/>
            </p:cNvSpPr>
            <p:nvPr/>
          </p:nvSpPr>
          <p:spPr bwMode="auto">
            <a:xfrm>
              <a:off x="1632" y="0"/>
              <a:ext cx="115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   Far off</a:t>
              </a:r>
            </a:p>
          </p:txBody>
        </p:sp>
      </p:grpSp>
      <p:grpSp>
        <p:nvGrpSpPr>
          <p:cNvPr id="3090" name="Group 18"/>
          <p:cNvGrpSpPr>
            <a:grpSpLocks/>
          </p:cNvGrpSpPr>
          <p:nvPr/>
        </p:nvGrpSpPr>
        <p:grpSpPr bwMode="auto">
          <a:xfrm>
            <a:off x="2286000" y="1676400"/>
            <a:ext cx="457200" cy="469900"/>
            <a:chOff x="0" y="0"/>
            <a:chExt cx="288" cy="296"/>
          </a:xfrm>
        </p:grpSpPr>
        <p:sp>
          <p:nvSpPr>
            <p:cNvPr id="47151"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52"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grpSp>
        <p:nvGrpSpPr>
          <p:cNvPr id="47112" name="Group 21"/>
          <p:cNvGrpSpPr>
            <a:grpSpLocks/>
          </p:cNvGrpSpPr>
          <p:nvPr/>
        </p:nvGrpSpPr>
        <p:grpSpPr bwMode="auto">
          <a:xfrm>
            <a:off x="3581400" y="4724400"/>
            <a:ext cx="4114800" cy="1841500"/>
            <a:chOff x="0" y="0"/>
            <a:chExt cx="2592" cy="1160"/>
          </a:xfrm>
        </p:grpSpPr>
        <p:grpSp>
          <p:nvGrpSpPr>
            <p:cNvPr id="47126" name="Group 22"/>
            <p:cNvGrpSpPr>
              <a:grpSpLocks/>
            </p:cNvGrpSpPr>
            <p:nvPr/>
          </p:nvGrpSpPr>
          <p:grpSpPr bwMode="auto">
            <a:xfrm>
              <a:off x="384" y="192"/>
              <a:ext cx="1729" cy="824"/>
              <a:chOff x="0" y="0"/>
              <a:chExt cx="1729" cy="824"/>
            </a:xfrm>
          </p:grpSpPr>
          <p:sp>
            <p:nvSpPr>
              <p:cNvPr id="47144" name="Rectangle 23"/>
              <p:cNvSpPr>
                <a:spLocks/>
              </p:cNvSpPr>
              <p:nvPr/>
            </p:nvSpPr>
            <p:spPr bwMode="auto">
              <a:xfrm>
                <a:off x="700" y="288"/>
                <a:ext cx="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FF7F00"/>
                    </a:solidFill>
                    <a:latin typeface="Times" charset="0"/>
                    <a:ea typeface="MS PGothic" charset="0"/>
                    <a:cs typeface="MS PGothic" charset="0"/>
                    <a:sym typeface="Times" charset="0"/>
                  </a:rPr>
                  <a:t>4</a:t>
                </a:r>
              </a:p>
            </p:txBody>
          </p:sp>
          <p:grpSp>
            <p:nvGrpSpPr>
              <p:cNvPr id="47145" name="Group 24"/>
              <p:cNvGrpSpPr>
                <a:grpSpLocks/>
              </p:cNvGrpSpPr>
              <p:nvPr/>
            </p:nvGrpSpPr>
            <p:grpSpPr bwMode="auto">
              <a:xfrm>
                <a:off x="0" y="0"/>
                <a:ext cx="1729" cy="824"/>
                <a:chOff x="0" y="0"/>
                <a:chExt cx="1729" cy="824"/>
              </a:xfrm>
            </p:grpSpPr>
            <p:sp>
              <p:nvSpPr>
                <p:cNvPr id="47146" name="Rectangle 25"/>
                <p:cNvSpPr>
                  <a:spLocks/>
                </p:cNvSpPr>
                <p:nvPr/>
              </p:nvSpPr>
              <p:spPr bwMode="auto">
                <a:xfrm>
                  <a:off x="0" y="0"/>
                  <a:ext cx="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FF7F00"/>
                      </a:solidFill>
                      <a:latin typeface="Times" charset="0"/>
                      <a:ea typeface="MS PGothic" charset="0"/>
                      <a:cs typeface="MS PGothic" charset="0"/>
                      <a:sym typeface="Times" charset="0"/>
                    </a:rPr>
                    <a:t>2</a:t>
                  </a:r>
                </a:p>
              </p:txBody>
            </p:sp>
            <p:sp>
              <p:nvSpPr>
                <p:cNvPr id="47147" name="Rectangle 26"/>
                <p:cNvSpPr>
                  <a:spLocks/>
                </p:cNvSpPr>
                <p:nvPr/>
              </p:nvSpPr>
              <p:spPr bwMode="auto">
                <a:xfrm>
                  <a:off x="720" y="48"/>
                  <a:ext cx="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FF7F00"/>
                      </a:solidFill>
                      <a:latin typeface="Times" charset="0"/>
                      <a:ea typeface="MS PGothic" charset="0"/>
                      <a:cs typeface="MS PGothic" charset="0"/>
                      <a:sym typeface="Times" charset="0"/>
                    </a:rPr>
                    <a:t>4</a:t>
                  </a:r>
                </a:p>
              </p:txBody>
            </p:sp>
            <p:sp>
              <p:nvSpPr>
                <p:cNvPr id="47148" name="Rectangle 27"/>
                <p:cNvSpPr>
                  <a:spLocks/>
                </p:cNvSpPr>
                <p:nvPr/>
              </p:nvSpPr>
              <p:spPr bwMode="auto">
                <a:xfrm>
                  <a:off x="1536" y="240"/>
                  <a:ext cx="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FF7F00"/>
                      </a:solidFill>
                      <a:latin typeface="Times" charset="0"/>
                      <a:ea typeface="MS PGothic" charset="0"/>
                      <a:cs typeface="MS PGothic" charset="0"/>
                      <a:sym typeface="Times" charset="0"/>
                    </a:rPr>
                    <a:t>1</a:t>
                  </a:r>
                </a:p>
              </p:txBody>
            </p:sp>
            <p:sp>
              <p:nvSpPr>
                <p:cNvPr id="47149" name="Rectangle 28"/>
                <p:cNvSpPr>
                  <a:spLocks/>
                </p:cNvSpPr>
                <p:nvPr/>
              </p:nvSpPr>
              <p:spPr bwMode="auto">
                <a:xfrm>
                  <a:off x="1200" y="528"/>
                  <a:ext cx="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FF7F00"/>
                      </a:solidFill>
                      <a:latin typeface="Times" charset="0"/>
                      <a:ea typeface="MS PGothic" charset="0"/>
                      <a:cs typeface="MS PGothic" charset="0"/>
                      <a:sym typeface="Times" charset="0"/>
                    </a:rPr>
                    <a:t>3</a:t>
                  </a:r>
                </a:p>
              </p:txBody>
            </p:sp>
            <p:sp>
              <p:nvSpPr>
                <p:cNvPr id="47150" name="Rectangle 29"/>
                <p:cNvSpPr>
                  <a:spLocks/>
                </p:cNvSpPr>
                <p:nvPr/>
              </p:nvSpPr>
              <p:spPr bwMode="auto">
                <a:xfrm>
                  <a:off x="384" y="240"/>
                  <a:ext cx="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FF7F00"/>
                      </a:solidFill>
                      <a:latin typeface="Times" charset="0"/>
                      <a:ea typeface="MS PGothic" charset="0"/>
                      <a:cs typeface="MS PGothic" charset="0"/>
                      <a:sym typeface="Times" charset="0"/>
                    </a:rPr>
                    <a:t>3</a:t>
                  </a:r>
                </a:p>
              </p:txBody>
            </p:sp>
          </p:grpSp>
        </p:grpSp>
        <p:grpSp>
          <p:nvGrpSpPr>
            <p:cNvPr id="47127" name="Group 30"/>
            <p:cNvGrpSpPr>
              <a:grpSpLocks/>
            </p:cNvGrpSpPr>
            <p:nvPr/>
          </p:nvGrpSpPr>
          <p:grpSpPr bwMode="auto">
            <a:xfrm>
              <a:off x="0" y="0"/>
              <a:ext cx="2592" cy="1160"/>
              <a:chOff x="0" y="0"/>
              <a:chExt cx="2592" cy="1160"/>
            </a:xfrm>
          </p:grpSpPr>
          <p:sp>
            <p:nvSpPr>
              <p:cNvPr id="47128" name="Oval 31"/>
              <p:cNvSpPr>
                <a:spLocks/>
              </p:cNvSpPr>
              <p:nvPr/>
            </p:nvSpPr>
            <p:spPr bwMode="auto">
              <a:xfrm>
                <a:off x="0" y="384"/>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9" name="Oval 32"/>
              <p:cNvSpPr>
                <a:spLocks/>
              </p:cNvSpPr>
              <p:nvPr/>
            </p:nvSpPr>
            <p:spPr bwMode="auto">
              <a:xfrm>
                <a:off x="768" y="24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30" name="Oval 33"/>
              <p:cNvSpPr>
                <a:spLocks/>
              </p:cNvSpPr>
              <p:nvPr/>
            </p:nvSpPr>
            <p:spPr bwMode="auto">
              <a:xfrm>
                <a:off x="864" y="720"/>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31" name="Oval 34"/>
              <p:cNvSpPr>
                <a:spLocks/>
              </p:cNvSpPr>
              <p:nvPr/>
            </p:nvSpPr>
            <p:spPr bwMode="auto">
              <a:xfrm>
                <a:off x="1584" y="480"/>
                <a:ext cx="192" cy="192"/>
              </a:xfrm>
              <a:prstGeom prst="ellipse">
                <a:avLst/>
              </a:prstGeom>
              <a:solidFill>
                <a:srgbClr val="000000"/>
              </a:solidFill>
              <a:ln w="12700">
                <a:solidFill>
                  <a:schemeClr val="tx1"/>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32" name="Oval 35"/>
              <p:cNvSpPr>
                <a:spLocks/>
              </p:cNvSpPr>
              <p:nvPr/>
            </p:nvSpPr>
            <p:spPr bwMode="auto">
              <a:xfrm>
                <a:off x="2400" y="576"/>
                <a:ext cx="192" cy="192"/>
              </a:xfrm>
              <a:prstGeom prst="ellipse">
                <a:avLst/>
              </a:prstGeom>
              <a:solidFill>
                <a:srgbClr val="00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33" name="Line 36"/>
              <p:cNvSpPr>
                <a:spLocks noChangeShapeType="1"/>
              </p:cNvSpPr>
              <p:nvPr/>
            </p:nvSpPr>
            <p:spPr bwMode="auto">
              <a:xfrm rot="10800000" flipH="1">
                <a:off x="192" y="336"/>
                <a:ext cx="576"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4" name="Line 37"/>
              <p:cNvSpPr>
                <a:spLocks noChangeShapeType="1"/>
              </p:cNvSpPr>
              <p:nvPr/>
            </p:nvSpPr>
            <p:spPr bwMode="auto">
              <a:xfrm>
                <a:off x="960" y="336"/>
                <a:ext cx="624"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5" name="Line 38"/>
              <p:cNvSpPr>
                <a:spLocks noChangeShapeType="1"/>
              </p:cNvSpPr>
              <p:nvPr/>
            </p:nvSpPr>
            <p:spPr bwMode="auto">
              <a:xfrm>
                <a:off x="1776" y="576"/>
                <a:ext cx="624" cy="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6" name="Line 39"/>
              <p:cNvSpPr>
                <a:spLocks noChangeShapeType="1"/>
              </p:cNvSpPr>
              <p:nvPr/>
            </p:nvSpPr>
            <p:spPr bwMode="auto">
              <a:xfrm rot="10800000" flipH="1">
                <a:off x="1056" y="720"/>
                <a:ext cx="1344"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7" name="Line 40"/>
              <p:cNvSpPr>
                <a:spLocks noChangeShapeType="1"/>
              </p:cNvSpPr>
              <p:nvPr/>
            </p:nvSpPr>
            <p:spPr bwMode="auto">
              <a:xfrm>
                <a:off x="864" y="432"/>
                <a:ext cx="48"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8" name="Line 41"/>
              <p:cNvSpPr>
                <a:spLocks noChangeShapeType="1"/>
              </p:cNvSpPr>
              <p:nvPr/>
            </p:nvSpPr>
            <p:spPr bwMode="auto">
              <a:xfrm rot="10800000">
                <a:off x="192" y="527"/>
                <a:ext cx="13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Rectangle 42"/>
              <p:cNvSpPr>
                <a:spLocks/>
              </p:cNvSpPr>
              <p:nvPr/>
            </p:nvSpPr>
            <p:spPr bwMode="auto">
              <a:xfrm>
                <a:off x="0" y="528"/>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4</a:t>
                </a:r>
              </a:p>
            </p:txBody>
          </p:sp>
          <p:sp>
            <p:nvSpPr>
              <p:cNvPr id="47140" name="Rectangle 43"/>
              <p:cNvSpPr>
                <a:spLocks/>
              </p:cNvSpPr>
              <p:nvPr/>
            </p:nvSpPr>
            <p:spPr bwMode="auto">
              <a:xfrm>
                <a:off x="768" y="0"/>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0</a:t>
                </a:r>
              </a:p>
            </p:txBody>
          </p:sp>
          <p:sp>
            <p:nvSpPr>
              <p:cNvPr id="47141" name="Rectangle 44"/>
              <p:cNvSpPr>
                <a:spLocks/>
              </p:cNvSpPr>
              <p:nvPr/>
            </p:nvSpPr>
            <p:spPr bwMode="auto">
              <a:xfrm>
                <a:off x="864" y="864"/>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1</a:t>
                </a:r>
              </a:p>
            </p:txBody>
          </p:sp>
          <p:sp>
            <p:nvSpPr>
              <p:cNvPr id="47142" name="Rectangle 45"/>
              <p:cNvSpPr>
                <a:spLocks/>
              </p:cNvSpPr>
              <p:nvPr/>
            </p:nvSpPr>
            <p:spPr bwMode="auto">
              <a:xfrm>
                <a:off x="1584" y="240"/>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2</a:t>
                </a:r>
              </a:p>
            </p:txBody>
          </p:sp>
          <p:sp>
            <p:nvSpPr>
              <p:cNvPr id="47143" name="Rectangle 46"/>
              <p:cNvSpPr>
                <a:spLocks/>
              </p:cNvSpPr>
              <p:nvPr/>
            </p:nvSpPr>
            <p:spPr bwMode="auto">
              <a:xfrm>
                <a:off x="2400" y="336"/>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339933"/>
                    </a:solidFill>
                    <a:latin typeface="Times" charset="0"/>
                    <a:ea typeface="MS PGothic" charset="0"/>
                    <a:cs typeface="MS PGothic" charset="0"/>
                    <a:sym typeface="Times" charset="0"/>
                  </a:rPr>
                  <a:t>3</a:t>
                </a:r>
              </a:p>
            </p:txBody>
          </p:sp>
        </p:grpSp>
      </p:grpSp>
      <p:grpSp>
        <p:nvGrpSpPr>
          <p:cNvPr id="3119" name="Group 47"/>
          <p:cNvGrpSpPr>
            <a:grpSpLocks/>
          </p:cNvGrpSpPr>
          <p:nvPr/>
        </p:nvGrpSpPr>
        <p:grpSpPr bwMode="auto">
          <a:xfrm>
            <a:off x="5218113" y="3708400"/>
            <a:ext cx="3457575" cy="469900"/>
            <a:chOff x="0" y="0"/>
            <a:chExt cx="2177" cy="296"/>
          </a:xfrm>
        </p:grpSpPr>
        <p:sp>
          <p:nvSpPr>
            <p:cNvPr id="47118" name="Oval 48"/>
            <p:cNvSpPr>
              <a:spLocks/>
            </p:cNvSpPr>
            <p:nvPr/>
          </p:nvSpPr>
          <p:spPr bwMode="auto">
            <a:xfrm>
              <a:off x="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19" name="Oval 49"/>
            <p:cNvSpPr>
              <a:spLocks/>
            </p:cNvSpPr>
            <p:nvPr/>
          </p:nvSpPr>
          <p:spPr bwMode="auto">
            <a:xfrm>
              <a:off x="528"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0" name="Oval 50"/>
            <p:cNvSpPr>
              <a:spLocks/>
            </p:cNvSpPr>
            <p:nvPr/>
          </p:nvSpPr>
          <p:spPr bwMode="auto">
            <a:xfrm>
              <a:off x="1296"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1" name="Oval 51"/>
            <p:cNvSpPr>
              <a:spLocks/>
            </p:cNvSpPr>
            <p:nvPr/>
          </p:nvSpPr>
          <p:spPr bwMode="auto">
            <a:xfrm>
              <a:off x="1824"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7122" name="Line 52"/>
            <p:cNvSpPr>
              <a:spLocks noChangeShapeType="1"/>
            </p:cNvSpPr>
            <p:nvPr/>
          </p:nvSpPr>
          <p:spPr bwMode="auto">
            <a:xfrm>
              <a:off x="192" y="144"/>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3" name="Line 53"/>
            <p:cNvSpPr>
              <a:spLocks noChangeShapeType="1"/>
            </p:cNvSpPr>
            <p:nvPr/>
          </p:nvSpPr>
          <p:spPr bwMode="auto">
            <a:xfrm>
              <a:off x="720" y="144"/>
              <a:ext cx="576" cy="0"/>
            </a:xfrm>
            <a:prstGeom prst="line">
              <a:avLst/>
            </a:prstGeom>
            <a:noFill/>
            <a:ln w="127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4" name="Line 54"/>
            <p:cNvSpPr>
              <a:spLocks noChangeShapeType="1"/>
            </p:cNvSpPr>
            <p:nvPr/>
          </p:nvSpPr>
          <p:spPr bwMode="auto">
            <a:xfrm>
              <a:off x="1488" y="144"/>
              <a:ext cx="336" cy="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5" name="Rectangle 55"/>
            <p:cNvSpPr>
              <a:spLocks/>
            </p:cNvSpPr>
            <p:nvPr/>
          </p:nvSpPr>
          <p:spPr bwMode="auto">
            <a:xfrm>
              <a:off x="2016" y="0"/>
              <a:ext cx="1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f</a:t>
              </a:r>
            </a:p>
          </p:txBody>
        </p:sp>
      </p:grpSp>
      <p:sp>
        <p:nvSpPr>
          <p:cNvPr id="3128" name="Rectangle 56"/>
          <p:cNvSpPr>
            <a:spLocks/>
          </p:cNvSpPr>
          <p:nvPr/>
        </p:nvSpPr>
        <p:spPr bwMode="auto">
          <a:xfrm>
            <a:off x="4495800" y="1143000"/>
            <a:ext cx="3962400" cy="1041400"/>
          </a:xfrm>
          <a:prstGeom prst="rect">
            <a:avLst/>
          </a:prstGeom>
          <a:noFill/>
          <a:ln w="12700">
            <a:solidFill>
              <a:srgbClr val="6633CC"/>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1200"/>
              </a:spcBef>
            </a:pPr>
            <a:r>
              <a:rPr lang="en-US" sz="2000" b="1" dirty="0">
                <a:solidFill>
                  <a:srgbClr val="9933FF"/>
                </a:solidFill>
                <a:latin typeface="Times" charset="0"/>
                <a:ea typeface="MS PGothic" charset="0"/>
                <a:cs typeface="MS PGothic" charset="0"/>
                <a:sym typeface="Times" charset="0"/>
              </a:rPr>
              <a:t>(edges leaving the </a:t>
            </a:r>
            <a:r>
              <a:rPr lang="en-US" sz="2000" b="1" dirty="0" smtClean="0">
                <a:solidFill>
                  <a:srgbClr val="9933FF"/>
                </a:solidFill>
                <a:latin typeface="Times" charset="0"/>
                <a:ea typeface="MS PGothic" charset="0"/>
                <a:cs typeface="MS PGothic" charset="0"/>
                <a:sym typeface="Times" charset="0"/>
              </a:rPr>
              <a:t>Far off </a:t>
            </a:r>
            <a:r>
              <a:rPr lang="en-US" sz="2000" b="1" dirty="0">
                <a:solidFill>
                  <a:srgbClr val="9933FF"/>
                </a:solidFill>
                <a:latin typeface="Times" charset="0"/>
                <a:ea typeface="MS PGothic" charset="0"/>
                <a:cs typeface="MS PGothic" charset="0"/>
                <a:sym typeface="Times" charset="0"/>
              </a:rPr>
              <a:t>set and edges from the </a:t>
            </a:r>
            <a:r>
              <a:rPr lang="en-US" sz="2000" b="1" dirty="0" smtClean="0">
                <a:solidFill>
                  <a:srgbClr val="9933FF"/>
                </a:solidFill>
                <a:latin typeface="Times" charset="0"/>
                <a:ea typeface="MS PGothic" charset="0"/>
                <a:cs typeface="MS PGothic" charset="0"/>
                <a:sym typeface="Times" charset="0"/>
              </a:rPr>
              <a:t>Frontier </a:t>
            </a:r>
            <a:r>
              <a:rPr lang="en-US" sz="2000" b="1" dirty="0">
                <a:solidFill>
                  <a:srgbClr val="9933FF"/>
                </a:solidFill>
                <a:latin typeface="Times" charset="0"/>
                <a:ea typeface="MS PGothic" charset="0"/>
                <a:cs typeface="MS PGothic" charset="0"/>
                <a:sym typeface="Times" charset="0"/>
              </a:rPr>
              <a:t>to the </a:t>
            </a:r>
            <a:r>
              <a:rPr lang="en-US" sz="2000" b="1" dirty="0" smtClean="0">
                <a:solidFill>
                  <a:srgbClr val="9933FF"/>
                </a:solidFill>
                <a:latin typeface="Times" charset="0"/>
                <a:ea typeface="MS PGothic" charset="0"/>
                <a:cs typeface="MS PGothic" charset="0"/>
                <a:sym typeface="Times" charset="0"/>
              </a:rPr>
              <a:t>Settled set </a:t>
            </a:r>
            <a:r>
              <a:rPr lang="en-US" sz="2000" b="1" dirty="0">
                <a:solidFill>
                  <a:srgbClr val="9933FF"/>
                </a:solidFill>
                <a:latin typeface="Times" charset="0"/>
                <a:ea typeface="MS PGothic" charset="0"/>
                <a:cs typeface="MS PGothic" charset="0"/>
                <a:sym typeface="Times" charset="0"/>
              </a:rPr>
              <a:t>are not shown)</a:t>
            </a:r>
          </a:p>
        </p:txBody>
      </p:sp>
      <p:sp>
        <p:nvSpPr>
          <p:cNvPr id="47116" name="Rectangle 58"/>
          <p:cNvSpPr>
            <a:spLocks noGrp="1" noChangeArrowheads="1"/>
          </p:cNvSpPr>
          <p:nvPr>
            <p:ph type="title"/>
          </p:nvPr>
        </p:nvSpPr>
        <p:spPr>
          <a:xfrm>
            <a:off x="5486400" y="228600"/>
            <a:ext cx="3200400" cy="838200"/>
          </a:xfrm>
        </p:spPr>
        <p:txBody>
          <a:bodyPr rIns="132080" anchor="t"/>
          <a:lstStyle/>
          <a:p>
            <a:pPr eaLnBrk="1" hangingPunct="1"/>
            <a:r>
              <a:rPr lang="en-US" sz="2800" b="1" dirty="0">
                <a:solidFill>
                  <a:srgbClr val="CC0000"/>
                </a:solidFill>
                <a:latin typeface="Tw Cen MT" charset="0"/>
              </a:rPr>
              <a:t>The loop invariant</a:t>
            </a:r>
            <a:r>
              <a:rPr lang="en-US" sz="2800" b="1" dirty="0">
                <a:solidFill>
                  <a:srgbClr val="333399"/>
                </a:solidFill>
                <a:latin typeface="Tw Cen MT" charset="0"/>
                <a:ea typeface="ヒラギノ明朝 ProN W6" charset="0"/>
                <a:cs typeface="ヒラギノ明朝 ProN W6" charset="0"/>
              </a:rPr>
              <a:t/>
            </a:r>
            <a:br>
              <a:rPr lang="en-US" sz="2800" b="1" dirty="0">
                <a:solidFill>
                  <a:srgbClr val="333399"/>
                </a:solidFill>
                <a:latin typeface="Tw Cen MT" charset="0"/>
                <a:ea typeface="ヒラギノ明朝 ProN W6" charset="0"/>
                <a:cs typeface="ヒラギノ明朝 ProN W6" charset="0"/>
              </a:rPr>
            </a:br>
            <a:endParaRPr lang="en-US" sz="2800" b="1" dirty="0">
              <a:solidFill>
                <a:srgbClr val="333399"/>
              </a:solidFill>
              <a:latin typeface="Tw Cen MT" charset="0"/>
              <a:ea typeface="ヒラギノ明朝 ProN W6" charset="0"/>
              <a:cs typeface="ヒラギノ明朝 ProN W6" charset="0"/>
            </a:endParaRPr>
          </a:p>
        </p:txBody>
      </p:sp>
      <p:sp>
        <p:nvSpPr>
          <p:cNvPr id="47117" name="Rectangle 59"/>
          <p:cNvSpPr>
            <a:spLocks/>
          </p:cNvSpPr>
          <p:nvPr/>
        </p:nvSpPr>
        <p:spPr bwMode="auto">
          <a:xfrm>
            <a:off x="3124200" y="5257800"/>
            <a:ext cx="3063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a:solidFill>
                  <a:schemeClr val="tx1"/>
                </a:solidFill>
                <a:latin typeface="Times" charset="0"/>
                <a:ea typeface="MS PGothic" charset="0"/>
                <a:cs typeface="MS PGothic" charset="0"/>
                <a:sym typeface="Times" charset="0"/>
              </a:rPr>
              <a:t>v</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28"/>
                                        </p:tgtEl>
                                        <p:attrNameLst>
                                          <p:attrName>style.visibility</p:attrName>
                                        </p:attrNameLst>
                                      </p:cBhvr>
                                      <p:to>
                                        <p:strVal val="visible"/>
                                      </p:to>
                                    </p:set>
                                    <p:anim calcmode="lin" valueType="num">
                                      <p:cBhvr additive="base">
                                        <p:cTn id="7" dur="500" fill="hold"/>
                                        <p:tgtEl>
                                          <p:spTgt spid="3128"/>
                                        </p:tgtEl>
                                        <p:attrNameLst>
                                          <p:attrName>ppt_x</p:attrName>
                                        </p:attrNameLst>
                                      </p:cBhvr>
                                      <p:tavLst>
                                        <p:tav tm="0">
                                          <p:val>
                                            <p:strVal val="1+#ppt_w/2"/>
                                          </p:val>
                                        </p:tav>
                                        <p:tav tm="100000">
                                          <p:val>
                                            <p:strVal val="#ppt_x"/>
                                          </p:val>
                                        </p:tav>
                                      </p:tavLst>
                                    </p:anim>
                                    <p:anim calcmode="lin" valueType="num">
                                      <p:cBhvr additive="base">
                                        <p:cTn id="8" dur="500" fill="hold"/>
                                        <p:tgtEl>
                                          <p:spTgt spid="3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0-#ppt_w/2"/>
                                          </p:val>
                                        </p:tav>
                                        <p:tav tm="100000">
                                          <p:val>
                                            <p:strVal val="#ppt_x"/>
                                          </p:val>
                                        </p:tav>
                                      </p:tavLst>
                                    </p:anim>
                                    <p:anim calcmode="lin" valueType="num">
                                      <p:cBhvr additive="base">
                                        <p:cTn id="14" dur="500" fill="hold"/>
                                        <p:tgtEl>
                                          <p:spTgt spid="30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0-#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090"/>
                                        </p:tgtEl>
                                        <p:attrNameLst>
                                          <p:attrName>style.visibility</p:attrName>
                                        </p:attrNameLst>
                                      </p:cBhvr>
                                      <p:to>
                                        <p:strVal val="visible"/>
                                      </p:to>
                                    </p:set>
                                  </p:childTnLst>
                                </p:cTn>
                              </p:par>
                            </p:childTnLst>
                          </p:cTn>
                        </p:par>
                        <p:par>
                          <p:cTn id="25" fill="hold">
                            <p:stCondLst>
                              <p:cond delay="500"/>
                            </p:stCondLst>
                            <p:childTnLst>
                              <p:par>
                                <p:cTn id="26" presetID="2" presetClass="entr" presetSubtype="8" fill="hold" grpId="0" nodeType="afterEffect">
                                  <p:stCondLst>
                                    <p:cond delay="1500"/>
                                  </p:stCondLst>
                                  <p:childTnLst>
                                    <p:set>
                                      <p:cBhvr>
                                        <p:cTn id="27" dur="1" fill="hold">
                                          <p:stCondLst>
                                            <p:cond delay="0"/>
                                          </p:stCondLst>
                                        </p:cTn>
                                        <p:tgtEl>
                                          <p:spTgt spid="3075"/>
                                        </p:tgtEl>
                                        <p:attrNameLst>
                                          <p:attrName>style.visibility</p:attrName>
                                        </p:attrNameLst>
                                      </p:cBhvr>
                                      <p:to>
                                        <p:strVal val="visible"/>
                                      </p:to>
                                    </p:set>
                                    <p:anim calcmode="lin" valueType="num">
                                      <p:cBhvr additive="base">
                                        <p:cTn id="28" dur="500" fill="hold"/>
                                        <p:tgtEl>
                                          <p:spTgt spid="3075"/>
                                        </p:tgtEl>
                                        <p:attrNameLst>
                                          <p:attrName>ppt_x</p:attrName>
                                        </p:attrNameLst>
                                      </p:cBhvr>
                                      <p:tavLst>
                                        <p:tav tm="0">
                                          <p:val>
                                            <p:strVal val="0-#ppt_w/2"/>
                                          </p:val>
                                        </p:tav>
                                        <p:tav tm="100000">
                                          <p:val>
                                            <p:strVal val="#ppt_x"/>
                                          </p:val>
                                        </p:tav>
                                      </p:tavLst>
                                    </p:anim>
                                    <p:anim calcmode="lin" valueType="num">
                                      <p:cBhvr additive="base">
                                        <p:cTn id="29" dur="500" fill="hold"/>
                                        <p:tgtEl>
                                          <p:spTgt spid="307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2000"/>
                                  </p:stCondLst>
                                  <p:childTnLst>
                                    <p:set>
                                      <p:cBhvr>
                                        <p:cTn id="32" dur="1" fill="hold">
                                          <p:stCondLst>
                                            <p:cond delay="0"/>
                                          </p:stCondLst>
                                        </p:cTn>
                                        <p:tgtEl>
                                          <p:spTgt spid="3119"/>
                                        </p:tgtEl>
                                        <p:attrNameLst>
                                          <p:attrName>style.visibility</p:attrName>
                                        </p:attrNameLst>
                                      </p:cBhvr>
                                      <p:to>
                                        <p:strVal val="visible"/>
                                      </p:to>
                                    </p:set>
                                    <p:animEffect transition="in" filter="wipe(left)">
                                      <p:cBhvr>
                                        <p:cTn id="33" dur="500"/>
                                        <p:tgtEl>
                                          <p:spTgt spid="3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autoUpdateAnimBg="0"/>
      <p:bldP spid="3075" grpId="0" autoUpdateAnimBg="0"/>
      <p:bldP spid="312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21F330A-3B0E-694B-90FD-B5877B8418D1}" type="slidenum">
              <a:rPr lang="en-US" sz="1400" b="0">
                <a:solidFill>
                  <a:schemeClr val="tx1"/>
                </a:solidFill>
                <a:latin typeface="Times" charset="0"/>
                <a:ea typeface="MS PGothic" charset="0"/>
                <a:cs typeface="MS PGothic" charset="0"/>
                <a:sym typeface="Times" charset="0"/>
              </a:rPr>
              <a:pPr algn="l" eaLnBrk="1" hangingPunct="1"/>
              <a:t>25</a:t>
            </a:fld>
            <a:endParaRPr lang="en-US" sz="1400" b="0">
              <a:solidFill>
                <a:schemeClr val="tx1"/>
              </a:solidFill>
              <a:latin typeface="Times" charset="0"/>
              <a:ea typeface="MS PGothic" charset="0"/>
              <a:cs typeface="MS PGothic" charset="0"/>
              <a:sym typeface="Times" charset="0"/>
            </a:endParaRPr>
          </a:p>
        </p:txBody>
      </p:sp>
      <p:sp>
        <p:nvSpPr>
          <p:cNvPr id="49154" name="Rectangle 1"/>
          <p:cNvSpPr>
            <a:spLocks/>
          </p:cNvSpPr>
          <p:nvPr/>
        </p:nvSpPr>
        <p:spPr bwMode="auto">
          <a:xfrm>
            <a:off x="228600" y="2362200"/>
            <a:ext cx="8229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77825" indent="-338138">
              <a:spcBef>
                <a:spcPts val="1450"/>
              </a:spcBef>
            </a:pPr>
            <a:r>
              <a:rPr lang="en-US" b="1">
                <a:solidFill>
                  <a:schemeClr val="tx1"/>
                </a:solidFill>
                <a:latin typeface="Times" charset="0"/>
                <a:ea typeface="MS PGothic" charset="0"/>
                <a:cs typeface="MS PGothic" charset="0"/>
                <a:sym typeface="Times" charset="0"/>
              </a:rPr>
              <a:t>1.</a:t>
            </a:r>
            <a:r>
              <a:rPr lang="en-US" b="1">
                <a:solidFill>
                  <a:srgbClr val="CC0000"/>
                </a:solidFill>
                <a:latin typeface="Times" charset="0"/>
                <a:ea typeface="MS PGothic" charset="0"/>
                <a:cs typeface="MS PGothic" charset="0"/>
                <a:sym typeface="Times" charset="0"/>
              </a:rPr>
              <a:t> For a Settled node s</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L[s]</a:t>
            </a:r>
            <a:r>
              <a:rPr lang="en-US">
                <a:solidFill>
                  <a:schemeClr val="tx1"/>
                </a:solidFill>
                <a:latin typeface="Times" charset="0"/>
                <a:ea typeface="MS PGothic" charset="0"/>
                <a:cs typeface="MS PGothic" charset="0"/>
                <a:sym typeface="Times" charset="0"/>
              </a:rPr>
              <a:t> is length of shortest v </a:t>
            </a:r>
            <a:r>
              <a:rPr lang="en-US">
                <a:solidFill>
                  <a:schemeClr val="tx1"/>
                </a:solidFill>
                <a:latin typeface="Times" charset="0"/>
                <a:ea typeface="MS PGothic" charset="0"/>
                <a:cs typeface="MS PGothic" charset="0"/>
                <a:sym typeface="Symbol" charset="0"/>
              </a:rPr>
              <a:t></a:t>
            </a:r>
            <a:r>
              <a:rPr lang="en-US">
                <a:solidFill>
                  <a:schemeClr val="tx1"/>
                </a:solidFill>
                <a:latin typeface="Times" charset="0"/>
                <a:ea typeface="MS PGothic" charset="0"/>
                <a:cs typeface="MS PGothic" charset="0"/>
                <a:sym typeface="Times" charset="0"/>
              </a:rPr>
              <a:t> r path.</a:t>
            </a:r>
            <a:r>
              <a:rPr lang="en-US">
                <a:solidFill>
                  <a:srgbClr val="333399"/>
                </a:solidFill>
                <a:latin typeface="Times" charset="0"/>
                <a:ea typeface="MS PGothic" charset="0"/>
                <a:cs typeface="MS PGothic" charset="0"/>
                <a:sym typeface="Times" charset="0"/>
              </a:rPr>
              <a:t>   </a:t>
            </a:r>
          </a:p>
        </p:txBody>
      </p:sp>
      <p:sp>
        <p:nvSpPr>
          <p:cNvPr id="49155" name="Rectangle 2"/>
          <p:cNvSpPr>
            <a:spLocks/>
          </p:cNvSpPr>
          <p:nvPr/>
        </p:nvSpPr>
        <p:spPr bwMode="auto">
          <a:xfrm>
            <a:off x="228600" y="2819400"/>
            <a:ext cx="411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chemeClr val="tx1"/>
                </a:solidFill>
                <a:latin typeface="Times" charset="0"/>
                <a:ea typeface="MS PGothic" charset="0"/>
                <a:cs typeface="MS PGothic" charset="0"/>
                <a:sym typeface="Times" charset="0"/>
              </a:rPr>
              <a:t>2.</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All edges leaving S go to </a:t>
            </a:r>
            <a:r>
              <a:rPr lang="en-US" b="1">
                <a:solidFill>
                  <a:srgbClr val="0000FF"/>
                </a:solidFill>
                <a:latin typeface="Times" charset="0"/>
                <a:ea typeface="MS PGothic" charset="0"/>
                <a:cs typeface="MS PGothic" charset="0"/>
                <a:sym typeface="Times" charset="0"/>
              </a:rPr>
              <a:t>F</a:t>
            </a:r>
            <a:r>
              <a:rPr lang="en-US" b="1">
                <a:solidFill>
                  <a:srgbClr val="333399"/>
                </a:solidFill>
                <a:latin typeface="Times" charset="0"/>
                <a:ea typeface="MS PGothic" charset="0"/>
                <a:cs typeface="MS PGothic" charset="0"/>
                <a:sym typeface="Times" charset="0"/>
              </a:rPr>
              <a:t>.</a:t>
            </a:r>
            <a:r>
              <a:rPr lang="en-US">
                <a:solidFill>
                  <a:srgbClr val="333399"/>
                </a:solidFill>
                <a:latin typeface="Times" charset="0"/>
                <a:ea typeface="MS PGothic" charset="0"/>
                <a:cs typeface="MS PGothic" charset="0"/>
                <a:sym typeface="Times" charset="0"/>
              </a:rPr>
              <a:t>   </a:t>
            </a:r>
          </a:p>
        </p:txBody>
      </p:sp>
      <p:sp>
        <p:nvSpPr>
          <p:cNvPr id="49156" name="Rectangle 3"/>
          <p:cNvSpPr>
            <a:spLocks/>
          </p:cNvSpPr>
          <p:nvPr/>
        </p:nvSpPr>
        <p:spPr bwMode="auto">
          <a:xfrm>
            <a:off x="228600" y="3276600"/>
            <a:ext cx="8001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a Frontier node f, L[f]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a:t>
            </a:r>
          </a:p>
          <a:p>
            <a:pPr marL="39688">
              <a:spcBef>
                <a:spcPts val="288"/>
              </a:spcBef>
            </a:pPr>
            <a:r>
              <a:rPr lang="en-US" dirty="0">
                <a:solidFill>
                  <a:schemeClr val="tx1"/>
                </a:solidFill>
                <a:latin typeface="Times" charset="0"/>
                <a:ea typeface="MS PGothic" charset="0"/>
                <a:cs typeface="MS PGothic" charset="0"/>
                <a:sym typeface="Times" charset="0"/>
              </a:rPr>
              <a:t>    using only </a:t>
            </a:r>
            <a:r>
              <a:rPr lang="en-US" dirty="0">
                <a:solidFill>
                  <a:srgbClr val="FF0000"/>
                </a:solidFill>
                <a:latin typeface="Times" charset="0"/>
                <a:ea typeface="MS PGothic" charset="0"/>
                <a:cs typeface="MS PGothic" charset="0"/>
                <a:sym typeface="Times" charset="0"/>
              </a:rPr>
              <a:t>Settled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2" name="Rectangle 5"/>
          <p:cNvSpPr>
            <a:spLocks/>
          </p:cNvSpPr>
          <p:nvPr/>
        </p:nvSpPr>
        <p:spPr bwMode="auto">
          <a:xfrm>
            <a:off x="317500" y="46482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rgbClr val="6633CC"/>
                </a:solidFill>
                <a:latin typeface="Times" charset="0"/>
                <a:ea typeface="MS PGothic" charset="0"/>
                <a:cs typeface="MS PGothic" charset="0"/>
                <a:sym typeface="Times" charset="0"/>
              </a:rPr>
              <a:t>Theorem</a:t>
            </a:r>
            <a:r>
              <a:rPr lang="en-US">
                <a:solidFill>
                  <a:srgbClr val="6633CC"/>
                </a:solidFill>
                <a:latin typeface="Times" charset="0"/>
                <a:ea typeface="MS PGothic" charset="0"/>
                <a:cs typeface="MS PGothic" charset="0"/>
                <a:sym typeface="Times" charset="0"/>
              </a:rPr>
              <a:t>.</a:t>
            </a:r>
            <a:r>
              <a:rPr lang="en-US">
                <a:solidFill>
                  <a:schemeClr val="tx1"/>
                </a:solidFill>
                <a:latin typeface="Times" charset="0"/>
                <a:ea typeface="MS PGothic" charset="0"/>
                <a:cs typeface="MS PGothic" charset="0"/>
                <a:sym typeface="Times" charset="0"/>
              </a:rPr>
              <a:t> For a node </a:t>
            </a:r>
            <a:r>
              <a:rPr lang="en-US" b="1">
                <a:solidFill>
                  <a:srgbClr val="0000FF"/>
                </a:solidFill>
                <a:latin typeface="Times" charset="0"/>
                <a:ea typeface="MS PGothic" charset="0"/>
                <a:cs typeface="MS PGothic" charset="0"/>
                <a:sym typeface="Times" charset="0"/>
              </a:rPr>
              <a:t>f</a:t>
            </a:r>
            <a:r>
              <a:rPr lang="en-US">
                <a:solidFill>
                  <a:schemeClr val="tx1"/>
                </a:solidFill>
                <a:latin typeface="Times" charset="0"/>
                <a:ea typeface="MS PGothic" charset="0"/>
                <a:cs typeface="MS PGothic" charset="0"/>
                <a:sym typeface="Times" charset="0"/>
              </a:rPr>
              <a:t> in </a:t>
            </a:r>
            <a:r>
              <a:rPr lang="en-US" b="1">
                <a:solidFill>
                  <a:srgbClr val="0000FF"/>
                </a:solidFill>
                <a:latin typeface="Times" charset="0"/>
                <a:ea typeface="MS PGothic" charset="0"/>
                <a:cs typeface="MS PGothic" charset="0"/>
                <a:sym typeface="Times" charset="0"/>
              </a:rPr>
              <a:t>F</a:t>
            </a:r>
            <a:r>
              <a:rPr lang="en-US">
                <a:solidFill>
                  <a:schemeClr val="tx1"/>
                </a:solidFill>
                <a:latin typeface="Times" charset="0"/>
                <a:ea typeface="MS PGothic" charset="0"/>
                <a:cs typeface="MS PGothic" charset="0"/>
                <a:sym typeface="Times" charset="0"/>
              </a:rPr>
              <a:t> with minimum L value (over nodes in </a:t>
            </a:r>
            <a:r>
              <a:rPr lang="en-US" b="1">
                <a:solidFill>
                  <a:srgbClr val="0000FF"/>
                </a:solidFill>
                <a:latin typeface="Times" charset="0"/>
                <a:ea typeface="MS PGothic" charset="0"/>
                <a:cs typeface="MS PGothic" charset="0"/>
                <a:sym typeface="Times" charset="0"/>
              </a:rPr>
              <a:t>F</a:t>
            </a:r>
            <a:r>
              <a:rPr lang="en-US">
                <a:solidFill>
                  <a:schemeClr val="tx1"/>
                </a:solidFill>
                <a:latin typeface="Times" charset="0"/>
                <a:ea typeface="MS PGothic" charset="0"/>
                <a:cs typeface="MS PGothic" charset="0"/>
                <a:sym typeface="Times" charset="0"/>
              </a:rPr>
              <a:t>), </a:t>
            </a:r>
            <a:r>
              <a:rPr lang="en-US" b="1">
                <a:solidFill>
                  <a:srgbClr val="0000FF"/>
                </a:solidFill>
                <a:latin typeface="Times" charset="0"/>
                <a:ea typeface="MS PGothic" charset="0"/>
                <a:cs typeface="MS PGothic" charset="0"/>
                <a:sym typeface="Times" charset="0"/>
              </a:rPr>
              <a:t>L[f]</a:t>
            </a:r>
            <a:r>
              <a:rPr lang="en-US">
                <a:solidFill>
                  <a:schemeClr val="tx1"/>
                </a:solidFill>
                <a:latin typeface="Times" charset="0"/>
                <a:ea typeface="MS PGothic" charset="0"/>
                <a:cs typeface="MS PGothic" charset="0"/>
                <a:sym typeface="Times" charset="0"/>
              </a:rPr>
              <a:t> is the length of a shortest path from </a:t>
            </a:r>
            <a:r>
              <a:rPr lang="en-US" b="1">
                <a:solidFill>
                  <a:srgbClr val="CC0000"/>
                </a:solidFill>
                <a:latin typeface="Times" charset="0"/>
                <a:ea typeface="MS PGothic" charset="0"/>
                <a:cs typeface="MS PGothic" charset="0"/>
                <a:sym typeface="Times" charset="0"/>
              </a:rPr>
              <a:t>v</a:t>
            </a:r>
            <a:r>
              <a:rPr lang="en-US">
                <a:solidFill>
                  <a:schemeClr val="tx1"/>
                </a:solidFill>
                <a:latin typeface="Times" charset="0"/>
                <a:ea typeface="MS PGothic" charset="0"/>
                <a:cs typeface="MS PGothic" charset="0"/>
                <a:sym typeface="Times" charset="0"/>
              </a:rPr>
              <a:t> to </a:t>
            </a:r>
            <a:r>
              <a:rPr lang="en-US" b="1">
                <a:solidFill>
                  <a:srgbClr val="CC0000"/>
                </a:solidFill>
                <a:latin typeface="Times" charset="0"/>
                <a:ea typeface="MS PGothic" charset="0"/>
                <a:cs typeface="MS PGothic" charset="0"/>
                <a:sym typeface="Times" charset="0"/>
              </a:rPr>
              <a:t>f</a:t>
            </a:r>
            <a:r>
              <a:rPr lang="en-US">
                <a:solidFill>
                  <a:schemeClr val="tx1"/>
                </a:solidFill>
                <a:latin typeface="Times" charset="0"/>
                <a:ea typeface="MS PGothic" charset="0"/>
                <a:cs typeface="MS PGothic" charset="0"/>
                <a:sym typeface="Times" charset="0"/>
              </a:rPr>
              <a:t>.</a:t>
            </a:r>
          </a:p>
        </p:txBody>
      </p:sp>
      <p:sp>
        <p:nvSpPr>
          <p:cNvPr id="49159" name="Rectangle 6"/>
          <p:cNvSpPr>
            <a:spLocks/>
          </p:cNvSpPr>
          <p:nvPr/>
        </p:nvSpPr>
        <p:spPr bwMode="auto">
          <a:xfrm>
            <a:off x="1524000" y="304800"/>
            <a:ext cx="1828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0000FF"/>
                </a:solidFill>
                <a:latin typeface="Times" charset="0"/>
                <a:ea typeface="MS PGothic" charset="0"/>
                <a:cs typeface="MS PGothic" charset="0"/>
                <a:sym typeface="Times" charset="0"/>
              </a:rPr>
              <a:t>Frontier </a:t>
            </a:r>
          </a:p>
          <a:p>
            <a:pPr marL="39688" algn="ctr">
              <a:spcBef>
                <a:spcPts val="138"/>
              </a:spcBef>
            </a:pPr>
            <a:r>
              <a:rPr lang="en-US" b="1">
                <a:solidFill>
                  <a:srgbClr val="0000FF"/>
                </a:solidFill>
                <a:latin typeface="Times" charset="0"/>
                <a:ea typeface="MS PGothic" charset="0"/>
                <a:cs typeface="MS PGothic" charset="0"/>
                <a:sym typeface="Times" charset="0"/>
              </a:rPr>
              <a:t>F</a:t>
            </a:r>
          </a:p>
        </p:txBody>
      </p:sp>
      <p:sp>
        <p:nvSpPr>
          <p:cNvPr id="49160" name="Rectangle 7"/>
          <p:cNvSpPr>
            <a:spLocks/>
          </p:cNvSpPr>
          <p:nvPr/>
        </p:nvSpPr>
        <p:spPr bwMode="auto">
          <a:xfrm>
            <a:off x="304800" y="304800"/>
            <a:ext cx="1219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rgbClr val="CC0000"/>
                </a:solidFill>
                <a:latin typeface="Times" charset="0"/>
                <a:ea typeface="MS PGothic" charset="0"/>
                <a:cs typeface="MS PGothic" charset="0"/>
                <a:sym typeface="Times" charset="0"/>
              </a:rPr>
              <a:t>Settled </a:t>
            </a:r>
          </a:p>
          <a:p>
            <a:pPr marL="39688" algn="ctr">
              <a:spcBef>
                <a:spcPts val="138"/>
              </a:spcBef>
            </a:pPr>
            <a:r>
              <a:rPr lang="en-US" b="1">
                <a:solidFill>
                  <a:srgbClr val="CC0000"/>
                </a:solidFill>
                <a:latin typeface="Times" charset="0"/>
                <a:ea typeface="MS PGothic" charset="0"/>
                <a:cs typeface="MS PGothic" charset="0"/>
                <a:sym typeface="Times" charset="0"/>
              </a:rPr>
              <a:t>S</a:t>
            </a:r>
          </a:p>
        </p:txBody>
      </p:sp>
      <p:sp>
        <p:nvSpPr>
          <p:cNvPr id="49161" name="Rectangle 8"/>
          <p:cNvSpPr>
            <a:spLocks/>
          </p:cNvSpPr>
          <p:nvPr/>
        </p:nvSpPr>
        <p:spPr bwMode="auto">
          <a:xfrm>
            <a:off x="533400" y="1066800"/>
            <a:ext cx="685800" cy="1143000"/>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2" name="Rectangle 9"/>
          <p:cNvSpPr>
            <a:spLocks/>
          </p:cNvSpPr>
          <p:nvPr/>
        </p:nvSpPr>
        <p:spPr bwMode="auto">
          <a:xfrm>
            <a:off x="2057400" y="1066800"/>
            <a:ext cx="685800" cy="1143000"/>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3" name="Rectangle 10"/>
          <p:cNvSpPr>
            <a:spLocks/>
          </p:cNvSpPr>
          <p:nvPr/>
        </p:nvSpPr>
        <p:spPr bwMode="auto">
          <a:xfrm>
            <a:off x="3581400" y="1066800"/>
            <a:ext cx="609600" cy="1143000"/>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64" name="Line 11"/>
          <p:cNvSpPr>
            <a:spLocks noChangeShapeType="1"/>
          </p:cNvSpPr>
          <p:nvPr/>
        </p:nvSpPr>
        <p:spPr bwMode="auto">
          <a:xfrm>
            <a:off x="1219200" y="12192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Line 12"/>
          <p:cNvSpPr>
            <a:spLocks noChangeShapeType="1"/>
          </p:cNvSpPr>
          <p:nvPr/>
        </p:nvSpPr>
        <p:spPr bwMode="auto">
          <a:xfrm>
            <a:off x="2667000" y="12192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6" name="Line 13"/>
          <p:cNvSpPr>
            <a:spLocks noChangeShapeType="1"/>
          </p:cNvSpPr>
          <p:nvPr/>
        </p:nvSpPr>
        <p:spPr bwMode="auto">
          <a:xfrm>
            <a:off x="1219200" y="1524000"/>
            <a:ext cx="8382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7" name="Line 14"/>
          <p:cNvSpPr>
            <a:spLocks noChangeShapeType="1"/>
          </p:cNvSpPr>
          <p:nvPr/>
        </p:nvSpPr>
        <p:spPr bwMode="auto">
          <a:xfrm>
            <a:off x="1219200" y="1905000"/>
            <a:ext cx="1066800" cy="1588"/>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Line 15"/>
          <p:cNvSpPr>
            <a:spLocks noChangeShapeType="1"/>
          </p:cNvSpPr>
          <p:nvPr/>
        </p:nvSpPr>
        <p:spPr bwMode="auto">
          <a:xfrm>
            <a:off x="2667000" y="15240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16"/>
          <p:cNvSpPr>
            <a:spLocks noChangeShapeType="1"/>
          </p:cNvSpPr>
          <p:nvPr/>
        </p:nvSpPr>
        <p:spPr bwMode="auto">
          <a:xfrm>
            <a:off x="2667000" y="17526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0" name="Rectangle 17"/>
          <p:cNvSpPr>
            <a:spLocks/>
          </p:cNvSpPr>
          <p:nvPr/>
        </p:nvSpPr>
        <p:spPr bwMode="auto">
          <a:xfrm>
            <a:off x="2895600" y="3048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38"/>
              </a:spcBef>
            </a:pPr>
            <a:r>
              <a:rPr lang="en-US" b="1">
                <a:solidFill>
                  <a:schemeClr val="tx1"/>
                </a:solidFill>
                <a:latin typeface="Times" charset="0"/>
                <a:ea typeface="MS PGothic" charset="0"/>
                <a:cs typeface="MS PGothic" charset="0"/>
                <a:sym typeface="Times" charset="0"/>
              </a:rPr>
              <a:t>Far off</a:t>
            </a:r>
          </a:p>
        </p:txBody>
      </p:sp>
      <p:grpSp>
        <p:nvGrpSpPr>
          <p:cNvPr id="49171" name="Group 18"/>
          <p:cNvGrpSpPr>
            <a:grpSpLocks/>
          </p:cNvGrpSpPr>
          <p:nvPr/>
        </p:nvGrpSpPr>
        <p:grpSpPr bwMode="auto">
          <a:xfrm>
            <a:off x="2286000" y="1676400"/>
            <a:ext cx="457200" cy="469900"/>
            <a:chOff x="0" y="0"/>
            <a:chExt cx="288" cy="296"/>
          </a:xfrm>
        </p:grpSpPr>
        <p:sp>
          <p:nvSpPr>
            <p:cNvPr id="49207" name="Oval 19"/>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8" name="Rectangle 20"/>
            <p:cNvSpPr>
              <a:spLocks/>
            </p:cNvSpPr>
            <p:nvPr/>
          </p:nvSpPr>
          <p:spPr bwMode="auto">
            <a:xfrm>
              <a:off x="0"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f</a:t>
              </a:r>
            </a:p>
          </p:txBody>
        </p:sp>
      </p:grpSp>
      <p:sp>
        <p:nvSpPr>
          <p:cNvPr id="49172" name="Rectangle 21"/>
          <p:cNvSpPr>
            <a:spLocks/>
          </p:cNvSpPr>
          <p:nvPr/>
        </p:nvSpPr>
        <p:spPr bwMode="auto">
          <a:xfrm>
            <a:off x="4724400" y="304800"/>
            <a:ext cx="396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b="1">
                <a:solidFill>
                  <a:srgbClr val="CC0000"/>
                </a:solidFill>
                <a:latin typeface="Times" charset="0"/>
                <a:ea typeface="MS PGothic" charset="0"/>
                <a:cs typeface="MS PGothic" charset="0"/>
                <a:sym typeface="Times" charset="0"/>
              </a:rPr>
              <a:t>Theorem about the invariant</a:t>
            </a:r>
          </a:p>
        </p:txBody>
      </p:sp>
      <p:grpSp>
        <p:nvGrpSpPr>
          <p:cNvPr id="4118" name="Group 22"/>
          <p:cNvGrpSpPr>
            <a:grpSpLocks/>
          </p:cNvGrpSpPr>
          <p:nvPr/>
        </p:nvGrpSpPr>
        <p:grpSpPr bwMode="auto">
          <a:xfrm>
            <a:off x="4722813" y="990600"/>
            <a:ext cx="3781425" cy="469900"/>
            <a:chOff x="0" y="0"/>
            <a:chExt cx="2381" cy="296"/>
          </a:xfrm>
        </p:grpSpPr>
        <p:sp>
          <p:nvSpPr>
            <p:cNvPr id="49198" name="Oval 23"/>
            <p:cNvSpPr>
              <a:spLocks/>
            </p:cNvSpPr>
            <p:nvPr/>
          </p:nvSpPr>
          <p:spPr bwMode="auto">
            <a:xfrm>
              <a:off x="204"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9" name="Oval 24"/>
            <p:cNvSpPr>
              <a:spLocks/>
            </p:cNvSpPr>
            <p:nvPr/>
          </p:nvSpPr>
          <p:spPr bwMode="auto">
            <a:xfrm>
              <a:off x="732"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0" name="Oval 25"/>
            <p:cNvSpPr>
              <a:spLocks/>
            </p:cNvSpPr>
            <p:nvPr/>
          </p:nvSpPr>
          <p:spPr bwMode="auto">
            <a:xfrm>
              <a:off x="1500" y="48"/>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1" name="Oval 26"/>
            <p:cNvSpPr>
              <a:spLocks/>
            </p:cNvSpPr>
            <p:nvPr/>
          </p:nvSpPr>
          <p:spPr bwMode="auto">
            <a:xfrm>
              <a:off x="2028" y="48"/>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202" name="Line 27"/>
            <p:cNvSpPr>
              <a:spLocks noChangeShapeType="1"/>
            </p:cNvSpPr>
            <p:nvPr/>
          </p:nvSpPr>
          <p:spPr bwMode="auto">
            <a:xfrm>
              <a:off x="396" y="144"/>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3" name="Line 28"/>
            <p:cNvSpPr>
              <a:spLocks noChangeShapeType="1"/>
            </p:cNvSpPr>
            <p:nvPr/>
          </p:nvSpPr>
          <p:spPr bwMode="auto">
            <a:xfrm>
              <a:off x="924" y="144"/>
              <a:ext cx="576" cy="0"/>
            </a:xfrm>
            <a:prstGeom prst="line">
              <a:avLst/>
            </a:prstGeom>
            <a:noFill/>
            <a:ln w="254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29"/>
            <p:cNvSpPr>
              <a:spLocks noChangeShapeType="1"/>
            </p:cNvSpPr>
            <p:nvPr/>
          </p:nvSpPr>
          <p:spPr bwMode="auto">
            <a:xfrm>
              <a:off x="1692" y="144"/>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5" name="Rectangle 30"/>
            <p:cNvSpPr>
              <a:spLocks/>
            </p:cNvSpPr>
            <p:nvPr/>
          </p:nvSpPr>
          <p:spPr bwMode="auto">
            <a:xfrm>
              <a:off x="2220" y="0"/>
              <a:ext cx="1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f</a:t>
              </a:r>
            </a:p>
          </p:txBody>
        </p:sp>
        <p:sp>
          <p:nvSpPr>
            <p:cNvPr id="49206" name="Rectangle 31"/>
            <p:cNvSpPr>
              <a:spLocks/>
            </p:cNvSpPr>
            <p:nvPr/>
          </p:nvSpPr>
          <p:spPr bwMode="auto">
            <a:xfrm>
              <a:off x="0" y="0"/>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rgbClr val="CC0000"/>
                  </a:solidFill>
                  <a:latin typeface="Times" charset="0"/>
                  <a:ea typeface="MS PGothic" charset="0"/>
                  <a:cs typeface="MS PGothic" charset="0"/>
                  <a:sym typeface="Times" charset="0"/>
                </a:rPr>
                <a:t>v</a:t>
              </a:r>
            </a:p>
          </p:txBody>
        </p:sp>
      </p:grpSp>
      <p:grpSp>
        <p:nvGrpSpPr>
          <p:cNvPr id="4128" name="Group 32"/>
          <p:cNvGrpSpPr>
            <a:grpSpLocks/>
          </p:cNvGrpSpPr>
          <p:nvPr/>
        </p:nvGrpSpPr>
        <p:grpSpPr bwMode="auto">
          <a:xfrm>
            <a:off x="2057400" y="1066800"/>
            <a:ext cx="6400800" cy="1231900"/>
            <a:chOff x="0" y="0"/>
            <a:chExt cx="4032" cy="776"/>
          </a:xfrm>
        </p:grpSpPr>
        <p:grpSp>
          <p:nvGrpSpPr>
            <p:cNvPr id="49179" name="Group 33"/>
            <p:cNvGrpSpPr>
              <a:grpSpLocks/>
            </p:cNvGrpSpPr>
            <p:nvPr/>
          </p:nvGrpSpPr>
          <p:grpSpPr bwMode="auto">
            <a:xfrm>
              <a:off x="0" y="0"/>
              <a:ext cx="336" cy="432"/>
              <a:chOff x="0" y="0"/>
              <a:chExt cx="336" cy="432"/>
            </a:xfrm>
          </p:grpSpPr>
          <p:grpSp>
            <p:nvGrpSpPr>
              <p:cNvPr id="49193" name="Group 34"/>
              <p:cNvGrpSpPr>
                <a:grpSpLocks/>
              </p:cNvGrpSpPr>
              <p:nvPr/>
            </p:nvGrpSpPr>
            <p:grpSpPr bwMode="auto">
              <a:xfrm>
                <a:off x="0" y="0"/>
                <a:ext cx="288" cy="296"/>
                <a:chOff x="0" y="0"/>
                <a:chExt cx="288" cy="296"/>
              </a:xfrm>
            </p:grpSpPr>
            <p:sp>
              <p:nvSpPr>
                <p:cNvPr id="49196" name="Oval 35"/>
                <p:cNvSpPr>
                  <a:spLocks/>
                </p:cNvSpPr>
                <p:nvPr/>
              </p:nvSpPr>
              <p:spPr bwMode="auto">
                <a:xfrm>
                  <a:off x="0"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97" name="Rectangle 36"/>
                <p:cNvSpPr>
                  <a:spLocks/>
                </p:cNvSpPr>
                <p:nvPr/>
              </p:nvSpPr>
              <p:spPr bwMode="auto">
                <a:xfrm>
                  <a:off x="0"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g</a:t>
                  </a:r>
                </a:p>
              </p:txBody>
            </p:sp>
          </p:grpSp>
          <p:sp>
            <p:nvSpPr>
              <p:cNvPr id="49194" name="Line 37"/>
              <p:cNvSpPr>
                <a:spLocks noChangeShapeType="1"/>
              </p:cNvSpPr>
              <p:nvPr/>
            </p:nvSpPr>
            <p:spPr bwMode="auto">
              <a:xfrm>
                <a:off x="192" y="144"/>
                <a:ext cx="144" cy="9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5" name="Line 38"/>
              <p:cNvSpPr>
                <a:spLocks noChangeShapeType="1"/>
              </p:cNvSpPr>
              <p:nvPr/>
            </p:nvSpPr>
            <p:spPr bwMode="auto">
              <a:xfrm flipH="1">
                <a:off x="288" y="240"/>
                <a:ext cx="48" cy="192"/>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9180" name="Group 39"/>
            <p:cNvGrpSpPr>
              <a:grpSpLocks/>
            </p:cNvGrpSpPr>
            <p:nvPr/>
          </p:nvGrpSpPr>
          <p:grpSpPr bwMode="auto">
            <a:xfrm>
              <a:off x="1884" y="192"/>
              <a:ext cx="2148" cy="584"/>
              <a:chOff x="0" y="0"/>
              <a:chExt cx="2148" cy="584"/>
            </a:xfrm>
          </p:grpSpPr>
          <p:sp>
            <p:nvSpPr>
              <p:cNvPr id="49181" name="Rectangle 40"/>
              <p:cNvSpPr>
                <a:spLocks/>
              </p:cNvSpPr>
              <p:nvPr/>
            </p:nvSpPr>
            <p:spPr bwMode="auto">
              <a:xfrm>
                <a:off x="1488" y="288"/>
                <a:ext cx="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b="1">
                    <a:solidFill>
                      <a:srgbClr val="0000FF"/>
                    </a:solidFill>
                    <a:latin typeface="Times" charset="0"/>
                    <a:ea typeface="MS PGothic" charset="0"/>
                    <a:cs typeface="MS PGothic" charset="0"/>
                    <a:sym typeface="Times" charset="0"/>
                  </a:rPr>
                  <a:t>g</a:t>
                </a:r>
              </a:p>
            </p:txBody>
          </p:sp>
          <p:grpSp>
            <p:nvGrpSpPr>
              <p:cNvPr id="49182" name="Group 41"/>
              <p:cNvGrpSpPr>
                <a:grpSpLocks/>
              </p:cNvGrpSpPr>
              <p:nvPr/>
            </p:nvGrpSpPr>
            <p:grpSpPr bwMode="auto">
              <a:xfrm>
                <a:off x="0" y="0"/>
                <a:ext cx="2148" cy="528"/>
                <a:chOff x="0" y="0"/>
                <a:chExt cx="2148" cy="528"/>
              </a:xfrm>
            </p:grpSpPr>
            <p:sp>
              <p:nvSpPr>
                <p:cNvPr id="49183" name="Oval 42"/>
                <p:cNvSpPr>
                  <a:spLocks/>
                </p:cNvSpPr>
                <p:nvPr/>
              </p:nvSpPr>
              <p:spPr bwMode="auto">
                <a:xfrm>
                  <a:off x="0"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4" name="Oval 43"/>
                <p:cNvSpPr>
                  <a:spLocks/>
                </p:cNvSpPr>
                <p:nvPr/>
              </p:nvSpPr>
              <p:spPr bwMode="auto">
                <a:xfrm>
                  <a:off x="768" y="336"/>
                  <a:ext cx="192" cy="192"/>
                </a:xfrm>
                <a:prstGeom prst="ellipse">
                  <a:avLst/>
                </a:prstGeom>
                <a:solidFill>
                  <a:srgbClr val="CC0000"/>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5" name="Oval 44"/>
                <p:cNvSpPr>
                  <a:spLocks/>
                </p:cNvSpPr>
                <p:nvPr/>
              </p:nvSpPr>
              <p:spPr bwMode="auto">
                <a:xfrm>
                  <a:off x="1296" y="336"/>
                  <a:ext cx="192" cy="192"/>
                </a:xfrm>
                <a:prstGeom prst="ellipse">
                  <a:avLst/>
                </a:prstGeom>
                <a:solidFill>
                  <a:srgbClr val="0000FF"/>
                </a:solidFill>
                <a:ln w="12700">
                  <a:solidFill>
                    <a:srgbClr val="0000FF"/>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49186" name="Line 45"/>
                <p:cNvSpPr>
                  <a:spLocks noChangeShapeType="1"/>
                </p:cNvSpPr>
                <p:nvPr/>
              </p:nvSpPr>
              <p:spPr bwMode="auto">
                <a:xfrm>
                  <a:off x="192" y="432"/>
                  <a:ext cx="576" cy="0"/>
                </a:xfrm>
                <a:prstGeom prst="line">
                  <a:avLst/>
                </a:prstGeom>
                <a:noFill/>
                <a:ln w="254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7" name="Line 46"/>
                <p:cNvSpPr>
                  <a:spLocks noChangeShapeType="1"/>
                </p:cNvSpPr>
                <p:nvPr/>
              </p:nvSpPr>
              <p:spPr bwMode="auto">
                <a:xfrm>
                  <a:off x="960" y="432"/>
                  <a:ext cx="336" cy="1"/>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8" name="Line 47"/>
                <p:cNvSpPr>
                  <a:spLocks noChangeShapeType="1"/>
                </p:cNvSpPr>
                <p:nvPr/>
              </p:nvSpPr>
              <p:spPr bwMode="auto">
                <a:xfrm>
                  <a:off x="84" y="0"/>
                  <a:ext cx="1" cy="336"/>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9" name="Line 48"/>
                <p:cNvSpPr>
                  <a:spLocks noChangeShapeType="1"/>
                </p:cNvSpPr>
                <p:nvPr/>
              </p:nvSpPr>
              <p:spPr bwMode="auto">
                <a:xfrm rot="10800000" flipH="1">
                  <a:off x="1476" y="336"/>
                  <a:ext cx="336"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0" name="Line 49"/>
                <p:cNvSpPr>
                  <a:spLocks noChangeShapeType="1"/>
                </p:cNvSpPr>
                <p:nvPr/>
              </p:nvSpPr>
              <p:spPr bwMode="auto">
                <a:xfrm>
                  <a:off x="1812" y="336"/>
                  <a:ext cx="144"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1" name="Line 50"/>
                <p:cNvSpPr>
                  <a:spLocks noChangeShapeType="1"/>
                </p:cNvSpPr>
                <p:nvPr/>
              </p:nvSpPr>
              <p:spPr bwMode="auto">
                <a:xfrm rot="10800000" flipH="1">
                  <a:off x="1956" y="288"/>
                  <a:ext cx="192"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2" name="Line 51"/>
                <p:cNvSpPr>
                  <a:spLocks noChangeShapeType="1"/>
                </p:cNvSpPr>
                <p:nvPr/>
              </p:nvSpPr>
              <p:spPr bwMode="auto">
                <a:xfrm rot="10800000">
                  <a:off x="1956" y="0"/>
                  <a:ext cx="192"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sp>
        <p:nvSpPr>
          <p:cNvPr id="4148" name="Rectangle 52"/>
          <p:cNvSpPr>
            <a:spLocks/>
          </p:cNvSpPr>
          <p:nvPr/>
        </p:nvSpPr>
        <p:spPr bwMode="auto">
          <a:xfrm>
            <a:off x="304800" y="5562600"/>
            <a:ext cx="2362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chemeClr val="tx1"/>
                </a:solidFill>
                <a:latin typeface="Times" charset="0"/>
                <a:ea typeface="MS PGothic" charset="0"/>
                <a:cs typeface="MS PGothic" charset="0"/>
                <a:sym typeface="Times" charset="0"/>
              </a:rPr>
              <a:t>Case 1:</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v</a:t>
            </a:r>
            <a:r>
              <a:rPr lang="en-US">
                <a:solidFill>
                  <a:schemeClr val="tx1"/>
                </a:solidFill>
                <a:latin typeface="Times" charset="0"/>
                <a:ea typeface="MS PGothic" charset="0"/>
                <a:cs typeface="MS PGothic" charset="0"/>
                <a:sym typeface="Times" charset="0"/>
              </a:rPr>
              <a:t> is in </a:t>
            </a:r>
            <a:r>
              <a:rPr lang="en-US" b="1">
                <a:solidFill>
                  <a:srgbClr val="CC0000"/>
                </a:solidFill>
                <a:latin typeface="Times" charset="0"/>
                <a:ea typeface="MS PGothic" charset="0"/>
                <a:cs typeface="MS PGothic" charset="0"/>
                <a:sym typeface="Times" charset="0"/>
              </a:rPr>
              <a:t>S</a:t>
            </a:r>
            <a:r>
              <a:rPr lang="en-US">
                <a:solidFill>
                  <a:schemeClr val="tx1"/>
                </a:solidFill>
                <a:latin typeface="Times" charset="0"/>
                <a:ea typeface="MS PGothic" charset="0"/>
                <a:cs typeface="MS PGothic" charset="0"/>
                <a:sym typeface="Times" charset="0"/>
              </a:rPr>
              <a:t>.</a:t>
            </a:r>
          </a:p>
        </p:txBody>
      </p:sp>
      <p:sp>
        <p:nvSpPr>
          <p:cNvPr id="4149" name="Rectangle 53"/>
          <p:cNvSpPr>
            <a:spLocks/>
          </p:cNvSpPr>
          <p:nvPr/>
        </p:nvSpPr>
        <p:spPr bwMode="auto">
          <a:xfrm>
            <a:off x="304800" y="6019800"/>
            <a:ext cx="815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chemeClr val="tx1"/>
                </a:solidFill>
                <a:latin typeface="Times" charset="0"/>
                <a:ea typeface="MS PGothic" charset="0"/>
                <a:cs typeface="MS PGothic" charset="0"/>
                <a:sym typeface="Times" charset="0"/>
              </a:rPr>
              <a:t>Case 2:</a:t>
            </a:r>
            <a:r>
              <a:rPr lang="en-US">
                <a:solidFill>
                  <a:schemeClr val="tx1"/>
                </a:solidFill>
                <a:latin typeface="Times" charset="0"/>
                <a:ea typeface="MS PGothic" charset="0"/>
                <a:cs typeface="MS PGothic" charset="0"/>
                <a:sym typeface="Times" charset="0"/>
              </a:rPr>
              <a:t> </a:t>
            </a:r>
            <a:r>
              <a:rPr lang="en-US" b="1">
                <a:solidFill>
                  <a:srgbClr val="0000FF"/>
                </a:solidFill>
                <a:latin typeface="Times" charset="0"/>
                <a:ea typeface="MS PGothic" charset="0"/>
                <a:cs typeface="MS PGothic" charset="0"/>
                <a:sym typeface="Times" charset="0"/>
              </a:rPr>
              <a:t>v</a:t>
            </a:r>
            <a:r>
              <a:rPr lang="en-US">
                <a:solidFill>
                  <a:schemeClr val="tx1"/>
                </a:solidFill>
                <a:latin typeface="Times" charset="0"/>
                <a:ea typeface="MS PGothic" charset="0"/>
                <a:cs typeface="MS PGothic" charset="0"/>
                <a:sym typeface="Times" charset="0"/>
              </a:rPr>
              <a:t> is in </a:t>
            </a:r>
            <a:r>
              <a:rPr lang="en-US" b="1">
                <a:solidFill>
                  <a:srgbClr val="0000FF"/>
                </a:solidFill>
                <a:latin typeface="Times" charset="0"/>
                <a:ea typeface="MS PGothic" charset="0"/>
                <a:cs typeface="MS PGothic" charset="0"/>
                <a:sym typeface="Times" charset="0"/>
              </a:rPr>
              <a:t>F</a:t>
            </a:r>
            <a:r>
              <a:rPr lang="en-US">
                <a:solidFill>
                  <a:schemeClr val="tx1"/>
                </a:solidFill>
                <a:latin typeface="Times" charset="0"/>
                <a:ea typeface="MS PGothic" charset="0"/>
                <a:cs typeface="MS PGothic" charset="0"/>
                <a:sym typeface="Times" charset="0"/>
              </a:rPr>
              <a:t>. Note that L[v] is 0; it has minimum L value</a:t>
            </a:r>
          </a:p>
        </p:txBody>
      </p:sp>
      <p:sp>
        <p:nvSpPr>
          <p:cNvPr id="4150" name="Rectangle 54"/>
          <p:cNvSpPr>
            <a:spLocks/>
          </p:cNvSpPr>
          <p:nvPr/>
        </p:nvSpPr>
        <p:spPr bwMode="auto">
          <a:xfrm>
            <a:off x="5638800" y="1371600"/>
            <a:ext cx="182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L[g] ≥ L[f]</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48"/>
                                        </p:tgtEl>
                                        <p:attrNameLst>
                                          <p:attrName>style.visibility</p:attrName>
                                        </p:attrNameLst>
                                      </p:cBhvr>
                                      <p:to>
                                        <p:strVal val="visible"/>
                                      </p:to>
                                    </p:set>
                                    <p:anim calcmode="lin" valueType="num">
                                      <p:cBhvr additive="base">
                                        <p:cTn id="13" dur="500" fill="hold"/>
                                        <p:tgtEl>
                                          <p:spTgt spid="4148"/>
                                        </p:tgtEl>
                                        <p:attrNameLst>
                                          <p:attrName>ppt_x</p:attrName>
                                        </p:attrNameLst>
                                      </p:cBhvr>
                                      <p:tavLst>
                                        <p:tav tm="0">
                                          <p:val>
                                            <p:strVal val="#ppt_x"/>
                                          </p:val>
                                        </p:tav>
                                        <p:tav tm="100000">
                                          <p:val>
                                            <p:strVal val="#ppt_x"/>
                                          </p:val>
                                        </p:tav>
                                      </p:tavLst>
                                    </p:anim>
                                    <p:anim calcmode="lin" valueType="num">
                                      <p:cBhvr additive="base">
                                        <p:cTn id="14" dur="500" fill="hold"/>
                                        <p:tgtEl>
                                          <p:spTgt spid="41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18"/>
                                        </p:tgtEl>
                                        <p:attrNameLst>
                                          <p:attrName>style.visibility</p:attrName>
                                        </p:attrNameLst>
                                      </p:cBhvr>
                                      <p:to>
                                        <p:strVal val="visible"/>
                                      </p:to>
                                    </p:set>
                                    <p:anim calcmode="lin" valueType="num">
                                      <p:cBhvr additive="base">
                                        <p:cTn id="19" dur="500" fill="hold"/>
                                        <p:tgtEl>
                                          <p:spTgt spid="4118"/>
                                        </p:tgtEl>
                                        <p:attrNameLst>
                                          <p:attrName>ppt_x</p:attrName>
                                        </p:attrNameLst>
                                      </p:cBhvr>
                                      <p:tavLst>
                                        <p:tav tm="0">
                                          <p:val>
                                            <p:strVal val="1+#ppt_w/2"/>
                                          </p:val>
                                        </p:tav>
                                        <p:tav tm="100000">
                                          <p:val>
                                            <p:strVal val="#ppt_x"/>
                                          </p:val>
                                        </p:tav>
                                      </p:tavLst>
                                    </p:anim>
                                    <p:anim calcmode="lin" valueType="num">
                                      <p:cBhvr additive="base">
                                        <p:cTn id="20" dur="500" fill="hold"/>
                                        <p:tgtEl>
                                          <p:spTgt spid="41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4128"/>
                                        </p:tgtEl>
                                        <p:attrNameLst>
                                          <p:attrName>style.visibility</p:attrName>
                                        </p:attrNameLst>
                                      </p:cBhvr>
                                      <p:to>
                                        <p:strVal val="visible"/>
                                      </p:to>
                                    </p:set>
                                    <p:anim calcmode="lin" valueType="num">
                                      <p:cBhvr additive="base">
                                        <p:cTn id="25" dur="500" fill="hold"/>
                                        <p:tgtEl>
                                          <p:spTgt spid="4128"/>
                                        </p:tgtEl>
                                        <p:attrNameLst>
                                          <p:attrName>ppt_x</p:attrName>
                                        </p:attrNameLst>
                                      </p:cBhvr>
                                      <p:tavLst>
                                        <p:tav tm="0">
                                          <p:val>
                                            <p:strVal val="#ppt_x"/>
                                          </p:val>
                                        </p:tav>
                                        <p:tav tm="100000">
                                          <p:val>
                                            <p:strVal val="#ppt_x"/>
                                          </p:val>
                                        </p:tav>
                                      </p:tavLst>
                                    </p:anim>
                                    <p:anim calcmode="lin" valueType="num">
                                      <p:cBhvr additive="base">
                                        <p:cTn id="26" dur="500" fill="hold"/>
                                        <p:tgtEl>
                                          <p:spTgt spid="412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50"/>
                                        </p:tgtEl>
                                        <p:attrNameLst>
                                          <p:attrName>style.visibility</p:attrName>
                                        </p:attrNameLst>
                                      </p:cBhvr>
                                      <p:to>
                                        <p:strVal val="visible"/>
                                      </p:to>
                                    </p:set>
                                    <p:anim calcmode="lin" valueType="num">
                                      <p:cBhvr additive="base">
                                        <p:cTn id="31" dur="500" fill="hold"/>
                                        <p:tgtEl>
                                          <p:spTgt spid="4150"/>
                                        </p:tgtEl>
                                        <p:attrNameLst>
                                          <p:attrName>ppt_x</p:attrName>
                                        </p:attrNameLst>
                                      </p:cBhvr>
                                      <p:tavLst>
                                        <p:tav tm="0">
                                          <p:val>
                                            <p:strVal val="1+#ppt_w/2"/>
                                          </p:val>
                                        </p:tav>
                                        <p:tav tm="100000">
                                          <p:val>
                                            <p:strVal val="#ppt_x"/>
                                          </p:val>
                                        </p:tav>
                                      </p:tavLst>
                                    </p:anim>
                                    <p:anim calcmode="lin" valueType="num">
                                      <p:cBhvr additive="base">
                                        <p:cTn id="32" dur="500" fill="hold"/>
                                        <p:tgtEl>
                                          <p:spTgt spid="41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49"/>
                                        </p:tgtEl>
                                        <p:attrNameLst>
                                          <p:attrName>style.visibility</p:attrName>
                                        </p:attrNameLst>
                                      </p:cBhvr>
                                      <p:to>
                                        <p:strVal val="visible"/>
                                      </p:to>
                                    </p:set>
                                    <p:anim calcmode="lin" valueType="num">
                                      <p:cBhvr additive="base">
                                        <p:cTn id="37" dur="500" fill="hold"/>
                                        <p:tgtEl>
                                          <p:spTgt spid="4149"/>
                                        </p:tgtEl>
                                        <p:attrNameLst>
                                          <p:attrName>ppt_x</p:attrName>
                                        </p:attrNameLst>
                                      </p:cBhvr>
                                      <p:tavLst>
                                        <p:tav tm="0">
                                          <p:val>
                                            <p:strVal val="0-#ppt_w/2"/>
                                          </p:val>
                                        </p:tav>
                                        <p:tav tm="100000">
                                          <p:val>
                                            <p:strVal val="#ppt_x"/>
                                          </p:val>
                                        </p:tav>
                                      </p:tavLst>
                                    </p:anim>
                                    <p:anim calcmode="lin" valueType="num">
                                      <p:cBhvr additive="base">
                                        <p:cTn id="38" dur="500" fill="hold"/>
                                        <p:tgtEl>
                                          <p:spTgt spid="4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148" grpId="0" autoUpdateAnimBg="0"/>
      <p:bldP spid="4149" grpId="0" autoUpdateAnimBg="0"/>
      <p:bldP spid="41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F88AA639-05E3-BE48-9AFC-4A5BF67776D0}" type="slidenum">
              <a:rPr lang="en-US" sz="1400" b="0">
                <a:solidFill>
                  <a:schemeClr val="tx1"/>
                </a:solidFill>
                <a:latin typeface="Times" charset="0"/>
                <a:ea typeface="MS PGothic" charset="0"/>
                <a:cs typeface="MS PGothic" charset="0"/>
                <a:sym typeface="Times" charset="0"/>
              </a:rPr>
              <a:pPr algn="l" eaLnBrk="1" hangingPunct="1"/>
              <a:t>26</a:t>
            </a:fld>
            <a:endParaRPr lang="en-US" sz="1400" b="0">
              <a:solidFill>
                <a:schemeClr val="tx1"/>
              </a:solidFill>
              <a:latin typeface="Times" charset="0"/>
              <a:ea typeface="MS PGothic" charset="0"/>
              <a:cs typeface="MS PGothic" charset="0"/>
              <a:sym typeface="Times" charset="0"/>
            </a:endParaRPr>
          </a:p>
        </p:txBody>
      </p:sp>
      <p:sp>
        <p:nvSpPr>
          <p:cNvPr id="51202" name="Rectangle 1"/>
          <p:cNvSpPr>
            <a:spLocks/>
          </p:cNvSpPr>
          <p:nvPr/>
        </p:nvSpPr>
        <p:spPr bwMode="auto">
          <a:xfrm>
            <a:off x="228600" y="1981200"/>
            <a:ext cx="3886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496888" indent="-457200">
              <a:spcBef>
                <a:spcPts val="288"/>
              </a:spcBef>
            </a:pPr>
            <a:r>
              <a:rPr lang="en-US" b="1">
                <a:solidFill>
                  <a:srgbClr val="CC0000"/>
                </a:solidFill>
                <a:latin typeface="Times" charset="0"/>
                <a:ea typeface="MS PGothic" charset="0"/>
                <a:cs typeface="MS PGothic" charset="0"/>
                <a:sym typeface="Times" charset="0"/>
              </a:rPr>
              <a:t>1.  For s</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L[s]</a:t>
            </a:r>
            <a:r>
              <a:rPr lang="en-US">
                <a:solidFill>
                  <a:schemeClr val="tx1"/>
                </a:solidFill>
                <a:latin typeface="Times" charset="0"/>
                <a:ea typeface="MS PGothic" charset="0"/>
                <a:cs typeface="MS PGothic" charset="0"/>
                <a:sym typeface="Times" charset="0"/>
              </a:rPr>
              <a:t> is length of</a:t>
            </a:r>
          </a:p>
          <a:p>
            <a:pPr marL="496888" indent="-457200">
              <a:spcBef>
                <a:spcPts val="288"/>
              </a:spcBef>
            </a:pPr>
            <a:r>
              <a:rPr lang="en-US">
                <a:solidFill>
                  <a:schemeClr val="tx1"/>
                </a:solidFill>
                <a:latin typeface="Times" charset="0"/>
                <a:ea typeface="MS PGothic" charset="0"/>
                <a:cs typeface="MS PGothic" charset="0"/>
                <a:sym typeface="Times" charset="0"/>
              </a:rPr>
              <a:t>     shortest v</a:t>
            </a:r>
            <a:r>
              <a:rPr lang="en-US">
                <a:solidFill>
                  <a:schemeClr val="tx1"/>
                </a:solidFill>
                <a:latin typeface="Times" charset="0"/>
                <a:ea typeface="MS PGothic" charset="0"/>
                <a:cs typeface="MS PGothic" charset="0"/>
                <a:sym typeface="Symbol" charset="0"/>
              </a:rPr>
              <a:t> </a:t>
            </a:r>
            <a:r>
              <a:rPr lang="en-US">
                <a:solidFill>
                  <a:schemeClr val="tx1"/>
                </a:solidFill>
                <a:latin typeface="Times" charset="0"/>
                <a:ea typeface="MS PGothic" charset="0"/>
                <a:cs typeface="MS PGothic" charset="0"/>
                <a:sym typeface="Times" charset="0"/>
              </a:rPr>
              <a:t>s path.</a:t>
            </a:r>
            <a:r>
              <a:rPr lang="en-US">
                <a:solidFill>
                  <a:srgbClr val="333399"/>
                </a:solidFill>
                <a:latin typeface="Times" charset="0"/>
                <a:ea typeface="MS PGothic" charset="0"/>
                <a:cs typeface="MS PGothic" charset="0"/>
                <a:sym typeface="Times" charset="0"/>
              </a:rPr>
              <a:t>   </a:t>
            </a:r>
          </a:p>
        </p:txBody>
      </p:sp>
      <p:grpSp>
        <p:nvGrpSpPr>
          <p:cNvPr id="51203" name="Group 2"/>
          <p:cNvGrpSpPr>
            <a:grpSpLocks/>
          </p:cNvGrpSpPr>
          <p:nvPr/>
        </p:nvGrpSpPr>
        <p:grpSpPr bwMode="auto">
          <a:xfrm>
            <a:off x="457200" y="1066800"/>
            <a:ext cx="3657600" cy="838200"/>
            <a:chOff x="0" y="0"/>
            <a:chExt cx="2304" cy="528"/>
          </a:xfrm>
        </p:grpSpPr>
        <p:sp>
          <p:nvSpPr>
            <p:cNvPr id="51216" name="Rectangle 3"/>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7" name="Rectangle 4"/>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8" name="Rectangle 5"/>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9" name="Line 6"/>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0" name="Line 7"/>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1" name="Line 8"/>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2" name="Line 9"/>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04" name="Rectangle 10"/>
          <p:cNvSpPr>
            <a:spLocks/>
          </p:cNvSpPr>
          <p:nvPr/>
        </p:nvSpPr>
        <p:spPr bwMode="auto">
          <a:xfrm>
            <a:off x="228600" y="2819400"/>
            <a:ext cx="411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rgbClr val="CC0000"/>
                </a:solidFill>
                <a:latin typeface="Times" charset="0"/>
                <a:ea typeface="MS PGothic" charset="0"/>
                <a:cs typeface="MS PGothic" charset="0"/>
                <a:sym typeface="Times" charset="0"/>
              </a:rPr>
              <a:t>2.</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 Edges leaving S go to </a:t>
            </a:r>
            <a:r>
              <a:rPr lang="en-US" b="1">
                <a:solidFill>
                  <a:srgbClr val="0000FF"/>
                </a:solidFill>
                <a:latin typeface="Times" charset="0"/>
                <a:ea typeface="MS PGothic" charset="0"/>
                <a:cs typeface="MS PGothic" charset="0"/>
                <a:sym typeface="Times" charset="0"/>
              </a:rPr>
              <a:t>F</a:t>
            </a:r>
            <a:r>
              <a:rPr lang="en-US">
                <a:solidFill>
                  <a:schemeClr val="tx1"/>
                </a:solidFill>
                <a:latin typeface="Times" charset="0"/>
                <a:ea typeface="MS PGothic" charset="0"/>
                <a:cs typeface="MS PGothic" charset="0"/>
                <a:sym typeface="Times" charset="0"/>
              </a:rPr>
              <a:t>.</a:t>
            </a:r>
            <a:r>
              <a:rPr lang="en-US">
                <a:solidFill>
                  <a:srgbClr val="333399"/>
                </a:solidFill>
                <a:latin typeface="Times" charset="0"/>
                <a:ea typeface="MS PGothic" charset="0"/>
                <a:cs typeface="MS PGothic" charset="0"/>
                <a:sym typeface="Times" charset="0"/>
              </a:rPr>
              <a:t>   </a:t>
            </a:r>
          </a:p>
        </p:txBody>
      </p:sp>
      <p:sp>
        <p:nvSpPr>
          <p:cNvPr id="51205" name="Rectangle 11"/>
          <p:cNvSpPr>
            <a:spLocks/>
          </p:cNvSpPr>
          <p:nvPr/>
        </p:nvSpPr>
        <p:spPr bwMode="auto">
          <a:xfrm>
            <a:off x="533400" y="685800"/>
            <a:ext cx="3962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1206" name="Rectangle 12"/>
          <p:cNvSpPr>
            <a:spLocks/>
          </p:cNvSpPr>
          <p:nvPr/>
        </p:nvSpPr>
        <p:spPr bwMode="auto">
          <a:xfrm>
            <a:off x="228600" y="3276600"/>
            <a:ext cx="3962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L[f]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134"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smtClean="0">
                <a:solidFill>
                  <a:schemeClr val="tx1"/>
                </a:solidFill>
                <a:latin typeface="Times" charset="0"/>
                <a:ea typeface="MS PGothic" charset="0"/>
                <a:cs typeface="MS PGothic" charset="0"/>
                <a:sym typeface="Times" charset="0"/>
              </a:rPr>
              <a:t>S=  { }; F=  { v }; L</a:t>
            </a:r>
            <a:r>
              <a:rPr lang="en-US" dirty="0">
                <a:solidFill>
                  <a:schemeClr val="tx1"/>
                </a:solidFill>
                <a:latin typeface="Times" charset="0"/>
                <a:ea typeface="MS PGothic" charset="0"/>
                <a:cs typeface="MS PGothic" charset="0"/>
                <a:sym typeface="Times" charset="0"/>
              </a:rPr>
              <a:t>[v]= </a:t>
            </a:r>
            <a:r>
              <a:rPr lang="en-US" dirty="0" smtClean="0">
                <a:solidFill>
                  <a:schemeClr val="tx1"/>
                </a:solidFill>
                <a:latin typeface="Times" charset="0"/>
                <a:ea typeface="MS PGothic" charset="0"/>
                <a:cs typeface="MS PGothic" charset="0"/>
                <a:sym typeface="Times" charset="0"/>
              </a:rPr>
              <a:t> 0</a:t>
            </a:r>
            <a:r>
              <a:rPr lang="en-US" dirty="0">
                <a:solidFill>
                  <a:schemeClr val="tx1"/>
                </a:solidFill>
                <a:latin typeface="Times" charset="0"/>
                <a:ea typeface="MS PGothic" charset="0"/>
                <a:cs typeface="MS PGothic" charset="0"/>
                <a:sym typeface="Times" charset="0"/>
              </a:rPr>
              <a:t>;</a:t>
            </a:r>
          </a:p>
        </p:txBody>
      </p:sp>
      <p:sp>
        <p:nvSpPr>
          <p:cNvPr id="5135" name="Rectangle 15"/>
          <p:cNvSpPr>
            <a:spLocks/>
          </p:cNvSpPr>
          <p:nvPr/>
        </p:nvSpPr>
        <p:spPr bwMode="auto">
          <a:xfrm>
            <a:off x="4419600" y="762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51210" name="Rectangle 16"/>
          <p:cNvSpPr>
            <a:spLocks/>
          </p:cNvSpPr>
          <p:nvPr/>
        </p:nvSpPr>
        <p:spPr bwMode="auto">
          <a:xfrm>
            <a:off x="304800" y="4648200"/>
            <a:ext cx="3810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L value, L[f]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51211" name="Oval 17"/>
          <p:cNvSpPr>
            <a:spLocks/>
          </p:cNvSpPr>
          <p:nvPr/>
        </p:nvSpPr>
        <p:spPr bwMode="auto">
          <a:xfrm>
            <a:off x="2095500" y="1384300"/>
            <a:ext cx="304800" cy="304800"/>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1212" name="Rectangle 18"/>
          <p:cNvSpPr>
            <a:spLocks/>
          </p:cNvSpPr>
          <p:nvPr/>
        </p:nvSpPr>
        <p:spPr bwMode="auto">
          <a:xfrm>
            <a:off x="2133600" y="1295400"/>
            <a:ext cx="457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v</a:t>
            </a:r>
          </a:p>
        </p:txBody>
      </p:sp>
      <p:sp>
        <p:nvSpPr>
          <p:cNvPr id="51213" name="Rectangle 19"/>
          <p:cNvSpPr>
            <a:spLocks noGrp="1" noChangeArrowheads="1"/>
          </p:cNvSpPr>
          <p:nvPr>
            <p:ph type="title"/>
          </p:nvPr>
        </p:nvSpPr>
        <p:spPr>
          <a:xfrm>
            <a:off x="292100" y="165100"/>
            <a:ext cx="2552700" cy="6604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1214" name="Rectangle 20"/>
          <p:cNvSpPr>
            <a:spLocks/>
          </p:cNvSpPr>
          <p:nvPr/>
        </p:nvSpPr>
        <p:spPr bwMode="auto">
          <a:xfrm>
            <a:off x="4267200" y="4991100"/>
            <a:ext cx="4191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1:</a:t>
            </a:r>
            <a:r>
              <a:rPr lang="en-US" dirty="0">
                <a:solidFill>
                  <a:schemeClr val="tx1"/>
                </a:solidFill>
                <a:latin typeface="Times" charset="0"/>
                <a:ea typeface="MS PGothic" charset="0"/>
                <a:cs typeface="MS PGothic" charset="0"/>
                <a:sym typeface="Times" charset="0"/>
              </a:rPr>
              <a:t> </a:t>
            </a:r>
          </a:p>
        </p:txBody>
      </p:sp>
      <p:sp>
        <p:nvSpPr>
          <p:cNvPr id="5141" name="Rectangle 21"/>
          <p:cNvSpPr>
            <a:spLocks/>
          </p:cNvSpPr>
          <p:nvPr/>
        </p:nvSpPr>
        <p:spPr bwMode="auto">
          <a:xfrm>
            <a:off x="4305300" y="5422900"/>
            <a:ext cx="411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How does the loop start? What is done to truthify the invariant?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 fill="hold"/>
                                        <p:tgtEl>
                                          <p:spTgt spid="5141"/>
                                        </p:tgtEl>
                                        <p:attrNameLst>
                                          <p:attrName>ppt_x</p:attrName>
                                        </p:attrNameLst>
                                      </p:cBhvr>
                                      <p:tavLst>
                                        <p:tav tm="0">
                                          <p:val>
                                            <p:strVal val="#ppt_x"/>
                                          </p:val>
                                        </p:tav>
                                        <p:tav tm="100000">
                                          <p:val>
                                            <p:strVal val="#ppt_x"/>
                                          </p:val>
                                        </p:tav>
                                      </p:tavLst>
                                    </p:anim>
                                    <p:anim calcmode="lin" valueType="num">
                                      <p:cBhvr additive="base">
                                        <p:cTn id="8"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34"/>
                                        </p:tgtEl>
                                        <p:attrNameLst>
                                          <p:attrName>style.visibility</p:attrName>
                                        </p:attrNameLst>
                                      </p:cBhvr>
                                      <p:to>
                                        <p:strVal val="visible"/>
                                      </p:to>
                                    </p:set>
                                    <p:anim calcmode="lin" valueType="num">
                                      <p:cBhvr additive="base">
                                        <p:cTn id="13" dur="500" fill="hold"/>
                                        <p:tgtEl>
                                          <p:spTgt spid="5134"/>
                                        </p:tgtEl>
                                        <p:attrNameLst>
                                          <p:attrName>ppt_x</p:attrName>
                                        </p:attrNameLst>
                                      </p:cBhvr>
                                      <p:tavLst>
                                        <p:tav tm="0">
                                          <p:val>
                                            <p:strVal val="1+#ppt_w/2"/>
                                          </p:val>
                                        </p:tav>
                                        <p:tav tm="100000">
                                          <p:val>
                                            <p:strVal val="#ppt_x"/>
                                          </p:val>
                                        </p:tav>
                                      </p:tavLst>
                                    </p:anim>
                                    <p:anim calcmode="lin" valueType="num">
                                      <p:cBhvr additive="base">
                                        <p:cTn id="14" dur="500" fill="hold"/>
                                        <p:tgtEl>
                                          <p:spTgt spid="513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grpId="0" nodeType="afterEffect" nodePh="1">
                                  <p:stCondLst>
                                    <p:cond delay="500"/>
                                  </p:stCondLst>
                                  <p:endCondLst>
                                    <p:cond evt="begin" delay="0">
                                      <p:tn val="16"/>
                                    </p:cond>
                                  </p:endCondLst>
                                  <p:childTnLst>
                                    <p:set>
                                      <p:cBhvr>
                                        <p:cTn id="17" dur="1" fill="hold">
                                          <p:stCondLst>
                                            <p:cond delay="0"/>
                                          </p:stCondLst>
                                        </p:cTn>
                                        <p:tgtEl>
                                          <p:spTgt spid="5135"/>
                                        </p:tgtEl>
                                        <p:attrNameLst>
                                          <p:attrName>style.visibility</p:attrName>
                                        </p:attrNameLst>
                                      </p:cBhvr>
                                      <p:to>
                                        <p:strVal val="visible"/>
                                      </p:to>
                                    </p:set>
                                    <p:anim calcmode="lin" valueType="num">
                                      <p:cBhvr additive="base">
                                        <p:cTn id="18" dur="500" fill="hold"/>
                                        <p:tgtEl>
                                          <p:spTgt spid="5135"/>
                                        </p:tgtEl>
                                        <p:attrNameLst>
                                          <p:attrName>ppt_x</p:attrName>
                                        </p:attrNameLst>
                                      </p:cBhvr>
                                      <p:tavLst>
                                        <p:tav tm="0">
                                          <p:val>
                                            <p:strVal val="1+#ppt_w/2"/>
                                          </p:val>
                                        </p:tav>
                                        <p:tav tm="100000">
                                          <p:val>
                                            <p:strVal val="#ppt_x"/>
                                          </p:val>
                                        </p:tav>
                                      </p:tavLst>
                                    </p:anim>
                                    <p:anim calcmode="lin" valueType="num">
                                      <p:cBhvr additive="base">
                                        <p:cTn id="19"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utoUpdateAnimBg="0"/>
      <p:bldP spid="5135" grpId="0" autoUpdateAnimBg="0"/>
      <p:bldP spid="514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73235B1F-F2ED-AF4B-A141-241A54FA0A80}" type="slidenum">
              <a:rPr lang="en-US" sz="1400" b="0">
                <a:solidFill>
                  <a:schemeClr val="tx1"/>
                </a:solidFill>
                <a:latin typeface="Times" charset="0"/>
                <a:ea typeface="MS PGothic" charset="0"/>
                <a:cs typeface="MS PGothic" charset="0"/>
                <a:sym typeface="Times" charset="0"/>
              </a:rPr>
              <a:pPr algn="l" eaLnBrk="1" hangingPunct="1"/>
              <a:t>27</a:t>
            </a:fld>
            <a:endParaRPr lang="en-US" sz="1400" b="0">
              <a:solidFill>
                <a:schemeClr val="tx1"/>
              </a:solidFill>
              <a:latin typeface="Times" charset="0"/>
              <a:ea typeface="MS PGothic" charset="0"/>
              <a:cs typeface="MS PGothic" charset="0"/>
              <a:sym typeface="Times" charset="0"/>
            </a:endParaRPr>
          </a:p>
        </p:txBody>
      </p:sp>
      <p:sp>
        <p:nvSpPr>
          <p:cNvPr id="6145" name="Rectangle 1"/>
          <p:cNvSpPr>
            <a:spLocks/>
          </p:cNvSpPr>
          <p:nvPr/>
        </p:nvSpPr>
        <p:spPr bwMode="auto">
          <a:xfrm>
            <a:off x="4343400" y="5562600"/>
            <a:ext cx="403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When does loop stop? When is array L completely calculated?</a:t>
            </a:r>
          </a:p>
        </p:txBody>
      </p:sp>
      <p:sp>
        <p:nvSpPr>
          <p:cNvPr id="53251" name="Rectangle 2"/>
          <p:cNvSpPr>
            <a:spLocks/>
          </p:cNvSpPr>
          <p:nvPr/>
        </p:nvSpPr>
        <p:spPr bwMode="auto">
          <a:xfrm>
            <a:off x="4419600" y="838200"/>
            <a:ext cx="4572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while</a:t>
            </a: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125"/>
              </a:spcBef>
            </a:pPr>
            <a:endParaRPr lang="en-US" sz="1000"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smtClean="0">
                <a:solidFill>
                  <a:schemeClr val="tx1"/>
                </a:solidFill>
                <a:latin typeface="Times" charset="0"/>
                <a:ea typeface="MS PGothic" charset="0"/>
                <a:cs typeface="MS PGothic" charset="0"/>
                <a:sym typeface="Times" charset="0"/>
              </a:rPr>
              <a:t>}</a:t>
            </a:r>
            <a:endParaRPr lang="en-US" dirty="0">
              <a:solidFill>
                <a:schemeClr val="tx1"/>
              </a:solidFill>
              <a:latin typeface="Times" charset="0"/>
              <a:ea typeface="MS PGothic" charset="0"/>
              <a:cs typeface="MS PGothic" charset="0"/>
              <a:sym typeface="Times" charset="0"/>
            </a:endParaRPr>
          </a:p>
        </p:txBody>
      </p:sp>
      <p:sp>
        <p:nvSpPr>
          <p:cNvPr id="53252" name="Rectangle 3"/>
          <p:cNvSpPr>
            <a:spLocks/>
          </p:cNvSpPr>
          <p:nvPr/>
        </p:nvSpPr>
        <p:spPr bwMode="auto">
          <a:xfrm>
            <a:off x="228600" y="1981200"/>
            <a:ext cx="3886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496888" indent="-457200">
              <a:spcBef>
                <a:spcPts val="288"/>
              </a:spcBef>
            </a:pPr>
            <a:r>
              <a:rPr lang="en-US" b="1">
                <a:solidFill>
                  <a:srgbClr val="CC0000"/>
                </a:solidFill>
                <a:latin typeface="Times" charset="0"/>
                <a:ea typeface="MS PGothic" charset="0"/>
                <a:cs typeface="MS PGothic" charset="0"/>
                <a:sym typeface="Times" charset="0"/>
              </a:rPr>
              <a:t>1.  For s</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L[s]</a:t>
            </a:r>
            <a:r>
              <a:rPr lang="en-US">
                <a:solidFill>
                  <a:schemeClr val="tx1"/>
                </a:solidFill>
                <a:latin typeface="Times" charset="0"/>
                <a:ea typeface="MS PGothic" charset="0"/>
                <a:cs typeface="MS PGothic" charset="0"/>
                <a:sym typeface="Times" charset="0"/>
              </a:rPr>
              <a:t> is length of</a:t>
            </a:r>
          </a:p>
          <a:p>
            <a:pPr marL="496888" indent="-457200">
              <a:spcBef>
                <a:spcPts val="288"/>
              </a:spcBef>
            </a:pPr>
            <a:r>
              <a:rPr lang="en-US">
                <a:solidFill>
                  <a:schemeClr val="tx1"/>
                </a:solidFill>
                <a:latin typeface="Times" charset="0"/>
                <a:ea typeface="MS PGothic" charset="0"/>
                <a:cs typeface="MS PGothic" charset="0"/>
                <a:sym typeface="Times" charset="0"/>
              </a:rPr>
              <a:t>     shortest v </a:t>
            </a:r>
            <a:r>
              <a:rPr lang="en-US">
                <a:solidFill>
                  <a:schemeClr val="tx1"/>
                </a:solidFill>
                <a:latin typeface="Times" charset="0"/>
                <a:ea typeface="MS PGothic" charset="0"/>
                <a:cs typeface="MS PGothic" charset="0"/>
                <a:sym typeface="Symbol" charset="0"/>
              </a:rPr>
              <a:t> </a:t>
            </a:r>
            <a:r>
              <a:rPr lang="en-US">
                <a:solidFill>
                  <a:schemeClr val="tx1"/>
                </a:solidFill>
                <a:latin typeface="Times" charset="0"/>
                <a:ea typeface="MS PGothic" charset="0"/>
                <a:cs typeface="MS PGothic" charset="0"/>
                <a:sym typeface="Times" charset="0"/>
              </a:rPr>
              <a:t>s path.</a:t>
            </a:r>
            <a:r>
              <a:rPr lang="en-US">
                <a:solidFill>
                  <a:srgbClr val="333399"/>
                </a:solidFill>
                <a:latin typeface="Times" charset="0"/>
                <a:ea typeface="MS PGothic" charset="0"/>
                <a:cs typeface="MS PGothic" charset="0"/>
                <a:sym typeface="Times" charset="0"/>
              </a:rPr>
              <a:t>   </a:t>
            </a:r>
          </a:p>
        </p:txBody>
      </p:sp>
      <p:grpSp>
        <p:nvGrpSpPr>
          <p:cNvPr id="53253" name="Group 4"/>
          <p:cNvGrpSpPr>
            <a:grpSpLocks/>
          </p:cNvGrpSpPr>
          <p:nvPr/>
        </p:nvGrpSpPr>
        <p:grpSpPr bwMode="auto">
          <a:xfrm>
            <a:off x="457200" y="1066800"/>
            <a:ext cx="3657600" cy="838200"/>
            <a:chOff x="0" y="0"/>
            <a:chExt cx="2304" cy="528"/>
          </a:xfrm>
        </p:grpSpPr>
        <p:sp>
          <p:nvSpPr>
            <p:cNvPr id="53264" name="Rectangle 5"/>
            <p:cNvSpPr>
              <a:spLocks/>
            </p:cNvSpPr>
            <p:nvPr/>
          </p:nvSpPr>
          <p:spPr bwMode="auto">
            <a:xfrm>
              <a:off x="0" y="0"/>
              <a:ext cx="432" cy="528"/>
            </a:xfrm>
            <a:prstGeom prst="rect">
              <a:avLst/>
            </a:prstGeom>
            <a:solidFill>
              <a:srgbClr val="CC0000"/>
            </a:solidFill>
            <a:ln w="12700">
              <a:solidFill>
                <a:srgbClr val="CC0000"/>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5" name="Rectangle 6"/>
            <p:cNvSpPr>
              <a:spLocks/>
            </p:cNvSpPr>
            <p:nvPr/>
          </p:nvSpPr>
          <p:spPr bwMode="auto">
            <a:xfrm>
              <a:off x="960" y="0"/>
              <a:ext cx="432" cy="528"/>
            </a:xfrm>
            <a:prstGeom prst="rect">
              <a:avLst/>
            </a:prstGeom>
            <a:solidFill>
              <a:srgbClr val="0000FF"/>
            </a:solidFill>
            <a:ln w="12700">
              <a:solidFill>
                <a:srgbClr val="0000FF"/>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6" name="Rectangle 7"/>
            <p:cNvSpPr>
              <a:spLocks/>
            </p:cNvSpPr>
            <p:nvPr/>
          </p:nvSpPr>
          <p:spPr bwMode="auto">
            <a:xfrm>
              <a:off x="1920" y="0"/>
              <a:ext cx="384" cy="528"/>
            </a:xfrm>
            <a:prstGeom prst="rect">
              <a:avLst/>
            </a:prstGeom>
            <a:solidFill>
              <a:srgbClr val="000000"/>
            </a:solidFill>
            <a:ln w="12700">
              <a:solidFill>
                <a:schemeClr val="tx1"/>
              </a:solidFill>
              <a:miter lim="800000"/>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3267" name="Line 8"/>
            <p:cNvSpPr>
              <a:spLocks noChangeShapeType="1"/>
            </p:cNvSpPr>
            <p:nvPr/>
          </p:nvSpPr>
          <p:spPr bwMode="auto">
            <a:xfrm>
              <a:off x="431" y="9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8" name="Line 9"/>
            <p:cNvSpPr>
              <a:spLocks noChangeShapeType="1"/>
            </p:cNvSpPr>
            <p:nvPr/>
          </p:nvSpPr>
          <p:spPr bwMode="auto">
            <a:xfrm>
              <a:off x="431" y="336"/>
              <a:ext cx="529"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9" name="Line 10"/>
            <p:cNvSpPr>
              <a:spLocks noChangeShapeType="1"/>
            </p:cNvSpPr>
            <p:nvPr/>
          </p:nvSpPr>
          <p:spPr bwMode="auto">
            <a:xfrm>
              <a:off x="1344" y="96"/>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0" name="Line 11"/>
            <p:cNvSpPr>
              <a:spLocks noChangeShapeType="1"/>
            </p:cNvSpPr>
            <p:nvPr/>
          </p:nvSpPr>
          <p:spPr bwMode="auto">
            <a:xfrm>
              <a:off x="1344" y="240"/>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3254" name="Rectangle 12"/>
          <p:cNvSpPr>
            <a:spLocks/>
          </p:cNvSpPr>
          <p:nvPr/>
        </p:nvSpPr>
        <p:spPr bwMode="auto">
          <a:xfrm>
            <a:off x="228600" y="2819400"/>
            <a:ext cx="411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a:solidFill>
                  <a:srgbClr val="CC0000"/>
                </a:solidFill>
                <a:latin typeface="Times" charset="0"/>
                <a:ea typeface="MS PGothic" charset="0"/>
                <a:cs typeface="MS PGothic" charset="0"/>
                <a:sym typeface="Times" charset="0"/>
              </a:rPr>
              <a:t>2.</a:t>
            </a:r>
            <a:r>
              <a:rPr lang="en-US">
                <a:solidFill>
                  <a:schemeClr val="tx1"/>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 Edges leaving S go to </a:t>
            </a:r>
            <a:r>
              <a:rPr lang="en-US" b="1">
                <a:solidFill>
                  <a:srgbClr val="0000FF"/>
                </a:solidFill>
                <a:latin typeface="Times" charset="0"/>
                <a:ea typeface="MS PGothic" charset="0"/>
                <a:cs typeface="MS PGothic" charset="0"/>
                <a:sym typeface="Times" charset="0"/>
              </a:rPr>
              <a:t>F</a:t>
            </a:r>
            <a:r>
              <a:rPr lang="en-US">
                <a:solidFill>
                  <a:schemeClr val="tx1"/>
                </a:solidFill>
                <a:latin typeface="Times" charset="0"/>
                <a:ea typeface="MS PGothic" charset="0"/>
                <a:cs typeface="MS PGothic" charset="0"/>
                <a:sym typeface="Times" charset="0"/>
              </a:rPr>
              <a:t>.</a:t>
            </a:r>
            <a:r>
              <a:rPr lang="en-US">
                <a:solidFill>
                  <a:srgbClr val="333399"/>
                </a:solidFill>
                <a:latin typeface="Times" charset="0"/>
                <a:ea typeface="MS PGothic" charset="0"/>
                <a:cs typeface="MS PGothic" charset="0"/>
                <a:sym typeface="Times" charset="0"/>
              </a:rPr>
              <a:t>   </a:t>
            </a:r>
          </a:p>
        </p:txBody>
      </p:sp>
      <p:sp>
        <p:nvSpPr>
          <p:cNvPr id="53255" name="Rectangle 13"/>
          <p:cNvSpPr>
            <a:spLocks/>
          </p:cNvSpPr>
          <p:nvPr/>
        </p:nvSpPr>
        <p:spPr bwMode="auto">
          <a:xfrm>
            <a:off x="533400" y="685800"/>
            <a:ext cx="3962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a:solidFill>
                  <a:srgbClr val="0000FF"/>
                </a:solidFill>
                <a:latin typeface="Times" charset="0"/>
                <a:ea typeface="MS PGothic" charset="0"/>
                <a:cs typeface="MS PGothic" charset="0"/>
                <a:sym typeface="Times" charset="0"/>
              </a:rPr>
              <a:t> </a:t>
            </a:r>
            <a:r>
              <a:rPr lang="en-US" b="1">
                <a:solidFill>
                  <a:srgbClr val="CC0000"/>
                </a:solidFill>
                <a:latin typeface="Times" charset="0"/>
                <a:ea typeface="MS PGothic" charset="0"/>
                <a:cs typeface="MS PGothic" charset="0"/>
                <a:sym typeface="Times" charset="0"/>
              </a:rPr>
              <a:t>S</a:t>
            </a:r>
            <a:r>
              <a:rPr lang="en-US" b="1">
                <a:solidFill>
                  <a:srgbClr val="0000FF"/>
                </a:solidFill>
                <a:latin typeface="Times" charset="0"/>
                <a:ea typeface="MS PGothic" charset="0"/>
                <a:cs typeface="MS PGothic" charset="0"/>
                <a:sym typeface="Times" charset="0"/>
              </a:rPr>
              <a:t>                  F          </a:t>
            </a:r>
            <a:r>
              <a:rPr lang="en-US" b="1">
                <a:solidFill>
                  <a:schemeClr val="tx1"/>
                </a:solidFill>
                <a:latin typeface="Times" charset="0"/>
                <a:ea typeface="MS PGothic" charset="0"/>
                <a:cs typeface="MS PGothic" charset="0"/>
                <a:sym typeface="Times" charset="0"/>
              </a:rPr>
              <a:t>Far off</a:t>
            </a:r>
          </a:p>
        </p:txBody>
      </p:sp>
      <p:sp>
        <p:nvSpPr>
          <p:cNvPr id="53256" name="Rectangle 14"/>
          <p:cNvSpPr>
            <a:spLocks/>
          </p:cNvSpPr>
          <p:nvPr/>
        </p:nvSpPr>
        <p:spPr bwMode="auto">
          <a:xfrm>
            <a:off x="228600" y="3276600"/>
            <a:ext cx="3962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rgbClr val="0000FF"/>
                </a:solidFill>
                <a:latin typeface="Times" charset="0"/>
                <a:ea typeface="MS PGothic" charset="0"/>
                <a:cs typeface="MS PGothic" charset="0"/>
                <a:sym typeface="Times" charset="0"/>
              </a:rPr>
              <a:t>3.</a:t>
            </a:r>
            <a:r>
              <a:rPr lang="en-US" dirty="0">
                <a:solidFill>
                  <a:schemeClr val="tx1"/>
                </a:solidFill>
                <a:latin typeface="Times" charset="0"/>
                <a:ea typeface="MS PGothic" charset="0"/>
                <a:cs typeface="MS PGothic" charset="0"/>
                <a:sym typeface="Times" charset="0"/>
              </a:rPr>
              <a:t>  </a:t>
            </a:r>
            <a:r>
              <a:rPr lang="en-US" b="1" dirty="0">
                <a:solidFill>
                  <a:srgbClr val="0000FF"/>
                </a:solidFill>
                <a:latin typeface="Times" charset="0"/>
                <a:ea typeface="MS PGothic" charset="0"/>
                <a:cs typeface="MS PGothic" charset="0"/>
                <a:sym typeface="Times" charset="0"/>
              </a:rPr>
              <a:t>For f, L[f]</a:t>
            </a:r>
            <a:r>
              <a:rPr lang="en-US" b="1" dirty="0">
                <a:solidFill>
                  <a:srgbClr val="CC0000"/>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is length of</a:t>
            </a:r>
          </a:p>
          <a:p>
            <a:pPr marL="39688">
              <a:spcBef>
                <a:spcPts val="288"/>
              </a:spcBef>
            </a:pPr>
            <a:r>
              <a:rPr lang="en-US" dirty="0">
                <a:solidFill>
                  <a:schemeClr val="tx1"/>
                </a:solidFill>
                <a:latin typeface="Times" charset="0"/>
                <a:ea typeface="MS PGothic" charset="0"/>
                <a:cs typeface="MS PGothic" charset="0"/>
                <a:sym typeface="Times" charset="0"/>
              </a:rPr>
              <a:t>     shortest v </a:t>
            </a:r>
            <a:r>
              <a:rPr lang="en-US" dirty="0">
                <a:solidFill>
                  <a:schemeClr val="tx1"/>
                </a:solidFill>
                <a:latin typeface="Times" charset="0"/>
                <a:ea typeface="MS PGothic" charset="0"/>
                <a:cs typeface="MS PGothic" charset="0"/>
                <a:sym typeface="Symbol" charset="0"/>
              </a:rPr>
              <a:t></a:t>
            </a:r>
            <a:r>
              <a:rPr lang="en-US" dirty="0">
                <a:solidFill>
                  <a:schemeClr val="tx1"/>
                </a:solidFill>
                <a:latin typeface="Times" charset="0"/>
                <a:ea typeface="MS PGothic" charset="0"/>
                <a:cs typeface="MS PGothic" charset="0"/>
                <a:sym typeface="Times" charset="0"/>
              </a:rPr>
              <a:t> f path using</a:t>
            </a:r>
          </a:p>
          <a:p>
            <a:pPr marL="39688">
              <a:spcBef>
                <a:spcPts val="288"/>
              </a:spcBef>
            </a:pPr>
            <a:r>
              <a:rPr lang="en-US" dirty="0">
                <a:solidFill>
                  <a:schemeClr val="tx1"/>
                </a:solidFill>
                <a:latin typeface="Times" charset="0"/>
                <a:ea typeface="MS PGothic" charset="0"/>
                <a:cs typeface="MS PGothic" charset="0"/>
                <a:sym typeface="Times" charset="0"/>
              </a:rPr>
              <a:t>     </a:t>
            </a:r>
            <a:r>
              <a:rPr lang="en-US" dirty="0">
                <a:solidFill>
                  <a:srgbClr val="FF0000"/>
                </a:solidFill>
                <a:latin typeface="Times" charset="0"/>
                <a:ea typeface="MS PGothic" charset="0"/>
                <a:cs typeface="MS PGothic" charset="0"/>
                <a:sym typeface="Times" charset="0"/>
              </a:rPr>
              <a:t>red nodes </a:t>
            </a:r>
            <a:r>
              <a:rPr lang="en-US" dirty="0">
                <a:solidFill>
                  <a:schemeClr val="tx1"/>
                </a:solidFill>
                <a:latin typeface="Times" charset="0"/>
                <a:ea typeface="MS PGothic" charset="0"/>
                <a:cs typeface="MS PGothic" charset="0"/>
                <a:sym typeface="Times" charset="0"/>
              </a:rPr>
              <a:t>(except for </a:t>
            </a:r>
            <a:r>
              <a:rPr lang="en-US" dirty="0">
                <a:solidFill>
                  <a:srgbClr val="3366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a:t>
            </a:r>
          </a:p>
        </p:txBody>
      </p:sp>
      <p:sp>
        <p:nvSpPr>
          <p:cNvPr id="53260" name="Rectangle 18"/>
          <p:cNvSpPr>
            <a:spLocks/>
          </p:cNvSpPr>
          <p:nvPr/>
        </p:nvSpPr>
        <p:spPr bwMode="auto">
          <a:xfrm>
            <a:off x="304800" y="4648200"/>
            <a:ext cx="3810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38"/>
              </a:spcBef>
            </a:pPr>
            <a:r>
              <a:rPr lang="en-US" b="1" dirty="0">
                <a:solidFill>
                  <a:schemeClr val="tx1"/>
                </a:solidFill>
                <a:latin typeface="Times" charset="0"/>
                <a:ea typeface="MS PGothic" charset="0"/>
                <a:cs typeface="MS PGothic" charset="0"/>
                <a:sym typeface="Times" charset="0"/>
              </a:rPr>
              <a:t>Theorem:</a:t>
            </a:r>
            <a:r>
              <a:rPr lang="en-US" dirty="0">
                <a:solidFill>
                  <a:schemeClr val="tx1"/>
                </a:solidFill>
                <a:latin typeface="Times" charset="0"/>
                <a:ea typeface="MS PGothic" charset="0"/>
                <a:cs typeface="MS PGothic" charset="0"/>
                <a:sym typeface="Times" charset="0"/>
              </a:rPr>
              <a:t> For a node </a:t>
            </a:r>
            <a:r>
              <a:rPr lang="en-US" b="1" dirty="0">
                <a:solidFill>
                  <a:srgbClr val="0000FF"/>
                </a:solidFill>
                <a:latin typeface="Times" charset="0"/>
                <a:ea typeface="MS PGothic" charset="0"/>
                <a:cs typeface="MS PGothic" charset="0"/>
                <a:sym typeface="Times" charset="0"/>
              </a:rPr>
              <a:t>f</a:t>
            </a:r>
            <a:r>
              <a:rPr lang="en-US" dirty="0">
                <a:solidFill>
                  <a:schemeClr val="tx1"/>
                </a:solidFill>
                <a:latin typeface="Times" charset="0"/>
                <a:ea typeface="MS PGothic" charset="0"/>
                <a:cs typeface="MS PGothic" charset="0"/>
                <a:sym typeface="Times" charset="0"/>
              </a:rPr>
              <a:t> in </a:t>
            </a:r>
            <a:r>
              <a:rPr lang="en-US" b="1" dirty="0">
                <a:solidFill>
                  <a:srgbClr val="0000FF"/>
                </a:solidFill>
                <a:latin typeface="Times" charset="0"/>
                <a:ea typeface="MS PGothic" charset="0"/>
                <a:cs typeface="MS PGothic" charset="0"/>
                <a:sym typeface="Times" charset="0"/>
              </a:rPr>
              <a:t>F</a:t>
            </a:r>
          </a:p>
          <a:p>
            <a:pPr marL="39688">
              <a:spcBef>
                <a:spcPts val="138"/>
              </a:spcBef>
            </a:pPr>
            <a:r>
              <a:rPr lang="en-US" dirty="0">
                <a:solidFill>
                  <a:schemeClr val="tx1"/>
                </a:solidFill>
                <a:latin typeface="Times" charset="0"/>
                <a:ea typeface="MS PGothic" charset="0"/>
                <a:cs typeface="MS PGothic" charset="0"/>
                <a:sym typeface="Times" charset="0"/>
              </a:rPr>
              <a:t>with min L value, L[f] is</a:t>
            </a:r>
          </a:p>
          <a:p>
            <a:pPr marL="39688">
              <a:spcBef>
                <a:spcPts val="138"/>
              </a:spcBef>
            </a:pPr>
            <a:r>
              <a:rPr lang="en-US" dirty="0">
                <a:solidFill>
                  <a:schemeClr val="tx1"/>
                </a:solidFill>
                <a:latin typeface="Times" charset="0"/>
                <a:ea typeface="MS PGothic" charset="0"/>
                <a:cs typeface="MS PGothic" charset="0"/>
                <a:sym typeface="Times" charset="0"/>
              </a:rPr>
              <a:t>shortest path length</a:t>
            </a:r>
          </a:p>
        </p:txBody>
      </p:sp>
      <p:sp>
        <p:nvSpPr>
          <p:cNvPr id="6163" name="Rectangle 19"/>
          <p:cNvSpPr>
            <a:spLocks/>
          </p:cNvSpPr>
          <p:nvPr/>
        </p:nvSpPr>
        <p:spPr bwMode="auto">
          <a:xfrm>
            <a:off x="5334000" y="838200"/>
            <a:ext cx="1447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F </a:t>
            </a:r>
            <a:r>
              <a:rPr lang="en-US" dirty="0">
                <a:latin typeface="Times" charset="0"/>
                <a:ea typeface="ヒラギノ明朝 ProN W3" charset="0"/>
                <a:cs typeface="ヒラギノ明朝 ProN W3" charset="0"/>
                <a:sym typeface="Times" charset="0"/>
              </a:rPr>
              <a:t>≠ </a:t>
            </a:r>
            <a:r>
              <a:rPr lang="en-US" dirty="0">
                <a:solidFill>
                  <a:schemeClr val="tx1"/>
                </a:solidFill>
                <a:latin typeface="Times" charset="0"/>
                <a:ea typeface="MS PGothic" charset="0"/>
                <a:cs typeface="MS PGothic" charset="0"/>
                <a:sym typeface="Times" charset="0"/>
              </a:rPr>
              <a:t> {}</a:t>
            </a:r>
          </a:p>
        </p:txBody>
      </p:sp>
      <p:sp>
        <p:nvSpPr>
          <p:cNvPr id="53262" name="Rectangle 20"/>
          <p:cNvSpPr>
            <a:spLocks noGrp="1" noChangeArrowheads="1"/>
          </p:cNvSpPr>
          <p:nvPr>
            <p:ph type="title"/>
          </p:nvPr>
        </p:nvSpPr>
        <p:spPr>
          <a:xfrm>
            <a:off x="228600" y="228600"/>
            <a:ext cx="2603500" cy="635000"/>
          </a:xfrm>
        </p:spPr>
        <p:txBody>
          <a:bodyPr rIns="132080" anchor="t"/>
          <a:lstStyle/>
          <a:p>
            <a:pPr eaLnBrk="1" hangingPunct="1"/>
            <a:r>
              <a:rPr lang="en-US" sz="2800" b="1">
                <a:solidFill>
                  <a:srgbClr val="CC0000"/>
                </a:solidFill>
                <a:latin typeface="Tw Cen MT" charset="0"/>
                <a:sym typeface="Times" charset="0"/>
              </a:rPr>
              <a:t>The algorithm</a:t>
            </a:r>
            <a:endParaRPr lang="en-US" sz="2800" b="1">
              <a:solidFill>
                <a:srgbClr val="CC0000"/>
              </a:solidFill>
              <a:latin typeface="Tw Cen MT" charset="0"/>
              <a:ea typeface="ヒラギノ明朝 ProN W6" charset="0"/>
              <a:cs typeface="ヒラギノ明朝 ProN W6" charset="0"/>
              <a:sym typeface="Times" charset="0"/>
            </a:endParaRPr>
          </a:p>
        </p:txBody>
      </p:sp>
      <p:sp>
        <p:nvSpPr>
          <p:cNvPr id="53263" name="Rectangle 21"/>
          <p:cNvSpPr>
            <a:spLocks/>
          </p:cNvSpPr>
          <p:nvPr/>
        </p:nvSpPr>
        <p:spPr bwMode="auto">
          <a:xfrm>
            <a:off x="4343400" y="5181600"/>
            <a:ext cx="4191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2:</a:t>
            </a:r>
            <a:r>
              <a:rPr lang="en-US" dirty="0">
                <a:solidFill>
                  <a:schemeClr val="tx1"/>
                </a:solidFill>
                <a:latin typeface="Times" charset="0"/>
                <a:ea typeface="MS PGothic" charset="0"/>
                <a:cs typeface="MS PGothic" charset="0"/>
                <a:sym typeface="Times" charset="0"/>
              </a:rPr>
              <a:t> </a:t>
            </a:r>
          </a:p>
        </p:txBody>
      </p:sp>
      <p:sp>
        <p:nvSpPr>
          <p:cNvPr id="26"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smtClean="0">
                <a:solidFill>
                  <a:schemeClr val="tx1"/>
                </a:solidFill>
                <a:latin typeface="Times" charset="0"/>
                <a:ea typeface="MS PGothic" charset="0"/>
                <a:cs typeface="MS PGothic" charset="0"/>
                <a:sym typeface="Times" charset="0"/>
              </a:rPr>
              <a:t>S=  { }; F=  { v }; L</a:t>
            </a:r>
            <a:r>
              <a:rPr lang="en-US" dirty="0">
                <a:solidFill>
                  <a:schemeClr val="tx1"/>
                </a:solidFill>
                <a:latin typeface="Times" charset="0"/>
                <a:ea typeface="MS PGothic" charset="0"/>
                <a:cs typeface="MS PGothic" charset="0"/>
                <a:sym typeface="Times" charset="0"/>
              </a:rPr>
              <a:t>[v]= </a:t>
            </a:r>
            <a:r>
              <a:rPr lang="en-US" dirty="0" smtClean="0">
                <a:solidFill>
                  <a:schemeClr val="tx1"/>
                </a:solidFill>
                <a:latin typeface="Times" charset="0"/>
                <a:ea typeface="MS PGothic" charset="0"/>
                <a:cs typeface="MS PGothic" charset="0"/>
                <a:sym typeface="Times" charset="0"/>
              </a:rPr>
              <a:t> 0</a:t>
            </a:r>
            <a:r>
              <a:rPr lang="en-US" dirty="0">
                <a:solidFill>
                  <a:schemeClr val="tx1"/>
                </a:solidFill>
                <a:latin typeface="Times" charset="0"/>
                <a:ea typeface="MS PGothic" charset="0"/>
                <a:cs typeface="MS PGothic" charset="0"/>
                <a:sym typeface="Times" charset="0"/>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63"/>
                                        </p:tgtEl>
                                        <p:attrNameLst>
                                          <p:attrName>style.visibility</p:attrName>
                                        </p:attrNameLst>
                                      </p:cBhvr>
                                      <p:to>
                                        <p:strVal val="visible"/>
                                      </p:to>
                                    </p:set>
                                    <p:anim calcmode="lin" valueType="num">
                                      <p:cBhvr additive="base">
                                        <p:cTn id="13" dur="500" fill="hold"/>
                                        <p:tgtEl>
                                          <p:spTgt spid="6163"/>
                                        </p:tgtEl>
                                        <p:attrNameLst>
                                          <p:attrName>ppt_x</p:attrName>
                                        </p:attrNameLst>
                                      </p:cBhvr>
                                      <p:tavLst>
                                        <p:tav tm="0">
                                          <p:val>
                                            <p:strVal val="1+#ppt_w/2"/>
                                          </p:val>
                                        </p:tav>
                                        <p:tav tm="100000">
                                          <p:val>
                                            <p:strVal val="#ppt_x"/>
                                          </p:val>
                                        </p:tav>
                                      </p:tavLst>
                                    </p:anim>
                                    <p:anim calcmode="lin" valueType="num">
                                      <p:cBhvr additive="base">
                                        <p:cTn id="14"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28</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445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41" name="Text Box 26"/>
          <p:cNvSpPr txBox="1">
            <a:spLocks noChangeArrowheads="1"/>
          </p:cNvSpPr>
          <p:nvPr/>
        </p:nvSpPr>
        <p:spPr bwMode="auto">
          <a:xfrm>
            <a:off x="4724400" y="1082675"/>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L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smtClean="0">
                <a:solidFill>
                  <a:srgbClr val="CC0000"/>
                </a:solidFill>
                <a:sym typeface="Times" charset="0"/>
              </a:rPr>
              <a:t>1.  For s</a:t>
            </a:r>
            <a:r>
              <a:rPr lang="en-US" dirty="0" smtClean="0">
                <a:sym typeface="Times" charset="0"/>
              </a:rPr>
              <a:t>, </a:t>
            </a:r>
            <a:r>
              <a:rPr lang="en-US" b="1" dirty="0" smtClean="0">
                <a:solidFill>
                  <a:srgbClr val="CC0000"/>
                </a:solidFill>
                <a:sym typeface="Times" charset="0"/>
              </a:rPr>
              <a:t>L[s]</a:t>
            </a:r>
            <a:r>
              <a:rPr lang="en-US" dirty="0" smtClean="0">
                <a:sym typeface="Times" charset="0"/>
              </a:rPr>
              <a:t> is length of</a:t>
            </a:r>
          </a:p>
          <a:p>
            <a:pPr>
              <a:spcBef>
                <a:spcPct val="10000"/>
              </a:spcBef>
              <a:buFont typeface="Times" charset="0"/>
              <a:buNone/>
              <a:defRPr/>
            </a:pPr>
            <a:r>
              <a:rPr lang="en-US" dirty="0" smtClean="0">
                <a:sym typeface="Times" charset="0"/>
              </a:rPr>
              <a:t>     shortest v </a:t>
            </a:r>
            <a:r>
              <a:rPr lang="en-US" altLang="en-US" dirty="0">
                <a:latin typeface="Times" pitchFamily="-84" charset="0"/>
                <a:ea typeface="MS PGothic" pitchFamily="34" charset="-128"/>
                <a:sym typeface="Symbol"/>
              </a:rPr>
              <a:t> </a:t>
            </a:r>
            <a:r>
              <a:rPr lang="en-US" dirty="0" smtClean="0">
                <a:sym typeface="Times" charset="0"/>
              </a:rPr>
              <a:t>s path.</a:t>
            </a:r>
            <a:r>
              <a:rPr lang="en-US" dirty="0" smtClean="0">
                <a:solidFill>
                  <a:schemeClr val="accent2"/>
                </a:solidFill>
                <a:sym typeface="Times" charset="0"/>
              </a:rPr>
              <a:t>   </a:t>
            </a:r>
            <a:endParaRPr lang="en-US" dirty="0" smtClean="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2819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a:solidFill>
                  <a:srgbClr val="CC0000"/>
                </a:solidFill>
                <a:latin typeface="Times" charset="0"/>
                <a:ea typeface="ヒラギノ明朝 ProN W3" charset="0"/>
                <a:sym typeface="Times" charset="0"/>
              </a:rPr>
              <a:t>2.</a:t>
            </a:r>
            <a:r>
              <a:rPr lang="en-US">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 Edges leaving S go to </a:t>
            </a:r>
            <a:r>
              <a:rPr lang="en-US" b="1">
                <a:solidFill>
                  <a:srgbClr val="0000FF"/>
                </a:solidFill>
                <a:latin typeface="Times" charset="0"/>
                <a:ea typeface="ヒラギノ明朝 ProN W3" charset="0"/>
                <a:sym typeface="Times" charset="0"/>
              </a:rPr>
              <a:t>F</a:t>
            </a:r>
            <a:r>
              <a:rPr lang="en-US">
                <a:latin typeface="Times" charset="0"/>
                <a:ea typeface="ヒラギノ明朝 ProN W3" charset="0"/>
                <a:sym typeface="Times" charset="0"/>
              </a:rPr>
              <a:t>.</a:t>
            </a:r>
            <a:r>
              <a:rPr lang="en-US">
                <a:solidFill>
                  <a:schemeClr val="accent2"/>
                </a:solidFill>
                <a:latin typeface="Times" charset="0"/>
                <a:ea typeface="ヒラギノ明朝 ProN W3" charset="0"/>
                <a:sym typeface="Times" charset="0"/>
              </a:rPr>
              <a:t>   </a:t>
            </a:r>
            <a:endParaRPr lang="en-US">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3276600"/>
            <a:ext cx="39624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L[f]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L value, L[f]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914400" y="1524000"/>
            <a:ext cx="1676400" cy="457200"/>
            <a:chOff x="672" y="1392"/>
            <a:chExt cx="1056"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0" name="Line 23"/>
            <p:cNvSpPr>
              <a:spLocks noChangeShapeType="1"/>
            </p:cNvSpPr>
            <p:nvPr/>
          </p:nvSpPr>
          <p:spPr bwMode="auto">
            <a:xfrm>
              <a:off x="672" y="1536"/>
              <a:ext cx="76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61" name="Text Box 24"/>
            <p:cNvSpPr txBox="1">
              <a:spLocks noChangeArrowheads="1"/>
            </p:cNvSpPr>
            <p:nvPr/>
          </p:nvSpPr>
          <p:spPr bwMode="auto">
            <a:xfrm>
              <a:off x="1440" y="13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smtClean="0">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smtClean="0">
                <a:solidFill>
                  <a:schemeClr val="tx1"/>
                </a:solidFill>
                <a:latin typeface="Times" charset="0"/>
                <a:ea typeface="MS PGothic" charset="0"/>
                <a:cs typeface="MS PGothic" charset="0"/>
                <a:sym typeface="Times" charset="0"/>
              </a:rPr>
              <a:t>S=  { }; F=  { v }; L</a:t>
            </a:r>
            <a:r>
              <a:rPr lang="en-US" dirty="0">
                <a:solidFill>
                  <a:schemeClr val="tx1"/>
                </a:solidFill>
                <a:latin typeface="Times" charset="0"/>
                <a:ea typeface="MS PGothic" charset="0"/>
                <a:cs typeface="MS PGothic" charset="0"/>
                <a:sym typeface="Times" charset="0"/>
              </a:rPr>
              <a:t>[v]= 0;</a:t>
            </a:r>
          </a:p>
        </p:txBody>
      </p:sp>
      <p:sp>
        <p:nvSpPr>
          <p:cNvPr id="38" name="Rectangle 25"/>
          <p:cNvSpPr>
            <a:spLocks/>
          </p:cNvSpPr>
          <p:nvPr/>
        </p:nvSpPr>
        <p:spPr bwMode="auto">
          <a:xfrm>
            <a:off x="2362200" y="5943600"/>
            <a:ext cx="6172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a:t>
            </a:r>
            <a:r>
              <a:rPr lang="en-US" b="1" dirty="0" smtClean="0">
                <a:solidFill>
                  <a:srgbClr val="9933FF"/>
                </a:solidFill>
                <a:latin typeface="Times" charset="0"/>
                <a:ea typeface="MS PGothic" charset="0"/>
                <a:cs typeface="MS PGothic" charset="0"/>
                <a:sym typeface="Times" charset="0"/>
              </a:rPr>
              <a:t>3:</a:t>
            </a:r>
            <a:r>
              <a:rPr lang="en-US" dirty="0" smtClean="0">
                <a:solidFill>
                  <a:schemeClr val="tx1"/>
                </a:solidFill>
                <a:latin typeface="Times" charset="0"/>
                <a:ea typeface="MS PGothic" charset="0"/>
                <a:cs typeface="MS PGothic" charset="0"/>
                <a:sym typeface="Times" charset="0"/>
              </a:rPr>
              <a:t> </a:t>
            </a:r>
            <a:r>
              <a:rPr lang="en-US" dirty="0" smtClean="0">
                <a:latin typeface="Times" charset="0"/>
                <a:ea typeface="ヒラギノ明朝 ProN W3" charset="0"/>
                <a:sym typeface="Times" charset="0"/>
              </a:rPr>
              <a:t>Progress toward termination?</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1+#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499"/>
                                          </p:stCondLst>
                                        </p:cTn>
                                        <p:tgtEl>
                                          <p:spTgt spid="5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29</a:t>
            </a:fld>
            <a:endParaRPr lang="en-US" sz="1400" b="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41" name="Text Box 26"/>
          <p:cNvSpPr txBox="1">
            <a:spLocks noChangeArrowheads="1"/>
          </p:cNvSpPr>
          <p:nvPr/>
        </p:nvSpPr>
        <p:spPr bwMode="auto">
          <a:xfrm>
            <a:off x="4724400" y="1082675"/>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L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smtClean="0">
                <a:solidFill>
                  <a:srgbClr val="CC0000"/>
                </a:solidFill>
                <a:sym typeface="Times" charset="0"/>
              </a:rPr>
              <a:t>1.  For s</a:t>
            </a:r>
            <a:r>
              <a:rPr lang="en-US" dirty="0" smtClean="0">
                <a:sym typeface="Times" charset="0"/>
              </a:rPr>
              <a:t>, </a:t>
            </a:r>
            <a:r>
              <a:rPr lang="en-US" b="1" dirty="0" smtClean="0">
                <a:solidFill>
                  <a:srgbClr val="CC0000"/>
                </a:solidFill>
                <a:sym typeface="Times" charset="0"/>
              </a:rPr>
              <a:t>L[s]</a:t>
            </a:r>
            <a:r>
              <a:rPr lang="en-US" dirty="0" smtClean="0">
                <a:sym typeface="Times" charset="0"/>
              </a:rPr>
              <a:t> is length of</a:t>
            </a:r>
          </a:p>
          <a:p>
            <a:pPr>
              <a:spcBef>
                <a:spcPct val="10000"/>
              </a:spcBef>
              <a:buFont typeface="Times" charset="0"/>
              <a:buNone/>
              <a:defRPr/>
            </a:pPr>
            <a:r>
              <a:rPr lang="en-US" dirty="0" smtClean="0">
                <a:sym typeface="Times" charset="0"/>
              </a:rPr>
              <a:t>     shortest v </a:t>
            </a:r>
            <a:r>
              <a:rPr lang="en-US" altLang="en-US" dirty="0">
                <a:latin typeface="Times" pitchFamily="-84" charset="0"/>
                <a:ea typeface="MS PGothic" pitchFamily="34" charset="-128"/>
                <a:sym typeface="Symbol"/>
              </a:rPr>
              <a:t> </a:t>
            </a:r>
            <a:r>
              <a:rPr lang="en-US" dirty="0" smtClean="0">
                <a:sym typeface="Times" charset="0"/>
              </a:rPr>
              <a:t>s path.</a:t>
            </a:r>
            <a:r>
              <a:rPr lang="en-US" dirty="0" smtClean="0">
                <a:solidFill>
                  <a:schemeClr val="accent2"/>
                </a:solidFill>
                <a:sym typeface="Times" charset="0"/>
              </a:rPr>
              <a:t>   </a:t>
            </a:r>
            <a:endParaRPr lang="en-US" dirty="0" smtClean="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2819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dirty="0">
                <a:solidFill>
                  <a:srgbClr val="CC0000"/>
                </a:solidFill>
                <a:latin typeface="Times" charset="0"/>
                <a:ea typeface="ヒラギノ明朝 ProN W3" charset="0"/>
                <a:sym typeface="Times" charset="0"/>
              </a:rPr>
              <a:t>2.</a:t>
            </a:r>
            <a:r>
              <a:rPr lang="en-US" dirty="0">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 Edges leaving S go to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a:t>
            </a:r>
            <a:r>
              <a:rPr lang="en-US" dirty="0">
                <a:solidFill>
                  <a:schemeClr val="accent2"/>
                </a:solidFill>
                <a:latin typeface="Times" charset="0"/>
                <a:ea typeface="ヒラギノ明朝 ProN W3" charset="0"/>
                <a:sym typeface="Times" charset="0"/>
              </a:rPr>
              <a:t>   </a:t>
            </a:r>
            <a:endParaRPr lang="en-US" dirty="0">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a:solidFill>
                  <a:srgbClr val="0000FF"/>
                </a:solidFill>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S</a:t>
            </a:r>
            <a:r>
              <a:rPr lang="en-US" b="1">
                <a:solidFill>
                  <a:srgbClr val="0000FF"/>
                </a:solidFill>
                <a:latin typeface="Times" charset="0"/>
                <a:ea typeface="ヒラギノ明朝 ProN W3" charset="0"/>
                <a:sym typeface="Times" charset="0"/>
              </a:rPr>
              <a:t>                  F          </a:t>
            </a:r>
            <a:r>
              <a:rPr lang="en-US" b="1">
                <a:latin typeface="Times" charset="0"/>
                <a:ea typeface="ヒラギノ明朝 ProN W3" charset="0"/>
                <a:sym typeface="Times" charset="0"/>
              </a:rPr>
              <a:t>Far off</a:t>
            </a:r>
            <a:endParaRPr lang="en-US" b="1">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3276600"/>
            <a:ext cx="39624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L[f]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L value, L[f] is</a:t>
            </a:r>
          </a:p>
          <a:p>
            <a:pPr>
              <a:spcBef>
                <a:spcPct val="5000"/>
              </a:spcBef>
              <a:defRPr/>
            </a:pPr>
            <a:r>
              <a:rPr lang="en-US" dirty="0">
                <a:latin typeface="Times" charset="0"/>
                <a:ea typeface="ヒラギノ明朝 ProN W3" charset="0"/>
                <a:sym typeface="Times" charset="0"/>
              </a:rPr>
              <a:t>shortest path length</a:t>
            </a:r>
          </a:p>
        </p:txBody>
      </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smtClean="0">
                <a:solidFill>
                  <a:srgbClr val="CC0000"/>
                </a:solidFill>
              </a:rPr>
              <a:t>The algorithm</a:t>
            </a:r>
            <a:endParaRPr lang="en-US"/>
          </a:p>
        </p:txBody>
      </p:sp>
      <p:grpSp>
        <p:nvGrpSpPr>
          <p:cNvPr id="65" name="Group 49"/>
          <p:cNvGrpSpPr>
            <a:grpSpLocks/>
          </p:cNvGrpSpPr>
          <p:nvPr/>
        </p:nvGrpSpPr>
        <p:grpSpPr bwMode="auto">
          <a:xfrm>
            <a:off x="685800" y="1371600"/>
            <a:ext cx="2895600" cy="533400"/>
            <a:chOff x="432" y="864"/>
            <a:chExt cx="1824" cy="336"/>
          </a:xfrm>
        </p:grpSpPr>
        <p:sp>
          <p:nvSpPr>
            <p:cNvPr id="66" name="Oval 42"/>
            <p:cNvSpPr>
              <a:spLocks noChangeArrowheads="1"/>
            </p:cNvSpPr>
            <p:nvPr/>
          </p:nvSpPr>
          <p:spPr bwMode="auto">
            <a:xfrm>
              <a:off x="432" y="96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grpSp>
          <p:nvGrpSpPr>
            <p:cNvPr id="55316" name="Group 47"/>
            <p:cNvGrpSpPr>
              <a:grpSpLocks/>
            </p:cNvGrpSpPr>
            <p:nvPr/>
          </p:nvGrpSpPr>
          <p:grpSpPr bwMode="auto">
            <a:xfrm>
              <a:off x="432" y="864"/>
              <a:ext cx="1824" cy="336"/>
              <a:chOff x="432" y="864"/>
              <a:chExt cx="1824" cy="336"/>
            </a:xfrm>
          </p:grpSpPr>
          <p:sp>
            <p:nvSpPr>
              <p:cNvPr id="68" name="Text Box 44"/>
              <p:cNvSpPr txBox="1">
                <a:spLocks noChangeArrowheads="1"/>
              </p:cNvSpPr>
              <p:nvPr/>
            </p:nvSpPr>
            <p:spPr bwMode="auto">
              <a:xfrm>
                <a:off x="432" y="91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Times" charset="0"/>
                    <a:ea typeface="ヒラギノ明朝 ProN W3" charset="0"/>
                    <a:sym typeface="Times" charset="0"/>
                  </a:rPr>
                  <a:t>f</a:t>
                </a:r>
              </a:p>
            </p:txBody>
          </p:sp>
          <p:sp>
            <p:nvSpPr>
              <p:cNvPr id="69" name="Line 45"/>
              <p:cNvSpPr>
                <a:spLocks noChangeShapeType="1"/>
              </p:cNvSpPr>
              <p:nvPr/>
            </p:nvSpPr>
            <p:spPr bwMode="auto">
              <a:xfrm flipV="1">
                <a:off x="624" y="864"/>
                <a:ext cx="768" cy="192"/>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624" y="1008"/>
                <a:ext cx="1632" cy="48"/>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gr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smtClean="0">
                <a:solidFill>
                  <a:schemeClr val="tx1"/>
                </a:solidFill>
                <a:latin typeface="Times" charset="0"/>
                <a:ea typeface="MS PGothic" charset="0"/>
                <a:cs typeface="MS PGothic" charset="0"/>
                <a:sym typeface="Times" charset="0"/>
              </a:rPr>
              <a:t>S=  { }; F=  { v }; L</a:t>
            </a:r>
            <a:r>
              <a:rPr lang="en-US" dirty="0">
                <a:solidFill>
                  <a:schemeClr val="tx1"/>
                </a:solidFill>
                <a:latin typeface="Times" charset="0"/>
                <a:ea typeface="MS PGothic" charset="0"/>
                <a:cs typeface="MS PGothic" charset="0"/>
                <a:sym typeface="Times" charset="0"/>
              </a:rPr>
              <a:t>[v]= 0;</a:t>
            </a:r>
          </a:p>
        </p:txBody>
      </p:sp>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each edge</a:t>
            </a:r>
            <a:r>
              <a:rPr lang="en-US" dirty="0">
                <a:solidFill>
                  <a:schemeClr val="tx1"/>
                </a:solidFill>
                <a:latin typeface="Times" charset="0"/>
                <a:ea typeface="MS PGothic" charset="0"/>
                <a:cs typeface="MS PGothic" charset="0"/>
                <a:sym typeface="Times" charset="0"/>
              </a:rPr>
              <a:t> (f</a:t>
            </a:r>
            <a:r>
              <a:rPr lang="en-US" dirty="0" smtClean="0">
                <a:solidFill>
                  <a:schemeClr val="tx1"/>
                </a:solidFill>
                <a:latin typeface="Times" charset="0"/>
                <a:ea typeface="MS PGothic" charset="0"/>
                <a:cs typeface="MS PGothic" charset="0"/>
                <a:sym typeface="Times" charset="0"/>
              </a:rPr>
              <a:t>, w</a:t>
            </a: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smtClean="0">
                <a:solidFill>
                  <a:schemeClr val="tx1"/>
                </a:solidFill>
                <a:latin typeface="Times" charset="0"/>
                <a:ea typeface="MS PGothic" charset="0"/>
                <a:cs typeface="MS PGothic" charset="0"/>
                <a:sym typeface="Times" charset="0"/>
              </a:rPr>
              <a:t>}</a:t>
            </a:r>
            <a:endParaRPr lang="en-US" dirty="0">
              <a:solidFill>
                <a:schemeClr val="tx1"/>
              </a:solidFill>
              <a:latin typeface="Times" charset="0"/>
              <a:ea typeface="MS PGothic" charset="0"/>
              <a:cs typeface="MS PGothic" charset="0"/>
              <a:sym typeface="Times" charset="0"/>
            </a:endParaRP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smtClean="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a:t>
            </a:r>
            <a:r>
              <a:rPr lang="en-US" dirty="0" smtClean="0">
                <a:solidFill>
                  <a:schemeClr val="tx1"/>
                </a:solidFill>
                <a:latin typeface="Times" charset="0"/>
                <a:ea typeface="MS PGothic" charset="0"/>
                <a:cs typeface="MS PGothic" charset="0"/>
                <a:sym typeface="Times" charset="0"/>
              </a:rPr>
              <a:t>(w not in S or F) {</a:t>
            </a:r>
          </a:p>
          <a:p>
            <a:pPr marL="39688">
              <a:spcBef>
                <a:spcPts val="300"/>
              </a:spcBef>
            </a:pPr>
            <a:endParaRPr lang="en-US" dirty="0" smtClean="0">
              <a:solidFill>
                <a:schemeClr val="tx1"/>
              </a:solidFill>
              <a:latin typeface="Times" charset="0"/>
              <a:ea typeface="MS PGothic" charset="0"/>
              <a:cs typeface="MS PGothic" charset="0"/>
              <a:sym typeface="Times" charset="0"/>
            </a:endParaRP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smtClean="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sp>
        <p:nvSpPr>
          <p:cNvPr id="38" name="Line 28"/>
          <p:cNvSpPr>
            <a:spLocks noChangeShapeType="1"/>
          </p:cNvSpPr>
          <p:nvPr/>
        </p:nvSpPr>
        <p:spPr bwMode="auto">
          <a:xfrm rot="10800000" flipH="1">
            <a:off x="990600" y="1371600"/>
            <a:ext cx="121920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4" name="Group 30"/>
          <p:cNvGrpSpPr>
            <a:grpSpLocks/>
          </p:cNvGrpSpPr>
          <p:nvPr/>
        </p:nvGrpSpPr>
        <p:grpSpPr bwMode="auto">
          <a:xfrm>
            <a:off x="2209800" y="1143000"/>
            <a:ext cx="457200" cy="469900"/>
            <a:chOff x="48" y="0"/>
            <a:chExt cx="288" cy="296"/>
          </a:xfrm>
        </p:grpSpPr>
        <p:sp>
          <p:nvSpPr>
            <p:cNvPr id="55"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6"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grpSp>
        <p:nvGrpSpPr>
          <p:cNvPr id="71" name="Group 34"/>
          <p:cNvGrpSpPr>
            <a:grpSpLocks/>
          </p:cNvGrpSpPr>
          <p:nvPr/>
        </p:nvGrpSpPr>
        <p:grpSpPr bwMode="auto">
          <a:xfrm>
            <a:off x="3619500" y="1397000"/>
            <a:ext cx="495300" cy="469900"/>
            <a:chOff x="48" y="0"/>
            <a:chExt cx="312" cy="296"/>
          </a:xfrm>
        </p:grpSpPr>
        <p:sp>
          <p:nvSpPr>
            <p:cNvPr id="72"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73" name="Rectangle 36"/>
            <p:cNvSpPr>
              <a:spLocks/>
            </p:cNvSpPr>
            <p:nvPr/>
          </p:nvSpPr>
          <p:spPr bwMode="auto">
            <a:xfrm>
              <a:off x="72"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23199983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12775" y="381000"/>
            <a:ext cx="8153400" cy="609600"/>
          </a:xfrm>
        </p:spPr>
        <p:txBody>
          <a:bodyPr/>
          <a:lstStyle/>
          <a:p>
            <a:pPr algn="ctr"/>
            <a:r>
              <a:rPr lang="en-US" sz="3200">
                <a:solidFill>
                  <a:srgbClr val="800000"/>
                </a:solidFill>
                <a:latin typeface="Tw Cen MT" charset="0"/>
              </a:rPr>
              <a:t>Shortest Paths in Graphs</a:t>
            </a:r>
          </a:p>
        </p:txBody>
      </p:sp>
      <p:sp>
        <p:nvSpPr>
          <p:cNvPr id="27650" name="Rectangle 2"/>
          <p:cNvSpPr>
            <a:spLocks noGrp="1" noChangeArrowheads="1"/>
          </p:cNvSpPr>
          <p:nvPr>
            <p:ph sz="quarter" idx="1"/>
          </p:nvPr>
        </p:nvSpPr>
        <p:spPr>
          <a:xfrm>
            <a:off x="612775" y="1600200"/>
            <a:ext cx="8153400" cy="4343400"/>
          </a:xfrm>
        </p:spPr>
        <p:txBody>
          <a:bodyPr/>
          <a:lstStyle/>
          <a:p>
            <a:pPr marL="0" indent="0">
              <a:buFont typeface="Wingdings" charset="0"/>
              <a:buNone/>
              <a:defRPr/>
            </a:pPr>
            <a:r>
              <a:rPr lang="en-US" sz="2400" dirty="0">
                <a:latin typeface="Tw Cen MT" charset="0"/>
              </a:rPr>
              <a:t>Problem of finding shortest (min-cost) path in a graph occurs often</a:t>
            </a:r>
          </a:p>
          <a:p>
            <a:pPr lvl="1">
              <a:defRPr/>
            </a:pPr>
            <a:r>
              <a:rPr lang="en-US" sz="2400" dirty="0">
                <a:latin typeface="Tw Cen MT" charset="0"/>
              </a:rPr>
              <a:t>Find shortest route between Ithaca and West Lafayette, IN</a:t>
            </a:r>
          </a:p>
          <a:p>
            <a:pPr lvl="1">
              <a:defRPr/>
            </a:pPr>
            <a:r>
              <a:rPr lang="en-US" sz="2400" dirty="0">
                <a:latin typeface="Tw Cen MT" charset="0"/>
              </a:rPr>
              <a:t>Result depends on notion of cost</a:t>
            </a:r>
          </a:p>
          <a:p>
            <a:pPr lvl="2">
              <a:defRPr/>
            </a:pPr>
            <a:r>
              <a:rPr lang="en-US" sz="2400" dirty="0">
                <a:latin typeface="Tw Cen MT" charset="0"/>
              </a:rPr>
              <a:t>Least mileage… or least time… or cheapest</a:t>
            </a:r>
          </a:p>
          <a:p>
            <a:pPr lvl="2">
              <a:defRPr/>
            </a:pPr>
            <a:r>
              <a:rPr lang="en-US" sz="2400" dirty="0">
                <a:latin typeface="Tw Cen MT" charset="0"/>
              </a:rPr>
              <a:t>Perhaps, expends the least power in the butterfly while flying fastest</a:t>
            </a:r>
          </a:p>
          <a:p>
            <a:pPr lvl="2">
              <a:defRPr/>
            </a:pPr>
            <a:r>
              <a:rPr lang="en-US" sz="2400" dirty="0">
                <a:latin typeface="Tw Cen MT" charset="0"/>
              </a:rPr>
              <a:t>Many “costs” can be represented as edge </a:t>
            </a:r>
            <a:r>
              <a:rPr lang="en-US" sz="2400" dirty="0" smtClean="0">
                <a:latin typeface="Tw Cen MT" charset="0"/>
              </a:rPr>
              <a:t>weights</a:t>
            </a:r>
          </a:p>
          <a:p>
            <a:pPr marL="90488" indent="0">
              <a:buFont typeface="Wingdings" charset="0"/>
              <a:buNone/>
              <a:defRPr/>
            </a:pPr>
            <a:r>
              <a:rPr lang="en-US" sz="2400" dirty="0" smtClean="0">
                <a:solidFill>
                  <a:srgbClr val="FF0000"/>
                </a:solidFill>
                <a:latin typeface="Tw Cen MT" charset="0"/>
              </a:rPr>
              <a:t>Every time you use </a:t>
            </a:r>
            <a:r>
              <a:rPr lang="en-US" sz="2400" dirty="0" err="1">
                <a:solidFill>
                  <a:srgbClr val="FF0000"/>
                </a:solidFill>
                <a:latin typeface="Tw Cen MT" charset="0"/>
              </a:rPr>
              <a:t>g</a:t>
            </a:r>
            <a:r>
              <a:rPr lang="en-US" sz="2400" dirty="0" err="1" smtClean="0">
                <a:solidFill>
                  <a:srgbClr val="FF0000"/>
                </a:solidFill>
                <a:latin typeface="Tw Cen MT" charset="0"/>
              </a:rPr>
              <a:t>ooglemaps</a:t>
            </a:r>
            <a:r>
              <a:rPr lang="en-US" sz="2400" dirty="0" smtClean="0">
                <a:solidFill>
                  <a:srgbClr val="FF0000"/>
                </a:solidFill>
                <a:latin typeface="Tw Cen MT" charset="0"/>
              </a:rPr>
              <a:t> or the GPS system on your smartphone to find directions you are using a shortest-path algorithm</a:t>
            </a:r>
            <a:endParaRPr lang="en-US" sz="2400" dirty="0">
              <a:solidFill>
                <a:srgbClr val="FF0000"/>
              </a:solidFill>
              <a:latin typeface="Tw Cen MT"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A6232306-A3AB-EC4F-B13D-09C4DB8DC2F1}" type="slidenum">
              <a:rPr lang="en-US" sz="1200">
                <a:solidFill>
                  <a:srgbClr val="FFFFFF"/>
                </a:solidFill>
              </a:rPr>
              <a:pPr eaLnBrk="1" hangingPunct="1">
                <a:lnSpc>
                  <a:spcPct val="80000"/>
                </a:lnSpc>
              </a:pPr>
              <a:t>3</a:t>
            </a:fld>
            <a:endParaRPr lang="en-US" sz="1200">
              <a:solidFill>
                <a:srgbClr val="FFFFFF"/>
              </a:solidFill>
            </a:endParaRPr>
          </a:p>
        </p:txBody>
      </p:sp>
    </p:spTree>
    <p:extLst>
      <p:ext uri="{BB962C8B-B14F-4D97-AF65-F5344CB8AC3E}">
        <p14:creationId xmlns:p14="http://schemas.microsoft.com/office/powerpoint/2010/main" val="2139828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each edge</a:t>
            </a:r>
            <a:r>
              <a:rPr lang="en-US" dirty="0">
                <a:solidFill>
                  <a:schemeClr val="tx1"/>
                </a:solidFill>
                <a:latin typeface="Times" charset="0"/>
                <a:ea typeface="MS PGothic" charset="0"/>
                <a:cs typeface="MS PGothic" charset="0"/>
                <a:sym typeface="Times" charset="0"/>
              </a:rPr>
              <a:t> (f</a:t>
            </a:r>
            <a:r>
              <a:rPr lang="en-US" dirty="0" smtClean="0">
                <a:solidFill>
                  <a:schemeClr val="tx1"/>
                </a:solidFill>
                <a:latin typeface="Times" charset="0"/>
                <a:ea typeface="MS PGothic" charset="0"/>
                <a:cs typeface="MS PGothic" charset="0"/>
                <a:sym typeface="Times" charset="0"/>
              </a:rPr>
              <a:t>, w</a:t>
            </a: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smtClean="0">
                <a:solidFill>
                  <a:schemeClr val="tx1"/>
                </a:solidFill>
                <a:latin typeface="Times" charset="0"/>
                <a:ea typeface="MS PGothic" charset="0"/>
                <a:cs typeface="MS PGothic" charset="0"/>
                <a:sym typeface="Times" charset="0"/>
              </a:rPr>
              <a:t>}</a:t>
            </a:r>
            <a:endParaRPr lang="en-US" dirty="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30</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L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smtClean="0">
                <a:solidFill>
                  <a:srgbClr val="CC0000"/>
                </a:solidFill>
                <a:sym typeface="Times" charset="0"/>
              </a:rPr>
              <a:t>1.  For s</a:t>
            </a:r>
            <a:r>
              <a:rPr lang="en-US" dirty="0" smtClean="0">
                <a:sym typeface="Times" charset="0"/>
              </a:rPr>
              <a:t>, </a:t>
            </a:r>
            <a:r>
              <a:rPr lang="en-US" b="1" dirty="0" smtClean="0">
                <a:solidFill>
                  <a:srgbClr val="CC0000"/>
                </a:solidFill>
                <a:sym typeface="Times" charset="0"/>
              </a:rPr>
              <a:t>L[s]</a:t>
            </a:r>
            <a:r>
              <a:rPr lang="en-US" dirty="0" smtClean="0">
                <a:sym typeface="Times" charset="0"/>
              </a:rPr>
              <a:t> is length of</a:t>
            </a:r>
          </a:p>
          <a:p>
            <a:pPr>
              <a:spcBef>
                <a:spcPct val="10000"/>
              </a:spcBef>
              <a:buFont typeface="Times" charset="0"/>
              <a:buNone/>
              <a:defRPr/>
            </a:pPr>
            <a:r>
              <a:rPr lang="en-US" dirty="0" smtClean="0">
                <a:sym typeface="Times" charset="0"/>
              </a:rPr>
              <a:t>     shortest v </a:t>
            </a:r>
            <a:r>
              <a:rPr lang="en-US" altLang="en-US" dirty="0">
                <a:latin typeface="Times" pitchFamily="-84" charset="0"/>
                <a:ea typeface="MS PGothic" pitchFamily="34" charset="-128"/>
                <a:sym typeface="Symbol"/>
              </a:rPr>
              <a:t> </a:t>
            </a:r>
            <a:r>
              <a:rPr lang="en-US" dirty="0" smtClean="0">
                <a:sym typeface="Times" charset="0"/>
              </a:rPr>
              <a:t>s path.</a:t>
            </a:r>
            <a:r>
              <a:rPr lang="en-US" dirty="0" smtClean="0">
                <a:solidFill>
                  <a:schemeClr val="accent2"/>
                </a:solidFill>
                <a:sym typeface="Times" charset="0"/>
              </a:rPr>
              <a:t>   </a:t>
            </a:r>
            <a:endParaRPr lang="en-US" dirty="0" smtClean="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2819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a:solidFill>
                  <a:srgbClr val="CC0000"/>
                </a:solidFill>
                <a:latin typeface="Times" charset="0"/>
                <a:ea typeface="ヒラギノ明朝 ProN W3" charset="0"/>
                <a:sym typeface="Times" charset="0"/>
              </a:rPr>
              <a:t>2.</a:t>
            </a:r>
            <a:r>
              <a:rPr lang="en-US">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 Edges leaving S go to </a:t>
            </a:r>
            <a:r>
              <a:rPr lang="en-US" b="1">
                <a:solidFill>
                  <a:srgbClr val="0000FF"/>
                </a:solidFill>
                <a:latin typeface="Times" charset="0"/>
                <a:ea typeface="ヒラギノ明朝 ProN W3" charset="0"/>
                <a:sym typeface="Times" charset="0"/>
              </a:rPr>
              <a:t>F</a:t>
            </a:r>
            <a:r>
              <a:rPr lang="en-US">
                <a:latin typeface="Times" charset="0"/>
                <a:ea typeface="ヒラギノ明朝 ProN W3" charset="0"/>
                <a:sym typeface="Times" charset="0"/>
              </a:rPr>
              <a:t>.</a:t>
            </a:r>
            <a:r>
              <a:rPr lang="en-US">
                <a:solidFill>
                  <a:schemeClr val="accent2"/>
                </a:solidFill>
                <a:latin typeface="Times" charset="0"/>
                <a:ea typeface="ヒラギノ明朝 ProN W3" charset="0"/>
                <a:sym typeface="Times" charset="0"/>
              </a:rPr>
              <a:t>   </a:t>
            </a:r>
            <a:endParaRPr lang="en-US">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3276600"/>
            <a:ext cx="39624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L[f]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L value, L[f]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smtClean="0">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70" name="Line 46"/>
          <p:cNvSpPr>
            <a:spLocks noChangeShapeType="1"/>
          </p:cNvSpPr>
          <p:nvPr/>
        </p:nvSpPr>
        <p:spPr bwMode="auto">
          <a:xfrm flipV="1">
            <a:off x="990600" y="1600200"/>
            <a:ext cx="2590800" cy="762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smtClean="0">
                <a:solidFill>
                  <a:schemeClr val="tx1"/>
                </a:solidFill>
                <a:latin typeface="Times" charset="0"/>
                <a:ea typeface="MS PGothic" charset="0"/>
                <a:cs typeface="MS PGothic" charset="0"/>
                <a:sym typeface="Times" charset="0"/>
              </a:rPr>
              <a:t>S=  { }; F=  { v }; L</a:t>
            </a:r>
            <a:r>
              <a:rPr lang="en-US" dirty="0">
                <a:solidFill>
                  <a:schemeClr val="tx1"/>
                </a:solidFill>
                <a:latin typeface="Times" charset="0"/>
                <a:ea typeface="MS PGothic" charset="0"/>
                <a:cs typeface="MS PGothic" charset="0"/>
                <a:sym typeface="Times" charset="0"/>
              </a:rPr>
              <a:t>[v]=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smtClean="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a:t>
            </a:r>
            <a:r>
              <a:rPr lang="en-US" dirty="0" smtClean="0">
                <a:solidFill>
                  <a:schemeClr val="tx1"/>
                </a:solidFill>
                <a:latin typeface="Times" charset="0"/>
                <a:ea typeface="MS PGothic" charset="0"/>
                <a:cs typeface="MS PGothic" charset="0"/>
                <a:sym typeface="Times" charset="0"/>
              </a:rPr>
              <a:t>(w not in S or F)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a:t>
            </a: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smtClean="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6" name="Group 34"/>
          <p:cNvGrpSpPr>
            <a:grpSpLocks/>
          </p:cNvGrpSpPr>
          <p:nvPr/>
        </p:nvGrpSpPr>
        <p:grpSpPr bwMode="auto">
          <a:xfrm>
            <a:off x="3619500" y="1397000"/>
            <a:ext cx="495300" cy="469900"/>
            <a:chOff x="48" y="0"/>
            <a:chExt cx="312" cy="296"/>
          </a:xfrm>
        </p:grpSpPr>
        <p:sp>
          <p:nvSpPr>
            <p:cNvPr id="64" name="Oval 35"/>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67" name="Rectangle 36"/>
            <p:cNvSpPr>
              <a:spLocks/>
            </p:cNvSpPr>
            <p:nvPr/>
          </p:nvSpPr>
          <p:spPr bwMode="auto">
            <a:xfrm>
              <a:off x="72"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Tree>
    <p:extLst>
      <p:ext uri="{BB962C8B-B14F-4D97-AF65-F5344CB8AC3E}">
        <p14:creationId xmlns:p14="http://schemas.microsoft.com/office/powerpoint/2010/main" val="1725722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9" presetClass="exit" presetSubtype="0" fill="hold" grpId="0" nodeType="withEffect">
                                  <p:stCondLst>
                                    <p:cond delay="0"/>
                                  </p:stCondLst>
                                  <p:childTnLst>
                                    <p:animEffect transition="out" filter="dissolve">
                                      <p:cBhvr>
                                        <p:cTn id="10" dur="500"/>
                                        <p:tgtEl>
                                          <p:spTgt spid="70"/>
                                        </p:tgtEl>
                                      </p:cBhvr>
                                    </p:animEffect>
                                    <p:set>
                                      <p:cBhvr>
                                        <p:cTn id="11"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each edge</a:t>
            </a:r>
            <a:r>
              <a:rPr lang="en-US" dirty="0">
                <a:solidFill>
                  <a:schemeClr val="tx1"/>
                </a:solidFill>
                <a:latin typeface="Times" charset="0"/>
                <a:ea typeface="MS PGothic" charset="0"/>
                <a:cs typeface="MS PGothic" charset="0"/>
                <a:sym typeface="Times" charset="0"/>
              </a:rPr>
              <a:t> (f</a:t>
            </a:r>
            <a:r>
              <a:rPr lang="en-US" dirty="0" smtClean="0">
                <a:solidFill>
                  <a:schemeClr val="tx1"/>
                </a:solidFill>
                <a:latin typeface="Times" charset="0"/>
                <a:ea typeface="MS PGothic" charset="0"/>
                <a:cs typeface="MS PGothic" charset="0"/>
                <a:sym typeface="Times" charset="0"/>
              </a:rPr>
              <a:t>, w</a:t>
            </a: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smtClean="0">
                <a:solidFill>
                  <a:schemeClr val="tx1"/>
                </a:solidFill>
                <a:latin typeface="Times" charset="0"/>
                <a:ea typeface="MS PGothic" charset="0"/>
                <a:cs typeface="MS PGothic" charset="0"/>
                <a:sym typeface="Times" charset="0"/>
              </a:rPr>
              <a:t>}</a:t>
            </a:r>
            <a:endParaRPr lang="en-US" dirty="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31</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L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smtClean="0">
                <a:solidFill>
                  <a:srgbClr val="CC0000"/>
                </a:solidFill>
                <a:sym typeface="Times" charset="0"/>
              </a:rPr>
              <a:t>1.  For s</a:t>
            </a:r>
            <a:r>
              <a:rPr lang="en-US" dirty="0" smtClean="0">
                <a:sym typeface="Times" charset="0"/>
              </a:rPr>
              <a:t>, </a:t>
            </a:r>
            <a:r>
              <a:rPr lang="en-US" b="1" dirty="0" smtClean="0">
                <a:solidFill>
                  <a:srgbClr val="CC0000"/>
                </a:solidFill>
                <a:sym typeface="Times" charset="0"/>
              </a:rPr>
              <a:t>L[s]</a:t>
            </a:r>
            <a:r>
              <a:rPr lang="en-US" dirty="0" smtClean="0">
                <a:sym typeface="Times" charset="0"/>
              </a:rPr>
              <a:t> is length of</a:t>
            </a:r>
          </a:p>
          <a:p>
            <a:pPr>
              <a:spcBef>
                <a:spcPct val="10000"/>
              </a:spcBef>
              <a:buFont typeface="Times" charset="0"/>
              <a:buNone/>
              <a:defRPr/>
            </a:pPr>
            <a:r>
              <a:rPr lang="en-US" dirty="0" smtClean="0">
                <a:sym typeface="Times" charset="0"/>
              </a:rPr>
              <a:t>     shortest v </a:t>
            </a:r>
            <a:r>
              <a:rPr lang="en-US" altLang="en-US" dirty="0">
                <a:latin typeface="Times" pitchFamily="-84" charset="0"/>
                <a:ea typeface="MS PGothic" pitchFamily="34" charset="-128"/>
                <a:sym typeface="Symbol"/>
              </a:rPr>
              <a:t> </a:t>
            </a:r>
            <a:r>
              <a:rPr lang="en-US" dirty="0" smtClean="0">
                <a:sym typeface="Times" charset="0"/>
              </a:rPr>
              <a:t>s path.</a:t>
            </a:r>
            <a:r>
              <a:rPr lang="en-US" dirty="0" smtClean="0">
                <a:solidFill>
                  <a:schemeClr val="accent2"/>
                </a:solidFill>
                <a:sym typeface="Times" charset="0"/>
              </a:rPr>
              <a:t>   </a:t>
            </a:r>
            <a:endParaRPr lang="en-US" dirty="0" smtClean="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2819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a:solidFill>
                  <a:srgbClr val="CC0000"/>
                </a:solidFill>
                <a:latin typeface="Times" charset="0"/>
                <a:ea typeface="ヒラギノ明朝 ProN W3" charset="0"/>
                <a:sym typeface="Times" charset="0"/>
              </a:rPr>
              <a:t>2.</a:t>
            </a:r>
            <a:r>
              <a:rPr lang="en-US">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 Edges leaving S go to </a:t>
            </a:r>
            <a:r>
              <a:rPr lang="en-US" b="1">
                <a:solidFill>
                  <a:srgbClr val="0000FF"/>
                </a:solidFill>
                <a:latin typeface="Times" charset="0"/>
                <a:ea typeface="ヒラギノ明朝 ProN W3" charset="0"/>
                <a:sym typeface="Times" charset="0"/>
              </a:rPr>
              <a:t>F</a:t>
            </a:r>
            <a:r>
              <a:rPr lang="en-US">
                <a:latin typeface="Times" charset="0"/>
                <a:ea typeface="ヒラギノ明朝 ProN W3" charset="0"/>
                <a:sym typeface="Times" charset="0"/>
              </a:rPr>
              <a:t>.</a:t>
            </a:r>
            <a:r>
              <a:rPr lang="en-US">
                <a:solidFill>
                  <a:schemeClr val="accent2"/>
                </a:solidFill>
                <a:latin typeface="Times" charset="0"/>
                <a:ea typeface="ヒラギノ明朝 ProN W3" charset="0"/>
                <a:sym typeface="Times" charset="0"/>
              </a:rPr>
              <a:t>   </a:t>
            </a:r>
            <a:endParaRPr lang="en-US">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3276600"/>
            <a:ext cx="39624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L[f]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L value, L[f] is</a:t>
            </a:r>
          </a:p>
          <a:p>
            <a:pPr>
              <a:spcBef>
                <a:spcPct val="5000"/>
              </a:spcBef>
              <a:defRPr/>
            </a:pPr>
            <a:r>
              <a:rPr lang="en-US" dirty="0">
                <a:latin typeface="Times" charset="0"/>
                <a:ea typeface="ヒラギノ明朝 ProN W3" charset="0"/>
                <a:sym typeface="Times" charset="0"/>
              </a:rPr>
              <a:t>shortest path length</a:t>
            </a:r>
          </a:p>
        </p:txBody>
      </p:sp>
      <p:grpSp>
        <p:nvGrpSpPr>
          <p:cNvPr id="58" name="Group 21"/>
          <p:cNvGrpSpPr>
            <a:grpSpLocks/>
          </p:cNvGrpSpPr>
          <p:nvPr/>
        </p:nvGrpSpPr>
        <p:grpSpPr bwMode="auto">
          <a:xfrm>
            <a:off x="2133600" y="1524000"/>
            <a:ext cx="457200" cy="457200"/>
            <a:chOff x="1392" y="1392"/>
            <a:chExt cx="288" cy="288"/>
          </a:xfrm>
        </p:grpSpPr>
        <p:sp>
          <p:nvSpPr>
            <p:cNvPr id="59" name="Oval 22"/>
            <p:cNvSpPr>
              <a:spLocks noChangeArrowheads="1"/>
            </p:cNvSpPr>
            <p:nvPr/>
          </p:nvSpPr>
          <p:spPr bwMode="auto">
            <a:xfrm>
              <a:off x="1440" y="1440"/>
              <a:ext cx="192" cy="192"/>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1" name="Text Box 24"/>
            <p:cNvSpPr txBox="1">
              <a:spLocks noChangeArrowheads="1"/>
            </p:cNvSpPr>
            <p:nvPr/>
          </p:nvSpPr>
          <p:spPr bwMode="auto">
            <a:xfrm>
              <a:off x="1392" y="13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w</a:t>
              </a:r>
            </a:p>
          </p:txBody>
        </p:sp>
      </p:gr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smtClean="0">
                <a:solidFill>
                  <a:srgbClr val="CC0000"/>
                </a:solidFill>
              </a:rPr>
              <a:t>The algorithm</a:t>
            </a:r>
            <a:endParaRPr lang="en-US"/>
          </a:p>
        </p:txBody>
      </p:sp>
      <p:grpSp>
        <p:nvGrpSpPr>
          <p:cNvPr id="2" name="Group 1"/>
          <p:cNvGrpSpPr/>
          <p:nvPr/>
        </p:nvGrpSpPr>
        <p:grpSpPr>
          <a:xfrm>
            <a:off x="685800" y="1447800"/>
            <a:ext cx="457200" cy="457200"/>
            <a:chOff x="5334000" y="5181600"/>
            <a:chExt cx="457200" cy="457200"/>
          </a:xfrm>
        </p:grpSpPr>
        <p:sp>
          <p:nvSpPr>
            <p:cNvPr id="66" name="Oval 42"/>
            <p:cNvSpPr>
              <a:spLocks noChangeArrowheads="1"/>
            </p:cNvSpPr>
            <p:nvPr/>
          </p:nvSpPr>
          <p:spPr bwMode="auto">
            <a:xfrm>
              <a:off x="5334000" y="5257800"/>
              <a:ext cx="304800" cy="304800"/>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68" name="Text Box 44"/>
            <p:cNvSpPr txBox="1">
              <a:spLocks noChangeArrowheads="1"/>
            </p:cNvSpPr>
            <p:nvPr/>
          </p:nvSpPr>
          <p:spPr bwMode="auto">
            <a:xfrm>
              <a:off x="5334000" y="518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a:t>
              </a:r>
            </a:p>
          </p:txBody>
        </p:sp>
      </p:grpSp>
      <p:sp>
        <p:nvSpPr>
          <p:cNvPr id="69" name="Line 45"/>
          <p:cNvSpPr>
            <a:spLocks noChangeShapeType="1"/>
          </p:cNvSpPr>
          <p:nvPr/>
        </p:nvSpPr>
        <p:spPr bwMode="auto">
          <a:xfrm flipV="1">
            <a:off x="990600" y="1371600"/>
            <a:ext cx="1219200" cy="304800"/>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smtClean="0">
                <a:solidFill>
                  <a:schemeClr val="tx1"/>
                </a:solidFill>
                <a:latin typeface="Times" charset="0"/>
                <a:ea typeface="MS PGothic" charset="0"/>
                <a:cs typeface="MS PGothic" charset="0"/>
                <a:sym typeface="Times" charset="0"/>
              </a:rPr>
              <a:t>S=  { }; F=  { v }; L</a:t>
            </a:r>
            <a:r>
              <a:rPr lang="en-US" dirty="0">
                <a:solidFill>
                  <a:schemeClr val="tx1"/>
                </a:solidFill>
                <a:latin typeface="Times" charset="0"/>
                <a:ea typeface="MS PGothic" charset="0"/>
                <a:cs typeface="MS PGothic" charset="0"/>
                <a:sym typeface="Times" charset="0"/>
              </a:rPr>
              <a:t>[v]= 0;</a:t>
            </a:r>
          </a:p>
        </p:txBody>
      </p:sp>
      <p:sp>
        <p:nvSpPr>
          <p:cNvPr id="34" name="Rectangle 25"/>
          <p:cNvSpPr>
            <a:spLocks/>
          </p:cNvSpPr>
          <p:nvPr/>
        </p:nvSpPr>
        <p:spPr bwMode="auto">
          <a:xfrm>
            <a:off x="3429000" y="5943600"/>
            <a:ext cx="510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9933FF"/>
                </a:solidFill>
                <a:latin typeface="Times" charset="0"/>
                <a:ea typeface="MS PGothic" charset="0"/>
                <a:cs typeface="MS PGothic" charset="0"/>
                <a:sym typeface="Times" charset="0"/>
              </a:rPr>
              <a:t>Loopy question 4:</a:t>
            </a:r>
            <a:r>
              <a:rPr lang="en-US" dirty="0">
                <a:solidFill>
                  <a:schemeClr val="tx1"/>
                </a:solidFill>
                <a:latin typeface="Times" charset="0"/>
                <a:ea typeface="MS PGothic" charset="0"/>
                <a:cs typeface="MS PGothic" charset="0"/>
                <a:sym typeface="Times" charset="0"/>
              </a:rPr>
              <a:t> </a:t>
            </a:r>
            <a:r>
              <a:rPr lang="en-US" dirty="0" smtClean="0">
                <a:latin typeface="Times" charset="0"/>
                <a:ea typeface="ヒラギノ明朝 ProN W3" charset="0"/>
                <a:sym typeface="Times" charset="0"/>
              </a:rPr>
              <a:t>Maintain invariant?</a:t>
            </a:r>
          </a:p>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a:t>
            </a:r>
            <a:r>
              <a:rPr lang="en-US" dirty="0" smtClean="0">
                <a:solidFill>
                  <a:schemeClr val="tx1"/>
                </a:solidFill>
                <a:latin typeface="Times" charset="0"/>
                <a:ea typeface="MS PGothic" charset="0"/>
                <a:cs typeface="MS PGothic" charset="0"/>
                <a:sym typeface="Times" charset="0"/>
              </a:rPr>
              <a:t>(w not in S or F)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a:t>
            </a: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smtClean="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grpSp>
        <p:nvGrpSpPr>
          <p:cNvPr id="39" name="Group 30"/>
          <p:cNvGrpSpPr>
            <a:grpSpLocks/>
          </p:cNvGrpSpPr>
          <p:nvPr/>
        </p:nvGrpSpPr>
        <p:grpSpPr bwMode="auto">
          <a:xfrm>
            <a:off x="2209800" y="1143000"/>
            <a:ext cx="457200" cy="469900"/>
            <a:chOff x="48" y="0"/>
            <a:chExt cx="288" cy="296"/>
          </a:xfrm>
        </p:grpSpPr>
        <p:sp>
          <p:nvSpPr>
            <p:cNvPr id="43" name="Oval 31"/>
            <p:cNvSpPr>
              <a:spLocks/>
            </p:cNvSpPr>
            <p:nvPr/>
          </p:nvSpPr>
          <p:spPr bwMode="auto">
            <a:xfrm>
              <a:off x="48" y="48"/>
              <a:ext cx="192" cy="192"/>
            </a:xfrm>
            <a:prstGeom prst="ellipse">
              <a:avLst/>
            </a:prstGeom>
            <a:solidFill>
              <a:srgbClr val="FFFFFF"/>
            </a:solidFill>
            <a:ln w="12700">
              <a:solidFill>
                <a:srgbClr val="CC0000"/>
              </a:solidFill>
              <a:round/>
              <a:headEnd/>
              <a:tailEnd/>
            </a:ln>
          </p:spPr>
          <p:txBody>
            <a:bodyPr lIns="0" tIns="0" rIns="0" bIns="0"/>
            <a:lstStyle/>
            <a:p>
              <a:endParaRPr lang="en-US">
                <a:latin typeface="Times" charset="0"/>
                <a:ea typeface="ヒラギノ明朝 ProN W3" charset="0"/>
                <a:cs typeface="ヒラギノ明朝 ProN W3" charset="0"/>
                <a:sym typeface="Times" charset="0"/>
              </a:endParaRPr>
            </a:p>
          </p:txBody>
        </p:sp>
        <p:sp>
          <p:nvSpPr>
            <p:cNvPr id="54" name="Rectangle 32"/>
            <p:cNvSpPr>
              <a:spLocks/>
            </p:cNvSpPr>
            <p:nvPr/>
          </p:nvSpPr>
          <p:spPr bwMode="auto">
            <a:xfrm>
              <a:off x="48" y="0"/>
              <a:ext cx="2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a:solidFill>
                    <a:schemeClr val="tx1"/>
                  </a:solidFill>
                  <a:latin typeface="Times" charset="0"/>
                  <a:ea typeface="MS PGothic" charset="0"/>
                  <a:cs typeface="MS PGothic" charset="0"/>
                  <a:sym typeface="Times" charset="0"/>
                </a:rPr>
                <a:t>w</a:t>
              </a:r>
            </a:p>
          </p:txBody>
        </p:sp>
      </p:grpSp>
      <p:sp>
        <p:nvSpPr>
          <p:cNvPr id="55" name="Line 33"/>
          <p:cNvSpPr>
            <a:spLocks noChangeShapeType="1"/>
          </p:cNvSpPr>
          <p:nvPr/>
        </p:nvSpPr>
        <p:spPr bwMode="auto">
          <a:xfrm rot="10800000" flipH="1" flipV="1">
            <a:off x="990600" y="1701800"/>
            <a:ext cx="1219200" cy="50800"/>
          </a:xfrm>
          <a:prstGeom prst="line">
            <a:avLst/>
          </a:prstGeom>
          <a:noFill/>
          <a:ln w="476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L[w])</a:t>
            </a:r>
          </a:p>
          <a:p>
            <a:pPr marL="39688">
              <a:spcBef>
                <a:spcPts val="288"/>
              </a:spcBef>
            </a:pPr>
            <a:r>
              <a:rPr lang="en-US" dirty="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w</a:t>
            </a:r>
            <a:r>
              <a:rPr lang="en-US" dirty="0">
                <a:solidFill>
                  <a:schemeClr val="tx1"/>
                </a:solidFill>
                <a:latin typeface="Times" charset="0"/>
                <a:ea typeface="MS PGothic" charset="0"/>
                <a:cs typeface="MS PGothic" charset="0"/>
                <a:sym typeface="Times" charset="0"/>
              </a:rPr>
              <a:t>)</a:t>
            </a:r>
            <a:r>
              <a:rPr lang="en-US" dirty="0" smtClean="0">
                <a:solidFill>
                  <a:schemeClr val="tx1"/>
                </a:solidFill>
                <a:latin typeface="Times" charset="0"/>
                <a:ea typeface="MS PGothic" charset="0"/>
                <a:cs typeface="MS PGothic" charset="0"/>
                <a:sym typeface="Times" charset="0"/>
              </a:rPr>
              <a:t>;  </a:t>
            </a:r>
            <a:endParaRPr lang="en-US" dirty="0">
              <a:solidFill>
                <a:schemeClr val="tx1"/>
              </a:solidFill>
              <a:latin typeface="Times" charset="0"/>
              <a:ea typeface="MS PGothic" charset="0"/>
              <a:cs typeface="MS PGothic" charset="0"/>
              <a:sym typeface="Times" charset="0"/>
            </a:endParaRPr>
          </a:p>
        </p:txBody>
      </p:sp>
    </p:spTree>
    <p:extLst>
      <p:ext uri="{BB962C8B-B14F-4D97-AF65-F5344CB8AC3E}">
        <p14:creationId xmlns:p14="http://schemas.microsoft.com/office/powerpoint/2010/main" val="9709194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1"/>
          <p:cNvSpPr>
            <a:spLocks/>
          </p:cNvSpPr>
          <p:nvPr/>
        </p:nvSpPr>
        <p:spPr bwMode="auto">
          <a:xfrm>
            <a:off x="4800600" y="19050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for each edge</a:t>
            </a:r>
            <a:r>
              <a:rPr lang="en-US" dirty="0">
                <a:solidFill>
                  <a:schemeClr val="tx1"/>
                </a:solidFill>
                <a:latin typeface="Times" charset="0"/>
                <a:ea typeface="MS PGothic" charset="0"/>
                <a:cs typeface="MS PGothic" charset="0"/>
                <a:sym typeface="Times" charset="0"/>
              </a:rPr>
              <a:t> (f</a:t>
            </a:r>
            <a:r>
              <a:rPr lang="en-US" dirty="0" smtClean="0">
                <a:solidFill>
                  <a:schemeClr val="tx1"/>
                </a:solidFill>
                <a:latin typeface="Times" charset="0"/>
                <a:ea typeface="MS PGothic" charset="0"/>
                <a:cs typeface="MS PGothic" charset="0"/>
                <a:sym typeface="Times" charset="0"/>
              </a:rPr>
              <a:t>, w</a:t>
            </a: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r>
              <a:rPr lang="en-US" dirty="0">
                <a:solidFill>
                  <a:schemeClr val="tx1"/>
                </a:solidFill>
                <a:latin typeface="Times" charset="0"/>
                <a:ea typeface="MS PGothic" charset="0"/>
                <a:cs typeface="MS PGothic" charset="0"/>
                <a:sym typeface="Times" charset="0"/>
              </a:rPr>
              <a:t>   </a:t>
            </a: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endParaRPr lang="en-US" dirty="0" smtClean="0">
              <a:solidFill>
                <a:schemeClr val="tx1"/>
              </a:solidFill>
              <a:latin typeface="Times" charset="0"/>
              <a:ea typeface="MS PGothic" charset="0"/>
              <a:cs typeface="MS PGothic" charset="0"/>
              <a:sym typeface="Times" charset="0"/>
            </a:endParaRPr>
          </a:p>
          <a:p>
            <a:pPr marL="39688">
              <a:spcBef>
                <a:spcPts val="288"/>
              </a:spcBef>
            </a:pPr>
            <a:endParaRPr lang="en-US" dirty="0">
              <a:solidFill>
                <a:schemeClr val="tx1"/>
              </a:solidFill>
              <a:latin typeface="Times" charset="0"/>
              <a:ea typeface="MS PGothic" charset="0"/>
              <a:cs typeface="MS PGothic" charset="0"/>
              <a:sym typeface="Times" charset="0"/>
            </a:endParaRPr>
          </a:p>
          <a:p>
            <a:pPr marL="39688">
              <a:spcBef>
                <a:spcPts val="288"/>
              </a:spcBef>
            </a:pPr>
            <a:r>
              <a:rPr lang="en-US" dirty="0" smtClean="0">
                <a:solidFill>
                  <a:schemeClr val="tx1"/>
                </a:solidFill>
                <a:latin typeface="Times" charset="0"/>
                <a:ea typeface="MS PGothic" charset="0"/>
                <a:cs typeface="MS PGothic" charset="0"/>
                <a:sym typeface="Times" charset="0"/>
              </a:rPr>
              <a:t>}</a:t>
            </a:r>
            <a:endParaRPr lang="en-US" dirty="0">
              <a:solidFill>
                <a:schemeClr val="tx1"/>
              </a:solidFill>
              <a:latin typeface="Times" charset="0"/>
              <a:ea typeface="MS PGothic" charset="0"/>
              <a:cs typeface="MS PGothic" charset="0"/>
              <a:sym typeface="Times" charset="0"/>
            </a:endParaRPr>
          </a:p>
        </p:txBody>
      </p:sp>
      <p:sp>
        <p:nvSpPr>
          <p:cNvPr id="40" name="Text Box 19"/>
          <p:cNvSpPr txBox="1">
            <a:spLocks noChangeArrowheads="1"/>
          </p:cNvSpPr>
          <p:nvPr/>
        </p:nvSpPr>
        <p:spPr bwMode="auto">
          <a:xfrm>
            <a:off x="4343400" y="685800"/>
            <a:ext cx="45720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p>
          <a:p>
            <a:pPr>
              <a:spcBef>
                <a:spcPct val="10000"/>
              </a:spcBef>
              <a:defRPr/>
            </a:pPr>
            <a:r>
              <a:rPr lang="en-US" dirty="0">
                <a:latin typeface="Times" charset="0"/>
                <a:ea typeface="ヒラギノ明朝 ProN W3" charset="0"/>
                <a:sym typeface="Times" charset="0"/>
              </a:rPr>
              <a:t>    </a:t>
            </a: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sz="1000"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endParaRPr lang="en-US" dirty="0" smtClean="0">
              <a:latin typeface="Times" charset="0"/>
              <a:ea typeface="ヒラギノ明朝 ProN W3" charset="0"/>
              <a:sym typeface="Times" charset="0"/>
            </a:endParaRPr>
          </a:p>
          <a:p>
            <a:pPr>
              <a:spcBef>
                <a:spcPct val="10000"/>
              </a:spcBef>
              <a:defRPr/>
            </a:pPr>
            <a:endParaRPr lang="en-US" dirty="0">
              <a:latin typeface="Times" charset="0"/>
              <a:ea typeface="ヒラギノ明朝 ProN W3" charset="0"/>
              <a:sym typeface="Times" charset="0"/>
            </a:endParaRPr>
          </a:p>
          <a:p>
            <a:pPr>
              <a:spcBef>
                <a:spcPct val="10000"/>
              </a:spcBef>
              <a:defRPr/>
            </a:pP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32</a:t>
            </a:fld>
            <a:endParaRPr lang="en-US" sz="1400" b="0">
              <a:solidFill>
                <a:schemeClr val="tx1"/>
              </a:solidFill>
              <a:latin typeface="Times" charset="0"/>
              <a:ea typeface="MS PGothic" charset="0"/>
              <a:cs typeface="MS PGothic" charset="0"/>
              <a:sym typeface="Times" charset="0"/>
            </a:endParaRPr>
          </a:p>
        </p:txBody>
      </p:sp>
      <p:sp>
        <p:nvSpPr>
          <p:cNvPr id="41" name="Text Box 26"/>
          <p:cNvSpPr txBox="1">
            <a:spLocks noChangeArrowheads="1"/>
          </p:cNvSpPr>
          <p:nvPr/>
        </p:nvSpPr>
        <p:spPr bwMode="auto">
          <a:xfrm>
            <a:off x="4724400" y="1082675"/>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dirty="0">
                <a:latin typeface="Times" charset="0"/>
                <a:ea typeface="ヒラギノ明朝 ProN W3" charset="0"/>
                <a:sym typeface="Times" charset="0"/>
              </a:rPr>
              <a:t>f= node in F with min L value;</a:t>
            </a:r>
            <a:r>
              <a:rPr lang="en-US" sz="1000" dirty="0">
                <a:latin typeface="Times" charset="0"/>
                <a:ea typeface="ヒラギノ明朝 ProN W3" charset="0"/>
                <a:sym typeface="Times" charset="0"/>
              </a:rPr>
              <a:t> </a:t>
            </a:r>
            <a:r>
              <a:rPr lang="en-US" dirty="0">
                <a:latin typeface="Times" charset="0"/>
                <a:ea typeface="ヒラギノ明朝 ProN W3" charset="0"/>
                <a:sym typeface="Times" charset="0"/>
              </a:rPr>
              <a:t>Remove f from F, add it to S;</a:t>
            </a:r>
          </a:p>
        </p:txBody>
      </p:sp>
      <p:sp>
        <p:nvSpPr>
          <p:cNvPr id="42" name="Text Box 2"/>
          <p:cNvSpPr txBox="1">
            <a:spLocks noChangeArrowheads="1"/>
          </p:cNvSpPr>
          <p:nvPr/>
        </p:nvSpPr>
        <p:spPr bwMode="auto">
          <a:xfrm>
            <a:off x="228600" y="1981200"/>
            <a:ext cx="38862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71550" indent="-457200">
              <a:defRPr sz="2400">
                <a:solidFill>
                  <a:schemeClr val="tx1"/>
                </a:solidFill>
                <a:latin typeface="Times" charset="0"/>
                <a:ea typeface="ＭＳ Ｐゴシック" charset="0"/>
              </a:defRPr>
            </a:lvl2pPr>
            <a:lvl3pPr marL="1543050" indent="-457200">
              <a:defRPr sz="2400">
                <a:solidFill>
                  <a:schemeClr val="tx1"/>
                </a:solidFill>
                <a:latin typeface="Times" charset="0"/>
                <a:ea typeface="ＭＳ Ｐゴシック" charset="0"/>
              </a:defRPr>
            </a:lvl3pPr>
            <a:lvl4pPr marL="2114550" indent="-457200">
              <a:defRPr sz="2400">
                <a:solidFill>
                  <a:schemeClr val="tx1"/>
                </a:solidFill>
                <a:latin typeface="Times" charset="0"/>
                <a:ea typeface="ＭＳ Ｐゴシック" charset="0"/>
              </a:defRPr>
            </a:lvl4pPr>
            <a:lvl5pPr marL="2686050" indent="-457200">
              <a:defRPr sz="2400">
                <a:solidFill>
                  <a:schemeClr val="tx1"/>
                </a:solidFill>
                <a:latin typeface="Times" charset="0"/>
                <a:ea typeface="ＭＳ Ｐゴシック" charset="0"/>
              </a:defRPr>
            </a:lvl5pPr>
            <a:lvl6pPr marL="3143250" indent="-457200" eaLnBrk="0" fontAlgn="base" hangingPunct="0">
              <a:spcBef>
                <a:spcPct val="0"/>
              </a:spcBef>
              <a:spcAft>
                <a:spcPct val="0"/>
              </a:spcAft>
              <a:defRPr sz="2400">
                <a:solidFill>
                  <a:schemeClr val="tx1"/>
                </a:solidFill>
                <a:latin typeface="Times" charset="0"/>
                <a:ea typeface="ＭＳ Ｐゴシック" charset="0"/>
              </a:defRPr>
            </a:lvl6pPr>
            <a:lvl7pPr marL="3600450" indent="-457200" eaLnBrk="0" fontAlgn="base" hangingPunct="0">
              <a:spcBef>
                <a:spcPct val="0"/>
              </a:spcBef>
              <a:spcAft>
                <a:spcPct val="0"/>
              </a:spcAft>
              <a:defRPr sz="2400">
                <a:solidFill>
                  <a:schemeClr val="tx1"/>
                </a:solidFill>
                <a:latin typeface="Times" charset="0"/>
                <a:ea typeface="ＭＳ Ｐゴシック" charset="0"/>
              </a:defRPr>
            </a:lvl7pPr>
            <a:lvl8pPr marL="4057650" indent="-457200" eaLnBrk="0" fontAlgn="base" hangingPunct="0">
              <a:spcBef>
                <a:spcPct val="0"/>
              </a:spcBef>
              <a:spcAft>
                <a:spcPct val="0"/>
              </a:spcAft>
              <a:defRPr sz="2400">
                <a:solidFill>
                  <a:schemeClr val="tx1"/>
                </a:solidFill>
                <a:latin typeface="Times" charset="0"/>
                <a:ea typeface="ＭＳ Ｐゴシック" charset="0"/>
              </a:defRPr>
            </a:lvl8pPr>
            <a:lvl9pPr marL="451485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0000"/>
              </a:spcBef>
              <a:buFont typeface="Times" charset="0"/>
              <a:buNone/>
              <a:defRPr/>
            </a:pPr>
            <a:r>
              <a:rPr lang="en-US" b="1" dirty="0" smtClean="0">
                <a:solidFill>
                  <a:srgbClr val="CC0000"/>
                </a:solidFill>
                <a:sym typeface="Times" charset="0"/>
              </a:rPr>
              <a:t>1.  For s</a:t>
            </a:r>
            <a:r>
              <a:rPr lang="en-US" dirty="0" smtClean="0">
                <a:sym typeface="Times" charset="0"/>
              </a:rPr>
              <a:t>, </a:t>
            </a:r>
            <a:r>
              <a:rPr lang="en-US" b="1" dirty="0" smtClean="0">
                <a:solidFill>
                  <a:srgbClr val="CC0000"/>
                </a:solidFill>
                <a:sym typeface="Times" charset="0"/>
              </a:rPr>
              <a:t>L[s]</a:t>
            </a:r>
            <a:r>
              <a:rPr lang="en-US" dirty="0" smtClean="0">
                <a:sym typeface="Times" charset="0"/>
              </a:rPr>
              <a:t> is length of</a:t>
            </a:r>
          </a:p>
          <a:p>
            <a:pPr>
              <a:spcBef>
                <a:spcPct val="10000"/>
              </a:spcBef>
              <a:buFont typeface="Times" charset="0"/>
              <a:buNone/>
              <a:defRPr/>
            </a:pPr>
            <a:r>
              <a:rPr lang="en-US" dirty="0" smtClean="0">
                <a:sym typeface="Times" charset="0"/>
              </a:rPr>
              <a:t>     shortest v </a:t>
            </a:r>
            <a:r>
              <a:rPr lang="en-US" altLang="en-US" dirty="0">
                <a:latin typeface="Times" pitchFamily="-84" charset="0"/>
                <a:ea typeface="MS PGothic" pitchFamily="34" charset="-128"/>
                <a:sym typeface="Symbol"/>
              </a:rPr>
              <a:t> </a:t>
            </a:r>
            <a:r>
              <a:rPr lang="en-US" dirty="0" smtClean="0">
                <a:sym typeface="Times" charset="0"/>
              </a:rPr>
              <a:t>s path.</a:t>
            </a:r>
            <a:r>
              <a:rPr lang="en-US" dirty="0" smtClean="0">
                <a:solidFill>
                  <a:schemeClr val="accent2"/>
                </a:solidFill>
                <a:sym typeface="Times" charset="0"/>
              </a:rPr>
              <a:t>   </a:t>
            </a:r>
            <a:endParaRPr lang="en-US" dirty="0" smtClean="0">
              <a:sym typeface="Times" charset="0"/>
            </a:endParaRPr>
          </a:p>
        </p:txBody>
      </p:sp>
      <p:grpSp>
        <p:nvGrpSpPr>
          <p:cNvPr id="55302" name="Group 35"/>
          <p:cNvGrpSpPr>
            <a:grpSpLocks/>
          </p:cNvGrpSpPr>
          <p:nvPr/>
        </p:nvGrpSpPr>
        <p:grpSpPr bwMode="auto">
          <a:xfrm>
            <a:off x="457200" y="1066800"/>
            <a:ext cx="3657600" cy="838200"/>
            <a:chOff x="288" y="864"/>
            <a:chExt cx="2304" cy="528"/>
          </a:xfrm>
        </p:grpSpPr>
        <p:sp>
          <p:nvSpPr>
            <p:cNvPr id="44" name="Rectangle 3"/>
            <p:cNvSpPr>
              <a:spLocks noChangeArrowheads="1"/>
            </p:cNvSpPr>
            <p:nvPr/>
          </p:nvSpPr>
          <p:spPr bwMode="auto">
            <a:xfrm>
              <a:off x="288" y="864"/>
              <a:ext cx="432" cy="528"/>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52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20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1" name="Text Box 12"/>
          <p:cNvSpPr txBox="1">
            <a:spLocks noChangeArrowheads="1"/>
          </p:cNvSpPr>
          <p:nvPr/>
        </p:nvSpPr>
        <p:spPr bwMode="auto">
          <a:xfrm>
            <a:off x="228600" y="2819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1">
                <a:solidFill>
                  <a:srgbClr val="CC0000"/>
                </a:solidFill>
                <a:latin typeface="Times" charset="0"/>
                <a:ea typeface="ヒラギノ明朝 ProN W3" charset="0"/>
                <a:sym typeface="Times" charset="0"/>
              </a:rPr>
              <a:t>2.</a:t>
            </a:r>
            <a:r>
              <a:rPr lang="en-US">
                <a:latin typeface="Times" charset="0"/>
                <a:ea typeface="ヒラギノ明朝 ProN W3" charset="0"/>
                <a:sym typeface="Times" charset="0"/>
              </a:rPr>
              <a:t> </a:t>
            </a:r>
            <a:r>
              <a:rPr lang="en-US" b="1">
                <a:solidFill>
                  <a:srgbClr val="CC0000"/>
                </a:solidFill>
                <a:latin typeface="Times" charset="0"/>
                <a:ea typeface="ヒラギノ明朝 ProN W3" charset="0"/>
                <a:sym typeface="Times" charset="0"/>
              </a:rPr>
              <a:t> Edges leaving S go to </a:t>
            </a:r>
            <a:r>
              <a:rPr lang="en-US" b="1">
                <a:solidFill>
                  <a:srgbClr val="0000FF"/>
                </a:solidFill>
                <a:latin typeface="Times" charset="0"/>
                <a:ea typeface="ヒラギノ明朝 ProN W3" charset="0"/>
                <a:sym typeface="Times" charset="0"/>
              </a:rPr>
              <a:t>F</a:t>
            </a:r>
            <a:r>
              <a:rPr lang="en-US">
                <a:latin typeface="Times" charset="0"/>
                <a:ea typeface="ヒラギノ明朝 ProN W3" charset="0"/>
                <a:sym typeface="Times" charset="0"/>
              </a:rPr>
              <a:t>.</a:t>
            </a:r>
            <a:r>
              <a:rPr lang="en-US">
                <a:solidFill>
                  <a:schemeClr val="accent2"/>
                </a:solidFill>
                <a:latin typeface="Times" charset="0"/>
                <a:ea typeface="ヒラギノ明朝 ProN W3" charset="0"/>
                <a:sym typeface="Times" charset="0"/>
              </a:rPr>
              <a:t>   </a:t>
            </a:r>
            <a:endParaRPr lang="en-US">
              <a:latin typeface="Times" charset="0"/>
              <a:ea typeface="ヒラギノ明朝 ProN W3" charset="0"/>
              <a:sym typeface="Times" charset="0"/>
            </a:endParaRPr>
          </a:p>
        </p:txBody>
      </p:sp>
      <p:sp>
        <p:nvSpPr>
          <p:cNvPr id="52" name="Text Box 13"/>
          <p:cNvSpPr txBox="1">
            <a:spLocks noChangeArrowheads="1"/>
          </p:cNvSpPr>
          <p:nvPr/>
        </p:nvSpPr>
        <p:spPr bwMode="auto">
          <a:xfrm>
            <a:off x="533400" y="685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53" name="Text Box 15"/>
          <p:cNvSpPr txBox="1">
            <a:spLocks noChangeArrowheads="1"/>
          </p:cNvSpPr>
          <p:nvPr/>
        </p:nvSpPr>
        <p:spPr bwMode="auto">
          <a:xfrm>
            <a:off x="228600" y="3276600"/>
            <a:ext cx="39624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US" b="1" dirty="0">
                <a:solidFill>
                  <a:srgbClr val="0000FF"/>
                </a:solidFill>
                <a:latin typeface="Times" charset="0"/>
                <a:ea typeface="ヒラギノ明朝 ProN W3" charset="0"/>
                <a:sym typeface="Times" charset="0"/>
              </a:rPr>
              <a:t>3.</a:t>
            </a:r>
            <a:r>
              <a:rPr lang="en-US" dirty="0">
                <a:latin typeface="Times" charset="0"/>
                <a:ea typeface="ヒラギノ明朝 ProN W3" charset="0"/>
                <a:sym typeface="Times" charset="0"/>
              </a:rPr>
              <a:t>  </a:t>
            </a:r>
            <a:r>
              <a:rPr lang="en-US" b="1" dirty="0">
                <a:solidFill>
                  <a:srgbClr val="0000FF"/>
                </a:solidFill>
                <a:latin typeface="Times" charset="0"/>
                <a:ea typeface="ヒラギノ明朝 ProN W3" charset="0"/>
                <a:sym typeface="Times" charset="0"/>
              </a:rPr>
              <a:t>For f, L[f]</a:t>
            </a:r>
            <a:r>
              <a:rPr lang="en-US" b="1" dirty="0">
                <a:solidFill>
                  <a:srgbClr val="CC0000"/>
                </a:solidFill>
                <a:latin typeface="Times" charset="0"/>
                <a:ea typeface="ヒラギノ明朝 ProN W3" charset="0"/>
                <a:sym typeface="Times" charset="0"/>
              </a:rPr>
              <a:t> </a:t>
            </a:r>
            <a:r>
              <a:rPr lang="en-US" dirty="0">
                <a:latin typeface="Times" charset="0"/>
                <a:ea typeface="ヒラギノ明朝 ProN W3" charset="0"/>
                <a:sym typeface="Times" charset="0"/>
              </a:rPr>
              <a:t>is length of</a:t>
            </a:r>
          </a:p>
          <a:p>
            <a:pPr>
              <a:spcBef>
                <a:spcPct val="10000"/>
              </a:spcBef>
              <a:defRPr/>
            </a:pPr>
            <a:r>
              <a:rPr lang="en-US" dirty="0">
                <a:latin typeface="Times" charset="0"/>
                <a:ea typeface="ヒラギノ明朝 ProN W3" charset="0"/>
                <a:sym typeface="Times" charset="0"/>
              </a:rPr>
              <a:t>     shortest v </a:t>
            </a:r>
            <a:r>
              <a:rPr lang="en-US" altLang="en-US" dirty="0">
                <a:latin typeface="Times" pitchFamily="-84" charset="0"/>
                <a:ea typeface="MS PGothic" pitchFamily="34" charset="-128"/>
                <a:sym typeface="Symbol"/>
              </a:rPr>
              <a:t> </a:t>
            </a:r>
            <a:r>
              <a:rPr lang="en-US" dirty="0">
                <a:latin typeface="Times" charset="0"/>
                <a:ea typeface="ヒラギノ明朝 ProN W3" charset="0"/>
                <a:sym typeface="Times" charset="0"/>
              </a:rPr>
              <a:t> f path using</a:t>
            </a:r>
          </a:p>
          <a:p>
            <a:pPr>
              <a:spcBef>
                <a:spcPct val="10000"/>
              </a:spcBef>
              <a:defRPr/>
            </a:pPr>
            <a:r>
              <a:rPr lang="en-US" dirty="0">
                <a:latin typeface="Times" charset="0"/>
                <a:ea typeface="ヒラギノ明朝 ProN W3" charset="0"/>
                <a:sym typeface="Times" charset="0"/>
              </a:rPr>
              <a:t>     </a:t>
            </a:r>
            <a:r>
              <a:rPr lang="en-US" dirty="0">
                <a:solidFill>
                  <a:srgbClr val="FF0000"/>
                </a:solidFill>
                <a:latin typeface="Times" charset="0"/>
                <a:ea typeface="ヒラギノ明朝 ProN W3" charset="0"/>
                <a:sym typeface="Times" charset="0"/>
              </a:rPr>
              <a:t>red nodes </a:t>
            </a:r>
            <a:r>
              <a:rPr lang="en-US" dirty="0">
                <a:latin typeface="Times" charset="0"/>
                <a:ea typeface="ヒラギノ明朝 ProN W3" charset="0"/>
                <a:sym typeface="Times" charset="0"/>
              </a:rPr>
              <a:t>(except for </a:t>
            </a:r>
            <a:r>
              <a:rPr lang="en-US" dirty="0">
                <a:solidFill>
                  <a:srgbClr val="3366FF"/>
                </a:solidFill>
                <a:latin typeface="Times" charset="0"/>
                <a:ea typeface="ヒラギノ明朝 ProN W3" charset="0"/>
                <a:sym typeface="Times" charset="0"/>
              </a:rPr>
              <a:t>f</a:t>
            </a:r>
            <a:r>
              <a:rPr lang="en-US" dirty="0">
                <a:latin typeface="Times" charset="0"/>
                <a:ea typeface="ヒラギノ明朝 ProN W3" charset="0"/>
                <a:sym typeface="Times" charset="0"/>
              </a:rPr>
              <a:t>).</a:t>
            </a:r>
          </a:p>
        </p:txBody>
      </p:sp>
      <p:sp>
        <p:nvSpPr>
          <p:cNvPr id="57" name="Text Box 20"/>
          <p:cNvSpPr txBox="1">
            <a:spLocks noChangeArrowheads="1"/>
          </p:cNvSpPr>
          <p:nvPr/>
        </p:nvSpPr>
        <p:spPr bwMode="auto">
          <a:xfrm>
            <a:off x="304800" y="4724400"/>
            <a:ext cx="3810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latin typeface="Times" charset="0"/>
                <a:ea typeface="ヒラギノ明朝 ProN W3" charset="0"/>
                <a:sym typeface="Times" charset="0"/>
              </a:rPr>
              <a:t>Theorem:</a:t>
            </a:r>
            <a:r>
              <a:rPr lang="en-US" dirty="0">
                <a:latin typeface="Times" charset="0"/>
                <a:ea typeface="ヒラギノ明朝 ProN W3" charset="0"/>
                <a:sym typeface="Times" charset="0"/>
              </a:rPr>
              <a:t> For a node </a:t>
            </a:r>
            <a:r>
              <a:rPr lang="en-US" b="1"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in </a:t>
            </a:r>
            <a:r>
              <a:rPr lang="en-US" b="1" dirty="0">
                <a:solidFill>
                  <a:srgbClr val="0000FF"/>
                </a:solidFill>
                <a:latin typeface="Times" charset="0"/>
                <a:ea typeface="ヒラギノ明朝 ProN W3" charset="0"/>
                <a:sym typeface="Times" charset="0"/>
              </a:rPr>
              <a:t>F</a:t>
            </a:r>
            <a:endParaRPr lang="en-US" dirty="0">
              <a:latin typeface="Times" charset="0"/>
              <a:ea typeface="ヒラギノ明朝 ProN W3" charset="0"/>
              <a:sym typeface="Times" charset="0"/>
            </a:endParaRPr>
          </a:p>
          <a:p>
            <a:pPr>
              <a:spcBef>
                <a:spcPct val="5000"/>
              </a:spcBef>
              <a:defRPr/>
            </a:pPr>
            <a:r>
              <a:rPr lang="en-US" dirty="0">
                <a:latin typeface="Times" charset="0"/>
                <a:ea typeface="ヒラギノ明朝 ProN W3" charset="0"/>
                <a:sym typeface="Times" charset="0"/>
              </a:rPr>
              <a:t>with min L value, L[f] is</a:t>
            </a:r>
          </a:p>
          <a:p>
            <a:pPr>
              <a:spcBef>
                <a:spcPct val="5000"/>
              </a:spcBef>
              <a:defRPr/>
            </a:pPr>
            <a:r>
              <a:rPr lang="en-US" dirty="0">
                <a:latin typeface="Times" charset="0"/>
                <a:ea typeface="ヒラギノ明朝 ProN W3" charset="0"/>
                <a:sym typeface="Times" charset="0"/>
              </a:rPr>
              <a:t>shortest path length</a:t>
            </a:r>
          </a:p>
        </p:txBody>
      </p:sp>
      <p:sp>
        <p:nvSpPr>
          <p:cNvPr id="62" name="Text Box 25"/>
          <p:cNvSpPr txBox="1">
            <a:spLocks noChangeArrowheads="1"/>
          </p:cNvSpPr>
          <p:nvPr/>
        </p:nvSpPr>
        <p:spPr bwMode="auto">
          <a:xfrm>
            <a:off x="5334000" y="685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Times" charset="0"/>
                <a:ea typeface="ヒラギノ明朝 ProN W3" charset="0"/>
                <a:sym typeface="Times" charset="0"/>
              </a:rPr>
              <a:t>F ≠  {}</a:t>
            </a:r>
          </a:p>
        </p:txBody>
      </p:sp>
      <p:sp>
        <p:nvSpPr>
          <p:cNvPr id="63" name="Rectangle 36"/>
          <p:cNvSpPr txBox="1">
            <a:spLocks noChangeArrowheads="1"/>
          </p:cNvSpPr>
          <p:nvPr/>
        </p:nvSpPr>
        <p:spPr bwMode="auto">
          <a:xfrm>
            <a:off x="228600" y="228600"/>
            <a:ext cx="2514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bIns="50800"/>
          <a:lst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a:defRPr/>
            </a:pPr>
            <a:r>
              <a:rPr lang="en-US" sz="2800" b="1" smtClean="0">
                <a:solidFill>
                  <a:srgbClr val="CC0000"/>
                </a:solidFill>
              </a:rPr>
              <a:t>The algorithm</a:t>
            </a:r>
            <a:endParaRPr lang="en-US"/>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smtClean="0">
                <a:solidFill>
                  <a:schemeClr val="tx1"/>
                </a:solidFill>
                <a:latin typeface="Times" charset="0"/>
                <a:ea typeface="MS PGothic" charset="0"/>
                <a:cs typeface="MS PGothic" charset="0"/>
                <a:sym typeface="Times" charset="0"/>
              </a:rPr>
              <a:t>S=  { }; F=  { v }; L</a:t>
            </a:r>
            <a:r>
              <a:rPr lang="en-US" dirty="0">
                <a:solidFill>
                  <a:schemeClr val="tx1"/>
                </a:solidFill>
                <a:latin typeface="Times" charset="0"/>
                <a:ea typeface="MS PGothic" charset="0"/>
                <a:cs typeface="MS PGothic" charset="0"/>
                <a:sym typeface="Times" charset="0"/>
              </a:rPr>
              <a:t>[v]= 0;</a:t>
            </a:r>
          </a:p>
        </p:txBody>
      </p:sp>
      <p:sp>
        <p:nvSpPr>
          <p:cNvPr id="35" name="Rectangle 22"/>
          <p:cNvSpPr>
            <a:spLocks/>
          </p:cNvSpPr>
          <p:nvPr/>
        </p:nvSpPr>
        <p:spPr bwMode="auto">
          <a:xfrm>
            <a:off x="5219700" y="2306638"/>
            <a:ext cx="3886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0"/>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a:t>
            </a:r>
            <a:r>
              <a:rPr lang="en-US" dirty="0" smtClean="0">
                <a:solidFill>
                  <a:schemeClr val="tx1"/>
                </a:solidFill>
                <a:latin typeface="Times" charset="0"/>
                <a:ea typeface="MS PGothic" charset="0"/>
                <a:cs typeface="MS PGothic" charset="0"/>
                <a:sym typeface="Times" charset="0"/>
              </a:rPr>
              <a:t>(w not in S or F)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a:t>
            </a:r>
            <a:endParaRPr lang="en-US" dirty="0">
              <a:solidFill>
                <a:schemeClr val="tx1"/>
              </a:solidFill>
              <a:latin typeface="Times" charset="0"/>
              <a:ea typeface="MS PGothic" charset="0"/>
              <a:cs typeface="MS PGothic" charset="0"/>
              <a:sym typeface="Times" charset="0"/>
            </a:endParaRPr>
          </a:p>
          <a:p>
            <a:pPr marL="39688">
              <a:spcBef>
                <a:spcPts val="30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300"/>
              </a:spcBef>
            </a:pPr>
            <a:endParaRPr lang="en-US" dirty="0">
              <a:solidFill>
                <a:schemeClr val="tx1"/>
              </a:solidFill>
              <a:latin typeface="Times" charset="0"/>
              <a:ea typeface="MS PGothic" charset="0"/>
              <a:cs typeface="MS PGothic" charset="0"/>
              <a:sym typeface="Times" charset="0"/>
            </a:endParaRPr>
          </a:p>
          <a:p>
            <a:pPr marL="39688">
              <a:spcBef>
                <a:spcPts val="300"/>
              </a:spcBef>
            </a:pPr>
            <a:endParaRPr lang="en-US" dirty="0" smtClean="0">
              <a:solidFill>
                <a:schemeClr val="tx1"/>
              </a:solidFill>
              <a:latin typeface="Times" charset="0"/>
              <a:ea typeface="MS PGothic" charset="0"/>
              <a:cs typeface="MS PGothic" charset="0"/>
              <a:sym typeface="Times" charset="0"/>
            </a:endParaRPr>
          </a:p>
          <a:p>
            <a:pPr marL="39688">
              <a:spcBef>
                <a:spcPts val="300"/>
              </a:spcBef>
            </a:pPr>
            <a:r>
              <a:rPr lang="en-US" dirty="0">
                <a:solidFill>
                  <a:schemeClr val="tx1"/>
                </a:solidFill>
                <a:latin typeface="Times" charset="0"/>
                <a:ea typeface="MS PGothic" charset="0"/>
                <a:cs typeface="MS PGothic" charset="0"/>
                <a:sym typeface="Times" charset="0"/>
              </a:rPr>
              <a:t>}</a:t>
            </a: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r>
              <a:rPr lang="en-US" b="1" dirty="0">
                <a:solidFill>
                  <a:schemeClr val="tx1"/>
                </a:solidFill>
                <a:latin typeface="Times" charset="0"/>
                <a:ea typeface="MS PGothic" charset="0"/>
                <a:cs typeface="MS PGothic" charset="0"/>
                <a:sym typeface="Times" charset="0"/>
              </a:rPr>
              <a:t>if</a:t>
            </a:r>
            <a:r>
              <a:rPr lang="en-US" dirty="0">
                <a:solidFill>
                  <a:schemeClr val="tx1"/>
                </a:solidFill>
                <a:latin typeface="Times" charset="0"/>
                <a:ea typeface="MS PGothic" charset="0"/>
                <a:cs typeface="MS PGothic" charset="0"/>
                <a:sym typeface="Times" charset="0"/>
              </a:rPr>
              <a:t>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 </a:t>
            </a:r>
            <a:r>
              <a:rPr lang="en-US" dirty="0">
                <a:solidFill>
                  <a:schemeClr val="tx1"/>
                </a:solidFill>
                <a:latin typeface="Times" charset="0"/>
                <a:ea typeface="MS PGothic" charset="0"/>
                <a:cs typeface="MS PGothic" charset="0"/>
                <a:sym typeface="Times" charset="0"/>
              </a:rPr>
              <a:t>(</a:t>
            </a:r>
            <a:r>
              <a:rPr lang="en-US" dirty="0" err="1">
                <a:solidFill>
                  <a:schemeClr val="tx1"/>
                </a:solidFill>
                <a:latin typeface="Times" charset="0"/>
                <a:ea typeface="MS PGothic" charset="0"/>
                <a:cs typeface="MS PGothic" charset="0"/>
                <a:sym typeface="Times" charset="0"/>
              </a:rPr>
              <a:t>f,w</a:t>
            </a:r>
            <a:r>
              <a:rPr lang="en-US" dirty="0">
                <a:solidFill>
                  <a:schemeClr val="tx1"/>
                </a:solidFill>
                <a:latin typeface="Times" charset="0"/>
                <a:ea typeface="MS PGothic" charset="0"/>
                <a:cs typeface="MS PGothic" charset="0"/>
                <a:sym typeface="Times" charset="0"/>
              </a:rPr>
              <a:t>) &lt; L[w])</a:t>
            </a:r>
          </a:p>
          <a:p>
            <a:pPr marL="39688">
              <a:spcBef>
                <a:spcPts val="288"/>
              </a:spcBef>
            </a:pPr>
            <a:r>
              <a:rPr lang="en-US" dirty="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a:solidFill>
                  <a:schemeClr val="tx1"/>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w</a:t>
            </a:r>
            <a:r>
              <a:rPr lang="en-US" dirty="0">
                <a:solidFill>
                  <a:schemeClr val="tx1"/>
                </a:solidFill>
                <a:latin typeface="Times" charset="0"/>
                <a:ea typeface="MS PGothic" charset="0"/>
                <a:cs typeface="MS PGothic" charset="0"/>
                <a:sym typeface="Times" charset="0"/>
              </a:rPr>
              <a:t>)</a:t>
            </a:r>
            <a:r>
              <a:rPr lang="en-US" dirty="0" smtClean="0">
                <a:solidFill>
                  <a:schemeClr val="tx1"/>
                </a:solidFill>
                <a:latin typeface="Times" charset="0"/>
                <a:ea typeface="MS PGothic" charset="0"/>
                <a:cs typeface="MS PGothic" charset="0"/>
                <a:sym typeface="Times" charset="0"/>
              </a:rPr>
              <a:t>;  </a:t>
            </a:r>
            <a:endParaRPr lang="en-US" dirty="0">
              <a:solidFill>
                <a:schemeClr val="tx1"/>
              </a:solidFill>
              <a:latin typeface="Times" charset="0"/>
              <a:ea typeface="MS PGothic" charset="0"/>
              <a:cs typeface="MS PGothic" charset="0"/>
              <a:sym typeface="Times" charset="0"/>
            </a:endParaRPr>
          </a:p>
        </p:txBody>
      </p:sp>
      <p:sp>
        <p:nvSpPr>
          <p:cNvPr id="36" name="Rectangle 37"/>
          <p:cNvSpPr>
            <a:spLocks/>
          </p:cNvSpPr>
          <p:nvPr/>
        </p:nvSpPr>
        <p:spPr bwMode="auto">
          <a:xfrm>
            <a:off x="5257800" y="5638800"/>
            <a:ext cx="322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b="1" dirty="0">
                <a:solidFill>
                  <a:srgbClr val="CC1810"/>
                </a:solidFill>
                <a:latin typeface="Times" charset="0"/>
                <a:ea typeface="MS PGothic" charset="0"/>
                <a:cs typeface="MS PGothic" charset="0"/>
                <a:sym typeface="Times" charset="0"/>
              </a:rPr>
              <a:t>Algorithm is </a:t>
            </a:r>
            <a:r>
              <a:rPr lang="en-US" b="1" dirty="0" smtClean="0">
                <a:solidFill>
                  <a:srgbClr val="CC1810"/>
                </a:solidFill>
                <a:latin typeface="Times" charset="0"/>
                <a:ea typeface="MS PGothic" charset="0"/>
                <a:cs typeface="MS PGothic" charset="0"/>
                <a:sym typeface="Times" charset="0"/>
              </a:rPr>
              <a:t>finished!</a:t>
            </a:r>
            <a:endParaRPr lang="en-US" b="1" dirty="0">
              <a:solidFill>
                <a:srgbClr val="CC1810"/>
              </a:solidFill>
              <a:latin typeface="Times" charset="0"/>
              <a:ea typeface="MS PGothic" charset="0"/>
              <a:cs typeface="MS PGothic" charset="0"/>
              <a:sym typeface="Times" charset="0"/>
            </a:endParaRPr>
          </a:p>
        </p:txBody>
      </p:sp>
    </p:spTree>
    <p:extLst>
      <p:ext uri="{BB962C8B-B14F-4D97-AF65-F5344CB8AC3E}">
        <p14:creationId xmlns:p14="http://schemas.microsoft.com/office/powerpoint/2010/main" val="30326812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33</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762000"/>
            <a:ext cx="3657600" cy="305088"/>
            <a:chOff x="288" y="864"/>
            <a:chExt cx="2304"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1248" y="864"/>
              <a:ext cx="432"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2208" y="864"/>
              <a:ext cx="384"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7" name="Line 8"/>
            <p:cNvSpPr>
              <a:spLocks noChangeShapeType="1"/>
            </p:cNvSpPr>
            <p:nvPr/>
          </p:nvSpPr>
          <p:spPr bwMode="auto">
            <a:xfrm>
              <a:off x="720" y="96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8" name="Line 9"/>
            <p:cNvSpPr>
              <a:spLocks noChangeShapeType="1"/>
            </p:cNvSpPr>
            <p:nvPr/>
          </p:nvSpPr>
          <p:spPr bwMode="auto">
            <a:xfrm>
              <a:off x="720" y="1090"/>
              <a:ext cx="528"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a:off x="1632" y="960"/>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a:off x="1632" y="1104"/>
              <a:ext cx="57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304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F          </a:t>
            </a:r>
            <a:r>
              <a:rPr lang="en-US" b="1" dirty="0">
                <a:latin typeface="Times" charset="0"/>
                <a:ea typeface="ヒラギノ明朝 ProN W3" charset="0"/>
                <a:sym typeface="Times" charset="0"/>
              </a:rPr>
              <a:t>Far off</a:t>
            </a:r>
            <a:endParaRPr lang="en-US" b="1" dirty="0">
              <a:solidFill>
                <a:schemeClr val="accent2"/>
              </a:solidFill>
              <a:latin typeface="Times" charset="0"/>
              <a:ea typeface="ヒラギノ明朝 ProN W3" charset="0"/>
              <a:sym typeface="Times" charset="0"/>
            </a:endParaRPr>
          </a:p>
        </p:txBody>
      </p:sp>
      <p:sp>
        <p:nvSpPr>
          <p:cNvPr id="37" name="Rectangle 14"/>
          <p:cNvSpPr>
            <a:spLocks/>
          </p:cNvSpPr>
          <p:nvPr/>
        </p:nvSpPr>
        <p:spPr bwMode="auto">
          <a:xfrm>
            <a:off x="4419600" y="381000"/>
            <a:ext cx="388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endParaRPr lang="en-US" dirty="0">
              <a:solidFill>
                <a:schemeClr val="tx1"/>
              </a:solidFill>
              <a:latin typeface="Times" charset="0"/>
              <a:ea typeface="MS PGothic" charset="0"/>
              <a:cs typeface="MS PGothic"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457200" y="1219200"/>
            <a:ext cx="4648200" cy="5307607"/>
          </a:xfrm>
          <a:prstGeom prst="rect">
            <a:avLst/>
          </a:prstGeom>
          <a:noFill/>
        </p:spPr>
        <p:txBody>
          <a:bodyPr wrap="square" rtlCol="0">
            <a:spAutoFit/>
          </a:bodyPr>
          <a:lstStyle/>
          <a:p>
            <a:pPr marL="39688">
              <a:spcBef>
                <a:spcPts val="1450"/>
              </a:spcBef>
            </a:pPr>
            <a:r>
              <a:rPr lang="en-US" dirty="0" smtClean="0">
                <a:solidFill>
                  <a:srgbClr val="FF0000"/>
                </a:solidFill>
                <a:latin typeface="Times" charset="0"/>
                <a:ea typeface="MS PGothic" charset="0"/>
                <a:cs typeface="MS PGothic" charset="0"/>
                <a:sym typeface="Times" charset="0"/>
              </a:rPr>
              <a:t>S</a:t>
            </a:r>
            <a:r>
              <a:rPr lang="en-US" dirty="0" smtClean="0">
                <a:solidFill>
                  <a:schemeClr val="tx1"/>
                </a:solidFill>
                <a:latin typeface="Times" charset="0"/>
                <a:ea typeface="MS PGothic" charset="0"/>
                <a:cs typeface="MS PGothic" charset="0"/>
                <a:sym typeface="Times" charset="0"/>
              </a:rPr>
              <a:t>=  { }; </a:t>
            </a:r>
            <a:r>
              <a:rPr lang="en-US" dirty="0" smtClean="0">
                <a:solidFill>
                  <a:srgbClr val="0000FF"/>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 v }; L[v]= 0;</a:t>
            </a: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 </a:t>
            </a:r>
            <a:r>
              <a:rPr lang="en-US" dirty="0">
                <a:latin typeface="Times" charset="0"/>
                <a:ea typeface="ヒラギノ明朝 ProN W3" charset="0"/>
                <a:sym typeface="Times" charset="0"/>
              </a:rPr>
              <a:t>≠  {</a:t>
            </a:r>
            <a:r>
              <a:rPr lang="en-US" dirty="0" smtClean="0">
                <a:latin typeface="Times" charset="0"/>
                <a:ea typeface="ヒラギノ明朝 ProN W3" charset="0"/>
                <a:sym typeface="Times" charset="0"/>
              </a:rPr>
              <a:t>}    {</a:t>
            </a: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L value</a:t>
            </a:r>
            <a:r>
              <a:rPr lang="en-US" dirty="0" smtClean="0">
                <a:latin typeface="Times" charset="0"/>
                <a:ea typeface="ヒラギノ明朝 ProN W3" charset="0"/>
                <a:sym typeface="Times" charset="0"/>
              </a:rPr>
              <a:t>;</a:t>
            </a:r>
          </a:p>
          <a:p>
            <a:pPr>
              <a:spcBef>
                <a:spcPct val="10000"/>
              </a:spcBef>
              <a:defRPr/>
            </a:pPr>
            <a:r>
              <a:rPr lang="en-US" sz="1000" dirty="0">
                <a:latin typeface="Times" charset="0"/>
                <a:ea typeface="ヒラギノ明朝 ProN W3" charset="0"/>
                <a:sym typeface="Times" charset="0"/>
              </a:rPr>
              <a:t> </a:t>
            </a:r>
            <a:r>
              <a:rPr lang="en-US" sz="1000" dirty="0" smtClean="0">
                <a:latin typeface="Times" charset="0"/>
                <a:ea typeface="ヒラギノ明朝 ProN W3" charset="0"/>
                <a:sym typeface="Times" charset="0"/>
              </a:rPr>
              <a:t>        </a:t>
            </a:r>
            <a:r>
              <a:rPr lang="en-US" dirty="0" smtClean="0">
                <a:latin typeface="Times" charset="0"/>
                <a:ea typeface="ヒラギノ明朝 ProN W3" charset="0"/>
                <a:sym typeface="Times" charset="0"/>
              </a:rPr>
              <a:t>Remove </a:t>
            </a:r>
            <a:r>
              <a:rPr lang="en-US" dirty="0">
                <a:latin typeface="Times" charset="0"/>
                <a:ea typeface="ヒラギノ明朝 ProN W3" charset="0"/>
                <a:sym typeface="Times" charset="0"/>
              </a:rPr>
              <a:t>f from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add it to</a:t>
            </a:r>
            <a:r>
              <a:rPr lang="en-US" dirty="0">
                <a:solidFill>
                  <a:srgbClr val="FF0000"/>
                </a:solidFill>
                <a:latin typeface="Times" charset="0"/>
                <a:ea typeface="ヒラギノ明朝 ProN W3" charset="0"/>
                <a:sym typeface="Times" charset="0"/>
              </a:rPr>
              <a:t> S</a:t>
            </a:r>
            <a:r>
              <a:rPr lang="en-US" dirty="0">
                <a:latin typeface="Times" charset="0"/>
                <a:ea typeface="ヒラギノ明朝 ProN W3" charset="0"/>
                <a:sym typeface="Times" charset="0"/>
              </a:rPr>
              <a:t>;</a:t>
            </a:r>
          </a:p>
          <a:p>
            <a:pPr marL="39688">
              <a:spcBef>
                <a:spcPts val="288"/>
              </a:spcBef>
            </a:pPr>
            <a:r>
              <a:rPr lang="en-US" b="1" dirty="0" smtClean="0">
                <a:solidFill>
                  <a:schemeClr val="tx1"/>
                </a:solidFill>
                <a:latin typeface="Times" charset="0"/>
                <a:ea typeface="MS PGothic" charset="0"/>
                <a:cs typeface="MS PGothic" charset="0"/>
                <a:sym typeface="Times" charset="0"/>
              </a:rPr>
              <a:t>   for each edge</a:t>
            </a:r>
            <a:r>
              <a:rPr lang="en-US" dirty="0" smtClean="0">
                <a:solidFill>
                  <a:schemeClr val="tx1"/>
                </a:solidFill>
                <a:latin typeface="Times" charset="0"/>
                <a:ea typeface="MS PGothic" charset="0"/>
                <a:cs typeface="MS PGothic" charset="0"/>
                <a:sym typeface="Times" charset="0"/>
              </a:rPr>
              <a:t> (f, w) {</a:t>
            </a:r>
          </a:p>
          <a:p>
            <a:pPr marL="39688">
              <a:spcBef>
                <a:spcPts val="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if</a:t>
            </a:r>
            <a:r>
              <a:rPr lang="en-US" dirty="0" smtClean="0">
                <a:solidFill>
                  <a:schemeClr val="tx1"/>
                </a:solidFill>
                <a:latin typeface="Times" charset="0"/>
                <a:ea typeface="MS PGothic" charset="0"/>
                <a:cs typeface="MS PGothic" charset="0"/>
                <a:sym typeface="Times" charset="0"/>
              </a:rPr>
              <a:t> (w not in </a:t>
            </a:r>
            <a:r>
              <a:rPr lang="en-US" dirty="0" smtClean="0">
                <a:solidFill>
                  <a:srgbClr val="FF0000"/>
                </a:solidFill>
                <a:latin typeface="Times" charset="0"/>
                <a:ea typeface="MS PGothic" charset="0"/>
                <a:cs typeface="MS PGothic" charset="0"/>
                <a:sym typeface="Times" charset="0"/>
              </a:rPr>
              <a:t>S </a:t>
            </a:r>
            <a:r>
              <a:rPr lang="en-US" dirty="0" smtClean="0">
                <a:solidFill>
                  <a:schemeClr val="tx1"/>
                </a:solidFill>
                <a:latin typeface="Times" charset="0"/>
                <a:ea typeface="MS PGothic" charset="0"/>
                <a:cs typeface="MS PGothic" charset="0"/>
                <a:sym typeface="Times" charset="0"/>
              </a:rPr>
              <a:t>or</a:t>
            </a:r>
            <a:r>
              <a:rPr lang="en-US" dirty="0" smtClean="0">
                <a:solidFill>
                  <a:srgbClr val="FF0000"/>
                </a:solidFill>
                <a:latin typeface="Times" charset="0"/>
                <a:ea typeface="MS PGothic" charset="0"/>
                <a:cs typeface="MS PGothic" charset="0"/>
                <a:sym typeface="Times" charset="0"/>
              </a:rPr>
              <a:t> </a:t>
            </a:r>
            <a:r>
              <a:rPr lang="en-US" dirty="0" smtClean="0">
                <a:solidFill>
                  <a:srgbClr val="0000FF"/>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a:t>
            </a:r>
          </a:p>
          <a:p>
            <a:pPr marL="39688">
              <a:spcBef>
                <a:spcPts val="300"/>
              </a:spcBef>
            </a:pPr>
            <a:r>
              <a:rPr lang="en-US" dirty="0" smtClean="0">
                <a:solidFill>
                  <a:schemeClr val="tx1"/>
                </a:solidFill>
                <a:latin typeface="Times" charset="0"/>
                <a:ea typeface="MS PGothic" charset="0"/>
                <a:cs typeface="MS PGothic" charset="0"/>
                <a:sym typeface="Times" charset="0"/>
              </a:rPr>
              <a:t>   }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288"/>
              </a:spcBef>
            </a:pPr>
            <a:r>
              <a:rPr lang="en-US" b="1" dirty="0" smtClean="0">
                <a:solidFill>
                  <a:schemeClr val="tx1"/>
                </a:solidFill>
                <a:latin typeface="Times" charset="0"/>
                <a:ea typeface="MS PGothic" charset="0"/>
                <a:cs typeface="MS PGothic" charset="0"/>
                <a:sym typeface="Times" charset="0"/>
              </a:rPr>
              <a:t>       if</a:t>
            </a:r>
            <a:r>
              <a:rPr lang="en-US" dirty="0" smtClean="0">
                <a:solidFill>
                  <a:schemeClr val="tx1"/>
                </a:solidFill>
                <a:latin typeface="Times" charset="0"/>
                <a:ea typeface="MS PGothic" charset="0"/>
                <a:cs typeface="MS PGothic" charset="0"/>
                <a:sym typeface="Times" charset="0"/>
              </a:rPr>
              <a:t>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 (</a:t>
            </a:r>
            <a:r>
              <a:rPr lang="en-US" dirty="0" err="1" smtClean="0">
                <a:solidFill>
                  <a:schemeClr val="tx1"/>
                </a:solidFill>
                <a:latin typeface="Times" charset="0"/>
                <a:ea typeface="MS PGothic" charset="0"/>
                <a:cs typeface="MS PGothic" charset="0"/>
                <a:sym typeface="Times" charset="0"/>
              </a:rPr>
              <a:t>f,w</a:t>
            </a:r>
            <a:r>
              <a:rPr lang="en-US" dirty="0" smtClean="0">
                <a:solidFill>
                  <a:schemeClr val="tx1"/>
                </a:solidFill>
                <a:latin typeface="Times" charset="0"/>
                <a:ea typeface="MS PGothic" charset="0"/>
                <a:cs typeface="MS PGothic" charset="0"/>
                <a:sym typeface="Times" charset="0"/>
              </a:rPr>
              <a:t>) &lt; L[w])</a:t>
            </a:r>
          </a:p>
          <a:p>
            <a:pPr marL="39688">
              <a:spcBef>
                <a:spcPts val="288"/>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3" name="TextBox 2"/>
          <p:cNvSpPr txBox="1"/>
          <p:nvPr/>
        </p:nvSpPr>
        <p:spPr>
          <a:xfrm>
            <a:off x="4953000" y="457200"/>
            <a:ext cx="3657601" cy="830997"/>
          </a:xfrm>
          <a:prstGeom prst="rect">
            <a:avLst/>
          </a:prstGeom>
          <a:noFill/>
          <a:ln>
            <a:solidFill>
              <a:srgbClr val="3366FF"/>
            </a:solidFill>
          </a:ln>
        </p:spPr>
        <p:txBody>
          <a:bodyPr wrap="square" rtlCol="0">
            <a:spAutoFit/>
          </a:bodyPr>
          <a:lstStyle/>
          <a:p>
            <a:r>
              <a:rPr lang="en-US" dirty="0" smtClean="0">
                <a:latin typeface="Times New Roman"/>
                <a:cs typeface="Times New Roman"/>
              </a:rPr>
              <a:t>Implement </a:t>
            </a:r>
            <a:r>
              <a:rPr lang="en-US" dirty="0" smtClean="0">
                <a:solidFill>
                  <a:srgbClr val="0000FF"/>
                </a:solidFill>
                <a:latin typeface="Times New Roman"/>
                <a:cs typeface="Times New Roman"/>
              </a:rPr>
              <a:t>F</a:t>
            </a:r>
            <a:r>
              <a:rPr lang="en-US" dirty="0" smtClean="0">
                <a:latin typeface="Times New Roman"/>
                <a:cs typeface="Times New Roman"/>
              </a:rPr>
              <a:t> using a min-heap, priorities are L-values</a:t>
            </a:r>
            <a:endParaRPr lang="en-US" dirty="0">
              <a:latin typeface="Times New Roman"/>
              <a:cs typeface="Times New Roman"/>
            </a:endParaRPr>
          </a:p>
        </p:txBody>
      </p:sp>
      <p:sp>
        <p:nvSpPr>
          <p:cNvPr id="27" name="TextBox 26"/>
          <p:cNvSpPr txBox="1"/>
          <p:nvPr/>
        </p:nvSpPr>
        <p:spPr>
          <a:xfrm>
            <a:off x="4953000" y="1447800"/>
            <a:ext cx="3657601" cy="461665"/>
          </a:xfrm>
          <a:prstGeom prst="rect">
            <a:avLst/>
          </a:prstGeom>
          <a:noFill/>
          <a:ln>
            <a:solidFill>
              <a:srgbClr val="FF0000"/>
            </a:solidFill>
          </a:ln>
        </p:spPr>
        <p:txBody>
          <a:bodyPr wrap="square" rtlCol="0">
            <a:spAutoFit/>
          </a:bodyPr>
          <a:lstStyle/>
          <a:p>
            <a:r>
              <a:rPr lang="en-US" dirty="0">
                <a:latin typeface="Times New Roman"/>
                <a:cs typeface="Times New Roman"/>
              </a:rPr>
              <a:t>N</a:t>
            </a:r>
            <a:r>
              <a:rPr lang="en-US" dirty="0" smtClean="0">
                <a:latin typeface="Times New Roman"/>
                <a:cs typeface="Times New Roman"/>
              </a:rPr>
              <a:t>eed L-values of nodes in </a:t>
            </a:r>
            <a:r>
              <a:rPr lang="en-US" dirty="0" smtClean="0">
                <a:solidFill>
                  <a:srgbClr val="FF0000"/>
                </a:solidFill>
                <a:latin typeface="Times New Roman"/>
                <a:cs typeface="Times New Roman"/>
              </a:rPr>
              <a:t>S</a:t>
            </a:r>
          </a:p>
        </p:txBody>
      </p:sp>
      <p:sp>
        <p:nvSpPr>
          <p:cNvPr id="28" name="TextBox 27"/>
          <p:cNvSpPr txBox="1"/>
          <p:nvPr/>
        </p:nvSpPr>
        <p:spPr>
          <a:xfrm>
            <a:off x="4953000" y="2133600"/>
            <a:ext cx="3657600" cy="830997"/>
          </a:xfrm>
          <a:prstGeom prst="rect">
            <a:avLst/>
          </a:prstGeom>
          <a:noFill/>
          <a:ln>
            <a:solidFill>
              <a:srgbClr val="3366FF"/>
            </a:solidFill>
          </a:ln>
        </p:spPr>
        <p:txBody>
          <a:bodyPr wrap="square" rtlCol="0">
            <a:spAutoFit/>
          </a:bodyPr>
          <a:lstStyle/>
          <a:p>
            <a:r>
              <a:rPr lang="en-US" dirty="0">
                <a:latin typeface="Times New Roman"/>
                <a:cs typeface="Times New Roman"/>
              </a:rPr>
              <a:t>N</a:t>
            </a:r>
            <a:r>
              <a:rPr lang="en-US" dirty="0" smtClean="0">
                <a:latin typeface="Times New Roman"/>
                <a:cs typeface="Times New Roman"/>
              </a:rPr>
              <a:t>eed to tell quickly whether a node is in </a:t>
            </a:r>
            <a:r>
              <a:rPr lang="en-US" dirty="0" smtClean="0">
                <a:solidFill>
                  <a:srgbClr val="FF0000"/>
                </a:solidFill>
                <a:latin typeface="Times New Roman"/>
                <a:cs typeface="Times New Roman"/>
              </a:rPr>
              <a:t>S</a:t>
            </a:r>
            <a:r>
              <a:rPr lang="en-US" dirty="0" smtClean="0">
                <a:latin typeface="Times New Roman"/>
                <a:cs typeface="Times New Roman"/>
              </a:rPr>
              <a:t> or </a:t>
            </a:r>
            <a:r>
              <a:rPr lang="en-US" dirty="0" smtClean="0">
                <a:solidFill>
                  <a:srgbClr val="3366FF"/>
                </a:solidFill>
                <a:latin typeface="Times New Roman"/>
                <a:cs typeface="Times New Roman"/>
              </a:rPr>
              <a:t>F</a:t>
            </a:r>
            <a:endParaRPr lang="en-US" dirty="0">
              <a:solidFill>
                <a:srgbClr val="3366FF"/>
              </a:solidFill>
              <a:latin typeface="Times New Roman"/>
              <a:cs typeface="Times New Roman"/>
            </a:endParaRPr>
          </a:p>
        </p:txBody>
      </p:sp>
      <p:sp>
        <p:nvSpPr>
          <p:cNvPr id="29" name="TextBox 28"/>
          <p:cNvSpPr txBox="1"/>
          <p:nvPr/>
        </p:nvSpPr>
        <p:spPr>
          <a:xfrm>
            <a:off x="4953000" y="3124200"/>
            <a:ext cx="3657600" cy="1569660"/>
          </a:xfrm>
          <a:prstGeom prst="rect">
            <a:avLst/>
          </a:prstGeom>
          <a:noFill/>
          <a:ln>
            <a:solidFill>
              <a:srgbClr val="3366FF"/>
            </a:solidFill>
          </a:ln>
        </p:spPr>
        <p:txBody>
          <a:bodyPr wrap="square" rtlCol="0">
            <a:spAutoFit/>
          </a:bodyPr>
          <a:lstStyle/>
          <a:p>
            <a:r>
              <a:rPr lang="en-US" dirty="0">
                <a:latin typeface="Times New Roman"/>
                <a:cs typeface="Times New Roman"/>
              </a:rPr>
              <a:t>c</a:t>
            </a:r>
            <a:r>
              <a:rPr lang="en-US" dirty="0" smtClean="0">
                <a:latin typeface="Times New Roman"/>
                <a:cs typeface="Times New Roman"/>
              </a:rPr>
              <a:t>lass </a:t>
            </a:r>
            <a:r>
              <a:rPr lang="en-US" dirty="0" err="1" smtClean="0">
                <a:latin typeface="Times New Roman"/>
                <a:cs typeface="Times New Roman"/>
              </a:rPr>
              <a:t>SFInfo</a:t>
            </a:r>
            <a:r>
              <a:rPr lang="en-US" dirty="0" smtClean="0">
                <a:latin typeface="Times New Roman"/>
                <a:cs typeface="Times New Roman"/>
              </a:rPr>
              <a:t> {</a:t>
            </a:r>
            <a:br>
              <a:rPr lang="en-US" dirty="0" smtClean="0">
                <a:latin typeface="Times New Roman"/>
                <a:cs typeface="Times New Roman"/>
              </a:rPr>
            </a:br>
            <a:r>
              <a:rPr lang="en-US" dirty="0" smtClean="0">
                <a:latin typeface="Times New Roman"/>
                <a:cs typeface="Times New Roman"/>
              </a:rPr>
              <a:t>    </a:t>
            </a:r>
            <a:r>
              <a:rPr lang="en-US" dirty="0" smtClean="0">
                <a:solidFill>
                  <a:srgbClr val="008000"/>
                </a:solidFill>
                <a:latin typeface="Times New Roman"/>
                <a:cs typeface="Times New Roman"/>
              </a:rPr>
              <a:t>// this node’s L-value</a:t>
            </a:r>
            <a:br>
              <a:rPr lang="en-US" dirty="0" smtClean="0">
                <a:solidFill>
                  <a:srgbClr val="008000"/>
                </a:solidFill>
                <a:latin typeface="Times New Roman"/>
                <a:cs typeface="Times New Roman"/>
              </a:rPr>
            </a:br>
            <a:r>
              <a:rPr lang="en-US" dirty="0" smtClean="0">
                <a:solidFill>
                  <a:srgbClr val="008000"/>
                </a:solidFill>
                <a:latin typeface="Times New Roman"/>
                <a:cs typeface="Times New Roman"/>
              </a:rPr>
              <a:t>    </a:t>
            </a:r>
            <a:r>
              <a:rPr lang="en-US" dirty="0" err="1" smtClean="0">
                <a:solidFill>
                  <a:schemeClr val="tx1"/>
                </a:solidFill>
                <a:latin typeface="Times New Roman"/>
                <a:cs typeface="Times New Roman"/>
              </a:rPr>
              <a:t>int</a:t>
            </a:r>
            <a:r>
              <a:rPr lang="en-US" dirty="0" smtClean="0">
                <a:solidFill>
                  <a:schemeClr val="tx1"/>
                </a:solidFill>
                <a:latin typeface="Times New Roman"/>
                <a:cs typeface="Times New Roman"/>
              </a:rPr>
              <a:t> distance;</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  </a:t>
            </a:r>
            <a:r>
              <a:rPr lang="en-US" i="1" dirty="0" smtClean="0">
                <a:solidFill>
                  <a:srgbClr val="FF0000"/>
                </a:solidFill>
                <a:latin typeface="Times New Roman"/>
                <a:cs typeface="Times New Roman"/>
              </a:rPr>
              <a:t>more fields later</a:t>
            </a:r>
            <a:endParaRPr lang="en-US" dirty="0">
              <a:solidFill>
                <a:srgbClr val="FF0000"/>
              </a:solidFill>
              <a:latin typeface="Times New Roman"/>
              <a:cs typeface="Times New Roman"/>
            </a:endParaRPr>
          </a:p>
        </p:txBody>
      </p:sp>
      <p:sp>
        <p:nvSpPr>
          <p:cNvPr id="30" name="TextBox 29"/>
          <p:cNvSpPr txBox="1"/>
          <p:nvPr/>
        </p:nvSpPr>
        <p:spPr>
          <a:xfrm>
            <a:off x="4953000" y="4953000"/>
            <a:ext cx="3657600" cy="1200328"/>
          </a:xfrm>
          <a:prstGeom prst="rect">
            <a:avLst/>
          </a:prstGeom>
          <a:noFill/>
          <a:ln>
            <a:solidFill>
              <a:srgbClr val="3366FF"/>
            </a:solidFill>
          </a:ln>
        </p:spPr>
        <p:txBody>
          <a:bodyPr wrap="square" rtlCol="0">
            <a:spAutoFit/>
          </a:bodyPr>
          <a:lstStyle/>
          <a:p>
            <a:r>
              <a:rPr lang="en-US" dirty="0" smtClean="0">
                <a:solidFill>
                  <a:srgbClr val="008000"/>
                </a:solidFill>
                <a:latin typeface="Times New Roman"/>
                <a:cs typeface="Times New Roman"/>
              </a:rPr>
              <a:t>// entries for nodes in S or F</a:t>
            </a:r>
            <a:br>
              <a:rPr lang="en-US" dirty="0" smtClean="0">
                <a:solidFill>
                  <a:srgbClr val="008000"/>
                </a:solidFill>
                <a:latin typeface="Times New Roman"/>
                <a:cs typeface="Times New Roman"/>
              </a:rPr>
            </a:br>
            <a:r>
              <a:rPr lang="en-US" dirty="0" err="1" smtClean="0">
                <a:latin typeface="Times New Roman"/>
                <a:cs typeface="Times New Roman"/>
              </a:rPr>
              <a:t>HashMap</a:t>
            </a:r>
            <a:r>
              <a:rPr lang="en-US" dirty="0" smtClean="0">
                <a:latin typeface="Times New Roman"/>
                <a:cs typeface="Times New Roman"/>
              </a:rPr>
              <a:t>&lt;Node, </a:t>
            </a:r>
            <a:r>
              <a:rPr lang="en-US" dirty="0" err="1" smtClean="0">
                <a:latin typeface="Times New Roman"/>
                <a:cs typeface="Times New Roman"/>
              </a:rPr>
              <a:t>SFInfo</a:t>
            </a:r>
            <a:r>
              <a:rPr lang="en-US" dirty="0" smtClean="0">
                <a:latin typeface="Times New Roman"/>
                <a:cs typeface="Times New Roman"/>
              </a:rPr>
              <a:t>&gt;  </a:t>
            </a:r>
            <a:br>
              <a:rPr lang="en-US" dirty="0" smtClean="0">
                <a:latin typeface="Times New Roman"/>
                <a:cs typeface="Times New Roman"/>
              </a:rPr>
            </a:br>
            <a:r>
              <a:rPr lang="en-US" dirty="0" smtClean="0">
                <a:latin typeface="Times New Roman"/>
                <a:cs typeface="Times New Roman"/>
              </a:rPr>
              <a:t>                              map</a:t>
            </a:r>
            <a:r>
              <a:rPr lang="en-US" dirty="0">
                <a:solidFill>
                  <a:srgbClr val="008000"/>
                </a:solidFill>
                <a:latin typeface="Times New Roman"/>
                <a:cs typeface="Times New Roman"/>
              </a:rPr>
              <a:t>;</a:t>
            </a:r>
            <a:endParaRPr lang="en-US" dirty="0">
              <a:solidFill>
                <a:schemeClr val="tx1"/>
              </a:solidFill>
              <a:latin typeface="Times New Roman"/>
              <a:cs typeface="Times New Roman"/>
            </a:endParaRPr>
          </a:p>
        </p:txBody>
      </p:sp>
    </p:spTree>
    <p:extLst>
      <p:ext uri="{BB962C8B-B14F-4D97-AF65-F5344CB8AC3E}">
        <p14:creationId xmlns:p14="http://schemas.microsoft.com/office/powerpoint/2010/main" val="234492970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dissolv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dissolv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dissolve">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dissolve">
                                      <p:cBhvr>
                                        <p:cTn id="2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34</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762000"/>
            <a:ext cx="2057400" cy="305088"/>
            <a:chOff x="288" y="864"/>
            <a:chExt cx="1296"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912" y="864"/>
              <a:ext cx="240"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1392" y="864"/>
              <a:ext cx="192"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8" name="Line 9"/>
            <p:cNvSpPr>
              <a:spLocks noChangeShapeType="1"/>
            </p:cNvSpPr>
            <p:nvPr/>
          </p:nvSpPr>
          <p:spPr bwMode="auto">
            <a:xfrm>
              <a:off x="720" y="1090"/>
              <a:ext cx="192"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flipV="1">
              <a:off x="1152" y="939"/>
              <a:ext cx="240" cy="21"/>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flipV="1">
              <a:off x="1152" y="1090"/>
              <a:ext cx="240" cy="1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304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a:t>
            </a:r>
            <a:r>
              <a:rPr lang="en-US" b="1" dirty="0" smtClean="0">
                <a:solidFill>
                  <a:srgbClr val="0000FF"/>
                </a:solidFill>
                <a:latin typeface="Times" charset="0"/>
                <a:ea typeface="ヒラギノ明朝 ProN W3" charset="0"/>
                <a:sym typeface="Times" charset="0"/>
              </a:rPr>
              <a:t>F</a:t>
            </a:r>
            <a:endParaRPr lang="en-US" b="1" dirty="0">
              <a:solidFill>
                <a:schemeClr val="accent2"/>
              </a:solidFill>
              <a:latin typeface="Times" charset="0"/>
              <a:ea typeface="ヒラギノ明朝 ProN W3"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533400" y="1397993"/>
            <a:ext cx="5334000" cy="5307607"/>
          </a:xfrm>
          <a:prstGeom prst="rect">
            <a:avLst/>
          </a:prstGeom>
          <a:noFill/>
        </p:spPr>
        <p:txBody>
          <a:bodyPr wrap="square" rtlCol="0">
            <a:spAutoFit/>
          </a:bodyPr>
          <a:lstStyle/>
          <a:p>
            <a:pPr marL="39688">
              <a:spcBef>
                <a:spcPts val="1450"/>
              </a:spcBef>
            </a:pPr>
            <a:r>
              <a:rPr lang="en-US" dirty="0" smtClean="0">
                <a:solidFill>
                  <a:srgbClr val="FF0000"/>
                </a:solidFill>
                <a:latin typeface="Times" charset="0"/>
                <a:ea typeface="MS PGothic" charset="0"/>
                <a:cs typeface="MS PGothic" charset="0"/>
                <a:sym typeface="Times" charset="0"/>
              </a:rPr>
              <a:t>S= {}; </a:t>
            </a:r>
            <a:r>
              <a:rPr lang="en-US" dirty="0" smtClean="0">
                <a:solidFill>
                  <a:srgbClr val="0000FF"/>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 v }; L[v]= 0; </a:t>
            </a:r>
            <a:r>
              <a:rPr lang="en-US" dirty="0">
                <a:solidFill>
                  <a:srgbClr val="FF0000"/>
                </a:solidFill>
                <a:latin typeface="Times" charset="0"/>
                <a:ea typeface="MS PGothic" charset="0"/>
                <a:cs typeface="MS PGothic" charset="0"/>
                <a:sym typeface="Times" charset="0"/>
              </a:rPr>
              <a:t> </a:t>
            </a:r>
            <a:r>
              <a:rPr lang="en-US" dirty="0" smtClean="0">
                <a:solidFill>
                  <a:srgbClr val="FF0000"/>
                </a:solidFill>
                <a:latin typeface="Times" charset="0"/>
                <a:ea typeface="MS PGothic" charset="0"/>
                <a:cs typeface="MS PGothic" charset="0"/>
                <a:sym typeface="Times" charset="0"/>
              </a:rPr>
              <a:t>    </a:t>
            </a:r>
            <a:endParaRPr lang="en-US" dirty="0" smtClean="0">
              <a:solidFill>
                <a:schemeClr val="tx1"/>
              </a:solidFill>
              <a:latin typeface="Times" charset="0"/>
              <a:ea typeface="MS PGothic" charset="0"/>
              <a:cs typeface="MS PGothic" charset="0"/>
              <a:sym typeface="Times" charset="0"/>
            </a:endParaRP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 </a:t>
            </a:r>
            <a:r>
              <a:rPr lang="en-US" dirty="0">
                <a:latin typeface="Times" charset="0"/>
                <a:ea typeface="ヒラギノ明朝 ProN W3" charset="0"/>
                <a:sym typeface="Times" charset="0"/>
              </a:rPr>
              <a:t>≠  {</a:t>
            </a:r>
            <a:r>
              <a:rPr lang="en-US" dirty="0" smtClean="0">
                <a:latin typeface="Times" charset="0"/>
                <a:ea typeface="ヒラギノ明朝 ProN W3" charset="0"/>
                <a:sym typeface="Times" charset="0"/>
              </a:rPr>
              <a:t>}    {</a:t>
            </a: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L value</a:t>
            </a:r>
            <a:r>
              <a:rPr lang="en-US" dirty="0" smtClean="0">
                <a:latin typeface="Times" charset="0"/>
                <a:ea typeface="ヒラギノ明朝 ProN W3" charset="0"/>
                <a:sym typeface="Times" charset="0"/>
              </a:rPr>
              <a:t>;</a:t>
            </a:r>
          </a:p>
          <a:p>
            <a:pPr>
              <a:spcBef>
                <a:spcPct val="10000"/>
              </a:spcBef>
              <a:defRPr/>
            </a:pPr>
            <a:r>
              <a:rPr lang="en-US" sz="1000" dirty="0">
                <a:latin typeface="Times" charset="0"/>
                <a:ea typeface="ヒラギノ明朝 ProN W3" charset="0"/>
                <a:sym typeface="Times" charset="0"/>
              </a:rPr>
              <a:t> </a:t>
            </a:r>
            <a:r>
              <a:rPr lang="en-US" sz="1000" dirty="0" smtClean="0">
                <a:latin typeface="Times" charset="0"/>
                <a:ea typeface="ヒラギノ明朝 ProN W3" charset="0"/>
                <a:sym typeface="Times" charset="0"/>
              </a:rPr>
              <a:t>        </a:t>
            </a:r>
            <a:r>
              <a:rPr lang="en-US" dirty="0" smtClean="0">
                <a:latin typeface="Times" charset="0"/>
                <a:ea typeface="ヒラギノ明朝 ProN W3" charset="0"/>
                <a:sym typeface="Times" charset="0"/>
              </a:rPr>
              <a:t>Remove </a:t>
            </a:r>
            <a:r>
              <a:rPr lang="en-US" dirty="0">
                <a:latin typeface="Times" charset="0"/>
                <a:ea typeface="ヒラギノ明朝 ProN W3" charset="0"/>
                <a:sym typeface="Times" charset="0"/>
              </a:rPr>
              <a:t>f from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add it to</a:t>
            </a:r>
            <a:r>
              <a:rPr lang="en-US" dirty="0">
                <a:solidFill>
                  <a:srgbClr val="FF0000"/>
                </a:solidFill>
                <a:latin typeface="Times" charset="0"/>
                <a:ea typeface="ヒラギノ明朝 ProN W3" charset="0"/>
                <a:sym typeface="Times" charset="0"/>
              </a:rPr>
              <a:t> S</a:t>
            </a:r>
            <a:r>
              <a:rPr lang="en-US" dirty="0">
                <a:latin typeface="Times" charset="0"/>
                <a:ea typeface="ヒラギノ明朝 ProN W3" charset="0"/>
                <a:sym typeface="Times" charset="0"/>
              </a:rPr>
              <a:t>;</a:t>
            </a:r>
          </a:p>
          <a:p>
            <a:pPr marL="39688">
              <a:spcBef>
                <a:spcPts val="288"/>
              </a:spcBef>
            </a:pPr>
            <a:r>
              <a:rPr lang="en-US" b="1" dirty="0" smtClean="0">
                <a:solidFill>
                  <a:schemeClr val="tx1"/>
                </a:solidFill>
                <a:latin typeface="Times" charset="0"/>
                <a:ea typeface="MS PGothic" charset="0"/>
                <a:cs typeface="MS PGothic" charset="0"/>
                <a:sym typeface="Times" charset="0"/>
              </a:rPr>
              <a:t>   for each edge</a:t>
            </a:r>
            <a:r>
              <a:rPr lang="en-US" dirty="0" smtClean="0">
                <a:solidFill>
                  <a:schemeClr val="tx1"/>
                </a:solidFill>
                <a:latin typeface="Times" charset="0"/>
                <a:ea typeface="MS PGothic" charset="0"/>
                <a:cs typeface="MS PGothic" charset="0"/>
                <a:sym typeface="Times" charset="0"/>
              </a:rPr>
              <a:t> (f, w) {</a:t>
            </a:r>
          </a:p>
          <a:p>
            <a:pPr marL="39688">
              <a:spcBef>
                <a:spcPts val="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if</a:t>
            </a:r>
            <a:r>
              <a:rPr lang="en-US" dirty="0" smtClean="0">
                <a:solidFill>
                  <a:schemeClr val="tx1"/>
                </a:solidFill>
                <a:latin typeface="Times" charset="0"/>
                <a:ea typeface="MS PGothic" charset="0"/>
                <a:cs typeface="MS PGothic" charset="0"/>
                <a:sym typeface="Times" charset="0"/>
              </a:rPr>
              <a:t> (w not in </a:t>
            </a:r>
            <a:r>
              <a:rPr lang="en-US" dirty="0">
                <a:solidFill>
                  <a:srgbClr val="FF0000"/>
                </a:solidFill>
                <a:latin typeface="Times" charset="0"/>
                <a:ea typeface="MS PGothic" charset="0"/>
                <a:cs typeface="MS PGothic" charset="0"/>
                <a:sym typeface="Times" charset="0"/>
              </a:rPr>
              <a:t>F</a:t>
            </a:r>
            <a:r>
              <a:rPr lang="en-US" dirty="0" smtClean="0">
                <a:solidFill>
                  <a:srgbClr val="FF0000"/>
                </a:solidFill>
                <a:latin typeface="Times" charset="0"/>
                <a:ea typeface="MS PGothic" charset="0"/>
                <a:cs typeface="MS PGothic" charset="0"/>
                <a:sym typeface="Times" charset="0"/>
              </a:rPr>
              <a:t> or S             </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            </a:t>
            </a:r>
          </a:p>
          <a:p>
            <a:pPr marL="39688">
              <a:spcBef>
                <a:spcPts val="300"/>
              </a:spcBef>
            </a:pPr>
            <a:r>
              <a:rPr lang="en-US" dirty="0" smtClean="0">
                <a:solidFill>
                  <a:schemeClr val="tx1"/>
                </a:solidFill>
                <a:latin typeface="Times" charset="0"/>
                <a:ea typeface="MS PGothic" charset="0"/>
                <a:cs typeface="MS PGothic" charset="0"/>
                <a:sym typeface="Times" charset="0"/>
              </a:rPr>
              <a:t>   }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288"/>
              </a:spcBef>
            </a:pPr>
            <a:r>
              <a:rPr lang="en-US" b="1" dirty="0" smtClean="0">
                <a:solidFill>
                  <a:schemeClr val="tx1"/>
                </a:solidFill>
                <a:latin typeface="Times" charset="0"/>
                <a:ea typeface="MS PGothic" charset="0"/>
                <a:cs typeface="MS PGothic" charset="0"/>
                <a:sym typeface="Times" charset="0"/>
              </a:rPr>
              <a:t>       if</a:t>
            </a:r>
            <a:r>
              <a:rPr lang="en-US" dirty="0" smtClean="0">
                <a:solidFill>
                  <a:schemeClr val="tx1"/>
                </a:solidFill>
                <a:latin typeface="Times" charset="0"/>
                <a:ea typeface="MS PGothic" charset="0"/>
                <a:cs typeface="MS PGothic" charset="0"/>
                <a:sym typeface="Times" charset="0"/>
              </a:rPr>
              <a:t>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 (</a:t>
            </a:r>
            <a:r>
              <a:rPr lang="en-US" dirty="0" err="1" smtClean="0">
                <a:solidFill>
                  <a:schemeClr val="tx1"/>
                </a:solidFill>
                <a:latin typeface="Times" charset="0"/>
                <a:ea typeface="MS PGothic" charset="0"/>
                <a:cs typeface="MS PGothic" charset="0"/>
                <a:sym typeface="Times" charset="0"/>
              </a:rPr>
              <a:t>f,w</a:t>
            </a:r>
            <a:r>
              <a:rPr lang="en-US" dirty="0" smtClean="0">
                <a:solidFill>
                  <a:schemeClr val="tx1"/>
                </a:solidFill>
                <a:latin typeface="Times" charset="0"/>
                <a:ea typeface="MS PGothic" charset="0"/>
                <a:cs typeface="MS PGothic" charset="0"/>
                <a:sym typeface="Times" charset="0"/>
              </a:rPr>
              <a:t>) &lt; L[w])</a:t>
            </a:r>
          </a:p>
          <a:p>
            <a:pPr marL="39688">
              <a:spcBef>
                <a:spcPts val="288"/>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29" name="TextBox 28"/>
          <p:cNvSpPr txBox="1"/>
          <p:nvPr/>
        </p:nvSpPr>
        <p:spPr>
          <a:xfrm>
            <a:off x="5715000" y="3124200"/>
            <a:ext cx="3200400" cy="1569660"/>
          </a:xfrm>
          <a:prstGeom prst="rect">
            <a:avLst/>
          </a:prstGeom>
          <a:noFill/>
          <a:ln>
            <a:solidFill>
              <a:srgbClr val="3366FF"/>
            </a:solidFill>
          </a:ln>
        </p:spPr>
        <p:txBody>
          <a:bodyPr wrap="square" rtlCol="0">
            <a:spAutoFit/>
          </a:bodyPr>
          <a:lstStyle/>
          <a:p>
            <a:r>
              <a:rPr lang="en-US" dirty="0">
                <a:latin typeface="Times New Roman"/>
                <a:cs typeface="Times New Roman"/>
              </a:rPr>
              <a:t>c</a:t>
            </a:r>
            <a:r>
              <a:rPr lang="en-US" dirty="0" smtClean="0">
                <a:latin typeface="Times New Roman"/>
                <a:cs typeface="Times New Roman"/>
              </a:rPr>
              <a:t>lass </a:t>
            </a:r>
            <a:r>
              <a:rPr lang="en-US" dirty="0" err="1" smtClean="0">
                <a:latin typeface="Times New Roman"/>
                <a:cs typeface="Times New Roman"/>
              </a:rPr>
              <a:t>SFInfo</a:t>
            </a:r>
            <a:r>
              <a:rPr lang="en-US" dirty="0" smtClean="0">
                <a:latin typeface="Times New Roman"/>
                <a:cs typeface="Times New Roman"/>
              </a:rPr>
              <a:t> {</a:t>
            </a:r>
            <a:br>
              <a:rPr lang="en-US" dirty="0" smtClean="0">
                <a:latin typeface="Times New Roman"/>
                <a:cs typeface="Times New Roman"/>
              </a:rPr>
            </a:br>
            <a:r>
              <a:rPr lang="en-US" dirty="0" smtClean="0">
                <a:latin typeface="Times New Roman"/>
                <a:cs typeface="Times New Roman"/>
              </a:rPr>
              <a:t>    </a:t>
            </a:r>
            <a:r>
              <a:rPr lang="en-US" dirty="0" smtClean="0">
                <a:solidFill>
                  <a:srgbClr val="008000"/>
                </a:solidFill>
                <a:latin typeface="Times New Roman"/>
                <a:cs typeface="Times New Roman"/>
              </a:rPr>
              <a:t>// this node’s L-value</a:t>
            </a:r>
            <a:br>
              <a:rPr lang="en-US" dirty="0" smtClean="0">
                <a:solidFill>
                  <a:srgbClr val="008000"/>
                </a:solidFill>
                <a:latin typeface="Times New Roman"/>
                <a:cs typeface="Times New Roman"/>
              </a:rPr>
            </a:br>
            <a:r>
              <a:rPr lang="en-US" dirty="0" smtClean="0">
                <a:solidFill>
                  <a:srgbClr val="008000"/>
                </a:solidFill>
                <a:latin typeface="Times New Roman"/>
                <a:cs typeface="Times New Roman"/>
              </a:rPr>
              <a:t>    </a:t>
            </a:r>
            <a:r>
              <a:rPr lang="en-US" dirty="0" err="1" smtClean="0">
                <a:solidFill>
                  <a:schemeClr val="tx1"/>
                </a:solidFill>
                <a:latin typeface="Times New Roman"/>
                <a:cs typeface="Times New Roman"/>
              </a:rPr>
              <a:t>int</a:t>
            </a:r>
            <a:r>
              <a:rPr lang="en-US" dirty="0" smtClean="0">
                <a:solidFill>
                  <a:schemeClr val="tx1"/>
                </a:solidFill>
                <a:latin typeface="Times New Roman"/>
                <a:cs typeface="Times New Roman"/>
              </a:rPr>
              <a:t> distance;</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  </a:t>
            </a:r>
            <a:r>
              <a:rPr lang="en-US" i="1" dirty="0" smtClean="0">
                <a:solidFill>
                  <a:srgbClr val="FF0000"/>
                </a:solidFill>
                <a:latin typeface="Times New Roman"/>
                <a:cs typeface="Times New Roman"/>
              </a:rPr>
              <a:t>more fields later</a:t>
            </a:r>
            <a:endParaRPr lang="en-US" dirty="0">
              <a:solidFill>
                <a:srgbClr val="FF0000"/>
              </a:solidFill>
              <a:latin typeface="Times New Roman"/>
              <a:cs typeface="Times New Roman"/>
            </a:endParaRPr>
          </a:p>
        </p:txBody>
      </p:sp>
      <p:sp>
        <p:nvSpPr>
          <p:cNvPr id="30" name="TextBox 29"/>
          <p:cNvSpPr txBox="1"/>
          <p:nvPr/>
        </p:nvSpPr>
        <p:spPr>
          <a:xfrm>
            <a:off x="5257800" y="5029200"/>
            <a:ext cx="3657600" cy="1200328"/>
          </a:xfrm>
          <a:prstGeom prst="rect">
            <a:avLst/>
          </a:prstGeom>
          <a:noFill/>
          <a:ln>
            <a:solidFill>
              <a:srgbClr val="3366FF"/>
            </a:solidFill>
          </a:ln>
        </p:spPr>
        <p:txBody>
          <a:bodyPr wrap="square" rtlCol="0">
            <a:spAutoFit/>
          </a:bodyPr>
          <a:lstStyle/>
          <a:p>
            <a:r>
              <a:rPr lang="en-US" dirty="0" smtClean="0">
                <a:solidFill>
                  <a:srgbClr val="008000"/>
                </a:solidFill>
                <a:latin typeface="Times New Roman"/>
                <a:cs typeface="Times New Roman"/>
              </a:rPr>
              <a:t>// entries for nodes in S or F</a:t>
            </a:r>
            <a:r>
              <a:rPr lang="en-US" dirty="0" smtClean="0">
                <a:latin typeface="Times New Roman"/>
                <a:cs typeface="Times New Roman"/>
              </a:rPr>
              <a:t/>
            </a:r>
            <a:br>
              <a:rPr lang="en-US" dirty="0" smtClean="0">
                <a:latin typeface="Times New Roman"/>
                <a:cs typeface="Times New Roman"/>
              </a:rPr>
            </a:br>
            <a:r>
              <a:rPr lang="en-US" dirty="0" err="1" smtClean="0">
                <a:latin typeface="Times New Roman"/>
                <a:cs typeface="Times New Roman"/>
              </a:rPr>
              <a:t>HashMap</a:t>
            </a:r>
            <a:r>
              <a:rPr lang="en-US" dirty="0" smtClean="0">
                <a:latin typeface="Times New Roman"/>
                <a:cs typeface="Times New Roman"/>
              </a:rPr>
              <a:t>&lt;Node, </a:t>
            </a:r>
            <a:r>
              <a:rPr lang="en-US" dirty="0" err="1" smtClean="0">
                <a:latin typeface="Times New Roman"/>
                <a:cs typeface="Times New Roman"/>
              </a:rPr>
              <a:t>SFInfo</a:t>
            </a:r>
            <a:r>
              <a:rPr lang="en-US" dirty="0" smtClean="0">
                <a:latin typeface="Times New Roman"/>
                <a:cs typeface="Times New Roman"/>
              </a:rPr>
              <a:t>&gt;  </a:t>
            </a:r>
            <a:br>
              <a:rPr lang="en-US" dirty="0" smtClean="0">
                <a:latin typeface="Times New Roman"/>
                <a:cs typeface="Times New Roman"/>
              </a:rPr>
            </a:br>
            <a:r>
              <a:rPr lang="en-US" dirty="0" smtClean="0">
                <a:latin typeface="Times New Roman"/>
                <a:cs typeface="Times New Roman"/>
              </a:rPr>
              <a:t>                              map</a:t>
            </a:r>
            <a:r>
              <a:rPr lang="en-US" dirty="0">
                <a:solidFill>
                  <a:srgbClr val="008000"/>
                </a:solidFill>
                <a:latin typeface="Times New Roman"/>
                <a:cs typeface="Times New Roman"/>
              </a:rPr>
              <a:t>;</a:t>
            </a:r>
            <a:endParaRPr lang="en-US" dirty="0">
              <a:solidFill>
                <a:schemeClr val="tx1"/>
              </a:solidFill>
              <a:latin typeface="Times New Roman"/>
              <a:cs typeface="Times New Roman"/>
            </a:endParaRPr>
          </a:p>
        </p:txBody>
      </p:sp>
      <p:sp>
        <p:nvSpPr>
          <p:cNvPr id="26" name="Line 9"/>
          <p:cNvSpPr>
            <a:spLocks noChangeShapeType="1"/>
          </p:cNvSpPr>
          <p:nvPr/>
        </p:nvSpPr>
        <p:spPr bwMode="auto">
          <a:xfrm>
            <a:off x="1143000" y="838200"/>
            <a:ext cx="304800"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cxnSp>
        <p:nvCxnSpPr>
          <p:cNvPr id="5" name="Straight Connector 4"/>
          <p:cNvCxnSpPr/>
          <p:nvPr/>
        </p:nvCxnSpPr>
        <p:spPr>
          <a:xfrm>
            <a:off x="533400" y="1676400"/>
            <a:ext cx="9144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10000" y="1371600"/>
            <a:ext cx="1783060" cy="461665"/>
          </a:xfrm>
          <a:prstGeom prst="rect">
            <a:avLst/>
          </a:prstGeom>
        </p:spPr>
        <p:txBody>
          <a:bodyPr wrap="none">
            <a:spAutoFit/>
          </a:bodyPr>
          <a:lstStyle/>
          <a:p>
            <a:r>
              <a:rPr lang="en-US" dirty="0" smtClean="0">
                <a:solidFill>
                  <a:srgbClr val="FF0000"/>
                </a:solidFill>
                <a:latin typeface="Times" charset="0"/>
                <a:ea typeface="MS PGothic" charset="0"/>
                <a:cs typeface="MS PGothic" charset="0"/>
                <a:sym typeface="Times" charset="0"/>
              </a:rPr>
              <a:t>add v to map</a:t>
            </a:r>
            <a:endParaRPr lang="en-US" dirty="0"/>
          </a:p>
        </p:txBody>
      </p:sp>
      <p:cxnSp>
        <p:nvCxnSpPr>
          <p:cNvPr id="31" name="Straight Connector 30"/>
          <p:cNvCxnSpPr/>
          <p:nvPr/>
        </p:nvCxnSpPr>
        <p:spPr>
          <a:xfrm>
            <a:off x="3200400" y="2895600"/>
            <a:ext cx="12192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667000" y="3657600"/>
            <a:ext cx="7620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505200" y="3352800"/>
            <a:ext cx="714559" cy="461665"/>
          </a:xfrm>
          <a:prstGeom prst="rect">
            <a:avLst/>
          </a:prstGeom>
        </p:spPr>
        <p:txBody>
          <a:bodyPr wrap="none">
            <a:spAutoFit/>
          </a:bodyPr>
          <a:lstStyle/>
          <a:p>
            <a:r>
              <a:rPr lang="en-US" dirty="0" smtClean="0">
                <a:solidFill>
                  <a:srgbClr val="FF0000"/>
                </a:solidFill>
                <a:latin typeface="Times" charset="0"/>
                <a:ea typeface="MS PGothic" charset="0"/>
                <a:cs typeface="MS PGothic" charset="0"/>
                <a:sym typeface="Times" charset="0"/>
              </a:rPr>
              <a:t>map</a:t>
            </a:r>
            <a:endParaRPr lang="en-US" dirty="0"/>
          </a:p>
        </p:txBody>
      </p:sp>
      <p:sp>
        <p:nvSpPr>
          <p:cNvPr id="36" name="Rectangle 35"/>
          <p:cNvSpPr/>
          <p:nvPr/>
        </p:nvSpPr>
        <p:spPr>
          <a:xfrm>
            <a:off x="3048000" y="4191000"/>
            <a:ext cx="1851438" cy="461665"/>
          </a:xfrm>
          <a:prstGeom prst="rect">
            <a:avLst/>
          </a:prstGeom>
        </p:spPr>
        <p:txBody>
          <a:bodyPr wrap="none">
            <a:spAutoFit/>
          </a:bodyPr>
          <a:lstStyle/>
          <a:p>
            <a:r>
              <a:rPr lang="en-US" dirty="0">
                <a:solidFill>
                  <a:srgbClr val="FF0000"/>
                </a:solidFill>
                <a:latin typeface="Times" charset="0"/>
                <a:ea typeface="MS PGothic" charset="0"/>
                <a:cs typeface="MS PGothic" charset="0"/>
                <a:sym typeface="Times" charset="0"/>
              </a:rPr>
              <a:t>a</a:t>
            </a:r>
            <a:r>
              <a:rPr lang="en-US" dirty="0" smtClean="0">
                <a:solidFill>
                  <a:srgbClr val="FF0000"/>
                </a:solidFill>
                <a:latin typeface="Times" charset="0"/>
                <a:ea typeface="MS PGothic" charset="0"/>
                <a:cs typeface="MS PGothic" charset="0"/>
                <a:sym typeface="Times" charset="0"/>
              </a:rPr>
              <a:t>dd w to map</a:t>
            </a:r>
            <a:endParaRPr lang="en-US" dirty="0"/>
          </a:p>
        </p:txBody>
      </p:sp>
    </p:spTree>
    <p:extLst>
      <p:ext uri="{BB962C8B-B14F-4D97-AF65-F5344CB8AC3E}">
        <p14:creationId xmlns:p14="http://schemas.microsoft.com/office/powerpoint/2010/main" val="40705981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righ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35</a:t>
            </a:fld>
            <a:endParaRPr lang="en-US" sz="1400" b="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762000"/>
            <a:ext cx="2057400" cy="305088"/>
            <a:chOff x="288" y="864"/>
            <a:chExt cx="1296"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912" y="864"/>
              <a:ext cx="240"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1392" y="864"/>
              <a:ext cx="192"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8" name="Line 9"/>
            <p:cNvSpPr>
              <a:spLocks noChangeShapeType="1"/>
            </p:cNvSpPr>
            <p:nvPr/>
          </p:nvSpPr>
          <p:spPr bwMode="auto">
            <a:xfrm>
              <a:off x="720" y="1090"/>
              <a:ext cx="192"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flipV="1">
              <a:off x="1152" y="939"/>
              <a:ext cx="240" cy="21"/>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flipV="1">
              <a:off x="1152" y="1090"/>
              <a:ext cx="240" cy="1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304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a:t>
            </a:r>
            <a:r>
              <a:rPr lang="en-US" b="1" dirty="0" smtClean="0">
                <a:solidFill>
                  <a:srgbClr val="0000FF"/>
                </a:solidFill>
                <a:latin typeface="Times" charset="0"/>
                <a:ea typeface="ヒラギノ明朝 ProN W3" charset="0"/>
                <a:sym typeface="Times" charset="0"/>
              </a:rPr>
              <a:t>F</a:t>
            </a:r>
            <a:endParaRPr lang="en-US" b="1" dirty="0">
              <a:solidFill>
                <a:schemeClr val="accent2"/>
              </a:solidFill>
              <a:latin typeface="Times" charset="0"/>
              <a:ea typeface="ヒラギノ明朝 ProN W3"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533400" y="1397993"/>
            <a:ext cx="5334000" cy="5307607"/>
          </a:xfrm>
          <a:prstGeom prst="rect">
            <a:avLst/>
          </a:prstGeom>
          <a:noFill/>
        </p:spPr>
        <p:txBody>
          <a:bodyPr wrap="square" rtlCol="0">
            <a:spAutoFit/>
          </a:bodyPr>
          <a:lstStyle/>
          <a:p>
            <a:pPr marL="39688">
              <a:spcBef>
                <a:spcPts val="1450"/>
              </a:spcBef>
            </a:pPr>
            <a:r>
              <a:rPr lang="en-US" dirty="0" smtClean="0">
                <a:solidFill>
                  <a:srgbClr val="0000FF"/>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 v }; L[v]= 0; </a:t>
            </a:r>
            <a:r>
              <a:rPr lang="en-US" dirty="0" smtClean="0">
                <a:solidFill>
                  <a:srgbClr val="FF0000"/>
                </a:solidFill>
                <a:latin typeface="Times" charset="0"/>
                <a:ea typeface="MS PGothic" charset="0"/>
                <a:cs typeface="MS PGothic" charset="0"/>
                <a:sym typeface="Times" charset="0"/>
              </a:rPr>
              <a:t>add v to map    </a:t>
            </a:r>
            <a:endParaRPr lang="en-US" dirty="0" smtClean="0">
              <a:solidFill>
                <a:schemeClr val="tx1"/>
              </a:solidFill>
              <a:latin typeface="Times" charset="0"/>
              <a:ea typeface="MS PGothic" charset="0"/>
              <a:cs typeface="MS PGothic" charset="0"/>
              <a:sym typeface="Times" charset="0"/>
            </a:endParaRP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 </a:t>
            </a:r>
            <a:r>
              <a:rPr lang="en-US" dirty="0">
                <a:latin typeface="Times" charset="0"/>
                <a:ea typeface="ヒラギノ明朝 ProN W3" charset="0"/>
                <a:sym typeface="Times" charset="0"/>
              </a:rPr>
              <a:t>≠  {</a:t>
            </a:r>
            <a:r>
              <a:rPr lang="en-US" dirty="0" smtClean="0">
                <a:latin typeface="Times" charset="0"/>
                <a:ea typeface="ヒラギノ明朝 ProN W3" charset="0"/>
                <a:sym typeface="Times" charset="0"/>
              </a:rPr>
              <a:t>}    {</a:t>
            </a: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L value</a:t>
            </a:r>
            <a:r>
              <a:rPr lang="en-US" dirty="0" smtClean="0">
                <a:latin typeface="Times" charset="0"/>
                <a:ea typeface="ヒラギノ明朝 ProN W3" charset="0"/>
                <a:sym typeface="Times" charset="0"/>
              </a:rPr>
              <a:t>;</a:t>
            </a:r>
          </a:p>
          <a:p>
            <a:pPr>
              <a:spcBef>
                <a:spcPct val="10000"/>
              </a:spcBef>
              <a:defRPr/>
            </a:pPr>
            <a:r>
              <a:rPr lang="en-US" sz="1000" dirty="0">
                <a:latin typeface="Times" charset="0"/>
                <a:ea typeface="ヒラギノ明朝 ProN W3" charset="0"/>
                <a:sym typeface="Times" charset="0"/>
              </a:rPr>
              <a:t> </a:t>
            </a:r>
            <a:r>
              <a:rPr lang="en-US" sz="1000" dirty="0" smtClean="0">
                <a:latin typeface="Times" charset="0"/>
                <a:ea typeface="ヒラギノ明朝 ProN W3" charset="0"/>
                <a:sym typeface="Times" charset="0"/>
              </a:rPr>
              <a:t>        </a:t>
            </a:r>
            <a:r>
              <a:rPr lang="en-US" dirty="0" smtClean="0">
                <a:latin typeface="Times" charset="0"/>
                <a:ea typeface="ヒラギノ明朝 ProN W3" charset="0"/>
                <a:sym typeface="Times" charset="0"/>
              </a:rPr>
              <a:t>Remove </a:t>
            </a:r>
            <a:r>
              <a:rPr lang="en-US" dirty="0">
                <a:latin typeface="Times" charset="0"/>
                <a:ea typeface="ヒラギノ明朝 ProN W3" charset="0"/>
                <a:sym typeface="Times" charset="0"/>
              </a:rPr>
              <a:t>f from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a:p>
            <a:pPr marL="39688">
              <a:spcBef>
                <a:spcPts val="288"/>
              </a:spcBef>
            </a:pPr>
            <a:r>
              <a:rPr lang="en-US" b="1" dirty="0" smtClean="0">
                <a:solidFill>
                  <a:schemeClr val="tx1"/>
                </a:solidFill>
                <a:latin typeface="Times" charset="0"/>
                <a:ea typeface="MS PGothic" charset="0"/>
                <a:cs typeface="MS PGothic" charset="0"/>
                <a:sym typeface="Times" charset="0"/>
              </a:rPr>
              <a:t>   for each edge</a:t>
            </a:r>
            <a:r>
              <a:rPr lang="en-US" dirty="0" smtClean="0">
                <a:solidFill>
                  <a:schemeClr val="tx1"/>
                </a:solidFill>
                <a:latin typeface="Times" charset="0"/>
                <a:ea typeface="MS PGothic" charset="0"/>
                <a:cs typeface="MS PGothic" charset="0"/>
                <a:sym typeface="Times" charset="0"/>
              </a:rPr>
              <a:t> (f, w) {</a:t>
            </a:r>
          </a:p>
          <a:p>
            <a:pPr marL="39688">
              <a:spcBef>
                <a:spcPts val="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if</a:t>
            </a:r>
            <a:r>
              <a:rPr lang="en-US" dirty="0" smtClean="0">
                <a:solidFill>
                  <a:schemeClr val="tx1"/>
                </a:solidFill>
                <a:latin typeface="Times" charset="0"/>
                <a:ea typeface="MS PGothic" charset="0"/>
                <a:cs typeface="MS PGothic" charset="0"/>
                <a:sym typeface="Times" charset="0"/>
              </a:rPr>
              <a:t> (w not in </a:t>
            </a:r>
            <a:r>
              <a:rPr lang="en-US" dirty="0" smtClean="0">
                <a:solidFill>
                  <a:srgbClr val="FF0000"/>
                </a:solidFill>
                <a:latin typeface="Times" charset="0"/>
                <a:ea typeface="MS PGothic" charset="0"/>
                <a:cs typeface="MS PGothic" charset="0"/>
                <a:sym typeface="Times" charset="0"/>
              </a:rPr>
              <a:t>map</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 </a:t>
            </a:r>
            <a:r>
              <a:rPr lang="en-US" dirty="0" smtClean="0">
                <a:solidFill>
                  <a:srgbClr val="FF0000"/>
                </a:solidFill>
                <a:latin typeface="Times" charset="0"/>
                <a:ea typeface="MS PGothic" charset="0"/>
                <a:cs typeface="MS PGothic" charset="0"/>
                <a:sym typeface="Times" charset="0"/>
              </a:rPr>
              <a:t>add w to map;</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288"/>
              </a:spcBef>
            </a:pPr>
            <a:r>
              <a:rPr lang="en-US" b="1" dirty="0" smtClean="0">
                <a:solidFill>
                  <a:schemeClr val="tx1"/>
                </a:solidFill>
                <a:latin typeface="Times" charset="0"/>
                <a:ea typeface="MS PGothic" charset="0"/>
                <a:cs typeface="MS PGothic" charset="0"/>
                <a:sym typeface="Times" charset="0"/>
              </a:rPr>
              <a:t>       if</a:t>
            </a:r>
            <a:r>
              <a:rPr lang="en-US" dirty="0" smtClean="0">
                <a:solidFill>
                  <a:schemeClr val="tx1"/>
                </a:solidFill>
                <a:latin typeface="Times" charset="0"/>
                <a:ea typeface="MS PGothic" charset="0"/>
                <a:cs typeface="MS PGothic" charset="0"/>
                <a:sym typeface="Times" charset="0"/>
              </a:rPr>
              <a:t>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 (</a:t>
            </a:r>
            <a:r>
              <a:rPr lang="en-US" dirty="0" err="1" smtClean="0">
                <a:solidFill>
                  <a:schemeClr val="tx1"/>
                </a:solidFill>
                <a:latin typeface="Times" charset="0"/>
                <a:ea typeface="MS PGothic" charset="0"/>
                <a:cs typeface="MS PGothic" charset="0"/>
                <a:sym typeface="Times" charset="0"/>
              </a:rPr>
              <a:t>f,w</a:t>
            </a:r>
            <a:r>
              <a:rPr lang="en-US" dirty="0" smtClean="0">
                <a:solidFill>
                  <a:schemeClr val="tx1"/>
                </a:solidFill>
                <a:latin typeface="Times" charset="0"/>
                <a:ea typeface="MS PGothic" charset="0"/>
                <a:cs typeface="MS PGothic" charset="0"/>
                <a:sym typeface="Times" charset="0"/>
              </a:rPr>
              <a:t>) &lt; L[w])</a:t>
            </a:r>
          </a:p>
          <a:p>
            <a:pPr marL="39688">
              <a:spcBef>
                <a:spcPts val="288"/>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29" name="TextBox 28"/>
          <p:cNvSpPr txBox="1"/>
          <p:nvPr/>
        </p:nvSpPr>
        <p:spPr>
          <a:xfrm>
            <a:off x="5562600" y="3124200"/>
            <a:ext cx="3200400" cy="1569660"/>
          </a:xfrm>
          <a:prstGeom prst="rect">
            <a:avLst/>
          </a:prstGeom>
          <a:noFill/>
          <a:ln>
            <a:solidFill>
              <a:srgbClr val="3366FF"/>
            </a:solidFill>
          </a:ln>
        </p:spPr>
        <p:txBody>
          <a:bodyPr wrap="square" rtlCol="0">
            <a:spAutoFit/>
          </a:bodyPr>
          <a:lstStyle/>
          <a:p>
            <a:r>
              <a:rPr lang="en-US" dirty="0">
                <a:latin typeface="Times New Roman"/>
                <a:cs typeface="Times New Roman"/>
              </a:rPr>
              <a:t>c</a:t>
            </a:r>
            <a:r>
              <a:rPr lang="en-US" dirty="0" smtClean="0">
                <a:latin typeface="Times New Roman"/>
                <a:cs typeface="Times New Roman"/>
              </a:rPr>
              <a:t>lass </a:t>
            </a:r>
            <a:r>
              <a:rPr lang="en-US" dirty="0" err="1" smtClean="0">
                <a:latin typeface="Times New Roman"/>
                <a:cs typeface="Times New Roman"/>
              </a:rPr>
              <a:t>SFInfo</a:t>
            </a:r>
            <a:r>
              <a:rPr lang="en-US" dirty="0" smtClean="0">
                <a:latin typeface="Times New Roman"/>
                <a:cs typeface="Times New Roman"/>
              </a:rPr>
              <a:t> {</a:t>
            </a:r>
            <a:br>
              <a:rPr lang="en-US" dirty="0" smtClean="0">
                <a:latin typeface="Times New Roman"/>
                <a:cs typeface="Times New Roman"/>
              </a:rPr>
            </a:br>
            <a:r>
              <a:rPr lang="en-US" dirty="0" smtClean="0">
                <a:latin typeface="Times New Roman"/>
                <a:cs typeface="Times New Roman"/>
              </a:rPr>
              <a:t>    </a:t>
            </a:r>
            <a:r>
              <a:rPr lang="en-US" dirty="0" smtClean="0">
                <a:solidFill>
                  <a:srgbClr val="008000"/>
                </a:solidFill>
                <a:latin typeface="Times New Roman"/>
                <a:cs typeface="Times New Roman"/>
              </a:rPr>
              <a:t>// this node’s L-value</a:t>
            </a:r>
            <a:br>
              <a:rPr lang="en-US" dirty="0" smtClean="0">
                <a:solidFill>
                  <a:srgbClr val="008000"/>
                </a:solidFill>
                <a:latin typeface="Times New Roman"/>
                <a:cs typeface="Times New Roman"/>
              </a:rPr>
            </a:br>
            <a:r>
              <a:rPr lang="en-US" dirty="0" smtClean="0">
                <a:solidFill>
                  <a:srgbClr val="008000"/>
                </a:solidFill>
                <a:latin typeface="Times New Roman"/>
                <a:cs typeface="Times New Roman"/>
              </a:rPr>
              <a:t>    </a:t>
            </a:r>
            <a:r>
              <a:rPr lang="en-US" dirty="0" err="1" smtClean="0">
                <a:solidFill>
                  <a:schemeClr val="tx1"/>
                </a:solidFill>
                <a:latin typeface="Times New Roman"/>
                <a:cs typeface="Times New Roman"/>
              </a:rPr>
              <a:t>int</a:t>
            </a:r>
            <a:r>
              <a:rPr lang="en-US" dirty="0" smtClean="0">
                <a:solidFill>
                  <a:schemeClr val="tx1"/>
                </a:solidFill>
                <a:latin typeface="Times New Roman"/>
                <a:cs typeface="Times New Roman"/>
              </a:rPr>
              <a:t> distance;</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  </a:t>
            </a:r>
            <a:r>
              <a:rPr lang="en-US" i="1" dirty="0" smtClean="0">
                <a:solidFill>
                  <a:srgbClr val="FF0000"/>
                </a:solidFill>
                <a:latin typeface="Times New Roman"/>
                <a:cs typeface="Times New Roman"/>
              </a:rPr>
              <a:t>more fields later</a:t>
            </a:r>
            <a:endParaRPr lang="en-US" dirty="0">
              <a:solidFill>
                <a:srgbClr val="FF0000"/>
              </a:solidFill>
              <a:latin typeface="Times New Roman"/>
              <a:cs typeface="Times New Roman"/>
            </a:endParaRPr>
          </a:p>
        </p:txBody>
      </p:sp>
      <p:sp>
        <p:nvSpPr>
          <p:cNvPr id="30" name="TextBox 29"/>
          <p:cNvSpPr txBox="1"/>
          <p:nvPr/>
        </p:nvSpPr>
        <p:spPr>
          <a:xfrm>
            <a:off x="5105400" y="5029200"/>
            <a:ext cx="3657600" cy="1200328"/>
          </a:xfrm>
          <a:prstGeom prst="rect">
            <a:avLst/>
          </a:prstGeom>
          <a:noFill/>
          <a:ln>
            <a:solidFill>
              <a:srgbClr val="3366FF"/>
            </a:solidFill>
          </a:ln>
        </p:spPr>
        <p:txBody>
          <a:bodyPr wrap="square" rtlCol="0">
            <a:spAutoFit/>
          </a:bodyPr>
          <a:lstStyle/>
          <a:p>
            <a:r>
              <a:rPr lang="en-US" dirty="0" smtClean="0">
                <a:solidFill>
                  <a:srgbClr val="008000"/>
                </a:solidFill>
                <a:latin typeface="Times New Roman"/>
                <a:cs typeface="Times New Roman"/>
              </a:rPr>
              <a:t>// entries for nodes in S or F</a:t>
            </a:r>
            <a:r>
              <a:rPr lang="en-US" dirty="0" smtClean="0">
                <a:latin typeface="Times New Roman"/>
                <a:cs typeface="Times New Roman"/>
              </a:rPr>
              <a:t/>
            </a:r>
            <a:br>
              <a:rPr lang="en-US" dirty="0" smtClean="0">
                <a:latin typeface="Times New Roman"/>
                <a:cs typeface="Times New Roman"/>
              </a:rPr>
            </a:br>
            <a:r>
              <a:rPr lang="en-US" dirty="0" err="1" smtClean="0">
                <a:latin typeface="Times New Roman"/>
                <a:cs typeface="Times New Roman"/>
              </a:rPr>
              <a:t>HashMap</a:t>
            </a:r>
            <a:r>
              <a:rPr lang="en-US" dirty="0" smtClean="0">
                <a:latin typeface="Times New Roman"/>
                <a:cs typeface="Times New Roman"/>
              </a:rPr>
              <a:t>&lt;Node, </a:t>
            </a:r>
            <a:r>
              <a:rPr lang="en-US" dirty="0" err="1" smtClean="0">
                <a:latin typeface="Times New Roman"/>
                <a:cs typeface="Times New Roman"/>
              </a:rPr>
              <a:t>SFInfo</a:t>
            </a:r>
            <a:r>
              <a:rPr lang="en-US" dirty="0" smtClean="0">
                <a:latin typeface="Times New Roman"/>
                <a:cs typeface="Times New Roman"/>
              </a:rPr>
              <a:t>&gt;  </a:t>
            </a:r>
            <a:br>
              <a:rPr lang="en-US" dirty="0" smtClean="0">
                <a:latin typeface="Times New Roman"/>
                <a:cs typeface="Times New Roman"/>
              </a:rPr>
            </a:br>
            <a:r>
              <a:rPr lang="en-US" dirty="0" smtClean="0">
                <a:latin typeface="Times New Roman"/>
                <a:cs typeface="Times New Roman"/>
              </a:rPr>
              <a:t>                              </a:t>
            </a:r>
            <a:r>
              <a:rPr lang="en-US" dirty="0" smtClean="0">
                <a:solidFill>
                  <a:srgbClr val="FF0000"/>
                </a:solidFill>
                <a:latin typeface="Times New Roman"/>
                <a:cs typeface="Times New Roman"/>
              </a:rPr>
              <a:t>map</a:t>
            </a:r>
            <a:r>
              <a:rPr lang="en-US" dirty="0">
                <a:solidFill>
                  <a:srgbClr val="008000"/>
                </a:solidFill>
                <a:latin typeface="Times New Roman"/>
                <a:cs typeface="Times New Roman"/>
              </a:rPr>
              <a:t>;</a:t>
            </a:r>
            <a:endParaRPr lang="en-US" dirty="0">
              <a:solidFill>
                <a:schemeClr val="tx1"/>
              </a:solidFill>
              <a:latin typeface="Times New Roman"/>
              <a:cs typeface="Times New Roman"/>
            </a:endParaRPr>
          </a:p>
        </p:txBody>
      </p:sp>
      <p:sp>
        <p:nvSpPr>
          <p:cNvPr id="26" name="Line 9"/>
          <p:cNvSpPr>
            <a:spLocks noChangeShapeType="1"/>
          </p:cNvSpPr>
          <p:nvPr/>
        </p:nvSpPr>
        <p:spPr bwMode="auto">
          <a:xfrm>
            <a:off x="1143000" y="838200"/>
            <a:ext cx="304800"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3" name="TextBox 2"/>
          <p:cNvSpPr txBox="1"/>
          <p:nvPr/>
        </p:nvSpPr>
        <p:spPr>
          <a:xfrm>
            <a:off x="6636103" y="609600"/>
            <a:ext cx="2203097" cy="461665"/>
          </a:xfrm>
          <a:prstGeom prst="rect">
            <a:avLst/>
          </a:prstGeom>
          <a:noFill/>
        </p:spPr>
        <p:txBody>
          <a:bodyPr wrap="none" rtlCol="0">
            <a:spAutoFit/>
          </a:bodyPr>
          <a:lstStyle/>
          <a:p>
            <a:r>
              <a:rPr lang="en-US" dirty="0" smtClean="0">
                <a:solidFill>
                  <a:srgbClr val="800000"/>
                </a:solidFill>
              </a:rPr>
              <a:t>Final algorithm</a:t>
            </a:r>
            <a:endParaRPr lang="en-US" dirty="0">
              <a:solidFill>
                <a:srgbClr val="800000"/>
              </a:solidFill>
            </a:endParaRPr>
          </a:p>
        </p:txBody>
      </p:sp>
    </p:spTree>
    <p:extLst>
      <p:ext uri="{BB962C8B-B14F-4D97-AF65-F5344CB8AC3E}">
        <p14:creationId xmlns:p14="http://schemas.microsoft.com/office/powerpoint/2010/main" val="3450695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36</a:t>
            </a:fld>
            <a:endParaRPr lang="en-US" sz="1400" b="0" dirty="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762000"/>
            <a:ext cx="2057400" cy="305088"/>
            <a:chOff x="288" y="864"/>
            <a:chExt cx="1296"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912" y="864"/>
              <a:ext cx="240"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1392" y="864"/>
              <a:ext cx="192"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8" name="Line 9"/>
            <p:cNvSpPr>
              <a:spLocks noChangeShapeType="1"/>
            </p:cNvSpPr>
            <p:nvPr/>
          </p:nvSpPr>
          <p:spPr bwMode="auto">
            <a:xfrm>
              <a:off x="720" y="1090"/>
              <a:ext cx="192"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flipV="1">
              <a:off x="1152" y="939"/>
              <a:ext cx="240" cy="21"/>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flipV="1">
              <a:off x="1152" y="1090"/>
              <a:ext cx="240" cy="1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304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a:t>
            </a:r>
            <a:r>
              <a:rPr lang="en-US" b="1" dirty="0" smtClean="0">
                <a:solidFill>
                  <a:srgbClr val="0000FF"/>
                </a:solidFill>
                <a:latin typeface="Times" charset="0"/>
                <a:ea typeface="ヒラギノ明朝 ProN W3" charset="0"/>
                <a:sym typeface="Times" charset="0"/>
              </a:rPr>
              <a:t>F</a:t>
            </a:r>
            <a:endParaRPr lang="en-US" b="1" dirty="0">
              <a:solidFill>
                <a:schemeClr val="accent2"/>
              </a:solidFill>
              <a:latin typeface="Times" charset="0"/>
              <a:ea typeface="ヒラギノ明朝 ProN W3"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533400" y="1397993"/>
            <a:ext cx="5334000" cy="5307607"/>
          </a:xfrm>
          <a:prstGeom prst="rect">
            <a:avLst/>
          </a:prstGeom>
          <a:noFill/>
        </p:spPr>
        <p:txBody>
          <a:bodyPr wrap="square" rtlCol="0">
            <a:spAutoFit/>
          </a:bodyPr>
          <a:lstStyle/>
          <a:p>
            <a:pPr marL="39688">
              <a:spcBef>
                <a:spcPts val="1450"/>
              </a:spcBef>
            </a:pPr>
            <a:r>
              <a:rPr lang="en-US" dirty="0" smtClean="0">
                <a:solidFill>
                  <a:srgbClr val="0000FF"/>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 v }; L[v]= 0; </a:t>
            </a:r>
            <a:r>
              <a:rPr lang="en-US" dirty="0" smtClean="0">
                <a:solidFill>
                  <a:srgbClr val="FF0000"/>
                </a:solidFill>
                <a:latin typeface="Times" charset="0"/>
                <a:ea typeface="MS PGothic" charset="0"/>
                <a:cs typeface="MS PGothic" charset="0"/>
                <a:sym typeface="Times" charset="0"/>
              </a:rPr>
              <a:t>add v to map    </a:t>
            </a:r>
            <a:endParaRPr lang="en-US" dirty="0" smtClean="0">
              <a:solidFill>
                <a:schemeClr val="tx1"/>
              </a:solidFill>
              <a:latin typeface="Times" charset="0"/>
              <a:ea typeface="MS PGothic" charset="0"/>
              <a:cs typeface="MS PGothic" charset="0"/>
              <a:sym typeface="Times" charset="0"/>
            </a:endParaRP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 </a:t>
            </a:r>
            <a:r>
              <a:rPr lang="en-US" dirty="0">
                <a:latin typeface="Times" charset="0"/>
                <a:ea typeface="ヒラギノ明朝 ProN W3" charset="0"/>
                <a:sym typeface="Times" charset="0"/>
              </a:rPr>
              <a:t>≠  {</a:t>
            </a:r>
            <a:r>
              <a:rPr lang="en-US" dirty="0" smtClean="0">
                <a:latin typeface="Times" charset="0"/>
                <a:ea typeface="ヒラギノ明朝 ProN W3" charset="0"/>
                <a:sym typeface="Times" charset="0"/>
              </a:rPr>
              <a:t>}    {</a:t>
            </a: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L value</a:t>
            </a:r>
            <a:r>
              <a:rPr lang="en-US" dirty="0" smtClean="0">
                <a:latin typeface="Times" charset="0"/>
                <a:ea typeface="ヒラギノ明朝 ProN W3" charset="0"/>
                <a:sym typeface="Times" charset="0"/>
              </a:rPr>
              <a:t>;</a:t>
            </a:r>
          </a:p>
          <a:p>
            <a:pPr>
              <a:spcBef>
                <a:spcPct val="10000"/>
              </a:spcBef>
              <a:defRPr/>
            </a:pPr>
            <a:r>
              <a:rPr lang="en-US" sz="1000" dirty="0">
                <a:latin typeface="Times" charset="0"/>
                <a:ea typeface="ヒラギノ明朝 ProN W3" charset="0"/>
                <a:sym typeface="Times" charset="0"/>
              </a:rPr>
              <a:t> </a:t>
            </a:r>
            <a:r>
              <a:rPr lang="en-US" sz="1000" dirty="0" smtClean="0">
                <a:latin typeface="Times" charset="0"/>
                <a:ea typeface="ヒラギノ明朝 ProN W3" charset="0"/>
                <a:sym typeface="Times" charset="0"/>
              </a:rPr>
              <a:t>        </a:t>
            </a:r>
            <a:r>
              <a:rPr lang="en-US" dirty="0" smtClean="0">
                <a:latin typeface="Times" charset="0"/>
                <a:ea typeface="ヒラギノ明朝 ProN W3" charset="0"/>
                <a:sym typeface="Times" charset="0"/>
              </a:rPr>
              <a:t>Remove </a:t>
            </a:r>
            <a:r>
              <a:rPr lang="en-US" dirty="0">
                <a:latin typeface="Times" charset="0"/>
                <a:ea typeface="ヒラギノ明朝 ProN W3" charset="0"/>
                <a:sym typeface="Times" charset="0"/>
              </a:rPr>
              <a:t>f from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a:p>
            <a:pPr marL="39688">
              <a:spcBef>
                <a:spcPts val="288"/>
              </a:spcBef>
            </a:pPr>
            <a:r>
              <a:rPr lang="en-US" b="1" dirty="0" smtClean="0">
                <a:solidFill>
                  <a:schemeClr val="tx1"/>
                </a:solidFill>
                <a:latin typeface="Times" charset="0"/>
                <a:ea typeface="MS PGothic" charset="0"/>
                <a:cs typeface="MS PGothic" charset="0"/>
                <a:sym typeface="Times" charset="0"/>
              </a:rPr>
              <a:t>   for each edge</a:t>
            </a:r>
            <a:r>
              <a:rPr lang="en-US" dirty="0" smtClean="0">
                <a:solidFill>
                  <a:schemeClr val="tx1"/>
                </a:solidFill>
                <a:latin typeface="Times" charset="0"/>
                <a:ea typeface="MS PGothic" charset="0"/>
                <a:cs typeface="MS PGothic" charset="0"/>
                <a:sym typeface="Times" charset="0"/>
              </a:rPr>
              <a:t> (f, w) {</a:t>
            </a:r>
          </a:p>
          <a:p>
            <a:pPr marL="39688">
              <a:spcBef>
                <a:spcPts val="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if</a:t>
            </a:r>
            <a:r>
              <a:rPr lang="en-US" dirty="0" smtClean="0">
                <a:solidFill>
                  <a:schemeClr val="tx1"/>
                </a:solidFill>
                <a:latin typeface="Times" charset="0"/>
                <a:ea typeface="MS PGothic" charset="0"/>
                <a:cs typeface="MS PGothic" charset="0"/>
                <a:sym typeface="Times" charset="0"/>
              </a:rPr>
              <a:t> (w not in </a:t>
            </a:r>
            <a:r>
              <a:rPr lang="en-US" dirty="0" smtClean="0">
                <a:solidFill>
                  <a:srgbClr val="FF0000"/>
                </a:solidFill>
                <a:latin typeface="Times" charset="0"/>
                <a:ea typeface="MS PGothic" charset="0"/>
                <a:cs typeface="MS PGothic" charset="0"/>
                <a:sym typeface="Times" charset="0"/>
              </a:rPr>
              <a:t>map</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 </a:t>
            </a:r>
            <a:r>
              <a:rPr lang="en-US" dirty="0" smtClean="0">
                <a:solidFill>
                  <a:srgbClr val="FF0000"/>
                </a:solidFill>
                <a:latin typeface="Times" charset="0"/>
                <a:ea typeface="MS PGothic" charset="0"/>
                <a:cs typeface="MS PGothic" charset="0"/>
                <a:sym typeface="Times" charset="0"/>
              </a:rPr>
              <a:t>add w to map;</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288"/>
              </a:spcBef>
            </a:pPr>
            <a:r>
              <a:rPr lang="en-US" b="1" dirty="0" smtClean="0">
                <a:solidFill>
                  <a:schemeClr val="tx1"/>
                </a:solidFill>
                <a:latin typeface="Times" charset="0"/>
                <a:ea typeface="MS PGothic" charset="0"/>
                <a:cs typeface="MS PGothic" charset="0"/>
                <a:sym typeface="Times" charset="0"/>
              </a:rPr>
              <a:t>       if</a:t>
            </a:r>
            <a:r>
              <a:rPr lang="en-US" dirty="0" smtClean="0">
                <a:solidFill>
                  <a:schemeClr val="tx1"/>
                </a:solidFill>
                <a:latin typeface="Times" charset="0"/>
                <a:ea typeface="MS PGothic" charset="0"/>
                <a:cs typeface="MS PGothic" charset="0"/>
                <a:sym typeface="Times" charset="0"/>
              </a:rPr>
              <a:t>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 (f, w) &lt; L[w])</a:t>
            </a:r>
          </a:p>
          <a:p>
            <a:pPr marL="39688">
              <a:spcBef>
                <a:spcPts val="288"/>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26" name="Line 9"/>
          <p:cNvSpPr>
            <a:spLocks noChangeShapeType="1"/>
          </p:cNvSpPr>
          <p:nvPr/>
        </p:nvSpPr>
        <p:spPr bwMode="auto">
          <a:xfrm>
            <a:off x="1143000" y="838200"/>
            <a:ext cx="304800"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6" name="Rectangle 10"/>
          <p:cNvSpPr>
            <a:spLocks/>
          </p:cNvSpPr>
          <p:nvPr/>
        </p:nvSpPr>
        <p:spPr bwMode="auto">
          <a:xfrm>
            <a:off x="3276600" y="381000"/>
            <a:ext cx="5334000" cy="863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n nodes, reachable from </a:t>
            </a:r>
            <a:r>
              <a:rPr lang="en-US" dirty="0" smtClean="0">
                <a:solidFill>
                  <a:schemeClr val="tx1"/>
                </a:solidFill>
                <a:latin typeface="Times" charset="0"/>
                <a:ea typeface="MS PGothic" charset="0"/>
                <a:cs typeface="MS PGothic" charset="0"/>
                <a:sym typeface="Times" charset="0"/>
              </a:rPr>
              <a:t>v.  e </a:t>
            </a:r>
            <a:r>
              <a:rPr lang="en-US" dirty="0">
                <a:solidFill>
                  <a:schemeClr val="tx1"/>
                </a:solidFill>
                <a:latin typeface="Times" charset="0"/>
                <a:ea typeface="MS PGothic" charset="0"/>
                <a:cs typeface="MS PGothic" charset="0"/>
                <a:sym typeface="Times" charset="0"/>
              </a:rPr>
              <a:t>≥ n-1 </a:t>
            </a:r>
            <a:r>
              <a:rPr lang="en-US" dirty="0" smtClean="0">
                <a:solidFill>
                  <a:schemeClr val="tx1"/>
                </a:solidFill>
                <a:latin typeface="Times" charset="0"/>
                <a:ea typeface="MS PGothic" charset="0"/>
                <a:cs typeface="MS PGothic" charset="0"/>
                <a:sym typeface="Times" charset="0"/>
              </a:rPr>
              <a:t>edges.                    n</a:t>
            </a:r>
            <a:r>
              <a:rPr lang="en-US" dirty="0">
                <a:solidFill>
                  <a:schemeClr val="tx1"/>
                </a:solidFill>
                <a:latin typeface="Times" charset="0"/>
                <a:ea typeface="MS PGothic" charset="0"/>
                <a:cs typeface="MS PGothic" charset="0"/>
                <a:sym typeface="Times" charset="0"/>
              </a:rPr>
              <a:t>–1  ≤  e  ≤  n*</a:t>
            </a:r>
            <a:r>
              <a:rPr lang="en-US" dirty="0" smtClean="0">
                <a:solidFill>
                  <a:schemeClr val="tx1"/>
                </a:solidFill>
                <a:latin typeface="Times" charset="0"/>
                <a:ea typeface="MS PGothic" charset="0"/>
                <a:cs typeface="MS PGothic" charset="0"/>
                <a:sym typeface="Times" charset="0"/>
              </a:rPr>
              <a:t>n  </a:t>
            </a:r>
            <a:endParaRPr lang="en-US" dirty="0">
              <a:solidFill>
                <a:schemeClr val="tx1"/>
              </a:solidFill>
              <a:latin typeface="Times" charset="0"/>
              <a:ea typeface="MS PGothic" charset="0"/>
              <a:cs typeface="MS PGothic" charset="0"/>
              <a:sym typeface="Times" charset="0"/>
            </a:endParaRPr>
          </a:p>
        </p:txBody>
      </p:sp>
      <p:sp>
        <p:nvSpPr>
          <p:cNvPr id="20" name="Rectangle 21"/>
          <p:cNvSpPr>
            <a:spLocks/>
          </p:cNvSpPr>
          <p:nvPr/>
        </p:nvSpPr>
        <p:spPr bwMode="auto">
          <a:xfrm>
            <a:off x="4953000" y="1371600"/>
            <a:ext cx="3657600" cy="4953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r>
              <a:rPr lang="en-US" dirty="0" smtClean="0">
                <a:solidFill>
                  <a:srgbClr val="0000FF"/>
                </a:solidFill>
                <a:latin typeface="Times" charset="0"/>
                <a:ea typeface="MS PGothic" charset="0"/>
                <a:cs typeface="MS PGothic" charset="0"/>
                <a:sym typeface="Times" charset="0"/>
              </a:rPr>
              <a:t>For each statement, calculate the average TOTAL time it takes to execute it.</a:t>
            </a:r>
          </a:p>
          <a:p>
            <a:pPr marL="39688"/>
            <a:endParaRPr lang="en-US" dirty="0">
              <a:solidFill>
                <a:srgbClr val="0000FF"/>
              </a:solidFill>
              <a:latin typeface="Times" charset="0"/>
              <a:ea typeface="MS PGothic" charset="0"/>
              <a:cs typeface="MS PGothic" charset="0"/>
              <a:sym typeface="Times" charset="0"/>
            </a:endParaRPr>
          </a:p>
          <a:p>
            <a:pPr marL="39688"/>
            <a:r>
              <a:rPr lang="en-US" dirty="0" smtClean="0">
                <a:solidFill>
                  <a:srgbClr val="0000FF"/>
                </a:solidFill>
                <a:latin typeface="Times" charset="0"/>
                <a:ea typeface="MS PGothic" charset="0"/>
                <a:cs typeface="MS PGothic" charset="0"/>
                <a:sym typeface="Times" charset="0"/>
              </a:rPr>
              <a:t>Examples:</a:t>
            </a:r>
          </a:p>
          <a:p>
            <a:pPr marL="39688"/>
            <a:r>
              <a:rPr lang="en-US" dirty="0" smtClean="0">
                <a:solidFill>
                  <a:srgbClr val="FF0000"/>
                </a:solidFill>
                <a:latin typeface="Times" charset="0"/>
                <a:ea typeface="MS PGothic" charset="0"/>
                <a:cs typeface="MS PGothic" charset="0"/>
                <a:sym typeface="Times" charset="0"/>
              </a:rPr>
              <a:t>F ≠ {} </a:t>
            </a:r>
            <a:r>
              <a:rPr lang="en-US" dirty="0" smtClean="0">
                <a:solidFill>
                  <a:srgbClr val="0000FF"/>
                </a:solidFill>
                <a:latin typeface="Times" charset="0"/>
                <a:ea typeface="MS PGothic" charset="0"/>
                <a:cs typeface="MS PGothic" charset="0"/>
                <a:sym typeface="Times" charset="0"/>
              </a:rPr>
              <a:t>is evaluated </a:t>
            </a:r>
            <a:r>
              <a:rPr lang="en-US" dirty="0" smtClean="0">
                <a:solidFill>
                  <a:srgbClr val="FF0000"/>
                </a:solidFill>
                <a:latin typeface="Times" charset="0"/>
                <a:ea typeface="MS PGothic" charset="0"/>
                <a:cs typeface="MS PGothic" charset="0"/>
                <a:sym typeface="Times" charset="0"/>
              </a:rPr>
              <a:t>n+1</a:t>
            </a:r>
            <a:r>
              <a:rPr lang="en-US" dirty="0" smtClean="0">
                <a:solidFill>
                  <a:srgbClr val="0000FF"/>
                </a:solidFill>
                <a:latin typeface="Times" charset="0"/>
                <a:ea typeface="MS PGothic" charset="0"/>
                <a:cs typeface="MS PGothic" charset="0"/>
                <a:sym typeface="Times" charset="0"/>
              </a:rPr>
              <a:t> times.  </a:t>
            </a:r>
            <a:r>
              <a:rPr lang="en-US" dirty="0" smtClean="0">
                <a:solidFill>
                  <a:srgbClr val="800000"/>
                </a:solidFill>
                <a:latin typeface="Times" charset="0"/>
                <a:ea typeface="MS PGothic" charset="0"/>
                <a:cs typeface="MS PGothic" charset="0"/>
                <a:sym typeface="Times" charset="0"/>
              </a:rPr>
              <a:t>O(n)</a:t>
            </a:r>
          </a:p>
          <a:p>
            <a:pPr marL="39688"/>
            <a:endParaRPr lang="en-US" dirty="0">
              <a:solidFill>
                <a:srgbClr val="0000FF"/>
              </a:solidFill>
              <a:latin typeface="Times" charset="0"/>
              <a:ea typeface="MS PGothic" charset="0"/>
              <a:cs typeface="MS PGothic" charset="0"/>
              <a:sym typeface="Times" charset="0"/>
            </a:endParaRPr>
          </a:p>
          <a:p>
            <a:pPr marL="39688"/>
            <a:r>
              <a:rPr lang="en-US" dirty="0" smtClean="0">
                <a:solidFill>
                  <a:srgbClr val="FF0000"/>
                </a:solidFill>
                <a:latin typeface="Times" charset="0"/>
                <a:ea typeface="MS PGothic" charset="0"/>
                <a:cs typeface="MS PGothic" charset="0"/>
                <a:sym typeface="Times" charset="0"/>
              </a:rPr>
              <a:t>w not in map </a:t>
            </a:r>
            <a:r>
              <a:rPr lang="en-US" dirty="0" smtClean="0">
                <a:solidFill>
                  <a:srgbClr val="0000FF"/>
                </a:solidFill>
                <a:latin typeface="Times" charset="0"/>
                <a:ea typeface="MS PGothic" charset="0"/>
                <a:cs typeface="MS PGothic" charset="0"/>
                <a:sym typeface="Times" charset="0"/>
              </a:rPr>
              <a:t>is evaluated </a:t>
            </a:r>
            <a:r>
              <a:rPr lang="en-US" dirty="0" smtClean="0">
                <a:solidFill>
                  <a:srgbClr val="FF0000"/>
                </a:solidFill>
                <a:latin typeface="Times" charset="0"/>
                <a:ea typeface="MS PGothic" charset="0"/>
                <a:cs typeface="MS PGothic" charset="0"/>
                <a:sym typeface="Times" charset="0"/>
              </a:rPr>
              <a:t>e</a:t>
            </a:r>
            <a:r>
              <a:rPr lang="en-US" dirty="0" smtClean="0">
                <a:solidFill>
                  <a:srgbClr val="0000FF"/>
                </a:solidFill>
                <a:latin typeface="Times" charset="0"/>
                <a:ea typeface="MS PGothic" charset="0"/>
                <a:cs typeface="MS PGothic" charset="0"/>
                <a:sym typeface="Times" charset="0"/>
              </a:rPr>
              <a:t> times (once for each edge).</a:t>
            </a:r>
          </a:p>
          <a:p>
            <a:pPr marL="39688"/>
            <a:r>
              <a:rPr lang="en-US" dirty="0" smtClean="0">
                <a:solidFill>
                  <a:srgbClr val="0000FF"/>
                </a:solidFill>
                <a:latin typeface="Times" charset="0"/>
                <a:ea typeface="MS PGothic" charset="0"/>
                <a:cs typeface="MS PGothic" charset="0"/>
                <a:sym typeface="Times" charset="0"/>
              </a:rPr>
              <a:t>It’s true  </a:t>
            </a:r>
            <a:r>
              <a:rPr lang="en-US" dirty="0" smtClean="0">
                <a:solidFill>
                  <a:srgbClr val="FF0000"/>
                </a:solidFill>
                <a:latin typeface="Times" charset="0"/>
                <a:ea typeface="MS PGothic" charset="0"/>
                <a:cs typeface="MS PGothic" charset="0"/>
                <a:sym typeface="Times" charset="0"/>
              </a:rPr>
              <a:t>n-1</a:t>
            </a:r>
            <a:r>
              <a:rPr lang="en-US" dirty="0" smtClean="0">
                <a:solidFill>
                  <a:srgbClr val="0000FF"/>
                </a:solidFill>
                <a:latin typeface="Times" charset="0"/>
                <a:ea typeface="MS PGothic" charset="0"/>
                <a:cs typeface="MS PGothic" charset="0"/>
                <a:sym typeface="Times" charset="0"/>
              </a:rPr>
              <a:t> times</a:t>
            </a:r>
          </a:p>
          <a:p>
            <a:pPr marL="39688"/>
            <a:r>
              <a:rPr lang="en-US" dirty="0" smtClean="0">
                <a:solidFill>
                  <a:srgbClr val="0000FF"/>
                </a:solidFill>
                <a:latin typeface="Times" charset="0"/>
                <a:ea typeface="MS PGothic" charset="0"/>
                <a:cs typeface="MS PGothic" charset="0"/>
                <a:sym typeface="Times" charset="0"/>
              </a:rPr>
              <a:t>It’s false  </a:t>
            </a:r>
            <a:r>
              <a:rPr lang="en-US" dirty="0" smtClean="0">
                <a:solidFill>
                  <a:srgbClr val="FF0000"/>
                </a:solidFill>
                <a:latin typeface="Times" charset="0"/>
                <a:ea typeface="MS PGothic" charset="0"/>
                <a:cs typeface="MS PGothic" charset="0"/>
                <a:sym typeface="Times" charset="0"/>
              </a:rPr>
              <a:t>e – (n-1)  </a:t>
            </a:r>
            <a:r>
              <a:rPr lang="en-US" dirty="0" smtClean="0">
                <a:solidFill>
                  <a:srgbClr val="0000FF"/>
                </a:solidFill>
                <a:latin typeface="Times" charset="0"/>
                <a:ea typeface="MS PGothic" charset="0"/>
                <a:cs typeface="MS PGothic" charset="0"/>
                <a:sym typeface="Times" charset="0"/>
              </a:rPr>
              <a:t>times</a:t>
            </a:r>
            <a:endParaRPr lang="en-US" dirty="0">
              <a:solidFill>
                <a:schemeClr val="tx1"/>
              </a:solidFill>
              <a:latin typeface="Times" charset="0"/>
              <a:ea typeface="MS PGothic" charset="0"/>
              <a:cs typeface="MS PGothic" charset="0"/>
              <a:sym typeface="Times" charset="0"/>
            </a:endParaRPr>
          </a:p>
        </p:txBody>
      </p:sp>
    </p:spTree>
    <p:extLst>
      <p:ext uri="{BB962C8B-B14F-4D97-AF65-F5344CB8AC3E}">
        <p14:creationId xmlns:p14="http://schemas.microsoft.com/office/powerpoint/2010/main" val="6967536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6553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84DB7859-C066-F048-8A99-434A6DCA70AD}" type="slidenum">
              <a:rPr lang="en-US" sz="1400" b="0">
                <a:solidFill>
                  <a:schemeClr val="tx1"/>
                </a:solidFill>
                <a:latin typeface="Times" charset="0"/>
                <a:ea typeface="MS PGothic" charset="0"/>
                <a:cs typeface="MS PGothic" charset="0"/>
                <a:sym typeface="Times" charset="0"/>
              </a:rPr>
              <a:pPr algn="l" eaLnBrk="1" hangingPunct="1"/>
              <a:t>37</a:t>
            </a:fld>
            <a:endParaRPr lang="en-US" sz="1400" b="0" dirty="0">
              <a:solidFill>
                <a:schemeClr val="tx1"/>
              </a:solidFill>
              <a:latin typeface="Times" charset="0"/>
              <a:ea typeface="MS PGothic" charset="0"/>
              <a:cs typeface="MS PGothic" charset="0"/>
              <a:sym typeface="Times" charset="0"/>
            </a:endParaRPr>
          </a:p>
        </p:txBody>
      </p:sp>
      <p:grpSp>
        <p:nvGrpSpPr>
          <p:cNvPr id="55302" name="Group 35"/>
          <p:cNvGrpSpPr>
            <a:grpSpLocks/>
          </p:cNvGrpSpPr>
          <p:nvPr/>
        </p:nvGrpSpPr>
        <p:grpSpPr bwMode="auto">
          <a:xfrm>
            <a:off x="457200" y="762000"/>
            <a:ext cx="2057400" cy="305088"/>
            <a:chOff x="288" y="864"/>
            <a:chExt cx="1296" cy="302"/>
          </a:xfrm>
        </p:grpSpPr>
        <p:sp>
          <p:nvSpPr>
            <p:cNvPr id="44" name="Rectangle 3"/>
            <p:cNvSpPr>
              <a:spLocks noChangeArrowheads="1"/>
            </p:cNvSpPr>
            <p:nvPr/>
          </p:nvSpPr>
          <p:spPr bwMode="auto">
            <a:xfrm>
              <a:off x="288" y="864"/>
              <a:ext cx="432" cy="24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5" name="Rectangle 4"/>
            <p:cNvSpPr>
              <a:spLocks noChangeArrowheads="1"/>
            </p:cNvSpPr>
            <p:nvPr/>
          </p:nvSpPr>
          <p:spPr bwMode="auto">
            <a:xfrm>
              <a:off x="912" y="864"/>
              <a:ext cx="240" cy="30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6" name="Rectangle 5"/>
            <p:cNvSpPr>
              <a:spLocks noChangeArrowheads="1"/>
            </p:cNvSpPr>
            <p:nvPr/>
          </p:nvSpPr>
          <p:spPr bwMode="auto">
            <a:xfrm>
              <a:off x="1392" y="864"/>
              <a:ext cx="192" cy="3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charset="0"/>
                <a:ea typeface="ヒラギノ明朝 ProN W3" charset="0"/>
                <a:sym typeface="Times" charset="0"/>
              </a:endParaRPr>
            </a:p>
          </p:txBody>
        </p:sp>
        <p:sp>
          <p:nvSpPr>
            <p:cNvPr id="48" name="Line 9"/>
            <p:cNvSpPr>
              <a:spLocks noChangeShapeType="1"/>
            </p:cNvSpPr>
            <p:nvPr/>
          </p:nvSpPr>
          <p:spPr bwMode="auto">
            <a:xfrm>
              <a:off x="720" y="1090"/>
              <a:ext cx="192"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49" name="Line 10"/>
            <p:cNvSpPr>
              <a:spLocks noChangeShapeType="1"/>
            </p:cNvSpPr>
            <p:nvPr/>
          </p:nvSpPr>
          <p:spPr bwMode="auto">
            <a:xfrm flipV="1">
              <a:off x="1152" y="939"/>
              <a:ext cx="240" cy="21"/>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 name="Line 11"/>
            <p:cNvSpPr>
              <a:spLocks noChangeShapeType="1"/>
            </p:cNvSpPr>
            <p:nvPr/>
          </p:nvSpPr>
          <p:spPr bwMode="auto">
            <a:xfrm flipV="1">
              <a:off x="1152" y="1090"/>
              <a:ext cx="240" cy="1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2" name="Text Box 13"/>
          <p:cNvSpPr txBox="1">
            <a:spLocks noChangeArrowheads="1"/>
          </p:cNvSpPr>
          <p:nvPr/>
        </p:nvSpPr>
        <p:spPr bwMode="auto">
          <a:xfrm>
            <a:off x="533400" y="304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
              </a:spcBef>
              <a:defRPr/>
            </a:pPr>
            <a:r>
              <a:rPr lang="en-US" b="1" dirty="0">
                <a:solidFill>
                  <a:srgbClr val="0000FF"/>
                </a:solidFill>
                <a:latin typeface="Times" charset="0"/>
                <a:ea typeface="ヒラギノ明朝 ProN W3" charset="0"/>
                <a:sym typeface="Times" charset="0"/>
              </a:rPr>
              <a:t> </a:t>
            </a:r>
            <a:r>
              <a:rPr lang="en-US" b="1" dirty="0">
                <a:solidFill>
                  <a:srgbClr val="CC0000"/>
                </a:solidFill>
                <a:latin typeface="Times" charset="0"/>
                <a:ea typeface="ヒラギノ明朝 ProN W3" charset="0"/>
                <a:sym typeface="Times" charset="0"/>
              </a:rPr>
              <a:t>S</a:t>
            </a:r>
            <a:r>
              <a:rPr lang="en-US" b="1" dirty="0">
                <a:solidFill>
                  <a:srgbClr val="0000FF"/>
                </a:solidFill>
                <a:latin typeface="Times" charset="0"/>
                <a:ea typeface="ヒラギノ明朝 ProN W3" charset="0"/>
                <a:sym typeface="Times" charset="0"/>
              </a:rPr>
              <a:t>         </a:t>
            </a:r>
            <a:r>
              <a:rPr lang="en-US" b="1" dirty="0" smtClean="0">
                <a:solidFill>
                  <a:srgbClr val="0000FF"/>
                </a:solidFill>
                <a:latin typeface="Times" charset="0"/>
                <a:ea typeface="ヒラギノ明朝 ProN W3" charset="0"/>
                <a:sym typeface="Times" charset="0"/>
              </a:rPr>
              <a:t>F</a:t>
            </a:r>
            <a:endParaRPr lang="en-US" b="1" dirty="0">
              <a:solidFill>
                <a:schemeClr val="accent2"/>
              </a:solidFill>
              <a:latin typeface="Times" charset="0"/>
              <a:ea typeface="ヒラギノ明朝 ProN W3" charset="0"/>
              <a:sym typeface="Times" charset="0"/>
            </a:endParaRPr>
          </a:p>
        </p:txBody>
      </p:sp>
      <p:sp>
        <p:nvSpPr>
          <p:cNvPr id="60" name="Rectangle 23"/>
          <p:cNvSpPr>
            <a:spLocks/>
          </p:cNvSpPr>
          <p:nvPr/>
        </p:nvSpPr>
        <p:spPr bwMode="auto">
          <a:xfrm>
            <a:off x="5562600" y="3886200"/>
            <a:ext cx="403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88"/>
              </a:spcBef>
            </a:pPr>
            <a:endParaRPr lang="en-US" dirty="0">
              <a:solidFill>
                <a:schemeClr val="tx1"/>
              </a:solidFill>
              <a:latin typeface="Times" charset="0"/>
              <a:ea typeface="MS PGothic" charset="0"/>
              <a:cs typeface="MS PGothic" charset="0"/>
              <a:sym typeface="Times" charset="0"/>
            </a:endParaRPr>
          </a:p>
        </p:txBody>
      </p:sp>
      <p:sp>
        <p:nvSpPr>
          <p:cNvPr id="2" name="TextBox 1"/>
          <p:cNvSpPr txBox="1"/>
          <p:nvPr/>
        </p:nvSpPr>
        <p:spPr>
          <a:xfrm>
            <a:off x="533400" y="1397993"/>
            <a:ext cx="5334000" cy="5307607"/>
          </a:xfrm>
          <a:prstGeom prst="rect">
            <a:avLst/>
          </a:prstGeom>
          <a:noFill/>
        </p:spPr>
        <p:txBody>
          <a:bodyPr wrap="square" rtlCol="0">
            <a:spAutoFit/>
          </a:bodyPr>
          <a:lstStyle/>
          <a:p>
            <a:pPr marL="39688">
              <a:spcBef>
                <a:spcPts val="1450"/>
              </a:spcBef>
            </a:pPr>
            <a:r>
              <a:rPr lang="en-US" dirty="0" smtClean="0">
                <a:solidFill>
                  <a:srgbClr val="0000FF"/>
                </a:solidFill>
                <a:latin typeface="Times" charset="0"/>
                <a:ea typeface="MS PGothic" charset="0"/>
                <a:cs typeface="MS PGothic" charset="0"/>
                <a:sym typeface="Times" charset="0"/>
              </a:rPr>
              <a:t>F</a:t>
            </a:r>
            <a:r>
              <a:rPr lang="en-US" dirty="0" smtClean="0">
                <a:solidFill>
                  <a:schemeClr val="tx1"/>
                </a:solidFill>
                <a:latin typeface="Times" charset="0"/>
                <a:ea typeface="MS PGothic" charset="0"/>
                <a:cs typeface="MS PGothic" charset="0"/>
                <a:sym typeface="Times" charset="0"/>
              </a:rPr>
              <a:t>=  { v }; L[v]= 0; </a:t>
            </a:r>
            <a:r>
              <a:rPr lang="en-US" dirty="0" smtClean="0">
                <a:solidFill>
                  <a:srgbClr val="FF0000"/>
                </a:solidFill>
                <a:latin typeface="Times" charset="0"/>
                <a:ea typeface="MS PGothic" charset="0"/>
                <a:cs typeface="MS PGothic" charset="0"/>
                <a:sym typeface="Times" charset="0"/>
              </a:rPr>
              <a:t>add v to map    </a:t>
            </a:r>
            <a:endParaRPr lang="en-US" dirty="0" smtClean="0">
              <a:solidFill>
                <a:schemeClr val="tx1"/>
              </a:solidFill>
              <a:latin typeface="Times" charset="0"/>
              <a:ea typeface="MS PGothic" charset="0"/>
              <a:cs typeface="MS PGothic" charset="0"/>
              <a:sym typeface="Times" charset="0"/>
            </a:endParaRPr>
          </a:p>
          <a:p>
            <a:pPr>
              <a:spcBef>
                <a:spcPct val="10000"/>
              </a:spcBef>
              <a:defRPr/>
            </a:pPr>
            <a:r>
              <a:rPr lang="en-US" b="1" dirty="0">
                <a:latin typeface="Times" charset="0"/>
                <a:ea typeface="ヒラギノ明朝 ProN W3" charset="0"/>
                <a:sym typeface="Times" charset="0"/>
              </a:rPr>
              <a:t>while</a:t>
            </a:r>
            <a:r>
              <a:rPr lang="en-US" dirty="0">
                <a:latin typeface="Times" charset="0"/>
                <a:ea typeface="ヒラギノ明朝 ProN W3" charset="0"/>
                <a:sym typeface="Times" charset="0"/>
              </a:rPr>
              <a:t>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 </a:t>
            </a:r>
            <a:r>
              <a:rPr lang="en-US" dirty="0">
                <a:latin typeface="Times" charset="0"/>
                <a:ea typeface="ヒラギノ明朝 ProN W3" charset="0"/>
                <a:sym typeface="Times" charset="0"/>
              </a:rPr>
              <a:t>≠  {</a:t>
            </a:r>
            <a:r>
              <a:rPr lang="en-US" dirty="0" smtClean="0">
                <a:latin typeface="Times" charset="0"/>
                <a:ea typeface="ヒラギノ明朝 ProN W3" charset="0"/>
                <a:sym typeface="Times" charset="0"/>
              </a:rPr>
              <a:t>}    {</a:t>
            </a:r>
            <a:endParaRPr lang="en-US" dirty="0">
              <a:latin typeface="Times" charset="0"/>
              <a:ea typeface="ヒラギノ明朝 ProN W3" charset="0"/>
              <a:sym typeface="Times" charset="0"/>
            </a:endParaRPr>
          </a:p>
          <a:p>
            <a:pPr>
              <a:spcBef>
                <a:spcPct val="10000"/>
              </a:spcBef>
              <a:defRPr/>
            </a:pPr>
            <a:r>
              <a:rPr lang="en-US" dirty="0">
                <a:latin typeface="Times" charset="0"/>
                <a:ea typeface="ヒラギノ明朝 ProN W3" charset="0"/>
                <a:sym typeface="Times" charset="0"/>
              </a:rPr>
              <a:t>    f= node in </a:t>
            </a:r>
            <a:r>
              <a:rPr lang="en-US" dirty="0">
                <a:solidFill>
                  <a:srgbClr val="0000FF"/>
                </a:solidFill>
                <a:latin typeface="Times" charset="0"/>
                <a:ea typeface="ヒラギノ明朝 ProN W3" charset="0"/>
                <a:sym typeface="Times" charset="0"/>
              </a:rPr>
              <a:t>F</a:t>
            </a:r>
            <a:r>
              <a:rPr lang="en-US" dirty="0">
                <a:latin typeface="Times" charset="0"/>
                <a:ea typeface="ヒラギノ明朝 ProN W3" charset="0"/>
                <a:sym typeface="Times" charset="0"/>
              </a:rPr>
              <a:t> with min L value</a:t>
            </a:r>
            <a:r>
              <a:rPr lang="en-US" dirty="0" smtClean="0">
                <a:latin typeface="Times" charset="0"/>
                <a:ea typeface="ヒラギノ明朝 ProN W3" charset="0"/>
                <a:sym typeface="Times" charset="0"/>
              </a:rPr>
              <a:t>;</a:t>
            </a:r>
          </a:p>
          <a:p>
            <a:pPr>
              <a:spcBef>
                <a:spcPct val="10000"/>
              </a:spcBef>
              <a:defRPr/>
            </a:pPr>
            <a:r>
              <a:rPr lang="en-US" sz="1000" dirty="0">
                <a:latin typeface="Times" charset="0"/>
                <a:ea typeface="ヒラギノ明朝 ProN W3" charset="0"/>
                <a:sym typeface="Times" charset="0"/>
              </a:rPr>
              <a:t> </a:t>
            </a:r>
            <a:r>
              <a:rPr lang="en-US" sz="1000" dirty="0" smtClean="0">
                <a:latin typeface="Times" charset="0"/>
                <a:ea typeface="ヒラギノ明朝 ProN W3" charset="0"/>
                <a:sym typeface="Times" charset="0"/>
              </a:rPr>
              <a:t>        </a:t>
            </a:r>
            <a:r>
              <a:rPr lang="en-US" dirty="0" smtClean="0">
                <a:latin typeface="Times" charset="0"/>
                <a:ea typeface="ヒラギノ明朝 ProN W3" charset="0"/>
                <a:sym typeface="Times" charset="0"/>
              </a:rPr>
              <a:t>Remove </a:t>
            </a:r>
            <a:r>
              <a:rPr lang="en-US" dirty="0">
                <a:latin typeface="Times" charset="0"/>
                <a:ea typeface="ヒラギノ明朝 ProN W3" charset="0"/>
                <a:sym typeface="Times" charset="0"/>
              </a:rPr>
              <a:t>f from </a:t>
            </a:r>
            <a:r>
              <a:rPr lang="en-US" dirty="0" smtClean="0">
                <a:solidFill>
                  <a:srgbClr val="0000FF"/>
                </a:solidFill>
                <a:latin typeface="Times" charset="0"/>
                <a:ea typeface="ヒラギノ明朝 ProN W3" charset="0"/>
                <a:sym typeface="Times" charset="0"/>
              </a:rPr>
              <a:t>F</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a:p>
            <a:pPr marL="39688">
              <a:spcBef>
                <a:spcPts val="288"/>
              </a:spcBef>
            </a:pPr>
            <a:r>
              <a:rPr lang="en-US" b="1" dirty="0" smtClean="0">
                <a:solidFill>
                  <a:schemeClr val="tx1"/>
                </a:solidFill>
                <a:latin typeface="Times" charset="0"/>
                <a:ea typeface="MS PGothic" charset="0"/>
                <a:cs typeface="MS PGothic" charset="0"/>
                <a:sym typeface="Times" charset="0"/>
              </a:rPr>
              <a:t>   for each edge</a:t>
            </a:r>
            <a:r>
              <a:rPr lang="en-US" dirty="0" smtClean="0">
                <a:solidFill>
                  <a:schemeClr val="tx1"/>
                </a:solidFill>
                <a:latin typeface="Times" charset="0"/>
                <a:ea typeface="MS PGothic" charset="0"/>
                <a:cs typeface="MS PGothic" charset="0"/>
                <a:sym typeface="Times" charset="0"/>
              </a:rPr>
              <a:t> (f, w) {</a:t>
            </a:r>
          </a:p>
          <a:p>
            <a:pPr marL="39688">
              <a:spcBef>
                <a:spcPts val="0"/>
              </a:spcBef>
            </a:pPr>
            <a:r>
              <a:rPr lang="en-US" dirty="0" smtClean="0">
                <a:solidFill>
                  <a:schemeClr val="tx1"/>
                </a:solidFill>
                <a:latin typeface="Times" charset="0"/>
                <a:ea typeface="MS PGothic" charset="0"/>
                <a:cs typeface="MS PGothic" charset="0"/>
                <a:sym typeface="Times" charset="0"/>
              </a:rPr>
              <a:t>       </a:t>
            </a:r>
            <a:r>
              <a:rPr lang="en-US" b="1" dirty="0" smtClean="0">
                <a:solidFill>
                  <a:schemeClr val="tx1"/>
                </a:solidFill>
                <a:latin typeface="Times" charset="0"/>
                <a:ea typeface="MS PGothic" charset="0"/>
                <a:cs typeface="MS PGothic" charset="0"/>
                <a:sym typeface="Times" charset="0"/>
              </a:rPr>
              <a:t>if</a:t>
            </a:r>
            <a:r>
              <a:rPr lang="en-US" dirty="0" smtClean="0">
                <a:solidFill>
                  <a:schemeClr val="tx1"/>
                </a:solidFill>
                <a:latin typeface="Times" charset="0"/>
                <a:ea typeface="MS PGothic" charset="0"/>
                <a:cs typeface="MS PGothic" charset="0"/>
                <a:sym typeface="Times" charset="0"/>
              </a:rPr>
              <a:t> (w not in </a:t>
            </a:r>
            <a:r>
              <a:rPr lang="en-US" dirty="0" smtClean="0">
                <a:solidFill>
                  <a:srgbClr val="FF0000"/>
                </a:solidFill>
                <a:latin typeface="Times" charset="0"/>
                <a:ea typeface="MS PGothic" charset="0"/>
                <a:cs typeface="MS PGothic" charset="0"/>
                <a:sym typeface="Times" charset="0"/>
              </a:rPr>
              <a:t>map</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add w to F; </a:t>
            </a:r>
            <a:r>
              <a:rPr lang="en-US" dirty="0" smtClean="0">
                <a:solidFill>
                  <a:srgbClr val="FF0000"/>
                </a:solidFill>
                <a:latin typeface="Times" charset="0"/>
                <a:ea typeface="MS PGothic" charset="0"/>
                <a:cs typeface="MS PGothic" charset="0"/>
                <a:sym typeface="Times" charset="0"/>
              </a:rPr>
              <a:t>add w to map;</a:t>
            </a: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   } </a:t>
            </a:r>
            <a:r>
              <a:rPr lang="en-US" b="1" dirty="0" smtClean="0">
                <a:solidFill>
                  <a:schemeClr val="tx1"/>
                </a:solidFill>
                <a:latin typeface="Times" charset="0"/>
                <a:ea typeface="MS PGothic" charset="0"/>
                <a:cs typeface="MS PGothic" charset="0"/>
                <a:sym typeface="Times" charset="0"/>
              </a:rPr>
              <a:t>else</a:t>
            </a:r>
            <a:r>
              <a:rPr lang="en-US" dirty="0" smtClean="0">
                <a:solidFill>
                  <a:schemeClr val="tx1"/>
                </a:solidFill>
                <a:latin typeface="Times" charset="0"/>
                <a:ea typeface="MS PGothic" charset="0"/>
                <a:cs typeface="MS PGothic" charset="0"/>
                <a:sym typeface="Times" charset="0"/>
              </a:rPr>
              <a:t> {</a:t>
            </a:r>
          </a:p>
          <a:p>
            <a:pPr marL="39688">
              <a:spcBef>
                <a:spcPts val="288"/>
              </a:spcBef>
            </a:pPr>
            <a:r>
              <a:rPr lang="en-US" b="1" dirty="0" smtClean="0">
                <a:solidFill>
                  <a:schemeClr val="tx1"/>
                </a:solidFill>
                <a:latin typeface="Times" charset="0"/>
                <a:ea typeface="MS PGothic" charset="0"/>
                <a:cs typeface="MS PGothic" charset="0"/>
                <a:sym typeface="Times" charset="0"/>
              </a:rPr>
              <a:t>       if</a:t>
            </a:r>
            <a:r>
              <a:rPr lang="en-US" dirty="0" smtClean="0">
                <a:solidFill>
                  <a:schemeClr val="tx1"/>
                </a:solidFill>
                <a:latin typeface="Times" charset="0"/>
                <a:ea typeface="MS PGothic" charset="0"/>
                <a:cs typeface="MS PGothic" charset="0"/>
                <a:sym typeface="Times" charset="0"/>
              </a:rPr>
              <a:t>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 (f, w) &lt; L[w])</a:t>
            </a:r>
          </a:p>
          <a:p>
            <a:pPr marL="39688">
              <a:spcBef>
                <a:spcPts val="288"/>
              </a:spcBef>
            </a:pPr>
            <a:r>
              <a:rPr lang="en-US" dirty="0" smtClean="0">
                <a:solidFill>
                  <a:schemeClr val="tx1"/>
                </a:solidFill>
                <a:latin typeface="Times" charset="0"/>
                <a:ea typeface="MS PGothic" charset="0"/>
                <a:cs typeface="MS PGothic" charset="0"/>
                <a:sym typeface="Times" charset="0"/>
              </a:rPr>
              <a:t>            L[w]= L[f] + </a:t>
            </a:r>
            <a:r>
              <a:rPr lang="en-US" dirty="0" err="1" smtClean="0">
                <a:solidFill>
                  <a:schemeClr val="tx1"/>
                </a:solidFill>
                <a:latin typeface="Times" charset="0"/>
                <a:ea typeface="MS PGothic" charset="0"/>
                <a:cs typeface="MS PGothic" charset="0"/>
                <a:sym typeface="Times" charset="0"/>
              </a:rPr>
              <a:t>wgt</a:t>
            </a:r>
            <a:r>
              <a:rPr lang="en-US" dirty="0" smtClean="0">
                <a:solidFill>
                  <a:schemeClr val="tx1"/>
                </a:solidFill>
                <a:latin typeface="Times" charset="0"/>
                <a:ea typeface="MS PGothic" charset="0"/>
                <a:cs typeface="MS PGothic" charset="0"/>
                <a:sym typeface="Times" charset="0"/>
              </a:rPr>
              <a:t>(f, w);</a:t>
            </a:r>
          </a:p>
          <a:p>
            <a:pPr marL="39688">
              <a:spcBef>
                <a:spcPts val="300"/>
              </a:spcBef>
            </a:pPr>
            <a:r>
              <a:rPr lang="en-US" dirty="0" smtClean="0">
                <a:solidFill>
                  <a:schemeClr val="tx1"/>
                </a:solidFill>
                <a:latin typeface="Times" charset="0"/>
                <a:ea typeface="MS PGothic" charset="0"/>
                <a:cs typeface="MS PGothic" charset="0"/>
                <a:sym typeface="Times" charset="0"/>
              </a:rPr>
              <a:t>   }</a:t>
            </a:r>
          </a:p>
          <a:p>
            <a:pPr marL="39688">
              <a:spcBef>
                <a:spcPts val="300"/>
              </a:spcBef>
            </a:pPr>
            <a:r>
              <a:rPr lang="en-US" dirty="0" smtClean="0">
                <a:solidFill>
                  <a:schemeClr val="tx1"/>
                </a:solidFill>
                <a:latin typeface="Times" charset="0"/>
                <a:ea typeface="MS PGothic" charset="0"/>
                <a:cs typeface="MS PGothic" charset="0"/>
                <a:sym typeface="Times" charset="0"/>
              </a:rPr>
              <a:t>}</a:t>
            </a:r>
            <a:r>
              <a:rPr lang="en-US" dirty="0" smtClean="0">
                <a:latin typeface="Times" charset="0"/>
                <a:ea typeface="ヒラギノ明朝 ProN W3" charset="0"/>
                <a:sym typeface="Times" charset="0"/>
              </a:rPr>
              <a:t>}</a:t>
            </a:r>
            <a:endParaRPr lang="en-US" dirty="0">
              <a:latin typeface="Times" charset="0"/>
              <a:ea typeface="ヒラギノ明朝 ProN W3" charset="0"/>
              <a:sym typeface="Times" charset="0"/>
            </a:endParaRPr>
          </a:p>
        </p:txBody>
      </p:sp>
      <p:sp>
        <p:nvSpPr>
          <p:cNvPr id="26" name="Line 9"/>
          <p:cNvSpPr>
            <a:spLocks noChangeShapeType="1"/>
          </p:cNvSpPr>
          <p:nvPr/>
        </p:nvSpPr>
        <p:spPr bwMode="auto">
          <a:xfrm>
            <a:off x="1143000" y="838200"/>
            <a:ext cx="304800" cy="0"/>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6" name="Rectangle 10"/>
          <p:cNvSpPr>
            <a:spLocks/>
          </p:cNvSpPr>
          <p:nvPr/>
        </p:nvSpPr>
        <p:spPr bwMode="auto">
          <a:xfrm>
            <a:off x="3276600" y="381000"/>
            <a:ext cx="5334000" cy="863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1450"/>
              </a:spcBef>
            </a:pPr>
            <a:r>
              <a:rPr lang="en-US" dirty="0">
                <a:solidFill>
                  <a:schemeClr val="tx1"/>
                </a:solidFill>
                <a:latin typeface="Times" charset="0"/>
                <a:ea typeface="MS PGothic" charset="0"/>
                <a:cs typeface="MS PGothic" charset="0"/>
                <a:sym typeface="Times" charset="0"/>
              </a:rPr>
              <a:t>n nodes, reachable from </a:t>
            </a:r>
            <a:r>
              <a:rPr lang="en-US" dirty="0" smtClean="0">
                <a:solidFill>
                  <a:schemeClr val="tx1"/>
                </a:solidFill>
                <a:latin typeface="Times" charset="0"/>
                <a:ea typeface="MS PGothic" charset="0"/>
                <a:cs typeface="MS PGothic" charset="0"/>
                <a:sym typeface="Times" charset="0"/>
              </a:rPr>
              <a:t>v.  e </a:t>
            </a:r>
            <a:r>
              <a:rPr lang="en-US" dirty="0">
                <a:solidFill>
                  <a:schemeClr val="tx1"/>
                </a:solidFill>
                <a:latin typeface="Times" charset="0"/>
                <a:ea typeface="MS PGothic" charset="0"/>
                <a:cs typeface="MS PGothic" charset="0"/>
                <a:sym typeface="Times" charset="0"/>
              </a:rPr>
              <a:t>≥ n-1 </a:t>
            </a:r>
            <a:r>
              <a:rPr lang="en-US" dirty="0" smtClean="0">
                <a:solidFill>
                  <a:schemeClr val="tx1"/>
                </a:solidFill>
                <a:latin typeface="Times" charset="0"/>
                <a:ea typeface="MS PGothic" charset="0"/>
                <a:cs typeface="MS PGothic" charset="0"/>
                <a:sym typeface="Times" charset="0"/>
              </a:rPr>
              <a:t>edges.                    n</a:t>
            </a:r>
            <a:r>
              <a:rPr lang="en-US" dirty="0">
                <a:solidFill>
                  <a:schemeClr val="tx1"/>
                </a:solidFill>
                <a:latin typeface="Times" charset="0"/>
                <a:ea typeface="MS PGothic" charset="0"/>
                <a:cs typeface="MS PGothic" charset="0"/>
                <a:sym typeface="Times" charset="0"/>
              </a:rPr>
              <a:t>–1  ≤  e  ≤  n*n</a:t>
            </a:r>
          </a:p>
        </p:txBody>
      </p:sp>
      <p:sp>
        <p:nvSpPr>
          <p:cNvPr id="17" name="Rectangle 26"/>
          <p:cNvSpPr>
            <a:spLocks/>
          </p:cNvSpPr>
          <p:nvPr/>
        </p:nvSpPr>
        <p:spPr bwMode="auto">
          <a:xfrm>
            <a:off x="5029200" y="1447800"/>
            <a:ext cx="914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dirty="0" smtClean="0">
                <a:solidFill>
                  <a:srgbClr val="0000FF"/>
                </a:solidFill>
                <a:latin typeface="Times" charset="0"/>
                <a:ea typeface="MS PGothic" charset="0"/>
                <a:cs typeface="MS PGothic" charset="0"/>
                <a:sym typeface="Times" charset="0"/>
              </a:rPr>
              <a:t>O</a:t>
            </a:r>
            <a:r>
              <a:rPr lang="en-US" dirty="0">
                <a:solidFill>
                  <a:srgbClr val="0000FF"/>
                </a:solidFill>
                <a:latin typeface="Times" charset="0"/>
                <a:ea typeface="MS PGothic" charset="0"/>
                <a:cs typeface="MS PGothic" charset="0"/>
                <a:sym typeface="Times" charset="0"/>
              </a:rPr>
              <a:t>(1)</a:t>
            </a:r>
          </a:p>
        </p:txBody>
      </p:sp>
      <p:grpSp>
        <p:nvGrpSpPr>
          <p:cNvPr id="18" name="Group 17"/>
          <p:cNvGrpSpPr>
            <a:grpSpLocks/>
          </p:cNvGrpSpPr>
          <p:nvPr/>
        </p:nvGrpSpPr>
        <p:grpSpPr bwMode="auto">
          <a:xfrm>
            <a:off x="5029200" y="1371600"/>
            <a:ext cx="3581400" cy="3937000"/>
            <a:chOff x="0" y="-288"/>
            <a:chExt cx="2256" cy="2480"/>
          </a:xfrm>
        </p:grpSpPr>
        <p:grpSp>
          <p:nvGrpSpPr>
            <p:cNvPr id="19" name="Group 18"/>
            <p:cNvGrpSpPr>
              <a:grpSpLocks/>
            </p:cNvGrpSpPr>
            <p:nvPr/>
          </p:nvGrpSpPr>
          <p:grpSpPr bwMode="auto">
            <a:xfrm>
              <a:off x="0" y="3"/>
              <a:ext cx="816" cy="1064"/>
              <a:chOff x="0" y="0"/>
              <a:chExt cx="816" cy="1064"/>
            </a:xfrm>
          </p:grpSpPr>
          <p:sp>
            <p:nvSpPr>
              <p:cNvPr id="21" name="Rectangle 19"/>
              <p:cNvSpPr>
                <a:spLocks/>
              </p:cNvSpPr>
              <p:nvPr/>
            </p:nvSpPr>
            <p:spPr bwMode="auto">
              <a:xfrm>
                <a:off x="0" y="0"/>
                <a:ext cx="57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dirty="0">
                    <a:solidFill>
                      <a:srgbClr val="0000FF"/>
                    </a:solidFill>
                    <a:latin typeface="Times" charset="0"/>
                    <a:ea typeface="MS PGothic" charset="0"/>
                    <a:cs typeface="MS PGothic" charset="0"/>
                    <a:sym typeface="Times" charset="0"/>
                  </a:rPr>
                  <a:t>O(n)</a:t>
                </a:r>
              </a:p>
            </p:txBody>
          </p:sp>
          <p:sp>
            <p:nvSpPr>
              <p:cNvPr id="22" name="Rectangle 20"/>
              <p:cNvSpPr>
                <a:spLocks/>
              </p:cNvSpPr>
              <p:nvPr/>
            </p:nvSpPr>
            <p:spPr bwMode="auto">
              <a:xfrm>
                <a:off x="0" y="768"/>
                <a:ext cx="81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dirty="0">
                    <a:solidFill>
                      <a:srgbClr val="0000FF"/>
                    </a:solidFill>
                    <a:latin typeface="Times" charset="0"/>
                    <a:ea typeface="MS PGothic" charset="0"/>
                    <a:cs typeface="MS PGothic" charset="0"/>
                    <a:sym typeface="Times" charset="0"/>
                  </a:rPr>
                  <a:t>O(n + e)</a:t>
                </a:r>
              </a:p>
            </p:txBody>
          </p:sp>
        </p:grpSp>
        <p:sp>
          <p:nvSpPr>
            <p:cNvPr id="20" name="Rectangle 21"/>
            <p:cNvSpPr>
              <a:spLocks/>
            </p:cNvSpPr>
            <p:nvPr/>
          </p:nvSpPr>
          <p:spPr bwMode="auto">
            <a:xfrm>
              <a:off x="1248" y="-288"/>
              <a:ext cx="1008" cy="248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r>
                <a:rPr lang="en-US" b="1" dirty="0">
                  <a:solidFill>
                    <a:srgbClr val="0000FF"/>
                  </a:solidFill>
                  <a:latin typeface="Times" charset="0"/>
                  <a:ea typeface="MS PGothic" charset="0"/>
                  <a:cs typeface="MS PGothic" charset="0"/>
                  <a:sym typeface="Times" charset="0"/>
                </a:rPr>
                <a:t>outer loop:</a:t>
              </a:r>
            </a:p>
            <a:p>
              <a:pPr marL="39688"/>
              <a:r>
                <a:rPr lang="en-US" dirty="0">
                  <a:solidFill>
                    <a:schemeClr val="tx1"/>
                  </a:solidFill>
                  <a:latin typeface="Times" charset="0"/>
                  <a:ea typeface="MS PGothic" charset="0"/>
                  <a:cs typeface="MS PGothic" charset="0"/>
                  <a:sym typeface="Times" charset="0"/>
                </a:rPr>
                <a:t>n iterations.</a:t>
              </a:r>
            </a:p>
            <a:p>
              <a:pPr marL="39688"/>
              <a:r>
                <a:rPr lang="en-US" dirty="0">
                  <a:solidFill>
                    <a:schemeClr val="tx1"/>
                  </a:solidFill>
                  <a:latin typeface="Times" charset="0"/>
                  <a:ea typeface="MS PGothic" charset="0"/>
                  <a:cs typeface="MS PGothic" charset="0"/>
                  <a:sym typeface="Times" charset="0"/>
                </a:rPr>
                <a:t>Condition evaluated</a:t>
              </a:r>
            </a:p>
            <a:p>
              <a:pPr marL="39688"/>
              <a:r>
                <a:rPr lang="en-US" dirty="0">
                  <a:solidFill>
                    <a:schemeClr val="tx1"/>
                  </a:solidFill>
                  <a:latin typeface="Times" charset="0"/>
                  <a:ea typeface="MS PGothic" charset="0"/>
                  <a:cs typeface="MS PGothic" charset="0"/>
                  <a:sym typeface="Times" charset="0"/>
                </a:rPr>
                <a:t>n+1 times.</a:t>
              </a:r>
            </a:p>
            <a:p>
              <a:pPr marL="39688"/>
              <a:endParaRPr lang="en-US" sz="800" dirty="0">
                <a:solidFill>
                  <a:schemeClr val="tx1"/>
                </a:solidFill>
                <a:latin typeface="Times" charset="0"/>
                <a:ea typeface="MS PGothic" charset="0"/>
                <a:cs typeface="MS PGothic" charset="0"/>
                <a:sym typeface="Times" charset="0"/>
              </a:endParaRPr>
            </a:p>
            <a:p>
              <a:pPr marL="39688"/>
              <a:r>
                <a:rPr lang="en-US" b="1" dirty="0">
                  <a:solidFill>
                    <a:srgbClr val="0000FF"/>
                  </a:solidFill>
                  <a:latin typeface="Times" charset="0"/>
                  <a:ea typeface="MS PGothic" charset="0"/>
                  <a:cs typeface="MS PGothic" charset="0"/>
                  <a:sym typeface="Times" charset="0"/>
                </a:rPr>
                <a:t>inner loop:</a:t>
              </a:r>
            </a:p>
            <a:p>
              <a:pPr marL="39688"/>
              <a:r>
                <a:rPr lang="en-US" dirty="0">
                  <a:solidFill>
                    <a:schemeClr val="tx1"/>
                  </a:solidFill>
                  <a:latin typeface="Times" charset="0"/>
                  <a:ea typeface="MS PGothic" charset="0"/>
                  <a:cs typeface="MS PGothic" charset="0"/>
                  <a:sym typeface="Times" charset="0"/>
                </a:rPr>
                <a:t>e iterations.</a:t>
              </a:r>
            </a:p>
            <a:p>
              <a:pPr marL="39688"/>
              <a:r>
                <a:rPr lang="en-US" dirty="0">
                  <a:solidFill>
                    <a:schemeClr val="tx1"/>
                  </a:solidFill>
                  <a:latin typeface="Times" charset="0"/>
                  <a:ea typeface="MS PGothic" charset="0"/>
                  <a:cs typeface="MS PGothic" charset="0"/>
                  <a:sym typeface="Times" charset="0"/>
                </a:rPr>
                <a:t>Condition evaluated</a:t>
              </a:r>
            </a:p>
            <a:p>
              <a:pPr marL="39688"/>
              <a:r>
                <a:rPr lang="en-US" dirty="0">
                  <a:solidFill>
                    <a:schemeClr val="tx1"/>
                  </a:solidFill>
                  <a:latin typeface="Times" charset="0"/>
                  <a:ea typeface="MS PGothic" charset="0"/>
                  <a:cs typeface="MS PGothic" charset="0"/>
                  <a:sym typeface="Times" charset="0"/>
                </a:rPr>
                <a:t>n + e times.</a:t>
              </a:r>
            </a:p>
          </p:txBody>
        </p:sp>
      </p:grpSp>
      <p:grpSp>
        <p:nvGrpSpPr>
          <p:cNvPr id="23" name="Group 11"/>
          <p:cNvGrpSpPr>
            <a:grpSpLocks/>
          </p:cNvGrpSpPr>
          <p:nvPr/>
        </p:nvGrpSpPr>
        <p:grpSpPr bwMode="auto">
          <a:xfrm>
            <a:off x="5029200" y="2273300"/>
            <a:ext cx="1524000" cy="850900"/>
            <a:chOff x="0" y="0"/>
            <a:chExt cx="960" cy="536"/>
          </a:xfrm>
        </p:grpSpPr>
        <p:sp>
          <p:nvSpPr>
            <p:cNvPr id="24" name="Rectangle 12"/>
            <p:cNvSpPr>
              <a:spLocks/>
            </p:cNvSpPr>
            <p:nvPr/>
          </p:nvSpPr>
          <p:spPr bwMode="auto">
            <a:xfrm>
              <a:off x="0" y="0"/>
              <a:ext cx="57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dirty="0">
                  <a:solidFill>
                    <a:srgbClr val="0000FF"/>
                  </a:solidFill>
                  <a:latin typeface="Times" charset="0"/>
                  <a:ea typeface="MS PGothic" charset="0"/>
                  <a:cs typeface="MS PGothic" charset="0"/>
                  <a:sym typeface="Times" charset="0"/>
                </a:rPr>
                <a:t>O(n)</a:t>
              </a:r>
            </a:p>
          </p:txBody>
        </p:sp>
        <p:sp>
          <p:nvSpPr>
            <p:cNvPr id="25" name="Rectangle 13"/>
            <p:cNvSpPr>
              <a:spLocks/>
            </p:cNvSpPr>
            <p:nvPr/>
          </p:nvSpPr>
          <p:spPr bwMode="auto">
            <a:xfrm>
              <a:off x="0" y="240"/>
              <a:ext cx="96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a:solidFill>
                    <a:srgbClr val="0000FF"/>
                  </a:solidFill>
                  <a:latin typeface="Times" charset="0"/>
                  <a:ea typeface="MS PGothic" charset="0"/>
                  <a:cs typeface="MS PGothic" charset="0"/>
                  <a:sym typeface="Times" charset="0"/>
                </a:rPr>
                <a:t>O(n log n)</a:t>
              </a:r>
            </a:p>
          </p:txBody>
        </p:sp>
      </p:grpSp>
      <p:sp>
        <p:nvSpPr>
          <p:cNvPr id="27" name="Rectangle 14"/>
          <p:cNvSpPr>
            <a:spLocks/>
          </p:cNvSpPr>
          <p:nvPr/>
        </p:nvSpPr>
        <p:spPr bwMode="auto">
          <a:xfrm>
            <a:off x="5029200" y="3416300"/>
            <a:ext cx="762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dirty="0">
                <a:solidFill>
                  <a:srgbClr val="0000FF"/>
                </a:solidFill>
                <a:latin typeface="Times" charset="0"/>
                <a:ea typeface="MS PGothic" charset="0"/>
                <a:cs typeface="MS PGothic" charset="0"/>
                <a:sym typeface="Times" charset="0"/>
              </a:rPr>
              <a:t>O(e)</a:t>
            </a:r>
          </a:p>
        </p:txBody>
      </p:sp>
      <p:sp>
        <p:nvSpPr>
          <p:cNvPr id="28" name="Rectangle 15"/>
          <p:cNvSpPr>
            <a:spLocks/>
          </p:cNvSpPr>
          <p:nvPr/>
        </p:nvSpPr>
        <p:spPr bwMode="auto">
          <a:xfrm>
            <a:off x="4800600" y="3810000"/>
            <a:ext cx="175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dirty="0">
                <a:solidFill>
                  <a:srgbClr val="0000FF"/>
                </a:solidFill>
                <a:latin typeface="Times" charset="0"/>
                <a:ea typeface="MS PGothic" charset="0"/>
                <a:cs typeface="MS PGothic" charset="0"/>
                <a:sym typeface="Times" charset="0"/>
              </a:rPr>
              <a:t>   O(</a:t>
            </a:r>
            <a:r>
              <a:rPr lang="en-US" dirty="0" smtClean="0">
                <a:solidFill>
                  <a:srgbClr val="0000FF"/>
                </a:solidFill>
                <a:latin typeface="Times" charset="0"/>
                <a:ea typeface="MS PGothic" charset="0"/>
                <a:cs typeface="MS PGothic" charset="0"/>
                <a:sym typeface="Times" charset="0"/>
              </a:rPr>
              <a:t>n)</a:t>
            </a:r>
            <a:endParaRPr lang="en-US" dirty="0">
              <a:solidFill>
                <a:srgbClr val="0000FF"/>
              </a:solidFill>
              <a:latin typeface="Times" charset="0"/>
              <a:ea typeface="MS PGothic" charset="0"/>
              <a:cs typeface="MS PGothic" charset="0"/>
              <a:sym typeface="Times" charset="0"/>
            </a:endParaRPr>
          </a:p>
          <a:p>
            <a:pPr marL="39688">
              <a:spcBef>
                <a:spcPts val="300"/>
              </a:spcBef>
            </a:pPr>
            <a:r>
              <a:rPr lang="en-US" dirty="0">
                <a:solidFill>
                  <a:srgbClr val="0000FF"/>
                </a:solidFill>
                <a:latin typeface="Times" charset="0"/>
                <a:ea typeface="MS PGothic" charset="0"/>
                <a:cs typeface="MS PGothic" charset="0"/>
                <a:sym typeface="Times" charset="0"/>
              </a:rPr>
              <a:t>   O(n log n)</a:t>
            </a:r>
          </a:p>
        </p:txBody>
      </p:sp>
      <p:sp>
        <p:nvSpPr>
          <p:cNvPr id="31" name="Rectangle 16"/>
          <p:cNvSpPr>
            <a:spLocks/>
          </p:cNvSpPr>
          <p:nvPr/>
        </p:nvSpPr>
        <p:spPr bwMode="auto">
          <a:xfrm>
            <a:off x="5029200" y="5334000"/>
            <a:ext cx="2438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dirty="0">
                <a:solidFill>
                  <a:srgbClr val="0000FF"/>
                </a:solidFill>
                <a:latin typeface="Times" charset="0"/>
                <a:ea typeface="MS PGothic" charset="0"/>
                <a:cs typeface="MS PGothic" charset="0"/>
                <a:sym typeface="Times" charset="0"/>
              </a:rPr>
              <a:t>O</a:t>
            </a:r>
            <a:r>
              <a:rPr lang="en-US" dirty="0" smtClean="0">
                <a:solidFill>
                  <a:srgbClr val="0000FF"/>
                </a:solidFill>
                <a:latin typeface="Times" charset="0"/>
                <a:ea typeface="MS PGothic" charset="0"/>
                <a:cs typeface="MS PGothic" charset="0"/>
                <a:sym typeface="Times" charset="0"/>
              </a:rPr>
              <a:t>((e-n) </a:t>
            </a:r>
            <a:r>
              <a:rPr lang="en-US" dirty="0">
                <a:solidFill>
                  <a:srgbClr val="0000FF"/>
                </a:solidFill>
                <a:latin typeface="Times" charset="0"/>
                <a:ea typeface="MS PGothic" charset="0"/>
                <a:cs typeface="MS PGothic" charset="0"/>
                <a:sym typeface="Times" charset="0"/>
              </a:rPr>
              <a:t>log n)</a:t>
            </a:r>
          </a:p>
        </p:txBody>
      </p:sp>
      <p:grpSp>
        <p:nvGrpSpPr>
          <p:cNvPr id="8" name="Group 7"/>
          <p:cNvGrpSpPr/>
          <p:nvPr/>
        </p:nvGrpSpPr>
        <p:grpSpPr>
          <a:xfrm>
            <a:off x="76201" y="3429000"/>
            <a:ext cx="1600199" cy="1446550"/>
            <a:chOff x="76201" y="3429000"/>
            <a:chExt cx="1600199" cy="1446550"/>
          </a:xfrm>
        </p:grpSpPr>
        <p:sp>
          <p:nvSpPr>
            <p:cNvPr id="3" name="TextBox 2"/>
            <p:cNvSpPr txBox="1"/>
            <p:nvPr/>
          </p:nvSpPr>
          <p:spPr>
            <a:xfrm>
              <a:off x="76201" y="3429000"/>
              <a:ext cx="1066799" cy="1446550"/>
            </a:xfrm>
            <a:prstGeom prst="rect">
              <a:avLst/>
            </a:prstGeom>
            <a:solidFill>
              <a:schemeClr val="accent4">
                <a:lumMod val="20000"/>
                <a:lumOff val="80000"/>
              </a:schemeClr>
            </a:solidFill>
          </p:spPr>
          <p:txBody>
            <a:bodyPr wrap="square" rtlCol="0">
              <a:spAutoFit/>
            </a:bodyPr>
            <a:lstStyle/>
            <a:p>
              <a:pPr algn="r"/>
              <a:r>
                <a:rPr lang="en-US" sz="2200" dirty="0">
                  <a:latin typeface="Times New Roman"/>
                  <a:cs typeface="Times New Roman"/>
                </a:rPr>
                <a:t>t</a:t>
              </a:r>
              <a:r>
                <a:rPr lang="en-US" sz="2200" dirty="0" smtClean="0">
                  <a:latin typeface="Times New Roman"/>
                  <a:cs typeface="Times New Roman"/>
                </a:rPr>
                <a:t>rue n-1 times</a:t>
              </a:r>
            </a:p>
            <a:p>
              <a:pPr algn="r"/>
              <a:r>
                <a:rPr lang="en-US" sz="2200" dirty="0" smtClean="0">
                  <a:latin typeface="Times New Roman"/>
                  <a:cs typeface="Times New Roman"/>
                </a:rPr>
                <a:t>false</a:t>
              </a:r>
            </a:p>
            <a:p>
              <a:pPr algn="r"/>
              <a:r>
                <a:rPr lang="en-US" sz="2200" dirty="0" smtClean="0">
                  <a:latin typeface="Times New Roman"/>
                  <a:cs typeface="Times New Roman"/>
                </a:rPr>
                <a:t>e-(n-1)</a:t>
              </a:r>
              <a:endParaRPr lang="en-US" sz="2200" dirty="0">
                <a:latin typeface="Times New Roman"/>
                <a:cs typeface="Times New Roman"/>
              </a:endParaRPr>
            </a:p>
          </p:txBody>
        </p:sp>
        <p:cxnSp>
          <p:nvCxnSpPr>
            <p:cNvPr id="5" name="Straight Connector 4"/>
            <p:cNvCxnSpPr/>
            <p:nvPr/>
          </p:nvCxnSpPr>
          <p:spPr>
            <a:xfrm flipV="1">
              <a:off x="1066800" y="3733800"/>
              <a:ext cx="609600" cy="4572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6" name="Rectangle 22"/>
          <p:cNvSpPr>
            <a:spLocks/>
          </p:cNvSpPr>
          <p:nvPr/>
        </p:nvSpPr>
        <p:spPr bwMode="auto">
          <a:xfrm>
            <a:off x="1143000" y="60960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450"/>
              </a:spcBef>
            </a:pPr>
            <a:r>
              <a:rPr lang="en-US" dirty="0">
                <a:solidFill>
                  <a:srgbClr val="0000FF"/>
                </a:solidFill>
                <a:latin typeface="Times" charset="0"/>
                <a:ea typeface="MS PGothic" charset="0"/>
                <a:cs typeface="MS PGothic" charset="0"/>
                <a:sym typeface="Times" charset="0"/>
              </a:rPr>
              <a:t> Complete graph: O(n</a:t>
            </a:r>
            <a:r>
              <a:rPr lang="en-US" sz="2800" baseline="30000" dirty="0">
                <a:solidFill>
                  <a:srgbClr val="0000FF"/>
                </a:solidFill>
                <a:latin typeface="Times" charset="0"/>
                <a:ea typeface="MS PGothic" charset="0"/>
                <a:cs typeface="MS PGothic" charset="0"/>
                <a:sym typeface="Times" charset="0"/>
              </a:rPr>
              <a:t>2</a:t>
            </a:r>
            <a:r>
              <a:rPr lang="en-US" dirty="0">
                <a:solidFill>
                  <a:srgbClr val="0000FF"/>
                </a:solidFill>
                <a:latin typeface="Times" charset="0"/>
                <a:ea typeface="MS PGothic" charset="0"/>
                <a:cs typeface="MS PGothic" charset="0"/>
                <a:sym typeface="Times" charset="0"/>
              </a:rPr>
              <a:t> log n). Sparse graph: O(n log n)</a:t>
            </a:r>
          </a:p>
        </p:txBody>
      </p:sp>
    </p:spTree>
    <p:extLst>
      <p:ext uri="{BB962C8B-B14F-4D97-AF65-F5344CB8AC3E}">
        <p14:creationId xmlns:p14="http://schemas.microsoft.com/office/powerpoint/2010/main" val="242638312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7" grpId="0" autoUpdateAnimBg="0"/>
      <p:bldP spid="28" grpId="0" autoUpdateAnimBg="0"/>
      <p:bldP spid="31" grpId="0" autoUpdateAnimBg="0"/>
      <p:bldP spid="3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33996290-E50A-4D48-A4D0-246E17B974C5}" type="slidenum">
              <a:rPr lang="en-US" sz="1400" b="0">
                <a:solidFill>
                  <a:schemeClr val="tx1"/>
                </a:solidFill>
                <a:latin typeface="Times" charset="0"/>
                <a:ea typeface="MS PGothic" charset="0"/>
                <a:cs typeface="MS PGothic" charset="0"/>
                <a:sym typeface="Times" charset="0"/>
              </a:rPr>
              <a:pPr algn="l" eaLnBrk="1" hangingPunct="1"/>
              <a:t>4</a:t>
            </a:fld>
            <a:endParaRPr lang="en-US" sz="1400" b="0">
              <a:solidFill>
                <a:schemeClr val="tx1"/>
              </a:solidFill>
              <a:latin typeface="Times" charset="0"/>
              <a:ea typeface="MS PGothic" charset="0"/>
              <a:cs typeface="MS PGothic" charset="0"/>
              <a:sym typeface="Times" charset="0"/>
            </a:endParaRPr>
          </a:p>
        </p:txBody>
      </p:sp>
      <p:sp>
        <p:nvSpPr>
          <p:cNvPr id="20482"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0483"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A02BB77-32F8-F14C-9AB8-D30687A6550B}" type="slidenum">
              <a:rPr lang="en-US" sz="1200">
                <a:solidFill>
                  <a:srgbClr val="FFFFFF"/>
                </a:solidFill>
                <a:ea typeface="ヒラギノ明朝 ProN W3" charset="0"/>
                <a:cs typeface="ヒラギノ明朝 ProN W3" charset="0"/>
              </a:rPr>
              <a:pPr eaLnBrk="1" hangingPunct="1">
                <a:lnSpc>
                  <a:spcPct val="80000"/>
                </a:lnSpc>
              </a:pPr>
              <a:t>4</a:t>
            </a:fld>
            <a:endParaRPr lang="en-US" sz="1200">
              <a:solidFill>
                <a:srgbClr val="FFFFFF"/>
              </a:solidFill>
              <a:ea typeface="ヒラギノ明朝 ProN W3" charset="0"/>
              <a:cs typeface="ヒラギノ明朝 ProN W3" charset="0"/>
            </a:endParaRPr>
          </a:p>
        </p:txBody>
      </p:sp>
      <p:sp>
        <p:nvSpPr>
          <p:cNvPr id="20484" name="Content Placeholder 1"/>
          <p:cNvSpPr>
            <a:spLocks noGrp="1"/>
          </p:cNvSpPr>
          <p:nvPr>
            <p:ph sz="quarter" idx="1"/>
          </p:nvPr>
        </p:nvSpPr>
        <p:spPr>
          <a:xfrm>
            <a:off x="612775" y="1295400"/>
            <a:ext cx="8302625" cy="4495800"/>
          </a:xfrm>
        </p:spPr>
        <p:txBody>
          <a:bodyPr/>
          <a:lstStyle/>
          <a:p>
            <a:pPr marL="0" indent="0">
              <a:buFont typeface="Times" charset="0"/>
              <a:buNone/>
            </a:pPr>
            <a:r>
              <a:rPr lang="en-US" sz="2400">
                <a:latin typeface="Times New Roman" charset="0"/>
                <a:cs typeface="Times New Roman" charset="0"/>
              </a:rPr>
              <a:t>Edsger Dijkstra, in an interview in 2010 (</a:t>
            </a:r>
            <a:r>
              <a:rPr lang="en-US" sz="2400" i="1">
                <a:latin typeface="Times New Roman" charset="0"/>
                <a:cs typeface="Times New Roman" charset="0"/>
              </a:rPr>
              <a:t>CACM</a:t>
            </a:r>
            <a:r>
              <a:rPr lang="en-US" sz="2400">
                <a:latin typeface="Times New Roman" charset="0"/>
                <a:cs typeface="Times New Roman" charset="0"/>
              </a:rPr>
              <a:t>): </a:t>
            </a:r>
          </a:p>
          <a:p>
            <a:pPr marL="0" indent="0">
              <a:buFont typeface="Times" charset="0"/>
              <a:buNone/>
            </a:pPr>
            <a:r>
              <a:rPr lang="en-US" sz="2400">
                <a:solidFill>
                  <a:srgbClr val="800000"/>
                </a:solidFill>
                <a:latin typeface="Times New Roman" charset="0"/>
                <a:cs typeface="Times New Roman" charset="0"/>
              </a:rPr>
              <a:t> </a:t>
            </a:r>
            <a:r>
              <a:rPr lang="en-US" sz="2400" i="1">
                <a:solidFill>
                  <a:srgbClr val="800000"/>
                </a:solidFill>
                <a:latin typeface="Times New Roman" charset="0"/>
                <a:cs typeface="Times New Roman" charset="0"/>
              </a:rPr>
              <a:t>… the algorithm for the shortest path, which I designed in about 20 minutes. One morning I was shopping in Amsterdam with my young fiance, and tired, we sat down on the cafe terrace to drink a cup of coffee, and I was just thinking about whether I could do this, and I then designed the algorithm for the shortest path. As I said, it was a 20-minute invention</a:t>
            </a:r>
            <a:r>
              <a:rPr lang="en-US" sz="2400" i="1">
                <a:latin typeface="Times New Roman" charset="0"/>
                <a:cs typeface="Times New Roman" charset="0"/>
              </a:rPr>
              <a:t>. </a:t>
            </a:r>
            <a:r>
              <a:rPr lang="en-US" sz="2400">
                <a:latin typeface="Times New Roman" charset="0"/>
                <a:cs typeface="Times New Roman" charset="0"/>
              </a:rPr>
              <a:t>[Took place in 1956]</a:t>
            </a:r>
          </a:p>
          <a:p>
            <a:pPr marL="0" indent="0">
              <a:buFont typeface="Times" charset="0"/>
              <a:buNone/>
            </a:pPr>
            <a:endParaRPr lang="en-US" sz="1800" b="1">
              <a:latin typeface="Times New Roman" charset="0"/>
              <a:cs typeface="Times New Roman" charset="0"/>
            </a:endParaRPr>
          </a:p>
          <a:p>
            <a:pPr marL="0" indent="0">
              <a:buFont typeface="Times" charset="0"/>
              <a:buNone/>
            </a:pPr>
            <a:r>
              <a:rPr lang="en-US" sz="2000">
                <a:latin typeface="Times New Roman" charset="0"/>
                <a:cs typeface="Times New Roman" charset="0"/>
              </a:rPr>
              <a:t>Dijkstra, E.W. A note on two problems in Connexion with graphs. </a:t>
            </a:r>
            <a:r>
              <a:rPr lang="en-US" sz="2000" i="1">
                <a:latin typeface="Times New Roman" charset="0"/>
                <a:cs typeface="Times New Roman" charset="0"/>
              </a:rPr>
              <a:t>Numerische Mathematik </a:t>
            </a:r>
            <a:r>
              <a:rPr lang="en-US" sz="2000">
                <a:latin typeface="Times New Roman" charset="0"/>
                <a:cs typeface="Times New Roman" charset="0"/>
              </a:rPr>
              <a:t>1, 269–271 (1959).</a:t>
            </a:r>
          </a:p>
          <a:p>
            <a:pPr marL="0" indent="0">
              <a:buFont typeface="Times" charset="0"/>
              <a:buNone/>
            </a:pPr>
            <a:r>
              <a:rPr lang="en-US" sz="2000">
                <a:latin typeface="Times New Roman" charset="0"/>
                <a:cs typeface="Times New Roman" charset="0"/>
              </a:rPr>
              <a:t>Visit </a:t>
            </a:r>
            <a:r>
              <a:rPr lang="en-US" sz="2000">
                <a:latin typeface="Times New Roman" charset="0"/>
                <a:cs typeface="Times New Roman" charset="0"/>
                <a:hlinkClick r:id="rId3"/>
              </a:rPr>
              <a:t>http://www.dijkstrascry.com</a:t>
            </a:r>
            <a:r>
              <a:rPr lang="en-US" sz="2000">
                <a:latin typeface="Times New Roman" charset="0"/>
                <a:cs typeface="Times New Roman" charset="0"/>
              </a:rPr>
              <a:t> for all sorts of information on Dijkstra and his contributions. As a historical record, this is a gold mine.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D7786B44-3630-1540-AEC4-79E8F8BD0C0A}" type="slidenum">
              <a:rPr lang="en-US" sz="1400" b="0">
                <a:solidFill>
                  <a:schemeClr val="tx1"/>
                </a:solidFill>
                <a:latin typeface="Times" charset="0"/>
                <a:ea typeface="MS PGothic" charset="0"/>
                <a:cs typeface="MS PGothic" charset="0"/>
                <a:sym typeface="Times" charset="0"/>
              </a:rPr>
              <a:pPr algn="l" eaLnBrk="1" hangingPunct="1"/>
              <a:t>5</a:t>
            </a:fld>
            <a:endParaRPr lang="en-US" sz="1400" b="0">
              <a:solidFill>
                <a:schemeClr val="tx1"/>
              </a:solidFill>
              <a:latin typeface="Times" charset="0"/>
              <a:ea typeface="MS PGothic" charset="0"/>
              <a:cs typeface="MS PGothic" charset="0"/>
              <a:sym typeface="Times" charset="0"/>
            </a:endParaRPr>
          </a:p>
        </p:txBody>
      </p:sp>
      <p:sp>
        <p:nvSpPr>
          <p:cNvPr id="22530" name="Rectangle 1"/>
          <p:cNvSpPr>
            <a:spLocks noGrp="1" noChangeArrowheads="1"/>
          </p:cNvSpPr>
          <p:nvPr>
            <p:ph type="title"/>
          </p:nvPr>
        </p:nvSpPr>
        <p:spPr>
          <a:xfrm>
            <a:off x="685800" y="79375"/>
            <a:ext cx="7772400" cy="1673225"/>
          </a:xfrm>
        </p:spPr>
        <p:txBody>
          <a:bodyPr rIns="132080"/>
          <a:lstStyle/>
          <a:p>
            <a:pPr eaLnBrk="1" hangingPunct="1"/>
            <a:r>
              <a:rPr lang="en-US" sz="3200">
                <a:solidFill>
                  <a:srgbClr val="800000"/>
                </a:solidFill>
                <a:latin typeface="Tw Cen MT" charset="0"/>
              </a:rPr>
              <a:t>Dijkstra</a:t>
            </a:r>
            <a:r>
              <a:rPr lang="ja-JP" altLang="en-US" sz="3200">
                <a:solidFill>
                  <a:srgbClr val="800000"/>
                </a:solidFill>
                <a:latin typeface="Tw Cen MT" charset="0"/>
              </a:rPr>
              <a:t>’</a:t>
            </a:r>
            <a:r>
              <a:rPr lang="en-US" altLang="ja-JP" sz="3200">
                <a:solidFill>
                  <a:srgbClr val="800000"/>
                </a:solidFill>
                <a:latin typeface="Tw Cen MT" charset="0"/>
              </a:rPr>
              <a:t>s shortest-path algorithm</a:t>
            </a:r>
            <a:endParaRPr lang="en-US" sz="3200">
              <a:solidFill>
                <a:srgbClr val="800000"/>
              </a:solidFill>
              <a:latin typeface="Tw Cen MT" charset="0"/>
            </a:endParaRPr>
          </a:p>
        </p:txBody>
      </p:sp>
      <p:sp>
        <p:nvSpPr>
          <p:cNvPr id="22531"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11F5106-CD61-CA49-A4FF-60C05F6B1AC5}" type="slidenum">
              <a:rPr lang="en-US" sz="1200">
                <a:solidFill>
                  <a:srgbClr val="FFFFFF"/>
                </a:solidFill>
                <a:ea typeface="ヒラギノ明朝 ProN W3" charset="0"/>
                <a:cs typeface="ヒラギノ明朝 ProN W3" charset="0"/>
              </a:rPr>
              <a:pPr eaLnBrk="1" hangingPunct="1">
                <a:lnSpc>
                  <a:spcPct val="80000"/>
                </a:lnSpc>
              </a:pPr>
              <a:t>5</a:t>
            </a:fld>
            <a:endParaRPr lang="en-US" sz="1200">
              <a:solidFill>
                <a:srgbClr val="FFFFFF"/>
              </a:solidFill>
              <a:ea typeface="ヒラギノ明朝 ProN W3" charset="0"/>
              <a:cs typeface="ヒラギノ明朝 ProN W3" charset="0"/>
            </a:endParaRPr>
          </a:p>
        </p:txBody>
      </p:sp>
      <p:sp>
        <p:nvSpPr>
          <p:cNvPr id="22532" name="Content Placeholder 1"/>
          <p:cNvSpPr>
            <a:spLocks noGrp="1"/>
          </p:cNvSpPr>
          <p:nvPr>
            <p:ph sz="quarter" idx="1"/>
          </p:nvPr>
        </p:nvSpPr>
        <p:spPr>
          <a:xfrm>
            <a:off x="612775" y="1524000"/>
            <a:ext cx="8302625" cy="4572000"/>
          </a:xfrm>
        </p:spPr>
        <p:txBody>
          <a:bodyPr/>
          <a:lstStyle/>
          <a:p>
            <a:pPr marL="0" indent="0">
              <a:buFont typeface="Times" charset="0"/>
              <a:buNone/>
            </a:pPr>
            <a:r>
              <a:rPr lang="en-US" sz="2400">
                <a:latin typeface="Times New Roman" charset="0"/>
                <a:cs typeface="Times New Roman" charset="0"/>
              </a:rPr>
              <a:t>Dijsktra describes the algorithm in English:</a:t>
            </a:r>
          </a:p>
          <a:p>
            <a:pPr marL="0" indent="0"/>
            <a:r>
              <a:rPr lang="en-US" sz="2400">
                <a:latin typeface="Times New Roman" charset="0"/>
                <a:cs typeface="Times New Roman" charset="0"/>
              </a:rPr>
              <a:t> When he designed it in 1956 (he was 26 years old), most people were programming in assembly language!</a:t>
            </a:r>
          </a:p>
          <a:p>
            <a:pPr marL="0" indent="0"/>
            <a:r>
              <a:rPr lang="en-US" sz="2400">
                <a:latin typeface="Times New Roman" charset="0"/>
                <a:cs typeface="Times New Roman" charset="0"/>
              </a:rPr>
              <a:t> Only </a:t>
            </a:r>
            <a:r>
              <a:rPr lang="en-US" sz="2400" i="1">
                <a:solidFill>
                  <a:srgbClr val="800000"/>
                </a:solidFill>
                <a:latin typeface="Times New Roman" charset="0"/>
                <a:cs typeface="Times New Roman" charset="0"/>
              </a:rPr>
              <a:t>one</a:t>
            </a:r>
            <a:r>
              <a:rPr lang="en-US" sz="2400">
                <a:latin typeface="Times New Roman" charset="0"/>
                <a:cs typeface="Times New Roman" charset="0"/>
              </a:rPr>
              <a:t> high-level language: Fortran, developed by John Backus at IBM and not quite finished.</a:t>
            </a:r>
          </a:p>
          <a:p>
            <a:pPr marL="0" indent="0">
              <a:buFont typeface="Times" charset="0"/>
              <a:buNone/>
            </a:pPr>
            <a:r>
              <a:rPr lang="en-US" sz="2400">
                <a:latin typeface="Times New Roman" charset="0"/>
                <a:cs typeface="Times New Roman" charset="0"/>
              </a:rPr>
              <a:t>No theory of order-of-execution time —topic yet to be developed. In paper, Dijkstra says, “my solution is preferred to another one … “the amount of work to be done seems considerably less.”</a:t>
            </a:r>
          </a:p>
          <a:p>
            <a:pPr marL="0" indent="0">
              <a:buFont typeface="Times" charset="0"/>
              <a:buNone/>
            </a:pPr>
            <a:endParaRPr lang="en-US" sz="2400">
              <a:latin typeface="Times New Roman" charset="0"/>
              <a:cs typeface="Times New Roman" charset="0"/>
            </a:endParaRPr>
          </a:p>
          <a:p>
            <a:pPr marL="0" indent="0">
              <a:buFont typeface="Times" charset="0"/>
              <a:buNone/>
            </a:pPr>
            <a:r>
              <a:rPr lang="en-US" sz="2400">
                <a:solidFill>
                  <a:srgbClr val="800000"/>
                </a:solidFill>
                <a:latin typeface="Times New Roman" charset="0"/>
                <a:cs typeface="Times New Roman" charset="0"/>
              </a:rPr>
              <a:t>Dijkstra, E.W. A note on two problems in Connexion with graphs. </a:t>
            </a:r>
            <a:r>
              <a:rPr lang="en-US" sz="2400" i="1">
                <a:solidFill>
                  <a:srgbClr val="800000"/>
                </a:solidFill>
                <a:latin typeface="Times New Roman" charset="0"/>
                <a:cs typeface="Times New Roman" charset="0"/>
              </a:rPr>
              <a:t>Numerische Mathematik </a:t>
            </a:r>
            <a:r>
              <a:rPr lang="en-US" sz="2400">
                <a:solidFill>
                  <a:srgbClr val="800000"/>
                </a:solidFill>
                <a:latin typeface="Times New Roman" charset="0"/>
                <a:cs typeface="Times New Roman" charset="0"/>
              </a:rPr>
              <a:t>1, 269–271 (1959).</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4CB526DC-49EB-C246-9A5F-A0F9A0708710}" type="slidenum">
              <a:rPr lang="en-US" sz="1400" b="0">
                <a:solidFill>
                  <a:schemeClr val="tx1"/>
                </a:solidFill>
                <a:latin typeface="Times" charset="0"/>
                <a:ea typeface="MS PGothic" charset="0"/>
                <a:cs typeface="MS PGothic" charset="0"/>
                <a:sym typeface="Times" charset="0"/>
              </a:rPr>
              <a:pPr algn="l" eaLnBrk="1" hangingPunct="1"/>
              <a:t>6</a:t>
            </a:fld>
            <a:endParaRPr lang="en-US" sz="1400" b="0">
              <a:solidFill>
                <a:schemeClr val="tx1"/>
              </a:solidFill>
              <a:latin typeface="Times" charset="0"/>
              <a:ea typeface="MS PGothic" charset="0"/>
              <a:cs typeface="MS PGothic" charset="0"/>
              <a:sym typeface="Times" charset="0"/>
            </a:endParaRPr>
          </a:p>
        </p:txBody>
      </p:sp>
      <p:sp>
        <p:nvSpPr>
          <p:cNvPr id="24578"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4579"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1226CE4D-AA1D-5942-A454-9432D92F4C93}" type="slidenum">
              <a:rPr lang="en-US" sz="1200">
                <a:solidFill>
                  <a:srgbClr val="FFFFFF"/>
                </a:solidFill>
                <a:ea typeface="ヒラギノ明朝 ProN W3" charset="0"/>
                <a:cs typeface="ヒラギノ明朝 ProN W3" charset="0"/>
              </a:rPr>
              <a:pPr eaLnBrk="1" hangingPunct="1">
                <a:lnSpc>
                  <a:spcPct val="80000"/>
                </a:lnSpc>
              </a:pPr>
              <a:t>6</a:t>
            </a:fld>
            <a:endParaRPr lang="en-US" sz="1200">
              <a:solidFill>
                <a:srgbClr val="FFFFFF"/>
              </a:solidFill>
              <a:ea typeface="ヒラギノ明朝 ProN W3" charset="0"/>
              <a:cs typeface="ヒラギノ明朝 ProN W3" charset="0"/>
            </a:endParaRPr>
          </a:p>
        </p:txBody>
      </p:sp>
      <p:pic>
        <p:nvPicPr>
          <p:cNvPr id="24580"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rcRect t="8086" b="8086"/>
          <a:stretch>
            <a:fillRect/>
          </a:stretch>
        </p:blipFill>
        <p:spPr>
          <a:xfrm>
            <a:off x="612775" y="1295400"/>
            <a:ext cx="8153400" cy="4495800"/>
          </a:xfrm>
        </p:spPr>
      </p:pic>
      <p:sp>
        <p:nvSpPr>
          <p:cNvPr id="24581" name="TextBox 3"/>
          <p:cNvSpPr txBox="1">
            <a:spLocks noChangeArrowheads="1"/>
          </p:cNvSpPr>
          <p:nvPr/>
        </p:nvSpPr>
        <p:spPr bwMode="auto">
          <a:xfrm>
            <a:off x="5867400" y="3657600"/>
            <a:ext cx="121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Dijkstra</a:t>
            </a:r>
          </a:p>
        </p:txBody>
      </p:sp>
      <p:sp>
        <p:nvSpPr>
          <p:cNvPr id="24582" name="TextBox 8"/>
          <p:cNvSpPr txBox="1">
            <a:spLocks noChangeArrowheads="1"/>
          </p:cNvSpPr>
          <p:nvPr/>
        </p:nvSpPr>
        <p:spPr bwMode="auto">
          <a:xfrm>
            <a:off x="2971800" y="4191000"/>
            <a:ext cx="92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FFFF00"/>
                </a:solidFill>
              </a:rPr>
              <a:t>Gries</a:t>
            </a:r>
          </a:p>
        </p:txBody>
      </p:sp>
      <p:sp>
        <p:nvSpPr>
          <p:cNvPr id="24583" name="TextBox 4"/>
          <p:cNvSpPr txBox="1">
            <a:spLocks noChangeArrowheads="1"/>
          </p:cNvSpPr>
          <p:nvPr/>
        </p:nvSpPr>
        <p:spPr bwMode="auto">
          <a:xfrm>
            <a:off x="914400" y="5867400"/>
            <a:ext cx="762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Term “software engineering” coined for this conference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B216D692-C911-1841-8580-1AB4370EB9A5}" type="slidenum">
              <a:rPr lang="en-US" smtClean="0"/>
              <a:pPr>
                <a:defRPr/>
              </a:pPr>
              <a:t>7</a:t>
            </a:fld>
            <a:endParaRPr lang="en-US"/>
          </a:p>
        </p:txBody>
      </p:sp>
      <p:sp>
        <p:nvSpPr>
          <p:cNvPr id="26626" name="Rectangle 1"/>
          <p:cNvSpPr>
            <a:spLocks noGrp="1" noChangeArrowheads="1"/>
          </p:cNvSpPr>
          <p:nvPr>
            <p:ph type="title"/>
          </p:nvPr>
        </p:nvSpPr>
        <p:spPr>
          <a:xfrm>
            <a:off x="685800" y="914400"/>
            <a:ext cx="7772400" cy="685800"/>
          </a:xfrm>
        </p:spPr>
        <p:txBody>
          <a:bodyPr rIns="132080"/>
          <a:lstStyle/>
          <a:p>
            <a:pPr eaLnBrk="1" hangingPunct="1"/>
            <a:r>
              <a:rPr lang="en-US" sz="2800" b="1">
                <a:solidFill>
                  <a:srgbClr val="800000"/>
                </a:solidFill>
                <a:latin typeface="Tw Cen MT" charset="0"/>
                <a:cs typeface="Times" charset="0"/>
              </a:rPr>
              <a:t>1968 NATO Conference on Software Engineering</a:t>
            </a:r>
            <a:br>
              <a:rPr lang="en-US" sz="2800" b="1">
                <a:solidFill>
                  <a:srgbClr val="800000"/>
                </a:solidFill>
                <a:latin typeface="Tw Cen MT" charset="0"/>
                <a:cs typeface="Times" charset="0"/>
              </a:rPr>
            </a:br>
            <a:endParaRPr lang="en-US" sz="2800" b="1">
              <a:solidFill>
                <a:srgbClr val="800000"/>
              </a:solidFill>
              <a:latin typeface="Tw Cen MT" charset="0"/>
            </a:endParaRPr>
          </a:p>
        </p:txBody>
      </p:sp>
      <p:sp>
        <p:nvSpPr>
          <p:cNvPr id="26627" name="Rectangle 2"/>
          <p:cNvSpPr>
            <a:spLocks noGrp="1" noChangeArrowheads="1"/>
          </p:cNvSpPr>
          <p:nvPr>
            <p:ph sz="quarter" idx="1"/>
          </p:nvPr>
        </p:nvSpPr>
        <p:spPr>
          <a:xfrm>
            <a:off x="381000" y="1524000"/>
            <a:ext cx="8382000" cy="5029200"/>
          </a:xfrm>
        </p:spPr>
        <p:txBody>
          <a:bodyPr rIns="132080"/>
          <a:lstStyle/>
          <a:p>
            <a:pPr>
              <a:buFont typeface="Times" charset="0"/>
              <a:buChar char="•"/>
            </a:pPr>
            <a:r>
              <a:rPr lang="en-US" sz="2400">
                <a:latin typeface="Tw Cen MT" charset="0"/>
                <a:sym typeface="Times" charset="0"/>
              </a:rPr>
              <a:t>In Garmisch, Germany</a:t>
            </a:r>
          </a:p>
          <a:p>
            <a:pPr>
              <a:buFont typeface="Times" charset="0"/>
              <a:buChar char="•"/>
            </a:pPr>
            <a:r>
              <a:rPr lang="en-US" sz="2400">
                <a:latin typeface="Tw Cen MT" charset="0"/>
                <a:sym typeface="Times" charset="0"/>
              </a:rPr>
              <a:t>Academicians and industry people attended</a:t>
            </a:r>
          </a:p>
          <a:p>
            <a:pPr>
              <a:buFont typeface="Times" charset="0"/>
              <a:buChar char="•"/>
            </a:pPr>
            <a:r>
              <a:rPr lang="en-US" sz="2400">
                <a:latin typeface="Tw Cen MT" charset="0"/>
                <a:sym typeface="Times" charset="0"/>
              </a:rPr>
              <a:t>For first time, people admitted they did not know what they were doing when developing/testing software. Concepts, methodologies, tools were inadequate, missing</a:t>
            </a:r>
          </a:p>
          <a:p>
            <a:pPr>
              <a:buFont typeface="Times" charset="0"/>
              <a:buChar char="•"/>
            </a:pPr>
            <a:r>
              <a:rPr lang="en-US" sz="2400">
                <a:latin typeface="Tw Cen MT" charset="0"/>
                <a:sym typeface="Times" charset="0"/>
              </a:rPr>
              <a:t>The term </a:t>
            </a:r>
            <a:r>
              <a:rPr lang="en-US" sz="2400" i="1">
                <a:solidFill>
                  <a:srgbClr val="FF0000"/>
                </a:solidFill>
                <a:latin typeface="Tw Cen MT" charset="0"/>
                <a:sym typeface="Times" charset="0"/>
              </a:rPr>
              <a:t>software engineering </a:t>
            </a:r>
            <a:r>
              <a:rPr lang="en-US" sz="2400">
                <a:latin typeface="Tw Cen MT" charset="0"/>
                <a:sym typeface="Times" charset="0"/>
              </a:rPr>
              <a:t>was born at this conference.</a:t>
            </a:r>
          </a:p>
          <a:p>
            <a:pPr>
              <a:buFont typeface="Times" charset="0"/>
              <a:buChar char="•"/>
            </a:pPr>
            <a:r>
              <a:rPr lang="en-US" sz="2400">
                <a:latin typeface="Tw Cen MT" charset="0"/>
                <a:sym typeface="Times" charset="0"/>
              </a:rPr>
              <a:t>The NATO Software Engineering Conferences: </a:t>
            </a:r>
          </a:p>
          <a:p>
            <a:pPr marL="388938" lvl="1" indent="0">
              <a:buFont typeface="Times" charset="0"/>
              <a:buNone/>
            </a:pPr>
            <a:r>
              <a:rPr lang="en-US" sz="2400">
                <a:latin typeface="Tw Cen MT" charset="0"/>
                <a:sym typeface="Times" charset="0"/>
                <a:hlinkClick r:id="rId2"/>
              </a:rPr>
              <a:t>http://homepages.cs.ncl.ac.uk/brian.randell/NATO/index.html</a:t>
            </a:r>
            <a:endParaRPr lang="en-US" sz="2400">
              <a:latin typeface="Tw Cen MT" charset="0"/>
              <a:sym typeface="Times" charset="0"/>
            </a:endParaRPr>
          </a:p>
          <a:p>
            <a:pPr marL="388938" lvl="1" indent="0">
              <a:buFont typeface="Times" charset="0"/>
              <a:buNone/>
            </a:pPr>
            <a:r>
              <a:rPr lang="en-US" sz="2400">
                <a:latin typeface="Tw Cen MT" charset="0"/>
                <a:sym typeface="Times" charset="0"/>
              </a:rPr>
              <a:t>Get a good sense of the times by reading these reports!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l" eaLnBrk="1" hangingPunct="1"/>
            <a:fld id="{BF77BD82-9053-304A-9E6C-7601507953ED}" type="slidenum">
              <a:rPr lang="en-US" sz="1400" b="0">
                <a:solidFill>
                  <a:schemeClr val="tx1"/>
                </a:solidFill>
                <a:latin typeface="Times" charset="0"/>
                <a:ea typeface="MS PGothic" charset="0"/>
                <a:cs typeface="MS PGothic" charset="0"/>
                <a:sym typeface="Times" charset="0"/>
              </a:rPr>
              <a:pPr algn="l" eaLnBrk="1" hangingPunct="1"/>
              <a:t>8</a:t>
            </a:fld>
            <a:endParaRPr lang="en-US" sz="1400" b="0">
              <a:solidFill>
                <a:schemeClr val="tx1"/>
              </a:solidFill>
              <a:latin typeface="Times" charset="0"/>
              <a:ea typeface="MS PGothic" charset="0"/>
              <a:cs typeface="MS PGothic" charset="0"/>
              <a:sym typeface="Times" charset="0"/>
            </a:endParaRPr>
          </a:p>
        </p:txBody>
      </p:sp>
      <p:sp>
        <p:nvSpPr>
          <p:cNvPr id="27650" name="Rectangle 1"/>
          <p:cNvSpPr>
            <a:spLocks noGrp="1" noChangeArrowheads="1"/>
          </p:cNvSpPr>
          <p:nvPr>
            <p:ph type="title"/>
          </p:nvPr>
        </p:nvSpPr>
        <p:spPr>
          <a:xfrm>
            <a:off x="685800" y="228600"/>
            <a:ext cx="7772400" cy="911225"/>
          </a:xfrm>
        </p:spPr>
        <p:txBody>
          <a:bodyPr rIns="132080"/>
          <a:lstStyle/>
          <a:p>
            <a:pPr algn="ctr" eaLnBrk="1" hangingPunct="1"/>
            <a:r>
              <a:rPr lang="en-US" sz="2800">
                <a:solidFill>
                  <a:srgbClr val="800000"/>
                </a:solidFill>
                <a:latin typeface="Tw Cen MT" charset="0"/>
              </a:rPr>
              <a:t>1968 NATO Conference on</a:t>
            </a:r>
            <a:br>
              <a:rPr lang="en-US" sz="2800">
                <a:solidFill>
                  <a:srgbClr val="800000"/>
                </a:solidFill>
                <a:latin typeface="Tw Cen MT" charset="0"/>
              </a:rPr>
            </a:br>
            <a:r>
              <a:rPr lang="en-US" sz="2800">
                <a:solidFill>
                  <a:srgbClr val="800000"/>
                </a:solidFill>
                <a:latin typeface="Tw Cen MT" charset="0"/>
              </a:rPr>
              <a:t>Software Engineering, Garmisch, Germany</a:t>
            </a:r>
          </a:p>
        </p:txBody>
      </p:sp>
      <p:sp>
        <p:nvSpPr>
          <p:cNvPr id="27651" name="Slide Number Placeholder 3"/>
          <p:cNvSpPr txBox="1">
            <a:spLocks/>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lnSpc>
                <a:spcPct val="80000"/>
              </a:lnSpc>
            </a:pPr>
            <a:fld id="{8EC606FB-ABD9-1C45-BC6D-B97C3C55E3F8}" type="slidenum">
              <a:rPr lang="en-US" sz="1200">
                <a:solidFill>
                  <a:srgbClr val="FFFFFF"/>
                </a:solidFill>
                <a:ea typeface="ヒラギノ明朝 ProN W3" charset="0"/>
                <a:cs typeface="ヒラギノ明朝 ProN W3" charset="0"/>
              </a:rPr>
              <a:pPr eaLnBrk="1" hangingPunct="1">
                <a:lnSpc>
                  <a:spcPct val="80000"/>
                </a:lnSpc>
              </a:pPr>
              <a:t>8</a:t>
            </a:fld>
            <a:endParaRPr lang="en-US" sz="1200">
              <a:solidFill>
                <a:srgbClr val="FFFFFF"/>
              </a:solidFill>
              <a:ea typeface="ヒラギノ明朝 ProN W3" charset="0"/>
              <a:cs typeface="ヒラギノ明朝 ProN W3" charset="0"/>
            </a:endParaRP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924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D54FDB6E-D4D2-D745-9F92-201273EA4397}" type="slidenum">
              <a:rPr lang="en-US" smtClean="0"/>
              <a:pPr>
                <a:defRPr/>
              </a:pPr>
              <a:t>9</a:t>
            </a:fld>
            <a:endParaRPr lang="en-US"/>
          </a:p>
        </p:txBody>
      </p:sp>
      <p:sp>
        <p:nvSpPr>
          <p:cNvPr id="29698" name="Slide Number Placeholder 3"/>
          <p:cNvSpPr txBox="1">
            <a:spLocks/>
          </p:cNvSpPr>
          <p:nvPr/>
        </p:nvSpPr>
        <p:spPr bwMode="auto">
          <a:xfrm>
            <a:off x="7359650" y="6248400"/>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00433F4-E2BB-0C4C-95D8-2E4C6A291E00}" type="slidenum">
              <a:rPr lang="en-US" sz="1400">
                <a:solidFill>
                  <a:schemeClr val="tx1"/>
                </a:solidFill>
                <a:latin typeface="Times" charset="0"/>
                <a:ea typeface="MS PGothic" charset="0"/>
                <a:cs typeface="MS PGothic" charset="0"/>
                <a:sym typeface="Times" charset="0"/>
              </a:rPr>
              <a:pPr eaLnBrk="1" hangingPunct="1"/>
              <a:t>9</a:t>
            </a:fld>
            <a:endParaRPr lang="en-US" sz="1400">
              <a:solidFill>
                <a:schemeClr val="tx1"/>
              </a:solidFill>
              <a:latin typeface="Times" charset="0"/>
              <a:ea typeface="MS PGothic" charset="0"/>
              <a:cs typeface="MS PGothic" charset="0"/>
              <a:sym typeface="Times" charset="0"/>
            </a:endParaRPr>
          </a:p>
        </p:txBody>
      </p:sp>
      <p:sp>
        <p:nvSpPr>
          <p:cNvPr id="29699" name="Rectangle 1"/>
          <p:cNvSpPr>
            <a:spLocks noGrp="1" noChangeArrowheads="1"/>
          </p:cNvSpPr>
          <p:nvPr>
            <p:ph type="title"/>
          </p:nvPr>
        </p:nvSpPr>
        <p:spPr>
          <a:xfrm>
            <a:off x="381000" y="304800"/>
            <a:ext cx="8153400" cy="685800"/>
          </a:xfrm>
        </p:spPr>
        <p:txBody>
          <a:bodyPr rIns="132080"/>
          <a:lstStyle/>
          <a:p>
            <a:pPr eaLnBrk="1" hangingPunct="1"/>
            <a:r>
              <a:rPr lang="en-US" sz="2400" b="1">
                <a:solidFill>
                  <a:srgbClr val="800000"/>
                </a:solidFill>
                <a:latin typeface="Tw Cen MT" charset="0"/>
                <a:cs typeface="Times" charset="0"/>
              </a:rPr>
              <a:t>1968/69 NATO Conferences on Software Engineering</a:t>
            </a:r>
            <a:br>
              <a:rPr lang="en-US" sz="2400" b="1">
                <a:solidFill>
                  <a:srgbClr val="800000"/>
                </a:solidFill>
                <a:latin typeface="Tw Cen MT" charset="0"/>
                <a:cs typeface="Times" charset="0"/>
              </a:rPr>
            </a:br>
            <a:endParaRPr lang="en-US" sz="2400" b="1">
              <a:solidFill>
                <a:srgbClr val="800000"/>
              </a:solidFill>
              <a:latin typeface="Tw Cen MT" charset="0"/>
            </a:endParaRP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747713"/>
            <a:ext cx="175577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randall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62000"/>
            <a:ext cx="1460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
          <p:cNvSpPr txBox="1">
            <a:spLocks noChangeArrowheads="1"/>
          </p:cNvSpPr>
          <p:nvPr/>
        </p:nvSpPr>
        <p:spPr bwMode="auto">
          <a:xfrm>
            <a:off x="685800" y="2814638"/>
            <a:ext cx="3424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Editors of the proceedings</a:t>
            </a:r>
          </a:p>
        </p:txBody>
      </p:sp>
      <p:pic>
        <p:nvPicPr>
          <p:cNvPr id="297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17811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581400"/>
            <a:ext cx="17795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505200"/>
            <a:ext cx="1905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2"/>
          <p:cNvSpPr txBox="1">
            <a:spLocks noChangeArrowheads="1"/>
          </p:cNvSpPr>
          <p:nvPr/>
        </p:nvSpPr>
        <p:spPr bwMode="auto">
          <a:xfrm>
            <a:off x="184150" y="5867400"/>
            <a:ext cx="8021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Times" charset="0"/>
                <a:ea typeface="ヒラギノ明朝 ProN W3" charset="0"/>
                <a:cs typeface="ヒラギノ明朝 ProN W3" charset="0"/>
                <a:sym typeface="Times" charset="0"/>
              </a:rPr>
              <a:t>Edsger Dijkstra   Niklaus Wirth   Tony Hoare       David Gries  </a:t>
            </a:r>
          </a:p>
        </p:txBody>
      </p:sp>
      <p:sp>
        <p:nvSpPr>
          <p:cNvPr id="14" name="Text Box 24"/>
          <p:cNvSpPr txBox="1">
            <a:spLocks noChangeArrowheads="1"/>
          </p:cNvSpPr>
          <p:nvPr/>
        </p:nvSpPr>
        <p:spPr bwMode="auto">
          <a:xfrm>
            <a:off x="4191000" y="838200"/>
            <a:ext cx="4724400" cy="212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en-US" sz="2200" b="1" dirty="0">
                <a:solidFill>
                  <a:srgbClr val="CA2046"/>
                </a:solidFill>
                <a:cs typeface="+mn-cs"/>
              </a:rPr>
              <a:t> Beards</a:t>
            </a:r>
            <a:endParaRPr lang="en-US" sz="2200" dirty="0">
              <a:cs typeface="+mn-cs"/>
            </a:endParaRPr>
          </a:p>
          <a:p>
            <a:pPr>
              <a:defRPr/>
            </a:pPr>
            <a:r>
              <a:rPr lang="en-US" sz="2200" dirty="0">
                <a:cs typeface="+mn-cs"/>
              </a:rPr>
              <a:t>The reason why some people grow</a:t>
            </a:r>
          </a:p>
          <a:p>
            <a:pPr>
              <a:defRPr/>
            </a:pPr>
            <a:r>
              <a:rPr lang="en-US" sz="2200" dirty="0">
                <a:cs typeface="+mn-cs"/>
              </a:rPr>
              <a:t>     aggressive tufts of facial hair</a:t>
            </a:r>
          </a:p>
          <a:p>
            <a:pPr>
              <a:defRPr/>
            </a:pPr>
            <a:r>
              <a:rPr lang="en-US" sz="2200" dirty="0">
                <a:cs typeface="+mn-cs"/>
              </a:rPr>
              <a:t>Is that they do not like to show</a:t>
            </a:r>
          </a:p>
          <a:p>
            <a:pPr>
              <a:defRPr/>
            </a:pPr>
            <a:r>
              <a:rPr lang="en-US" sz="2200" dirty="0">
                <a:cs typeface="+mn-cs"/>
              </a:rPr>
              <a:t>     the chin that isn't there.</a:t>
            </a:r>
          </a:p>
          <a:p>
            <a:pPr>
              <a:defRPr/>
            </a:pPr>
            <a:r>
              <a:rPr lang="en-US" sz="2200" b="1" dirty="0">
                <a:solidFill>
                  <a:srgbClr val="CA2046"/>
                </a:solidFill>
                <a:cs typeface="+mn-cs"/>
              </a:rPr>
              <a:t>                    a </a:t>
            </a:r>
            <a:r>
              <a:rPr lang="en-US" sz="2200" b="1" dirty="0" err="1">
                <a:solidFill>
                  <a:srgbClr val="0000FF"/>
                </a:solidFill>
                <a:cs typeface="+mn-cs"/>
              </a:rPr>
              <a:t>grook</a:t>
            </a:r>
            <a:r>
              <a:rPr lang="en-US" sz="2200" b="1" dirty="0">
                <a:solidFill>
                  <a:srgbClr val="0000FF"/>
                </a:solidFill>
                <a:cs typeface="+mn-cs"/>
              </a:rPr>
              <a:t> </a:t>
            </a:r>
            <a:r>
              <a:rPr lang="en-US" sz="2200" b="1" dirty="0">
                <a:solidFill>
                  <a:srgbClr val="CA2046"/>
                </a:solidFill>
                <a:cs typeface="+mn-cs"/>
              </a:rPr>
              <a:t>by Piet Hein</a:t>
            </a:r>
          </a:p>
        </p:txBody>
      </p:sp>
      <p:pic>
        <p:nvPicPr>
          <p:cNvPr id="2970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05200"/>
            <a:ext cx="17129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11072</TotalTime>
  <Pages>0</Pages>
  <Words>4838</Words>
  <Characters>0</Characters>
  <Application>Microsoft Macintosh PowerPoint</Application>
  <PresentationFormat>On-screen Show (4:3)</PresentationFormat>
  <Lines>0</Lines>
  <Paragraphs>750</Paragraphs>
  <Slides>37</Slides>
  <Notes>20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Shortest Paths  Readings?  Chapter 28 </vt:lpstr>
      <vt:lpstr>About A6</vt:lpstr>
      <vt:lpstr>Shortest Paths in Graphs</vt:lpstr>
      <vt:lpstr>Dijkstra’s shortest-path algorithm</vt:lpstr>
      <vt:lpstr>Dijkstra’s shortest-path algorithm</vt:lpstr>
      <vt:lpstr>1968 NATO Conference on Software Engineering, Garmisch, Germany</vt:lpstr>
      <vt:lpstr>1968 NATO Conference on Software Engineering </vt:lpstr>
      <vt:lpstr>1968 NATO Conference on Software Engineering, Garmisch, Germany</vt:lpstr>
      <vt:lpstr>1968/69 NATO Conferences on Software Engineering </vt:lpstr>
      <vt:lpstr>From Gries to Tate</vt:lpstr>
      <vt:lpstr>Shortest path?</vt:lpstr>
      <vt:lpstr>Shortest path?</vt:lpstr>
      <vt:lpstr>Shortest path?</vt:lpstr>
      <vt:lpstr>Shortest path?</vt:lpstr>
      <vt:lpstr>Shortest path?</vt:lpstr>
      <vt:lpstr>Shortest path?</vt:lpstr>
      <vt:lpstr>Shortest path?</vt:lpstr>
      <vt:lpstr>Shortest path?</vt:lpstr>
      <vt:lpstr>Shortest path?</vt:lpstr>
      <vt:lpstr>Shortest path?</vt:lpstr>
      <vt:lpstr>Shortest path?</vt:lpstr>
      <vt:lpstr>Dijkstra’s shortest path algorithm  </vt:lpstr>
      <vt:lpstr>Dijkstra’s shortest path algorithm  </vt:lpstr>
      <vt:lpstr>The loop invariant </vt:lpstr>
      <vt:lpstr>PowerPoint Presentation</vt:lpstr>
      <vt:lpstr>The algorithm</vt:lpstr>
      <vt:lpstr>The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David Gries</cp:lastModifiedBy>
  <cp:revision>169</cp:revision>
  <cp:lastPrinted>2015-11-02T01:38:11Z</cp:lastPrinted>
  <dcterms:modified xsi:type="dcterms:W3CDTF">2016-04-14T13:45:15Z</dcterms:modified>
</cp:coreProperties>
</file>