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6" r:id="rId3"/>
    <p:sldId id="311" r:id="rId4"/>
    <p:sldId id="312" r:id="rId5"/>
    <p:sldId id="308" r:id="rId6"/>
    <p:sldId id="310" r:id="rId7"/>
    <p:sldId id="309" r:id="rId8"/>
    <p:sldId id="307" r:id="rId9"/>
    <p:sldId id="313" r:id="rId10"/>
    <p:sldId id="314" r:id="rId11"/>
    <p:sldId id="316" r:id="rId12"/>
    <p:sldId id="317" r:id="rId13"/>
    <p:sldId id="318" r:id="rId14"/>
    <p:sldId id="319" r:id="rId15"/>
    <p:sldId id="320" r:id="rId16"/>
    <p:sldId id="321" r:id="rId17"/>
    <p:sldId id="328" r:id="rId18"/>
    <p:sldId id="322" r:id="rId19"/>
    <p:sldId id="323" r:id="rId20"/>
    <p:sldId id="315" r:id="rId21"/>
    <p:sldId id="325" r:id="rId22"/>
    <p:sldId id="324" r:id="rId23"/>
    <p:sldId id="326" r:id="rId24"/>
    <p:sldId id="327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1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408" y="32"/>
      </p:cViewPr>
      <p:guideLst>
        <p:guide orient="horz" pos="2160"/>
        <p:guide pos="11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1E30D5B-D7C1-9448-B62C-08225046F73B}" type="datetimeFigureOut">
              <a:rPr lang="en-US"/>
              <a:pPr>
                <a:defRPr/>
              </a:pPr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59BF5C1-3491-E94A-88F9-F35504361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02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8885A9-12E7-AD4F-82E0-60C722A332BC}" type="datetimeFigureOut">
              <a:rPr lang="en-US"/>
              <a:pPr>
                <a:defRPr/>
              </a:pPr>
              <a:t>3/24/2016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9E38A1-D291-7741-8359-D970B6F47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9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5B28D5-F64C-8F4B-A3C7-3791293A0477}" type="datetimeFigureOut">
              <a:rPr lang="en-US"/>
              <a:pPr>
                <a:defRPr/>
              </a:pPr>
              <a:t>3/24/2016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41025C-0D1A-6447-B3FB-52A7B8421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86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DE2A6-2E0D-E644-8CD8-CCD0386F3E89}" type="datetimeFigureOut">
              <a:rPr lang="en-US"/>
              <a:pPr>
                <a:defRPr/>
              </a:pPr>
              <a:t>3/24/2016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3580-9273-D447-9772-B14F89EE1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012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247F-B284-644C-BC9E-60F9658C668F}" type="datetimeFigureOut">
              <a:rPr lang="en-US"/>
              <a:pPr>
                <a:defRPr/>
              </a:pPr>
              <a:t>3/24/2016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FE92C-137B-2D44-BFC8-A569732AD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18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2C8E8-3843-634D-8616-54E26E798143}" type="datetimeFigureOut">
              <a:rPr lang="en-US"/>
              <a:pPr>
                <a:defRPr/>
              </a:pPr>
              <a:t>3/24/2016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789EF-051D-104E-9214-6EE1BF3E6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599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061DC-BE44-794C-B161-1D29B093DD11}" type="datetimeFigureOut">
              <a:rPr lang="en-US"/>
              <a:pPr>
                <a:defRPr/>
              </a:pPr>
              <a:t>3/24/2016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9E5A1325-E6FB-4741-87E0-F8CD6E7EB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2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77A9C-761E-D14E-9A0D-5A8E0D191B02}" type="datetimeFigureOut">
              <a:rPr lang="en-US"/>
              <a:pPr>
                <a:defRPr/>
              </a:pPr>
              <a:t>3/24/2016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E2FE-6488-9649-AD82-C9BDAB388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17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DCEBB-A1E8-C24F-B078-1EA17133D904}" type="datetimeFigureOut">
              <a:rPr lang="en-US"/>
              <a:pPr>
                <a:defRPr/>
              </a:pPr>
              <a:t>3/24/2016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983F-3BF7-174C-A0AA-FACCFF546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457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63466-4DF7-4346-B56C-AE8AC9C9E490}" type="datetimeFigureOut">
              <a:rPr lang="en-US"/>
              <a:pPr>
                <a:defRPr/>
              </a:pPr>
              <a:t>3/24/2016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E1B87-48EC-9540-95A7-3D9946570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345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CB11F-3FE7-2844-9C83-85AB032F1FBE}" type="datetimeFigureOut">
              <a:rPr lang="en-US"/>
              <a:pPr>
                <a:defRPr/>
              </a:pPr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22BCC7A-0994-604D-9672-15AF4884C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736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AFBE4-7C99-B94C-B6BE-A16D6E308D3E}" type="datetimeFigureOut">
              <a:rPr lang="en-US"/>
              <a:pPr>
                <a:defRPr/>
              </a:pPr>
              <a:t>3/24/2016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5C9CA-0419-8A4F-991B-5F32B61AE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825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A6E2D-474D-D34F-B5E5-A8FC9700D4F1}" type="datetimeFigureOut">
              <a:rPr lang="en-US"/>
              <a:pPr>
                <a:defRPr/>
              </a:pPr>
              <a:t>3/24/2016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B4446368-A40F-6D46-9169-83388B1C4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96710B-6C9E-5E4A-96B5-117445E40928}" type="datetimeFigureOut">
              <a:rPr lang="en-US"/>
              <a:pPr>
                <a:defRPr/>
              </a:pPr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8050F2-C2B7-9049-804E-F03CCAEC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05" r:id="rId2"/>
    <p:sldLayoutId id="2147484110" r:id="rId3"/>
    <p:sldLayoutId id="2147484111" r:id="rId4"/>
    <p:sldLayoutId id="2147484112" r:id="rId5"/>
    <p:sldLayoutId id="2147484106" r:id="rId6"/>
    <p:sldLayoutId id="2147484113" r:id="rId7"/>
    <p:sldLayoutId id="2147484107" r:id="rId8"/>
    <p:sldLayoutId id="2147484114" r:id="rId9"/>
    <p:sldLayoutId id="2147484108" r:id="rId10"/>
    <p:sldLayoutId id="214748411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447800" y="4038600"/>
            <a:ext cx="7467600" cy="1828800"/>
          </a:xfrm>
        </p:spPr>
        <p:txBody>
          <a:bodyPr rIns="13208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ea typeface="+mj-ea"/>
                <a:cs typeface="+mj-cs"/>
              </a:rPr>
              <a:t>Java Generics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Tw Cen MT" charset="0"/>
              </a:rPr>
              <a:t>Lecture 16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Tw Cen MT" charset="0"/>
              </a:rPr>
              <a:t>CS2110 – </a:t>
            </a:r>
            <a:r>
              <a:rPr lang="en-US" sz="2000" dirty="0" smtClean="0">
                <a:latin typeface="Tw Cen MT" charset="0"/>
              </a:rPr>
              <a:t>Spring 2016</a:t>
            </a:r>
            <a:endParaRPr lang="en-US" sz="2000" dirty="0">
              <a:latin typeface="Tw Cen M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8600"/>
            <a:ext cx="3767973" cy="4025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1800" y="421880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/>
                <a:cs typeface="Calibri"/>
              </a:rPr>
              <a:t>Photo credit: Andrew Kennedy</a:t>
            </a:r>
            <a:endParaRPr lang="en-US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Static Type checking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895600"/>
            <a:ext cx="8223250" cy="1066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smtClean="0">
                <a:latin typeface="Consolas"/>
                <a:cs typeface="Consolas"/>
              </a:rPr>
              <a:t>Collection&lt;</a:t>
            </a:r>
            <a:r>
              <a:rPr lang="it-IT" sz="2000" dirty="0" err="1" smtClean="0">
                <a:latin typeface="Consolas"/>
                <a:cs typeface="Consolas"/>
              </a:rPr>
              <a:t>String</a:t>
            </a:r>
            <a:r>
              <a:rPr lang="it-IT" sz="2000" dirty="0" smtClean="0">
                <a:latin typeface="Consolas"/>
                <a:cs typeface="Consolas"/>
              </a:rPr>
              <a:t>&gt; </a:t>
            </a:r>
            <a:r>
              <a:rPr lang="it-IT" sz="2000" dirty="0">
                <a:latin typeface="Consolas"/>
                <a:cs typeface="Consolas"/>
              </a:rPr>
              <a:t>c</a:t>
            </a:r>
            <a:r>
              <a:rPr lang="it-IT" sz="2000" dirty="0" smtClean="0">
                <a:latin typeface="Consolas"/>
                <a:cs typeface="Consolas"/>
              </a:rPr>
              <a:t> = ...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err="1" smtClean="0">
                <a:latin typeface="Consolas"/>
                <a:cs typeface="Consolas"/>
              </a:rPr>
              <a:t>c.add</a:t>
            </a:r>
            <a:r>
              <a:rPr lang="it-IT" sz="2000" dirty="0" smtClean="0">
                <a:latin typeface="Consolas"/>
                <a:cs typeface="Consolas"/>
              </a:rPr>
              <a:t>(“Hello”) 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/* Okay */</a:t>
            </a:r>
            <a:endParaRPr lang="it-IT" sz="2000" dirty="0" smtClean="0">
              <a:latin typeface="Consolas"/>
              <a:cs typeface="Consolas"/>
            </a:endParaRPr>
          </a:p>
          <a:p>
            <a:r>
              <a:rPr lang="it-IT" sz="2000" dirty="0" err="1" smtClean="0">
                <a:latin typeface="Consolas"/>
                <a:cs typeface="Consolas"/>
              </a:rPr>
              <a:t>c.add</a:t>
            </a:r>
            <a:r>
              <a:rPr lang="it-IT" sz="2000" dirty="0" smtClean="0">
                <a:latin typeface="Consolas"/>
                <a:cs typeface="Consolas"/>
              </a:rPr>
              <a:t>(1979);   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Illegal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: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static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error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! */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37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compiler can automatically detect uses of collections with incorrect types...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4191000"/>
            <a:ext cx="8153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 smtClean="0"/>
              <a:t>Generally speaking, Collection&lt;String&gt; behaves like the parameterized type Collection&lt;T&gt; where all occurrences of T have been substituted with String.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61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Subtyping extends naturally to generic types.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Subtyping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81000" y="2438400"/>
            <a:ext cx="8223250" cy="3810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i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nterface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 Collection&lt;T&gt; { ... }</a:t>
            </a:r>
          </a:p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interface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 List&lt;T&gt;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extends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 Collection&lt;T&gt; { ... }</a:t>
            </a:r>
          </a:p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class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LinkedList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&lt;T&gt;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implements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 List&lt;T&gt; { ... }</a:t>
            </a:r>
          </a:p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class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&lt;T&gt;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implements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 List&lt;T&gt; { ... }</a:t>
            </a:r>
          </a:p>
          <a:p>
            <a:endParaRPr lang="it-IT" sz="2000" dirty="0" smtClean="0">
              <a:solidFill>
                <a:schemeClr val="tx1"/>
              </a:solidFill>
              <a:latin typeface="Consolas"/>
              <a:cs typeface="Consolas"/>
            </a:endParaRPr>
          </a:p>
          <a:p>
            <a:endParaRPr lang="it-IT" sz="2000" dirty="0" smtClean="0">
              <a:solidFill>
                <a:schemeClr val="tx1"/>
              </a:solidFill>
              <a:latin typeface="Consolas"/>
              <a:cs typeface="Consolas"/>
            </a:endParaRPr>
          </a:p>
          <a:p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/* The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following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statements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are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all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legal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.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  <a:p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List&lt;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&gt; l = new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LinkedList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&gt;();</a:t>
            </a:r>
          </a:p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&gt; a = new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&gt;();</a:t>
            </a:r>
          </a:p>
          <a:p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Collection&lt;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&gt; c = a;</a:t>
            </a:r>
          </a:p>
          <a:p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l = a</a:t>
            </a:r>
          </a:p>
          <a:p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c = l;</a:t>
            </a:r>
            <a:endParaRPr lang="it-IT" sz="2000" dirty="0">
              <a:solidFill>
                <a:schemeClr val="tx1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16597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String is a subtype of object so...</a:t>
            </a:r>
          </a:p>
          <a:p>
            <a:pPr marL="0" indent="0">
              <a:buNone/>
            </a:pPr>
            <a:r>
              <a:rPr lang="en-US" dirty="0" smtClean="0"/>
              <a:t>...is </a:t>
            </a:r>
            <a:r>
              <a:rPr lang="en-US" dirty="0" err="1" smtClean="0"/>
              <a:t>LinkedList</a:t>
            </a:r>
            <a:r>
              <a:rPr lang="en-US" dirty="0" smtClean="0"/>
              <a:t>&lt;String&gt; a subtype of </a:t>
            </a:r>
            <a:r>
              <a:rPr lang="en-US" dirty="0" err="1" smtClean="0"/>
              <a:t>LinkedList</a:t>
            </a:r>
            <a:r>
              <a:rPr lang="en-US" dirty="0" smtClean="0"/>
              <a:t>&lt;Object&gt;?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Subtyping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50339" y="2992582"/>
            <a:ext cx="8436972" cy="226521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LinkedList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&gt;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ls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= new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LinkedList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&gt;();</a:t>
            </a:r>
          </a:p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LinkedList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&lt;Object&gt; lo= new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LinkedList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&lt;Object&gt;();</a:t>
            </a:r>
          </a:p>
          <a:p>
            <a:endParaRPr lang="it-IT" sz="2000" dirty="0" smtClean="0">
              <a:solidFill>
                <a:schemeClr val="tx1"/>
              </a:solidFill>
              <a:latin typeface="Consolas"/>
              <a:cs typeface="Consolas"/>
            </a:endParaRPr>
          </a:p>
          <a:p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lo= ls;              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//Suppose this is legal</a:t>
            </a:r>
          </a:p>
          <a:p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lo.add(2110);        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//Type-checks: Integer subtype Object</a:t>
            </a:r>
          </a:p>
          <a:p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String s = ls.get(0);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//Type-checks: ls is a List&lt;String&gt;</a:t>
            </a:r>
          </a:p>
          <a:p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//UH OH: What does s point to, and what is its type?!?!?!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51816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 smtClean="0"/>
              <a:t>But what would happen at run-time if we were able to actually execute this 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20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Java’s type system allows the analogous rule for arrays :-/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Array Subtyping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16084" y="2895600"/>
            <a:ext cx="8305483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[]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as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 = new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[10];</a:t>
            </a:r>
          </a:p>
          <a:p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Object[]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ao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= new Object[10];</a:t>
            </a:r>
          </a:p>
          <a:p>
            <a:endParaRPr lang="it-IT" sz="2000" dirty="0" smtClean="0">
              <a:solidFill>
                <a:schemeClr val="tx1"/>
              </a:solidFill>
              <a:latin typeface="Consolas"/>
              <a:cs typeface="Consolas"/>
            </a:endParaRPr>
          </a:p>
          <a:p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ao = as;        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//Type-checks: considered outdated design</a:t>
            </a:r>
          </a:p>
          <a:p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ao[0] = 2110;   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//Type-checks: Integer subtype Object</a:t>
            </a:r>
          </a:p>
          <a:p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String s =as[0];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//Type-checks: as is a String array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51816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 smtClean="0"/>
              <a:t>What happens when this code is run?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58674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 smtClean="0"/>
              <a:t>It throws an </a:t>
            </a:r>
            <a:r>
              <a:rPr lang="en-US" dirty="0" err="1" smtClean="0"/>
              <a:t>ArrayStoreException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71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Suppose we want to write a helper method to print every value in a Collection&lt;T&gt;.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Printing Collections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743200"/>
            <a:ext cx="8223250" cy="3124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 smtClean="0">
                <a:latin typeface="Consolas"/>
                <a:cs typeface="Consolas"/>
              </a:rPr>
              <a:t>void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print</a:t>
            </a:r>
            <a:r>
              <a:rPr lang="it-IT" sz="2000" dirty="0" smtClean="0">
                <a:latin typeface="Consolas"/>
                <a:cs typeface="Consolas"/>
              </a:rPr>
              <a:t>(Collection&lt;Object&gt; c)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for (Object x : c)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  </a:t>
            </a:r>
            <a:r>
              <a:rPr lang="it-IT" sz="2000" dirty="0" err="1" smtClean="0">
                <a:latin typeface="Consolas"/>
                <a:cs typeface="Consolas"/>
              </a:rPr>
              <a:t>System.out.println</a:t>
            </a:r>
            <a:r>
              <a:rPr lang="it-IT" sz="2000" dirty="0" smtClean="0">
                <a:latin typeface="Consolas"/>
                <a:cs typeface="Consolas"/>
              </a:rPr>
              <a:t>(x);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  }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}</a:t>
            </a:r>
          </a:p>
          <a:p>
            <a:r>
              <a:rPr lang="it-IT" sz="2000" dirty="0" smtClean="0">
                <a:latin typeface="Consolas"/>
                <a:cs typeface="Consolas"/>
              </a:rPr>
              <a:t>...</a:t>
            </a:r>
            <a:r>
              <a:rPr lang="is-IS" sz="2000" dirty="0" smtClean="0">
                <a:latin typeface="Consolas"/>
                <a:cs typeface="Consolas"/>
              </a:rPr>
              <a:t> </a:t>
            </a:r>
          </a:p>
          <a:p>
            <a:r>
              <a:rPr lang="is-IS" sz="2000" dirty="0" smtClean="0">
                <a:latin typeface="Consolas"/>
                <a:cs typeface="Consolas"/>
              </a:rPr>
              <a:t>Collection&lt;Integer&gt; c = ...</a:t>
            </a:r>
          </a:p>
          <a:p>
            <a:r>
              <a:rPr lang="is-IS" sz="2000" dirty="0" smtClean="0">
                <a:latin typeface="Consolas"/>
                <a:cs typeface="Consolas"/>
              </a:rPr>
              <a:t>c.add(42);</a:t>
            </a:r>
          </a:p>
          <a:p>
            <a:r>
              <a:rPr lang="en-US" sz="2000" dirty="0" smtClean="0">
                <a:latin typeface="Consolas"/>
                <a:cs typeface="Consolas"/>
              </a:rPr>
              <a:t>p</a:t>
            </a:r>
            <a:r>
              <a:rPr lang="is-IS" sz="2000" dirty="0" smtClean="0">
                <a:latin typeface="Consolas"/>
                <a:cs typeface="Consolas"/>
              </a:rPr>
              <a:t>rint(c);  </a:t>
            </a:r>
            <a:r>
              <a:rPr lang="is-IS" sz="2000" dirty="0" smtClean="0">
                <a:solidFill>
                  <a:srgbClr val="800000"/>
                </a:solidFill>
                <a:latin typeface="Consolas"/>
                <a:cs typeface="Consolas"/>
              </a:rPr>
              <a:t>/* Illegal: Collection&lt;Integer&gt; is not a</a:t>
            </a:r>
          </a:p>
          <a:p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s-IS" sz="2000" dirty="0" smtClean="0">
                <a:solidFill>
                  <a:srgbClr val="800000"/>
                </a:solidFill>
                <a:latin typeface="Consolas"/>
                <a:cs typeface="Consolas"/>
              </a:rPr>
              <a:t>           * subtype of Collection&lt;Object&gt;!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241837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get around this problem, Java’s designers added </a:t>
            </a:r>
            <a:r>
              <a:rPr lang="en-US" i="1" dirty="0" smtClean="0"/>
              <a:t>wildcards</a:t>
            </a:r>
            <a:r>
              <a:rPr lang="en-US" dirty="0" smtClean="0"/>
              <a:t> to </a:t>
            </a:r>
            <a:r>
              <a:rPr lang="en-US" smtClean="0"/>
              <a:t>the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Wildcards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743200"/>
            <a:ext cx="8223250" cy="2895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 smtClean="0">
                <a:latin typeface="Consolas"/>
                <a:cs typeface="Consolas"/>
              </a:rPr>
              <a:t>void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print</a:t>
            </a:r>
            <a:r>
              <a:rPr lang="it-IT" sz="2000" dirty="0" smtClean="0">
                <a:latin typeface="Consolas"/>
                <a:cs typeface="Consolas"/>
              </a:rPr>
              <a:t>(Collection&lt;?&gt; c)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for (Object x : c)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  </a:t>
            </a:r>
            <a:r>
              <a:rPr lang="it-IT" sz="2000" dirty="0" err="1" smtClean="0">
                <a:latin typeface="Consolas"/>
                <a:cs typeface="Consolas"/>
              </a:rPr>
              <a:t>System.out.println</a:t>
            </a:r>
            <a:r>
              <a:rPr lang="it-IT" sz="2000" dirty="0" smtClean="0">
                <a:latin typeface="Consolas"/>
                <a:cs typeface="Consolas"/>
              </a:rPr>
              <a:t>(x);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  }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}</a:t>
            </a:r>
          </a:p>
          <a:p>
            <a:r>
              <a:rPr lang="it-IT" sz="2000" dirty="0" smtClean="0">
                <a:latin typeface="Consolas"/>
                <a:cs typeface="Consolas"/>
              </a:rPr>
              <a:t>...</a:t>
            </a:r>
            <a:r>
              <a:rPr lang="is-IS" sz="2000" dirty="0" smtClean="0">
                <a:latin typeface="Consolas"/>
                <a:cs typeface="Consolas"/>
              </a:rPr>
              <a:t> </a:t>
            </a:r>
          </a:p>
          <a:p>
            <a:r>
              <a:rPr lang="is-IS" sz="2000" dirty="0" smtClean="0">
                <a:latin typeface="Consolas"/>
                <a:cs typeface="Consolas"/>
              </a:rPr>
              <a:t>Collection&lt;Integer&gt; c = ...</a:t>
            </a:r>
          </a:p>
          <a:p>
            <a:r>
              <a:rPr lang="is-IS" sz="2000" dirty="0" smtClean="0">
                <a:latin typeface="Consolas"/>
                <a:cs typeface="Consolas"/>
              </a:rPr>
              <a:t>c.add(42);</a:t>
            </a:r>
          </a:p>
          <a:p>
            <a:r>
              <a:rPr lang="en-US" sz="2000" dirty="0">
                <a:latin typeface="Consolas"/>
                <a:cs typeface="Consolas"/>
              </a:rPr>
              <a:t>p</a:t>
            </a:r>
            <a:r>
              <a:rPr lang="is-IS" sz="2000" dirty="0" smtClean="0">
                <a:latin typeface="Consolas"/>
                <a:cs typeface="Consolas"/>
              </a:rPr>
              <a:t>rint(c);   </a:t>
            </a:r>
            <a:r>
              <a:rPr lang="is-IS" sz="2000" dirty="0" smtClean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57150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 smtClean="0"/>
              <a:t>One can think of Collection&lt;?&gt; as a  “Collection of </a:t>
            </a:r>
            <a:r>
              <a:rPr lang="en-US" i="1" dirty="0" smtClean="0"/>
              <a:t>some</a:t>
            </a:r>
            <a:r>
              <a:rPr lang="en-US" dirty="0" smtClean="0"/>
              <a:t> unknown type of values”.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2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Note that we cannot add values to collections whose types are wildcards...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Wildcards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667000"/>
            <a:ext cx="8223250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v</a:t>
            </a:r>
            <a:r>
              <a:rPr lang="it-IT" sz="2000" dirty="0" err="1" smtClean="0">
                <a:latin typeface="Consolas"/>
                <a:cs typeface="Consolas"/>
              </a:rPr>
              <a:t>oid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doIt</a:t>
            </a:r>
            <a:r>
              <a:rPr lang="it-IT" sz="2000" dirty="0" smtClean="0">
                <a:latin typeface="Consolas"/>
                <a:cs typeface="Consolas"/>
              </a:rPr>
              <a:t>(Collection&lt;?&gt; c)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it-IT" sz="2000" dirty="0" err="1" smtClean="0">
                <a:latin typeface="Consolas"/>
                <a:cs typeface="Consolas"/>
              </a:rPr>
              <a:t>c.add</a:t>
            </a:r>
            <a:r>
              <a:rPr lang="it-IT" sz="2000" dirty="0" smtClean="0">
                <a:latin typeface="Consolas"/>
                <a:cs typeface="Consolas"/>
              </a:rPr>
              <a:t>(42);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Illegal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! */</a:t>
            </a:r>
          </a:p>
          <a:p>
            <a:r>
              <a:rPr lang="it-IT" sz="2000" dirty="0" smtClean="0">
                <a:latin typeface="Consolas"/>
                <a:cs typeface="Consolas"/>
              </a:rPr>
              <a:t>}</a:t>
            </a:r>
          </a:p>
          <a:p>
            <a:r>
              <a:rPr lang="it-IT" sz="2000" dirty="0" smtClean="0">
                <a:latin typeface="Consolas"/>
                <a:cs typeface="Consolas"/>
              </a:rPr>
              <a:t>...</a:t>
            </a:r>
            <a:r>
              <a:rPr lang="is-IS" sz="2000" dirty="0" smtClean="0">
                <a:latin typeface="Consolas"/>
                <a:cs typeface="Consolas"/>
              </a:rPr>
              <a:t> </a:t>
            </a:r>
          </a:p>
          <a:p>
            <a:r>
              <a:rPr lang="is-IS" sz="2000" dirty="0" smtClean="0">
                <a:latin typeface="Consolas"/>
                <a:cs typeface="Consolas"/>
              </a:rPr>
              <a:t>Collection&lt;String&gt; c = ...</a:t>
            </a:r>
          </a:p>
          <a:p>
            <a:r>
              <a:rPr lang="en-US" sz="2000" dirty="0" err="1" smtClean="0">
                <a:latin typeface="Consolas"/>
                <a:cs typeface="Consolas"/>
              </a:rPr>
              <a:t>doIt</a:t>
            </a:r>
            <a:r>
              <a:rPr lang="is-IS" sz="2000" dirty="0" smtClean="0">
                <a:latin typeface="Consolas"/>
                <a:cs typeface="Consolas"/>
              </a:rPr>
              <a:t>(c);   </a:t>
            </a:r>
            <a:r>
              <a:rPr lang="is-IS" sz="2000" dirty="0" smtClean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2" name="Line Callout 1 1"/>
          <p:cNvSpPr/>
          <p:nvPr/>
        </p:nvSpPr>
        <p:spPr>
          <a:xfrm>
            <a:off x="3459166" y="4545330"/>
            <a:ext cx="4932275" cy="2263140"/>
          </a:xfrm>
          <a:prstGeom prst="borderCallout1">
            <a:avLst>
              <a:gd name="adj1" fmla="val -99"/>
              <a:gd name="adj2" fmla="val 45146"/>
              <a:gd name="adj3" fmla="val -56793"/>
              <a:gd name="adj4" fmla="val -3317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42 can be added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Collection&lt;Integer&gt;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Collection&lt;Number&gt;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Collection&lt;Object&gt;</a:t>
            </a:r>
          </a:p>
          <a:p>
            <a:r>
              <a:rPr lang="en-US" dirty="0" smtClean="0"/>
              <a:t>but c could be a Collection of anything,</a:t>
            </a:r>
          </a:p>
          <a:p>
            <a:r>
              <a:rPr lang="en-US" dirty="0" smtClean="0"/>
              <a:t>not just </a:t>
            </a:r>
            <a:r>
              <a:rPr lang="en-US" dirty="0" err="1" smtClean="0"/>
              <a:t>supertypes</a:t>
            </a:r>
            <a:r>
              <a:rPr lang="en-US" dirty="0" smtClean="0"/>
              <a:t> of Integer</a:t>
            </a:r>
          </a:p>
        </p:txBody>
      </p:sp>
    </p:spTree>
    <p:extLst>
      <p:ext uri="{BB962C8B-B14F-4D97-AF65-F5344CB8AC3E}">
        <p14:creationId xmlns:p14="http://schemas.microsoft.com/office/powerpoint/2010/main" val="4004932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Sometimes it is useful to know </a:t>
            </a:r>
            <a:r>
              <a:rPr lang="en-US" i="1" dirty="0"/>
              <a:t>some</a:t>
            </a:r>
            <a:r>
              <a:rPr lang="en-US" dirty="0"/>
              <a:t> information about a wildcard. Can do this by adding bounds...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Bounded Wildcards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667000"/>
            <a:ext cx="8223250" cy="2514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v</a:t>
            </a:r>
            <a:r>
              <a:rPr lang="it-IT" sz="2000" dirty="0" smtClean="0">
                <a:latin typeface="Consolas"/>
                <a:cs typeface="Consolas"/>
              </a:rPr>
              <a:t>oid doIt(Collection&lt;? </a:t>
            </a:r>
            <a:r>
              <a:rPr lang="it-IT" sz="2000" b="1" i="1" dirty="0" smtClean="0">
                <a:latin typeface="Consolas"/>
                <a:cs typeface="Consolas"/>
              </a:rPr>
              <a:t>super</a:t>
            </a:r>
            <a:r>
              <a:rPr lang="it-IT" sz="2000" dirty="0" smtClean="0">
                <a:latin typeface="Consolas"/>
                <a:cs typeface="Consolas"/>
              </a:rPr>
              <a:t> Integer&gt; c)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c.add(42);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</a:p>
          <a:p>
            <a:r>
              <a:rPr lang="it-IT" sz="2000" dirty="0" smtClean="0">
                <a:latin typeface="Consolas"/>
                <a:cs typeface="Consolas"/>
              </a:rPr>
              <a:t>}</a:t>
            </a:r>
          </a:p>
          <a:p>
            <a:r>
              <a:rPr lang="it-IT" sz="2000" dirty="0" smtClean="0">
                <a:latin typeface="Consolas"/>
                <a:cs typeface="Consolas"/>
              </a:rPr>
              <a:t>...</a:t>
            </a:r>
            <a:endParaRPr lang="is-IS" sz="2000" dirty="0" smtClean="0">
              <a:latin typeface="Consolas"/>
              <a:cs typeface="Consolas"/>
            </a:endParaRPr>
          </a:p>
          <a:p>
            <a:r>
              <a:rPr lang="is-IS" sz="2000" dirty="0" smtClean="0">
                <a:latin typeface="Consolas"/>
                <a:cs typeface="Consolas"/>
              </a:rPr>
              <a:t>Collection&lt;Object&gt; c = ...</a:t>
            </a:r>
          </a:p>
          <a:p>
            <a:r>
              <a:rPr lang="en-US" sz="2000" dirty="0" err="1" smtClean="0">
                <a:latin typeface="Consolas"/>
                <a:cs typeface="Consolas"/>
              </a:rPr>
              <a:t>doIt</a:t>
            </a:r>
            <a:r>
              <a:rPr lang="is-IS" sz="2000" dirty="0" smtClean="0">
                <a:latin typeface="Consolas"/>
                <a:cs typeface="Consolas"/>
              </a:rPr>
              <a:t>(c);   </a:t>
            </a:r>
            <a:r>
              <a:rPr lang="is-IS" sz="2000" dirty="0" smtClean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 smtClean="0">
                <a:latin typeface="Consolas"/>
                <a:cs typeface="Consolas"/>
              </a:rPr>
              <a:t>Collection&lt;Float&gt; </a:t>
            </a:r>
            <a:r>
              <a:rPr lang="is-IS" sz="2000" dirty="0">
                <a:latin typeface="Consolas"/>
                <a:cs typeface="Consolas"/>
              </a:rPr>
              <a:t>c = 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Illegal!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  <a:p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2" name="Line Callout 1 1"/>
          <p:cNvSpPr/>
          <p:nvPr/>
        </p:nvSpPr>
        <p:spPr>
          <a:xfrm>
            <a:off x="4762446" y="3434939"/>
            <a:ext cx="4076754" cy="1545755"/>
          </a:xfrm>
          <a:prstGeom prst="borderCallout1">
            <a:avLst>
              <a:gd name="adj1" fmla="val 38653"/>
              <a:gd name="adj2" fmla="val -211"/>
              <a:gd name="adj3" fmla="val -11674"/>
              <a:gd name="adj4" fmla="val -7139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Now c can only be a Collection of some </a:t>
            </a:r>
            <a:r>
              <a:rPr lang="en-US" i="1" dirty="0" err="1" smtClean="0"/>
              <a:t>supertype</a:t>
            </a:r>
            <a:r>
              <a:rPr lang="en-US" dirty="0" smtClean="0"/>
              <a:t> of Integer, and 42 can be added to any such Collection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5334000"/>
            <a:ext cx="8153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 smtClean="0"/>
              <a:t>“? super” is useful for when you are only </a:t>
            </a:r>
            <a:r>
              <a:rPr lang="en-US" i="1" dirty="0" smtClean="0"/>
              <a:t>giving</a:t>
            </a:r>
            <a:r>
              <a:rPr lang="en-US" dirty="0" smtClean="0"/>
              <a:t> values to the object, such as putting values into a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69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890" y="1600200"/>
            <a:ext cx="8792021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“? </a:t>
            </a:r>
            <a:r>
              <a:rPr lang="en-US" dirty="0" smtClean="0"/>
              <a:t>extends” </a:t>
            </a:r>
            <a:r>
              <a:rPr lang="en-US" dirty="0"/>
              <a:t>is useful for when you are only </a:t>
            </a:r>
            <a:r>
              <a:rPr lang="en-US" i="1" dirty="0" smtClean="0"/>
              <a:t>receiving</a:t>
            </a:r>
            <a:r>
              <a:rPr lang="en-US" dirty="0" smtClean="0"/>
              <a:t> values from the object, </a:t>
            </a:r>
            <a:r>
              <a:rPr lang="en-US" dirty="0"/>
              <a:t>such as </a:t>
            </a:r>
            <a:r>
              <a:rPr lang="en-US" dirty="0" smtClean="0"/>
              <a:t>getting </a:t>
            </a:r>
            <a:r>
              <a:rPr lang="en-US" dirty="0"/>
              <a:t>values </a:t>
            </a:r>
            <a:r>
              <a:rPr lang="en-US" dirty="0" smtClean="0"/>
              <a:t>out of a </a:t>
            </a:r>
            <a:r>
              <a:rPr lang="en-US" dirty="0"/>
              <a:t>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Bounded Wildcards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819400"/>
            <a:ext cx="8223250" cy="2895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v</a:t>
            </a:r>
            <a:r>
              <a:rPr lang="it-IT" sz="2000" dirty="0" err="1" smtClean="0">
                <a:latin typeface="Consolas"/>
                <a:cs typeface="Consolas"/>
              </a:rPr>
              <a:t>oid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doIt</a:t>
            </a:r>
            <a:r>
              <a:rPr lang="it-IT" sz="2000" dirty="0" smtClean="0">
                <a:latin typeface="Consolas"/>
                <a:cs typeface="Consolas"/>
              </a:rPr>
              <a:t>(Collection&lt;? </a:t>
            </a:r>
            <a:r>
              <a:rPr lang="it-IT" sz="2000" dirty="0" err="1" smtClean="0">
                <a:latin typeface="Consolas"/>
                <a:cs typeface="Consolas"/>
              </a:rPr>
              <a:t>extends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Shape</a:t>
            </a:r>
            <a:r>
              <a:rPr lang="it-IT" sz="2000" dirty="0" smtClean="0">
                <a:latin typeface="Consolas"/>
                <a:cs typeface="Consolas"/>
              </a:rPr>
              <a:t>&gt; c)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for (Shape s : c)</a:t>
            </a:r>
          </a:p>
          <a:p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smtClean="0">
                <a:latin typeface="Consolas"/>
                <a:cs typeface="Consolas"/>
              </a:rPr>
              <a:t>    s.draw();</a:t>
            </a:r>
          </a:p>
          <a:p>
            <a:r>
              <a:rPr lang="it-IT" sz="2000" dirty="0" smtClean="0">
                <a:latin typeface="Consolas"/>
                <a:cs typeface="Consolas"/>
              </a:rPr>
              <a:t>}</a:t>
            </a:r>
          </a:p>
          <a:p>
            <a:r>
              <a:rPr lang="it-IT" sz="2000" dirty="0" smtClean="0">
                <a:latin typeface="Consolas"/>
                <a:cs typeface="Consolas"/>
              </a:rPr>
              <a:t>...</a:t>
            </a:r>
            <a:r>
              <a:rPr lang="is-IS" sz="2000" dirty="0" smtClean="0">
                <a:latin typeface="Consolas"/>
                <a:cs typeface="Consolas"/>
              </a:rPr>
              <a:t> </a:t>
            </a:r>
          </a:p>
          <a:p>
            <a:r>
              <a:rPr lang="is-IS" sz="2000" dirty="0" smtClean="0">
                <a:latin typeface="Consolas"/>
                <a:cs typeface="Consolas"/>
              </a:rPr>
              <a:t>Collection&lt;Circle&gt; c = ...</a:t>
            </a:r>
          </a:p>
          <a:p>
            <a:r>
              <a:rPr lang="en-US" sz="2000" dirty="0" err="1" smtClean="0">
                <a:latin typeface="Consolas"/>
                <a:cs typeface="Consolas"/>
              </a:rPr>
              <a:t>doIt</a:t>
            </a:r>
            <a:r>
              <a:rPr lang="is-IS" sz="2000" dirty="0" smtClean="0">
                <a:latin typeface="Consolas"/>
                <a:cs typeface="Consolas"/>
              </a:rPr>
              <a:t>(c);  </a:t>
            </a:r>
            <a:r>
              <a:rPr lang="is-IS" sz="2000" dirty="0" smtClean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 smtClean="0">
                <a:latin typeface="Consolas"/>
                <a:cs typeface="Consolas"/>
              </a:rPr>
              <a:t>Collection&lt;Object&gt; </a:t>
            </a:r>
            <a:r>
              <a:rPr lang="is-IS" sz="2000" dirty="0">
                <a:latin typeface="Consolas"/>
                <a:cs typeface="Consolas"/>
              </a:rPr>
              <a:t>c = 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s-IS" sz="2000" dirty="0" smtClean="0">
                <a:solidFill>
                  <a:srgbClr val="800000"/>
                </a:solidFill>
                <a:latin typeface="Consolas"/>
                <a:cs typeface="Consolas"/>
              </a:rPr>
              <a:t>Illegal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483207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3930" y="1600200"/>
            <a:ext cx="8879941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Wildcards can be nested. The following </a:t>
            </a:r>
            <a:r>
              <a:rPr lang="en-US" i="1" dirty="0" smtClean="0"/>
              <a:t>receives</a:t>
            </a:r>
            <a:r>
              <a:rPr lang="en-US" dirty="0" smtClean="0"/>
              <a:t> Collections from an </a:t>
            </a:r>
            <a:r>
              <a:rPr lang="en-US" dirty="0" err="1" smtClean="0"/>
              <a:t>Iterable</a:t>
            </a:r>
            <a:r>
              <a:rPr lang="en-US" dirty="0" smtClean="0"/>
              <a:t> and then </a:t>
            </a:r>
            <a:r>
              <a:rPr lang="en-US" i="1" dirty="0" smtClean="0"/>
              <a:t>gives</a:t>
            </a:r>
            <a:r>
              <a:rPr lang="en-US" dirty="0" smtClean="0"/>
              <a:t> floats to those Collections.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Bounded Wildcards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179052" y="2590800"/>
            <a:ext cx="8779547" cy="4038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v</a:t>
            </a:r>
            <a:r>
              <a:rPr lang="it-IT" sz="2000" dirty="0" smtClean="0">
                <a:latin typeface="Consolas"/>
                <a:cs typeface="Consolas"/>
              </a:rPr>
              <a:t>oid doIt(Iterable&lt;? extends Collection&lt;? super Float&gt;&gt; cs)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for(Collection&lt;? super Float&gt; c : cs)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  c.add(0.0f);</a:t>
            </a:r>
          </a:p>
          <a:p>
            <a:r>
              <a:rPr lang="it-IT" sz="2000" dirty="0" smtClean="0">
                <a:latin typeface="Consolas"/>
                <a:cs typeface="Consolas"/>
              </a:rPr>
              <a:t>}</a:t>
            </a:r>
          </a:p>
          <a:p>
            <a:r>
              <a:rPr lang="it-IT" sz="2000" dirty="0" smtClean="0">
                <a:latin typeface="Consolas"/>
                <a:cs typeface="Consolas"/>
              </a:rPr>
              <a:t>...</a:t>
            </a:r>
            <a:endParaRPr lang="is-IS" sz="2000" dirty="0" smtClean="0">
              <a:latin typeface="Consolas"/>
              <a:cs typeface="Consolas"/>
            </a:endParaRPr>
          </a:p>
          <a:p>
            <a:r>
              <a:rPr lang="is-IS" sz="2000" dirty="0" smtClean="0">
                <a:latin typeface="Consolas"/>
                <a:cs typeface="Consolas"/>
              </a:rPr>
              <a:t>List&lt;Set&lt;Float&gt;&gt; l = ...</a:t>
            </a:r>
          </a:p>
          <a:p>
            <a:r>
              <a:rPr lang="is-IS" sz="2000" dirty="0" smtClean="0">
                <a:latin typeface="Consolas"/>
                <a:cs typeface="Consolas"/>
              </a:rPr>
              <a:t>doIt(l);</a:t>
            </a:r>
            <a:r>
              <a:rPr lang="is-IS" sz="2000" dirty="0">
                <a:latin typeface="Consolas"/>
                <a:cs typeface="Consolas"/>
              </a:rPr>
              <a:t> </a:t>
            </a:r>
            <a:r>
              <a:rPr lang="is-IS" sz="2000" dirty="0" smtClean="0">
                <a:latin typeface="Consolas"/>
                <a:cs typeface="Consolas"/>
              </a:rPr>
              <a:t> </a:t>
            </a:r>
            <a:r>
              <a:rPr lang="is-IS" sz="2000" dirty="0" smtClean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Legal! */</a:t>
            </a:r>
            <a:endParaRPr lang="is-IS" sz="2000" dirty="0" smtClean="0">
              <a:latin typeface="Consolas"/>
              <a:cs typeface="Consolas"/>
            </a:endParaRPr>
          </a:p>
          <a:p>
            <a:r>
              <a:rPr lang="en-US" sz="2000" dirty="0" smtClean="0">
                <a:latin typeface="Consolas"/>
                <a:cs typeface="Consolas"/>
              </a:rPr>
              <a:t>Collection&lt;List&lt;Number&gt;&gt; c = ...</a:t>
            </a:r>
          </a:p>
          <a:p>
            <a:r>
              <a:rPr lang="en-US" sz="2000" dirty="0" err="1" smtClean="0">
                <a:latin typeface="Consolas"/>
                <a:cs typeface="Consolas"/>
              </a:rPr>
              <a:t>doIt</a:t>
            </a:r>
            <a:r>
              <a:rPr lang="is-IS" sz="2000" dirty="0" smtClean="0">
                <a:latin typeface="Consolas"/>
                <a:cs typeface="Consolas"/>
              </a:rPr>
              <a:t>(c);  </a:t>
            </a:r>
            <a:r>
              <a:rPr lang="is-IS" sz="2000" dirty="0" smtClean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 err="1" smtClean="0">
                <a:latin typeface="Consolas"/>
                <a:cs typeface="Consolas"/>
              </a:rPr>
              <a:t>Iterable</a:t>
            </a:r>
            <a:r>
              <a:rPr lang="en-US" sz="2000" dirty="0" smtClean="0">
                <a:latin typeface="Consolas"/>
                <a:cs typeface="Consolas"/>
              </a:rPr>
              <a:t>&lt;</a:t>
            </a:r>
            <a:r>
              <a:rPr lang="en-US" sz="2000" dirty="0" err="1" smtClean="0">
                <a:latin typeface="Consolas"/>
                <a:cs typeface="Consolas"/>
              </a:rPr>
              <a:t>Iterable</a:t>
            </a:r>
            <a:r>
              <a:rPr lang="en-US" sz="2000" dirty="0" smtClean="0">
                <a:latin typeface="Consolas"/>
                <a:cs typeface="Consolas"/>
              </a:rPr>
              <a:t>&lt;Float&gt;&gt; </a:t>
            </a:r>
            <a:r>
              <a:rPr lang="en-US" sz="2000" dirty="0" err="1" smtClean="0">
                <a:latin typeface="Consolas"/>
                <a:cs typeface="Consolas"/>
              </a:rPr>
              <a:t>i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= 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 smtClean="0">
                <a:latin typeface="Consolas"/>
                <a:cs typeface="Consolas"/>
              </a:rPr>
              <a:t>(i);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s-IS" sz="2000" dirty="0" smtClean="0">
                <a:solidFill>
                  <a:srgbClr val="800000"/>
                </a:solidFill>
                <a:latin typeface="Consolas"/>
                <a:cs typeface="Consolas"/>
              </a:rPr>
              <a:t>Illegal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! </a:t>
            </a:r>
            <a:r>
              <a:rPr lang="is-IS" sz="2000" dirty="0" smtClean="0">
                <a:solidFill>
                  <a:srgbClr val="800000"/>
                </a:solidFill>
                <a:latin typeface="Consolas"/>
                <a:cs typeface="Consolas"/>
              </a:rPr>
              <a:t>*/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 err="1" smtClean="0">
                <a:latin typeface="Consolas"/>
                <a:cs typeface="Consolas"/>
              </a:rPr>
              <a:t>ArrayList</a:t>
            </a:r>
            <a:r>
              <a:rPr lang="en-US" sz="2000" dirty="0" smtClean="0">
                <a:latin typeface="Consolas"/>
                <a:cs typeface="Consolas"/>
              </a:rPr>
              <a:t>&lt;? extends Set&lt;? super Number&gt;&gt; a </a:t>
            </a:r>
            <a:r>
              <a:rPr lang="en-US" sz="2000" dirty="0">
                <a:latin typeface="Consolas"/>
                <a:cs typeface="Consolas"/>
              </a:rPr>
              <a:t>= 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 smtClean="0">
                <a:latin typeface="Consolas"/>
                <a:cs typeface="Consolas"/>
              </a:rPr>
              <a:t>(a);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s-IS" sz="2000" dirty="0" smtClean="0">
                <a:solidFill>
                  <a:srgbClr val="800000"/>
                </a:solidFill>
                <a:latin typeface="Consolas"/>
                <a:cs typeface="Consolas"/>
              </a:rPr>
              <a:t>Legal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  <a:p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735559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200">
                <a:solidFill>
                  <a:srgbClr val="800000"/>
                </a:solidFill>
                <a:latin typeface="Tw Cen MT" charset="0"/>
              </a:rPr>
              <a:t>Textbook and Homework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20574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latin typeface="Tw Cen MT" charset="0"/>
              </a:rPr>
              <a:t>Generics: Appendix B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latin typeface="Tw Cen MT" charset="0"/>
              </a:rPr>
              <a:t>Generic types we discussed: Chapters 1-3, </a:t>
            </a:r>
            <a:r>
              <a:rPr lang="en-US" sz="2400" dirty="0" smtClean="0">
                <a:latin typeface="Tw Cen MT" charset="0"/>
              </a:rPr>
              <a:t>15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smtClean="0">
                <a:latin typeface="Tw Cen MT" charset="0"/>
              </a:rPr>
              <a:t>Useful tutorial: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err="1" smtClean="0">
                <a:solidFill>
                  <a:srgbClr val="800000"/>
                </a:solidFill>
                <a:latin typeface="Tw Cen MT" charset="0"/>
              </a:rPr>
              <a:t>docs.oracle.com</a:t>
            </a:r>
            <a:r>
              <a:rPr lang="en-US" sz="2400" dirty="0" smtClean="0">
                <a:solidFill>
                  <a:srgbClr val="800000"/>
                </a:solidFill>
                <a:latin typeface="Tw Cen MT" charset="0"/>
              </a:rPr>
              <a:t>/</a:t>
            </a:r>
            <a:r>
              <a:rPr lang="en-US" sz="2400" dirty="0" err="1" smtClean="0">
                <a:solidFill>
                  <a:srgbClr val="800000"/>
                </a:solidFill>
                <a:latin typeface="Tw Cen MT" charset="0"/>
              </a:rPr>
              <a:t>javase</a:t>
            </a:r>
            <a:r>
              <a:rPr lang="en-US" sz="2400" dirty="0" smtClean="0">
                <a:solidFill>
                  <a:srgbClr val="800000"/>
                </a:solidFill>
                <a:latin typeface="Tw Cen MT" charset="0"/>
              </a:rPr>
              <a:t>/tutorial/extra/generics/</a:t>
            </a:r>
            <a:r>
              <a:rPr lang="en-US" sz="2400" dirty="0" err="1" smtClean="0">
                <a:solidFill>
                  <a:srgbClr val="800000"/>
                </a:solidFill>
                <a:latin typeface="Tw Cen MT" charset="0"/>
              </a:rPr>
              <a:t>index.html</a:t>
            </a:r>
            <a:endParaRPr lang="en-US" sz="2400" dirty="0">
              <a:solidFill>
                <a:srgbClr val="800000"/>
              </a:solidFill>
              <a:latin typeface="Tw Cen MT" charset="0"/>
            </a:endParaRPr>
          </a:p>
          <a:p>
            <a:pPr>
              <a:defRPr/>
            </a:pPr>
            <a:endParaRPr lang="en-US" sz="2400" dirty="0">
              <a:latin typeface="Tw Cen MT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C88CCD9-783C-D540-8EE8-2353CA338CF9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</a:t>
            </a:fld>
            <a:endParaRPr 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Returning to the printing example, another option would be to use a method-level type parameter...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Generic Methods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743200"/>
            <a:ext cx="8223250" cy="2895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smtClean="0">
                <a:latin typeface="Consolas"/>
                <a:cs typeface="Consolas"/>
              </a:rPr>
              <a:t>&lt;T&gt; void print(Collection&lt;T&gt; c) {</a:t>
            </a:r>
            <a:r>
              <a:rPr lang="is-IS" sz="2000" dirty="0" smtClean="0">
                <a:solidFill>
                  <a:srgbClr val="800000"/>
                </a:solidFill>
                <a:latin typeface="Consolas"/>
                <a:cs typeface="Consolas"/>
              </a:rPr>
              <a:t>// T is a type parameter</a:t>
            </a:r>
            <a:endParaRPr lang="it-IT" sz="2000" dirty="0" smtClean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  for (T x : c)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  </a:t>
            </a:r>
            <a:r>
              <a:rPr lang="it-IT" sz="2000" dirty="0" err="1" smtClean="0">
                <a:latin typeface="Consolas"/>
                <a:cs typeface="Consolas"/>
              </a:rPr>
              <a:t>System.out.println</a:t>
            </a:r>
            <a:r>
              <a:rPr lang="it-IT" sz="2000" dirty="0" smtClean="0">
                <a:latin typeface="Consolas"/>
                <a:cs typeface="Consolas"/>
              </a:rPr>
              <a:t>(x);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  }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}</a:t>
            </a:r>
          </a:p>
          <a:p>
            <a:r>
              <a:rPr lang="it-IT" sz="2000" dirty="0" smtClean="0">
                <a:latin typeface="Consolas"/>
                <a:cs typeface="Consolas"/>
              </a:rPr>
              <a:t>...</a:t>
            </a:r>
            <a:r>
              <a:rPr lang="is-IS" sz="2000" dirty="0" smtClean="0">
                <a:latin typeface="Consolas"/>
                <a:cs typeface="Consolas"/>
              </a:rPr>
              <a:t> </a:t>
            </a:r>
          </a:p>
          <a:p>
            <a:r>
              <a:rPr lang="is-IS" sz="2000" dirty="0" smtClean="0">
                <a:latin typeface="Consolas"/>
                <a:cs typeface="Consolas"/>
              </a:rPr>
              <a:t>Collection&lt;Integer&gt; c = ...</a:t>
            </a:r>
          </a:p>
          <a:p>
            <a:r>
              <a:rPr lang="is-IS" sz="2000" dirty="0" smtClean="0">
                <a:latin typeface="Consolas"/>
                <a:cs typeface="Consolas"/>
              </a:rPr>
              <a:t>c.add(42);</a:t>
            </a:r>
          </a:p>
          <a:p>
            <a:r>
              <a:rPr lang="en-US" sz="2000" dirty="0">
                <a:latin typeface="Consolas"/>
                <a:cs typeface="Consolas"/>
              </a:rPr>
              <a:t>p</a:t>
            </a:r>
            <a:r>
              <a:rPr lang="is-IS" sz="2000" dirty="0" smtClean="0">
                <a:latin typeface="Consolas"/>
                <a:cs typeface="Consolas"/>
              </a:rPr>
              <a:t>rint(c);  </a:t>
            </a:r>
            <a:r>
              <a:rPr lang="is-IS" sz="2000" dirty="0" smtClean="0">
                <a:solidFill>
                  <a:srgbClr val="800000"/>
                </a:solidFill>
                <a:latin typeface="Consolas"/>
                <a:cs typeface="Consolas"/>
              </a:rPr>
              <a:t>/* More explicitly: this.&lt;Integer&gt;print(c)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1702" y="56388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 smtClean="0"/>
              <a:t>But wildcards are preferred when just as expressive.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23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Suppose we want to concatenate a whole list of lists into one list. We want the return type to depend on what the input type 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Concatenating Lists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3124200"/>
            <a:ext cx="8223250" cy="3429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smtClean="0">
                <a:latin typeface="Consolas"/>
                <a:cs typeface="Consolas"/>
              </a:rPr>
              <a:t>&lt;T&gt; List&lt;T&gt; flatten(List&lt;? extends List&lt;T&gt;&gt; ls) {</a:t>
            </a:r>
          </a:p>
          <a:p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smtClean="0">
                <a:latin typeface="Consolas"/>
                <a:cs typeface="Consolas"/>
              </a:rPr>
              <a:t> List&lt;T&gt; flat = new ArrayList&lt;T&gt;();</a:t>
            </a:r>
          </a:p>
          <a:p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smtClean="0">
                <a:latin typeface="Consolas"/>
                <a:cs typeface="Consolas"/>
              </a:rPr>
              <a:t> for (List&lt;T&gt; l : ls)</a:t>
            </a:r>
          </a:p>
          <a:p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smtClean="0">
                <a:latin typeface="Consolas"/>
                <a:cs typeface="Consolas"/>
              </a:rPr>
              <a:t>    flat.addAll(l);</a:t>
            </a:r>
          </a:p>
          <a:p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smtClean="0">
                <a:latin typeface="Consolas"/>
                <a:cs typeface="Consolas"/>
              </a:rPr>
              <a:t> return flat;</a:t>
            </a:r>
          </a:p>
          <a:p>
            <a:r>
              <a:rPr lang="it-IT" sz="2000" dirty="0" smtClean="0">
                <a:latin typeface="Consolas"/>
                <a:cs typeface="Consolas"/>
              </a:rPr>
              <a:t>}</a:t>
            </a:r>
          </a:p>
          <a:p>
            <a:r>
              <a:rPr lang="it-IT" sz="2000" dirty="0" smtClean="0">
                <a:latin typeface="Consolas"/>
                <a:cs typeface="Consolas"/>
              </a:rPr>
              <a:t>...</a:t>
            </a:r>
            <a:endParaRPr lang="is-IS" sz="2000" dirty="0" smtClean="0">
              <a:latin typeface="Consolas"/>
              <a:cs typeface="Consolas"/>
            </a:endParaRPr>
          </a:p>
          <a:p>
            <a:r>
              <a:rPr lang="is-IS" sz="2000" dirty="0" smtClean="0">
                <a:latin typeface="Consolas"/>
                <a:cs typeface="Consolas"/>
              </a:rPr>
              <a:t>List&lt;List&lt;Integer&gt;&gt; is = ...</a:t>
            </a:r>
          </a:p>
          <a:p>
            <a:r>
              <a:rPr lang="is-IS" sz="2000" dirty="0" smtClean="0">
                <a:latin typeface="Consolas"/>
                <a:cs typeface="Consolas"/>
              </a:rPr>
              <a:t>List&lt;Integer&gt; i = </a:t>
            </a:r>
            <a:r>
              <a:rPr lang="is-IS" sz="2000" dirty="0">
                <a:latin typeface="Consolas"/>
                <a:cs typeface="Consolas"/>
              </a:rPr>
              <a:t>flatten(is);</a:t>
            </a:r>
          </a:p>
          <a:p>
            <a:r>
              <a:rPr lang="is-IS" sz="2000" dirty="0" smtClean="0">
                <a:latin typeface="Consolas"/>
                <a:cs typeface="Consolas"/>
              </a:rPr>
              <a:t>List&lt;List&lt;String&gt;&gt; ss </a:t>
            </a:r>
            <a:r>
              <a:rPr lang="is-IS" sz="2000" dirty="0">
                <a:latin typeface="Consolas"/>
                <a:cs typeface="Consolas"/>
              </a:rPr>
              <a:t>= ...</a:t>
            </a:r>
          </a:p>
          <a:p>
            <a:r>
              <a:rPr lang="is-IS" sz="2000" dirty="0" smtClean="0">
                <a:latin typeface="Consolas"/>
                <a:cs typeface="Consolas"/>
              </a:rPr>
              <a:t>List&lt;String&gt; </a:t>
            </a:r>
            <a:r>
              <a:rPr lang="is-IS" sz="2000" dirty="0" smtClean="0">
                <a:latin typeface="Consolas"/>
                <a:cs typeface="Consolas"/>
              </a:rPr>
              <a:t>s </a:t>
            </a:r>
            <a:r>
              <a:rPr lang="is-IS" sz="2000" dirty="0">
                <a:latin typeface="Consolas"/>
                <a:cs typeface="Consolas"/>
              </a:rPr>
              <a:t>= </a:t>
            </a:r>
            <a:r>
              <a:rPr lang="is-IS" sz="2000" dirty="0" smtClean="0">
                <a:latin typeface="Consolas"/>
                <a:cs typeface="Consolas"/>
              </a:rPr>
              <a:t>flatten(ss</a:t>
            </a:r>
            <a:r>
              <a:rPr lang="is-IS" sz="2000" dirty="0">
                <a:latin typeface="Consolas"/>
                <a:cs typeface="Consolas"/>
              </a:rPr>
              <a:t>);</a:t>
            </a:r>
            <a:endParaRPr lang="is-IS" sz="2000" dirty="0" smtClean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33567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Suppose we need two parameters to have similar types.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Replacing Elements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819400"/>
            <a:ext cx="8223250" cy="1600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smtClean="0">
                <a:latin typeface="Consolas"/>
                <a:cs typeface="Consolas"/>
              </a:rPr>
              <a:t>&lt;T&gt; void replaceAll(List&lt;T&gt; ts, T x, T y)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for (int i = 0; i &lt; ts.size(); i++)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   if (Objects.equals(ts.get(i), x))</a:t>
            </a:r>
          </a:p>
          <a:p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smtClean="0">
                <a:latin typeface="Consolas"/>
                <a:cs typeface="Consolas"/>
              </a:rPr>
              <a:t>       ts.set(i, y);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}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5334000"/>
            <a:ext cx="8153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 smtClean="0"/>
              <a:t>Note that we are both </a:t>
            </a:r>
            <a:r>
              <a:rPr lang="en-US" i="1" dirty="0" smtClean="0"/>
              <a:t>receiving</a:t>
            </a:r>
            <a:r>
              <a:rPr lang="en-US" dirty="0" smtClean="0"/>
              <a:t> values from </a:t>
            </a:r>
            <a:r>
              <a:rPr lang="en-US" dirty="0" err="1" smtClean="0"/>
              <a:t>ts</a:t>
            </a:r>
            <a:r>
              <a:rPr lang="en-US" dirty="0" smtClean="0"/>
              <a:t> and </a:t>
            </a:r>
            <a:r>
              <a:rPr lang="en-US" i="1" dirty="0" smtClean="0"/>
              <a:t>giving</a:t>
            </a:r>
            <a:r>
              <a:rPr lang="en-US" dirty="0" smtClean="0"/>
              <a:t> values to </a:t>
            </a:r>
            <a:r>
              <a:rPr lang="en-US" dirty="0" err="1" smtClean="0"/>
              <a:t>ts</a:t>
            </a:r>
            <a:r>
              <a:rPr lang="en-US" dirty="0" smtClean="0"/>
              <a:t>, so we can’t use a wildcard.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32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Comparable&lt;T&gt; interface declares a method for comparing one object to another.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Interface Comparable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971800"/>
            <a:ext cx="8223250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i</a:t>
            </a:r>
            <a:r>
              <a:rPr lang="it-IT" sz="2000" dirty="0" err="1" smtClean="0">
                <a:latin typeface="Consolas"/>
                <a:cs typeface="Consolas"/>
              </a:rPr>
              <a:t>nterface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Comparable</a:t>
            </a:r>
            <a:r>
              <a:rPr lang="it-IT" sz="2000" dirty="0" smtClean="0">
                <a:latin typeface="Consolas"/>
                <a:cs typeface="Consolas"/>
              </a:rPr>
              <a:t>&lt;T&gt; {</a:t>
            </a:r>
            <a:br>
              <a:rPr lang="it-IT" sz="2000" dirty="0" smtClean="0">
                <a:latin typeface="Consolas"/>
                <a:cs typeface="Consolas"/>
              </a:rPr>
            </a:br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 /</a:t>
            </a:r>
            <a:r>
              <a:rPr lang="en-US" sz="2000" dirty="0" smtClean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* </a:t>
            </a:r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Return a negative number, 0, or positive number</a:t>
            </a:r>
          </a:p>
          <a:p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    </a:t>
            </a:r>
            <a:r>
              <a:rPr lang="en-US" sz="2000" dirty="0" smtClean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* depending </a:t>
            </a:r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on whether this </a:t>
            </a:r>
            <a:r>
              <a:rPr lang="en-US" sz="2000" dirty="0" smtClean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is </a:t>
            </a:r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less than, </a:t>
            </a:r>
            <a:endParaRPr lang="en-US" sz="2000" dirty="0" smtClean="0">
              <a:solidFill>
                <a:srgbClr val="800000"/>
              </a:solidFill>
              <a:latin typeface="Consolas"/>
              <a:cs typeface="Consolas"/>
              <a:sym typeface="Courier New" charset="0"/>
            </a:endParaRPr>
          </a:p>
          <a:p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   * equal </a:t>
            </a:r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to</a:t>
            </a:r>
            <a:r>
              <a:rPr lang="en-US" sz="2000" dirty="0" smtClean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, or </a:t>
            </a:r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greater than </a:t>
            </a:r>
            <a:r>
              <a:rPr lang="en-US" sz="2000" dirty="0" smtClean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that *</a:t>
            </a:r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/</a:t>
            </a:r>
            <a:endParaRPr lang="it-IT" sz="2000" dirty="0" smtClean="0">
              <a:solidFill>
                <a:srgbClr val="800000"/>
              </a:solidFill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  int compareTo(T that);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  <a:endParaRPr lang="it-IT" sz="2000" dirty="0" smtClean="0">
              <a:latin typeface="Consolas"/>
              <a:cs typeface="Consola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50985" y="5476124"/>
            <a:ext cx="4889630" cy="85875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Integer, Double, Character, and String are all Comparable with themselves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38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Suppose we want to look up a value in a sorted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Binary Search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133600"/>
            <a:ext cx="8223250" cy="4648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smtClean="0">
                <a:latin typeface="Consolas"/>
                <a:cs typeface="Consolas"/>
              </a:rPr>
              <a:t>&lt;T extends Comparable&lt;? super T&gt;&gt;</a:t>
            </a:r>
            <a:r>
              <a:rPr lang="is-IS" sz="2000" dirty="0" smtClean="0">
                <a:solidFill>
                  <a:srgbClr val="800000"/>
                </a:solidFill>
                <a:latin typeface="Consolas"/>
                <a:cs typeface="Consolas"/>
              </a:rPr>
              <a:t>//bounded type parameter</a:t>
            </a:r>
            <a:endParaRPr lang="it-IT" sz="2000" dirty="0" smtClean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int indexOf(List&lt;T&gt; sorted, T x) { // no null values</a:t>
            </a:r>
          </a:p>
          <a:p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smtClean="0">
                <a:latin typeface="Consolas"/>
                <a:cs typeface="Consolas"/>
              </a:rPr>
              <a:t> int min = 0;</a:t>
            </a:r>
          </a:p>
          <a:p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smtClean="0">
                <a:latin typeface="Consolas"/>
                <a:cs typeface="Consolas"/>
              </a:rPr>
              <a:t> int max = l.size();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while (min &lt; max) {</a:t>
            </a:r>
          </a:p>
          <a:p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smtClean="0">
                <a:latin typeface="Consolas"/>
                <a:cs typeface="Consolas"/>
              </a:rPr>
              <a:t>    int guess = (min + max) / 2;</a:t>
            </a:r>
          </a:p>
          <a:p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smtClean="0">
                <a:latin typeface="Consolas"/>
                <a:cs typeface="Consolas"/>
              </a:rPr>
              <a:t>    int comparison = x.compareTo(l.get(guess));</a:t>
            </a:r>
          </a:p>
          <a:p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smtClean="0">
                <a:latin typeface="Consolas"/>
                <a:cs typeface="Consolas"/>
              </a:rPr>
              <a:t>    if (comparison &lt; 0)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      max = guess;</a:t>
            </a:r>
          </a:p>
          <a:p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smtClean="0">
                <a:latin typeface="Consolas"/>
                <a:cs typeface="Consolas"/>
              </a:rPr>
              <a:t>    else if (comparison == 0)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      return guess;</a:t>
            </a:r>
          </a:p>
          <a:p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smtClean="0">
                <a:latin typeface="Consolas"/>
                <a:cs typeface="Consolas"/>
              </a:rPr>
              <a:t>    else</a:t>
            </a:r>
          </a:p>
          <a:p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smtClean="0">
                <a:latin typeface="Consolas"/>
                <a:cs typeface="Consolas"/>
              </a:rPr>
              <a:t>       min = guess + 1;</a:t>
            </a:r>
          </a:p>
          <a:p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smtClean="0">
                <a:latin typeface="Consolas"/>
                <a:cs typeface="Consolas"/>
              </a:rPr>
              <a:t> return -1;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15105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Early versions of Java lacked generics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Java Collections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286000"/>
            <a:ext cx="8223250" cy="4114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 smtClean="0">
                <a:latin typeface="Consolas"/>
                <a:cs typeface="Consolas"/>
              </a:rPr>
              <a:t>interface</a:t>
            </a:r>
            <a:r>
              <a:rPr lang="it-IT" sz="2000" dirty="0" smtClean="0">
                <a:latin typeface="Consolas"/>
                <a:cs typeface="Consolas"/>
              </a:rPr>
              <a:t> Collection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/* Return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true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if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the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contains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o */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it-IT" sz="2000" dirty="0" err="1" smtClean="0">
                <a:latin typeface="Consolas"/>
                <a:cs typeface="Consolas"/>
              </a:rPr>
              <a:t>boolean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contains</a:t>
            </a:r>
            <a:r>
              <a:rPr lang="it-IT" sz="2000" dirty="0" smtClean="0">
                <a:latin typeface="Consolas"/>
                <a:cs typeface="Consolas"/>
              </a:rPr>
              <a:t>(Object o);</a:t>
            </a:r>
          </a:p>
          <a:p>
            <a:endParaRPr lang="it-IT" sz="2000" dirty="0" smtClean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Add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o to the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;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return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true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if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</a:p>
          <a:p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 *the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is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changed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. */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it-IT" sz="2000" dirty="0" err="1" smtClean="0">
                <a:latin typeface="Consolas"/>
                <a:cs typeface="Consolas"/>
              </a:rPr>
              <a:t>boolean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add</a:t>
            </a:r>
            <a:r>
              <a:rPr lang="it-IT" sz="2000" dirty="0" smtClean="0">
                <a:latin typeface="Consolas"/>
                <a:cs typeface="Consolas"/>
              </a:rPr>
              <a:t>(Object o);</a:t>
            </a:r>
          </a:p>
          <a:p>
            <a:endParaRPr lang="it-IT" sz="2000" dirty="0" smtClean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Remove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o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fromthe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;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return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true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if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</a:p>
          <a:p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  * the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is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changed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. */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it-IT" sz="2000" dirty="0" err="1" smtClean="0">
                <a:latin typeface="Consolas"/>
                <a:cs typeface="Consolas"/>
              </a:rPr>
              <a:t>boolean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remove</a:t>
            </a:r>
            <a:r>
              <a:rPr lang="it-IT" sz="2000" dirty="0" smtClean="0">
                <a:latin typeface="Consolas"/>
                <a:cs typeface="Consolas"/>
              </a:rPr>
              <a:t>(Object o);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...</a:t>
            </a:r>
            <a:endParaRPr lang="is-IS" sz="2000" dirty="0" smtClean="0">
              <a:latin typeface="Consolas"/>
              <a:cs typeface="Consolas"/>
            </a:endParaRPr>
          </a:p>
          <a:p>
            <a:r>
              <a:rPr lang="is-IS" sz="2000" dirty="0" smtClean="0">
                <a:latin typeface="Consolas"/>
                <a:cs typeface="Consolas"/>
              </a:rPr>
              <a:t>}</a:t>
            </a:r>
            <a:endParaRPr lang="it-IT" sz="20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149092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Java Collections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533400" y="3124200"/>
            <a:ext cx="8223250" cy="2667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smtClean="0">
                <a:latin typeface="Consolas"/>
                <a:cs typeface="Consolas"/>
              </a:rPr>
              <a:t>Collection c = ...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err="1" smtClean="0">
                <a:latin typeface="Consolas"/>
                <a:cs typeface="Consolas"/>
              </a:rPr>
              <a:t>c.add</a:t>
            </a:r>
            <a:r>
              <a:rPr lang="it-IT" sz="2000" dirty="0" smtClean="0">
                <a:latin typeface="Consolas"/>
                <a:cs typeface="Consolas"/>
              </a:rPr>
              <a:t>(“Hello”)</a:t>
            </a:r>
          </a:p>
          <a:p>
            <a:r>
              <a:rPr lang="it-IT" sz="2000" dirty="0" err="1" smtClean="0">
                <a:latin typeface="Consolas"/>
                <a:cs typeface="Consolas"/>
              </a:rPr>
              <a:t>c.add</a:t>
            </a:r>
            <a:r>
              <a:rPr lang="it-IT" sz="2000" dirty="0" smtClean="0">
                <a:latin typeface="Consolas"/>
                <a:cs typeface="Consolas"/>
              </a:rPr>
              <a:t>(“World”);</a:t>
            </a:r>
          </a:p>
          <a:p>
            <a:r>
              <a:rPr lang="it-IT" sz="2000" dirty="0" smtClean="0">
                <a:latin typeface="Consolas"/>
                <a:cs typeface="Consolas"/>
              </a:rPr>
              <a:t>...</a:t>
            </a:r>
            <a:endParaRPr lang="is-IS" sz="2000" dirty="0" smtClean="0">
              <a:latin typeface="Consolas"/>
              <a:cs typeface="Consolas"/>
            </a:endParaRPr>
          </a:p>
          <a:p>
            <a:r>
              <a:rPr lang="en-US" sz="2000" dirty="0" smtClean="0">
                <a:latin typeface="Consolas"/>
                <a:cs typeface="Consolas"/>
              </a:rPr>
              <a:t>for (Object o : c) {</a:t>
            </a:r>
          </a:p>
          <a:p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smtClean="0">
                <a:latin typeface="Consolas"/>
                <a:cs typeface="Consolas"/>
              </a:rPr>
              <a:t> String s = </a:t>
            </a:r>
            <a:r>
              <a:rPr lang="en-US" sz="2000" dirty="0" smtClean="0">
                <a:solidFill>
                  <a:srgbClr val="008000"/>
                </a:solidFill>
                <a:latin typeface="Consolas"/>
                <a:cs typeface="Consolas"/>
              </a:rPr>
              <a:t>(String) </a:t>
            </a:r>
            <a:r>
              <a:rPr lang="en-US" sz="2000" dirty="0" smtClean="0">
                <a:latin typeface="Consolas"/>
                <a:cs typeface="Consolas"/>
              </a:rPr>
              <a:t>o;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</a:t>
            </a:r>
            <a:r>
              <a:rPr lang="en-US" sz="2000" dirty="0" err="1" smtClean="0">
                <a:latin typeface="Consolas"/>
                <a:cs typeface="Consolas"/>
              </a:rPr>
              <a:t>System.out.println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s.length</a:t>
            </a:r>
            <a:r>
              <a:rPr lang="en-US" sz="2000" dirty="0" smtClean="0">
                <a:latin typeface="Consolas"/>
                <a:cs typeface="Consolas"/>
              </a:rPr>
              <a:t> + “ : “ + </a:t>
            </a:r>
            <a:r>
              <a:rPr lang="en-US" sz="2000" dirty="0" err="1" smtClean="0">
                <a:latin typeface="Consolas"/>
                <a:cs typeface="Consolas"/>
              </a:rPr>
              <a:t>s.length</a:t>
            </a:r>
            <a:r>
              <a:rPr lang="en-US" sz="2000" dirty="0" smtClean="0">
                <a:latin typeface="Consolas"/>
                <a:cs typeface="Consolas"/>
              </a:rPr>
              <a:t>());</a:t>
            </a:r>
            <a:endParaRPr lang="en-US" sz="2000" dirty="0">
              <a:latin typeface="Consolas"/>
              <a:cs typeface="Consolas"/>
            </a:endParaRPr>
          </a:p>
          <a:p>
            <a:r>
              <a:rPr lang="en-US" sz="2000" dirty="0" smtClean="0">
                <a:latin typeface="Consolas"/>
                <a:cs typeface="Consolas"/>
              </a:rPr>
              <a:t>}</a:t>
            </a:r>
            <a:endParaRPr lang="is-IS" sz="2000" dirty="0" smtClean="0">
              <a:latin typeface="Consolas"/>
              <a:cs typeface="Consola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lack of generics was painful when using collections, because programmers had to insert manual casts into their code...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57912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 smtClean="0"/>
              <a:t>… and people often made mistakes!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91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Using Java Collections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533400" y="2819400"/>
            <a:ext cx="8223250" cy="2438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 smtClean="0">
                <a:latin typeface="Consolas"/>
                <a:cs typeface="Consolas"/>
              </a:rPr>
              <a:t>String</a:t>
            </a:r>
            <a:r>
              <a:rPr lang="it-IT" sz="2000" dirty="0" smtClean="0">
                <a:latin typeface="Consolas"/>
                <a:cs typeface="Consolas"/>
              </a:rPr>
              <a:t> [] </a:t>
            </a:r>
            <a:r>
              <a:rPr lang="it-IT" sz="2000" dirty="0">
                <a:latin typeface="Consolas"/>
                <a:cs typeface="Consolas"/>
              </a:rPr>
              <a:t>a</a:t>
            </a:r>
            <a:r>
              <a:rPr lang="it-IT" sz="2000" dirty="0" smtClean="0">
                <a:latin typeface="Consolas"/>
                <a:cs typeface="Consolas"/>
              </a:rPr>
              <a:t> = ...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a[0] = (“Hello”)</a:t>
            </a:r>
          </a:p>
          <a:p>
            <a:r>
              <a:rPr lang="it-IT" sz="2000" dirty="0" smtClean="0">
                <a:latin typeface="Consolas"/>
                <a:cs typeface="Consolas"/>
              </a:rPr>
              <a:t>a[1] = (“World”);</a:t>
            </a:r>
          </a:p>
          <a:p>
            <a:r>
              <a:rPr lang="it-IT" sz="2000" dirty="0" smtClean="0">
                <a:latin typeface="Consolas"/>
                <a:cs typeface="Consolas"/>
              </a:rPr>
              <a:t>...</a:t>
            </a:r>
            <a:endParaRPr lang="is-IS" sz="2000" dirty="0" smtClean="0">
              <a:latin typeface="Consolas"/>
              <a:cs typeface="Consolas"/>
            </a:endParaRPr>
          </a:p>
          <a:p>
            <a:r>
              <a:rPr lang="en-US" sz="2000" dirty="0" smtClean="0">
                <a:latin typeface="Consolas"/>
                <a:cs typeface="Consolas"/>
              </a:rPr>
              <a:t>for (String s : a) {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</a:t>
            </a:r>
            <a:r>
              <a:rPr lang="en-US" sz="2000" dirty="0" err="1" smtClean="0">
                <a:latin typeface="Consolas"/>
                <a:cs typeface="Consolas"/>
              </a:rPr>
              <a:t>System.out.println</a:t>
            </a:r>
            <a:r>
              <a:rPr lang="en-US" sz="2000" dirty="0" smtClean="0">
                <a:latin typeface="Consolas"/>
                <a:cs typeface="Consolas"/>
              </a:rPr>
              <a:t>(s);</a:t>
            </a:r>
            <a:endParaRPr lang="en-US" sz="2000" dirty="0">
              <a:latin typeface="Consolas"/>
              <a:cs typeface="Consolas"/>
            </a:endParaRPr>
          </a:p>
          <a:p>
            <a:r>
              <a:rPr lang="en-US" sz="2000" dirty="0" smtClean="0">
                <a:latin typeface="Consolas"/>
                <a:cs typeface="Consolas"/>
              </a:rPr>
              <a:t>}</a:t>
            </a:r>
            <a:endParaRPr lang="is-IS" sz="2000" dirty="0" smtClean="0">
              <a:latin typeface="Consolas"/>
              <a:cs typeface="Consola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limitation was especially awkward because built-in arrays do not have the same problem!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9600" y="53340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 smtClean="0"/>
              <a:t>So, in the late 1990s Sun Microsystems initiated a design process to add generics to the language...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81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Arrays </a:t>
            </a:r>
            <a:r>
              <a:rPr lang="is-IS" sz="3200" dirty="0" smtClean="0">
                <a:solidFill>
                  <a:srgbClr val="800000"/>
                </a:solidFill>
              </a:rPr>
              <a:t>→ Generics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3200400"/>
            <a:ext cx="8223250" cy="1371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smtClean="0">
                <a:latin typeface="Consolas"/>
                <a:cs typeface="Consolas"/>
              </a:rPr>
              <a:t>Object[] </a:t>
            </a:r>
            <a:r>
              <a:rPr lang="it-IT" sz="2000" dirty="0">
                <a:latin typeface="Consolas"/>
                <a:cs typeface="Consolas"/>
              </a:rPr>
              <a:t>a</a:t>
            </a:r>
            <a:r>
              <a:rPr lang="it-IT" sz="2000" dirty="0" smtClean="0">
                <a:latin typeface="Consolas"/>
                <a:cs typeface="Consolas"/>
              </a:rPr>
              <a:t> = ...</a:t>
            </a:r>
          </a:p>
          <a:p>
            <a:r>
              <a:rPr lang="it-IT" sz="2000" dirty="0" err="1" smtClean="0">
                <a:latin typeface="Consolas"/>
                <a:cs typeface="Consolas"/>
              </a:rPr>
              <a:t>String</a:t>
            </a:r>
            <a:r>
              <a:rPr lang="it-IT" sz="2000" dirty="0" smtClean="0">
                <a:latin typeface="Consolas"/>
                <a:cs typeface="Consolas"/>
              </a:rPr>
              <a:t>[] a = ...</a:t>
            </a:r>
          </a:p>
          <a:p>
            <a:r>
              <a:rPr lang="it-IT" sz="2000" dirty="0" err="1" smtClean="0">
                <a:latin typeface="Consolas"/>
                <a:cs typeface="Consolas"/>
              </a:rPr>
              <a:t>Integer</a:t>
            </a:r>
            <a:r>
              <a:rPr lang="it-IT" sz="2000" dirty="0" smtClean="0">
                <a:latin typeface="Consolas"/>
                <a:cs typeface="Consolas"/>
              </a:rPr>
              <a:t>[] a = ...</a:t>
            </a:r>
          </a:p>
          <a:p>
            <a:r>
              <a:rPr lang="it-IT" sz="2000" dirty="0" smtClean="0">
                <a:latin typeface="Consolas"/>
                <a:cs typeface="Consolas"/>
              </a:rPr>
              <a:t>Button[] a = ...</a:t>
            </a:r>
          </a:p>
          <a:p>
            <a:endParaRPr lang="it-IT" sz="2000" dirty="0" smtClean="0">
              <a:latin typeface="Consolas"/>
              <a:cs typeface="Consola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can think of the array “brackets” as a kind of </a:t>
            </a:r>
            <a:r>
              <a:rPr lang="en-US" i="1" dirty="0" smtClean="0"/>
              <a:t>parameterized</a:t>
            </a:r>
            <a:r>
              <a:rPr lang="en-US" dirty="0" smtClean="0"/>
              <a:t> type: a type-level function that takes one type as input and yields another type as output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7244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 smtClean="0"/>
              <a:t>We should be able to do the same thing with object types generated by classes!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560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Proposals for adding Generics to Java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43200"/>
            <a:ext cx="1306285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2743200"/>
            <a:ext cx="1530485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743200"/>
            <a:ext cx="134112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2743200"/>
            <a:ext cx="1484671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25039" r="28013"/>
          <a:stretch/>
        </p:blipFill>
        <p:spPr>
          <a:xfrm>
            <a:off x="3352800" y="2743200"/>
            <a:ext cx="1143000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743200"/>
            <a:ext cx="1371600" cy="1828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0600" y="4724400"/>
            <a:ext cx="12860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err="1" smtClean="0">
                <a:latin typeface="Calibri"/>
                <a:cs typeface="Calibri"/>
              </a:rPr>
              <a:t>PolyJ</a:t>
            </a:r>
            <a:endParaRPr lang="en-US" sz="4200" dirty="0"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4724400"/>
            <a:ext cx="19895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smtClean="0">
                <a:latin typeface="Calibri"/>
                <a:cs typeface="Calibri"/>
              </a:rPr>
              <a:t>Pizza/GJ</a:t>
            </a:r>
            <a:endParaRPr lang="en-US" sz="4200" dirty="0"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4648200"/>
            <a:ext cx="12960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smtClean="0">
                <a:latin typeface="Calibri"/>
                <a:cs typeface="Calibri"/>
              </a:rPr>
              <a:t>LOOJ</a:t>
            </a:r>
            <a:endParaRPr lang="en-US" sz="4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0724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With generics, the Collection interface becomes...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Generic Collections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286000"/>
            <a:ext cx="8223250" cy="4114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 smtClean="0">
                <a:latin typeface="Consolas"/>
                <a:cs typeface="Consolas"/>
              </a:rPr>
              <a:t>interface</a:t>
            </a:r>
            <a:r>
              <a:rPr lang="it-IT" sz="2000" dirty="0" smtClean="0">
                <a:latin typeface="Consolas"/>
                <a:cs typeface="Consolas"/>
              </a:rPr>
              <a:t> Collection&lt;T&gt;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/* Return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true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if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the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contains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x */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it-IT" sz="2000" dirty="0" err="1" smtClean="0">
                <a:latin typeface="Consolas"/>
                <a:cs typeface="Consolas"/>
              </a:rPr>
              <a:t>boolean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contains</a:t>
            </a:r>
            <a:r>
              <a:rPr lang="it-IT" sz="2000" dirty="0" smtClean="0">
                <a:latin typeface="Consolas"/>
                <a:cs typeface="Consolas"/>
              </a:rPr>
              <a:t>(T x);</a:t>
            </a:r>
          </a:p>
          <a:p>
            <a:endParaRPr lang="it-IT" sz="2000" dirty="0" smtClean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Add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x to the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;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return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true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if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</a:p>
          <a:p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 *the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is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changed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. */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it-IT" sz="2000" dirty="0" err="1" smtClean="0">
                <a:latin typeface="Consolas"/>
                <a:cs typeface="Consolas"/>
              </a:rPr>
              <a:t>boolean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add</a:t>
            </a:r>
            <a:r>
              <a:rPr lang="it-IT" sz="2000" dirty="0" smtClean="0">
                <a:latin typeface="Consolas"/>
                <a:cs typeface="Consolas"/>
              </a:rPr>
              <a:t>(T x);</a:t>
            </a:r>
          </a:p>
          <a:p>
            <a:endParaRPr lang="it-IT" sz="2000" dirty="0" smtClean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Remove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x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fromthe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;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return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true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if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</a:p>
          <a:p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  * the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is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changed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. */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it-IT" sz="2000" dirty="0" err="1" smtClean="0">
                <a:latin typeface="Consolas"/>
                <a:cs typeface="Consolas"/>
              </a:rPr>
              <a:t>boolean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remove</a:t>
            </a:r>
            <a:r>
              <a:rPr lang="it-IT" sz="2000" dirty="0" smtClean="0">
                <a:latin typeface="Consolas"/>
                <a:cs typeface="Consolas"/>
              </a:rPr>
              <a:t>(T x);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...</a:t>
            </a:r>
            <a:endParaRPr lang="is-IS" sz="2000" dirty="0" smtClean="0">
              <a:latin typeface="Consolas"/>
              <a:cs typeface="Consolas"/>
            </a:endParaRPr>
          </a:p>
          <a:p>
            <a:r>
              <a:rPr lang="is-IS" sz="2000" dirty="0" smtClean="0">
                <a:latin typeface="Consolas"/>
                <a:cs typeface="Consolas"/>
              </a:rPr>
              <a:t>}</a:t>
            </a:r>
            <a:endParaRPr lang="it-IT" sz="20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679625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Using Java Collections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533400" y="2362200"/>
            <a:ext cx="8223250" cy="2667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smtClean="0">
                <a:latin typeface="Consolas"/>
                <a:cs typeface="Consolas"/>
              </a:rPr>
              <a:t>Collection&lt;</a:t>
            </a:r>
            <a:r>
              <a:rPr lang="it-IT" sz="2000" dirty="0" err="1" smtClean="0">
                <a:latin typeface="Consolas"/>
                <a:cs typeface="Consolas"/>
              </a:rPr>
              <a:t>String</a:t>
            </a:r>
            <a:r>
              <a:rPr lang="it-IT" sz="2000" dirty="0" smtClean="0">
                <a:latin typeface="Consolas"/>
                <a:cs typeface="Consolas"/>
              </a:rPr>
              <a:t>&gt; </a:t>
            </a:r>
            <a:r>
              <a:rPr lang="it-IT" sz="2000" dirty="0">
                <a:latin typeface="Consolas"/>
                <a:cs typeface="Consolas"/>
              </a:rPr>
              <a:t>c</a:t>
            </a:r>
            <a:r>
              <a:rPr lang="it-IT" sz="2000" dirty="0" smtClean="0">
                <a:latin typeface="Consolas"/>
                <a:cs typeface="Consolas"/>
              </a:rPr>
              <a:t> = ...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err="1" smtClean="0">
                <a:latin typeface="Consolas"/>
                <a:cs typeface="Consolas"/>
              </a:rPr>
              <a:t>c.add</a:t>
            </a:r>
            <a:r>
              <a:rPr lang="it-IT" sz="2000" dirty="0" smtClean="0">
                <a:latin typeface="Consolas"/>
                <a:cs typeface="Consolas"/>
              </a:rPr>
              <a:t>(“Hello”)</a:t>
            </a:r>
          </a:p>
          <a:p>
            <a:r>
              <a:rPr lang="it-IT" sz="2000" dirty="0" err="1" smtClean="0">
                <a:latin typeface="Consolas"/>
                <a:cs typeface="Consolas"/>
              </a:rPr>
              <a:t>c.add</a:t>
            </a:r>
            <a:r>
              <a:rPr lang="it-IT" sz="2000" dirty="0" smtClean="0">
                <a:latin typeface="Consolas"/>
                <a:cs typeface="Consolas"/>
              </a:rPr>
              <a:t>(“World”);</a:t>
            </a:r>
          </a:p>
          <a:p>
            <a:r>
              <a:rPr lang="it-IT" sz="2000" dirty="0" smtClean="0">
                <a:latin typeface="Consolas"/>
                <a:cs typeface="Consolas"/>
              </a:rPr>
              <a:t>...</a:t>
            </a:r>
            <a:endParaRPr lang="is-IS" sz="2000" dirty="0" smtClean="0">
              <a:latin typeface="Consolas"/>
              <a:cs typeface="Consolas"/>
            </a:endParaRPr>
          </a:p>
          <a:p>
            <a:r>
              <a:rPr lang="en-US" sz="2000" dirty="0" smtClean="0">
                <a:latin typeface="Consolas"/>
                <a:cs typeface="Consolas"/>
              </a:rPr>
              <a:t>for (String s : c) {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</a:t>
            </a:r>
            <a:r>
              <a:rPr lang="en-US" sz="2000" dirty="0" err="1" smtClean="0">
                <a:latin typeface="Consolas"/>
                <a:cs typeface="Consolas"/>
              </a:rPr>
              <a:t>System.out.println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s.length</a:t>
            </a:r>
            <a:r>
              <a:rPr lang="en-US" sz="2000" dirty="0" smtClean="0">
                <a:latin typeface="Consolas"/>
                <a:cs typeface="Consolas"/>
              </a:rPr>
              <a:t> + “ : “ + </a:t>
            </a:r>
            <a:r>
              <a:rPr lang="en-US" sz="2000" dirty="0" err="1" smtClean="0">
                <a:latin typeface="Consolas"/>
                <a:cs typeface="Consolas"/>
              </a:rPr>
              <a:t>s.length</a:t>
            </a:r>
            <a:r>
              <a:rPr lang="en-US" sz="2000" dirty="0" smtClean="0">
                <a:latin typeface="Consolas"/>
                <a:cs typeface="Consolas"/>
              </a:rPr>
              <a:t>());</a:t>
            </a:r>
            <a:endParaRPr lang="en-US" sz="2000" dirty="0">
              <a:latin typeface="Consolas"/>
              <a:cs typeface="Consolas"/>
            </a:endParaRPr>
          </a:p>
          <a:p>
            <a:r>
              <a:rPr lang="en-US" sz="2000" dirty="0" smtClean="0">
                <a:latin typeface="Consolas"/>
                <a:cs typeface="Consolas"/>
              </a:rPr>
              <a:t>}</a:t>
            </a:r>
            <a:endParaRPr lang="is-IS" sz="2000" dirty="0" smtClean="0">
              <a:latin typeface="Consolas"/>
              <a:cs typeface="Consola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With generics, no casts are needed...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50292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 smtClean="0"/>
              <a:t>… and mistakes (usually) get caught!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0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2805</TotalTime>
  <Pages>0</Pages>
  <Words>1657</Words>
  <Characters>0</Characters>
  <Application>Microsoft Office PowerPoint</Application>
  <PresentationFormat>On-screen Show (4:3)</PresentationFormat>
  <Lines>0</Lines>
  <Paragraphs>279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ＭＳ Ｐゴシック</vt:lpstr>
      <vt:lpstr>ヒラギノ明朝 ProN W3</vt:lpstr>
      <vt:lpstr>Arial</vt:lpstr>
      <vt:lpstr>Calibri</vt:lpstr>
      <vt:lpstr>Consolas</vt:lpstr>
      <vt:lpstr>Courier New</vt:lpstr>
      <vt:lpstr>Times New Roman</vt:lpstr>
      <vt:lpstr>Tw Cen MT</vt:lpstr>
      <vt:lpstr>Wingdings</vt:lpstr>
      <vt:lpstr>Wingdings 2</vt:lpstr>
      <vt:lpstr>Median</vt:lpstr>
      <vt:lpstr>Java Generics</vt:lpstr>
      <vt:lpstr>Textbook and Homework</vt:lpstr>
      <vt:lpstr>Java Collections</vt:lpstr>
      <vt:lpstr>Java Collections</vt:lpstr>
      <vt:lpstr>Using Java Collections</vt:lpstr>
      <vt:lpstr>Arrays → Generics</vt:lpstr>
      <vt:lpstr>Proposals for adding Generics to Java</vt:lpstr>
      <vt:lpstr>Generic Collections</vt:lpstr>
      <vt:lpstr>Using Java Collections</vt:lpstr>
      <vt:lpstr>Static Type checking</vt:lpstr>
      <vt:lpstr>Subtyping</vt:lpstr>
      <vt:lpstr>Subtyping</vt:lpstr>
      <vt:lpstr>Array Subtyping</vt:lpstr>
      <vt:lpstr>Printing Collections</vt:lpstr>
      <vt:lpstr>Wildcards</vt:lpstr>
      <vt:lpstr>Wildcards</vt:lpstr>
      <vt:lpstr>Bounded Wildcards</vt:lpstr>
      <vt:lpstr>Bounded Wildcards</vt:lpstr>
      <vt:lpstr>Bounded Wildcards</vt:lpstr>
      <vt:lpstr>Generic Methods</vt:lpstr>
      <vt:lpstr>Concatenating Lists</vt:lpstr>
      <vt:lpstr>Replacing Elements</vt:lpstr>
      <vt:lpstr>Interface Comparable</vt:lpstr>
      <vt:lpstr>Binary Search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CS211</dc:title>
  <dc:creator>chew</dc:creator>
  <cp:lastModifiedBy>Ross Tate</cp:lastModifiedBy>
  <cp:revision>244</cp:revision>
  <cp:lastPrinted>2015-03-17T15:23:50Z</cp:lastPrinted>
  <dcterms:modified xsi:type="dcterms:W3CDTF">2016-03-24T15:09:28Z</dcterms:modified>
</cp:coreProperties>
</file>