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308" r:id="rId3"/>
    <p:sldId id="362" r:id="rId4"/>
    <p:sldId id="365" r:id="rId5"/>
    <p:sldId id="277" r:id="rId6"/>
    <p:sldId id="363" r:id="rId7"/>
    <p:sldId id="364" r:id="rId8"/>
    <p:sldId id="361" r:id="rId9"/>
    <p:sldId id="263" r:id="rId10"/>
    <p:sldId id="305" r:id="rId11"/>
    <p:sldId id="271" r:id="rId12"/>
    <p:sldId id="272" r:id="rId13"/>
    <p:sldId id="366" r:id="rId14"/>
    <p:sldId id="356" r:id="rId15"/>
    <p:sldId id="357" r:id="rId16"/>
    <p:sldId id="358" r:id="rId17"/>
    <p:sldId id="359" r:id="rId18"/>
    <p:sldId id="360" r:id="rId19"/>
    <p:sldId id="279" r:id="rId20"/>
    <p:sldId id="368" r:id="rId21"/>
    <p:sldId id="36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CC"/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24" y="64"/>
      </p:cViewPr>
      <p:guideLst>
        <p:guide orient="horz" pos="326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pPr/>
              <a:t>2/29/16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0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pPr/>
              <a:t>2/29/16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6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2/29/16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2/29/16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2/29/16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7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 smtClean="0"/>
              <a:t>Recursion (Continued)</a:t>
            </a:r>
            <a:endParaRPr lang="en-US" sz="36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Lecture 9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</a:t>
            </a:r>
            <a:r>
              <a:rPr lang="en-US" sz="2000" dirty="0" smtClean="0"/>
              <a:t>Spring 2016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Example: Count the e’s in a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4864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“it is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asy to s</a:t>
            </a:r>
            <a:r>
              <a:rPr lang="en-US" sz="2400" dirty="0" smtClean="0">
                <a:solidFill>
                  <a:srgbClr val="00B050"/>
                </a:solidFill>
              </a:rPr>
              <a:t>ee</a:t>
            </a:r>
            <a:r>
              <a:rPr lang="en-US" sz="2400" dirty="0" smtClean="0"/>
              <a:t> that this has many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’s”) = 4</a:t>
            </a:r>
          </a:p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“Mississippi”) = 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689080"/>
            <a:ext cx="8610600" cy="372409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 /** =  </a:t>
            </a:r>
            <a:r>
              <a:rPr lang="en-US" dirty="0" smtClean="0"/>
              <a:t>number </a:t>
            </a:r>
            <a:r>
              <a:rPr lang="en-US" dirty="0"/>
              <a:t>of times c occurs in s */</a:t>
            </a:r>
          </a:p>
          <a:p>
            <a:r>
              <a:rPr lang="en-US" dirty="0"/>
              <a:t>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 </a:t>
            </a:r>
            <a:r>
              <a:rPr lang="en-US" dirty="0"/>
              <a:t>c, String s) {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s.length</a:t>
            </a:r>
            <a:r>
              <a:rPr lang="en-US" dirty="0"/>
              <a:t>() == 0</a:t>
            </a:r>
            <a:r>
              <a:rPr lang="en-US" dirty="0" smtClean="0"/>
              <a:t>)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s has at least 1 character }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s.charAt</a:t>
            </a:r>
            <a:r>
              <a:rPr lang="en-US" dirty="0"/>
              <a:t>(0) != c)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(c</a:t>
            </a:r>
            <a:r>
              <a:rPr lang="en-US" dirty="0"/>
              <a:t>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first character of s is c}</a:t>
            </a:r>
          </a:p>
          <a:p>
            <a:r>
              <a:rPr lang="en-US" dirty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1 + </a:t>
            </a:r>
            <a:r>
              <a:rPr lang="en-US" dirty="0" err="1"/>
              <a:t>countEm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514600"/>
            <a:ext cx="2761281" cy="1200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ubstring s[1..],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i.e. s[1], …, s(</a:t>
            </a:r>
            <a:r>
              <a:rPr lang="en-US" b="1" dirty="0" err="1" smtClean="0">
                <a:solidFill>
                  <a:srgbClr val="FFFF00"/>
                </a:solidFill>
              </a:rPr>
              <a:t>s.length</a:t>
            </a:r>
            <a:r>
              <a:rPr lang="en-US" b="1" dirty="0" smtClean="0">
                <a:solidFill>
                  <a:srgbClr val="FFFF00"/>
                </a:solidFill>
              </a:rPr>
              <a:t>()-1)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4343400" y="3114764"/>
            <a:ext cx="1371600" cy="619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3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Computing </a:t>
            </a:r>
            <a:r>
              <a:rPr lang="en-US" sz="3200" dirty="0" err="1" smtClean="0">
                <a:solidFill>
                  <a:srgbClr val="800000"/>
                </a:solidFill>
              </a:rPr>
              <a:t>b</a:t>
            </a:r>
            <a:r>
              <a:rPr lang="en-US" sz="4000" baseline="30000" dirty="0" err="1" smtClean="0">
                <a:solidFill>
                  <a:srgbClr val="800000"/>
                </a:solidFill>
              </a:rPr>
              <a:t>n</a:t>
            </a:r>
            <a:r>
              <a:rPr lang="en-US" sz="3200" dirty="0" smtClean="0">
                <a:solidFill>
                  <a:srgbClr val="800000"/>
                </a:solidFill>
              </a:rPr>
              <a:t> for n &gt;= 0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Power computation:</a:t>
            </a:r>
          </a:p>
          <a:p>
            <a:pPr lvl="1"/>
            <a:r>
              <a:rPr lang="en-US" sz="2400" dirty="0"/>
              <a:t>b</a:t>
            </a:r>
            <a:r>
              <a:rPr lang="en-US" sz="3200" baseline="30000" dirty="0" smtClean="0"/>
              <a:t>0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dirty="0"/>
              <a:t>If n != </a:t>
            </a:r>
            <a:r>
              <a:rPr lang="en-US" sz="2400" dirty="0" smtClean="0"/>
              <a:t>0, </a:t>
            </a:r>
            <a:r>
              <a:rPr lang="en-US" sz="2400" dirty="0" err="1" smtClean="0"/>
              <a:t>b</a:t>
            </a:r>
            <a:r>
              <a:rPr lang="en-US" sz="3200" baseline="30000" dirty="0" err="1" smtClean="0"/>
              <a:t>n</a:t>
            </a:r>
            <a:r>
              <a:rPr lang="en-US" sz="2400" dirty="0" smtClean="0"/>
              <a:t> = b * b</a:t>
            </a:r>
            <a:r>
              <a:rPr lang="en-US" sz="3200" baseline="30000" dirty="0" smtClean="0"/>
              <a:t>n-1</a:t>
            </a:r>
            <a:endParaRPr lang="en-US" sz="3200" dirty="0"/>
          </a:p>
          <a:p>
            <a:pPr lvl="1"/>
            <a:r>
              <a:rPr lang="en-US" sz="2400" dirty="0"/>
              <a:t>If n != 0 and even, </a:t>
            </a:r>
            <a:r>
              <a:rPr lang="en-US" sz="2400" dirty="0" err="1" smtClean="0"/>
              <a:t>b</a:t>
            </a:r>
            <a:r>
              <a:rPr lang="en-US" sz="3200" baseline="30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(b*</a:t>
            </a:r>
            <a:r>
              <a:rPr lang="en-US" sz="2400" dirty="0"/>
              <a:t>b</a:t>
            </a:r>
            <a:r>
              <a:rPr lang="en-US" sz="2400" dirty="0" smtClean="0"/>
              <a:t>)</a:t>
            </a:r>
            <a:r>
              <a:rPr lang="en-US" sz="3200" baseline="30000" dirty="0"/>
              <a:t>n/2</a:t>
            </a:r>
          </a:p>
          <a:p>
            <a:pPr marL="36576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Judicious use of the third property gives far better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876800"/>
            <a:ext cx="716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Example: 3</a:t>
            </a:r>
            <a:r>
              <a:rPr lang="en-US" sz="3200" baseline="30000" dirty="0" smtClean="0">
                <a:solidFill>
                  <a:srgbClr val="800000"/>
                </a:solidFill>
              </a:rPr>
              <a:t>8</a:t>
            </a:r>
            <a:r>
              <a:rPr lang="en-US" dirty="0" smtClean="0">
                <a:solidFill>
                  <a:srgbClr val="800000"/>
                </a:solidFill>
              </a:rPr>
              <a:t>  =  (3*3) * (3*3) * (3*3) * (3*3)  =  (3*3) </a:t>
            </a:r>
            <a:r>
              <a:rPr lang="en-US" sz="3200" baseline="30000" dirty="0" smtClean="0">
                <a:solidFill>
                  <a:srgbClr val="800000"/>
                </a:solidFill>
              </a:rPr>
              <a:t>4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Computing </a:t>
            </a:r>
            <a:r>
              <a:rPr lang="en-US" sz="3200" dirty="0" err="1" smtClean="0">
                <a:solidFill>
                  <a:srgbClr val="800000"/>
                </a:solidFill>
              </a:rPr>
              <a:t>b</a:t>
            </a:r>
            <a:r>
              <a:rPr lang="en-US" sz="3200" baseline="30000" dirty="0" err="1" smtClean="0">
                <a:solidFill>
                  <a:srgbClr val="800000"/>
                </a:solidFill>
              </a:rPr>
              <a:t>n</a:t>
            </a:r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for n &gt;= 0</a:t>
            </a:r>
            <a:endParaRPr lang="en-US" sz="3200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600200"/>
            <a:ext cx="8153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Power computation:</a:t>
            </a:r>
          </a:p>
          <a:p>
            <a:pPr lvl="1"/>
            <a:r>
              <a:rPr lang="en-US" sz="2400" dirty="0" smtClean="0"/>
              <a:t>a</a:t>
            </a:r>
            <a:r>
              <a:rPr lang="en-US" sz="3200" baseline="30000" dirty="0" smtClean="0"/>
              <a:t>0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dirty="0" smtClean="0"/>
              <a:t>If n != 0, </a:t>
            </a:r>
            <a:r>
              <a:rPr lang="en-US" sz="2400" dirty="0" err="1" smtClean="0"/>
              <a:t>b</a:t>
            </a:r>
            <a:r>
              <a:rPr lang="en-US" sz="3200" baseline="30000" dirty="0" err="1" smtClean="0"/>
              <a:t>n</a:t>
            </a:r>
            <a:r>
              <a:rPr lang="en-US" sz="2400" dirty="0" smtClean="0"/>
              <a:t> = b b</a:t>
            </a:r>
            <a:r>
              <a:rPr lang="en-US" sz="3200" baseline="30000" dirty="0" smtClean="0"/>
              <a:t>n-1</a:t>
            </a:r>
            <a:endParaRPr lang="en-US" sz="3200" dirty="0" smtClean="0"/>
          </a:p>
          <a:p>
            <a:pPr lvl="1"/>
            <a:r>
              <a:rPr lang="en-US" sz="2400" dirty="0" smtClean="0"/>
              <a:t>If n != 0 and even, </a:t>
            </a:r>
            <a:r>
              <a:rPr lang="en-US" sz="2400" dirty="0" err="1" smtClean="0"/>
              <a:t>b</a:t>
            </a:r>
            <a:r>
              <a:rPr lang="en-US" sz="3200" baseline="30000" dirty="0" err="1" smtClean="0"/>
              <a:t>n</a:t>
            </a:r>
            <a:r>
              <a:rPr lang="en-US" sz="2400" dirty="0" smtClean="0"/>
              <a:t> = (b*b)</a:t>
            </a:r>
            <a:r>
              <a:rPr lang="en-US" sz="3200" baseline="30000" dirty="0" smtClean="0"/>
              <a:t>n/2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457200" y="3657600"/>
            <a:ext cx="5320938" cy="2575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b**n. Precondition: n &gt;= 0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double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double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(n%2 == 0)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(b*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/2);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b *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(b, 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1752600"/>
            <a:ext cx="28380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n = 16</a:t>
            </a:r>
          </a:p>
          <a:p>
            <a:r>
              <a:rPr lang="en-US" dirty="0" smtClean="0"/>
              <a:t>Next recursive call: 8</a:t>
            </a:r>
            <a:endParaRPr lang="en-US" dirty="0"/>
          </a:p>
          <a:p>
            <a:r>
              <a:rPr lang="en-US" dirty="0"/>
              <a:t>Next recursive call</a:t>
            </a:r>
            <a:r>
              <a:rPr lang="en-US" dirty="0" smtClean="0"/>
              <a:t>: 4</a:t>
            </a:r>
            <a:endParaRPr lang="en-US" dirty="0"/>
          </a:p>
          <a:p>
            <a:r>
              <a:rPr lang="en-US" dirty="0"/>
              <a:t>Next recursive call: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Next recursive call: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Then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4114800"/>
            <a:ext cx="281594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= 2**4</a:t>
            </a:r>
            <a:endParaRPr lang="en-US" dirty="0"/>
          </a:p>
          <a:p>
            <a:r>
              <a:rPr lang="en-US" dirty="0" smtClean="0"/>
              <a:t>Suppose n = 2**k</a:t>
            </a:r>
          </a:p>
          <a:p>
            <a:r>
              <a:rPr lang="en-US" dirty="0" smtClean="0"/>
              <a:t>Will make k + 2 calls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Computing </a:t>
            </a:r>
            <a:r>
              <a:rPr lang="en-US" sz="3200" dirty="0" err="1" smtClean="0">
                <a:solidFill>
                  <a:srgbClr val="800000"/>
                </a:solidFill>
              </a:rPr>
              <a:t>b</a:t>
            </a:r>
            <a:r>
              <a:rPr lang="en-US" sz="3200" baseline="30000" dirty="0" err="1" smtClean="0">
                <a:solidFill>
                  <a:srgbClr val="800000"/>
                </a:solidFill>
              </a:rPr>
              <a:t>n</a:t>
            </a:r>
            <a:r>
              <a:rPr lang="en-US" sz="3200" dirty="0" smtClean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rgbClr val="800000"/>
                </a:solidFill>
              </a:rPr>
              <a:t>for n &gt;= 0</a:t>
            </a:r>
            <a:endParaRPr lang="en-US" sz="3200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600200"/>
            <a:ext cx="8153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3200" baseline="30000" dirty="0" smtClean="0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457200" y="3657600"/>
            <a:ext cx="5320938" cy="2575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b**n. Precondition: n &gt;= 0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double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double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(n%2 == 0)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(b*a, b/2);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b *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(b, 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1752600"/>
            <a:ext cx="28380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n = 16</a:t>
            </a:r>
          </a:p>
          <a:p>
            <a:r>
              <a:rPr lang="en-US" dirty="0" smtClean="0"/>
              <a:t>Next recursive call: 8</a:t>
            </a:r>
            <a:endParaRPr lang="en-US" dirty="0"/>
          </a:p>
          <a:p>
            <a:r>
              <a:rPr lang="en-US" dirty="0"/>
              <a:t>Next recursive call</a:t>
            </a:r>
            <a:r>
              <a:rPr lang="en-US" dirty="0" smtClean="0"/>
              <a:t>: 4</a:t>
            </a:r>
            <a:endParaRPr lang="en-US" dirty="0"/>
          </a:p>
          <a:p>
            <a:r>
              <a:rPr lang="en-US" dirty="0"/>
              <a:t>Next recursive call: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Next recursive call: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Then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4114800"/>
            <a:ext cx="281594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= 2**4</a:t>
            </a:r>
            <a:endParaRPr lang="en-US" dirty="0"/>
          </a:p>
          <a:p>
            <a:r>
              <a:rPr lang="en-US" dirty="0" smtClean="0"/>
              <a:t>Suppose n = 2**k</a:t>
            </a:r>
          </a:p>
          <a:p>
            <a:r>
              <a:rPr lang="en-US" smtClean="0"/>
              <a:t>Will make k + 2 </a:t>
            </a:r>
            <a:r>
              <a:rPr lang="en-US" dirty="0" smtClean="0"/>
              <a:t>calls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461196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If  n = 2**k</a:t>
            </a:r>
          </a:p>
          <a:p>
            <a:r>
              <a:rPr lang="en-US" dirty="0" smtClean="0">
                <a:solidFill>
                  <a:srgbClr val="CC3399"/>
                </a:solidFill>
              </a:rPr>
              <a:t>k  is called the logarithm (to base 2)</a:t>
            </a:r>
          </a:p>
          <a:p>
            <a:r>
              <a:rPr lang="en-US" dirty="0" smtClean="0">
                <a:solidFill>
                  <a:srgbClr val="CC3399"/>
                </a:solidFill>
              </a:rPr>
              <a:t>of  n:   </a:t>
            </a:r>
            <a:r>
              <a:rPr lang="en-US" dirty="0" smtClean="0">
                <a:solidFill>
                  <a:srgbClr val="FF0000"/>
                </a:solidFill>
              </a:rPr>
              <a:t>k = log n  </a:t>
            </a:r>
            <a:r>
              <a:rPr lang="en-US" dirty="0" smtClean="0">
                <a:solidFill>
                  <a:srgbClr val="CC3399"/>
                </a:solidFill>
              </a:rPr>
              <a:t>or  </a:t>
            </a:r>
            <a:r>
              <a:rPr lang="en-US" dirty="0" smtClean="0">
                <a:solidFill>
                  <a:srgbClr val="FF0000"/>
                </a:solidFill>
              </a:rPr>
              <a:t>k = log(n)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445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Tiling Elaine’s kitchen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BB2C459-5F4C-484F-AA66-589F991428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 sz="2400" dirty="0">
                <a:latin typeface="Tw Cen MT" charset="0"/>
                <a:ea typeface="MS PGothic" charset="0"/>
              </a:rPr>
              <a:t>Kitchen in </a:t>
            </a:r>
            <a:r>
              <a:rPr lang="en-US" sz="2400" dirty="0" err="1">
                <a:latin typeface="Tw Cen MT" charset="0"/>
                <a:ea typeface="MS PGothic" charset="0"/>
              </a:rPr>
              <a:t>Gries’s</a:t>
            </a:r>
            <a:r>
              <a:rPr lang="en-US" sz="2400" dirty="0">
                <a:latin typeface="Tw Cen MT" charset="0"/>
                <a:ea typeface="MS PGothic" charset="0"/>
              </a:rPr>
              <a:t> </a:t>
            </a:r>
            <a:r>
              <a:rPr lang="en-US" sz="2400" dirty="0" smtClean="0">
                <a:latin typeface="Tw Cen MT" charset="0"/>
                <a:ea typeface="MS PGothic" charset="0"/>
              </a:rPr>
              <a:t>house: 8 </a:t>
            </a:r>
            <a:r>
              <a:rPr lang="en-US" sz="2400" dirty="0">
                <a:latin typeface="Tw Cen MT" charset="0"/>
                <a:ea typeface="MS PGothic" charset="0"/>
              </a:rPr>
              <a:t>x 8. </a:t>
            </a:r>
            <a:r>
              <a:rPr lang="en-US" sz="2400" dirty="0" smtClean="0">
                <a:latin typeface="Tw Cen MT" charset="0"/>
                <a:ea typeface="MS PGothic" charset="0"/>
              </a:rPr>
              <a:t>Fridge sits </a:t>
            </a:r>
            <a:r>
              <a:rPr lang="en-US" sz="2400" dirty="0">
                <a:latin typeface="Tw Cen MT" charset="0"/>
                <a:ea typeface="MS PGothic" charset="0"/>
              </a:rPr>
              <a:t>on one of </a:t>
            </a:r>
            <a:r>
              <a:rPr lang="en-US" sz="2400" dirty="0" smtClean="0">
                <a:latin typeface="Tw Cen MT" charset="0"/>
                <a:ea typeface="MS PGothic" charset="0"/>
              </a:rPr>
              <a:t>1x1 squares</a:t>
            </a:r>
            <a:endParaRPr lang="en-US" sz="2400" dirty="0">
              <a:latin typeface="Tw Cen MT" charset="0"/>
              <a:ea typeface="MS PGothic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2400" dirty="0">
                <a:latin typeface="Tw Cen MT" charset="0"/>
                <a:ea typeface="MS PGothic" charset="0"/>
              </a:rPr>
              <a:t>His wife, Elaine, wants </a:t>
            </a:r>
            <a:r>
              <a:rPr lang="en-US" sz="2400" dirty="0" smtClean="0">
                <a:latin typeface="Tw Cen MT" charset="0"/>
                <a:ea typeface="MS PGothic" charset="0"/>
              </a:rPr>
              <a:t>kitchen </a:t>
            </a:r>
            <a:r>
              <a:rPr lang="en-US" sz="2400" dirty="0">
                <a:latin typeface="Tw Cen MT" charset="0"/>
                <a:ea typeface="MS PGothic" charset="0"/>
              </a:rPr>
              <a:t>tiled with el-shaped tiles –every square except where the refrigerator sits should be tiled</a:t>
            </a:r>
            <a:r>
              <a:rPr lang="en-US" sz="2400" dirty="0" smtClean="0">
                <a:latin typeface="Tw Cen MT" charset="0"/>
                <a:ea typeface="MS PGothic" charset="0"/>
              </a:rPr>
              <a:t>.</a:t>
            </a:r>
          </a:p>
        </p:txBody>
      </p:sp>
      <p:grpSp>
        <p:nvGrpSpPr>
          <p:cNvPr id="47108" name="Group 2"/>
          <p:cNvGrpSpPr>
            <a:grpSpLocks/>
          </p:cNvGrpSpPr>
          <p:nvPr/>
        </p:nvGrpSpPr>
        <p:grpSpPr bwMode="auto">
          <a:xfrm>
            <a:off x="4648200" y="5791200"/>
            <a:ext cx="609600" cy="609600"/>
            <a:chOff x="7315200" y="4114800"/>
            <a:chExt cx="609600" cy="609600"/>
          </a:xfrm>
        </p:grpSpPr>
        <p:sp>
          <p:nvSpPr>
            <p:cNvPr id="47135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6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7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7109" name="Group 6"/>
          <p:cNvGrpSpPr>
            <a:grpSpLocks/>
          </p:cNvGrpSpPr>
          <p:nvPr/>
        </p:nvGrpSpPr>
        <p:grpSpPr bwMode="auto">
          <a:xfrm>
            <a:off x="5318125" y="3352800"/>
            <a:ext cx="3216275" cy="3082925"/>
            <a:chOff x="0" y="0"/>
            <a:chExt cx="2026" cy="1942"/>
          </a:xfrm>
        </p:grpSpPr>
        <p:sp>
          <p:nvSpPr>
            <p:cNvPr id="47110" name="Line 7"/>
            <p:cNvSpPr>
              <a:spLocks noChangeShapeType="1"/>
            </p:cNvSpPr>
            <p:nvPr/>
          </p:nvSpPr>
          <p:spPr bwMode="auto">
            <a:xfrm>
              <a:off x="55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>
              <a:off x="116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9"/>
            <p:cNvSpPr>
              <a:spLocks noChangeShapeType="1"/>
            </p:cNvSpPr>
            <p:nvPr/>
          </p:nvSpPr>
          <p:spPr bwMode="auto">
            <a:xfrm>
              <a:off x="137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157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1"/>
            <p:cNvSpPr>
              <a:spLocks noChangeShapeType="1"/>
            </p:cNvSpPr>
            <p:nvPr/>
          </p:nvSpPr>
          <p:spPr bwMode="auto">
            <a:xfrm>
              <a:off x="178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2"/>
            <p:cNvSpPr>
              <a:spLocks noChangeShapeType="1"/>
            </p:cNvSpPr>
            <p:nvPr/>
          </p:nvSpPr>
          <p:spPr bwMode="auto">
            <a:xfrm>
              <a:off x="96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75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4"/>
            <p:cNvSpPr>
              <a:spLocks/>
            </p:cNvSpPr>
            <p:nvPr/>
          </p:nvSpPr>
          <p:spPr bwMode="auto">
            <a:xfrm>
              <a:off x="1374" y="719"/>
              <a:ext cx="204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18" name="Rectangle 15"/>
            <p:cNvSpPr>
              <a:spLocks/>
            </p:cNvSpPr>
            <p:nvPr/>
          </p:nvSpPr>
          <p:spPr bwMode="auto">
            <a:xfrm>
              <a:off x="0" y="960"/>
              <a:ext cx="19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r>
                <a:rPr lang="en-US">
                  <a:solidFill>
                    <a:schemeClr val="tx1"/>
                  </a:solidFill>
                  <a:cs typeface="Times New Roman" charset="0"/>
                </a:rPr>
                <a:t>8</a:t>
              </a:r>
            </a:p>
          </p:txBody>
        </p:sp>
        <p:sp>
          <p:nvSpPr>
            <p:cNvPr id="47119" name="Rectangle 16"/>
            <p:cNvSpPr>
              <a:spLocks/>
            </p:cNvSpPr>
            <p:nvPr/>
          </p:nvSpPr>
          <p:spPr bwMode="auto">
            <a:xfrm>
              <a:off x="1008" y="0"/>
              <a:ext cx="19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r>
                <a:rPr lang="en-US">
                  <a:solidFill>
                    <a:schemeClr val="tx1"/>
                  </a:solidFill>
                  <a:cs typeface="Times New Roman" charset="0"/>
                </a:rPr>
                <a:t>8</a:t>
              </a:r>
            </a:p>
          </p:txBody>
        </p:sp>
        <p:sp>
          <p:nvSpPr>
            <p:cNvPr id="47120" name="Line 17"/>
            <p:cNvSpPr>
              <a:spLocks noChangeShapeType="1"/>
            </p:cNvSpPr>
            <p:nvPr/>
          </p:nvSpPr>
          <p:spPr bwMode="auto">
            <a:xfrm>
              <a:off x="106" y="1222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8"/>
            <p:cNvSpPr>
              <a:spLocks noChangeShapeType="1"/>
            </p:cNvSpPr>
            <p:nvPr/>
          </p:nvSpPr>
          <p:spPr bwMode="auto">
            <a:xfrm rot="10800000" flipH="1">
              <a:off x="106" y="310"/>
              <a:ext cx="1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9"/>
            <p:cNvSpPr>
              <a:spLocks noChangeShapeType="1"/>
            </p:cNvSpPr>
            <p:nvPr/>
          </p:nvSpPr>
          <p:spPr bwMode="auto">
            <a:xfrm flipH="1">
              <a:off x="298" y="16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>
              <a:off x="1258" y="16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1"/>
            <p:cNvSpPr>
              <a:spLocks noChangeShapeType="1"/>
            </p:cNvSpPr>
            <p:nvPr/>
          </p:nvSpPr>
          <p:spPr bwMode="auto">
            <a:xfrm>
              <a:off x="1982" y="306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2"/>
            <p:cNvSpPr>
              <a:spLocks noChangeShapeType="1"/>
            </p:cNvSpPr>
            <p:nvPr/>
          </p:nvSpPr>
          <p:spPr bwMode="auto">
            <a:xfrm>
              <a:off x="34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3"/>
            <p:cNvSpPr>
              <a:spLocks noChangeShapeType="1"/>
            </p:cNvSpPr>
            <p:nvPr/>
          </p:nvSpPr>
          <p:spPr bwMode="auto">
            <a:xfrm rot="10800000" flipH="1">
              <a:off x="346" y="30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4"/>
            <p:cNvSpPr>
              <a:spLocks noChangeShapeType="1"/>
            </p:cNvSpPr>
            <p:nvPr/>
          </p:nvSpPr>
          <p:spPr bwMode="auto">
            <a:xfrm rot="10800000" flipH="1">
              <a:off x="346" y="51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5"/>
            <p:cNvSpPr>
              <a:spLocks noChangeShapeType="1"/>
            </p:cNvSpPr>
            <p:nvPr/>
          </p:nvSpPr>
          <p:spPr bwMode="auto">
            <a:xfrm rot="10800000" flipH="1">
              <a:off x="346" y="71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6"/>
            <p:cNvSpPr>
              <a:spLocks noChangeShapeType="1"/>
            </p:cNvSpPr>
            <p:nvPr/>
          </p:nvSpPr>
          <p:spPr bwMode="auto">
            <a:xfrm rot="10800000" flipH="1">
              <a:off x="346" y="91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 rot="10800000" flipH="1">
              <a:off x="346" y="132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10800000" flipH="1">
              <a:off x="346" y="153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9"/>
            <p:cNvSpPr>
              <a:spLocks noChangeShapeType="1"/>
            </p:cNvSpPr>
            <p:nvPr/>
          </p:nvSpPr>
          <p:spPr bwMode="auto">
            <a:xfrm rot="10800000" flipH="1">
              <a:off x="346" y="173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30"/>
            <p:cNvSpPr>
              <a:spLocks noChangeShapeType="1"/>
            </p:cNvSpPr>
            <p:nvPr/>
          </p:nvSpPr>
          <p:spPr bwMode="auto">
            <a:xfrm rot="10800000" flipH="1">
              <a:off x="346" y="193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31"/>
            <p:cNvSpPr>
              <a:spLocks noChangeShapeType="1"/>
            </p:cNvSpPr>
            <p:nvPr/>
          </p:nvSpPr>
          <p:spPr bwMode="auto">
            <a:xfrm rot="10800000" flipH="1">
              <a:off x="346" y="1122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1054" y="3449209"/>
            <a:ext cx="4303346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/** tile a </a:t>
            </a:r>
            <a:r>
              <a:rPr lang="en-US" dirty="0" smtClean="0">
                <a:solidFill>
                  <a:srgbClr val="0009CC"/>
                </a:solidFill>
              </a:rPr>
              <a:t>2</a:t>
            </a:r>
            <a:r>
              <a:rPr lang="en-US" sz="3200" baseline="30000" dirty="0">
                <a:solidFill>
                  <a:srgbClr val="0009CC"/>
                </a:solidFill>
              </a:rPr>
              <a:t>3</a:t>
            </a:r>
            <a:r>
              <a:rPr lang="en-US" dirty="0" smtClean="0">
                <a:solidFill>
                  <a:srgbClr val="0009CC"/>
                </a:solidFill>
              </a:rPr>
              <a:t> </a:t>
            </a:r>
            <a:r>
              <a:rPr lang="en-US" dirty="0">
                <a:solidFill>
                  <a:srgbClr val="0009CC"/>
                </a:solidFill>
              </a:rPr>
              <a:t>by </a:t>
            </a:r>
            <a:r>
              <a:rPr lang="en-US" dirty="0" smtClean="0">
                <a:solidFill>
                  <a:srgbClr val="0009CC"/>
                </a:solidFill>
              </a:rPr>
              <a:t>2</a:t>
            </a:r>
            <a:r>
              <a:rPr lang="en-US" sz="3200" baseline="30000" dirty="0">
                <a:solidFill>
                  <a:srgbClr val="0009CC"/>
                </a:solidFill>
              </a:rPr>
              <a:t>3</a:t>
            </a:r>
            <a:r>
              <a:rPr lang="en-US" dirty="0" smtClean="0">
                <a:solidFill>
                  <a:srgbClr val="0009CC"/>
                </a:solidFill>
              </a:rPr>
              <a:t> </a:t>
            </a:r>
            <a:r>
              <a:rPr lang="en-US" dirty="0">
                <a:solidFill>
                  <a:srgbClr val="0009CC"/>
                </a:solidFill>
              </a:rPr>
              <a:t>kitchen with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      square filled. */ </a:t>
            </a:r>
            <a:br>
              <a:rPr lang="en-US" dirty="0">
                <a:solidFill>
                  <a:srgbClr val="0009CC"/>
                </a:solidFill>
              </a:rPr>
            </a:br>
            <a:r>
              <a:rPr lang="en-US" dirty="0">
                <a:solidFill>
                  <a:srgbClr val="0009CC"/>
                </a:solidFill>
              </a:rPr>
              <a:t>public static void tile(</a:t>
            </a:r>
            <a:r>
              <a:rPr lang="en-US" dirty="0" err="1">
                <a:solidFill>
                  <a:srgbClr val="0009CC"/>
                </a:solidFill>
              </a:rPr>
              <a:t>int</a:t>
            </a:r>
            <a:r>
              <a:rPr lang="en-US" dirty="0">
                <a:solidFill>
                  <a:srgbClr val="0009CC"/>
                </a:solidFill>
              </a:rPr>
              <a:t> n</a:t>
            </a:r>
            <a:r>
              <a:rPr lang="en-US" dirty="0" smtClean="0">
                <a:solidFill>
                  <a:srgbClr val="0009CC"/>
                </a:solidFill>
              </a:rPr>
              <a:t>)</a:t>
            </a: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 smtClean="0">
                <a:solidFill>
                  <a:srgbClr val="FF0000"/>
                </a:solidFill>
              </a:rPr>
              <a:t>We abstract away keeping track of where the filled square is, etc.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84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Tiling Elaine’s kitchen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BB2C459-5F4C-484F-AA66-589F991428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47108" name="Group 2"/>
          <p:cNvGrpSpPr>
            <a:grpSpLocks/>
          </p:cNvGrpSpPr>
          <p:nvPr/>
        </p:nvGrpSpPr>
        <p:grpSpPr bwMode="auto">
          <a:xfrm>
            <a:off x="7924800" y="4724400"/>
            <a:ext cx="609600" cy="609600"/>
            <a:chOff x="7315200" y="4114800"/>
            <a:chExt cx="609600" cy="609600"/>
          </a:xfrm>
        </p:grpSpPr>
        <p:sp>
          <p:nvSpPr>
            <p:cNvPr id="47135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6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7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7109" name="Group 6"/>
          <p:cNvGrpSpPr>
            <a:grpSpLocks/>
          </p:cNvGrpSpPr>
          <p:nvPr/>
        </p:nvGrpSpPr>
        <p:grpSpPr bwMode="auto">
          <a:xfrm>
            <a:off x="5334000" y="1371600"/>
            <a:ext cx="3216275" cy="3082925"/>
            <a:chOff x="0" y="0"/>
            <a:chExt cx="2026" cy="1942"/>
          </a:xfrm>
        </p:grpSpPr>
        <p:sp>
          <p:nvSpPr>
            <p:cNvPr id="47110" name="Line 7"/>
            <p:cNvSpPr>
              <a:spLocks noChangeShapeType="1"/>
            </p:cNvSpPr>
            <p:nvPr/>
          </p:nvSpPr>
          <p:spPr bwMode="auto">
            <a:xfrm>
              <a:off x="55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>
              <a:off x="116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9"/>
            <p:cNvSpPr>
              <a:spLocks noChangeShapeType="1"/>
            </p:cNvSpPr>
            <p:nvPr/>
          </p:nvSpPr>
          <p:spPr bwMode="auto">
            <a:xfrm>
              <a:off x="137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157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1"/>
            <p:cNvSpPr>
              <a:spLocks noChangeShapeType="1"/>
            </p:cNvSpPr>
            <p:nvPr/>
          </p:nvSpPr>
          <p:spPr bwMode="auto">
            <a:xfrm>
              <a:off x="178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2"/>
            <p:cNvSpPr>
              <a:spLocks noChangeShapeType="1"/>
            </p:cNvSpPr>
            <p:nvPr/>
          </p:nvSpPr>
          <p:spPr bwMode="auto">
            <a:xfrm>
              <a:off x="96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75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4"/>
            <p:cNvSpPr>
              <a:spLocks/>
            </p:cNvSpPr>
            <p:nvPr/>
          </p:nvSpPr>
          <p:spPr bwMode="auto">
            <a:xfrm>
              <a:off x="1374" y="719"/>
              <a:ext cx="204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18" name="Rectangle 15"/>
            <p:cNvSpPr>
              <a:spLocks/>
            </p:cNvSpPr>
            <p:nvPr/>
          </p:nvSpPr>
          <p:spPr bwMode="auto">
            <a:xfrm>
              <a:off x="0" y="96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19" name="Rectangle 16"/>
            <p:cNvSpPr>
              <a:spLocks/>
            </p:cNvSpPr>
            <p:nvPr/>
          </p:nvSpPr>
          <p:spPr bwMode="auto">
            <a:xfrm>
              <a:off x="1008" y="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20" name="Line 17"/>
            <p:cNvSpPr>
              <a:spLocks noChangeShapeType="1"/>
            </p:cNvSpPr>
            <p:nvPr/>
          </p:nvSpPr>
          <p:spPr bwMode="auto">
            <a:xfrm>
              <a:off x="106" y="1222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8"/>
            <p:cNvSpPr>
              <a:spLocks noChangeShapeType="1"/>
            </p:cNvSpPr>
            <p:nvPr/>
          </p:nvSpPr>
          <p:spPr bwMode="auto">
            <a:xfrm rot="10800000" flipH="1">
              <a:off x="106" y="310"/>
              <a:ext cx="1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9"/>
            <p:cNvSpPr>
              <a:spLocks noChangeShapeType="1"/>
            </p:cNvSpPr>
            <p:nvPr/>
          </p:nvSpPr>
          <p:spPr bwMode="auto">
            <a:xfrm flipH="1">
              <a:off x="298" y="16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>
              <a:off x="1258" y="16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1"/>
            <p:cNvSpPr>
              <a:spLocks noChangeShapeType="1"/>
            </p:cNvSpPr>
            <p:nvPr/>
          </p:nvSpPr>
          <p:spPr bwMode="auto">
            <a:xfrm>
              <a:off x="1982" y="306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2"/>
            <p:cNvSpPr>
              <a:spLocks noChangeShapeType="1"/>
            </p:cNvSpPr>
            <p:nvPr/>
          </p:nvSpPr>
          <p:spPr bwMode="auto">
            <a:xfrm>
              <a:off x="34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3"/>
            <p:cNvSpPr>
              <a:spLocks noChangeShapeType="1"/>
            </p:cNvSpPr>
            <p:nvPr/>
          </p:nvSpPr>
          <p:spPr bwMode="auto">
            <a:xfrm rot="10800000" flipH="1">
              <a:off x="346" y="30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4"/>
            <p:cNvSpPr>
              <a:spLocks noChangeShapeType="1"/>
            </p:cNvSpPr>
            <p:nvPr/>
          </p:nvSpPr>
          <p:spPr bwMode="auto">
            <a:xfrm rot="10800000" flipH="1">
              <a:off x="346" y="51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5"/>
            <p:cNvSpPr>
              <a:spLocks noChangeShapeType="1"/>
            </p:cNvSpPr>
            <p:nvPr/>
          </p:nvSpPr>
          <p:spPr bwMode="auto">
            <a:xfrm rot="10800000" flipH="1">
              <a:off x="346" y="71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6"/>
            <p:cNvSpPr>
              <a:spLocks noChangeShapeType="1"/>
            </p:cNvSpPr>
            <p:nvPr/>
          </p:nvSpPr>
          <p:spPr bwMode="auto">
            <a:xfrm rot="10800000" flipH="1">
              <a:off x="346" y="91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 rot="10800000" flipH="1">
              <a:off x="346" y="132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10800000" flipH="1">
              <a:off x="346" y="153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9"/>
            <p:cNvSpPr>
              <a:spLocks noChangeShapeType="1"/>
            </p:cNvSpPr>
            <p:nvPr/>
          </p:nvSpPr>
          <p:spPr bwMode="auto">
            <a:xfrm rot="10800000" flipH="1">
              <a:off x="346" y="173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30"/>
            <p:cNvSpPr>
              <a:spLocks noChangeShapeType="1"/>
            </p:cNvSpPr>
            <p:nvPr/>
          </p:nvSpPr>
          <p:spPr bwMode="auto">
            <a:xfrm rot="10800000" flipH="1">
              <a:off x="346" y="193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31"/>
            <p:cNvSpPr>
              <a:spLocks noChangeShapeType="1"/>
            </p:cNvSpPr>
            <p:nvPr/>
          </p:nvSpPr>
          <p:spPr bwMode="auto">
            <a:xfrm rot="10800000" flipH="1">
              <a:off x="346" y="1122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750067"/>
            <a:ext cx="4800600" cy="4081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/** tile a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by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kitchen with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      square filled. */ </a:t>
            </a:r>
            <a:br>
              <a:rPr lang="en-US" dirty="0">
                <a:solidFill>
                  <a:srgbClr val="0009CC"/>
                </a:solidFill>
              </a:rPr>
            </a:br>
            <a:r>
              <a:rPr lang="en-US" dirty="0">
                <a:solidFill>
                  <a:srgbClr val="0009CC"/>
                </a:solidFill>
              </a:rPr>
              <a:t>public static void tile(</a:t>
            </a:r>
            <a:r>
              <a:rPr lang="en-US" dirty="0" err="1">
                <a:solidFill>
                  <a:srgbClr val="0009CC"/>
                </a:solidFill>
              </a:rPr>
              <a:t>int</a:t>
            </a:r>
            <a:r>
              <a:rPr lang="en-US" dirty="0">
                <a:solidFill>
                  <a:srgbClr val="0009CC"/>
                </a:solidFill>
              </a:rPr>
              <a:t> n</a:t>
            </a:r>
            <a:r>
              <a:rPr lang="en-US" dirty="0" smtClean="0">
                <a:solidFill>
                  <a:srgbClr val="0009CC"/>
                </a:solidFill>
              </a:rPr>
              <a:t>) {</a:t>
            </a: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}</a:t>
            </a: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 smtClean="0">
                <a:solidFill>
                  <a:srgbClr val="FF0000"/>
                </a:solidFill>
              </a:rPr>
              <a:t>We generalize to a</a:t>
            </a:r>
            <a:r>
              <a:rPr lang="en-US" dirty="0" smtClean="0">
                <a:solidFill>
                  <a:srgbClr val="0009CC"/>
                </a:solidFill>
              </a:rPr>
              <a:t> </a:t>
            </a:r>
            <a:r>
              <a:rPr lang="en-US" dirty="0">
                <a:solidFill>
                  <a:srgbClr val="0009CC"/>
                </a:solidFill>
              </a:rPr>
              <a:t>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by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kitchen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027" y="5012200"/>
            <a:ext cx="1526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case?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6258" y="3124200"/>
            <a:ext cx="2360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(n == 0) return;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34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Tiling Elaine’s kitchen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BB2C459-5F4C-484F-AA66-589F991428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47108" name="Group 2"/>
          <p:cNvGrpSpPr>
            <a:grpSpLocks/>
          </p:cNvGrpSpPr>
          <p:nvPr/>
        </p:nvGrpSpPr>
        <p:grpSpPr bwMode="auto">
          <a:xfrm>
            <a:off x="7924800" y="4724400"/>
            <a:ext cx="609600" cy="609600"/>
            <a:chOff x="7315200" y="4114800"/>
            <a:chExt cx="609600" cy="609600"/>
          </a:xfrm>
        </p:grpSpPr>
        <p:sp>
          <p:nvSpPr>
            <p:cNvPr id="47135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6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7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7109" name="Group 6"/>
          <p:cNvGrpSpPr>
            <a:grpSpLocks/>
          </p:cNvGrpSpPr>
          <p:nvPr/>
        </p:nvGrpSpPr>
        <p:grpSpPr bwMode="auto">
          <a:xfrm>
            <a:off x="5334000" y="1371600"/>
            <a:ext cx="3216275" cy="3082925"/>
            <a:chOff x="0" y="0"/>
            <a:chExt cx="2026" cy="1942"/>
          </a:xfrm>
        </p:grpSpPr>
        <p:sp>
          <p:nvSpPr>
            <p:cNvPr id="47110" name="Line 7"/>
            <p:cNvSpPr>
              <a:spLocks noChangeShapeType="1"/>
            </p:cNvSpPr>
            <p:nvPr/>
          </p:nvSpPr>
          <p:spPr bwMode="auto">
            <a:xfrm>
              <a:off x="55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>
              <a:off x="116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9"/>
            <p:cNvSpPr>
              <a:spLocks noChangeShapeType="1"/>
            </p:cNvSpPr>
            <p:nvPr/>
          </p:nvSpPr>
          <p:spPr bwMode="auto">
            <a:xfrm>
              <a:off x="137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157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1"/>
            <p:cNvSpPr>
              <a:spLocks noChangeShapeType="1"/>
            </p:cNvSpPr>
            <p:nvPr/>
          </p:nvSpPr>
          <p:spPr bwMode="auto">
            <a:xfrm>
              <a:off x="178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2"/>
            <p:cNvSpPr>
              <a:spLocks noChangeShapeType="1"/>
            </p:cNvSpPr>
            <p:nvPr/>
          </p:nvSpPr>
          <p:spPr bwMode="auto">
            <a:xfrm>
              <a:off x="96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75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4"/>
            <p:cNvSpPr>
              <a:spLocks/>
            </p:cNvSpPr>
            <p:nvPr/>
          </p:nvSpPr>
          <p:spPr bwMode="auto">
            <a:xfrm>
              <a:off x="1374" y="719"/>
              <a:ext cx="204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18" name="Rectangle 15"/>
            <p:cNvSpPr>
              <a:spLocks/>
            </p:cNvSpPr>
            <p:nvPr/>
          </p:nvSpPr>
          <p:spPr bwMode="auto">
            <a:xfrm>
              <a:off x="0" y="96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19" name="Rectangle 16"/>
            <p:cNvSpPr>
              <a:spLocks/>
            </p:cNvSpPr>
            <p:nvPr/>
          </p:nvSpPr>
          <p:spPr bwMode="auto">
            <a:xfrm>
              <a:off x="1008" y="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20" name="Line 17"/>
            <p:cNvSpPr>
              <a:spLocks noChangeShapeType="1"/>
            </p:cNvSpPr>
            <p:nvPr/>
          </p:nvSpPr>
          <p:spPr bwMode="auto">
            <a:xfrm>
              <a:off x="106" y="1222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8"/>
            <p:cNvSpPr>
              <a:spLocks noChangeShapeType="1"/>
            </p:cNvSpPr>
            <p:nvPr/>
          </p:nvSpPr>
          <p:spPr bwMode="auto">
            <a:xfrm rot="10800000" flipH="1">
              <a:off x="106" y="310"/>
              <a:ext cx="1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9"/>
            <p:cNvSpPr>
              <a:spLocks noChangeShapeType="1"/>
            </p:cNvSpPr>
            <p:nvPr/>
          </p:nvSpPr>
          <p:spPr bwMode="auto">
            <a:xfrm flipH="1">
              <a:off x="298" y="16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>
              <a:off x="1258" y="16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1"/>
            <p:cNvSpPr>
              <a:spLocks noChangeShapeType="1"/>
            </p:cNvSpPr>
            <p:nvPr/>
          </p:nvSpPr>
          <p:spPr bwMode="auto">
            <a:xfrm>
              <a:off x="1982" y="306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2"/>
            <p:cNvSpPr>
              <a:spLocks noChangeShapeType="1"/>
            </p:cNvSpPr>
            <p:nvPr/>
          </p:nvSpPr>
          <p:spPr bwMode="auto">
            <a:xfrm>
              <a:off x="34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3"/>
            <p:cNvSpPr>
              <a:spLocks noChangeShapeType="1"/>
            </p:cNvSpPr>
            <p:nvPr/>
          </p:nvSpPr>
          <p:spPr bwMode="auto">
            <a:xfrm rot="10800000" flipH="1">
              <a:off x="346" y="30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4"/>
            <p:cNvSpPr>
              <a:spLocks noChangeShapeType="1"/>
            </p:cNvSpPr>
            <p:nvPr/>
          </p:nvSpPr>
          <p:spPr bwMode="auto">
            <a:xfrm rot="10800000" flipH="1">
              <a:off x="346" y="51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5"/>
            <p:cNvSpPr>
              <a:spLocks noChangeShapeType="1"/>
            </p:cNvSpPr>
            <p:nvPr/>
          </p:nvSpPr>
          <p:spPr bwMode="auto">
            <a:xfrm rot="10800000" flipH="1">
              <a:off x="346" y="71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6"/>
            <p:cNvSpPr>
              <a:spLocks noChangeShapeType="1"/>
            </p:cNvSpPr>
            <p:nvPr/>
          </p:nvSpPr>
          <p:spPr bwMode="auto">
            <a:xfrm rot="10800000" flipH="1">
              <a:off x="346" y="91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 rot="10800000" flipH="1">
              <a:off x="346" y="132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10800000" flipH="1">
              <a:off x="346" y="153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9"/>
            <p:cNvSpPr>
              <a:spLocks noChangeShapeType="1"/>
            </p:cNvSpPr>
            <p:nvPr/>
          </p:nvSpPr>
          <p:spPr bwMode="auto">
            <a:xfrm rot="10800000" flipH="1">
              <a:off x="346" y="173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30"/>
            <p:cNvSpPr>
              <a:spLocks noChangeShapeType="1"/>
            </p:cNvSpPr>
            <p:nvPr/>
          </p:nvSpPr>
          <p:spPr bwMode="auto">
            <a:xfrm rot="10800000" flipH="1">
              <a:off x="346" y="193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31"/>
            <p:cNvSpPr>
              <a:spLocks noChangeShapeType="1"/>
            </p:cNvSpPr>
            <p:nvPr/>
          </p:nvSpPr>
          <p:spPr bwMode="auto">
            <a:xfrm rot="10800000" flipH="1">
              <a:off x="346" y="1122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750067"/>
            <a:ext cx="4495800" cy="4081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/** tile a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by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kitchen with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      square filled. */ </a:t>
            </a:r>
            <a:br>
              <a:rPr lang="en-US" dirty="0">
                <a:solidFill>
                  <a:srgbClr val="0009CC"/>
                </a:solidFill>
              </a:rPr>
            </a:br>
            <a:r>
              <a:rPr lang="en-US" dirty="0">
                <a:solidFill>
                  <a:srgbClr val="0009CC"/>
                </a:solidFill>
              </a:rPr>
              <a:t>public static void tile(</a:t>
            </a:r>
            <a:r>
              <a:rPr lang="en-US" dirty="0" err="1">
                <a:solidFill>
                  <a:srgbClr val="0009CC"/>
                </a:solidFill>
              </a:rPr>
              <a:t>int</a:t>
            </a:r>
            <a:r>
              <a:rPr lang="en-US" dirty="0">
                <a:solidFill>
                  <a:srgbClr val="0009CC"/>
                </a:solidFill>
              </a:rPr>
              <a:t> n</a:t>
            </a:r>
            <a:r>
              <a:rPr lang="en-US" dirty="0" smtClean="0">
                <a:solidFill>
                  <a:srgbClr val="0009CC"/>
                </a:solidFill>
              </a:rPr>
              <a:t>) {</a:t>
            </a: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}</a:t>
            </a: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372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&gt; 0. What can we do to get kitchens of size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29" y="3048000"/>
            <a:ext cx="2360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(n == 0) return;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67400" y="1789038"/>
            <a:ext cx="2590800" cy="2630561"/>
            <a:chOff x="5867400" y="1789038"/>
            <a:chExt cx="2590800" cy="2630561"/>
          </a:xfrm>
        </p:grpSpPr>
        <p:sp>
          <p:nvSpPr>
            <p:cNvPr id="37" name="Line 18"/>
            <p:cNvSpPr>
              <a:spLocks noChangeShapeType="1"/>
            </p:cNvSpPr>
            <p:nvPr/>
          </p:nvSpPr>
          <p:spPr bwMode="auto">
            <a:xfrm rot="10800000" flipH="1">
              <a:off x="7162800" y="1789038"/>
              <a:ext cx="1588" cy="26305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0800000">
              <a:off x="5867400" y="3124198"/>
              <a:ext cx="2590800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5257800" y="2895600"/>
            <a:ext cx="47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9CC"/>
                </a:solidFill>
              </a:rPr>
              <a:t>2</a:t>
            </a:r>
            <a:r>
              <a:rPr lang="en-US" sz="3200" baseline="30000" dirty="0" smtClean="0">
                <a:solidFill>
                  <a:srgbClr val="0009CC"/>
                </a:solidFill>
              </a:rPr>
              <a:t>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1290935"/>
            <a:ext cx="47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9CC"/>
                </a:solidFill>
              </a:rPr>
              <a:t>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00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Tiling Elaine’s kitchen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BB2C459-5F4C-484F-AA66-589F991428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47108" name="Group 2"/>
          <p:cNvGrpSpPr>
            <a:grpSpLocks/>
          </p:cNvGrpSpPr>
          <p:nvPr/>
        </p:nvGrpSpPr>
        <p:grpSpPr bwMode="auto">
          <a:xfrm>
            <a:off x="7924800" y="4724400"/>
            <a:ext cx="609600" cy="609600"/>
            <a:chOff x="7315200" y="4114800"/>
            <a:chExt cx="609600" cy="609600"/>
          </a:xfrm>
        </p:grpSpPr>
        <p:sp>
          <p:nvSpPr>
            <p:cNvPr id="47135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6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7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7109" name="Group 6"/>
          <p:cNvGrpSpPr>
            <a:grpSpLocks/>
          </p:cNvGrpSpPr>
          <p:nvPr/>
        </p:nvGrpSpPr>
        <p:grpSpPr bwMode="auto">
          <a:xfrm>
            <a:off x="5334000" y="1371600"/>
            <a:ext cx="3216275" cy="3082925"/>
            <a:chOff x="0" y="0"/>
            <a:chExt cx="2026" cy="1942"/>
          </a:xfrm>
        </p:grpSpPr>
        <p:sp>
          <p:nvSpPr>
            <p:cNvPr id="47110" name="Line 7"/>
            <p:cNvSpPr>
              <a:spLocks noChangeShapeType="1"/>
            </p:cNvSpPr>
            <p:nvPr/>
          </p:nvSpPr>
          <p:spPr bwMode="auto">
            <a:xfrm>
              <a:off x="55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>
              <a:off x="116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9"/>
            <p:cNvSpPr>
              <a:spLocks noChangeShapeType="1"/>
            </p:cNvSpPr>
            <p:nvPr/>
          </p:nvSpPr>
          <p:spPr bwMode="auto">
            <a:xfrm>
              <a:off x="137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157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1"/>
            <p:cNvSpPr>
              <a:spLocks noChangeShapeType="1"/>
            </p:cNvSpPr>
            <p:nvPr/>
          </p:nvSpPr>
          <p:spPr bwMode="auto">
            <a:xfrm>
              <a:off x="178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2"/>
            <p:cNvSpPr>
              <a:spLocks noChangeShapeType="1"/>
            </p:cNvSpPr>
            <p:nvPr/>
          </p:nvSpPr>
          <p:spPr bwMode="auto">
            <a:xfrm>
              <a:off x="96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75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4"/>
            <p:cNvSpPr>
              <a:spLocks/>
            </p:cNvSpPr>
            <p:nvPr/>
          </p:nvSpPr>
          <p:spPr bwMode="auto">
            <a:xfrm>
              <a:off x="1374" y="719"/>
              <a:ext cx="204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18" name="Rectangle 15"/>
            <p:cNvSpPr>
              <a:spLocks/>
            </p:cNvSpPr>
            <p:nvPr/>
          </p:nvSpPr>
          <p:spPr bwMode="auto">
            <a:xfrm>
              <a:off x="0" y="96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19" name="Rectangle 16"/>
            <p:cNvSpPr>
              <a:spLocks/>
            </p:cNvSpPr>
            <p:nvPr/>
          </p:nvSpPr>
          <p:spPr bwMode="auto">
            <a:xfrm>
              <a:off x="1008" y="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20" name="Line 17"/>
            <p:cNvSpPr>
              <a:spLocks noChangeShapeType="1"/>
            </p:cNvSpPr>
            <p:nvPr/>
          </p:nvSpPr>
          <p:spPr bwMode="auto">
            <a:xfrm>
              <a:off x="106" y="1222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8"/>
            <p:cNvSpPr>
              <a:spLocks noChangeShapeType="1"/>
            </p:cNvSpPr>
            <p:nvPr/>
          </p:nvSpPr>
          <p:spPr bwMode="auto">
            <a:xfrm rot="10800000" flipH="1">
              <a:off x="106" y="310"/>
              <a:ext cx="1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9"/>
            <p:cNvSpPr>
              <a:spLocks noChangeShapeType="1"/>
            </p:cNvSpPr>
            <p:nvPr/>
          </p:nvSpPr>
          <p:spPr bwMode="auto">
            <a:xfrm flipH="1">
              <a:off x="298" y="16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>
              <a:off x="1258" y="16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1"/>
            <p:cNvSpPr>
              <a:spLocks noChangeShapeType="1"/>
            </p:cNvSpPr>
            <p:nvPr/>
          </p:nvSpPr>
          <p:spPr bwMode="auto">
            <a:xfrm>
              <a:off x="1982" y="306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2"/>
            <p:cNvSpPr>
              <a:spLocks noChangeShapeType="1"/>
            </p:cNvSpPr>
            <p:nvPr/>
          </p:nvSpPr>
          <p:spPr bwMode="auto">
            <a:xfrm>
              <a:off x="34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3"/>
            <p:cNvSpPr>
              <a:spLocks noChangeShapeType="1"/>
            </p:cNvSpPr>
            <p:nvPr/>
          </p:nvSpPr>
          <p:spPr bwMode="auto">
            <a:xfrm rot="10800000" flipH="1">
              <a:off x="346" y="30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4"/>
            <p:cNvSpPr>
              <a:spLocks noChangeShapeType="1"/>
            </p:cNvSpPr>
            <p:nvPr/>
          </p:nvSpPr>
          <p:spPr bwMode="auto">
            <a:xfrm rot="10800000" flipH="1">
              <a:off x="346" y="51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5"/>
            <p:cNvSpPr>
              <a:spLocks noChangeShapeType="1"/>
            </p:cNvSpPr>
            <p:nvPr/>
          </p:nvSpPr>
          <p:spPr bwMode="auto">
            <a:xfrm rot="10800000" flipH="1">
              <a:off x="346" y="71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6"/>
            <p:cNvSpPr>
              <a:spLocks noChangeShapeType="1"/>
            </p:cNvSpPr>
            <p:nvPr/>
          </p:nvSpPr>
          <p:spPr bwMode="auto">
            <a:xfrm rot="10800000" flipH="1">
              <a:off x="346" y="91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 rot="10800000" flipH="1">
              <a:off x="346" y="132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10800000" flipH="1">
              <a:off x="346" y="153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9"/>
            <p:cNvSpPr>
              <a:spLocks noChangeShapeType="1"/>
            </p:cNvSpPr>
            <p:nvPr/>
          </p:nvSpPr>
          <p:spPr bwMode="auto">
            <a:xfrm rot="10800000" flipH="1">
              <a:off x="346" y="173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30"/>
            <p:cNvSpPr>
              <a:spLocks noChangeShapeType="1"/>
            </p:cNvSpPr>
            <p:nvPr/>
          </p:nvSpPr>
          <p:spPr bwMode="auto">
            <a:xfrm rot="10800000" flipH="1">
              <a:off x="346" y="193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31"/>
            <p:cNvSpPr>
              <a:spLocks noChangeShapeType="1"/>
            </p:cNvSpPr>
            <p:nvPr/>
          </p:nvSpPr>
          <p:spPr bwMode="auto">
            <a:xfrm rot="10800000" flipH="1">
              <a:off x="346" y="1122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750067"/>
            <a:ext cx="4495800" cy="4081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/** tile a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by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kitchen with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      square filled. */ </a:t>
            </a:r>
            <a:br>
              <a:rPr lang="en-US" dirty="0">
                <a:solidFill>
                  <a:srgbClr val="0009CC"/>
                </a:solidFill>
              </a:rPr>
            </a:br>
            <a:r>
              <a:rPr lang="en-US" dirty="0">
                <a:solidFill>
                  <a:srgbClr val="0009CC"/>
                </a:solidFill>
              </a:rPr>
              <a:t>public static void tile(</a:t>
            </a:r>
            <a:r>
              <a:rPr lang="en-US" dirty="0" err="1">
                <a:solidFill>
                  <a:srgbClr val="0009CC"/>
                </a:solidFill>
              </a:rPr>
              <a:t>int</a:t>
            </a:r>
            <a:r>
              <a:rPr lang="en-US" dirty="0">
                <a:solidFill>
                  <a:srgbClr val="0009CC"/>
                </a:solidFill>
              </a:rPr>
              <a:t> n</a:t>
            </a:r>
            <a:r>
              <a:rPr lang="en-US" dirty="0" smtClean="0">
                <a:solidFill>
                  <a:srgbClr val="0009CC"/>
                </a:solidFill>
              </a:rPr>
              <a:t>) {</a:t>
            </a: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}</a:t>
            </a: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8018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tile the upper-right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</a:rPr>
              <a:t>n-1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kitchen recursively.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we can’t tile the other three because they don’t have a filled square.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What can we do? Remember, the idea is to tile the kitchen!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29" y="3048000"/>
            <a:ext cx="2360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(n == 0) return;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67400" y="1789038"/>
            <a:ext cx="2590800" cy="2630561"/>
            <a:chOff x="5867400" y="1789038"/>
            <a:chExt cx="2590800" cy="2630561"/>
          </a:xfrm>
        </p:grpSpPr>
        <p:sp>
          <p:nvSpPr>
            <p:cNvPr id="37" name="Line 18"/>
            <p:cNvSpPr>
              <a:spLocks noChangeShapeType="1"/>
            </p:cNvSpPr>
            <p:nvPr/>
          </p:nvSpPr>
          <p:spPr bwMode="auto">
            <a:xfrm rot="10800000" flipH="1">
              <a:off x="7162800" y="1789038"/>
              <a:ext cx="1588" cy="26305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0800000">
              <a:off x="5867400" y="3124198"/>
              <a:ext cx="2590800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2675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Tiling Elaine’s kitchen</a:t>
            </a: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BB2C459-5F4C-484F-AA66-589F991428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47108" name="Group 2"/>
          <p:cNvGrpSpPr>
            <a:grpSpLocks/>
          </p:cNvGrpSpPr>
          <p:nvPr/>
        </p:nvGrpSpPr>
        <p:grpSpPr bwMode="auto">
          <a:xfrm>
            <a:off x="7924800" y="4724400"/>
            <a:ext cx="609600" cy="609600"/>
            <a:chOff x="7315200" y="4114800"/>
            <a:chExt cx="609600" cy="609600"/>
          </a:xfrm>
        </p:grpSpPr>
        <p:sp>
          <p:nvSpPr>
            <p:cNvPr id="47135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6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37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47109" name="Group 6"/>
          <p:cNvGrpSpPr>
            <a:grpSpLocks/>
          </p:cNvGrpSpPr>
          <p:nvPr/>
        </p:nvGrpSpPr>
        <p:grpSpPr bwMode="auto">
          <a:xfrm>
            <a:off x="5334000" y="1371600"/>
            <a:ext cx="3216275" cy="3082925"/>
            <a:chOff x="0" y="0"/>
            <a:chExt cx="2026" cy="1942"/>
          </a:xfrm>
        </p:grpSpPr>
        <p:sp>
          <p:nvSpPr>
            <p:cNvPr id="47110" name="Line 7"/>
            <p:cNvSpPr>
              <a:spLocks noChangeShapeType="1"/>
            </p:cNvSpPr>
            <p:nvPr/>
          </p:nvSpPr>
          <p:spPr bwMode="auto">
            <a:xfrm>
              <a:off x="55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>
              <a:off x="116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9"/>
            <p:cNvSpPr>
              <a:spLocks noChangeShapeType="1"/>
            </p:cNvSpPr>
            <p:nvPr/>
          </p:nvSpPr>
          <p:spPr bwMode="auto">
            <a:xfrm>
              <a:off x="137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10"/>
            <p:cNvSpPr>
              <a:spLocks noChangeShapeType="1"/>
            </p:cNvSpPr>
            <p:nvPr/>
          </p:nvSpPr>
          <p:spPr bwMode="auto">
            <a:xfrm>
              <a:off x="1577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1"/>
            <p:cNvSpPr>
              <a:spLocks noChangeShapeType="1"/>
            </p:cNvSpPr>
            <p:nvPr/>
          </p:nvSpPr>
          <p:spPr bwMode="auto">
            <a:xfrm>
              <a:off x="1782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2"/>
            <p:cNvSpPr>
              <a:spLocks noChangeShapeType="1"/>
            </p:cNvSpPr>
            <p:nvPr/>
          </p:nvSpPr>
          <p:spPr bwMode="auto">
            <a:xfrm>
              <a:off x="961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3"/>
            <p:cNvSpPr>
              <a:spLocks noChangeShapeType="1"/>
            </p:cNvSpPr>
            <p:nvPr/>
          </p:nvSpPr>
          <p:spPr bwMode="auto">
            <a:xfrm>
              <a:off x="75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4"/>
            <p:cNvSpPr>
              <a:spLocks/>
            </p:cNvSpPr>
            <p:nvPr/>
          </p:nvSpPr>
          <p:spPr bwMode="auto">
            <a:xfrm>
              <a:off x="1374" y="719"/>
              <a:ext cx="204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7118" name="Rectangle 15"/>
            <p:cNvSpPr>
              <a:spLocks/>
            </p:cNvSpPr>
            <p:nvPr/>
          </p:nvSpPr>
          <p:spPr bwMode="auto">
            <a:xfrm>
              <a:off x="0" y="96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19" name="Rectangle 16"/>
            <p:cNvSpPr>
              <a:spLocks/>
            </p:cNvSpPr>
            <p:nvPr/>
          </p:nvSpPr>
          <p:spPr bwMode="auto">
            <a:xfrm>
              <a:off x="1008" y="0"/>
              <a:ext cx="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350"/>
                </a:spcBef>
              </a:pPr>
              <a:endParaRPr lang="en-US" dirty="0">
                <a:solidFill>
                  <a:schemeClr val="tx1"/>
                </a:solidFill>
                <a:cs typeface="Times New Roman" charset="0"/>
              </a:endParaRPr>
            </a:p>
          </p:txBody>
        </p:sp>
        <p:sp>
          <p:nvSpPr>
            <p:cNvPr id="47120" name="Line 17"/>
            <p:cNvSpPr>
              <a:spLocks noChangeShapeType="1"/>
            </p:cNvSpPr>
            <p:nvPr/>
          </p:nvSpPr>
          <p:spPr bwMode="auto">
            <a:xfrm>
              <a:off x="106" y="1222"/>
              <a:ext cx="1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8"/>
            <p:cNvSpPr>
              <a:spLocks noChangeShapeType="1"/>
            </p:cNvSpPr>
            <p:nvPr/>
          </p:nvSpPr>
          <p:spPr bwMode="auto">
            <a:xfrm rot="10800000" flipH="1">
              <a:off x="106" y="310"/>
              <a:ext cx="1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9"/>
            <p:cNvSpPr>
              <a:spLocks noChangeShapeType="1"/>
            </p:cNvSpPr>
            <p:nvPr/>
          </p:nvSpPr>
          <p:spPr bwMode="auto">
            <a:xfrm flipH="1">
              <a:off x="298" y="16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20"/>
            <p:cNvSpPr>
              <a:spLocks noChangeShapeType="1"/>
            </p:cNvSpPr>
            <p:nvPr/>
          </p:nvSpPr>
          <p:spPr bwMode="auto">
            <a:xfrm>
              <a:off x="1258" y="16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1"/>
            <p:cNvSpPr>
              <a:spLocks noChangeShapeType="1"/>
            </p:cNvSpPr>
            <p:nvPr/>
          </p:nvSpPr>
          <p:spPr bwMode="auto">
            <a:xfrm>
              <a:off x="1982" y="306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2"/>
            <p:cNvSpPr>
              <a:spLocks noChangeShapeType="1"/>
            </p:cNvSpPr>
            <p:nvPr/>
          </p:nvSpPr>
          <p:spPr bwMode="auto">
            <a:xfrm>
              <a:off x="346" y="307"/>
              <a:ext cx="1" cy="1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3"/>
            <p:cNvSpPr>
              <a:spLocks noChangeShapeType="1"/>
            </p:cNvSpPr>
            <p:nvPr/>
          </p:nvSpPr>
          <p:spPr bwMode="auto">
            <a:xfrm rot="10800000" flipH="1">
              <a:off x="346" y="30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4"/>
            <p:cNvSpPr>
              <a:spLocks noChangeShapeType="1"/>
            </p:cNvSpPr>
            <p:nvPr/>
          </p:nvSpPr>
          <p:spPr bwMode="auto">
            <a:xfrm rot="10800000" flipH="1">
              <a:off x="346" y="51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5"/>
            <p:cNvSpPr>
              <a:spLocks noChangeShapeType="1"/>
            </p:cNvSpPr>
            <p:nvPr/>
          </p:nvSpPr>
          <p:spPr bwMode="auto">
            <a:xfrm rot="10800000" flipH="1">
              <a:off x="346" y="71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6"/>
            <p:cNvSpPr>
              <a:spLocks noChangeShapeType="1"/>
            </p:cNvSpPr>
            <p:nvPr/>
          </p:nvSpPr>
          <p:spPr bwMode="auto">
            <a:xfrm rot="10800000" flipH="1">
              <a:off x="346" y="91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7"/>
            <p:cNvSpPr>
              <a:spLocks noChangeShapeType="1"/>
            </p:cNvSpPr>
            <p:nvPr/>
          </p:nvSpPr>
          <p:spPr bwMode="auto">
            <a:xfrm rot="10800000" flipH="1">
              <a:off x="346" y="1326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8"/>
            <p:cNvSpPr>
              <a:spLocks noChangeShapeType="1"/>
            </p:cNvSpPr>
            <p:nvPr/>
          </p:nvSpPr>
          <p:spPr bwMode="auto">
            <a:xfrm rot="10800000" flipH="1">
              <a:off x="346" y="1530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9"/>
            <p:cNvSpPr>
              <a:spLocks noChangeShapeType="1"/>
            </p:cNvSpPr>
            <p:nvPr/>
          </p:nvSpPr>
          <p:spPr bwMode="auto">
            <a:xfrm rot="10800000" flipH="1">
              <a:off x="346" y="1734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30"/>
            <p:cNvSpPr>
              <a:spLocks noChangeShapeType="1"/>
            </p:cNvSpPr>
            <p:nvPr/>
          </p:nvSpPr>
          <p:spPr bwMode="auto">
            <a:xfrm rot="10800000" flipH="1">
              <a:off x="346" y="1938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31"/>
            <p:cNvSpPr>
              <a:spLocks noChangeShapeType="1"/>
            </p:cNvSpPr>
            <p:nvPr/>
          </p:nvSpPr>
          <p:spPr bwMode="auto">
            <a:xfrm rot="10800000" flipH="1">
              <a:off x="346" y="1122"/>
              <a:ext cx="163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1000" y="1750067"/>
            <a:ext cx="4495800" cy="448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/** tile a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by 2</a:t>
            </a:r>
            <a:r>
              <a:rPr lang="en-US" sz="3200" baseline="30000" dirty="0">
                <a:solidFill>
                  <a:srgbClr val="0009CC"/>
                </a:solidFill>
              </a:rPr>
              <a:t>n</a:t>
            </a:r>
            <a:r>
              <a:rPr lang="en-US" dirty="0">
                <a:solidFill>
                  <a:srgbClr val="0009CC"/>
                </a:solidFill>
              </a:rPr>
              <a:t> kitchen with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09CC"/>
                </a:solidFill>
              </a:rPr>
              <a:t>      square filled. */ </a:t>
            </a:r>
            <a:br>
              <a:rPr lang="en-US" dirty="0">
                <a:solidFill>
                  <a:srgbClr val="0009CC"/>
                </a:solidFill>
              </a:rPr>
            </a:br>
            <a:r>
              <a:rPr lang="en-US" dirty="0">
                <a:solidFill>
                  <a:srgbClr val="0009CC"/>
                </a:solidFill>
              </a:rPr>
              <a:t>public static void tile(</a:t>
            </a:r>
            <a:r>
              <a:rPr lang="en-US" dirty="0" err="1">
                <a:solidFill>
                  <a:srgbClr val="0009CC"/>
                </a:solidFill>
              </a:rPr>
              <a:t>int</a:t>
            </a:r>
            <a:r>
              <a:rPr lang="en-US" dirty="0">
                <a:solidFill>
                  <a:srgbClr val="0009CC"/>
                </a:solidFill>
              </a:rPr>
              <a:t> n</a:t>
            </a:r>
            <a:r>
              <a:rPr lang="en-US" dirty="0" smtClean="0">
                <a:solidFill>
                  <a:srgbClr val="0009CC"/>
                </a:solidFill>
              </a:rPr>
              <a:t>) {</a:t>
            </a: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 smtClean="0">
                <a:solidFill>
                  <a:srgbClr val="0009CC"/>
                </a:solidFill>
              </a:rPr>
              <a:t> </a:t>
            </a: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endParaRPr lang="en-US" dirty="0" smtClean="0">
              <a:solidFill>
                <a:srgbClr val="0009CC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 smtClean="0">
                <a:solidFill>
                  <a:srgbClr val="0009CC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(n == 0) return;</a:t>
            </a:r>
          </a:p>
          <a:p>
            <a:r>
              <a:rPr lang="en-US" dirty="0" smtClean="0"/>
              <a:t>Place one tile so that each kitchen has one square filled;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867400" y="1789038"/>
            <a:ext cx="2590800" cy="2630561"/>
            <a:chOff x="5867400" y="1789038"/>
            <a:chExt cx="2590800" cy="2630561"/>
          </a:xfrm>
        </p:grpSpPr>
        <p:sp>
          <p:nvSpPr>
            <p:cNvPr id="37" name="Line 18"/>
            <p:cNvSpPr>
              <a:spLocks noChangeShapeType="1"/>
            </p:cNvSpPr>
            <p:nvPr/>
          </p:nvSpPr>
          <p:spPr bwMode="auto">
            <a:xfrm rot="10800000" flipH="1">
              <a:off x="7162800" y="1789038"/>
              <a:ext cx="1588" cy="26305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0800000">
              <a:off x="5867400" y="3124198"/>
              <a:ext cx="2590800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2"/>
          <p:cNvGrpSpPr>
            <a:grpSpLocks/>
          </p:cNvGrpSpPr>
          <p:nvPr/>
        </p:nvGrpSpPr>
        <p:grpSpPr bwMode="auto">
          <a:xfrm flipH="1" flipV="1">
            <a:off x="6876288" y="2852928"/>
            <a:ext cx="609600" cy="609600"/>
            <a:chOff x="7315200" y="4114800"/>
            <a:chExt cx="609600" cy="609600"/>
          </a:xfrm>
          <a:scene3d>
            <a:camera prst="orthographicFront"/>
            <a:lightRig rig="threePt" dir="t"/>
          </a:scene3d>
        </p:grpSpPr>
        <p:sp>
          <p:nvSpPr>
            <p:cNvPr id="41" name="Rectangle 3"/>
            <p:cNvSpPr>
              <a:spLocks/>
            </p:cNvSpPr>
            <p:nvPr/>
          </p:nvSpPr>
          <p:spPr bwMode="auto">
            <a:xfrm>
              <a:off x="7620000" y="44196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2" name="Rectangle 4"/>
            <p:cNvSpPr>
              <a:spLocks/>
            </p:cNvSpPr>
            <p:nvPr/>
          </p:nvSpPr>
          <p:spPr bwMode="auto">
            <a:xfrm>
              <a:off x="76200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3" name="Rectangle 5"/>
            <p:cNvSpPr>
              <a:spLocks/>
            </p:cNvSpPr>
            <p:nvPr/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4267200"/>
            <a:ext cx="46179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Tile upper left kitchen recursively;</a:t>
            </a:r>
          </a:p>
          <a:p>
            <a:r>
              <a:rPr lang="en-US" dirty="0"/>
              <a:t>Tile upper right kitchen recursively;</a:t>
            </a:r>
          </a:p>
          <a:p>
            <a:r>
              <a:rPr lang="en-US" dirty="0"/>
              <a:t>Tile lower left kitchen recursively;</a:t>
            </a:r>
          </a:p>
          <a:p>
            <a:r>
              <a:rPr lang="en-US" dirty="0"/>
              <a:t>Tile lower right kitchen recursively;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724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667000" y="3962400"/>
            <a:ext cx="5714999" cy="2362200"/>
            <a:chOff x="2667000" y="3962400"/>
            <a:chExt cx="5714999" cy="2362200"/>
          </a:xfrm>
        </p:grpSpPr>
        <p:pic>
          <p:nvPicPr>
            <p:cNvPr id="7" name="Picture 6" descr="sier2.tif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4038600"/>
              <a:ext cx="2394570" cy="2286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495800" y="3962400"/>
              <a:ext cx="3886199" cy="1209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S</a:t>
              </a:r>
              <a:r>
                <a:rPr lang="en-US" dirty="0" smtClean="0"/>
                <a:t> triangle of depth 2:  3 S triangles of depth 1 drawn at the 3 vertices of the triangle </a:t>
              </a:r>
              <a:endParaRPr lang="en-US" dirty="0"/>
            </a:p>
          </p:txBody>
        </p:sp>
      </p:grp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 dirty="0" err="1" smtClean="0"/>
              <a:t>Sierpinski</a:t>
            </a:r>
            <a:r>
              <a:rPr lang="en-US" dirty="0" smtClean="0"/>
              <a:t> triangles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1600200"/>
            <a:ext cx="269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 triangle of depth 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47800" y="2438400"/>
            <a:ext cx="7010399" cy="1905000"/>
            <a:chOff x="1676400" y="2286000"/>
            <a:chExt cx="7010399" cy="1905000"/>
          </a:xfrm>
        </p:grpSpPr>
        <p:pic>
          <p:nvPicPr>
            <p:cNvPr id="5" name="Picture 4" descr="sier1.tif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6400" y="2286000"/>
              <a:ext cx="2010833" cy="1905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352800" y="2438400"/>
              <a:ext cx="5333999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S</a:t>
              </a:r>
              <a:r>
                <a:rPr lang="en-US" dirty="0" smtClean="0"/>
                <a:t> triangle of depth 1:  3 S triangles of depth 0 drawn at the 3 vertices of the triangle </a:t>
              </a:r>
              <a:endParaRPr lang="en-US" dirty="0"/>
            </a:p>
          </p:txBody>
        </p:sp>
      </p:grpSp>
      <p:pic>
        <p:nvPicPr>
          <p:cNvPr id="2" name="Picture 1" descr="sier0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1680633" cy="1600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references to sections </a:t>
            </a:r>
            <a:r>
              <a:rPr lang="en-US" sz="3600" dirty="0" smtClean="0">
                <a:solidFill>
                  <a:srgbClr val="008000"/>
                </a:solidFill>
              </a:rPr>
              <a:t>in text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236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Note: We’ve covered everything in JavaSummary.pptx!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What is recursion? </a:t>
            </a:r>
            <a:r>
              <a:rPr lang="en-US" sz="2400" dirty="0" smtClean="0">
                <a:solidFill>
                  <a:srgbClr val="008000"/>
                </a:solidFill>
              </a:rPr>
              <a:t>7.1-7.39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1-7</a:t>
            </a:r>
          </a:p>
          <a:p>
            <a:r>
              <a:rPr lang="en-US" sz="2400" dirty="0" smtClean="0"/>
              <a:t>Base case   </a:t>
            </a:r>
            <a:r>
              <a:rPr lang="en-US" sz="2400" dirty="0" smtClean="0">
                <a:solidFill>
                  <a:srgbClr val="00B050"/>
                </a:solidFill>
              </a:rPr>
              <a:t>7.1-7.10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slide 13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How Java stack frames work </a:t>
            </a:r>
            <a:r>
              <a:rPr lang="en-US" sz="2400" dirty="0" smtClean="0">
                <a:solidFill>
                  <a:srgbClr val="00B050"/>
                </a:solidFill>
              </a:rPr>
              <a:t>7.8-7.10 </a:t>
            </a:r>
            <a:r>
              <a:rPr lang="en-US" sz="2400" dirty="0" smtClean="0">
                <a:solidFill>
                  <a:srgbClr val="800000"/>
                </a:solidFill>
              </a:rPr>
              <a:t>slide 28-32</a:t>
            </a:r>
          </a:p>
          <a:p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124200"/>
            <a:ext cx="7467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Solutions to exception-handling problem </a:t>
            </a:r>
            <a:r>
              <a:rPr lang="en-US" dirty="0" smtClean="0">
                <a:solidFill>
                  <a:srgbClr val="FF0000"/>
                </a:solidFill>
              </a:rPr>
              <a:t>set: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lecture</a:t>
            </a:r>
            <a:r>
              <a:rPr lang="en-US" dirty="0" smtClean="0">
                <a:solidFill>
                  <a:srgbClr val="FF0000"/>
                </a:solidFill>
              </a:rPr>
              <a:t>-notes </a:t>
            </a:r>
            <a:r>
              <a:rPr lang="en-US" dirty="0" smtClean="0">
                <a:solidFill>
                  <a:srgbClr val="FF0000"/>
                </a:solidFill>
              </a:rPr>
              <a:t>page, </a:t>
            </a:r>
            <a:r>
              <a:rPr lang="en-US" dirty="0" smtClean="0">
                <a:solidFill>
                  <a:srgbClr val="FF0000"/>
                </a:solidFill>
              </a:rPr>
              <a:t>course </a:t>
            </a:r>
            <a:r>
              <a:rPr lang="en-US" dirty="0" smtClean="0">
                <a:solidFill>
                  <a:srgbClr val="FF0000"/>
                </a:solidFill>
              </a:rPr>
              <a:t>website, row for </a:t>
            </a:r>
            <a:r>
              <a:rPr lang="en-US" dirty="0" smtClean="0">
                <a:solidFill>
                  <a:srgbClr val="FF0000"/>
                </a:solidFill>
              </a:rPr>
              <a:t>recitation </a:t>
            </a:r>
            <a:r>
              <a:rPr lang="en-US" dirty="0" smtClean="0">
                <a:solidFill>
                  <a:srgbClr val="FF0000"/>
                </a:solidFill>
              </a:rPr>
              <a:t>3.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A3 </a:t>
            </a:r>
            <a:r>
              <a:rPr lang="en-US" dirty="0" err="1" smtClean="0">
                <a:solidFill>
                  <a:srgbClr val="800000"/>
                </a:solidFill>
              </a:rPr>
              <a:t>regrades</a:t>
            </a:r>
            <a:r>
              <a:rPr lang="en-US" dirty="0" smtClean="0">
                <a:solidFill>
                  <a:srgbClr val="800000"/>
                </a:solidFill>
              </a:rPr>
              <a:t> will be done by end of weekend</a:t>
            </a:r>
            <a:endParaRPr lang="en-US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FF"/>
                </a:solidFill>
              </a:rPr>
              <a:t>TA </a:t>
            </a:r>
            <a:r>
              <a:rPr lang="en-US" dirty="0" err="1" smtClean="0">
                <a:solidFill>
                  <a:srgbClr val="0000FF"/>
                </a:solidFill>
              </a:rPr>
              <a:t>midsemester</a:t>
            </a:r>
            <a:r>
              <a:rPr lang="en-US" dirty="0" smtClean="0">
                <a:solidFill>
                  <a:srgbClr val="0000FF"/>
                </a:solidFill>
              </a:rPr>
              <a:t> evaluation coming! PLEASE help us and complete the evaluations! A chance to help </a:t>
            </a:r>
            <a:r>
              <a:rPr lang="en-US" dirty="0" err="1" smtClean="0">
                <a:solidFill>
                  <a:srgbClr val="0000FF"/>
                </a:solidFill>
              </a:rPr>
              <a:t>Tas</a:t>
            </a:r>
            <a:r>
              <a:rPr lang="en-US" dirty="0" smtClean="0">
                <a:solidFill>
                  <a:srgbClr val="0000FF"/>
                </a:solidFill>
              </a:rPr>
              <a:t> and YOU this semester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1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710830" y="2667000"/>
            <a:ext cx="5823569" cy="3200400"/>
            <a:chOff x="2939430" y="3124200"/>
            <a:chExt cx="5823569" cy="3200400"/>
          </a:xfrm>
        </p:grpSpPr>
        <p:pic>
          <p:nvPicPr>
            <p:cNvPr id="7" name="Picture 6" descr="sier2.tif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9430" y="4038600"/>
              <a:ext cx="2394570" cy="2286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86400" y="3124200"/>
              <a:ext cx="32765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S</a:t>
              </a:r>
              <a:r>
                <a:rPr lang="en-US" dirty="0" smtClean="0"/>
                <a:t> triangle of depth d at points p1, p2, p3:</a:t>
              </a:r>
              <a:br>
                <a:rPr lang="en-US" dirty="0" smtClean="0"/>
              </a:br>
              <a:r>
                <a:rPr lang="en-US" dirty="0" smtClean="0">
                  <a:solidFill>
                    <a:srgbClr val="0000FF"/>
                  </a:solidFill>
                </a:rPr>
                <a:t>3 S triangles of depth d-1 drawn at at p1, p2, p3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 dirty="0" err="1" smtClean="0"/>
              <a:t>Sierpinski</a:t>
            </a:r>
            <a:r>
              <a:rPr lang="en-US" dirty="0" smtClean="0"/>
              <a:t> triangles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1447800"/>
            <a:ext cx="533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 triangle of depth 0:  </a:t>
            </a:r>
            <a:r>
              <a:rPr lang="en-US" dirty="0" smtClean="0">
                <a:solidFill>
                  <a:srgbClr val="0000FF"/>
                </a:solidFill>
              </a:rPr>
              <a:t>the triangle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3415093" y="3657600"/>
            <a:ext cx="990600" cy="9906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2860357" y="4686300"/>
            <a:ext cx="990600" cy="9906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927157" y="4686300"/>
            <a:ext cx="990600" cy="9906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50757" y="56388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93957" y="5562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98557" y="312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117" y="4025972"/>
            <a:ext cx="156988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Sierpinski</a:t>
            </a:r>
            <a:r>
              <a:rPr lang="en-US" dirty="0" smtClean="0">
                <a:solidFill>
                  <a:srgbClr val="0000FF"/>
                </a:solidFill>
              </a:rPr>
              <a:t> triangles of depth d-1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9" name="Straight Arrow Connector 18"/>
          <p:cNvCxnSpPr>
            <a:stCxn id="15" idx="3"/>
          </p:cNvCxnSpPr>
          <p:nvPr/>
        </p:nvCxnSpPr>
        <p:spPr>
          <a:xfrm>
            <a:off x="2286000" y="4572000"/>
            <a:ext cx="914400" cy="914400"/>
          </a:xfrm>
          <a:prstGeom prst="straightConnector1">
            <a:avLst/>
          </a:prstGeom>
          <a:ln w="34925"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2286000" y="4626136"/>
            <a:ext cx="2133600" cy="707864"/>
          </a:xfrm>
          <a:prstGeom prst="straightConnector1">
            <a:avLst/>
          </a:prstGeom>
          <a:ln w="34925"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3"/>
          </p:cNvCxnSpPr>
          <p:nvPr/>
        </p:nvCxnSpPr>
        <p:spPr>
          <a:xfrm flipV="1">
            <a:off x="2286000" y="4267200"/>
            <a:ext cx="1600200" cy="358936"/>
          </a:xfrm>
          <a:prstGeom prst="straightConnector1">
            <a:avLst/>
          </a:prstGeom>
          <a:ln w="34925"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sier0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168063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64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21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16063"/>
            <a:ext cx="7772400" cy="5037137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Recursion is a convenient and powerful way to define functions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Problems that seem insurmountable can often be solved in a “divide-and-conquer” fashion:</a:t>
            </a:r>
          </a:p>
          <a:p>
            <a:pPr marL="728663" lvl="1"/>
            <a:r>
              <a:rPr lang="en-US" sz="2400" dirty="0">
                <a:latin typeface="Times New Roman"/>
                <a:cs typeface="Times New Roman"/>
              </a:rPr>
              <a:t>Reduce a big problem to smaller problems of the same kind, solve the smaller problems</a:t>
            </a:r>
          </a:p>
          <a:p>
            <a:pPr marL="728663" lvl="1"/>
            <a:r>
              <a:rPr lang="en-US" sz="2400" dirty="0">
                <a:latin typeface="Times New Roman"/>
                <a:cs typeface="Times New Roman"/>
              </a:rPr>
              <a:t>Recombine the solutions to smaller problems to form solution for big </a:t>
            </a:r>
            <a:r>
              <a:rPr lang="en-US" sz="2400" dirty="0" smtClean="0">
                <a:latin typeface="Times New Roman"/>
                <a:cs typeface="Times New Roman"/>
              </a:rPr>
              <a:t>problem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3132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prelim 1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1. 5:30-</a:t>
            </a:r>
            <a:r>
              <a:rPr lang="en-US" sz="2400" dirty="0" smtClean="0"/>
              <a:t>7PM</a:t>
            </a:r>
            <a:r>
              <a:rPr lang="en-US" sz="2400" dirty="0"/>
              <a:t>. </a:t>
            </a:r>
            <a:r>
              <a:rPr lang="en-US" sz="2400" dirty="0" smtClean="0"/>
              <a:t>Kennedy 116: last </a:t>
            </a:r>
            <a:r>
              <a:rPr lang="en-US" sz="2400" dirty="0"/>
              <a:t>name begins with </a:t>
            </a:r>
            <a:r>
              <a:rPr lang="en-US" sz="2400" dirty="0" err="1"/>
              <a:t>A..Lib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2. 7:30-9</a:t>
            </a:r>
            <a:r>
              <a:rPr lang="en-US" sz="2400" dirty="0" smtClean="0"/>
              <a:t>:PM</a:t>
            </a:r>
            <a:r>
              <a:rPr lang="en-US" sz="2400" dirty="0"/>
              <a:t>. Kennedy </a:t>
            </a:r>
            <a:r>
              <a:rPr lang="en-US" sz="2400" dirty="0" smtClean="0"/>
              <a:t>116: last </a:t>
            </a:r>
            <a:r>
              <a:rPr lang="en-US" sz="2400" dirty="0"/>
              <a:t>name begins with </a:t>
            </a:r>
            <a:r>
              <a:rPr lang="en-US" sz="2400" dirty="0" err="1"/>
              <a:t>Lie..Z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3. Gates 405 if </a:t>
            </a:r>
            <a:r>
              <a:rPr lang="en-US" sz="2400" dirty="0" smtClean="0"/>
              <a:t>authorized </a:t>
            </a:r>
            <a:r>
              <a:rPr lang="en-US" sz="2400" dirty="0"/>
              <a:t>to have </a:t>
            </a:r>
            <a:r>
              <a:rPr lang="en-US" sz="2400" dirty="0" smtClean="0"/>
              <a:t>quiet </a:t>
            </a:r>
            <a:r>
              <a:rPr lang="en-US" sz="2400" dirty="0"/>
              <a:t>room or more time. </a:t>
            </a:r>
            <a:r>
              <a:rPr lang="en-US" sz="2400" dirty="0" smtClean="0"/>
              <a:t>Complete P1Conflict </a:t>
            </a:r>
            <a:r>
              <a:rPr lang="en-US" sz="2400" dirty="0"/>
              <a:t>on the </a:t>
            </a:r>
            <a:r>
              <a:rPr lang="en-US" sz="2400" dirty="0" smtClean="0"/>
              <a:t>CMS. Issue </a:t>
            </a:r>
            <a:r>
              <a:rPr lang="en-US" sz="2400" dirty="0"/>
              <a:t>with this, </a:t>
            </a:r>
            <a:r>
              <a:rPr lang="en-US" sz="2400" dirty="0" smtClean="0"/>
              <a:t>see </a:t>
            </a:r>
            <a:r>
              <a:rPr lang="en-US" sz="2400" dirty="0"/>
              <a:t>point 5.</a:t>
            </a:r>
          </a:p>
          <a:p>
            <a:pPr marL="0" indent="0">
              <a:buNone/>
            </a:pPr>
            <a:r>
              <a:rPr lang="en-US" sz="2400" dirty="0"/>
              <a:t>4. C</a:t>
            </a:r>
            <a:r>
              <a:rPr lang="en-US" sz="2400" dirty="0" smtClean="0"/>
              <a:t>onflict </a:t>
            </a:r>
            <a:r>
              <a:rPr lang="en-US" sz="2400" dirty="0"/>
              <a:t>with </a:t>
            </a:r>
            <a:r>
              <a:rPr lang="en-US" sz="2400" dirty="0" smtClean="0"/>
              <a:t>scheduled </a:t>
            </a:r>
            <a:r>
              <a:rPr lang="en-US" sz="2400" dirty="0"/>
              <a:t>time </a:t>
            </a:r>
            <a:r>
              <a:rPr lang="en-US" sz="2400" dirty="0" smtClean="0"/>
              <a:t>but </a:t>
            </a:r>
            <a:r>
              <a:rPr lang="en-US" sz="2400" dirty="0"/>
              <a:t>can make </a:t>
            </a:r>
            <a:r>
              <a:rPr lang="en-US" sz="2400" dirty="0" smtClean="0"/>
              <a:t>other one: </a:t>
            </a:r>
            <a:r>
              <a:rPr lang="en-US" sz="2400" dirty="0"/>
              <a:t>C</a:t>
            </a:r>
            <a:r>
              <a:rPr lang="en-US" sz="2400" dirty="0" smtClean="0"/>
              <a:t>omplete P1Conflict. </a:t>
            </a:r>
            <a:r>
              <a:rPr lang="en-US" sz="2400" dirty="0"/>
              <a:t>G</a:t>
            </a:r>
            <a:r>
              <a:rPr lang="en-US" sz="2400" dirty="0" smtClean="0"/>
              <a:t>o </a:t>
            </a:r>
            <a:r>
              <a:rPr lang="en-US" sz="2400" dirty="0"/>
              <a:t>to </a:t>
            </a:r>
            <a:r>
              <a:rPr lang="en-US" sz="2400" dirty="0" smtClean="0"/>
              <a:t>other </a:t>
            </a:r>
            <a:r>
              <a:rPr lang="en-US" sz="2400" dirty="0"/>
              <a:t>prelim.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All other conflicts (e.g. </a:t>
            </a:r>
            <a:r>
              <a:rPr lang="en-US" sz="2400" dirty="0" smtClean="0"/>
              <a:t>won't </a:t>
            </a:r>
            <a:r>
              <a:rPr lang="en-US" sz="2400" dirty="0"/>
              <a:t>be in </a:t>
            </a:r>
            <a:r>
              <a:rPr lang="en-US" sz="2400" dirty="0" smtClean="0"/>
              <a:t>town)</a:t>
            </a:r>
            <a:r>
              <a:rPr lang="en-US" sz="2400" dirty="0"/>
              <a:t>. Email Megan </a:t>
            </a:r>
            <a:r>
              <a:rPr lang="en-US" sz="2400" dirty="0" err="1"/>
              <a:t>Gatch</a:t>
            </a:r>
            <a:r>
              <a:rPr lang="en-US" sz="2400" dirty="0"/>
              <a:t> mlg34@</a:t>
            </a:r>
            <a:r>
              <a:rPr lang="en-US" sz="2400" dirty="0" smtClean="0"/>
              <a:t>cornell.edu. State name, </a:t>
            </a:r>
            <a:r>
              <a:rPr lang="en-US" sz="2400" dirty="0" err="1" smtClean="0"/>
              <a:t>netid</a:t>
            </a:r>
            <a:r>
              <a:rPr lang="en-US" sz="2400" dirty="0" smtClean="0"/>
              <a:t>, conflict </a:t>
            </a:r>
            <a:r>
              <a:rPr lang="en-US" sz="2400" dirty="0"/>
              <a:t>clearly and thoroughly. </a:t>
            </a:r>
            <a:r>
              <a:rPr lang="en-US" sz="2400" dirty="0" smtClean="0"/>
              <a:t>Don’t </a:t>
            </a:r>
            <a:r>
              <a:rPr lang="en-US" sz="2400" dirty="0"/>
              <a:t>complete </a:t>
            </a:r>
            <a:r>
              <a:rPr lang="en-US" sz="2400" dirty="0" smtClean="0"/>
              <a:t>P1Conflict. We’ll </a:t>
            </a:r>
            <a:r>
              <a:rPr lang="en-US" sz="2400" dirty="0"/>
              <a:t>get back to </a:t>
            </a:r>
            <a:r>
              <a:rPr lang="en-US" sz="2400" dirty="0" smtClean="0"/>
              <a:t>you. 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Complete P1Conflict (if you have to) by end of 9 March.</a:t>
            </a:r>
          </a:p>
        </p:txBody>
      </p:sp>
    </p:spTree>
    <p:extLst>
      <p:ext uri="{BB962C8B-B14F-4D97-AF65-F5344CB8AC3E}">
        <p14:creationId xmlns:p14="http://schemas.microsoft.com/office/powerpoint/2010/main" val="200737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Hoare triple for if-statement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767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we need to know this is true?      </a:t>
            </a:r>
            <a:r>
              <a:rPr lang="en-US" dirty="0" smtClean="0">
                <a:solidFill>
                  <a:srgbClr val="FF0000"/>
                </a:solidFill>
              </a:rPr>
              <a:t>{Q}   if (B) S   {R}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378875"/>
            <a:ext cx="31509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Many of you wrote this: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If   </a:t>
            </a:r>
            <a:r>
              <a:rPr lang="en-US" dirty="0" smtClean="0">
                <a:solidFill>
                  <a:srgbClr val="FF0000"/>
                </a:solidFill>
              </a:rPr>
              <a:t>{Q &amp;&amp; B}  S  {R}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then </a:t>
            </a:r>
            <a:r>
              <a:rPr lang="en-US" dirty="0" smtClean="0">
                <a:solidFill>
                  <a:srgbClr val="FF0000"/>
                </a:solidFill>
              </a:rPr>
              <a:t>{Q}  if (B) S  {R}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066872"/>
            <a:ext cx="403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But what if B is false? Doesn’t R still have to be true after execution of the if-statement?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419600"/>
            <a:ext cx="288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and   Q &amp;&amp; !B  =&gt;  R</a:t>
            </a:r>
            <a:endParaRPr lang="en-US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9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 of method call execution: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5483352" cy="381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1. Push frame for call onto call stack.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2. Assign </a:t>
            </a:r>
            <a:r>
              <a:rPr lang="en-US" sz="2400" dirty="0" err="1" smtClean="0">
                <a:latin typeface="Times New Roman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cs typeface="Times New Roman"/>
              </a:rPr>
              <a:t> values to pars.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3. 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xecute method body.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4. Pop frame from stack and (for a function) push return value on the stack.</a:t>
            </a:r>
          </a:p>
          <a:p>
            <a:pPr marL="342900" indent="-342900"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For function call: When control given back to call, pop return value, use it as the value of the function call.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0" y="4114800"/>
            <a:ext cx="7696200" cy="2484060"/>
            <a:chOff x="762000" y="4114800"/>
            <a:chExt cx="7696200" cy="2484060"/>
          </a:xfrm>
        </p:grpSpPr>
        <p:grpSp>
          <p:nvGrpSpPr>
            <p:cNvPr id="6" name="Group 5"/>
            <p:cNvGrpSpPr/>
            <p:nvPr/>
          </p:nvGrpSpPr>
          <p:grpSpPr>
            <a:xfrm>
              <a:off x="762000" y="5029200"/>
              <a:ext cx="4419600" cy="1569660"/>
              <a:chOff x="762000" y="5029200"/>
              <a:chExt cx="4419600" cy="156966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762000" y="5029200"/>
                <a:ext cx="265754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dirty="0" smtClean="0"/>
                  <a:t>ublic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m(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p) 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k= </a:t>
                </a:r>
                <a:r>
                  <a:rPr lang="is-IS" dirty="0" smtClean="0"/>
                  <a:t>p+1;</a:t>
                </a:r>
              </a:p>
              <a:p>
                <a:r>
                  <a:rPr lang="is-IS" dirty="0"/>
                  <a:t> </a:t>
                </a:r>
                <a:r>
                  <a:rPr lang="is-IS" dirty="0" smtClean="0"/>
                  <a:t>   return p;</a:t>
                </a:r>
              </a:p>
              <a:p>
                <a:r>
                  <a:rPr lang="is-IS" dirty="0"/>
                  <a:t>}</a:t>
                </a:r>
                <a:endParaRPr lang="en-US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071200" y="5334000"/>
                <a:ext cx="11104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dirty="0" smtClean="0"/>
                  <a:t>(5+2)  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858000" y="5715000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all stack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0" y="4114800"/>
              <a:ext cx="1600200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8000" y="2895600"/>
            <a:ext cx="16002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 ____</a:t>
            </a:r>
          </a:p>
          <a:p>
            <a:endParaRPr lang="en-US" dirty="0"/>
          </a:p>
          <a:p>
            <a:r>
              <a:rPr lang="en-US" dirty="0" smtClean="0"/>
              <a:t>k 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895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 of method call execution: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5483352" cy="381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1. Push frame for call onto call stack.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2. Assign </a:t>
            </a:r>
            <a:r>
              <a:rPr lang="en-US" sz="2400" dirty="0" err="1" smtClean="0">
                <a:latin typeface="Times New Roman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cs typeface="Times New Roman"/>
              </a:rPr>
              <a:t> values to pars.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3. 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xecute method body.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4. Pop frame from stack and (for a function) push return value on the stack.</a:t>
            </a:r>
          </a:p>
          <a:p>
            <a:pPr marL="342900" indent="-342900"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For function call: When control given back to call, pop return value, use it as the value of the function call.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0" y="4114800"/>
            <a:ext cx="7696200" cy="2484060"/>
            <a:chOff x="762000" y="4114800"/>
            <a:chExt cx="7696200" cy="2484060"/>
          </a:xfrm>
        </p:grpSpPr>
        <p:grpSp>
          <p:nvGrpSpPr>
            <p:cNvPr id="6" name="Group 5"/>
            <p:cNvGrpSpPr/>
            <p:nvPr/>
          </p:nvGrpSpPr>
          <p:grpSpPr>
            <a:xfrm>
              <a:off x="762000" y="5029200"/>
              <a:ext cx="4419600" cy="1569660"/>
              <a:chOff x="762000" y="5029200"/>
              <a:chExt cx="4419600" cy="156966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762000" y="5029200"/>
                <a:ext cx="265754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dirty="0" smtClean="0"/>
                  <a:t>ublic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m(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p) 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k= </a:t>
                </a:r>
                <a:r>
                  <a:rPr lang="is-IS" dirty="0" smtClean="0"/>
                  <a:t>p+1;</a:t>
                </a:r>
              </a:p>
              <a:p>
                <a:r>
                  <a:rPr lang="is-IS" dirty="0"/>
                  <a:t> </a:t>
                </a:r>
                <a:r>
                  <a:rPr lang="is-IS" dirty="0" smtClean="0"/>
                  <a:t>   return k;</a:t>
                </a:r>
              </a:p>
              <a:p>
                <a:r>
                  <a:rPr lang="is-IS" dirty="0"/>
                  <a:t>}</a:t>
                </a:r>
                <a:endParaRPr lang="en-US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071200" y="5334000"/>
                <a:ext cx="11104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dirty="0" smtClean="0"/>
                  <a:t>(5+2)  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858000" y="5715000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all stack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0" y="4114800"/>
              <a:ext cx="1600200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58000" y="2895600"/>
            <a:ext cx="1600200" cy="1200328"/>
            <a:chOff x="6858000" y="2895600"/>
            <a:chExt cx="1600200" cy="1200328"/>
          </a:xfrm>
        </p:grpSpPr>
        <p:sp>
          <p:nvSpPr>
            <p:cNvPr id="10" name="TextBox 9"/>
            <p:cNvSpPr txBox="1"/>
            <p:nvPr/>
          </p:nvSpPr>
          <p:spPr>
            <a:xfrm>
              <a:off x="6858000" y="2895600"/>
              <a:ext cx="1600200" cy="1200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 ____</a:t>
              </a:r>
            </a:p>
            <a:p>
              <a:endParaRPr lang="en-US" dirty="0"/>
            </a:p>
            <a:p>
              <a:r>
                <a:rPr lang="en-US" dirty="0" smtClean="0"/>
                <a:t>k 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15200" y="28956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15200" y="35052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782842" y="20670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15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 of method call execution: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5483352" cy="381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1. Push frame for call onto call stack.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2. Assign </a:t>
            </a:r>
            <a:r>
              <a:rPr lang="en-US" sz="2400" dirty="0" err="1" smtClean="0">
                <a:latin typeface="Times New Roman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cs typeface="Times New Roman"/>
              </a:rPr>
              <a:t> values to pars.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3. 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cs typeface="Times New Roman"/>
              </a:rPr>
              <a:t>xecute method body.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4. Pop frame from stack and (for a function) push return value on the stack.</a:t>
            </a:r>
          </a:p>
          <a:p>
            <a:pPr marL="342900" indent="-342900"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For function call: When control given back to call, pop return value, use it as the value of the function call.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0" y="4114800"/>
            <a:ext cx="7696200" cy="2484060"/>
            <a:chOff x="762000" y="4114800"/>
            <a:chExt cx="7696200" cy="2484060"/>
          </a:xfrm>
        </p:grpSpPr>
        <p:grpSp>
          <p:nvGrpSpPr>
            <p:cNvPr id="6" name="Group 5"/>
            <p:cNvGrpSpPr/>
            <p:nvPr/>
          </p:nvGrpSpPr>
          <p:grpSpPr>
            <a:xfrm>
              <a:off x="762000" y="5029200"/>
              <a:ext cx="4419600" cy="1569660"/>
              <a:chOff x="762000" y="5029200"/>
              <a:chExt cx="4419600" cy="156966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762000" y="5029200"/>
                <a:ext cx="265754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dirty="0" smtClean="0"/>
                  <a:t>ublic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m(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p) 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k= </a:t>
                </a:r>
                <a:r>
                  <a:rPr lang="is-IS" dirty="0" smtClean="0"/>
                  <a:t>p+1;</a:t>
                </a:r>
              </a:p>
              <a:p>
                <a:r>
                  <a:rPr lang="is-IS" dirty="0"/>
                  <a:t> </a:t>
                </a:r>
                <a:r>
                  <a:rPr lang="is-IS" dirty="0" smtClean="0"/>
                  <a:t>   return k;</a:t>
                </a:r>
              </a:p>
              <a:p>
                <a:r>
                  <a:rPr lang="is-IS" dirty="0"/>
                  <a:t>}</a:t>
                </a:r>
                <a:endParaRPr lang="en-US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071200" y="5334000"/>
                <a:ext cx="11104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US" dirty="0" smtClean="0"/>
                  <a:t>(5+2)  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858000" y="5715000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all stack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0" y="4114800"/>
              <a:ext cx="1600200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</a:p>
            <a:p>
              <a:endParaRPr lang="en-US" dirty="0"/>
            </a:p>
            <a:p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91400" y="3657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48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Understanding recursive methods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598" y="1828800"/>
            <a:ext cx="8611402" cy="4862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Have a precise specification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Check </a:t>
            </a:r>
            <a:r>
              <a:rPr lang="en-US" dirty="0">
                <a:latin typeface="Times New Roman"/>
                <a:cs typeface="Times New Roman"/>
              </a:rPr>
              <a:t>that the method works in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the base case(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s)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dirty="0" smtClean="0"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. Look at the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recursive case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(s)</a:t>
            </a:r>
            <a:r>
              <a:rPr lang="en-US" dirty="0">
                <a:latin typeface="Times New Roman"/>
                <a:cs typeface="Times New Roman"/>
              </a:rPr>
              <a:t>. In your mind, </a:t>
            </a:r>
            <a:r>
              <a:rPr lang="en-US" dirty="0" smtClean="0">
                <a:latin typeface="Times New Roman"/>
                <a:cs typeface="Times New Roman"/>
              </a:rPr>
              <a:t>replace each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dirty="0" smtClean="0">
                <a:latin typeface="Times New Roman"/>
                <a:cs typeface="Times New Roman"/>
              </a:rPr>
              <a:t>recursive </a:t>
            </a:r>
            <a:r>
              <a:rPr lang="en-US" dirty="0">
                <a:latin typeface="Times New Roman"/>
                <a:cs typeface="Times New Roman"/>
              </a:rPr>
              <a:t>call by what </a:t>
            </a:r>
            <a:r>
              <a:rPr lang="en-US" dirty="0" smtClean="0">
                <a:latin typeface="Times New Roman"/>
                <a:cs typeface="Times New Roman"/>
              </a:rPr>
              <a:t>it does </a:t>
            </a:r>
            <a:r>
              <a:rPr lang="en-US" dirty="0">
                <a:latin typeface="Times New Roman"/>
                <a:cs typeface="Times New Roman"/>
              </a:rPr>
              <a:t>according to the spec </a:t>
            </a:r>
            <a:r>
              <a:rPr lang="en-US" dirty="0" smtClean="0">
                <a:latin typeface="Times New Roman"/>
                <a:cs typeface="Times New Roman"/>
              </a:rPr>
              <a:t>and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dirty="0" smtClean="0">
                <a:latin typeface="Times New Roman"/>
                <a:cs typeface="Times New Roman"/>
              </a:rPr>
              <a:t>verify </a:t>
            </a:r>
            <a:r>
              <a:rPr lang="en-US" dirty="0">
                <a:latin typeface="Times New Roman"/>
                <a:cs typeface="Times New Roman"/>
              </a:rPr>
              <a:t>correctness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imes New Roman"/>
                <a:cs typeface="Times New Roman"/>
              </a:rPr>
              <a:t>4</a:t>
            </a:r>
            <a:r>
              <a:rPr lang="en-US" dirty="0">
                <a:latin typeface="Times New Roman"/>
                <a:cs typeface="Times New Roman"/>
              </a:rPr>
              <a:t>. (No infinite recursion) Make sure that the </a:t>
            </a:r>
            <a:r>
              <a:rPr lang="en-US" dirty="0" err="1">
                <a:latin typeface="Times New Roman"/>
                <a:cs typeface="Times New Roman"/>
              </a:rPr>
              <a:t>args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imes New Roman"/>
                <a:cs typeface="Times New Roman"/>
              </a:rPr>
              <a:t>recursive </a:t>
            </a:r>
            <a:r>
              <a:rPr lang="en-US" dirty="0">
                <a:latin typeface="Times New Roman"/>
                <a:cs typeface="Times New Roman"/>
              </a:rPr>
              <a:t>calls are in some sense smaller than the pars of the method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457200" indent="-457200">
              <a:buFontTx/>
              <a:buAutoNum type="arabicPeriod"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4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174625"/>
            <a:ext cx="7239000" cy="1149350"/>
          </a:xfrm>
          <a:ln/>
        </p:spPr>
        <p:txBody>
          <a:bodyPr rIns="132080"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The Fibonacci Function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615C3-CC08-4A6B-A8A8-842E85B2A13A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17675"/>
            <a:ext cx="5638800" cy="4119563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sz="2400" dirty="0"/>
              <a:t>Mathematical definition: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fib(0) = 0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fib(1) = 1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fib(n) = fib(n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 </a:t>
            </a:r>
            <a:r>
              <a:rPr lang="en-US" sz="2400" dirty="0"/>
              <a:t>1) + fib(n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 </a:t>
            </a:r>
            <a:r>
              <a:rPr lang="en-US" sz="2400" dirty="0"/>
              <a:t>2),  n ≥ </a:t>
            </a:r>
            <a:r>
              <a:rPr lang="en-US" sz="2400" dirty="0" smtClean="0"/>
              <a:t>2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/>
              <a:t>Fibonacci sequence:  0, 1, 1, 2, 3, 5, 8, 13, …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914400" y="4343400"/>
            <a:ext cx="4119075" cy="221599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fibonacci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(n). Pre: n &gt;= 0 */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&lt;= 1)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n;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// { 1 &lt; n }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fib(n-2)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+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fib(n-1);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743200" y="2209802"/>
            <a:ext cx="3267075" cy="452438"/>
            <a:chOff x="-144" y="333"/>
            <a:chExt cx="2058" cy="285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440" y="333"/>
              <a:ext cx="1474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two base cases!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rot="10800000">
              <a:off x="-144" y="411"/>
              <a:ext cx="58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-144" y="470"/>
              <a:ext cx="584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pic>
        <p:nvPicPr>
          <p:cNvPr id="11272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5213"/>
            <a:ext cx="2443163" cy="297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/>
          </p:cNvSpPr>
          <p:nvPr/>
        </p:nvSpPr>
        <p:spPr bwMode="auto">
          <a:xfrm>
            <a:off x="6096000" y="4038600"/>
            <a:ext cx="2895600" cy="2362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Fibonacci (Leonardo Pisano) 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1170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ea typeface="Symbol" charset="2"/>
                <a:cs typeface="Times New Roman"/>
                <a:sym typeface="Symbol" charset="2"/>
              </a:rPr>
              <a:t>-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1240</a:t>
            </a: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?</a:t>
            </a:r>
          </a:p>
          <a:p>
            <a:pPr marL="39688" algn="ctr">
              <a:spcBef>
                <a:spcPts val="350"/>
              </a:spcBef>
            </a:pPr>
            <a:endParaRPr lang="en-US" dirty="0">
              <a:solidFill>
                <a:srgbClr val="9900CC"/>
              </a:solidFill>
              <a:latin typeface="Times New Roman"/>
              <a:cs typeface="Times New Roman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Statue in Pisa, Italy</a:t>
            </a: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Giovanni </a:t>
            </a:r>
            <a:r>
              <a:rPr lang="en-US" dirty="0" err="1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Paganucci</a:t>
            </a:r>
            <a:endParaRPr lang="en-US" dirty="0">
              <a:solidFill>
                <a:srgbClr val="9900CC"/>
              </a:solidFill>
              <a:latin typeface="Times New Roman"/>
              <a:cs typeface="Times New Roman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1863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Pages>0</Pages>
  <Words>1895</Words>
  <Characters>0</Characters>
  <Application>Microsoft Macintosh PowerPoint</Application>
  <PresentationFormat>On-screen Show (4:3)</PresentationFormat>
  <Lines>0</Lines>
  <Paragraphs>276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Recursion (Continued)</vt:lpstr>
      <vt:lpstr>Overview references to sections in text</vt:lpstr>
      <vt:lpstr>About prelim 1</vt:lpstr>
      <vt:lpstr>Hoare triple for if-statement</vt:lpstr>
      <vt:lpstr>Summary of method call execution:</vt:lpstr>
      <vt:lpstr>Summary of method call execution:</vt:lpstr>
      <vt:lpstr>Summary of method call execution:</vt:lpstr>
      <vt:lpstr>Understanding recursive methods</vt:lpstr>
      <vt:lpstr>The Fibonacci Function</vt:lpstr>
      <vt:lpstr>Example: Count the e’s in a string</vt:lpstr>
      <vt:lpstr>Computing bn for n &gt;= 0</vt:lpstr>
      <vt:lpstr>Computing bn for n &gt;= 0</vt:lpstr>
      <vt:lpstr>Computing bn for n &gt;= 0</vt:lpstr>
      <vt:lpstr>Tiling Elaine’s kitchen</vt:lpstr>
      <vt:lpstr>Tiling Elaine’s kitchen</vt:lpstr>
      <vt:lpstr>Tiling Elaine’s kitchen</vt:lpstr>
      <vt:lpstr>Tiling Elaine’s kitchen</vt:lpstr>
      <vt:lpstr>Tiling Elaine’s kitchen</vt:lpstr>
      <vt:lpstr>Sierpinski triangles</vt:lpstr>
      <vt:lpstr>Sierpinski triangles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190</cp:revision>
  <cp:lastPrinted>2014-09-15T14:24:46Z</cp:lastPrinted>
  <dcterms:modified xsi:type="dcterms:W3CDTF">2016-03-01T16:26:46Z</dcterms:modified>
</cp:coreProperties>
</file>