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39"/>
  </p:notesMasterIdLst>
  <p:handoutMasterIdLst>
    <p:handoutMasterId r:id="rId40"/>
  </p:handoutMasterIdLst>
  <p:sldIdLst>
    <p:sldId id="257" r:id="rId2"/>
    <p:sldId id="308" r:id="rId3"/>
    <p:sldId id="365" r:id="rId4"/>
    <p:sldId id="368" r:id="rId5"/>
    <p:sldId id="366" r:id="rId6"/>
    <p:sldId id="367" r:id="rId7"/>
    <p:sldId id="369" r:id="rId8"/>
    <p:sldId id="363" r:id="rId9"/>
    <p:sldId id="303" r:id="rId10"/>
    <p:sldId id="332" r:id="rId11"/>
    <p:sldId id="274" r:id="rId12"/>
    <p:sldId id="275" r:id="rId13"/>
    <p:sldId id="276" r:id="rId14"/>
    <p:sldId id="334" r:id="rId15"/>
    <p:sldId id="335" r:id="rId16"/>
    <p:sldId id="336" r:id="rId17"/>
    <p:sldId id="338" r:id="rId18"/>
    <p:sldId id="337" r:id="rId19"/>
    <p:sldId id="339" r:id="rId20"/>
    <p:sldId id="340" r:id="rId21"/>
    <p:sldId id="341" r:id="rId22"/>
    <p:sldId id="277" r:id="rId23"/>
    <p:sldId id="289" r:id="rId24"/>
    <p:sldId id="344" r:id="rId25"/>
    <p:sldId id="262" r:id="rId26"/>
    <p:sldId id="364" r:id="rId27"/>
    <p:sldId id="345" r:id="rId28"/>
    <p:sldId id="346" r:id="rId29"/>
    <p:sldId id="347" r:id="rId30"/>
    <p:sldId id="348" r:id="rId31"/>
    <p:sldId id="349" r:id="rId32"/>
    <p:sldId id="350" r:id="rId33"/>
    <p:sldId id="263" r:id="rId34"/>
    <p:sldId id="361" r:id="rId35"/>
    <p:sldId id="304" r:id="rId36"/>
    <p:sldId id="362" r:id="rId37"/>
    <p:sldId id="305" r:id="rId38"/>
  </p:sldIdLst>
  <p:sldSz cx="9144000" cy="6858000" type="screen4x3"/>
  <p:notesSz cx="7315200" cy="9601200"/>
  <p:defaultTextStyle>
    <a:defPPr>
      <a:defRPr lang="en-US"/>
    </a:defPPr>
    <a:lvl1pPr algn="l" rtl="0" fontAlgn="base">
      <a:spcBef>
        <a:spcPct val="0"/>
      </a:spcBef>
      <a:spcAft>
        <a:spcPct val="0"/>
      </a:spcAft>
      <a:defRPr sz="2400" kern="1200">
        <a:solidFill>
          <a:srgbClr val="000000"/>
        </a:solidFill>
        <a:latin typeface="Times New Roman" charset="0"/>
        <a:ea typeface="ヒラギノ明朝 ProN W3" charset="0"/>
        <a:cs typeface="ヒラギノ明朝 ProN W3" charset="0"/>
        <a:sym typeface="Times New Roman" charset="0"/>
      </a:defRPr>
    </a:lvl1pPr>
    <a:lvl2pPr marL="457200" algn="l" rtl="0" fontAlgn="base">
      <a:spcBef>
        <a:spcPct val="0"/>
      </a:spcBef>
      <a:spcAft>
        <a:spcPct val="0"/>
      </a:spcAft>
      <a:defRPr sz="2400" kern="1200">
        <a:solidFill>
          <a:srgbClr val="000000"/>
        </a:solidFill>
        <a:latin typeface="Times New Roman" charset="0"/>
        <a:ea typeface="ヒラギノ明朝 ProN W3" charset="0"/>
        <a:cs typeface="ヒラギノ明朝 ProN W3" charset="0"/>
        <a:sym typeface="Times New Roman" charset="0"/>
      </a:defRPr>
    </a:lvl2pPr>
    <a:lvl3pPr marL="914400" algn="l" rtl="0" fontAlgn="base">
      <a:spcBef>
        <a:spcPct val="0"/>
      </a:spcBef>
      <a:spcAft>
        <a:spcPct val="0"/>
      </a:spcAft>
      <a:defRPr sz="2400" kern="1200">
        <a:solidFill>
          <a:srgbClr val="000000"/>
        </a:solidFill>
        <a:latin typeface="Times New Roman" charset="0"/>
        <a:ea typeface="ヒラギノ明朝 ProN W3" charset="0"/>
        <a:cs typeface="ヒラギノ明朝 ProN W3" charset="0"/>
        <a:sym typeface="Times New Roman" charset="0"/>
      </a:defRPr>
    </a:lvl3pPr>
    <a:lvl4pPr marL="1371600" algn="l" rtl="0" fontAlgn="base">
      <a:spcBef>
        <a:spcPct val="0"/>
      </a:spcBef>
      <a:spcAft>
        <a:spcPct val="0"/>
      </a:spcAft>
      <a:defRPr sz="2400" kern="1200">
        <a:solidFill>
          <a:srgbClr val="000000"/>
        </a:solidFill>
        <a:latin typeface="Times New Roman" charset="0"/>
        <a:ea typeface="ヒラギノ明朝 ProN W3" charset="0"/>
        <a:cs typeface="ヒラギノ明朝 ProN W3" charset="0"/>
        <a:sym typeface="Times New Roman" charset="0"/>
      </a:defRPr>
    </a:lvl4pPr>
    <a:lvl5pPr marL="1828800" algn="l" rtl="0" fontAlgn="base">
      <a:spcBef>
        <a:spcPct val="0"/>
      </a:spcBef>
      <a:spcAft>
        <a:spcPct val="0"/>
      </a:spcAft>
      <a:defRPr sz="2400" kern="1200">
        <a:solidFill>
          <a:srgbClr val="000000"/>
        </a:solidFill>
        <a:latin typeface="Times New Roman" charset="0"/>
        <a:ea typeface="ヒラギノ明朝 ProN W3" charset="0"/>
        <a:cs typeface="ヒラギノ明朝 ProN W3" charset="0"/>
        <a:sym typeface="Times New Roman" charset="0"/>
      </a:defRPr>
    </a:lvl5pPr>
    <a:lvl6pPr marL="2286000" algn="l" defTabSz="914400" rtl="0" eaLnBrk="1" latinLnBrk="0" hangingPunct="1">
      <a:defRPr sz="2400" kern="1200">
        <a:solidFill>
          <a:srgbClr val="000000"/>
        </a:solidFill>
        <a:latin typeface="Times New Roman" charset="0"/>
        <a:ea typeface="ヒラギノ明朝 ProN W3" charset="0"/>
        <a:cs typeface="ヒラギノ明朝 ProN W3" charset="0"/>
        <a:sym typeface="Times New Roman" charset="0"/>
      </a:defRPr>
    </a:lvl6pPr>
    <a:lvl7pPr marL="2743200" algn="l" defTabSz="914400" rtl="0" eaLnBrk="1" latinLnBrk="0" hangingPunct="1">
      <a:defRPr sz="2400" kern="1200">
        <a:solidFill>
          <a:srgbClr val="000000"/>
        </a:solidFill>
        <a:latin typeface="Times New Roman" charset="0"/>
        <a:ea typeface="ヒラギノ明朝 ProN W3" charset="0"/>
        <a:cs typeface="ヒラギノ明朝 ProN W3" charset="0"/>
        <a:sym typeface="Times New Roman" charset="0"/>
      </a:defRPr>
    </a:lvl7pPr>
    <a:lvl8pPr marL="3200400" algn="l" defTabSz="914400" rtl="0" eaLnBrk="1" latinLnBrk="0" hangingPunct="1">
      <a:defRPr sz="2400" kern="1200">
        <a:solidFill>
          <a:srgbClr val="000000"/>
        </a:solidFill>
        <a:latin typeface="Times New Roman" charset="0"/>
        <a:ea typeface="ヒラギノ明朝 ProN W3" charset="0"/>
        <a:cs typeface="ヒラギノ明朝 ProN W3" charset="0"/>
        <a:sym typeface="Times New Roman" charset="0"/>
      </a:defRPr>
    </a:lvl8pPr>
    <a:lvl9pPr marL="3657600" algn="l" defTabSz="914400" rtl="0" eaLnBrk="1" latinLnBrk="0" hangingPunct="1">
      <a:defRPr sz="2400" kern="1200">
        <a:solidFill>
          <a:srgbClr val="000000"/>
        </a:solidFill>
        <a:latin typeface="Times New Roman" charset="0"/>
        <a:ea typeface="ヒラギノ明朝 ProN W3" charset="0"/>
        <a:cs typeface="ヒラギノ明朝 ProN W3" charset="0"/>
        <a:sym typeface="Times New Roman"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99"/>
    <a:srgbClr val="FFFFCC"/>
    <a:srgbClr val="FF00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421" autoAdjust="0"/>
  </p:normalViewPr>
  <p:slideViewPr>
    <p:cSldViewPr>
      <p:cViewPr>
        <p:scale>
          <a:sx n="90" d="100"/>
          <a:sy n="90" d="100"/>
        </p:scale>
        <p:origin x="-728" y="-1352"/>
      </p:cViewPr>
      <p:guideLst>
        <p:guide orient="horz" pos="1776"/>
        <p:guide pos="1104"/>
      </p:guideLst>
    </p:cSldViewPr>
  </p:slideViewPr>
  <p:notesTextViewPr>
    <p:cViewPr>
      <p:scale>
        <a:sx n="100" d="100"/>
        <a:sy n="100" d="100"/>
      </p:scale>
      <p:origin x="0" y="0"/>
    </p:cViewPr>
  </p:notesTextViewPr>
  <p:sorterViewPr>
    <p:cViewPr>
      <p:scale>
        <a:sx n="128" d="100"/>
        <a:sy n="128" d="100"/>
      </p:scale>
      <p:origin x="0" y="8296"/>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handoutMaster" Target="handoutMasters/handout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fr-BE"/>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9B4318BD-C299-44E9-88D1-C6CC9E233D26}" type="datetimeFigureOut">
              <a:rPr lang="fr-FR" smtClean="0"/>
              <a:pPr/>
              <a:t>2/25/16</a:t>
            </a:fld>
            <a:endParaRPr lang="fr-BE"/>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fr-BE"/>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8A05F905-2C5C-4864-A355-6EC3CB3AE8BB}" type="slidenum">
              <a:rPr lang="fr-BE" smtClean="0"/>
              <a:pPr/>
              <a:t>‹#›</a:t>
            </a:fld>
            <a:endParaRPr lang="fr-BE"/>
          </a:p>
        </p:txBody>
      </p:sp>
    </p:spTree>
    <p:extLst>
      <p:ext uri="{BB962C8B-B14F-4D97-AF65-F5344CB8AC3E}">
        <p14:creationId xmlns:p14="http://schemas.microsoft.com/office/powerpoint/2010/main" val="40440355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fr-BE"/>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F579695-C23E-4FFE-ABC5-539166CA7C48}" type="datetimeFigureOut">
              <a:rPr lang="fr-FR" smtClean="0"/>
              <a:pPr/>
              <a:t>2/25/16</a:t>
            </a:fld>
            <a:endParaRPr lang="fr-BE"/>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fr-BE"/>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fr-BE"/>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FF3DDF71-1BD4-4DB5-A775-C070775D01DC}" type="slidenum">
              <a:rPr lang="fr-BE" smtClean="0"/>
              <a:pPr/>
              <a:t>‹#›</a:t>
            </a:fld>
            <a:endParaRPr lang="fr-BE"/>
          </a:p>
        </p:txBody>
      </p:sp>
    </p:spTree>
    <p:extLst>
      <p:ext uri="{BB962C8B-B14F-4D97-AF65-F5344CB8AC3E}">
        <p14:creationId xmlns:p14="http://schemas.microsoft.com/office/powerpoint/2010/main" val="836626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2/25/16</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530CB95-2B6A-467F-B333-49971DD9111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2/25/16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4F895EA-417B-4F7C-962F-9E328EFCE2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3A271A1-F6D6-438B-A432-4747EE7ECD40}" type="datetimeFigureOut">
              <a:rPr lang="en-US" smtClean="0"/>
              <a:pPr/>
              <a:t>2/25/16</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E15FE25-7B5C-405C-9E44-2D9F3E6861D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2/25/16</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7486EEE-CEC5-4AEA-9FA0-08BD86ED8DF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3A271A1-F6D6-438B-A432-4747EE7ECD40}" type="datetimeFigureOut">
              <a:rPr lang="en-US" smtClean="0"/>
              <a:pPr/>
              <a:t>2/25/16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480990A-AB83-4A88-A706-0F19240CB24E}" type="slidenum">
              <a:rPr lang="en-US" smtClean="0"/>
              <a:pPr/>
              <a:t>‹#›</a:t>
            </a:fld>
            <a:endParaRPr lang="en-US"/>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3A271A1-F6D6-438B-A432-4747EE7ECD40}" type="datetimeFigureOut">
              <a:rPr lang="en-US" smtClean="0"/>
              <a:pPr/>
              <a:t>2/25/16</a:t>
            </a:fld>
            <a:endParaRPr lang="en-US"/>
          </a:p>
        </p:txBody>
      </p:sp>
      <p:sp>
        <p:nvSpPr>
          <p:cNvPr id="10" name="Slide Number Placeholder 9"/>
          <p:cNvSpPr>
            <a:spLocks noGrp="1"/>
          </p:cNvSpPr>
          <p:nvPr>
            <p:ph type="sldNum" sz="quarter" idx="16"/>
          </p:nvPr>
        </p:nvSpPr>
        <p:spPr/>
        <p:txBody>
          <a:bodyPr rtlCol="0"/>
          <a:lstStyle/>
          <a:p>
            <a:fld id="{B175A245-EE69-4B3A-AFB3-0E3CED17144A}" type="slidenum">
              <a:rPr lang="en-US" smtClean="0"/>
              <a:pPr/>
              <a:t>‹#›</a:t>
            </a:fld>
            <a:endParaRPr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3A271A1-F6D6-438B-A432-4747EE7ECD40}" type="datetimeFigureOut">
              <a:rPr lang="en-US" smtClean="0"/>
              <a:pPr/>
              <a:t>2/25/16</a:t>
            </a:fld>
            <a:endParaRPr lang="en-US"/>
          </a:p>
        </p:txBody>
      </p:sp>
      <p:sp>
        <p:nvSpPr>
          <p:cNvPr id="12" name="Slide Number Placeholder 11"/>
          <p:cNvSpPr>
            <a:spLocks noGrp="1"/>
          </p:cNvSpPr>
          <p:nvPr>
            <p:ph type="sldNum" sz="quarter" idx="16"/>
          </p:nvPr>
        </p:nvSpPr>
        <p:spPr/>
        <p:txBody>
          <a:bodyPr rtlCol="0"/>
          <a:lstStyle/>
          <a:p>
            <a:fld id="{0A9BB117-30C8-4C4C-A786-F07586D086AD}" type="slidenum">
              <a:rPr lang="en-US" smtClean="0"/>
              <a:pPr/>
              <a:t>‹#›</a:t>
            </a:fld>
            <a:endParaRPr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A271A1-F6D6-438B-A432-4747EE7ECD40}" type="datetimeFigureOut">
              <a:rPr lang="en-US" smtClean="0"/>
              <a:pPr/>
              <a:t>2/25/16</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A7D23AC-FF0A-4996-AE1A-D46A578017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271A1-F6D6-438B-A432-4747EE7ECD40}" type="datetimeFigureOut">
              <a:rPr lang="en-US" smtClean="0"/>
              <a:pPr/>
              <a:t>2/25/16</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730C3DA-37AA-4A8A-84A9-259E84A18A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3A271A1-F6D6-438B-A432-4747EE7ECD40}" type="datetimeFigureOut">
              <a:rPr lang="en-US" smtClean="0"/>
              <a:pPr/>
              <a:t>2/25/16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DD195D-8CA4-4EB9-95E6-C475B94F1C98}"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3A271A1-F6D6-438B-A432-4747EE7ECD40}" type="datetimeFigureOut">
              <a:rPr lang="en-US" smtClean="0"/>
              <a:pPr/>
              <a:t>2/25/16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D0FE9C2-751A-4D4B-83D5-7DEE1D71A43C}"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A271A1-F6D6-438B-A432-4747EE7ECD40}" type="datetimeFigureOut">
              <a:rPr lang="en-US" smtClean="0"/>
              <a:pPr/>
              <a:t>2/25/16</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AE02889-2932-4A11-AA74-26138C8CBEC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s.cornell.edu/courses/CS2110/2016sp/online/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3" name="Group 1"/>
          <p:cNvGrpSpPr>
            <a:grpSpLocks/>
          </p:cNvGrpSpPr>
          <p:nvPr/>
        </p:nvGrpSpPr>
        <p:grpSpPr bwMode="auto">
          <a:xfrm>
            <a:off x="304800" y="228600"/>
            <a:ext cx="4711700" cy="5981700"/>
            <a:chOff x="0" y="0"/>
            <a:chExt cx="2968" cy="3768"/>
          </a:xfrm>
        </p:grpSpPr>
        <p:sp>
          <p:nvSpPr>
            <p:cNvPr id="3074" name="Rectangle 2"/>
            <p:cNvSpPr>
              <a:spLocks/>
            </p:cNvSpPr>
            <p:nvPr/>
          </p:nvSpPr>
          <p:spPr bwMode="auto">
            <a:xfrm>
              <a:off x="0" y="0"/>
              <a:ext cx="2968" cy="3768"/>
            </a:xfrm>
            <a:prstGeom prst="rect">
              <a:avLst/>
            </a:prstGeom>
            <a:solidFill>
              <a:schemeClr val="accent1"/>
            </a:solidFill>
            <a:ln w="12700">
              <a:noFill/>
              <a:miter lim="800000"/>
              <a:headEnd type="none" w="med" len="med"/>
              <a:tailEnd type="none" w="med" len="med"/>
            </a:ln>
          </p:spPr>
          <p:txBody>
            <a:bodyPr lIns="0" tIns="0" rIns="0" bIns="0"/>
            <a:lstStyle/>
            <a:p>
              <a:endParaRPr lang="fr-BE"/>
            </a:p>
          </p:txBody>
        </p:sp>
        <p:pic>
          <p:nvPicPr>
            <p:cNvPr id="3075" name="Picture 3"/>
            <p:cNvPicPr>
              <a:picLocks noChangeAspect="1" noChangeArrowheads="1"/>
            </p:cNvPicPr>
            <p:nvPr/>
          </p:nvPicPr>
          <p:blipFill>
            <a:blip r:embed="rId2" cstate="print"/>
            <a:srcRect l="20000" t="218" r="6874" b="438"/>
            <a:stretch>
              <a:fillRect/>
            </a:stretch>
          </p:blipFill>
          <p:spPr bwMode="auto">
            <a:xfrm>
              <a:off x="80" y="72"/>
              <a:ext cx="2808" cy="3624"/>
            </a:xfrm>
            <a:prstGeom prst="rect">
              <a:avLst/>
            </a:prstGeom>
            <a:noFill/>
            <a:ln w="12700">
              <a:noFill/>
              <a:miter lim="800000"/>
              <a:headEnd/>
              <a:tailEnd/>
            </a:ln>
          </p:spPr>
        </p:pic>
      </p:grpSp>
      <p:sp>
        <p:nvSpPr>
          <p:cNvPr id="3076" name="Rectangle 4"/>
          <p:cNvSpPr>
            <a:spLocks noGrp="1" noChangeArrowheads="1"/>
          </p:cNvSpPr>
          <p:nvPr>
            <p:ph type="ctrTitle"/>
          </p:nvPr>
        </p:nvSpPr>
        <p:spPr>
          <a:ln/>
        </p:spPr>
        <p:txBody>
          <a:bodyPr rIns="132080"/>
          <a:lstStyle/>
          <a:p>
            <a:pPr algn="r"/>
            <a:r>
              <a:rPr lang="en-US" sz="3600" dirty="0"/>
              <a:t>Recursion</a:t>
            </a:r>
          </a:p>
        </p:txBody>
      </p:sp>
      <p:sp>
        <p:nvSpPr>
          <p:cNvPr id="3077" name="Rectangle 5"/>
          <p:cNvSpPr>
            <a:spLocks noGrp="1" noChangeArrowheads="1"/>
          </p:cNvSpPr>
          <p:nvPr>
            <p:ph type="subTitle" idx="1"/>
          </p:nvPr>
        </p:nvSpPr>
        <p:spPr>
          <a:ln/>
        </p:spPr>
        <p:txBody>
          <a:bodyPr rIns="132080" anchor="ctr">
            <a:normAutofit fontScale="92500" lnSpcReduction="10000"/>
          </a:bodyPr>
          <a:lstStyle/>
          <a:p>
            <a:pPr marL="39688" indent="0" algn="ctr">
              <a:spcBef>
                <a:spcPct val="0"/>
              </a:spcBef>
              <a:buFont typeface="Wingdings" charset="2"/>
              <a:buNone/>
            </a:pPr>
            <a:r>
              <a:rPr lang="en-US" sz="2000" dirty="0"/>
              <a:t>Lecture 8</a:t>
            </a:r>
          </a:p>
          <a:p>
            <a:pPr marL="39688" indent="0" algn="ctr">
              <a:spcBef>
                <a:spcPts val="500"/>
              </a:spcBef>
              <a:buFont typeface="Wingdings" charset="2"/>
              <a:buNone/>
            </a:pPr>
            <a:r>
              <a:rPr lang="en-US" sz="2000" dirty="0"/>
              <a:t>CS2110 – </a:t>
            </a:r>
            <a:r>
              <a:rPr lang="en-US" sz="2000" dirty="0" smtClean="0"/>
              <a:t>Fall 2016</a:t>
            </a:r>
            <a:endParaRPr lang="en-US" sz="20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143000" y="1143000"/>
            <a:ext cx="6705600" cy="38100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612648" y="228600"/>
            <a:ext cx="8153400" cy="685800"/>
          </a:xfrm>
        </p:spPr>
        <p:txBody>
          <a:bodyPr>
            <a:normAutofit/>
          </a:bodyPr>
          <a:lstStyle/>
          <a:p>
            <a:pPr algn="ctr"/>
            <a:r>
              <a:rPr lang="en-US" sz="3200" dirty="0" smtClean="0">
                <a:solidFill>
                  <a:srgbClr val="800000"/>
                </a:solidFill>
              </a:rPr>
              <a:t>Two issues with recursion</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10</a:t>
            </a:fld>
            <a:endParaRPr lang="en-US"/>
          </a:p>
        </p:txBody>
      </p:sp>
      <p:sp>
        <p:nvSpPr>
          <p:cNvPr id="9" name="Content Placeholder 8"/>
          <p:cNvSpPr>
            <a:spLocks noGrp="1"/>
          </p:cNvSpPr>
          <p:nvPr>
            <p:ph sz="quarter" idx="1"/>
          </p:nvPr>
        </p:nvSpPr>
        <p:spPr>
          <a:xfrm>
            <a:off x="838200" y="4953000"/>
            <a:ext cx="6629400" cy="533400"/>
          </a:xfrm>
        </p:spPr>
        <p:txBody>
          <a:bodyPr>
            <a:normAutofit/>
          </a:bodyPr>
          <a:lstStyle/>
          <a:p>
            <a:pPr marL="0" indent="0">
              <a:buNone/>
            </a:pPr>
            <a:r>
              <a:rPr lang="en-US" sz="2400" dirty="0" smtClean="0"/>
              <a:t>1. Why does it work?  How does execution work?</a:t>
            </a:r>
            <a:endParaRPr lang="en-US" sz="2400" dirty="0"/>
          </a:p>
        </p:txBody>
      </p:sp>
      <p:sp>
        <p:nvSpPr>
          <p:cNvPr id="6" name="Rectangle 5"/>
          <p:cNvSpPr/>
          <p:nvPr/>
        </p:nvSpPr>
        <p:spPr>
          <a:xfrm>
            <a:off x="1371600" y="1371600"/>
            <a:ext cx="6324600" cy="3416320"/>
          </a:xfrm>
          <a:prstGeom prst="rect">
            <a:avLst/>
          </a:prstGeom>
        </p:spPr>
        <p:txBody>
          <a:bodyPr wrap="square">
            <a:spAutoFit/>
          </a:bodyPr>
          <a:lstStyle/>
          <a:p>
            <a:r>
              <a:rPr lang="en-US" dirty="0"/>
              <a:t> /** return sum of digits in </a:t>
            </a:r>
            <a:r>
              <a:rPr lang="en-US" dirty="0" smtClean="0"/>
              <a:t>n.</a:t>
            </a:r>
          </a:p>
          <a:p>
            <a:r>
              <a:rPr lang="en-US" dirty="0"/>
              <a:t> </a:t>
            </a:r>
            <a:r>
              <a:rPr lang="en-US" dirty="0" smtClean="0"/>
              <a:t>   * Precondition:  </a:t>
            </a:r>
            <a:r>
              <a:rPr lang="en-US" dirty="0"/>
              <a:t>n &gt;= 0 */ </a:t>
            </a:r>
          </a:p>
          <a:p>
            <a:r>
              <a:rPr lang="en-US" dirty="0"/>
              <a:t>   </a:t>
            </a:r>
            <a:r>
              <a:rPr lang="en-US" b="1" dirty="0"/>
              <a:t>public</a:t>
            </a:r>
            <a:r>
              <a:rPr lang="en-US" dirty="0"/>
              <a:t> </a:t>
            </a:r>
            <a:r>
              <a:rPr lang="en-US" b="1" dirty="0"/>
              <a:t>static</a:t>
            </a:r>
            <a:r>
              <a:rPr lang="en-US" dirty="0"/>
              <a:t> </a:t>
            </a:r>
            <a:r>
              <a:rPr lang="en-US" b="1" dirty="0" err="1"/>
              <a:t>int</a:t>
            </a:r>
            <a:r>
              <a:rPr lang="en-US" dirty="0"/>
              <a:t> sum(</a:t>
            </a:r>
            <a:r>
              <a:rPr lang="en-US" b="1" dirty="0" err="1"/>
              <a:t>int</a:t>
            </a:r>
            <a:r>
              <a:rPr lang="en-US" dirty="0"/>
              <a:t> n) {</a:t>
            </a:r>
          </a:p>
          <a:p>
            <a:r>
              <a:rPr lang="en-US" dirty="0"/>
              <a:t>        </a:t>
            </a:r>
            <a:r>
              <a:rPr lang="en-US" b="1" dirty="0"/>
              <a:t>if</a:t>
            </a:r>
            <a:r>
              <a:rPr lang="en-US" dirty="0"/>
              <a:t> (n &lt; 10) </a:t>
            </a:r>
            <a:r>
              <a:rPr lang="en-US" b="1" dirty="0"/>
              <a:t>return</a:t>
            </a:r>
            <a:r>
              <a:rPr lang="en-US" dirty="0"/>
              <a:t> n;</a:t>
            </a:r>
          </a:p>
          <a:p>
            <a:r>
              <a:rPr lang="en-US" dirty="0"/>
              <a:t> </a:t>
            </a:r>
          </a:p>
          <a:p>
            <a:r>
              <a:rPr lang="en-US" dirty="0"/>
              <a:t>       // </a:t>
            </a:r>
            <a:r>
              <a:rPr lang="en-US" dirty="0" smtClean="0"/>
              <a:t>{ n </a:t>
            </a:r>
            <a:r>
              <a:rPr lang="en-US" dirty="0"/>
              <a:t>has at least two </a:t>
            </a:r>
            <a:r>
              <a:rPr lang="en-US" dirty="0" smtClean="0"/>
              <a:t>digits }</a:t>
            </a:r>
            <a:endParaRPr lang="en-US" dirty="0"/>
          </a:p>
          <a:p>
            <a:r>
              <a:rPr lang="en-US" dirty="0"/>
              <a:t>       // return first digit + sum of rest</a:t>
            </a:r>
          </a:p>
          <a:p>
            <a:r>
              <a:rPr lang="en-US" dirty="0"/>
              <a:t>       </a:t>
            </a:r>
            <a:r>
              <a:rPr lang="en-US" b="1" dirty="0"/>
              <a:t>return</a:t>
            </a:r>
            <a:r>
              <a:rPr lang="en-US" dirty="0"/>
              <a:t> </a:t>
            </a:r>
            <a:r>
              <a:rPr lang="en-US" dirty="0" smtClean="0"/>
              <a:t>sum</a:t>
            </a:r>
            <a:r>
              <a:rPr lang="en-US" dirty="0"/>
              <a:t>(n/10)  +  n%10  + ;</a:t>
            </a:r>
          </a:p>
          <a:p>
            <a:r>
              <a:rPr lang="en-US" dirty="0"/>
              <a:t>   }</a:t>
            </a:r>
          </a:p>
        </p:txBody>
      </p:sp>
      <p:grpSp>
        <p:nvGrpSpPr>
          <p:cNvPr id="7" name="Group 6"/>
          <p:cNvGrpSpPr/>
          <p:nvPr/>
        </p:nvGrpSpPr>
        <p:grpSpPr>
          <a:xfrm>
            <a:off x="3886201" y="2514600"/>
            <a:ext cx="3917196" cy="1676400"/>
            <a:chOff x="4320853" y="2514600"/>
            <a:chExt cx="3406344" cy="1588576"/>
          </a:xfrm>
        </p:grpSpPr>
        <p:sp>
          <p:nvSpPr>
            <p:cNvPr id="2" name="Freeform 1"/>
            <p:cNvSpPr/>
            <p:nvPr/>
          </p:nvSpPr>
          <p:spPr>
            <a:xfrm>
              <a:off x="4320853" y="2514600"/>
              <a:ext cx="1033023" cy="1588576"/>
            </a:xfrm>
            <a:custGeom>
              <a:avLst/>
              <a:gdLst>
                <a:gd name="connsiteX0" fmla="*/ 0 w 1298073"/>
                <a:gd name="connsiteY0" fmla="*/ 0 h 1588576"/>
                <a:gd name="connsiteX1" fmla="*/ 1294108 w 1298073"/>
                <a:gd name="connsiteY1" fmla="*/ 712922 h 1588576"/>
                <a:gd name="connsiteX2" fmla="*/ 325464 w 1298073"/>
                <a:gd name="connsiteY2" fmla="*/ 1588576 h 1588576"/>
              </a:gdLst>
              <a:ahLst/>
              <a:cxnLst>
                <a:cxn ang="0">
                  <a:pos x="connsiteX0" y="connsiteY0"/>
                </a:cxn>
                <a:cxn ang="0">
                  <a:pos x="connsiteX1" y="connsiteY1"/>
                </a:cxn>
                <a:cxn ang="0">
                  <a:pos x="connsiteX2" y="connsiteY2"/>
                </a:cxn>
              </a:cxnLst>
              <a:rect l="l" t="t" r="r" b="b"/>
              <a:pathLst>
                <a:path w="1298073" h="1588576">
                  <a:moveTo>
                    <a:pt x="0" y="0"/>
                  </a:moveTo>
                  <a:cubicBezTo>
                    <a:pt x="619932" y="224079"/>
                    <a:pt x="1239864" y="448159"/>
                    <a:pt x="1294108" y="712922"/>
                  </a:cubicBezTo>
                  <a:cubicBezTo>
                    <a:pt x="1348352" y="977685"/>
                    <a:pt x="836908" y="1283130"/>
                    <a:pt x="325464" y="1588576"/>
                  </a:cubicBezTo>
                </a:path>
              </a:pathLst>
            </a:custGeom>
            <a:ln w="38100">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extBox 3"/>
            <p:cNvSpPr txBox="1"/>
            <p:nvPr/>
          </p:nvSpPr>
          <p:spPr>
            <a:xfrm>
              <a:off x="5420623" y="2514600"/>
              <a:ext cx="2306574" cy="461665"/>
            </a:xfrm>
            <a:prstGeom prst="rect">
              <a:avLst/>
            </a:prstGeom>
            <a:solidFill>
              <a:srgbClr val="92D050"/>
            </a:solidFill>
            <a:ln>
              <a:solidFill>
                <a:schemeClr val="tx1"/>
              </a:solidFill>
              <a:headEnd type="triangle" w="med" len="med"/>
              <a:tailEnd type="none" w="med" len="med"/>
            </a:ln>
          </p:spPr>
          <p:txBody>
            <a:bodyPr wrap="square" rtlCol="0">
              <a:spAutoFit/>
            </a:bodyPr>
            <a:lstStyle/>
            <a:p>
              <a:r>
                <a:rPr lang="en-US" b="1" dirty="0" smtClean="0">
                  <a:solidFill>
                    <a:srgbClr val="C00000"/>
                  </a:solidFill>
                </a:rPr>
                <a:t>sum calls itself!</a:t>
              </a:r>
              <a:endParaRPr lang="en-US" b="1" dirty="0">
                <a:solidFill>
                  <a:srgbClr val="C00000"/>
                </a:solidFill>
              </a:endParaRPr>
            </a:p>
          </p:txBody>
        </p:sp>
      </p:grpSp>
      <p:sp>
        <p:nvSpPr>
          <p:cNvPr id="10" name="Content Placeholder 8"/>
          <p:cNvSpPr txBox="1">
            <a:spLocks/>
          </p:cNvSpPr>
          <p:nvPr/>
        </p:nvSpPr>
        <p:spPr>
          <a:xfrm>
            <a:off x="838200" y="5562600"/>
            <a:ext cx="7315200" cy="9144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sz="2400" dirty="0" smtClean="0"/>
              <a:t>2. How do we </a:t>
            </a:r>
            <a:r>
              <a:rPr lang="en-US" sz="2400" dirty="0" smtClean="0">
                <a:solidFill>
                  <a:srgbClr val="FF0000"/>
                </a:solidFill>
              </a:rPr>
              <a:t>understand</a:t>
            </a:r>
            <a:r>
              <a:rPr lang="en-US" sz="2400" dirty="0" smtClean="0"/>
              <a:t> a given recursive method or how do we </a:t>
            </a:r>
            <a:r>
              <a:rPr lang="en-US" sz="2400" dirty="0" smtClean="0">
                <a:solidFill>
                  <a:srgbClr val="FF0000"/>
                </a:solidFill>
              </a:rPr>
              <a:t>write/develop </a:t>
            </a:r>
            <a:r>
              <a:rPr lang="en-US" sz="2400" dirty="0" smtClean="0"/>
              <a:t>a recursive method?</a:t>
            </a:r>
            <a:endParaRPr lang="en-US" sz="2400" dirty="0"/>
          </a:p>
        </p:txBody>
      </p:sp>
    </p:spTree>
    <p:extLst>
      <p:ext uri="{BB962C8B-B14F-4D97-AF65-F5344CB8AC3E}">
        <p14:creationId xmlns:p14="http://schemas.microsoft.com/office/powerpoint/2010/main" val="113510932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96888" y="304800"/>
            <a:ext cx="8308975" cy="685800"/>
          </a:xfrm>
          <a:ln/>
        </p:spPr>
        <p:txBody>
          <a:bodyPr rIns="132080">
            <a:normAutofit/>
          </a:bodyPr>
          <a:lstStyle/>
          <a:p>
            <a:pPr algn="ctr"/>
            <a:r>
              <a:rPr lang="en-US" sz="3200" dirty="0" smtClean="0">
                <a:solidFill>
                  <a:srgbClr val="800000"/>
                </a:solidFill>
              </a:rPr>
              <a:t>Stacks and Queues</a:t>
            </a:r>
            <a:endParaRPr lang="en-US" sz="3200" dirty="0">
              <a:solidFill>
                <a:srgbClr val="800000"/>
              </a:solidFill>
            </a:endParaRPr>
          </a:p>
        </p:txBody>
      </p:sp>
      <p:sp>
        <p:nvSpPr>
          <p:cNvPr id="14" name="Slide Number Placeholder 3"/>
          <p:cNvSpPr>
            <a:spLocks noGrp="1"/>
          </p:cNvSpPr>
          <p:nvPr>
            <p:ph type="sldNum" sz="quarter" idx="12"/>
          </p:nvPr>
        </p:nvSpPr>
        <p:spPr/>
        <p:txBody>
          <a:bodyPr>
            <a:normAutofit fontScale="85000" lnSpcReduction="20000"/>
          </a:bodyPr>
          <a:lstStyle/>
          <a:p>
            <a:fld id="{4FA76D61-F4EF-481F-B46A-47FAA5B109BF}" type="slidenum">
              <a:rPr lang="en-US"/>
              <a:pPr/>
              <a:t>11</a:t>
            </a:fld>
            <a:endParaRPr lang="en-US"/>
          </a:p>
        </p:txBody>
      </p:sp>
      <p:sp>
        <p:nvSpPr>
          <p:cNvPr id="22531" name="Rectangle 3"/>
          <p:cNvSpPr>
            <a:spLocks/>
          </p:cNvSpPr>
          <p:nvPr/>
        </p:nvSpPr>
        <p:spPr bwMode="auto">
          <a:xfrm>
            <a:off x="609600" y="2032001"/>
            <a:ext cx="2136775" cy="466725"/>
          </a:xfrm>
          <a:prstGeom prst="rect">
            <a:avLst/>
          </a:prstGeom>
          <a:noFill/>
          <a:ln w="12700">
            <a:solidFill>
              <a:schemeClr val="tx1"/>
            </a:solidFill>
            <a:prstDash val="solid"/>
            <a:miter lim="800000"/>
            <a:headEnd type="none" w="med" len="med"/>
            <a:tailEnd type="none" w="med" len="med"/>
          </a:ln>
        </p:spPr>
        <p:txBody>
          <a:bodyPr lIns="0" tIns="0" rIns="40639" bIns="0"/>
          <a:lstStyle/>
          <a:p>
            <a:pPr marL="39688" algn="ctr">
              <a:spcBef>
                <a:spcPts val="1400"/>
              </a:spcBef>
            </a:pPr>
            <a:r>
              <a:rPr lang="en-US" dirty="0">
                <a:solidFill>
                  <a:srgbClr val="9900CC"/>
                </a:solidFill>
                <a:latin typeface="Arial" charset="0"/>
                <a:cs typeface="Arial" charset="0"/>
                <a:sym typeface="Arial" charset="0"/>
              </a:rPr>
              <a:t>top element</a:t>
            </a:r>
          </a:p>
        </p:txBody>
      </p:sp>
      <p:sp>
        <p:nvSpPr>
          <p:cNvPr id="22532" name="Rectangle 4"/>
          <p:cNvSpPr>
            <a:spLocks/>
          </p:cNvSpPr>
          <p:nvPr/>
        </p:nvSpPr>
        <p:spPr bwMode="auto">
          <a:xfrm>
            <a:off x="609600" y="2498726"/>
            <a:ext cx="2136775" cy="466725"/>
          </a:xfrm>
          <a:prstGeom prst="rect">
            <a:avLst/>
          </a:prstGeom>
          <a:noFill/>
          <a:ln w="12700">
            <a:solidFill>
              <a:schemeClr val="tx1"/>
            </a:solidFill>
            <a:prstDash val="solid"/>
            <a:miter lim="800000"/>
            <a:headEnd type="none" w="med" len="med"/>
            <a:tailEnd type="none" w="med" len="med"/>
          </a:ln>
        </p:spPr>
        <p:txBody>
          <a:bodyPr lIns="0" tIns="0" rIns="40639" bIns="0"/>
          <a:lstStyle/>
          <a:p>
            <a:pPr marL="39688" algn="ctr">
              <a:spcBef>
                <a:spcPts val="1400"/>
              </a:spcBef>
            </a:pPr>
            <a:r>
              <a:rPr lang="en-US">
                <a:solidFill>
                  <a:srgbClr val="9900CC"/>
                </a:solidFill>
                <a:latin typeface="Arial" charset="0"/>
                <a:cs typeface="Arial" charset="0"/>
                <a:sym typeface="Arial" charset="0"/>
              </a:rPr>
              <a:t>2nd element</a:t>
            </a:r>
          </a:p>
        </p:txBody>
      </p:sp>
      <p:sp>
        <p:nvSpPr>
          <p:cNvPr id="22534" name="Rectangle 6"/>
          <p:cNvSpPr>
            <a:spLocks/>
          </p:cNvSpPr>
          <p:nvPr/>
        </p:nvSpPr>
        <p:spPr bwMode="auto">
          <a:xfrm>
            <a:off x="609600" y="2962275"/>
            <a:ext cx="2136775" cy="466725"/>
          </a:xfrm>
          <a:prstGeom prst="rect">
            <a:avLst/>
          </a:prstGeom>
          <a:noFill/>
          <a:ln w="12700">
            <a:solidFill>
              <a:schemeClr val="tx1"/>
            </a:solidFill>
            <a:prstDash val="solid"/>
            <a:miter lim="800000"/>
            <a:headEnd type="none" w="med" len="med"/>
            <a:tailEnd type="none" w="med" len="med"/>
          </a:ln>
        </p:spPr>
        <p:txBody>
          <a:bodyPr lIns="0" tIns="0" rIns="40639" bIns="0"/>
          <a:lstStyle/>
          <a:p>
            <a:pPr marL="39688" algn="ctr">
              <a:spcBef>
                <a:spcPts val="1400"/>
              </a:spcBef>
            </a:pPr>
            <a:r>
              <a:rPr lang="en-US">
                <a:solidFill>
                  <a:srgbClr val="9900CC"/>
                </a:solidFill>
                <a:latin typeface="Arial" charset="0"/>
                <a:cs typeface="Arial" charset="0"/>
                <a:sym typeface="Arial" charset="0"/>
              </a:rPr>
              <a:t>...</a:t>
            </a:r>
          </a:p>
        </p:txBody>
      </p:sp>
      <p:sp>
        <p:nvSpPr>
          <p:cNvPr id="22535" name="Rectangle 7"/>
          <p:cNvSpPr>
            <a:spLocks/>
          </p:cNvSpPr>
          <p:nvPr/>
        </p:nvSpPr>
        <p:spPr bwMode="auto">
          <a:xfrm>
            <a:off x="611187" y="3441700"/>
            <a:ext cx="2133600" cy="825500"/>
          </a:xfrm>
          <a:prstGeom prst="rect">
            <a:avLst/>
          </a:prstGeom>
          <a:noFill/>
          <a:ln w="12700">
            <a:solidFill>
              <a:schemeClr val="tx1"/>
            </a:solidFill>
            <a:prstDash val="solid"/>
            <a:miter lim="800000"/>
            <a:headEnd type="none" w="med" len="med"/>
            <a:tailEnd type="none" w="med" len="med"/>
          </a:ln>
        </p:spPr>
        <p:txBody>
          <a:bodyPr lIns="0" tIns="0" rIns="40639" bIns="0"/>
          <a:lstStyle/>
          <a:p>
            <a:pPr marL="39688" algn="ctr">
              <a:spcBef>
                <a:spcPts val="1400"/>
              </a:spcBef>
            </a:pPr>
            <a:r>
              <a:rPr lang="en-US" dirty="0">
                <a:solidFill>
                  <a:srgbClr val="9900CC"/>
                </a:solidFill>
                <a:latin typeface="Arial" charset="0"/>
                <a:cs typeface="Arial" charset="0"/>
                <a:sym typeface="Arial" charset="0"/>
              </a:rPr>
              <a:t>bottom element</a:t>
            </a:r>
          </a:p>
        </p:txBody>
      </p:sp>
      <p:sp>
        <p:nvSpPr>
          <p:cNvPr id="22539" name="Rectangle 11"/>
          <p:cNvSpPr>
            <a:spLocks/>
          </p:cNvSpPr>
          <p:nvPr/>
        </p:nvSpPr>
        <p:spPr bwMode="auto">
          <a:xfrm>
            <a:off x="990600" y="1574801"/>
            <a:ext cx="1717177" cy="369332"/>
          </a:xfrm>
          <a:prstGeom prst="rect">
            <a:avLst/>
          </a:prstGeom>
          <a:noFill/>
          <a:ln w="12700">
            <a:noFill/>
            <a:miter lim="800000"/>
            <a:headEnd type="none" w="med" len="med"/>
            <a:tailEnd type="none" w="med" len="med"/>
          </a:ln>
        </p:spPr>
        <p:txBody>
          <a:bodyPr wrap="none" lIns="0" tIns="0" bIns="0">
            <a:spAutoFit/>
          </a:bodyPr>
          <a:lstStyle/>
          <a:p>
            <a:pPr>
              <a:spcBef>
                <a:spcPts val="413"/>
              </a:spcBef>
            </a:pPr>
            <a:r>
              <a:rPr lang="en-US" dirty="0">
                <a:solidFill>
                  <a:srgbClr val="009900"/>
                </a:solidFill>
                <a:latin typeface="Arial" charset="0"/>
                <a:cs typeface="Arial" charset="0"/>
                <a:sym typeface="Arial" charset="0"/>
              </a:rPr>
              <a:t>stack grows</a:t>
            </a:r>
          </a:p>
        </p:txBody>
      </p:sp>
      <p:sp>
        <p:nvSpPr>
          <p:cNvPr id="22540" name="Line 12"/>
          <p:cNvSpPr>
            <a:spLocks noChangeShapeType="1"/>
          </p:cNvSpPr>
          <p:nvPr/>
        </p:nvSpPr>
        <p:spPr bwMode="auto">
          <a:xfrm rot="10800000" flipH="1">
            <a:off x="1600200" y="990600"/>
            <a:ext cx="0" cy="609600"/>
          </a:xfrm>
          <a:prstGeom prst="line">
            <a:avLst/>
          </a:prstGeom>
          <a:noFill/>
          <a:ln w="60325">
            <a:solidFill>
              <a:schemeClr val="tx1"/>
            </a:solidFill>
            <a:prstDash val="solid"/>
            <a:round/>
            <a:headEnd type="none" w="med" len="med"/>
            <a:tailEnd type="triangle" w="med" len="med"/>
          </a:ln>
        </p:spPr>
        <p:txBody>
          <a:bodyPr/>
          <a:lstStyle/>
          <a:p>
            <a:endParaRPr lang="fr-BE"/>
          </a:p>
        </p:txBody>
      </p:sp>
      <p:sp>
        <p:nvSpPr>
          <p:cNvPr id="2" name="TextBox 1"/>
          <p:cNvSpPr txBox="1"/>
          <p:nvPr/>
        </p:nvSpPr>
        <p:spPr>
          <a:xfrm>
            <a:off x="3657600" y="1447800"/>
            <a:ext cx="6172200" cy="1800493"/>
          </a:xfrm>
          <a:prstGeom prst="rect">
            <a:avLst/>
          </a:prstGeom>
          <a:noFill/>
        </p:spPr>
        <p:txBody>
          <a:bodyPr wrap="square" rtlCol="0">
            <a:spAutoFit/>
          </a:bodyPr>
          <a:lstStyle/>
          <a:p>
            <a:r>
              <a:rPr lang="en-US" dirty="0" smtClean="0"/>
              <a:t>Stack: list with (at least) two basic ops:</a:t>
            </a:r>
          </a:p>
          <a:p>
            <a:pPr>
              <a:spcBef>
                <a:spcPts val="600"/>
              </a:spcBef>
            </a:pPr>
            <a:r>
              <a:rPr lang="en-US" dirty="0"/>
              <a:t> </a:t>
            </a:r>
            <a:r>
              <a:rPr lang="en-US" dirty="0" smtClean="0"/>
              <a:t>  * Push an element onto its top </a:t>
            </a:r>
          </a:p>
          <a:p>
            <a:r>
              <a:rPr lang="en-US" dirty="0"/>
              <a:t> </a:t>
            </a:r>
            <a:r>
              <a:rPr lang="en-US" dirty="0" smtClean="0"/>
              <a:t>  * Pop (remove) top element</a:t>
            </a:r>
          </a:p>
          <a:p>
            <a:pPr>
              <a:spcBef>
                <a:spcPts val="1200"/>
              </a:spcBef>
            </a:pPr>
            <a:r>
              <a:rPr lang="en-US" dirty="0" smtClean="0">
                <a:solidFill>
                  <a:srgbClr val="800000"/>
                </a:solidFill>
              </a:rPr>
              <a:t>Last-In-First-Out (LIFO)</a:t>
            </a:r>
            <a:endParaRPr lang="en-US" dirty="0">
              <a:solidFill>
                <a:srgbClr val="800000"/>
              </a:solidFill>
            </a:endParaRPr>
          </a:p>
        </p:txBody>
      </p:sp>
      <p:sp>
        <p:nvSpPr>
          <p:cNvPr id="3" name="TextBox 2"/>
          <p:cNvSpPr txBox="1"/>
          <p:nvPr/>
        </p:nvSpPr>
        <p:spPr>
          <a:xfrm>
            <a:off x="3886200" y="3505200"/>
            <a:ext cx="4352474" cy="461665"/>
          </a:xfrm>
          <a:prstGeom prst="rect">
            <a:avLst/>
          </a:prstGeom>
          <a:solidFill>
            <a:srgbClr val="FFFFCC"/>
          </a:solidFill>
        </p:spPr>
        <p:txBody>
          <a:bodyPr wrap="none" rtlCol="0">
            <a:spAutoFit/>
          </a:bodyPr>
          <a:lstStyle/>
          <a:p>
            <a:r>
              <a:rPr lang="en-US" dirty="0" smtClean="0"/>
              <a:t>Like a stack of trays in a cafeteria</a:t>
            </a:r>
            <a:endParaRPr lang="en-US" dirty="0"/>
          </a:p>
        </p:txBody>
      </p:sp>
      <p:sp>
        <p:nvSpPr>
          <p:cNvPr id="4" name="TextBox 3"/>
          <p:cNvSpPr txBox="1"/>
          <p:nvPr/>
        </p:nvSpPr>
        <p:spPr>
          <a:xfrm>
            <a:off x="533401" y="4495800"/>
            <a:ext cx="3048000" cy="461665"/>
          </a:xfrm>
          <a:prstGeom prst="rect">
            <a:avLst/>
          </a:prstGeom>
          <a:noFill/>
          <a:ln>
            <a:solidFill>
              <a:schemeClr val="tx1"/>
            </a:solidFill>
          </a:ln>
        </p:spPr>
        <p:txBody>
          <a:bodyPr wrap="square" rtlCol="0">
            <a:spAutoFit/>
          </a:bodyPr>
          <a:lstStyle/>
          <a:p>
            <a:r>
              <a:rPr lang="en-US" dirty="0">
                <a:solidFill>
                  <a:srgbClr val="CC3399"/>
                </a:solidFill>
              </a:rPr>
              <a:t>f</a:t>
            </a:r>
            <a:r>
              <a:rPr lang="en-US" dirty="0" smtClean="0">
                <a:solidFill>
                  <a:srgbClr val="CC3399"/>
                </a:solidFill>
              </a:rPr>
              <a:t>irst    second   …   last</a:t>
            </a:r>
            <a:endParaRPr lang="en-US" dirty="0">
              <a:solidFill>
                <a:srgbClr val="CC3399"/>
              </a:solidFill>
            </a:endParaRPr>
          </a:p>
        </p:txBody>
      </p:sp>
      <p:sp>
        <p:nvSpPr>
          <p:cNvPr id="18" name="TextBox 17"/>
          <p:cNvSpPr txBox="1"/>
          <p:nvPr/>
        </p:nvSpPr>
        <p:spPr>
          <a:xfrm>
            <a:off x="3810000" y="4343400"/>
            <a:ext cx="5181600" cy="1723549"/>
          </a:xfrm>
          <a:prstGeom prst="rect">
            <a:avLst/>
          </a:prstGeom>
          <a:noFill/>
        </p:spPr>
        <p:txBody>
          <a:bodyPr wrap="square" rtlCol="0">
            <a:spAutoFit/>
          </a:bodyPr>
          <a:lstStyle/>
          <a:p>
            <a:r>
              <a:rPr lang="en-US" dirty="0" smtClean="0"/>
              <a:t>Queue: list with (at least) two basic ops:</a:t>
            </a:r>
          </a:p>
          <a:p>
            <a:pPr>
              <a:spcBef>
                <a:spcPts val="600"/>
              </a:spcBef>
            </a:pPr>
            <a:r>
              <a:rPr lang="en-US" dirty="0"/>
              <a:t> </a:t>
            </a:r>
            <a:r>
              <a:rPr lang="en-US" dirty="0" smtClean="0"/>
              <a:t>  * Append an element</a:t>
            </a:r>
          </a:p>
          <a:p>
            <a:r>
              <a:rPr lang="en-US" dirty="0"/>
              <a:t> </a:t>
            </a:r>
            <a:r>
              <a:rPr lang="en-US" dirty="0" smtClean="0"/>
              <a:t>  * Remove first element</a:t>
            </a:r>
          </a:p>
          <a:p>
            <a:pPr>
              <a:spcBef>
                <a:spcPts val="600"/>
              </a:spcBef>
            </a:pPr>
            <a:r>
              <a:rPr lang="en-US" dirty="0" smtClean="0">
                <a:solidFill>
                  <a:srgbClr val="800000"/>
                </a:solidFill>
              </a:rPr>
              <a:t>First</a:t>
            </a:r>
            <a:r>
              <a:rPr lang="en-US" dirty="0">
                <a:solidFill>
                  <a:srgbClr val="800000"/>
                </a:solidFill>
              </a:rPr>
              <a:t>-In-First-Out (FIFO</a:t>
            </a:r>
            <a:r>
              <a:rPr lang="en-US" dirty="0" smtClean="0">
                <a:solidFill>
                  <a:srgbClr val="800000"/>
                </a:solidFill>
              </a:rPr>
              <a:t>)</a:t>
            </a:r>
            <a:endParaRPr lang="en-US" dirty="0">
              <a:solidFill>
                <a:srgbClr val="800000"/>
              </a:solidFill>
            </a:endParaRPr>
          </a:p>
        </p:txBody>
      </p:sp>
      <p:sp>
        <p:nvSpPr>
          <p:cNvPr id="20" name="TextBox 19"/>
          <p:cNvSpPr txBox="1"/>
          <p:nvPr/>
        </p:nvSpPr>
        <p:spPr>
          <a:xfrm>
            <a:off x="533400" y="5181600"/>
            <a:ext cx="3124200" cy="1200328"/>
          </a:xfrm>
          <a:prstGeom prst="rect">
            <a:avLst/>
          </a:prstGeom>
          <a:solidFill>
            <a:srgbClr val="FFFFCC"/>
          </a:solidFill>
        </p:spPr>
        <p:txBody>
          <a:bodyPr wrap="square" rtlCol="0">
            <a:spAutoFit/>
          </a:bodyPr>
          <a:lstStyle/>
          <a:p>
            <a:r>
              <a:rPr lang="en-US" dirty="0" smtClean="0"/>
              <a:t>Americans wait in a line. </a:t>
            </a:r>
            <a:r>
              <a:rPr lang="en-US" dirty="0"/>
              <a:t>T</a:t>
            </a:r>
            <a:r>
              <a:rPr lang="en-US" dirty="0" smtClean="0"/>
              <a:t>he Brits wait in a queue !</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dissolve">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dissolve">
                                      <p:cBhvr>
                                        <p:cTn id="2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8" grpId="0"/>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5"/>
          <p:cNvGrpSpPr>
            <a:grpSpLocks/>
          </p:cNvGrpSpPr>
          <p:nvPr/>
        </p:nvGrpSpPr>
        <p:grpSpPr bwMode="auto">
          <a:xfrm>
            <a:off x="6425368" y="1752600"/>
            <a:ext cx="2109032" cy="2105025"/>
            <a:chOff x="0" y="0"/>
            <a:chExt cx="1152" cy="1326"/>
          </a:xfrm>
        </p:grpSpPr>
        <p:grpSp>
          <p:nvGrpSpPr>
            <p:cNvPr id="21" name="Group 6"/>
            <p:cNvGrpSpPr>
              <a:grpSpLocks/>
            </p:cNvGrpSpPr>
            <p:nvPr/>
          </p:nvGrpSpPr>
          <p:grpSpPr bwMode="auto">
            <a:xfrm>
              <a:off x="0" y="0"/>
              <a:ext cx="1152" cy="1326"/>
              <a:chOff x="0" y="0"/>
              <a:chExt cx="1152" cy="1326"/>
            </a:xfrm>
          </p:grpSpPr>
          <p:sp>
            <p:nvSpPr>
              <p:cNvPr id="31" name="Rectangle 7"/>
              <p:cNvSpPr>
                <a:spLocks/>
              </p:cNvSpPr>
              <p:nvPr/>
            </p:nvSpPr>
            <p:spPr bwMode="auto">
              <a:xfrm>
                <a:off x="0" y="0"/>
                <a:ext cx="1152" cy="1326"/>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32" name="Rectangle 8"/>
              <p:cNvSpPr>
                <a:spLocks/>
              </p:cNvSpPr>
              <p:nvPr/>
            </p:nvSpPr>
            <p:spPr bwMode="auto">
              <a:xfrm>
                <a:off x="0" y="0"/>
                <a:ext cx="912" cy="1326"/>
              </a:xfrm>
              <a:prstGeom prst="rect">
                <a:avLst/>
              </a:prstGeom>
              <a:noFill/>
              <a:ln w="12700">
                <a:noFill/>
                <a:miter lim="800000"/>
                <a:headEnd type="none" w="med" len="med"/>
                <a:tailEnd type="none" w="med" len="med"/>
              </a:ln>
            </p:spPr>
            <p:txBody>
              <a:bodyPr wrap="none" lIns="0" tIns="0" rIns="0" bIns="0">
                <a:spAutoFit/>
              </a:bodyPr>
              <a:lstStyle/>
              <a:p>
                <a:endParaRPr lang="fr-BE"/>
              </a:p>
            </p:txBody>
          </p:sp>
        </p:grpSp>
        <p:sp>
          <p:nvSpPr>
            <p:cNvPr id="30" name="Rectangle 11"/>
            <p:cNvSpPr>
              <a:spLocks/>
            </p:cNvSpPr>
            <p:nvPr/>
          </p:nvSpPr>
          <p:spPr bwMode="auto">
            <a:xfrm>
              <a:off x="22" y="85"/>
              <a:ext cx="1088" cy="1163"/>
            </a:xfrm>
            <a:prstGeom prst="rect">
              <a:avLst/>
            </a:prstGeom>
            <a:noFill/>
            <a:ln w="12700">
              <a:noFill/>
              <a:miter lim="800000"/>
              <a:headEnd type="none" w="med" len="med"/>
              <a:tailEnd type="none" w="med" len="med"/>
            </a:ln>
          </p:spPr>
          <p:txBody>
            <a:bodyPr wrap="none" lIns="0" tIns="0" rIns="40639" bIns="0" anchor="t" anchorCtr="0">
              <a:spAutoFit/>
            </a:bodyPr>
            <a:lstStyle/>
            <a:p>
              <a:pPr marL="39688" algn="ctr"/>
              <a:r>
                <a:rPr lang="en-US" dirty="0">
                  <a:solidFill>
                    <a:schemeClr val="tx1"/>
                  </a:solidFill>
                  <a:latin typeface="Arial" charset="0"/>
                  <a:cs typeface="Arial" charset="0"/>
                  <a:sym typeface="Arial" charset="0"/>
                </a:rPr>
                <a:t>l</a:t>
              </a:r>
              <a:r>
                <a:rPr lang="en-US" dirty="0" smtClean="0">
                  <a:solidFill>
                    <a:schemeClr val="tx1"/>
                  </a:solidFill>
                  <a:latin typeface="Arial" charset="0"/>
                  <a:cs typeface="Arial" charset="0"/>
                  <a:sym typeface="Arial" charset="0"/>
                </a:rPr>
                <a:t>ocal variables</a:t>
              </a:r>
            </a:p>
            <a:p>
              <a:pPr marL="39688" algn="ctr"/>
              <a:endParaRPr lang="en-US" dirty="0" smtClean="0">
                <a:solidFill>
                  <a:schemeClr val="tx1"/>
                </a:solidFill>
                <a:latin typeface="Arial" charset="0"/>
                <a:cs typeface="Arial" charset="0"/>
                <a:sym typeface="Arial" charset="0"/>
              </a:endParaRPr>
            </a:p>
            <a:p>
              <a:pPr marL="39688" algn="ctr"/>
              <a:r>
                <a:rPr lang="en-US" dirty="0">
                  <a:solidFill>
                    <a:schemeClr val="tx1"/>
                  </a:solidFill>
                  <a:latin typeface="Arial" charset="0"/>
                  <a:cs typeface="Arial" charset="0"/>
                  <a:sym typeface="Arial" charset="0"/>
                </a:rPr>
                <a:t>p</a:t>
              </a:r>
              <a:r>
                <a:rPr lang="en-US" dirty="0" smtClean="0">
                  <a:solidFill>
                    <a:schemeClr val="tx1"/>
                  </a:solidFill>
                  <a:latin typeface="Arial" charset="0"/>
                  <a:cs typeface="Arial" charset="0"/>
                  <a:sym typeface="Arial" charset="0"/>
                </a:rPr>
                <a:t>arameters</a:t>
              </a:r>
            </a:p>
            <a:p>
              <a:pPr marL="39688" algn="ctr"/>
              <a:endParaRPr lang="en-US" dirty="0" smtClean="0">
                <a:solidFill>
                  <a:schemeClr val="tx1"/>
                </a:solidFill>
                <a:latin typeface="Arial" charset="0"/>
                <a:cs typeface="Arial" charset="0"/>
                <a:sym typeface="Arial" charset="0"/>
              </a:endParaRPr>
            </a:p>
            <a:p>
              <a:pPr marL="39688" algn="ct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553" name="Rectangle 1"/>
          <p:cNvSpPr>
            <a:spLocks noGrp="1" noChangeArrowheads="1"/>
          </p:cNvSpPr>
          <p:nvPr>
            <p:ph type="title"/>
          </p:nvPr>
        </p:nvSpPr>
        <p:spPr>
          <a:xfrm>
            <a:off x="685800" y="381000"/>
            <a:ext cx="7772400" cy="609600"/>
          </a:xfrm>
          <a:ln/>
        </p:spPr>
        <p:txBody>
          <a:bodyPr rIns="132080">
            <a:normAutofit/>
          </a:bodyPr>
          <a:lstStyle/>
          <a:p>
            <a:pPr algn="ctr"/>
            <a:r>
              <a:rPr lang="en-US" sz="3200" dirty="0">
                <a:solidFill>
                  <a:srgbClr val="800000"/>
                </a:solidFill>
              </a:rPr>
              <a:t>Stack Frame</a:t>
            </a:r>
          </a:p>
        </p:txBody>
      </p:sp>
      <p:sp>
        <p:nvSpPr>
          <p:cNvPr id="19" name="Slide Number Placeholder 3"/>
          <p:cNvSpPr>
            <a:spLocks noGrp="1"/>
          </p:cNvSpPr>
          <p:nvPr>
            <p:ph type="sldNum" sz="quarter" idx="12"/>
          </p:nvPr>
        </p:nvSpPr>
        <p:spPr/>
        <p:txBody>
          <a:bodyPr>
            <a:normAutofit fontScale="85000" lnSpcReduction="20000"/>
          </a:bodyPr>
          <a:lstStyle/>
          <a:p>
            <a:fld id="{7023AEF6-179E-455F-9AB9-A0F881B32240}" type="slidenum">
              <a:rPr lang="en-US"/>
              <a:pPr/>
              <a:t>12</a:t>
            </a:fld>
            <a:endParaRPr lang="en-US"/>
          </a:p>
        </p:txBody>
      </p:sp>
      <p:sp>
        <p:nvSpPr>
          <p:cNvPr id="23555" name="AutoShape 3"/>
          <p:cNvSpPr>
            <a:spLocks/>
          </p:cNvSpPr>
          <p:nvPr/>
        </p:nvSpPr>
        <p:spPr bwMode="auto">
          <a:xfrm>
            <a:off x="5791200" y="1828800"/>
            <a:ext cx="485775" cy="2105025"/>
          </a:xfrm>
          <a:custGeom>
            <a:avLst/>
            <a:gdLst/>
            <a:ahLst/>
            <a:cxnLst/>
            <a:rect l="0" t="0" r="r" b="b"/>
            <a:pathLst>
              <a:path w="21600" h="21600">
                <a:moveTo>
                  <a:pt x="21600" y="0"/>
                </a:moveTo>
                <a:cubicBezTo>
                  <a:pt x="15635" y="0"/>
                  <a:pt x="10800" y="806"/>
                  <a:pt x="10800" y="1800"/>
                </a:cubicBezTo>
                <a:lnTo>
                  <a:pt x="10800" y="9000"/>
                </a:lnTo>
                <a:cubicBezTo>
                  <a:pt x="10800" y="9994"/>
                  <a:pt x="5965" y="10800"/>
                  <a:pt x="0" y="10800"/>
                </a:cubicBezTo>
                <a:cubicBezTo>
                  <a:pt x="5965" y="10800"/>
                  <a:pt x="10800" y="11606"/>
                  <a:pt x="10800" y="12600"/>
                </a:cubicBezTo>
                <a:lnTo>
                  <a:pt x="10800" y="19800"/>
                </a:lnTo>
                <a:cubicBezTo>
                  <a:pt x="10800" y="20794"/>
                  <a:pt x="15635" y="21600"/>
                  <a:pt x="21600" y="21600"/>
                </a:cubicBezTo>
              </a:path>
            </a:pathLst>
          </a:custGeom>
          <a:noFill/>
          <a:ln w="12700">
            <a:solidFill>
              <a:schemeClr val="tx1"/>
            </a:solidFill>
            <a:prstDash val="solid"/>
            <a:miter lim="800000"/>
            <a:headEnd type="none" w="med" len="med"/>
            <a:tailEnd type="none" w="med" len="med"/>
          </a:ln>
        </p:spPr>
        <p:txBody>
          <a:bodyPr lIns="0" tIns="0" rIns="0" bIns="0"/>
          <a:lstStyle/>
          <a:p>
            <a:endParaRPr lang="fr-BE"/>
          </a:p>
        </p:txBody>
      </p:sp>
      <p:sp>
        <p:nvSpPr>
          <p:cNvPr id="23556" name="Rectangle 4"/>
          <p:cNvSpPr>
            <a:spLocks/>
          </p:cNvSpPr>
          <p:nvPr/>
        </p:nvSpPr>
        <p:spPr bwMode="auto">
          <a:xfrm>
            <a:off x="4739378" y="2667000"/>
            <a:ext cx="1084440" cy="369332"/>
          </a:xfrm>
          <a:prstGeom prst="rect">
            <a:avLst/>
          </a:prstGeom>
          <a:noFill/>
          <a:ln w="12700">
            <a:noFill/>
            <a:miter lim="800000"/>
            <a:headEnd type="none" w="med" len="med"/>
            <a:tailEnd type="none" w="med" len="med"/>
          </a:ln>
        </p:spPr>
        <p:txBody>
          <a:bodyPr wrap="none" lIns="0" tIns="0" rIns="40639" bIns="0">
            <a:spAutoFit/>
          </a:bodyPr>
          <a:lstStyle/>
          <a:p>
            <a:pPr marL="39688" algn="ctr"/>
            <a:r>
              <a:rPr lang="en-US" dirty="0">
                <a:solidFill>
                  <a:srgbClr val="009900"/>
                </a:solidFill>
                <a:latin typeface="Arial" charset="0"/>
                <a:cs typeface="Arial" charset="0"/>
                <a:sym typeface="Arial" charset="0"/>
              </a:rPr>
              <a:t>a</a:t>
            </a:r>
            <a:r>
              <a:rPr lang="en-US" dirty="0" smtClean="0">
                <a:solidFill>
                  <a:srgbClr val="009900"/>
                </a:solidFill>
                <a:latin typeface="Arial" charset="0"/>
                <a:cs typeface="Arial" charset="0"/>
                <a:sym typeface="Arial" charset="0"/>
              </a:rPr>
              <a:t> frame</a:t>
            </a:r>
            <a:endParaRPr lang="en-US" dirty="0">
              <a:solidFill>
                <a:srgbClr val="009900"/>
              </a:solidFill>
              <a:latin typeface="Arial" charset="0"/>
              <a:cs typeface="Arial" charset="0"/>
              <a:sym typeface="Arial" charset="0"/>
            </a:endParaRPr>
          </a:p>
        </p:txBody>
      </p:sp>
      <p:sp>
        <p:nvSpPr>
          <p:cNvPr id="2" name="TextBox 1"/>
          <p:cNvSpPr txBox="1"/>
          <p:nvPr/>
        </p:nvSpPr>
        <p:spPr>
          <a:xfrm>
            <a:off x="914400" y="1752600"/>
            <a:ext cx="4724400" cy="830997"/>
          </a:xfrm>
          <a:prstGeom prst="rect">
            <a:avLst/>
          </a:prstGeom>
          <a:noFill/>
        </p:spPr>
        <p:txBody>
          <a:bodyPr wrap="square" rtlCol="0">
            <a:spAutoFit/>
          </a:bodyPr>
          <a:lstStyle/>
          <a:p>
            <a:r>
              <a:rPr lang="en-US" dirty="0" smtClean="0"/>
              <a:t>A “frame” contains information about a method call:</a:t>
            </a:r>
            <a:endParaRPr lang="en-US" dirty="0"/>
          </a:p>
        </p:txBody>
      </p:sp>
      <p:cxnSp>
        <p:nvCxnSpPr>
          <p:cNvPr id="4" name="Straight Connector 3"/>
          <p:cNvCxnSpPr/>
          <p:nvPr/>
        </p:nvCxnSpPr>
        <p:spPr>
          <a:xfrm>
            <a:off x="6400800" y="2438400"/>
            <a:ext cx="2133600" cy="0"/>
          </a:xfrm>
          <a:prstGeom prst="line">
            <a:avLst/>
          </a:prstGeom>
          <a:ln w="34925">
            <a:solidFill>
              <a:schemeClr val="accent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6400800" y="3200400"/>
            <a:ext cx="2133600" cy="0"/>
          </a:xfrm>
          <a:prstGeom prst="line">
            <a:avLst/>
          </a:prstGeom>
          <a:ln w="34925">
            <a:solidFill>
              <a:schemeClr val="accent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762000" y="2590800"/>
            <a:ext cx="4572000" cy="1569660"/>
          </a:xfrm>
          <a:prstGeom prst="rect">
            <a:avLst/>
          </a:prstGeom>
          <a:noFill/>
        </p:spPr>
        <p:txBody>
          <a:bodyPr wrap="square" rtlCol="0">
            <a:spAutoFit/>
          </a:bodyPr>
          <a:lstStyle/>
          <a:p>
            <a:r>
              <a:rPr lang="en-US" dirty="0" smtClean="0"/>
              <a:t>At runtime Java maintains a</a:t>
            </a:r>
          </a:p>
          <a:p>
            <a:r>
              <a:rPr lang="en-US" dirty="0">
                <a:solidFill>
                  <a:srgbClr val="FF0000"/>
                </a:solidFill>
              </a:rPr>
              <a:t>s</a:t>
            </a:r>
            <a:r>
              <a:rPr lang="en-US" dirty="0" smtClean="0">
                <a:solidFill>
                  <a:srgbClr val="FF0000"/>
                </a:solidFill>
              </a:rPr>
              <a:t>tack</a:t>
            </a:r>
            <a:r>
              <a:rPr lang="en-US" dirty="0" smtClean="0"/>
              <a:t> that contains frames</a:t>
            </a:r>
          </a:p>
          <a:p>
            <a:r>
              <a:rPr lang="en-US" dirty="0" smtClean="0"/>
              <a:t>for all method calls that are being executed but have not completed.</a:t>
            </a:r>
          </a:p>
        </p:txBody>
      </p:sp>
      <p:sp>
        <p:nvSpPr>
          <p:cNvPr id="6" name="TextBox 5"/>
          <p:cNvSpPr txBox="1"/>
          <p:nvPr/>
        </p:nvSpPr>
        <p:spPr>
          <a:xfrm>
            <a:off x="685800" y="4343400"/>
            <a:ext cx="7924800" cy="1200328"/>
          </a:xfrm>
          <a:prstGeom prst="rect">
            <a:avLst/>
          </a:prstGeom>
          <a:noFill/>
        </p:spPr>
        <p:txBody>
          <a:bodyPr wrap="square" rtlCol="0">
            <a:spAutoFit/>
          </a:bodyPr>
          <a:lstStyle/>
          <a:p>
            <a:r>
              <a:rPr lang="en-US" dirty="0" smtClean="0"/>
              <a:t>Method call: </a:t>
            </a:r>
            <a:r>
              <a:rPr lang="en-US" dirty="0"/>
              <a:t>push a </a:t>
            </a:r>
            <a:r>
              <a:rPr lang="en-US" dirty="0" smtClean="0"/>
              <a:t>frame </a:t>
            </a:r>
            <a:r>
              <a:rPr lang="en-US" dirty="0"/>
              <a:t>for call on </a:t>
            </a:r>
            <a:r>
              <a:rPr lang="en-US" dirty="0" smtClean="0">
                <a:solidFill>
                  <a:srgbClr val="FF0000"/>
                </a:solidFill>
              </a:rPr>
              <a:t>stack</a:t>
            </a:r>
            <a:r>
              <a:rPr lang="en-US" dirty="0" smtClean="0"/>
              <a:t> assign argument values to parameters execute method body. Use the frame for the call to reference local variables parameters.</a:t>
            </a:r>
            <a:endParaRPr lang="en-US" dirty="0"/>
          </a:p>
        </p:txBody>
      </p:sp>
      <p:sp>
        <p:nvSpPr>
          <p:cNvPr id="41" name="TextBox 40"/>
          <p:cNvSpPr txBox="1"/>
          <p:nvPr/>
        </p:nvSpPr>
        <p:spPr>
          <a:xfrm>
            <a:off x="685800" y="5684973"/>
            <a:ext cx="7924800" cy="830997"/>
          </a:xfrm>
          <a:prstGeom prst="rect">
            <a:avLst/>
          </a:prstGeom>
          <a:noFill/>
        </p:spPr>
        <p:txBody>
          <a:bodyPr wrap="square" rtlCol="0">
            <a:spAutoFit/>
          </a:bodyPr>
          <a:lstStyle/>
          <a:p>
            <a:r>
              <a:rPr lang="en-US" dirty="0" smtClean="0"/>
              <a:t>End of method call: pop its frame from the </a:t>
            </a:r>
            <a:r>
              <a:rPr lang="en-US" dirty="0">
                <a:solidFill>
                  <a:srgbClr val="FF0000"/>
                </a:solidFill>
              </a:rPr>
              <a:t>stack</a:t>
            </a:r>
            <a:r>
              <a:rPr lang="en-US" dirty="0" smtClean="0"/>
              <a:t>; if it is a function leave the return value on top of </a:t>
            </a:r>
            <a:r>
              <a:rPr lang="en-US" dirty="0" smtClean="0">
                <a:solidFill>
                  <a:srgbClr val="FF0000"/>
                </a:solidFill>
              </a:rPr>
              <a:t>stack.</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Frames for methods sum main method in the system</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13</a:t>
            </a:fld>
            <a:endParaRPr lang="en-US"/>
          </a:p>
        </p:txBody>
      </p:sp>
      <p:sp>
        <p:nvSpPr>
          <p:cNvPr id="3" name="Rectangle 2"/>
          <p:cNvSpPr/>
          <p:nvPr/>
        </p:nvSpPr>
        <p:spPr>
          <a:xfrm>
            <a:off x="304800" y="1524000"/>
            <a:ext cx="4495800" cy="3785652"/>
          </a:xfrm>
          <a:prstGeom prst="rect">
            <a:avLst/>
          </a:prstGeom>
          <a:solidFill>
            <a:srgbClr val="FFFFCC"/>
          </a:solidFill>
          <a:ln>
            <a:solidFill>
              <a:srgbClr val="800000"/>
            </a:solidFill>
          </a:ln>
        </p:spPr>
        <p:txBody>
          <a:bodyPr wrap="square">
            <a:spAutoFit/>
          </a:bodyPr>
          <a:lstStyle/>
          <a:p>
            <a:r>
              <a:rPr lang="en-US" b="1" dirty="0">
                <a:solidFill>
                  <a:srgbClr val="FF6600"/>
                </a:solidFill>
              </a:rPr>
              <a:t>public</a:t>
            </a:r>
            <a:r>
              <a:rPr lang="en-US" dirty="0">
                <a:solidFill>
                  <a:srgbClr val="FF6600"/>
                </a:solidFill>
              </a:rPr>
              <a:t> </a:t>
            </a:r>
            <a:r>
              <a:rPr lang="en-US" b="1" dirty="0">
                <a:solidFill>
                  <a:srgbClr val="FF6600"/>
                </a:solidFill>
              </a:rPr>
              <a:t>static</a:t>
            </a:r>
            <a:r>
              <a:rPr lang="en-US" dirty="0">
                <a:solidFill>
                  <a:srgbClr val="FF6600"/>
                </a:solidFill>
              </a:rPr>
              <a:t> </a:t>
            </a:r>
            <a:r>
              <a:rPr lang="en-US" b="1" dirty="0" err="1">
                <a:solidFill>
                  <a:srgbClr val="FF6600"/>
                </a:solidFill>
              </a:rPr>
              <a:t>int</a:t>
            </a:r>
            <a:r>
              <a:rPr lang="en-US" dirty="0">
                <a:solidFill>
                  <a:srgbClr val="FF6600"/>
                </a:solidFill>
              </a:rPr>
              <a:t> sum(</a:t>
            </a:r>
            <a:r>
              <a:rPr lang="en-US" b="1" dirty="0" err="1">
                <a:solidFill>
                  <a:srgbClr val="FF6600"/>
                </a:solidFill>
              </a:rPr>
              <a:t>int</a:t>
            </a:r>
            <a:r>
              <a:rPr lang="en-US" dirty="0">
                <a:solidFill>
                  <a:srgbClr val="FF6600"/>
                </a:solidFill>
              </a:rPr>
              <a:t> n) {</a:t>
            </a:r>
          </a:p>
          <a:p>
            <a:r>
              <a:rPr lang="en-US" dirty="0">
                <a:solidFill>
                  <a:srgbClr val="FF6600"/>
                </a:solidFill>
              </a:rPr>
              <a:t>      </a:t>
            </a:r>
            <a:r>
              <a:rPr lang="en-US" b="1" dirty="0">
                <a:solidFill>
                  <a:srgbClr val="FF6600"/>
                </a:solidFill>
              </a:rPr>
              <a:t>if</a:t>
            </a:r>
            <a:r>
              <a:rPr lang="en-US" dirty="0">
                <a:solidFill>
                  <a:srgbClr val="FF6600"/>
                </a:solidFill>
              </a:rPr>
              <a:t> (n &lt; 10) </a:t>
            </a:r>
            <a:r>
              <a:rPr lang="en-US" b="1" dirty="0">
                <a:solidFill>
                  <a:srgbClr val="FF6600"/>
                </a:solidFill>
              </a:rPr>
              <a:t>return</a:t>
            </a:r>
            <a:r>
              <a:rPr lang="en-US" dirty="0">
                <a:solidFill>
                  <a:srgbClr val="FF6600"/>
                </a:solidFill>
              </a:rPr>
              <a:t> n;</a:t>
            </a:r>
          </a:p>
          <a:p>
            <a:r>
              <a:rPr lang="en-US" dirty="0">
                <a:solidFill>
                  <a:srgbClr val="FF6600"/>
                </a:solidFill>
              </a:rPr>
              <a:t> </a:t>
            </a:r>
            <a:r>
              <a:rPr lang="en-US" dirty="0" smtClean="0">
                <a:solidFill>
                  <a:srgbClr val="FF6600"/>
                </a:solidFill>
              </a:rPr>
              <a:t>     </a:t>
            </a:r>
            <a:r>
              <a:rPr lang="en-US" b="1" dirty="0" smtClean="0">
                <a:solidFill>
                  <a:srgbClr val="FF6600"/>
                </a:solidFill>
              </a:rPr>
              <a:t>return</a:t>
            </a:r>
            <a:r>
              <a:rPr lang="en-US" dirty="0" smtClean="0">
                <a:solidFill>
                  <a:srgbClr val="FF6600"/>
                </a:solidFill>
              </a:rPr>
              <a:t> </a:t>
            </a:r>
            <a:r>
              <a:rPr lang="en-US" dirty="0">
                <a:solidFill>
                  <a:srgbClr val="FF6600"/>
                </a:solidFill>
              </a:rPr>
              <a:t>sum(n/10)  +  n%</a:t>
            </a:r>
            <a:r>
              <a:rPr lang="en-US" dirty="0" smtClean="0">
                <a:solidFill>
                  <a:srgbClr val="FF6600"/>
                </a:solidFill>
              </a:rPr>
              <a:t>10;</a:t>
            </a:r>
            <a:endParaRPr lang="en-US" dirty="0">
              <a:solidFill>
                <a:srgbClr val="FF6600"/>
              </a:solidFill>
            </a:endParaRPr>
          </a:p>
          <a:p>
            <a:r>
              <a:rPr lang="en-US" dirty="0" smtClean="0">
                <a:solidFill>
                  <a:srgbClr val="FF6600"/>
                </a:solidFill>
              </a:rPr>
              <a:t>}</a:t>
            </a:r>
          </a:p>
          <a:p>
            <a:endParaRPr lang="en-US" dirty="0">
              <a:solidFill>
                <a:schemeClr val="tx1"/>
              </a:solidFill>
            </a:endParaRPr>
          </a:p>
          <a:p>
            <a:r>
              <a:rPr lang="en-US" b="1" dirty="0" smtClean="0">
                <a:solidFill>
                  <a:srgbClr val="3366FF"/>
                </a:solidFill>
              </a:rPr>
              <a:t>public</a:t>
            </a:r>
            <a:r>
              <a:rPr lang="en-US" dirty="0" smtClean="0">
                <a:solidFill>
                  <a:srgbClr val="3366FF"/>
                </a:solidFill>
              </a:rPr>
              <a:t> </a:t>
            </a:r>
            <a:r>
              <a:rPr lang="en-US" b="1" dirty="0" smtClean="0">
                <a:solidFill>
                  <a:srgbClr val="3366FF"/>
                </a:solidFill>
              </a:rPr>
              <a:t>static</a:t>
            </a:r>
            <a:r>
              <a:rPr lang="en-US" dirty="0" smtClean="0">
                <a:solidFill>
                  <a:srgbClr val="3366FF"/>
                </a:solidFill>
              </a:rPr>
              <a:t> void main(</a:t>
            </a:r>
          </a:p>
          <a:p>
            <a:r>
              <a:rPr lang="en-US" dirty="0">
                <a:solidFill>
                  <a:srgbClr val="3366FF"/>
                </a:solidFill>
              </a:rPr>
              <a:t> </a:t>
            </a:r>
            <a:r>
              <a:rPr lang="en-US" dirty="0" smtClean="0">
                <a:solidFill>
                  <a:srgbClr val="3366FF"/>
                </a:solidFill>
              </a:rPr>
              <a:t>       String[] </a:t>
            </a:r>
            <a:r>
              <a:rPr lang="en-US" dirty="0" err="1" smtClean="0">
                <a:solidFill>
                  <a:srgbClr val="3366FF"/>
                </a:solidFill>
              </a:rPr>
              <a:t>args</a:t>
            </a:r>
            <a:r>
              <a:rPr lang="en-US" dirty="0" smtClean="0">
                <a:solidFill>
                  <a:srgbClr val="3366FF"/>
                </a:solidFill>
              </a:rPr>
              <a:t>) {</a:t>
            </a:r>
          </a:p>
          <a:p>
            <a:r>
              <a:rPr lang="en-US" dirty="0">
                <a:solidFill>
                  <a:srgbClr val="3366FF"/>
                </a:solidFill>
              </a:rPr>
              <a:t> </a:t>
            </a:r>
            <a:r>
              <a:rPr lang="en-US" dirty="0" smtClean="0">
                <a:solidFill>
                  <a:srgbClr val="3366FF"/>
                </a:solidFill>
              </a:rPr>
              <a:t>  </a:t>
            </a:r>
            <a:r>
              <a:rPr lang="en-US" dirty="0" err="1" smtClean="0">
                <a:solidFill>
                  <a:srgbClr val="3366FF"/>
                </a:solidFill>
              </a:rPr>
              <a:t>int</a:t>
            </a:r>
            <a:r>
              <a:rPr lang="en-US" dirty="0" smtClean="0">
                <a:solidFill>
                  <a:srgbClr val="3366FF"/>
                </a:solidFill>
              </a:rPr>
              <a:t> r= sum(824);</a:t>
            </a:r>
          </a:p>
          <a:p>
            <a:r>
              <a:rPr lang="en-US" dirty="0">
                <a:solidFill>
                  <a:srgbClr val="3366FF"/>
                </a:solidFill>
              </a:rPr>
              <a:t> </a:t>
            </a:r>
            <a:r>
              <a:rPr lang="en-US" dirty="0" smtClean="0">
                <a:solidFill>
                  <a:srgbClr val="3366FF"/>
                </a:solidFill>
              </a:rPr>
              <a:t>  </a:t>
            </a:r>
            <a:r>
              <a:rPr lang="en-US" dirty="0" err="1" smtClean="0">
                <a:solidFill>
                  <a:srgbClr val="3366FF"/>
                </a:solidFill>
              </a:rPr>
              <a:t>System.out.println</a:t>
            </a:r>
            <a:r>
              <a:rPr lang="en-US" dirty="0" smtClean="0">
                <a:solidFill>
                  <a:srgbClr val="3366FF"/>
                </a:solidFill>
              </a:rPr>
              <a:t>(r);</a:t>
            </a:r>
          </a:p>
          <a:p>
            <a:r>
              <a:rPr lang="en-US" dirty="0">
                <a:solidFill>
                  <a:srgbClr val="3366FF"/>
                </a:solidFill>
              </a:rPr>
              <a:t>}</a:t>
            </a:r>
          </a:p>
        </p:txBody>
      </p:sp>
      <p:sp>
        <p:nvSpPr>
          <p:cNvPr id="5" name="TextBox 4"/>
          <p:cNvSpPr txBox="1"/>
          <p:nvPr/>
        </p:nvSpPr>
        <p:spPr>
          <a:xfrm>
            <a:off x="5029465" y="2209800"/>
            <a:ext cx="987770" cy="461665"/>
          </a:xfrm>
          <a:prstGeom prst="rect">
            <a:avLst/>
          </a:prstGeom>
          <a:noFill/>
        </p:spPr>
        <p:txBody>
          <a:bodyPr wrap="none" rtlCol="0">
            <a:spAutoFit/>
          </a:bodyPr>
          <a:lstStyle/>
          <a:p>
            <a:r>
              <a:rPr lang="en-US" dirty="0" smtClean="0"/>
              <a:t>frame:</a:t>
            </a:r>
            <a:endParaRPr lang="en-US" dirty="0"/>
          </a:p>
        </p:txBody>
      </p:sp>
      <p:grpSp>
        <p:nvGrpSpPr>
          <p:cNvPr id="6" name="Group 5"/>
          <p:cNvGrpSpPr/>
          <p:nvPr/>
        </p:nvGrpSpPr>
        <p:grpSpPr>
          <a:xfrm>
            <a:off x="6096265" y="1905000"/>
            <a:ext cx="1676135" cy="1066800"/>
            <a:chOff x="6019800" y="4267200"/>
            <a:chExt cx="1676135" cy="1066800"/>
          </a:xfrm>
        </p:grpSpPr>
        <p:sp>
          <p:nvSpPr>
            <p:cNvPr id="229" name="Rectangle 7"/>
            <p:cNvSpPr>
              <a:spLocks/>
            </p:cNvSpPr>
            <p:nvPr/>
          </p:nvSpPr>
          <p:spPr bwMode="auto">
            <a:xfrm>
              <a:off x="6019800" y="4267200"/>
              <a:ext cx="1676135" cy="10668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30" name="Rectangle 11"/>
            <p:cNvSpPr>
              <a:spLocks/>
            </p:cNvSpPr>
            <p:nvPr/>
          </p:nvSpPr>
          <p:spPr bwMode="auto">
            <a:xfrm>
              <a:off x="6172200" y="439937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2" name="TextBox 231"/>
          <p:cNvSpPr txBox="1"/>
          <p:nvPr/>
        </p:nvSpPr>
        <p:spPr>
          <a:xfrm>
            <a:off x="5029465" y="4038600"/>
            <a:ext cx="987770" cy="461665"/>
          </a:xfrm>
          <a:prstGeom prst="rect">
            <a:avLst/>
          </a:prstGeom>
          <a:noFill/>
        </p:spPr>
        <p:txBody>
          <a:bodyPr wrap="none" rtlCol="0">
            <a:spAutoFit/>
          </a:bodyPr>
          <a:lstStyle/>
          <a:p>
            <a:r>
              <a:rPr lang="en-US" dirty="0" smtClean="0"/>
              <a:t>frame:</a:t>
            </a:r>
            <a:endParaRPr lang="en-US" dirty="0"/>
          </a:p>
        </p:txBody>
      </p:sp>
      <p:grpSp>
        <p:nvGrpSpPr>
          <p:cNvPr id="233" name="Group 232"/>
          <p:cNvGrpSpPr/>
          <p:nvPr/>
        </p:nvGrpSpPr>
        <p:grpSpPr>
          <a:xfrm>
            <a:off x="6096265" y="3733800"/>
            <a:ext cx="2590535" cy="1066800"/>
            <a:chOff x="6019800" y="4267200"/>
            <a:chExt cx="1676135" cy="1066800"/>
          </a:xfrm>
        </p:grpSpPr>
        <p:sp>
          <p:nvSpPr>
            <p:cNvPr id="234" name="Rectangle 7"/>
            <p:cNvSpPr>
              <a:spLocks/>
            </p:cNvSpPr>
            <p:nvPr/>
          </p:nvSpPr>
          <p:spPr bwMode="auto">
            <a:xfrm>
              <a:off x="6019800" y="4267200"/>
              <a:ext cx="1676135" cy="10668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35" name="Rectangle 11"/>
            <p:cNvSpPr>
              <a:spLocks/>
            </p:cNvSpPr>
            <p:nvPr/>
          </p:nvSpPr>
          <p:spPr bwMode="auto">
            <a:xfrm>
              <a:off x="6172200" y="4399372"/>
              <a:ext cx="1391998"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6" name="TextBox 235"/>
          <p:cNvSpPr txBox="1"/>
          <p:nvPr/>
        </p:nvSpPr>
        <p:spPr>
          <a:xfrm>
            <a:off x="5029200" y="5867400"/>
            <a:ext cx="987770" cy="461665"/>
          </a:xfrm>
          <a:prstGeom prst="rect">
            <a:avLst/>
          </a:prstGeom>
          <a:noFill/>
        </p:spPr>
        <p:txBody>
          <a:bodyPr wrap="none" rtlCol="0">
            <a:spAutoFit/>
          </a:bodyPr>
          <a:lstStyle/>
          <a:p>
            <a:r>
              <a:rPr lang="en-US" dirty="0" smtClean="0"/>
              <a:t>frame:</a:t>
            </a:r>
            <a:endParaRPr lang="en-US" dirty="0"/>
          </a:p>
        </p:txBody>
      </p:sp>
      <p:grpSp>
        <p:nvGrpSpPr>
          <p:cNvPr id="237" name="Group 236"/>
          <p:cNvGrpSpPr/>
          <p:nvPr/>
        </p:nvGrpSpPr>
        <p:grpSpPr>
          <a:xfrm>
            <a:off x="6096000" y="5410200"/>
            <a:ext cx="1676135" cy="1066800"/>
            <a:chOff x="6019800" y="4267200"/>
            <a:chExt cx="1676135" cy="1066800"/>
          </a:xfrm>
        </p:grpSpPr>
        <p:sp>
          <p:nvSpPr>
            <p:cNvPr id="238" name="Rectangle 7"/>
            <p:cNvSpPr>
              <a:spLocks/>
            </p:cNvSpPr>
            <p:nvPr/>
          </p:nvSpPr>
          <p:spPr bwMode="auto">
            <a:xfrm>
              <a:off x="6019800" y="4267200"/>
              <a:ext cx="1676135" cy="10668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172200" y="439937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609600" y="5715000"/>
            <a:ext cx="4419600" cy="830997"/>
          </a:xfrm>
          <a:prstGeom prst="rect">
            <a:avLst/>
          </a:prstGeom>
          <a:noFill/>
        </p:spPr>
        <p:txBody>
          <a:bodyPr wrap="square" rtlCol="0">
            <a:spAutoFit/>
          </a:bodyPr>
          <a:lstStyle/>
          <a:p>
            <a:r>
              <a:rPr lang="en-US" dirty="0" smtClean="0">
                <a:solidFill>
                  <a:srgbClr val="FF0000"/>
                </a:solidFill>
              </a:rPr>
              <a:t>Frame for method in the system that calls method main</a:t>
            </a:r>
            <a:endParaRPr lang="en-US" dirty="0">
              <a:solidFill>
                <a:srgbClr val="FF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14</a:t>
            </a:fld>
            <a:endParaRPr lang="en-US"/>
          </a:p>
        </p:txBody>
      </p:sp>
      <p:grpSp>
        <p:nvGrpSpPr>
          <p:cNvPr id="237" name="Group 236"/>
          <p:cNvGrpSpPr/>
          <p:nvPr/>
        </p:nvGrpSpPr>
        <p:grpSpPr>
          <a:xfrm>
            <a:off x="6096000" y="5638800"/>
            <a:ext cx="2438400" cy="838200"/>
            <a:chOff x="6019800" y="4495800"/>
            <a:chExt cx="2438400" cy="838200"/>
          </a:xfrm>
        </p:grpSpPr>
        <p:sp>
          <p:nvSpPr>
            <p:cNvPr id="238" name="Rectangle 7"/>
            <p:cNvSpPr>
              <a:spLocks/>
            </p:cNvSpPr>
            <p:nvPr/>
          </p:nvSpPr>
          <p:spPr bwMode="auto">
            <a:xfrm>
              <a:off x="6019800" y="4495800"/>
              <a:ext cx="2438400"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334000"/>
            <a:ext cx="4419600" cy="1200328"/>
          </a:xfrm>
          <a:prstGeom prst="rect">
            <a:avLst/>
          </a:prstGeom>
          <a:noFill/>
        </p:spPr>
        <p:txBody>
          <a:bodyPr wrap="square" rtlCol="0">
            <a:spAutoFit/>
          </a:bodyPr>
          <a:lstStyle/>
          <a:p>
            <a:r>
              <a:rPr lang="en-US" dirty="0" smtClean="0"/>
              <a:t>Frame for method in the system that calls method main: main is then called</a:t>
            </a:r>
            <a:endParaRPr lang="en-US" dirty="0"/>
          </a:p>
        </p:txBody>
      </p:sp>
      <p:sp>
        <p:nvSpPr>
          <p:cNvPr id="2" name="TextBox 1"/>
          <p:cNvSpPr txBox="1"/>
          <p:nvPr/>
        </p:nvSpPr>
        <p:spPr>
          <a:xfrm>
            <a:off x="4800600" y="5791200"/>
            <a:ext cx="1039618" cy="461665"/>
          </a:xfrm>
          <a:prstGeom prst="rect">
            <a:avLst/>
          </a:prstGeom>
          <a:noFill/>
        </p:spPr>
        <p:txBody>
          <a:bodyPr wrap="none" rtlCol="0">
            <a:spAutoFit/>
          </a:bodyPr>
          <a:lstStyle/>
          <a:p>
            <a:r>
              <a:rPr lang="en-US" dirty="0" smtClean="0"/>
              <a:t>system</a:t>
            </a:r>
            <a:endParaRPr lang="en-US" dirty="0"/>
          </a:p>
        </p:txBody>
      </p:sp>
      <p:grpSp>
        <p:nvGrpSpPr>
          <p:cNvPr id="4" name="Group 3"/>
          <p:cNvGrpSpPr/>
          <p:nvPr/>
        </p:nvGrpSpPr>
        <p:grpSpPr>
          <a:xfrm>
            <a:off x="4953000" y="4800600"/>
            <a:ext cx="3581400" cy="838200"/>
            <a:chOff x="4953000" y="4800600"/>
            <a:chExt cx="3581400" cy="838200"/>
          </a:xfrm>
        </p:grpSpPr>
        <p:grpSp>
          <p:nvGrpSpPr>
            <p:cNvPr id="19" name="Group 18"/>
            <p:cNvGrpSpPr/>
            <p:nvPr/>
          </p:nvGrpSpPr>
          <p:grpSpPr>
            <a:xfrm>
              <a:off x="6096265" y="4800600"/>
              <a:ext cx="2438135" cy="838200"/>
              <a:chOff x="6019800" y="4724400"/>
              <a:chExt cx="2438135" cy="838200"/>
            </a:xfrm>
          </p:grpSpPr>
          <p:sp>
            <p:nvSpPr>
              <p:cNvPr id="20" name="Rectangle 7"/>
              <p:cNvSpPr>
                <a:spLocks/>
              </p:cNvSpPr>
              <p:nvPr/>
            </p:nvSpPr>
            <p:spPr bwMode="auto">
              <a:xfrm>
                <a:off x="6019800" y="4724400"/>
                <a:ext cx="24381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smtClean="0"/>
                <a:t>main</a:t>
              </a:r>
              <a:endParaRPr lang="en-US" dirty="0"/>
            </a:p>
          </p:txBody>
        </p:sp>
      </p:grpSp>
      <p:sp>
        <p:nvSpPr>
          <p:cNvPr id="17" name="Rectangle 16"/>
          <p:cNvSpPr/>
          <p:nvPr/>
        </p:nvSpPr>
        <p:spPr>
          <a:xfrm>
            <a:off x="304800" y="1524000"/>
            <a:ext cx="4495800" cy="3785652"/>
          </a:xfrm>
          <a:prstGeom prst="rect">
            <a:avLst/>
          </a:prstGeom>
          <a:solidFill>
            <a:srgbClr val="FFFFCC"/>
          </a:solidFill>
          <a:ln>
            <a:solidFill>
              <a:srgbClr val="800000"/>
            </a:solidFill>
          </a:ln>
        </p:spPr>
        <p:txBody>
          <a:bodyPr wrap="square">
            <a:spAutoFit/>
          </a:bodyPr>
          <a:lstStyle/>
          <a:p>
            <a:r>
              <a:rPr lang="en-US" b="1" dirty="0">
                <a:solidFill>
                  <a:srgbClr val="FF6600"/>
                </a:solidFill>
              </a:rPr>
              <a:t>public</a:t>
            </a:r>
            <a:r>
              <a:rPr lang="en-US" dirty="0">
                <a:solidFill>
                  <a:srgbClr val="FF6600"/>
                </a:solidFill>
              </a:rPr>
              <a:t> </a:t>
            </a:r>
            <a:r>
              <a:rPr lang="en-US" b="1" dirty="0">
                <a:solidFill>
                  <a:srgbClr val="FF6600"/>
                </a:solidFill>
              </a:rPr>
              <a:t>static</a:t>
            </a:r>
            <a:r>
              <a:rPr lang="en-US" dirty="0">
                <a:solidFill>
                  <a:srgbClr val="FF6600"/>
                </a:solidFill>
              </a:rPr>
              <a:t> </a:t>
            </a:r>
            <a:r>
              <a:rPr lang="en-US" b="1" dirty="0" err="1">
                <a:solidFill>
                  <a:srgbClr val="FF6600"/>
                </a:solidFill>
              </a:rPr>
              <a:t>int</a:t>
            </a:r>
            <a:r>
              <a:rPr lang="en-US" dirty="0">
                <a:solidFill>
                  <a:srgbClr val="FF6600"/>
                </a:solidFill>
              </a:rPr>
              <a:t> sum(</a:t>
            </a:r>
            <a:r>
              <a:rPr lang="en-US" b="1" dirty="0" err="1">
                <a:solidFill>
                  <a:srgbClr val="FF6600"/>
                </a:solidFill>
              </a:rPr>
              <a:t>int</a:t>
            </a:r>
            <a:r>
              <a:rPr lang="en-US" dirty="0">
                <a:solidFill>
                  <a:srgbClr val="FF6600"/>
                </a:solidFill>
              </a:rPr>
              <a:t> n) {</a:t>
            </a:r>
          </a:p>
          <a:p>
            <a:r>
              <a:rPr lang="en-US" dirty="0">
                <a:solidFill>
                  <a:srgbClr val="FF6600"/>
                </a:solidFill>
              </a:rPr>
              <a:t>      </a:t>
            </a:r>
            <a:r>
              <a:rPr lang="en-US" b="1" dirty="0">
                <a:solidFill>
                  <a:srgbClr val="FF6600"/>
                </a:solidFill>
              </a:rPr>
              <a:t>if</a:t>
            </a:r>
            <a:r>
              <a:rPr lang="en-US" dirty="0">
                <a:solidFill>
                  <a:srgbClr val="FF6600"/>
                </a:solidFill>
              </a:rPr>
              <a:t> (n &lt; 10) </a:t>
            </a:r>
            <a:r>
              <a:rPr lang="en-US" b="1" dirty="0">
                <a:solidFill>
                  <a:srgbClr val="FF6600"/>
                </a:solidFill>
              </a:rPr>
              <a:t>return</a:t>
            </a:r>
            <a:r>
              <a:rPr lang="en-US" dirty="0">
                <a:solidFill>
                  <a:srgbClr val="FF6600"/>
                </a:solidFill>
              </a:rPr>
              <a:t> n;</a:t>
            </a:r>
          </a:p>
          <a:p>
            <a:r>
              <a:rPr lang="en-US" dirty="0">
                <a:solidFill>
                  <a:srgbClr val="FF6600"/>
                </a:solidFill>
              </a:rPr>
              <a:t> </a:t>
            </a:r>
            <a:r>
              <a:rPr lang="en-US" dirty="0" smtClean="0">
                <a:solidFill>
                  <a:srgbClr val="FF6600"/>
                </a:solidFill>
              </a:rPr>
              <a:t>     </a:t>
            </a:r>
            <a:r>
              <a:rPr lang="en-US" b="1" dirty="0" smtClean="0">
                <a:solidFill>
                  <a:srgbClr val="FF6600"/>
                </a:solidFill>
              </a:rPr>
              <a:t>return</a:t>
            </a:r>
            <a:r>
              <a:rPr lang="en-US" dirty="0" smtClean="0">
                <a:solidFill>
                  <a:srgbClr val="FF6600"/>
                </a:solidFill>
              </a:rPr>
              <a:t> </a:t>
            </a:r>
            <a:r>
              <a:rPr lang="en-US" dirty="0">
                <a:solidFill>
                  <a:srgbClr val="FF6600"/>
                </a:solidFill>
              </a:rPr>
              <a:t>sum(n/10)  +  n%</a:t>
            </a:r>
            <a:r>
              <a:rPr lang="en-US" dirty="0" smtClean="0">
                <a:solidFill>
                  <a:srgbClr val="FF6600"/>
                </a:solidFill>
              </a:rPr>
              <a:t>10;</a:t>
            </a:r>
            <a:endParaRPr lang="en-US" dirty="0">
              <a:solidFill>
                <a:srgbClr val="FF6600"/>
              </a:solidFill>
            </a:endParaRPr>
          </a:p>
          <a:p>
            <a:r>
              <a:rPr lang="en-US" dirty="0" smtClean="0">
                <a:solidFill>
                  <a:srgbClr val="FF6600"/>
                </a:solidFill>
              </a:rPr>
              <a:t>}</a:t>
            </a:r>
          </a:p>
          <a:p>
            <a:endParaRPr lang="en-US" dirty="0">
              <a:solidFill>
                <a:schemeClr val="tx1"/>
              </a:solidFill>
            </a:endParaRPr>
          </a:p>
          <a:p>
            <a:r>
              <a:rPr lang="en-US" b="1" dirty="0" smtClean="0">
                <a:solidFill>
                  <a:srgbClr val="3366FF"/>
                </a:solidFill>
              </a:rPr>
              <a:t>public</a:t>
            </a:r>
            <a:r>
              <a:rPr lang="en-US" dirty="0" smtClean="0">
                <a:solidFill>
                  <a:srgbClr val="3366FF"/>
                </a:solidFill>
              </a:rPr>
              <a:t> </a:t>
            </a:r>
            <a:r>
              <a:rPr lang="en-US" b="1" dirty="0" smtClean="0">
                <a:solidFill>
                  <a:srgbClr val="3366FF"/>
                </a:solidFill>
              </a:rPr>
              <a:t>static</a:t>
            </a:r>
            <a:r>
              <a:rPr lang="en-US" dirty="0" smtClean="0">
                <a:solidFill>
                  <a:srgbClr val="3366FF"/>
                </a:solidFill>
              </a:rPr>
              <a:t> void main(</a:t>
            </a:r>
          </a:p>
          <a:p>
            <a:r>
              <a:rPr lang="en-US" dirty="0">
                <a:solidFill>
                  <a:srgbClr val="3366FF"/>
                </a:solidFill>
              </a:rPr>
              <a:t> </a:t>
            </a:r>
            <a:r>
              <a:rPr lang="en-US" dirty="0" smtClean="0">
                <a:solidFill>
                  <a:srgbClr val="3366FF"/>
                </a:solidFill>
              </a:rPr>
              <a:t>       String[] </a:t>
            </a:r>
            <a:r>
              <a:rPr lang="en-US" dirty="0" err="1" smtClean="0">
                <a:solidFill>
                  <a:srgbClr val="3366FF"/>
                </a:solidFill>
              </a:rPr>
              <a:t>args</a:t>
            </a:r>
            <a:r>
              <a:rPr lang="en-US" dirty="0" smtClean="0">
                <a:solidFill>
                  <a:srgbClr val="3366FF"/>
                </a:solidFill>
              </a:rPr>
              <a:t>) {</a:t>
            </a:r>
          </a:p>
          <a:p>
            <a:r>
              <a:rPr lang="en-US" dirty="0">
                <a:solidFill>
                  <a:srgbClr val="3366FF"/>
                </a:solidFill>
              </a:rPr>
              <a:t> </a:t>
            </a:r>
            <a:r>
              <a:rPr lang="en-US" dirty="0" smtClean="0">
                <a:solidFill>
                  <a:srgbClr val="3366FF"/>
                </a:solidFill>
              </a:rPr>
              <a:t>  </a:t>
            </a:r>
            <a:r>
              <a:rPr lang="en-US" dirty="0" err="1" smtClean="0">
                <a:solidFill>
                  <a:srgbClr val="3366FF"/>
                </a:solidFill>
              </a:rPr>
              <a:t>int</a:t>
            </a:r>
            <a:r>
              <a:rPr lang="en-US" dirty="0" smtClean="0">
                <a:solidFill>
                  <a:srgbClr val="3366FF"/>
                </a:solidFill>
              </a:rPr>
              <a:t> r= sum(824);</a:t>
            </a:r>
          </a:p>
          <a:p>
            <a:r>
              <a:rPr lang="en-US" dirty="0">
                <a:solidFill>
                  <a:srgbClr val="3366FF"/>
                </a:solidFill>
              </a:rPr>
              <a:t> </a:t>
            </a:r>
            <a:r>
              <a:rPr lang="en-US" dirty="0" smtClean="0">
                <a:solidFill>
                  <a:srgbClr val="3366FF"/>
                </a:solidFill>
              </a:rPr>
              <a:t>  </a:t>
            </a:r>
            <a:r>
              <a:rPr lang="en-US" dirty="0" err="1" smtClean="0">
                <a:solidFill>
                  <a:srgbClr val="3366FF"/>
                </a:solidFill>
              </a:rPr>
              <a:t>System.out.println</a:t>
            </a:r>
            <a:r>
              <a:rPr lang="en-US" dirty="0" smtClean="0">
                <a:solidFill>
                  <a:srgbClr val="3366FF"/>
                </a:solidFill>
              </a:rPr>
              <a:t>(r);</a:t>
            </a:r>
          </a:p>
          <a:p>
            <a:r>
              <a:rPr lang="en-US" dirty="0">
                <a:solidFill>
                  <a:srgbClr val="3366FF"/>
                </a:solidFill>
              </a:rPr>
              <a:t>}</a:t>
            </a:r>
          </a:p>
        </p:txBody>
      </p:sp>
    </p:spTree>
    <p:extLst>
      <p:ext uri="{BB962C8B-B14F-4D97-AF65-F5344CB8AC3E}">
        <p14:creationId xmlns:p14="http://schemas.microsoft.com/office/powerpoint/2010/main" val="11834239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15</a:t>
            </a:fld>
            <a:endParaRPr lang="en-US"/>
          </a:p>
        </p:txBody>
      </p:sp>
      <p:grpSp>
        <p:nvGrpSpPr>
          <p:cNvPr id="237" name="Group 236"/>
          <p:cNvGrpSpPr/>
          <p:nvPr/>
        </p:nvGrpSpPr>
        <p:grpSpPr>
          <a:xfrm>
            <a:off x="6096000" y="5638800"/>
            <a:ext cx="2438400" cy="838200"/>
            <a:chOff x="6019800" y="4495800"/>
            <a:chExt cx="2438400" cy="838200"/>
          </a:xfrm>
        </p:grpSpPr>
        <p:sp>
          <p:nvSpPr>
            <p:cNvPr id="238" name="Rectangle 7"/>
            <p:cNvSpPr>
              <a:spLocks/>
            </p:cNvSpPr>
            <p:nvPr/>
          </p:nvSpPr>
          <p:spPr bwMode="auto">
            <a:xfrm>
              <a:off x="6019800" y="4495800"/>
              <a:ext cx="2438400"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562600"/>
            <a:ext cx="4419600" cy="461665"/>
          </a:xfrm>
          <a:prstGeom prst="rect">
            <a:avLst/>
          </a:prstGeom>
          <a:noFill/>
        </p:spPr>
        <p:txBody>
          <a:bodyPr wrap="square" rtlCol="0">
            <a:spAutoFit/>
          </a:bodyPr>
          <a:lstStyle/>
          <a:p>
            <a:r>
              <a:rPr lang="en-US" dirty="0" smtClean="0"/>
              <a:t>Method main calls sum: </a:t>
            </a:r>
            <a:endParaRPr lang="en-US" dirty="0"/>
          </a:p>
        </p:txBody>
      </p:sp>
      <p:sp>
        <p:nvSpPr>
          <p:cNvPr id="2" name="TextBox 1"/>
          <p:cNvSpPr txBox="1"/>
          <p:nvPr/>
        </p:nvSpPr>
        <p:spPr>
          <a:xfrm>
            <a:off x="4800600" y="5791200"/>
            <a:ext cx="1039618" cy="461665"/>
          </a:xfrm>
          <a:prstGeom prst="rect">
            <a:avLst/>
          </a:prstGeom>
          <a:noFill/>
        </p:spPr>
        <p:txBody>
          <a:bodyPr wrap="none" rtlCol="0">
            <a:spAutoFit/>
          </a:bodyPr>
          <a:lstStyle/>
          <a:p>
            <a:r>
              <a:rPr lang="en-US" dirty="0" smtClean="0"/>
              <a:t>system</a:t>
            </a:r>
            <a:endParaRPr lang="en-US" dirty="0"/>
          </a:p>
        </p:txBody>
      </p:sp>
      <p:grpSp>
        <p:nvGrpSpPr>
          <p:cNvPr id="4" name="Group 3"/>
          <p:cNvGrpSpPr/>
          <p:nvPr/>
        </p:nvGrpSpPr>
        <p:grpSpPr>
          <a:xfrm>
            <a:off x="4953000" y="4800600"/>
            <a:ext cx="3581400" cy="838200"/>
            <a:chOff x="4953000" y="4800600"/>
            <a:chExt cx="3581400" cy="838200"/>
          </a:xfrm>
        </p:grpSpPr>
        <p:grpSp>
          <p:nvGrpSpPr>
            <p:cNvPr id="19" name="Group 18"/>
            <p:cNvGrpSpPr/>
            <p:nvPr/>
          </p:nvGrpSpPr>
          <p:grpSpPr>
            <a:xfrm>
              <a:off x="6096265" y="4800600"/>
              <a:ext cx="2438135" cy="838200"/>
              <a:chOff x="6019800" y="4724400"/>
              <a:chExt cx="2438135" cy="838200"/>
            </a:xfrm>
          </p:grpSpPr>
          <p:sp>
            <p:nvSpPr>
              <p:cNvPr id="20" name="Rectangle 7"/>
              <p:cNvSpPr>
                <a:spLocks/>
              </p:cNvSpPr>
              <p:nvPr/>
            </p:nvSpPr>
            <p:spPr bwMode="auto">
              <a:xfrm>
                <a:off x="6019800" y="4724400"/>
                <a:ext cx="24381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smtClean="0"/>
                <a:t>main</a:t>
              </a:r>
              <a:endParaRPr lang="en-US" dirty="0"/>
            </a:p>
          </p:txBody>
        </p:sp>
      </p:grpSp>
      <p:grpSp>
        <p:nvGrpSpPr>
          <p:cNvPr id="16" name="Group 15"/>
          <p:cNvGrpSpPr/>
          <p:nvPr/>
        </p:nvGrpSpPr>
        <p:grpSpPr>
          <a:xfrm>
            <a:off x="6096265" y="3886200"/>
            <a:ext cx="2438135" cy="914400"/>
            <a:chOff x="6019800" y="4419600"/>
            <a:chExt cx="1676135" cy="914400"/>
          </a:xfrm>
        </p:grpSpPr>
        <p:sp>
          <p:nvSpPr>
            <p:cNvPr id="17" name="Rectangle 7"/>
            <p:cNvSpPr>
              <a:spLocks/>
            </p:cNvSpPr>
            <p:nvPr/>
          </p:nvSpPr>
          <p:spPr bwMode="auto">
            <a:xfrm>
              <a:off x="6019800" y="4419600"/>
              <a:ext cx="16761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18"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5" name="TextBox 4"/>
          <p:cNvSpPr txBox="1"/>
          <p:nvPr/>
        </p:nvSpPr>
        <p:spPr>
          <a:xfrm>
            <a:off x="6553200" y="3886200"/>
            <a:ext cx="646331" cy="461665"/>
          </a:xfrm>
          <a:prstGeom prst="rect">
            <a:avLst/>
          </a:prstGeom>
          <a:noFill/>
        </p:spPr>
        <p:txBody>
          <a:bodyPr wrap="none" rtlCol="0">
            <a:spAutoFit/>
          </a:bodyPr>
          <a:lstStyle/>
          <a:p>
            <a:r>
              <a:rPr lang="en-US" dirty="0" smtClean="0"/>
              <a:t>824</a:t>
            </a:r>
            <a:endParaRPr lang="en-US" dirty="0"/>
          </a:p>
        </p:txBody>
      </p:sp>
      <p:sp>
        <p:nvSpPr>
          <p:cNvPr id="22" name="Rectangle 21"/>
          <p:cNvSpPr/>
          <p:nvPr/>
        </p:nvSpPr>
        <p:spPr>
          <a:xfrm>
            <a:off x="304800" y="1524000"/>
            <a:ext cx="4495800" cy="3785652"/>
          </a:xfrm>
          <a:prstGeom prst="rect">
            <a:avLst/>
          </a:prstGeom>
          <a:solidFill>
            <a:srgbClr val="FFFFCC"/>
          </a:solidFill>
          <a:ln>
            <a:solidFill>
              <a:srgbClr val="800000"/>
            </a:solidFill>
          </a:ln>
        </p:spPr>
        <p:txBody>
          <a:bodyPr wrap="square">
            <a:spAutoFit/>
          </a:bodyPr>
          <a:lstStyle/>
          <a:p>
            <a:r>
              <a:rPr lang="en-US" b="1" dirty="0">
                <a:solidFill>
                  <a:srgbClr val="FF6600"/>
                </a:solidFill>
              </a:rPr>
              <a:t>public</a:t>
            </a:r>
            <a:r>
              <a:rPr lang="en-US" dirty="0">
                <a:solidFill>
                  <a:srgbClr val="FF6600"/>
                </a:solidFill>
              </a:rPr>
              <a:t> </a:t>
            </a:r>
            <a:r>
              <a:rPr lang="en-US" b="1" dirty="0">
                <a:solidFill>
                  <a:srgbClr val="FF6600"/>
                </a:solidFill>
              </a:rPr>
              <a:t>static</a:t>
            </a:r>
            <a:r>
              <a:rPr lang="en-US" dirty="0">
                <a:solidFill>
                  <a:srgbClr val="FF6600"/>
                </a:solidFill>
              </a:rPr>
              <a:t> </a:t>
            </a:r>
            <a:r>
              <a:rPr lang="en-US" b="1" dirty="0" err="1">
                <a:solidFill>
                  <a:srgbClr val="FF6600"/>
                </a:solidFill>
              </a:rPr>
              <a:t>int</a:t>
            </a:r>
            <a:r>
              <a:rPr lang="en-US" dirty="0">
                <a:solidFill>
                  <a:srgbClr val="FF6600"/>
                </a:solidFill>
              </a:rPr>
              <a:t> sum(</a:t>
            </a:r>
            <a:r>
              <a:rPr lang="en-US" b="1" dirty="0" err="1">
                <a:solidFill>
                  <a:srgbClr val="FF6600"/>
                </a:solidFill>
              </a:rPr>
              <a:t>int</a:t>
            </a:r>
            <a:r>
              <a:rPr lang="en-US" dirty="0">
                <a:solidFill>
                  <a:srgbClr val="FF6600"/>
                </a:solidFill>
              </a:rPr>
              <a:t> n) {</a:t>
            </a:r>
          </a:p>
          <a:p>
            <a:r>
              <a:rPr lang="en-US" dirty="0">
                <a:solidFill>
                  <a:srgbClr val="FF6600"/>
                </a:solidFill>
              </a:rPr>
              <a:t>      </a:t>
            </a:r>
            <a:r>
              <a:rPr lang="en-US" b="1" dirty="0">
                <a:solidFill>
                  <a:srgbClr val="FF6600"/>
                </a:solidFill>
              </a:rPr>
              <a:t>if</a:t>
            </a:r>
            <a:r>
              <a:rPr lang="en-US" dirty="0">
                <a:solidFill>
                  <a:srgbClr val="FF6600"/>
                </a:solidFill>
              </a:rPr>
              <a:t> (n &lt; 10) </a:t>
            </a:r>
            <a:r>
              <a:rPr lang="en-US" b="1" dirty="0">
                <a:solidFill>
                  <a:srgbClr val="FF6600"/>
                </a:solidFill>
              </a:rPr>
              <a:t>return</a:t>
            </a:r>
            <a:r>
              <a:rPr lang="en-US" dirty="0">
                <a:solidFill>
                  <a:srgbClr val="FF6600"/>
                </a:solidFill>
              </a:rPr>
              <a:t> n;</a:t>
            </a:r>
          </a:p>
          <a:p>
            <a:r>
              <a:rPr lang="en-US" dirty="0">
                <a:solidFill>
                  <a:srgbClr val="FF6600"/>
                </a:solidFill>
              </a:rPr>
              <a:t> </a:t>
            </a:r>
            <a:r>
              <a:rPr lang="en-US" dirty="0" smtClean="0">
                <a:solidFill>
                  <a:srgbClr val="FF6600"/>
                </a:solidFill>
              </a:rPr>
              <a:t>     </a:t>
            </a:r>
            <a:r>
              <a:rPr lang="en-US" b="1" dirty="0" smtClean="0">
                <a:solidFill>
                  <a:srgbClr val="FF6600"/>
                </a:solidFill>
              </a:rPr>
              <a:t>return</a:t>
            </a:r>
            <a:r>
              <a:rPr lang="en-US" dirty="0" smtClean="0">
                <a:solidFill>
                  <a:srgbClr val="FF6600"/>
                </a:solidFill>
              </a:rPr>
              <a:t> </a:t>
            </a:r>
            <a:r>
              <a:rPr lang="en-US" dirty="0">
                <a:solidFill>
                  <a:srgbClr val="FF6600"/>
                </a:solidFill>
              </a:rPr>
              <a:t>sum(n/10)  +  n%</a:t>
            </a:r>
            <a:r>
              <a:rPr lang="en-US" dirty="0" smtClean="0">
                <a:solidFill>
                  <a:srgbClr val="FF6600"/>
                </a:solidFill>
              </a:rPr>
              <a:t>10;</a:t>
            </a:r>
            <a:endParaRPr lang="en-US" dirty="0">
              <a:solidFill>
                <a:srgbClr val="FF6600"/>
              </a:solidFill>
            </a:endParaRPr>
          </a:p>
          <a:p>
            <a:r>
              <a:rPr lang="en-US" dirty="0" smtClean="0">
                <a:solidFill>
                  <a:srgbClr val="FF6600"/>
                </a:solidFill>
              </a:rPr>
              <a:t>}</a:t>
            </a:r>
          </a:p>
          <a:p>
            <a:endParaRPr lang="en-US" dirty="0">
              <a:solidFill>
                <a:schemeClr val="tx1"/>
              </a:solidFill>
            </a:endParaRPr>
          </a:p>
          <a:p>
            <a:r>
              <a:rPr lang="en-US" b="1" dirty="0" smtClean="0">
                <a:solidFill>
                  <a:srgbClr val="3366FF"/>
                </a:solidFill>
              </a:rPr>
              <a:t>public</a:t>
            </a:r>
            <a:r>
              <a:rPr lang="en-US" dirty="0" smtClean="0">
                <a:solidFill>
                  <a:srgbClr val="3366FF"/>
                </a:solidFill>
              </a:rPr>
              <a:t> </a:t>
            </a:r>
            <a:r>
              <a:rPr lang="en-US" b="1" dirty="0" smtClean="0">
                <a:solidFill>
                  <a:srgbClr val="3366FF"/>
                </a:solidFill>
              </a:rPr>
              <a:t>static</a:t>
            </a:r>
            <a:r>
              <a:rPr lang="en-US" dirty="0" smtClean="0">
                <a:solidFill>
                  <a:srgbClr val="3366FF"/>
                </a:solidFill>
              </a:rPr>
              <a:t> void main(</a:t>
            </a:r>
          </a:p>
          <a:p>
            <a:r>
              <a:rPr lang="en-US" dirty="0">
                <a:solidFill>
                  <a:srgbClr val="3366FF"/>
                </a:solidFill>
              </a:rPr>
              <a:t> </a:t>
            </a:r>
            <a:r>
              <a:rPr lang="en-US" dirty="0" smtClean="0">
                <a:solidFill>
                  <a:srgbClr val="3366FF"/>
                </a:solidFill>
              </a:rPr>
              <a:t>       String[] </a:t>
            </a:r>
            <a:r>
              <a:rPr lang="en-US" dirty="0" err="1" smtClean="0">
                <a:solidFill>
                  <a:srgbClr val="3366FF"/>
                </a:solidFill>
              </a:rPr>
              <a:t>args</a:t>
            </a:r>
            <a:r>
              <a:rPr lang="en-US" dirty="0" smtClean="0">
                <a:solidFill>
                  <a:srgbClr val="3366FF"/>
                </a:solidFill>
              </a:rPr>
              <a:t>) {</a:t>
            </a:r>
          </a:p>
          <a:p>
            <a:r>
              <a:rPr lang="en-US" dirty="0">
                <a:solidFill>
                  <a:srgbClr val="3366FF"/>
                </a:solidFill>
              </a:rPr>
              <a:t> </a:t>
            </a:r>
            <a:r>
              <a:rPr lang="en-US" dirty="0" smtClean="0">
                <a:solidFill>
                  <a:srgbClr val="3366FF"/>
                </a:solidFill>
              </a:rPr>
              <a:t>  </a:t>
            </a:r>
            <a:r>
              <a:rPr lang="en-US" dirty="0" err="1" smtClean="0">
                <a:solidFill>
                  <a:srgbClr val="3366FF"/>
                </a:solidFill>
              </a:rPr>
              <a:t>int</a:t>
            </a:r>
            <a:r>
              <a:rPr lang="en-US" dirty="0" smtClean="0">
                <a:solidFill>
                  <a:srgbClr val="3366FF"/>
                </a:solidFill>
              </a:rPr>
              <a:t> r= sum(824);</a:t>
            </a:r>
          </a:p>
          <a:p>
            <a:r>
              <a:rPr lang="en-US" dirty="0">
                <a:solidFill>
                  <a:srgbClr val="3366FF"/>
                </a:solidFill>
              </a:rPr>
              <a:t> </a:t>
            </a:r>
            <a:r>
              <a:rPr lang="en-US" dirty="0" smtClean="0">
                <a:solidFill>
                  <a:srgbClr val="3366FF"/>
                </a:solidFill>
              </a:rPr>
              <a:t>  </a:t>
            </a:r>
            <a:r>
              <a:rPr lang="en-US" dirty="0" err="1" smtClean="0">
                <a:solidFill>
                  <a:srgbClr val="3366FF"/>
                </a:solidFill>
              </a:rPr>
              <a:t>System.out.println</a:t>
            </a:r>
            <a:r>
              <a:rPr lang="en-US" dirty="0" smtClean="0">
                <a:solidFill>
                  <a:srgbClr val="3366FF"/>
                </a:solidFill>
              </a:rPr>
              <a:t>(r);</a:t>
            </a:r>
          </a:p>
          <a:p>
            <a:r>
              <a:rPr lang="en-US" dirty="0">
                <a:solidFill>
                  <a:srgbClr val="3366FF"/>
                </a:solidFill>
              </a:rPr>
              <a:t>}</a:t>
            </a:r>
          </a:p>
        </p:txBody>
      </p:sp>
    </p:spTree>
    <p:extLst>
      <p:ext uri="{BB962C8B-B14F-4D97-AF65-F5344CB8AC3E}">
        <p14:creationId xmlns:p14="http://schemas.microsoft.com/office/powerpoint/2010/main" val="35632852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16</a:t>
            </a:fld>
            <a:endParaRPr lang="en-US"/>
          </a:p>
        </p:txBody>
      </p:sp>
      <p:grpSp>
        <p:nvGrpSpPr>
          <p:cNvPr id="237" name="Group 236"/>
          <p:cNvGrpSpPr/>
          <p:nvPr/>
        </p:nvGrpSpPr>
        <p:grpSpPr>
          <a:xfrm>
            <a:off x="6096000" y="5638800"/>
            <a:ext cx="2438400" cy="838200"/>
            <a:chOff x="6019800" y="4495800"/>
            <a:chExt cx="2438400" cy="838200"/>
          </a:xfrm>
        </p:grpSpPr>
        <p:sp>
          <p:nvSpPr>
            <p:cNvPr id="238" name="Rectangle 7"/>
            <p:cNvSpPr>
              <a:spLocks/>
            </p:cNvSpPr>
            <p:nvPr/>
          </p:nvSpPr>
          <p:spPr bwMode="auto">
            <a:xfrm>
              <a:off x="6019800" y="4495800"/>
              <a:ext cx="2438400"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562600"/>
            <a:ext cx="4419600" cy="461665"/>
          </a:xfrm>
          <a:prstGeom prst="rect">
            <a:avLst/>
          </a:prstGeom>
          <a:noFill/>
        </p:spPr>
        <p:txBody>
          <a:bodyPr wrap="square" rtlCol="0">
            <a:spAutoFit/>
          </a:bodyPr>
          <a:lstStyle/>
          <a:p>
            <a:r>
              <a:rPr lang="en-US" dirty="0"/>
              <a:t>n &gt;= </a:t>
            </a:r>
            <a:r>
              <a:rPr lang="en-US" dirty="0" smtClean="0"/>
              <a:t>10 </a:t>
            </a:r>
            <a:r>
              <a:rPr lang="en-US" dirty="0"/>
              <a:t>sum calls sum</a:t>
            </a:r>
            <a:r>
              <a:rPr lang="en-US" dirty="0" smtClean="0"/>
              <a:t>: </a:t>
            </a:r>
            <a:endParaRPr lang="en-US" dirty="0"/>
          </a:p>
        </p:txBody>
      </p:sp>
      <p:sp>
        <p:nvSpPr>
          <p:cNvPr id="2" name="TextBox 1"/>
          <p:cNvSpPr txBox="1"/>
          <p:nvPr/>
        </p:nvSpPr>
        <p:spPr>
          <a:xfrm>
            <a:off x="4800600" y="5791200"/>
            <a:ext cx="1039618" cy="461665"/>
          </a:xfrm>
          <a:prstGeom prst="rect">
            <a:avLst/>
          </a:prstGeom>
          <a:noFill/>
        </p:spPr>
        <p:txBody>
          <a:bodyPr wrap="none" rtlCol="0">
            <a:spAutoFit/>
          </a:bodyPr>
          <a:lstStyle/>
          <a:p>
            <a:r>
              <a:rPr lang="en-US" dirty="0" smtClean="0"/>
              <a:t>system</a:t>
            </a:r>
            <a:endParaRPr lang="en-US" dirty="0"/>
          </a:p>
        </p:txBody>
      </p:sp>
      <p:grpSp>
        <p:nvGrpSpPr>
          <p:cNvPr id="4" name="Group 3"/>
          <p:cNvGrpSpPr/>
          <p:nvPr/>
        </p:nvGrpSpPr>
        <p:grpSpPr>
          <a:xfrm>
            <a:off x="4953000" y="4800600"/>
            <a:ext cx="3581400" cy="838200"/>
            <a:chOff x="4953000" y="4800600"/>
            <a:chExt cx="3581400" cy="838200"/>
          </a:xfrm>
        </p:grpSpPr>
        <p:grpSp>
          <p:nvGrpSpPr>
            <p:cNvPr id="19" name="Group 18"/>
            <p:cNvGrpSpPr/>
            <p:nvPr/>
          </p:nvGrpSpPr>
          <p:grpSpPr>
            <a:xfrm>
              <a:off x="6096265" y="4800600"/>
              <a:ext cx="2438135" cy="838200"/>
              <a:chOff x="6019800" y="4724400"/>
              <a:chExt cx="2438135" cy="838200"/>
            </a:xfrm>
          </p:grpSpPr>
          <p:sp>
            <p:nvSpPr>
              <p:cNvPr id="20" name="Rectangle 7"/>
              <p:cNvSpPr>
                <a:spLocks/>
              </p:cNvSpPr>
              <p:nvPr/>
            </p:nvSpPr>
            <p:spPr bwMode="auto">
              <a:xfrm>
                <a:off x="6019800" y="4724400"/>
                <a:ext cx="24381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smtClean="0"/>
                <a:t>main</a:t>
              </a:r>
              <a:endParaRPr lang="en-US" dirty="0"/>
            </a:p>
          </p:txBody>
        </p:sp>
      </p:grpSp>
      <p:grpSp>
        <p:nvGrpSpPr>
          <p:cNvPr id="16" name="Group 15"/>
          <p:cNvGrpSpPr/>
          <p:nvPr/>
        </p:nvGrpSpPr>
        <p:grpSpPr>
          <a:xfrm>
            <a:off x="6096265" y="3886200"/>
            <a:ext cx="2438135" cy="914400"/>
            <a:chOff x="6019800" y="4419600"/>
            <a:chExt cx="2438135" cy="914400"/>
          </a:xfrm>
        </p:grpSpPr>
        <p:sp>
          <p:nvSpPr>
            <p:cNvPr id="17" name="Rectangle 7"/>
            <p:cNvSpPr>
              <a:spLocks/>
            </p:cNvSpPr>
            <p:nvPr/>
          </p:nvSpPr>
          <p:spPr bwMode="auto">
            <a:xfrm>
              <a:off x="6019800" y="4419600"/>
              <a:ext cx="24381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18"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5" name="TextBox 4"/>
          <p:cNvSpPr txBox="1"/>
          <p:nvPr/>
        </p:nvSpPr>
        <p:spPr>
          <a:xfrm>
            <a:off x="6553200" y="3886200"/>
            <a:ext cx="646331" cy="461665"/>
          </a:xfrm>
          <a:prstGeom prst="rect">
            <a:avLst/>
          </a:prstGeom>
          <a:noFill/>
        </p:spPr>
        <p:txBody>
          <a:bodyPr wrap="none" rtlCol="0">
            <a:spAutoFit/>
          </a:bodyPr>
          <a:lstStyle/>
          <a:p>
            <a:r>
              <a:rPr lang="en-US" dirty="0" smtClean="0"/>
              <a:t>824</a:t>
            </a:r>
            <a:endParaRPr lang="en-US" dirty="0"/>
          </a:p>
        </p:txBody>
      </p:sp>
      <p:grpSp>
        <p:nvGrpSpPr>
          <p:cNvPr id="22" name="Group 21"/>
          <p:cNvGrpSpPr/>
          <p:nvPr/>
        </p:nvGrpSpPr>
        <p:grpSpPr>
          <a:xfrm>
            <a:off x="6096000" y="2971800"/>
            <a:ext cx="2438400" cy="914400"/>
            <a:chOff x="6019800" y="4419600"/>
            <a:chExt cx="2438400" cy="914400"/>
          </a:xfrm>
        </p:grpSpPr>
        <p:sp>
          <p:nvSpPr>
            <p:cNvPr id="24" name="Rectangle 7"/>
            <p:cNvSpPr>
              <a:spLocks/>
            </p:cNvSpPr>
            <p:nvPr/>
          </p:nvSpPr>
          <p:spPr bwMode="auto">
            <a:xfrm>
              <a:off x="6019800" y="4419600"/>
              <a:ext cx="2438400"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5"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6" name="TextBox 25"/>
          <p:cNvSpPr txBox="1"/>
          <p:nvPr/>
        </p:nvSpPr>
        <p:spPr>
          <a:xfrm>
            <a:off x="6629400" y="2971800"/>
            <a:ext cx="492443" cy="461665"/>
          </a:xfrm>
          <a:prstGeom prst="rect">
            <a:avLst/>
          </a:prstGeom>
          <a:noFill/>
        </p:spPr>
        <p:txBody>
          <a:bodyPr wrap="none" rtlCol="0">
            <a:spAutoFit/>
          </a:bodyPr>
          <a:lstStyle/>
          <a:p>
            <a:r>
              <a:rPr lang="en-US" dirty="0" smtClean="0"/>
              <a:t>82</a:t>
            </a:r>
            <a:endParaRPr lang="en-US" dirty="0"/>
          </a:p>
        </p:txBody>
      </p:sp>
      <p:sp>
        <p:nvSpPr>
          <p:cNvPr id="28" name="Rectangle 27"/>
          <p:cNvSpPr/>
          <p:nvPr/>
        </p:nvSpPr>
        <p:spPr>
          <a:xfrm>
            <a:off x="304800" y="1524000"/>
            <a:ext cx="4495800" cy="3785652"/>
          </a:xfrm>
          <a:prstGeom prst="rect">
            <a:avLst/>
          </a:prstGeom>
          <a:solidFill>
            <a:srgbClr val="FFFFCC"/>
          </a:solidFill>
          <a:ln>
            <a:solidFill>
              <a:srgbClr val="800000"/>
            </a:solidFill>
          </a:ln>
        </p:spPr>
        <p:txBody>
          <a:bodyPr wrap="square">
            <a:spAutoFit/>
          </a:bodyPr>
          <a:lstStyle/>
          <a:p>
            <a:r>
              <a:rPr lang="en-US" b="1" dirty="0">
                <a:solidFill>
                  <a:srgbClr val="FF6600"/>
                </a:solidFill>
              </a:rPr>
              <a:t>public</a:t>
            </a:r>
            <a:r>
              <a:rPr lang="en-US" dirty="0">
                <a:solidFill>
                  <a:srgbClr val="FF6600"/>
                </a:solidFill>
              </a:rPr>
              <a:t> </a:t>
            </a:r>
            <a:r>
              <a:rPr lang="en-US" b="1" dirty="0">
                <a:solidFill>
                  <a:srgbClr val="FF6600"/>
                </a:solidFill>
              </a:rPr>
              <a:t>static</a:t>
            </a:r>
            <a:r>
              <a:rPr lang="en-US" dirty="0">
                <a:solidFill>
                  <a:srgbClr val="FF6600"/>
                </a:solidFill>
              </a:rPr>
              <a:t> </a:t>
            </a:r>
            <a:r>
              <a:rPr lang="en-US" b="1" dirty="0" err="1">
                <a:solidFill>
                  <a:srgbClr val="FF6600"/>
                </a:solidFill>
              </a:rPr>
              <a:t>int</a:t>
            </a:r>
            <a:r>
              <a:rPr lang="en-US" dirty="0">
                <a:solidFill>
                  <a:srgbClr val="FF6600"/>
                </a:solidFill>
              </a:rPr>
              <a:t> sum(</a:t>
            </a:r>
            <a:r>
              <a:rPr lang="en-US" b="1" dirty="0" err="1">
                <a:solidFill>
                  <a:srgbClr val="FF6600"/>
                </a:solidFill>
              </a:rPr>
              <a:t>int</a:t>
            </a:r>
            <a:r>
              <a:rPr lang="en-US" dirty="0">
                <a:solidFill>
                  <a:srgbClr val="FF6600"/>
                </a:solidFill>
              </a:rPr>
              <a:t> n) {</a:t>
            </a:r>
          </a:p>
          <a:p>
            <a:r>
              <a:rPr lang="en-US" dirty="0">
                <a:solidFill>
                  <a:srgbClr val="FF6600"/>
                </a:solidFill>
              </a:rPr>
              <a:t>      </a:t>
            </a:r>
            <a:r>
              <a:rPr lang="en-US" b="1" dirty="0">
                <a:solidFill>
                  <a:srgbClr val="FF6600"/>
                </a:solidFill>
              </a:rPr>
              <a:t>if</a:t>
            </a:r>
            <a:r>
              <a:rPr lang="en-US" dirty="0">
                <a:solidFill>
                  <a:srgbClr val="FF6600"/>
                </a:solidFill>
              </a:rPr>
              <a:t> (n &lt; 10) </a:t>
            </a:r>
            <a:r>
              <a:rPr lang="en-US" b="1" dirty="0">
                <a:solidFill>
                  <a:srgbClr val="FF6600"/>
                </a:solidFill>
              </a:rPr>
              <a:t>return</a:t>
            </a:r>
            <a:r>
              <a:rPr lang="en-US" dirty="0">
                <a:solidFill>
                  <a:srgbClr val="FF6600"/>
                </a:solidFill>
              </a:rPr>
              <a:t> n;</a:t>
            </a:r>
          </a:p>
          <a:p>
            <a:r>
              <a:rPr lang="en-US" dirty="0">
                <a:solidFill>
                  <a:srgbClr val="FF6600"/>
                </a:solidFill>
              </a:rPr>
              <a:t> </a:t>
            </a:r>
            <a:r>
              <a:rPr lang="en-US" dirty="0" smtClean="0">
                <a:solidFill>
                  <a:srgbClr val="FF6600"/>
                </a:solidFill>
              </a:rPr>
              <a:t>     </a:t>
            </a:r>
            <a:r>
              <a:rPr lang="en-US" b="1" dirty="0" smtClean="0">
                <a:solidFill>
                  <a:srgbClr val="FF6600"/>
                </a:solidFill>
              </a:rPr>
              <a:t>return</a:t>
            </a:r>
            <a:r>
              <a:rPr lang="en-US" dirty="0" smtClean="0">
                <a:solidFill>
                  <a:srgbClr val="FF6600"/>
                </a:solidFill>
              </a:rPr>
              <a:t> </a:t>
            </a:r>
            <a:r>
              <a:rPr lang="en-US" dirty="0">
                <a:solidFill>
                  <a:srgbClr val="FF6600"/>
                </a:solidFill>
              </a:rPr>
              <a:t>sum(n/10)  +  n%</a:t>
            </a:r>
            <a:r>
              <a:rPr lang="en-US" dirty="0" smtClean="0">
                <a:solidFill>
                  <a:srgbClr val="FF6600"/>
                </a:solidFill>
              </a:rPr>
              <a:t>10;</a:t>
            </a:r>
            <a:endParaRPr lang="en-US" dirty="0">
              <a:solidFill>
                <a:srgbClr val="FF6600"/>
              </a:solidFill>
            </a:endParaRPr>
          </a:p>
          <a:p>
            <a:r>
              <a:rPr lang="en-US" dirty="0" smtClean="0">
                <a:solidFill>
                  <a:srgbClr val="FF6600"/>
                </a:solidFill>
              </a:rPr>
              <a:t>}</a:t>
            </a:r>
          </a:p>
          <a:p>
            <a:endParaRPr lang="en-US" dirty="0">
              <a:solidFill>
                <a:schemeClr val="tx1"/>
              </a:solidFill>
            </a:endParaRPr>
          </a:p>
          <a:p>
            <a:r>
              <a:rPr lang="en-US" b="1" dirty="0" smtClean="0">
                <a:solidFill>
                  <a:srgbClr val="3366FF"/>
                </a:solidFill>
              </a:rPr>
              <a:t>public</a:t>
            </a:r>
            <a:r>
              <a:rPr lang="en-US" dirty="0" smtClean="0">
                <a:solidFill>
                  <a:srgbClr val="3366FF"/>
                </a:solidFill>
              </a:rPr>
              <a:t> </a:t>
            </a:r>
            <a:r>
              <a:rPr lang="en-US" b="1" dirty="0" smtClean="0">
                <a:solidFill>
                  <a:srgbClr val="3366FF"/>
                </a:solidFill>
              </a:rPr>
              <a:t>static</a:t>
            </a:r>
            <a:r>
              <a:rPr lang="en-US" dirty="0" smtClean="0">
                <a:solidFill>
                  <a:srgbClr val="3366FF"/>
                </a:solidFill>
              </a:rPr>
              <a:t> void main(</a:t>
            </a:r>
          </a:p>
          <a:p>
            <a:r>
              <a:rPr lang="en-US" dirty="0">
                <a:solidFill>
                  <a:srgbClr val="3366FF"/>
                </a:solidFill>
              </a:rPr>
              <a:t> </a:t>
            </a:r>
            <a:r>
              <a:rPr lang="en-US" dirty="0" smtClean="0">
                <a:solidFill>
                  <a:srgbClr val="3366FF"/>
                </a:solidFill>
              </a:rPr>
              <a:t>       String[] </a:t>
            </a:r>
            <a:r>
              <a:rPr lang="en-US" dirty="0" err="1" smtClean="0">
                <a:solidFill>
                  <a:srgbClr val="3366FF"/>
                </a:solidFill>
              </a:rPr>
              <a:t>args</a:t>
            </a:r>
            <a:r>
              <a:rPr lang="en-US" dirty="0" smtClean="0">
                <a:solidFill>
                  <a:srgbClr val="3366FF"/>
                </a:solidFill>
              </a:rPr>
              <a:t>) {</a:t>
            </a:r>
          </a:p>
          <a:p>
            <a:r>
              <a:rPr lang="en-US" dirty="0">
                <a:solidFill>
                  <a:srgbClr val="3366FF"/>
                </a:solidFill>
              </a:rPr>
              <a:t> </a:t>
            </a:r>
            <a:r>
              <a:rPr lang="en-US" dirty="0" smtClean="0">
                <a:solidFill>
                  <a:srgbClr val="3366FF"/>
                </a:solidFill>
              </a:rPr>
              <a:t>  </a:t>
            </a:r>
            <a:r>
              <a:rPr lang="en-US" dirty="0" err="1" smtClean="0">
                <a:solidFill>
                  <a:srgbClr val="3366FF"/>
                </a:solidFill>
              </a:rPr>
              <a:t>int</a:t>
            </a:r>
            <a:r>
              <a:rPr lang="en-US" dirty="0" smtClean="0">
                <a:solidFill>
                  <a:srgbClr val="3366FF"/>
                </a:solidFill>
              </a:rPr>
              <a:t> r= sum(824);</a:t>
            </a:r>
          </a:p>
          <a:p>
            <a:r>
              <a:rPr lang="en-US" dirty="0">
                <a:solidFill>
                  <a:srgbClr val="3366FF"/>
                </a:solidFill>
              </a:rPr>
              <a:t> </a:t>
            </a:r>
            <a:r>
              <a:rPr lang="en-US" dirty="0" smtClean="0">
                <a:solidFill>
                  <a:srgbClr val="3366FF"/>
                </a:solidFill>
              </a:rPr>
              <a:t>  </a:t>
            </a:r>
            <a:r>
              <a:rPr lang="en-US" dirty="0" err="1" smtClean="0">
                <a:solidFill>
                  <a:srgbClr val="3366FF"/>
                </a:solidFill>
              </a:rPr>
              <a:t>System.out.println</a:t>
            </a:r>
            <a:r>
              <a:rPr lang="en-US" dirty="0" smtClean="0">
                <a:solidFill>
                  <a:srgbClr val="3366FF"/>
                </a:solidFill>
              </a:rPr>
              <a:t>(r);</a:t>
            </a:r>
          </a:p>
          <a:p>
            <a:r>
              <a:rPr lang="en-US" dirty="0">
                <a:solidFill>
                  <a:srgbClr val="3366FF"/>
                </a:solidFill>
              </a:rPr>
              <a:t>}</a:t>
            </a:r>
          </a:p>
        </p:txBody>
      </p:sp>
    </p:spTree>
    <p:extLst>
      <p:ext uri="{BB962C8B-B14F-4D97-AF65-F5344CB8AC3E}">
        <p14:creationId xmlns:p14="http://schemas.microsoft.com/office/powerpoint/2010/main" val="382232072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dissolve">
                                      <p:cBhvr>
                                        <p:cTn id="1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17</a:t>
            </a:fld>
            <a:endParaRPr lang="en-US"/>
          </a:p>
        </p:txBody>
      </p:sp>
      <p:grpSp>
        <p:nvGrpSpPr>
          <p:cNvPr id="237" name="Group 236"/>
          <p:cNvGrpSpPr/>
          <p:nvPr/>
        </p:nvGrpSpPr>
        <p:grpSpPr>
          <a:xfrm>
            <a:off x="6096000" y="5638800"/>
            <a:ext cx="2362200" cy="838200"/>
            <a:chOff x="6019800" y="4495800"/>
            <a:chExt cx="1676135" cy="838200"/>
          </a:xfrm>
        </p:grpSpPr>
        <p:sp>
          <p:nvSpPr>
            <p:cNvPr id="238" name="Rectangle 7"/>
            <p:cNvSpPr>
              <a:spLocks/>
            </p:cNvSpPr>
            <p:nvPr/>
          </p:nvSpPr>
          <p:spPr bwMode="auto">
            <a:xfrm>
              <a:off x="6019800" y="4495800"/>
              <a:ext cx="1676135"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562600"/>
            <a:ext cx="4419600" cy="461665"/>
          </a:xfrm>
          <a:prstGeom prst="rect">
            <a:avLst/>
          </a:prstGeom>
          <a:noFill/>
        </p:spPr>
        <p:txBody>
          <a:bodyPr wrap="square" rtlCol="0">
            <a:spAutoFit/>
          </a:bodyPr>
          <a:lstStyle/>
          <a:p>
            <a:r>
              <a:rPr lang="en-US" dirty="0"/>
              <a:t>n</a:t>
            </a:r>
            <a:r>
              <a:rPr lang="en-US" dirty="0" smtClean="0"/>
              <a:t> &gt;= 10. sum calls sum: </a:t>
            </a:r>
            <a:endParaRPr lang="en-US" dirty="0"/>
          </a:p>
        </p:txBody>
      </p:sp>
      <p:sp>
        <p:nvSpPr>
          <p:cNvPr id="2" name="TextBox 1"/>
          <p:cNvSpPr txBox="1"/>
          <p:nvPr/>
        </p:nvSpPr>
        <p:spPr>
          <a:xfrm>
            <a:off x="4800600" y="5791200"/>
            <a:ext cx="1039618" cy="461665"/>
          </a:xfrm>
          <a:prstGeom prst="rect">
            <a:avLst/>
          </a:prstGeom>
          <a:noFill/>
        </p:spPr>
        <p:txBody>
          <a:bodyPr wrap="none" rtlCol="0">
            <a:spAutoFit/>
          </a:bodyPr>
          <a:lstStyle/>
          <a:p>
            <a:r>
              <a:rPr lang="en-US" dirty="0" smtClean="0"/>
              <a:t>system</a:t>
            </a:r>
            <a:endParaRPr lang="en-US" dirty="0"/>
          </a:p>
        </p:txBody>
      </p:sp>
      <p:grpSp>
        <p:nvGrpSpPr>
          <p:cNvPr id="4" name="Group 3"/>
          <p:cNvGrpSpPr/>
          <p:nvPr/>
        </p:nvGrpSpPr>
        <p:grpSpPr>
          <a:xfrm>
            <a:off x="4953000" y="4800600"/>
            <a:ext cx="3505200" cy="838200"/>
            <a:chOff x="4953000" y="4800600"/>
            <a:chExt cx="3505200" cy="838200"/>
          </a:xfrm>
        </p:grpSpPr>
        <p:grpSp>
          <p:nvGrpSpPr>
            <p:cNvPr id="19" name="Group 18"/>
            <p:cNvGrpSpPr/>
            <p:nvPr/>
          </p:nvGrpSpPr>
          <p:grpSpPr>
            <a:xfrm>
              <a:off x="6096265" y="4800600"/>
              <a:ext cx="2361935" cy="838200"/>
              <a:chOff x="6019800" y="4724400"/>
              <a:chExt cx="2361935" cy="838200"/>
            </a:xfrm>
          </p:grpSpPr>
          <p:sp>
            <p:nvSpPr>
              <p:cNvPr id="20" name="Rectangle 7"/>
              <p:cNvSpPr>
                <a:spLocks/>
              </p:cNvSpPr>
              <p:nvPr/>
            </p:nvSpPr>
            <p:spPr bwMode="auto">
              <a:xfrm>
                <a:off x="6019800" y="4724400"/>
                <a:ext cx="23619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smtClean="0"/>
                <a:t>main</a:t>
              </a:r>
              <a:endParaRPr lang="en-US" dirty="0"/>
            </a:p>
          </p:txBody>
        </p:sp>
      </p:grpSp>
      <p:grpSp>
        <p:nvGrpSpPr>
          <p:cNvPr id="16" name="Group 15"/>
          <p:cNvGrpSpPr/>
          <p:nvPr/>
        </p:nvGrpSpPr>
        <p:grpSpPr>
          <a:xfrm>
            <a:off x="6096265" y="3886200"/>
            <a:ext cx="2361935" cy="914400"/>
            <a:chOff x="6019800" y="4419600"/>
            <a:chExt cx="2361935" cy="914400"/>
          </a:xfrm>
        </p:grpSpPr>
        <p:sp>
          <p:nvSpPr>
            <p:cNvPr id="17" name="Rectangle 7"/>
            <p:cNvSpPr>
              <a:spLocks/>
            </p:cNvSpPr>
            <p:nvPr/>
          </p:nvSpPr>
          <p:spPr bwMode="auto">
            <a:xfrm>
              <a:off x="6019800" y="4419600"/>
              <a:ext cx="23619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18"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5" name="TextBox 4"/>
          <p:cNvSpPr txBox="1"/>
          <p:nvPr/>
        </p:nvSpPr>
        <p:spPr>
          <a:xfrm>
            <a:off x="6553200" y="3886200"/>
            <a:ext cx="646331" cy="461665"/>
          </a:xfrm>
          <a:prstGeom prst="rect">
            <a:avLst/>
          </a:prstGeom>
          <a:noFill/>
        </p:spPr>
        <p:txBody>
          <a:bodyPr wrap="none" rtlCol="0">
            <a:spAutoFit/>
          </a:bodyPr>
          <a:lstStyle/>
          <a:p>
            <a:r>
              <a:rPr lang="en-US" dirty="0" smtClean="0"/>
              <a:t>824</a:t>
            </a:r>
            <a:endParaRPr lang="en-US" dirty="0"/>
          </a:p>
        </p:txBody>
      </p:sp>
      <p:grpSp>
        <p:nvGrpSpPr>
          <p:cNvPr id="22" name="Group 21"/>
          <p:cNvGrpSpPr/>
          <p:nvPr/>
        </p:nvGrpSpPr>
        <p:grpSpPr>
          <a:xfrm>
            <a:off x="6096000" y="2971800"/>
            <a:ext cx="2362200" cy="914400"/>
            <a:chOff x="6019800" y="4419600"/>
            <a:chExt cx="2362200" cy="914400"/>
          </a:xfrm>
        </p:grpSpPr>
        <p:sp>
          <p:nvSpPr>
            <p:cNvPr id="24" name="Rectangle 7"/>
            <p:cNvSpPr>
              <a:spLocks/>
            </p:cNvSpPr>
            <p:nvPr/>
          </p:nvSpPr>
          <p:spPr bwMode="auto">
            <a:xfrm>
              <a:off x="6019800" y="4419600"/>
              <a:ext cx="2362200"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5"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info</a:t>
              </a:r>
              <a:endParaRPr lang="en-US" dirty="0">
                <a:solidFill>
                  <a:schemeClr val="tx1"/>
                </a:solidFill>
                <a:latin typeface="Arial" charset="0"/>
                <a:cs typeface="Arial" charset="0"/>
                <a:sym typeface="Arial" charset="0"/>
              </a:endParaRPr>
            </a:p>
          </p:txBody>
        </p:sp>
      </p:grpSp>
      <p:sp>
        <p:nvSpPr>
          <p:cNvPr id="26" name="TextBox 25"/>
          <p:cNvSpPr txBox="1"/>
          <p:nvPr/>
        </p:nvSpPr>
        <p:spPr>
          <a:xfrm>
            <a:off x="6629400" y="2971800"/>
            <a:ext cx="492443" cy="461665"/>
          </a:xfrm>
          <a:prstGeom prst="rect">
            <a:avLst/>
          </a:prstGeom>
          <a:noFill/>
        </p:spPr>
        <p:txBody>
          <a:bodyPr wrap="none" rtlCol="0">
            <a:spAutoFit/>
          </a:bodyPr>
          <a:lstStyle/>
          <a:p>
            <a:r>
              <a:rPr lang="en-US" dirty="0" smtClean="0"/>
              <a:t>82</a:t>
            </a:r>
            <a:endParaRPr lang="en-US" dirty="0"/>
          </a:p>
        </p:txBody>
      </p:sp>
      <p:grpSp>
        <p:nvGrpSpPr>
          <p:cNvPr id="27" name="Group 26"/>
          <p:cNvGrpSpPr/>
          <p:nvPr/>
        </p:nvGrpSpPr>
        <p:grpSpPr>
          <a:xfrm>
            <a:off x="6096265" y="2057400"/>
            <a:ext cx="2361935" cy="914400"/>
            <a:chOff x="6019800" y="4419600"/>
            <a:chExt cx="2361935" cy="914400"/>
          </a:xfrm>
        </p:grpSpPr>
        <p:sp>
          <p:nvSpPr>
            <p:cNvPr id="28" name="Rectangle 7"/>
            <p:cNvSpPr>
              <a:spLocks/>
            </p:cNvSpPr>
            <p:nvPr/>
          </p:nvSpPr>
          <p:spPr bwMode="auto">
            <a:xfrm>
              <a:off x="6019800" y="4419600"/>
              <a:ext cx="23619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9"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info</a:t>
              </a:r>
              <a:endParaRPr lang="en-US" dirty="0">
                <a:solidFill>
                  <a:schemeClr val="tx1"/>
                </a:solidFill>
                <a:latin typeface="Arial" charset="0"/>
                <a:cs typeface="Arial" charset="0"/>
                <a:sym typeface="Arial" charset="0"/>
              </a:endParaRPr>
            </a:p>
          </p:txBody>
        </p:sp>
      </p:grpSp>
      <p:sp>
        <p:nvSpPr>
          <p:cNvPr id="30" name="TextBox 29"/>
          <p:cNvSpPr txBox="1"/>
          <p:nvPr/>
        </p:nvSpPr>
        <p:spPr>
          <a:xfrm>
            <a:off x="6629400" y="2057400"/>
            <a:ext cx="338554" cy="461665"/>
          </a:xfrm>
          <a:prstGeom prst="rect">
            <a:avLst/>
          </a:prstGeom>
          <a:noFill/>
        </p:spPr>
        <p:txBody>
          <a:bodyPr wrap="none" rtlCol="0">
            <a:spAutoFit/>
          </a:bodyPr>
          <a:lstStyle/>
          <a:p>
            <a:r>
              <a:rPr lang="en-US" dirty="0" smtClean="0"/>
              <a:t>8</a:t>
            </a:r>
            <a:endParaRPr lang="en-US" dirty="0"/>
          </a:p>
        </p:txBody>
      </p:sp>
      <p:sp>
        <p:nvSpPr>
          <p:cNvPr id="6" name="TextBox 5"/>
          <p:cNvSpPr txBox="1"/>
          <p:nvPr/>
        </p:nvSpPr>
        <p:spPr>
          <a:xfrm>
            <a:off x="6629400" y="3429000"/>
            <a:ext cx="492443" cy="461665"/>
          </a:xfrm>
          <a:prstGeom prst="rect">
            <a:avLst/>
          </a:prstGeom>
          <a:noFill/>
        </p:spPr>
        <p:txBody>
          <a:bodyPr wrap="none" rtlCol="0">
            <a:spAutoFit/>
          </a:bodyPr>
          <a:lstStyle/>
          <a:p>
            <a:r>
              <a:rPr lang="en-US" dirty="0" smtClean="0"/>
              <a:t>10</a:t>
            </a:r>
            <a:endParaRPr lang="en-US" dirty="0"/>
          </a:p>
        </p:txBody>
      </p:sp>
      <p:sp>
        <p:nvSpPr>
          <p:cNvPr id="31" name="Rectangle 30"/>
          <p:cNvSpPr/>
          <p:nvPr/>
        </p:nvSpPr>
        <p:spPr>
          <a:xfrm>
            <a:off x="304800" y="1524000"/>
            <a:ext cx="4495800" cy="3785652"/>
          </a:xfrm>
          <a:prstGeom prst="rect">
            <a:avLst/>
          </a:prstGeom>
          <a:solidFill>
            <a:srgbClr val="FFFFCC"/>
          </a:solidFill>
          <a:ln>
            <a:solidFill>
              <a:srgbClr val="800000"/>
            </a:solidFill>
          </a:ln>
        </p:spPr>
        <p:txBody>
          <a:bodyPr wrap="square">
            <a:spAutoFit/>
          </a:bodyPr>
          <a:lstStyle/>
          <a:p>
            <a:r>
              <a:rPr lang="en-US" b="1" dirty="0">
                <a:solidFill>
                  <a:srgbClr val="FF6600"/>
                </a:solidFill>
              </a:rPr>
              <a:t>public</a:t>
            </a:r>
            <a:r>
              <a:rPr lang="en-US" dirty="0">
                <a:solidFill>
                  <a:srgbClr val="FF6600"/>
                </a:solidFill>
              </a:rPr>
              <a:t> </a:t>
            </a:r>
            <a:r>
              <a:rPr lang="en-US" b="1" dirty="0">
                <a:solidFill>
                  <a:srgbClr val="FF6600"/>
                </a:solidFill>
              </a:rPr>
              <a:t>static</a:t>
            </a:r>
            <a:r>
              <a:rPr lang="en-US" dirty="0">
                <a:solidFill>
                  <a:srgbClr val="FF6600"/>
                </a:solidFill>
              </a:rPr>
              <a:t> </a:t>
            </a:r>
            <a:r>
              <a:rPr lang="en-US" b="1" dirty="0" err="1">
                <a:solidFill>
                  <a:srgbClr val="FF6600"/>
                </a:solidFill>
              </a:rPr>
              <a:t>int</a:t>
            </a:r>
            <a:r>
              <a:rPr lang="en-US" dirty="0">
                <a:solidFill>
                  <a:srgbClr val="FF6600"/>
                </a:solidFill>
              </a:rPr>
              <a:t> sum(</a:t>
            </a:r>
            <a:r>
              <a:rPr lang="en-US" b="1" dirty="0" err="1">
                <a:solidFill>
                  <a:srgbClr val="FF6600"/>
                </a:solidFill>
              </a:rPr>
              <a:t>int</a:t>
            </a:r>
            <a:r>
              <a:rPr lang="en-US" dirty="0">
                <a:solidFill>
                  <a:srgbClr val="FF6600"/>
                </a:solidFill>
              </a:rPr>
              <a:t> n) {</a:t>
            </a:r>
          </a:p>
          <a:p>
            <a:r>
              <a:rPr lang="en-US" dirty="0">
                <a:solidFill>
                  <a:srgbClr val="FF6600"/>
                </a:solidFill>
              </a:rPr>
              <a:t>      </a:t>
            </a:r>
            <a:r>
              <a:rPr lang="en-US" b="1" dirty="0">
                <a:solidFill>
                  <a:srgbClr val="FF6600"/>
                </a:solidFill>
              </a:rPr>
              <a:t>if</a:t>
            </a:r>
            <a:r>
              <a:rPr lang="en-US" dirty="0">
                <a:solidFill>
                  <a:srgbClr val="FF6600"/>
                </a:solidFill>
              </a:rPr>
              <a:t> (n &lt; 10) </a:t>
            </a:r>
            <a:r>
              <a:rPr lang="en-US" b="1" dirty="0">
                <a:solidFill>
                  <a:srgbClr val="FF6600"/>
                </a:solidFill>
              </a:rPr>
              <a:t>return</a:t>
            </a:r>
            <a:r>
              <a:rPr lang="en-US" dirty="0">
                <a:solidFill>
                  <a:srgbClr val="FF6600"/>
                </a:solidFill>
              </a:rPr>
              <a:t> n;</a:t>
            </a:r>
          </a:p>
          <a:p>
            <a:r>
              <a:rPr lang="en-US" dirty="0">
                <a:solidFill>
                  <a:srgbClr val="FF6600"/>
                </a:solidFill>
              </a:rPr>
              <a:t> </a:t>
            </a:r>
            <a:r>
              <a:rPr lang="en-US" dirty="0" smtClean="0">
                <a:solidFill>
                  <a:srgbClr val="FF6600"/>
                </a:solidFill>
              </a:rPr>
              <a:t>     </a:t>
            </a:r>
            <a:r>
              <a:rPr lang="en-US" b="1" dirty="0" smtClean="0">
                <a:solidFill>
                  <a:srgbClr val="FF6600"/>
                </a:solidFill>
              </a:rPr>
              <a:t>return</a:t>
            </a:r>
            <a:r>
              <a:rPr lang="en-US" dirty="0" smtClean="0">
                <a:solidFill>
                  <a:srgbClr val="FF6600"/>
                </a:solidFill>
              </a:rPr>
              <a:t> </a:t>
            </a:r>
            <a:r>
              <a:rPr lang="en-US" dirty="0">
                <a:solidFill>
                  <a:srgbClr val="FF6600"/>
                </a:solidFill>
              </a:rPr>
              <a:t>sum(n/10)  +  n%</a:t>
            </a:r>
            <a:r>
              <a:rPr lang="en-US" dirty="0" smtClean="0">
                <a:solidFill>
                  <a:srgbClr val="FF6600"/>
                </a:solidFill>
              </a:rPr>
              <a:t>10;</a:t>
            </a:r>
            <a:endParaRPr lang="en-US" dirty="0">
              <a:solidFill>
                <a:srgbClr val="FF6600"/>
              </a:solidFill>
            </a:endParaRPr>
          </a:p>
          <a:p>
            <a:r>
              <a:rPr lang="en-US" dirty="0" smtClean="0">
                <a:solidFill>
                  <a:srgbClr val="FF6600"/>
                </a:solidFill>
              </a:rPr>
              <a:t>}</a:t>
            </a:r>
          </a:p>
          <a:p>
            <a:endParaRPr lang="en-US" dirty="0">
              <a:solidFill>
                <a:schemeClr val="tx1"/>
              </a:solidFill>
            </a:endParaRPr>
          </a:p>
          <a:p>
            <a:r>
              <a:rPr lang="en-US" b="1" dirty="0" smtClean="0">
                <a:solidFill>
                  <a:srgbClr val="3366FF"/>
                </a:solidFill>
              </a:rPr>
              <a:t>public</a:t>
            </a:r>
            <a:r>
              <a:rPr lang="en-US" dirty="0" smtClean="0">
                <a:solidFill>
                  <a:srgbClr val="3366FF"/>
                </a:solidFill>
              </a:rPr>
              <a:t> </a:t>
            </a:r>
            <a:r>
              <a:rPr lang="en-US" b="1" dirty="0" smtClean="0">
                <a:solidFill>
                  <a:srgbClr val="3366FF"/>
                </a:solidFill>
              </a:rPr>
              <a:t>static</a:t>
            </a:r>
            <a:r>
              <a:rPr lang="en-US" dirty="0" smtClean="0">
                <a:solidFill>
                  <a:srgbClr val="3366FF"/>
                </a:solidFill>
              </a:rPr>
              <a:t> void main(</a:t>
            </a:r>
          </a:p>
          <a:p>
            <a:r>
              <a:rPr lang="en-US" dirty="0">
                <a:solidFill>
                  <a:srgbClr val="3366FF"/>
                </a:solidFill>
              </a:rPr>
              <a:t> </a:t>
            </a:r>
            <a:r>
              <a:rPr lang="en-US" dirty="0" smtClean="0">
                <a:solidFill>
                  <a:srgbClr val="3366FF"/>
                </a:solidFill>
              </a:rPr>
              <a:t>       String[] </a:t>
            </a:r>
            <a:r>
              <a:rPr lang="en-US" dirty="0" err="1" smtClean="0">
                <a:solidFill>
                  <a:srgbClr val="3366FF"/>
                </a:solidFill>
              </a:rPr>
              <a:t>args</a:t>
            </a:r>
            <a:r>
              <a:rPr lang="en-US" dirty="0" smtClean="0">
                <a:solidFill>
                  <a:srgbClr val="3366FF"/>
                </a:solidFill>
              </a:rPr>
              <a:t>) {</a:t>
            </a:r>
          </a:p>
          <a:p>
            <a:r>
              <a:rPr lang="en-US" dirty="0">
                <a:solidFill>
                  <a:srgbClr val="3366FF"/>
                </a:solidFill>
              </a:rPr>
              <a:t> </a:t>
            </a:r>
            <a:r>
              <a:rPr lang="en-US" dirty="0" smtClean="0">
                <a:solidFill>
                  <a:srgbClr val="3366FF"/>
                </a:solidFill>
              </a:rPr>
              <a:t>  </a:t>
            </a:r>
            <a:r>
              <a:rPr lang="en-US" dirty="0" err="1" smtClean="0">
                <a:solidFill>
                  <a:srgbClr val="3366FF"/>
                </a:solidFill>
              </a:rPr>
              <a:t>int</a:t>
            </a:r>
            <a:r>
              <a:rPr lang="en-US" dirty="0" smtClean="0">
                <a:solidFill>
                  <a:srgbClr val="3366FF"/>
                </a:solidFill>
              </a:rPr>
              <a:t> r= sum(824);</a:t>
            </a:r>
          </a:p>
          <a:p>
            <a:r>
              <a:rPr lang="en-US" dirty="0">
                <a:solidFill>
                  <a:srgbClr val="3366FF"/>
                </a:solidFill>
              </a:rPr>
              <a:t> </a:t>
            </a:r>
            <a:r>
              <a:rPr lang="en-US" dirty="0" smtClean="0">
                <a:solidFill>
                  <a:srgbClr val="3366FF"/>
                </a:solidFill>
              </a:rPr>
              <a:t>  </a:t>
            </a:r>
            <a:r>
              <a:rPr lang="en-US" dirty="0" err="1" smtClean="0">
                <a:solidFill>
                  <a:srgbClr val="3366FF"/>
                </a:solidFill>
              </a:rPr>
              <a:t>System.out.println</a:t>
            </a:r>
            <a:r>
              <a:rPr lang="en-US" dirty="0" smtClean="0">
                <a:solidFill>
                  <a:srgbClr val="3366FF"/>
                </a:solidFill>
              </a:rPr>
              <a:t>(r);</a:t>
            </a:r>
          </a:p>
          <a:p>
            <a:r>
              <a:rPr lang="en-US" dirty="0">
                <a:solidFill>
                  <a:srgbClr val="3366FF"/>
                </a:solidFill>
              </a:rPr>
              <a:t>}</a:t>
            </a:r>
          </a:p>
        </p:txBody>
      </p:sp>
    </p:spTree>
    <p:extLst>
      <p:ext uri="{BB962C8B-B14F-4D97-AF65-F5344CB8AC3E}">
        <p14:creationId xmlns:p14="http://schemas.microsoft.com/office/powerpoint/2010/main" val="363019958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dissolve">
                                      <p:cBhvr>
                                        <p:cTn id="12" dur="2000"/>
                                        <p:tgtEl>
                                          <p:spTgt spid="30"/>
                                        </p:tgtEl>
                                      </p:cBhvr>
                                    </p:animEffect>
                                  </p:childTnLst>
                                </p:cTn>
                              </p:par>
                            </p:childTnLst>
                          </p:cTn>
                        </p:par>
                        <p:par>
                          <p:cTn id="13" fill="hold">
                            <p:stCondLst>
                              <p:cond delay="2500"/>
                            </p:stCondLst>
                            <p:childTnLst>
                              <p:par>
                                <p:cTn id="14" presetID="9"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18</a:t>
            </a:fld>
            <a:endParaRPr lang="en-US"/>
          </a:p>
        </p:txBody>
      </p:sp>
      <p:grpSp>
        <p:nvGrpSpPr>
          <p:cNvPr id="237" name="Group 236"/>
          <p:cNvGrpSpPr/>
          <p:nvPr/>
        </p:nvGrpSpPr>
        <p:grpSpPr>
          <a:xfrm>
            <a:off x="6096000" y="5638800"/>
            <a:ext cx="2286000" cy="838200"/>
            <a:chOff x="6019800" y="4495800"/>
            <a:chExt cx="2286000" cy="838200"/>
          </a:xfrm>
        </p:grpSpPr>
        <p:sp>
          <p:nvSpPr>
            <p:cNvPr id="238" name="Rectangle 7"/>
            <p:cNvSpPr>
              <a:spLocks/>
            </p:cNvSpPr>
            <p:nvPr/>
          </p:nvSpPr>
          <p:spPr bwMode="auto">
            <a:xfrm>
              <a:off x="6019800" y="4495800"/>
              <a:ext cx="2286000"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562600"/>
            <a:ext cx="4419600" cy="830997"/>
          </a:xfrm>
          <a:prstGeom prst="rect">
            <a:avLst/>
          </a:prstGeom>
          <a:noFill/>
        </p:spPr>
        <p:txBody>
          <a:bodyPr wrap="square" rtlCol="0">
            <a:spAutoFit/>
          </a:bodyPr>
          <a:lstStyle/>
          <a:p>
            <a:r>
              <a:rPr lang="en-US" dirty="0"/>
              <a:t>n</a:t>
            </a:r>
            <a:r>
              <a:rPr lang="en-US" dirty="0" smtClean="0"/>
              <a:t> &lt; 10 sum stops: frame is popped</a:t>
            </a:r>
            <a:r>
              <a:rPr lang="en-US" dirty="0"/>
              <a:t> </a:t>
            </a:r>
            <a:r>
              <a:rPr lang="en-US" dirty="0" smtClean="0"/>
              <a:t>and n is put on stack:</a:t>
            </a:r>
          </a:p>
        </p:txBody>
      </p:sp>
      <p:sp>
        <p:nvSpPr>
          <p:cNvPr id="2" name="TextBox 1"/>
          <p:cNvSpPr txBox="1"/>
          <p:nvPr/>
        </p:nvSpPr>
        <p:spPr>
          <a:xfrm>
            <a:off x="4800600" y="5791200"/>
            <a:ext cx="1039618" cy="461665"/>
          </a:xfrm>
          <a:prstGeom prst="rect">
            <a:avLst/>
          </a:prstGeom>
          <a:noFill/>
        </p:spPr>
        <p:txBody>
          <a:bodyPr wrap="none" rtlCol="0">
            <a:spAutoFit/>
          </a:bodyPr>
          <a:lstStyle/>
          <a:p>
            <a:r>
              <a:rPr lang="en-US" dirty="0" smtClean="0"/>
              <a:t>system</a:t>
            </a:r>
            <a:endParaRPr lang="en-US" dirty="0"/>
          </a:p>
        </p:txBody>
      </p:sp>
      <p:grpSp>
        <p:nvGrpSpPr>
          <p:cNvPr id="4" name="Group 3"/>
          <p:cNvGrpSpPr/>
          <p:nvPr/>
        </p:nvGrpSpPr>
        <p:grpSpPr>
          <a:xfrm>
            <a:off x="4953000" y="4800600"/>
            <a:ext cx="3429000" cy="838200"/>
            <a:chOff x="4953000" y="4800600"/>
            <a:chExt cx="3429000" cy="838200"/>
          </a:xfrm>
        </p:grpSpPr>
        <p:grpSp>
          <p:nvGrpSpPr>
            <p:cNvPr id="19" name="Group 18"/>
            <p:cNvGrpSpPr/>
            <p:nvPr/>
          </p:nvGrpSpPr>
          <p:grpSpPr>
            <a:xfrm>
              <a:off x="6096265" y="4800600"/>
              <a:ext cx="2285735" cy="838200"/>
              <a:chOff x="6019800" y="4724400"/>
              <a:chExt cx="2285735" cy="838200"/>
            </a:xfrm>
          </p:grpSpPr>
          <p:sp>
            <p:nvSpPr>
              <p:cNvPr id="20" name="Rectangle 7"/>
              <p:cNvSpPr>
                <a:spLocks/>
              </p:cNvSpPr>
              <p:nvPr/>
            </p:nvSpPr>
            <p:spPr bwMode="auto">
              <a:xfrm>
                <a:off x="6019800" y="4724400"/>
                <a:ext cx="22857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smtClean="0"/>
                <a:t>main</a:t>
              </a:r>
              <a:endParaRPr lang="en-US" dirty="0"/>
            </a:p>
          </p:txBody>
        </p:sp>
      </p:grpSp>
      <p:grpSp>
        <p:nvGrpSpPr>
          <p:cNvPr id="16" name="Group 15"/>
          <p:cNvGrpSpPr/>
          <p:nvPr/>
        </p:nvGrpSpPr>
        <p:grpSpPr>
          <a:xfrm>
            <a:off x="6096265" y="3886200"/>
            <a:ext cx="2285735" cy="914400"/>
            <a:chOff x="6019800" y="4419600"/>
            <a:chExt cx="2285735" cy="914400"/>
          </a:xfrm>
        </p:grpSpPr>
        <p:sp>
          <p:nvSpPr>
            <p:cNvPr id="17" name="Rectangle 7"/>
            <p:cNvSpPr>
              <a:spLocks/>
            </p:cNvSpPr>
            <p:nvPr/>
          </p:nvSpPr>
          <p:spPr bwMode="auto">
            <a:xfrm>
              <a:off x="6019800" y="4419600"/>
              <a:ext cx="22857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18"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5" name="TextBox 4"/>
          <p:cNvSpPr txBox="1"/>
          <p:nvPr/>
        </p:nvSpPr>
        <p:spPr>
          <a:xfrm>
            <a:off x="6553200" y="3886200"/>
            <a:ext cx="646331" cy="461665"/>
          </a:xfrm>
          <a:prstGeom prst="rect">
            <a:avLst/>
          </a:prstGeom>
          <a:noFill/>
        </p:spPr>
        <p:txBody>
          <a:bodyPr wrap="none" rtlCol="0">
            <a:spAutoFit/>
          </a:bodyPr>
          <a:lstStyle/>
          <a:p>
            <a:r>
              <a:rPr lang="en-US" dirty="0" smtClean="0"/>
              <a:t>824</a:t>
            </a:r>
            <a:endParaRPr lang="en-US" dirty="0"/>
          </a:p>
        </p:txBody>
      </p:sp>
      <p:grpSp>
        <p:nvGrpSpPr>
          <p:cNvPr id="22" name="Group 21"/>
          <p:cNvGrpSpPr/>
          <p:nvPr/>
        </p:nvGrpSpPr>
        <p:grpSpPr>
          <a:xfrm>
            <a:off x="6096000" y="2971800"/>
            <a:ext cx="2286000" cy="914400"/>
            <a:chOff x="6019800" y="4419600"/>
            <a:chExt cx="2286000" cy="914400"/>
          </a:xfrm>
        </p:grpSpPr>
        <p:sp>
          <p:nvSpPr>
            <p:cNvPr id="24" name="Rectangle 7"/>
            <p:cNvSpPr>
              <a:spLocks/>
            </p:cNvSpPr>
            <p:nvPr/>
          </p:nvSpPr>
          <p:spPr bwMode="auto">
            <a:xfrm>
              <a:off x="6019800" y="4419600"/>
              <a:ext cx="2286000"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5"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info</a:t>
              </a:r>
              <a:endParaRPr lang="en-US" dirty="0">
                <a:solidFill>
                  <a:schemeClr val="tx1"/>
                </a:solidFill>
                <a:latin typeface="Arial" charset="0"/>
                <a:cs typeface="Arial" charset="0"/>
                <a:sym typeface="Arial" charset="0"/>
              </a:endParaRPr>
            </a:p>
          </p:txBody>
        </p:sp>
      </p:grpSp>
      <p:sp>
        <p:nvSpPr>
          <p:cNvPr id="26" name="TextBox 25"/>
          <p:cNvSpPr txBox="1"/>
          <p:nvPr/>
        </p:nvSpPr>
        <p:spPr>
          <a:xfrm>
            <a:off x="6629400" y="2971800"/>
            <a:ext cx="492443" cy="461665"/>
          </a:xfrm>
          <a:prstGeom prst="rect">
            <a:avLst/>
          </a:prstGeom>
          <a:noFill/>
        </p:spPr>
        <p:txBody>
          <a:bodyPr wrap="none" rtlCol="0">
            <a:spAutoFit/>
          </a:bodyPr>
          <a:lstStyle/>
          <a:p>
            <a:r>
              <a:rPr lang="en-US" dirty="0" smtClean="0"/>
              <a:t>82</a:t>
            </a:r>
            <a:endParaRPr lang="en-US" dirty="0"/>
          </a:p>
        </p:txBody>
      </p:sp>
      <p:grpSp>
        <p:nvGrpSpPr>
          <p:cNvPr id="27" name="Group 26"/>
          <p:cNvGrpSpPr/>
          <p:nvPr/>
        </p:nvGrpSpPr>
        <p:grpSpPr>
          <a:xfrm>
            <a:off x="6096265" y="2057400"/>
            <a:ext cx="2285735" cy="914400"/>
            <a:chOff x="6019800" y="4419600"/>
            <a:chExt cx="1676135" cy="914400"/>
          </a:xfrm>
        </p:grpSpPr>
        <p:sp>
          <p:nvSpPr>
            <p:cNvPr id="28" name="Rectangle 7"/>
            <p:cNvSpPr>
              <a:spLocks/>
            </p:cNvSpPr>
            <p:nvPr/>
          </p:nvSpPr>
          <p:spPr bwMode="auto">
            <a:xfrm>
              <a:off x="6019800" y="4419600"/>
              <a:ext cx="16761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9"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info</a:t>
              </a:r>
              <a:endParaRPr lang="en-US" dirty="0">
                <a:solidFill>
                  <a:schemeClr val="tx1"/>
                </a:solidFill>
                <a:latin typeface="Arial" charset="0"/>
                <a:cs typeface="Arial" charset="0"/>
                <a:sym typeface="Arial" charset="0"/>
              </a:endParaRPr>
            </a:p>
          </p:txBody>
        </p:sp>
      </p:grpSp>
      <p:sp>
        <p:nvSpPr>
          <p:cNvPr id="30" name="TextBox 29"/>
          <p:cNvSpPr txBox="1"/>
          <p:nvPr/>
        </p:nvSpPr>
        <p:spPr>
          <a:xfrm>
            <a:off x="6629400" y="2057400"/>
            <a:ext cx="338554" cy="461665"/>
          </a:xfrm>
          <a:prstGeom prst="rect">
            <a:avLst/>
          </a:prstGeom>
          <a:noFill/>
        </p:spPr>
        <p:txBody>
          <a:bodyPr wrap="none" rtlCol="0">
            <a:spAutoFit/>
          </a:bodyPr>
          <a:lstStyle/>
          <a:p>
            <a:r>
              <a:rPr lang="en-US" dirty="0" smtClean="0"/>
              <a:t>8</a:t>
            </a:r>
            <a:endParaRPr lang="en-US" dirty="0"/>
          </a:p>
        </p:txBody>
      </p:sp>
      <p:sp>
        <p:nvSpPr>
          <p:cNvPr id="31" name="TextBox 30"/>
          <p:cNvSpPr txBox="1"/>
          <p:nvPr/>
        </p:nvSpPr>
        <p:spPr>
          <a:xfrm>
            <a:off x="6705600" y="2514600"/>
            <a:ext cx="338554" cy="461665"/>
          </a:xfrm>
          <a:prstGeom prst="rect">
            <a:avLst/>
          </a:prstGeom>
          <a:noFill/>
        </p:spPr>
        <p:txBody>
          <a:bodyPr wrap="none" rtlCol="0">
            <a:spAutoFit/>
          </a:bodyPr>
          <a:lstStyle/>
          <a:p>
            <a:r>
              <a:rPr lang="en-US" dirty="0" smtClean="0"/>
              <a:t>8</a:t>
            </a:r>
            <a:endParaRPr lang="en-US" dirty="0"/>
          </a:p>
        </p:txBody>
      </p:sp>
      <p:sp>
        <p:nvSpPr>
          <p:cNvPr id="32" name="Rectangle 31"/>
          <p:cNvSpPr/>
          <p:nvPr/>
        </p:nvSpPr>
        <p:spPr>
          <a:xfrm>
            <a:off x="304800" y="1524000"/>
            <a:ext cx="4495800" cy="3785652"/>
          </a:xfrm>
          <a:prstGeom prst="rect">
            <a:avLst/>
          </a:prstGeom>
          <a:solidFill>
            <a:srgbClr val="FFFFCC"/>
          </a:solidFill>
          <a:ln>
            <a:solidFill>
              <a:srgbClr val="800000"/>
            </a:solidFill>
          </a:ln>
        </p:spPr>
        <p:txBody>
          <a:bodyPr wrap="square">
            <a:spAutoFit/>
          </a:bodyPr>
          <a:lstStyle/>
          <a:p>
            <a:r>
              <a:rPr lang="en-US" b="1" dirty="0">
                <a:solidFill>
                  <a:srgbClr val="FF6600"/>
                </a:solidFill>
              </a:rPr>
              <a:t>public</a:t>
            </a:r>
            <a:r>
              <a:rPr lang="en-US" dirty="0">
                <a:solidFill>
                  <a:srgbClr val="FF6600"/>
                </a:solidFill>
              </a:rPr>
              <a:t> </a:t>
            </a:r>
            <a:r>
              <a:rPr lang="en-US" b="1" dirty="0">
                <a:solidFill>
                  <a:srgbClr val="FF6600"/>
                </a:solidFill>
              </a:rPr>
              <a:t>static</a:t>
            </a:r>
            <a:r>
              <a:rPr lang="en-US" dirty="0">
                <a:solidFill>
                  <a:srgbClr val="FF6600"/>
                </a:solidFill>
              </a:rPr>
              <a:t> </a:t>
            </a:r>
            <a:r>
              <a:rPr lang="en-US" b="1" dirty="0" err="1">
                <a:solidFill>
                  <a:srgbClr val="FF6600"/>
                </a:solidFill>
              </a:rPr>
              <a:t>int</a:t>
            </a:r>
            <a:r>
              <a:rPr lang="en-US" dirty="0">
                <a:solidFill>
                  <a:srgbClr val="FF6600"/>
                </a:solidFill>
              </a:rPr>
              <a:t> sum(</a:t>
            </a:r>
            <a:r>
              <a:rPr lang="en-US" b="1" dirty="0" err="1">
                <a:solidFill>
                  <a:srgbClr val="FF6600"/>
                </a:solidFill>
              </a:rPr>
              <a:t>int</a:t>
            </a:r>
            <a:r>
              <a:rPr lang="en-US" dirty="0">
                <a:solidFill>
                  <a:srgbClr val="FF6600"/>
                </a:solidFill>
              </a:rPr>
              <a:t> n) {</a:t>
            </a:r>
          </a:p>
          <a:p>
            <a:r>
              <a:rPr lang="en-US" dirty="0">
                <a:solidFill>
                  <a:srgbClr val="FF6600"/>
                </a:solidFill>
              </a:rPr>
              <a:t>      </a:t>
            </a:r>
            <a:r>
              <a:rPr lang="en-US" b="1" dirty="0">
                <a:solidFill>
                  <a:srgbClr val="FF6600"/>
                </a:solidFill>
              </a:rPr>
              <a:t>if</a:t>
            </a:r>
            <a:r>
              <a:rPr lang="en-US" dirty="0">
                <a:solidFill>
                  <a:srgbClr val="FF6600"/>
                </a:solidFill>
              </a:rPr>
              <a:t> (n &lt; 10) </a:t>
            </a:r>
            <a:r>
              <a:rPr lang="en-US" b="1" dirty="0">
                <a:solidFill>
                  <a:srgbClr val="FF6600"/>
                </a:solidFill>
              </a:rPr>
              <a:t>return</a:t>
            </a:r>
            <a:r>
              <a:rPr lang="en-US" dirty="0">
                <a:solidFill>
                  <a:srgbClr val="FF6600"/>
                </a:solidFill>
              </a:rPr>
              <a:t> n;</a:t>
            </a:r>
          </a:p>
          <a:p>
            <a:r>
              <a:rPr lang="en-US" dirty="0">
                <a:solidFill>
                  <a:srgbClr val="FF6600"/>
                </a:solidFill>
              </a:rPr>
              <a:t> </a:t>
            </a:r>
            <a:r>
              <a:rPr lang="en-US" dirty="0" smtClean="0">
                <a:solidFill>
                  <a:srgbClr val="FF6600"/>
                </a:solidFill>
              </a:rPr>
              <a:t>     </a:t>
            </a:r>
            <a:r>
              <a:rPr lang="en-US" b="1" dirty="0" smtClean="0">
                <a:solidFill>
                  <a:srgbClr val="FF6600"/>
                </a:solidFill>
              </a:rPr>
              <a:t>return</a:t>
            </a:r>
            <a:r>
              <a:rPr lang="en-US" dirty="0" smtClean="0">
                <a:solidFill>
                  <a:srgbClr val="FF6600"/>
                </a:solidFill>
              </a:rPr>
              <a:t> </a:t>
            </a:r>
            <a:r>
              <a:rPr lang="en-US" dirty="0">
                <a:solidFill>
                  <a:srgbClr val="FF6600"/>
                </a:solidFill>
              </a:rPr>
              <a:t>sum(n/10)  +  n%</a:t>
            </a:r>
            <a:r>
              <a:rPr lang="en-US" dirty="0" smtClean="0">
                <a:solidFill>
                  <a:srgbClr val="FF6600"/>
                </a:solidFill>
              </a:rPr>
              <a:t>10;</a:t>
            </a:r>
            <a:endParaRPr lang="en-US" dirty="0">
              <a:solidFill>
                <a:srgbClr val="FF6600"/>
              </a:solidFill>
            </a:endParaRPr>
          </a:p>
          <a:p>
            <a:r>
              <a:rPr lang="en-US" dirty="0" smtClean="0">
                <a:solidFill>
                  <a:srgbClr val="FF6600"/>
                </a:solidFill>
              </a:rPr>
              <a:t>}</a:t>
            </a:r>
          </a:p>
          <a:p>
            <a:endParaRPr lang="en-US" dirty="0">
              <a:solidFill>
                <a:schemeClr val="tx1"/>
              </a:solidFill>
            </a:endParaRPr>
          </a:p>
          <a:p>
            <a:r>
              <a:rPr lang="en-US" b="1" dirty="0" smtClean="0">
                <a:solidFill>
                  <a:srgbClr val="3366FF"/>
                </a:solidFill>
              </a:rPr>
              <a:t>public</a:t>
            </a:r>
            <a:r>
              <a:rPr lang="en-US" dirty="0" smtClean="0">
                <a:solidFill>
                  <a:srgbClr val="3366FF"/>
                </a:solidFill>
              </a:rPr>
              <a:t> </a:t>
            </a:r>
            <a:r>
              <a:rPr lang="en-US" b="1" dirty="0" smtClean="0">
                <a:solidFill>
                  <a:srgbClr val="3366FF"/>
                </a:solidFill>
              </a:rPr>
              <a:t>static</a:t>
            </a:r>
            <a:r>
              <a:rPr lang="en-US" dirty="0" smtClean="0">
                <a:solidFill>
                  <a:srgbClr val="3366FF"/>
                </a:solidFill>
              </a:rPr>
              <a:t> void main(</a:t>
            </a:r>
          </a:p>
          <a:p>
            <a:r>
              <a:rPr lang="en-US" dirty="0">
                <a:solidFill>
                  <a:srgbClr val="3366FF"/>
                </a:solidFill>
              </a:rPr>
              <a:t> </a:t>
            </a:r>
            <a:r>
              <a:rPr lang="en-US" dirty="0" smtClean="0">
                <a:solidFill>
                  <a:srgbClr val="3366FF"/>
                </a:solidFill>
              </a:rPr>
              <a:t>       String[] </a:t>
            </a:r>
            <a:r>
              <a:rPr lang="en-US" dirty="0" err="1" smtClean="0">
                <a:solidFill>
                  <a:srgbClr val="3366FF"/>
                </a:solidFill>
              </a:rPr>
              <a:t>args</a:t>
            </a:r>
            <a:r>
              <a:rPr lang="en-US" dirty="0" smtClean="0">
                <a:solidFill>
                  <a:srgbClr val="3366FF"/>
                </a:solidFill>
              </a:rPr>
              <a:t>) {</a:t>
            </a:r>
          </a:p>
          <a:p>
            <a:r>
              <a:rPr lang="en-US" dirty="0">
                <a:solidFill>
                  <a:srgbClr val="3366FF"/>
                </a:solidFill>
              </a:rPr>
              <a:t> </a:t>
            </a:r>
            <a:r>
              <a:rPr lang="en-US" dirty="0" smtClean="0">
                <a:solidFill>
                  <a:srgbClr val="3366FF"/>
                </a:solidFill>
              </a:rPr>
              <a:t>  </a:t>
            </a:r>
            <a:r>
              <a:rPr lang="en-US" dirty="0" err="1" smtClean="0">
                <a:solidFill>
                  <a:srgbClr val="3366FF"/>
                </a:solidFill>
              </a:rPr>
              <a:t>int</a:t>
            </a:r>
            <a:r>
              <a:rPr lang="en-US" dirty="0" smtClean="0">
                <a:solidFill>
                  <a:srgbClr val="3366FF"/>
                </a:solidFill>
              </a:rPr>
              <a:t> r= sum(824);</a:t>
            </a:r>
          </a:p>
          <a:p>
            <a:r>
              <a:rPr lang="en-US" dirty="0">
                <a:solidFill>
                  <a:srgbClr val="3366FF"/>
                </a:solidFill>
              </a:rPr>
              <a:t> </a:t>
            </a:r>
            <a:r>
              <a:rPr lang="en-US" dirty="0" smtClean="0">
                <a:solidFill>
                  <a:srgbClr val="3366FF"/>
                </a:solidFill>
              </a:rPr>
              <a:t>  </a:t>
            </a:r>
            <a:r>
              <a:rPr lang="en-US" dirty="0" err="1" smtClean="0">
                <a:solidFill>
                  <a:srgbClr val="3366FF"/>
                </a:solidFill>
              </a:rPr>
              <a:t>System.out.println</a:t>
            </a:r>
            <a:r>
              <a:rPr lang="en-US" dirty="0" smtClean="0">
                <a:solidFill>
                  <a:srgbClr val="3366FF"/>
                </a:solidFill>
              </a:rPr>
              <a:t>(r);</a:t>
            </a:r>
          </a:p>
          <a:p>
            <a:r>
              <a:rPr lang="en-US" dirty="0">
                <a:solidFill>
                  <a:srgbClr val="3366FF"/>
                </a:solidFill>
              </a:rPr>
              <a:t>}</a:t>
            </a:r>
          </a:p>
        </p:txBody>
      </p:sp>
    </p:spTree>
    <p:extLst>
      <p:ext uri="{BB962C8B-B14F-4D97-AF65-F5344CB8AC3E}">
        <p14:creationId xmlns:p14="http://schemas.microsoft.com/office/powerpoint/2010/main" val="259234955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7"/>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9" presetClass="exit" presetSubtype="0" fill="hold" grpId="1" nodeType="clickEffect">
                                  <p:stCondLst>
                                    <p:cond delay="0"/>
                                  </p:stCondLst>
                                  <p:childTnLst>
                                    <p:animEffect transition="out" filter="dissolve">
                                      <p:cBhvr>
                                        <p:cTn id="10" dur="500"/>
                                        <p:tgtEl>
                                          <p:spTgt spid="30"/>
                                        </p:tgtEl>
                                      </p:cBhvr>
                                    </p:animEffect>
                                    <p:set>
                                      <p:cBhvr>
                                        <p:cTn id="11" dur="1" fill="hold">
                                          <p:stCondLst>
                                            <p:cond delay="499"/>
                                          </p:stCondLst>
                                        </p:cTn>
                                        <p:tgtEl>
                                          <p:spTgt spid="30"/>
                                        </p:tgtEl>
                                        <p:attrNameLst>
                                          <p:attrName>style.visibility</p:attrName>
                                        </p:attrNameLst>
                                      </p:cBhvr>
                                      <p:to>
                                        <p:strVal val="hidden"/>
                                      </p:to>
                                    </p:set>
                                  </p:childTnLst>
                                </p:cTn>
                              </p:par>
                            </p:childTnLst>
                          </p:cTn>
                        </p:par>
                        <p:par>
                          <p:cTn id="12" fill="hold">
                            <p:stCondLst>
                              <p:cond delay="500"/>
                            </p:stCondLst>
                            <p:childTnLst>
                              <p:par>
                                <p:cTn id="13" presetID="9" presetClass="entr" presetSubtype="0"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dissolve">
                                      <p:cBhvr>
                                        <p:cTn id="1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1"/>
      <p:bldP spid="3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19</a:t>
            </a:fld>
            <a:endParaRPr lang="en-US"/>
          </a:p>
        </p:txBody>
      </p:sp>
      <p:grpSp>
        <p:nvGrpSpPr>
          <p:cNvPr id="237" name="Group 236"/>
          <p:cNvGrpSpPr/>
          <p:nvPr/>
        </p:nvGrpSpPr>
        <p:grpSpPr>
          <a:xfrm>
            <a:off x="6096000" y="5638800"/>
            <a:ext cx="2286000" cy="838200"/>
            <a:chOff x="6019800" y="4495800"/>
            <a:chExt cx="1676135" cy="838200"/>
          </a:xfrm>
        </p:grpSpPr>
        <p:sp>
          <p:nvSpPr>
            <p:cNvPr id="238" name="Rectangle 7"/>
            <p:cNvSpPr>
              <a:spLocks/>
            </p:cNvSpPr>
            <p:nvPr/>
          </p:nvSpPr>
          <p:spPr bwMode="auto">
            <a:xfrm>
              <a:off x="6019800" y="4495800"/>
              <a:ext cx="1676135"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562600"/>
            <a:ext cx="5029200" cy="1200328"/>
          </a:xfrm>
          <a:prstGeom prst="rect">
            <a:avLst/>
          </a:prstGeom>
          <a:noFill/>
        </p:spPr>
        <p:txBody>
          <a:bodyPr wrap="square" rtlCol="0">
            <a:spAutoFit/>
          </a:bodyPr>
          <a:lstStyle/>
          <a:p>
            <a:r>
              <a:rPr lang="en-US" dirty="0" smtClean="0"/>
              <a:t>Using return value 8 stack computes</a:t>
            </a:r>
            <a:br>
              <a:rPr lang="en-US" dirty="0" smtClean="0"/>
            </a:br>
            <a:r>
              <a:rPr lang="en-US" dirty="0" smtClean="0"/>
              <a:t> 8 + 2 = 10 pops frame from stack puts return value 10 on stack</a:t>
            </a:r>
          </a:p>
        </p:txBody>
      </p:sp>
      <p:grpSp>
        <p:nvGrpSpPr>
          <p:cNvPr id="4" name="Group 3"/>
          <p:cNvGrpSpPr/>
          <p:nvPr/>
        </p:nvGrpSpPr>
        <p:grpSpPr>
          <a:xfrm>
            <a:off x="4953000" y="4800600"/>
            <a:ext cx="3429000" cy="838200"/>
            <a:chOff x="4953000" y="4800600"/>
            <a:chExt cx="3429000" cy="838200"/>
          </a:xfrm>
        </p:grpSpPr>
        <p:grpSp>
          <p:nvGrpSpPr>
            <p:cNvPr id="19" name="Group 18"/>
            <p:cNvGrpSpPr/>
            <p:nvPr/>
          </p:nvGrpSpPr>
          <p:grpSpPr>
            <a:xfrm>
              <a:off x="6096265" y="4800600"/>
              <a:ext cx="2285735" cy="838200"/>
              <a:chOff x="6019800" y="4724400"/>
              <a:chExt cx="2285735" cy="838200"/>
            </a:xfrm>
          </p:grpSpPr>
          <p:sp>
            <p:nvSpPr>
              <p:cNvPr id="20" name="Rectangle 7"/>
              <p:cNvSpPr>
                <a:spLocks/>
              </p:cNvSpPr>
              <p:nvPr/>
            </p:nvSpPr>
            <p:spPr bwMode="auto">
              <a:xfrm>
                <a:off x="6019800" y="4724400"/>
                <a:ext cx="22857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smtClean="0"/>
                <a:t>main</a:t>
              </a:r>
              <a:endParaRPr lang="en-US" dirty="0"/>
            </a:p>
          </p:txBody>
        </p:sp>
      </p:grpSp>
      <p:grpSp>
        <p:nvGrpSpPr>
          <p:cNvPr id="16" name="Group 15"/>
          <p:cNvGrpSpPr/>
          <p:nvPr/>
        </p:nvGrpSpPr>
        <p:grpSpPr>
          <a:xfrm>
            <a:off x="6096265" y="3886200"/>
            <a:ext cx="2285735" cy="914400"/>
            <a:chOff x="6019800" y="4419600"/>
            <a:chExt cx="2285735" cy="914400"/>
          </a:xfrm>
        </p:grpSpPr>
        <p:sp>
          <p:nvSpPr>
            <p:cNvPr id="17" name="Rectangle 7"/>
            <p:cNvSpPr>
              <a:spLocks/>
            </p:cNvSpPr>
            <p:nvPr/>
          </p:nvSpPr>
          <p:spPr bwMode="auto">
            <a:xfrm>
              <a:off x="6019800" y="4419600"/>
              <a:ext cx="22857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18"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5" name="TextBox 4"/>
          <p:cNvSpPr txBox="1"/>
          <p:nvPr/>
        </p:nvSpPr>
        <p:spPr>
          <a:xfrm>
            <a:off x="6553200" y="3886200"/>
            <a:ext cx="646331" cy="461665"/>
          </a:xfrm>
          <a:prstGeom prst="rect">
            <a:avLst/>
          </a:prstGeom>
          <a:noFill/>
        </p:spPr>
        <p:txBody>
          <a:bodyPr wrap="none" rtlCol="0">
            <a:spAutoFit/>
          </a:bodyPr>
          <a:lstStyle/>
          <a:p>
            <a:r>
              <a:rPr lang="en-US" dirty="0" smtClean="0"/>
              <a:t>824</a:t>
            </a:r>
            <a:endParaRPr lang="en-US" dirty="0"/>
          </a:p>
        </p:txBody>
      </p:sp>
      <p:grpSp>
        <p:nvGrpSpPr>
          <p:cNvPr id="22" name="Group 21"/>
          <p:cNvGrpSpPr/>
          <p:nvPr/>
        </p:nvGrpSpPr>
        <p:grpSpPr>
          <a:xfrm>
            <a:off x="6096000" y="2971800"/>
            <a:ext cx="2286000" cy="914400"/>
            <a:chOff x="6019800" y="4419600"/>
            <a:chExt cx="1676135" cy="914400"/>
          </a:xfrm>
        </p:grpSpPr>
        <p:sp>
          <p:nvSpPr>
            <p:cNvPr id="24" name="Rectangle 7"/>
            <p:cNvSpPr>
              <a:spLocks/>
            </p:cNvSpPr>
            <p:nvPr/>
          </p:nvSpPr>
          <p:spPr bwMode="auto">
            <a:xfrm>
              <a:off x="6019800" y="4419600"/>
              <a:ext cx="16761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5"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info</a:t>
              </a:r>
              <a:endParaRPr lang="en-US" dirty="0">
                <a:solidFill>
                  <a:schemeClr val="tx1"/>
                </a:solidFill>
                <a:latin typeface="Arial" charset="0"/>
                <a:cs typeface="Arial" charset="0"/>
                <a:sym typeface="Arial" charset="0"/>
              </a:endParaRPr>
            </a:p>
          </p:txBody>
        </p:sp>
      </p:grpSp>
      <p:sp>
        <p:nvSpPr>
          <p:cNvPr id="26" name="TextBox 25"/>
          <p:cNvSpPr txBox="1"/>
          <p:nvPr/>
        </p:nvSpPr>
        <p:spPr>
          <a:xfrm>
            <a:off x="6629400" y="2971800"/>
            <a:ext cx="492443" cy="461665"/>
          </a:xfrm>
          <a:prstGeom prst="rect">
            <a:avLst/>
          </a:prstGeom>
          <a:noFill/>
        </p:spPr>
        <p:txBody>
          <a:bodyPr wrap="none" rtlCol="0">
            <a:spAutoFit/>
          </a:bodyPr>
          <a:lstStyle/>
          <a:p>
            <a:r>
              <a:rPr lang="en-US" dirty="0" smtClean="0"/>
              <a:t>82</a:t>
            </a:r>
            <a:endParaRPr lang="en-US" dirty="0"/>
          </a:p>
        </p:txBody>
      </p:sp>
      <p:sp>
        <p:nvSpPr>
          <p:cNvPr id="31" name="TextBox 30"/>
          <p:cNvSpPr txBox="1"/>
          <p:nvPr/>
        </p:nvSpPr>
        <p:spPr>
          <a:xfrm>
            <a:off x="6705600" y="2514600"/>
            <a:ext cx="338554" cy="461665"/>
          </a:xfrm>
          <a:prstGeom prst="rect">
            <a:avLst/>
          </a:prstGeom>
          <a:noFill/>
        </p:spPr>
        <p:txBody>
          <a:bodyPr wrap="none" rtlCol="0">
            <a:spAutoFit/>
          </a:bodyPr>
          <a:lstStyle/>
          <a:p>
            <a:r>
              <a:rPr lang="en-US" dirty="0" smtClean="0"/>
              <a:t>8</a:t>
            </a:r>
            <a:endParaRPr lang="en-US" dirty="0"/>
          </a:p>
        </p:txBody>
      </p:sp>
      <p:sp>
        <p:nvSpPr>
          <p:cNvPr id="9" name="TextBox 8"/>
          <p:cNvSpPr txBox="1"/>
          <p:nvPr/>
        </p:nvSpPr>
        <p:spPr>
          <a:xfrm>
            <a:off x="6553200" y="3352800"/>
            <a:ext cx="492443" cy="461665"/>
          </a:xfrm>
          <a:prstGeom prst="rect">
            <a:avLst/>
          </a:prstGeom>
          <a:noFill/>
        </p:spPr>
        <p:txBody>
          <a:bodyPr wrap="none" rtlCol="0">
            <a:spAutoFit/>
          </a:bodyPr>
          <a:lstStyle/>
          <a:p>
            <a:r>
              <a:rPr lang="en-US" dirty="0" smtClean="0"/>
              <a:t>10</a:t>
            </a:r>
            <a:endParaRPr lang="en-US" dirty="0"/>
          </a:p>
        </p:txBody>
      </p:sp>
      <p:sp>
        <p:nvSpPr>
          <p:cNvPr id="27" name="Rectangle 26"/>
          <p:cNvSpPr/>
          <p:nvPr/>
        </p:nvSpPr>
        <p:spPr>
          <a:xfrm>
            <a:off x="304800" y="1524000"/>
            <a:ext cx="4495800" cy="3785652"/>
          </a:xfrm>
          <a:prstGeom prst="rect">
            <a:avLst/>
          </a:prstGeom>
          <a:solidFill>
            <a:srgbClr val="FFFFCC"/>
          </a:solidFill>
          <a:ln>
            <a:solidFill>
              <a:srgbClr val="800000"/>
            </a:solidFill>
          </a:ln>
        </p:spPr>
        <p:txBody>
          <a:bodyPr wrap="square">
            <a:spAutoFit/>
          </a:bodyPr>
          <a:lstStyle/>
          <a:p>
            <a:r>
              <a:rPr lang="en-US" b="1" dirty="0">
                <a:solidFill>
                  <a:srgbClr val="FF6600"/>
                </a:solidFill>
              </a:rPr>
              <a:t>public</a:t>
            </a:r>
            <a:r>
              <a:rPr lang="en-US" dirty="0">
                <a:solidFill>
                  <a:srgbClr val="FF6600"/>
                </a:solidFill>
              </a:rPr>
              <a:t> </a:t>
            </a:r>
            <a:r>
              <a:rPr lang="en-US" b="1" dirty="0">
                <a:solidFill>
                  <a:srgbClr val="FF6600"/>
                </a:solidFill>
              </a:rPr>
              <a:t>static</a:t>
            </a:r>
            <a:r>
              <a:rPr lang="en-US" dirty="0">
                <a:solidFill>
                  <a:srgbClr val="FF6600"/>
                </a:solidFill>
              </a:rPr>
              <a:t> </a:t>
            </a:r>
            <a:r>
              <a:rPr lang="en-US" b="1" dirty="0" err="1">
                <a:solidFill>
                  <a:srgbClr val="FF6600"/>
                </a:solidFill>
              </a:rPr>
              <a:t>int</a:t>
            </a:r>
            <a:r>
              <a:rPr lang="en-US" dirty="0">
                <a:solidFill>
                  <a:srgbClr val="FF6600"/>
                </a:solidFill>
              </a:rPr>
              <a:t> sum(</a:t>
            </a:r>
            <a:r>
              <a:rPr lang="en-US" b="1" dirty="0" err="1">
                <a:solidFill>
                  <a:srgbClr val="FF6600"/>
                </a:solidFill>
              </a:rPr>
              <a:t>int</a:t>
            </a:r>
            <a:r>
              <a:rPr lang="en-US" dirty="0">
                <a:solidFill>
                  <a:srgbClr val="FF6600"/>
                </a:solidFill>
              </a:rPr>
              <a:t> n) {</a:t>
            </a:r>
          </a:p>
          <a:p>
            <a:r>
              <a:rPr lang="en-US" dirty="0">
                <a:solidFill>
                  <a:srgbClr val="FF6600"/>
                </a:solidFill>
              </a:rPr>
              <a:t>      </a:t>
            </a:r>
            <a:r>
              <a:rPr lang="en-US" b="1" dirty="0">
                <a:solidFill>
                  <a:srgbClr val="FF6600"/>
                </a:solidFill>
              </a:rPr>
              <a:t>if</a:t>
            </a:r>
            <a:r>
              <a:rPr lang="en-US" dirty="0">
                <a:solidFill>
                  <a:srgbClr val="FF6600"/>
                </a:solidFill>
              </a:rPr>
              <a:t> (n &lt; 10) </a:t>
            </a:r>
            <a:r>
              <a:rPr lang="en-US" b="1" dirty="0">
                <a:solidFill>
                  <a:srgbClr val="FF6600"/>
                </a:solidFill>
              </a:rPr>
              <a:t>return</a:t>
            </a:r>
            <a:r>
              <a:rPr lang="en-US" dirty="0">
                <a:solidFill>
                  <a:srgbClr val="FF6600"/>
                </a:solidFill>
              </a:rPr>
              <a:t> n;</a:t>
            </a:r>
          </a:p>
          <a:p>
            <a:r>
              <a:rPr lang="en-US" dirty="0">
                <a:solidFill>
                  <a:srgbClr val="FF6600"/>
                </a:solidFill>
              </a:rPr>
              <a:t> </a:t>
            </a:r>
            <a:r>
              <a:rPr lang="en-US" dirty="0" smtClean="0">
                <a:solidFill>
                  <a:srgbClr val="FF6600"/>
                </a:solidFill>
              </a:rPr>
              <a:t>     </a:t>
            </a:r>
            <a:r>
              <a:rPr lang="en-US" b="1" dirty="0" smtClean="0">
                <a:solidFill>
                  <a:srgbClr val="FF6600"/>
                </a:solidFill>
              </a:rPr>
              <a:t>return</a:t>
            </a:r>
            <a:r>
              <a:rPr lang="en-US" dirty="0" smtClean="0">
                <a:solidFill>
                  <a:srgbClr val="FF6600"/>
                </a:solidFill>
              </a:rPr>
              <a:t> </a:t>
            </a:r>
            <a:r>
              <a:rPr lang="en-US" dirty="0">
                <a:solidFill>
                  <a:srgbClr val="FF6600"/>
                </a:solidFill>
              </a:rPr>
              <a:t>sum(n/10)  +  n%</a:t>
            </a:r>
            <a:r>
              <a:rPr lang="en-US" dirty="0" smtClean="0">
                <a:solidFill>
                  <a:srgbClr val="FF6600"/>
                </a:solidFill>
              </a:rPr>
              <a:t>10;</a:t>
            </a:r>
            <a:endParaRPr lang="en-US" dirty="0">
              <a:solidFill>
                <a:srgbClr val="FF6600"/>
              </a:solidFill>
            </a:endParaRPr>
          </a:p>
          <a:p>
            <a:r>
              <a:rPr lang="en-US" dirty="0" smtClean="0">
                <a:solidFill>
                  <a:srgbClr val="FF6600"/>
                </a:solidFill>
              </a:rPr>
              <a:t>}</a:t>
            </a:r>
          </a:p>
          <a:p>
            <a:endParaRPr lang="en-US" dirty="0">
              <a:solidFill>
                <a:schemeClr val="tx1"/>
              </a:solidFill>
            </a:endParaRPr>
          </a:p>
          <a:p>
            <a:r>
              <a:rPr lang="en-US" b="1" dirty="0" smtClean="0">
                <a:solidFill>
                  <a:srgbClr val="3366FF"/>
                </a:solidFill>
              </a:rPr>
              <a:t>public</a:t>
            </a:r>
            <a:r>
              <a:rPr lang="en-US" dirty="0" smtClean="0">
                <a:solidFill>
                  <a:srgbClr val="3366FF"/>
                </a:solidFill>
              </a:rPr>
              <a:t> </a:t>
            </a:r>
            <a:r>
              <a:rPr lang="en-US" b="1" dirty="0" smtClean="0">
                <a:solidFill>
                  <a:srgbClr val="3366FF"/>
                </a:solidFill>
              </a:rPr>
              <a:t>static</a:t>
            </a:r>
            <a:r>
              <a:rPr lang="en-US" dirty="0" smtClean="0">
                <a:solidFill>
                  <a:srgbClr val="3366FF"/>
                </a:solidFill>
              </a:rPr>
              <a:t> void main(</a:t>
            </a:r>
          </a:p>
          <a:p>
            <a:r>
              <a:rPr lang="en-US" dirty="0">
                <a:solidFill>
                  <a:srgbClr val="3366FF"/>
                </a:solidFill>
              </a:rPr>
              <a:t> </a:t>
            </a:r>
            <a:r>
              <a:rPr lang="en-US" dirty="0" smtClean="0">
                <a:solidFill>
                  <a:srgbClr val="3366FF"/>
                </a:solidFill>
              </a:rPr>
              <a:t>       String[] </a:t>
            </a:r>
            <a:r>
              <a:rPr lang="en-US" dirty="0" err="1" smtClean="0">
                <a:solidFill>
                  <a:srgbClr val="3366FF"/>
                </a:solidFill>
              </a:rPr>
              <a:t>args</a:t>
            </a:r>
            <a:r>
              <a:rPr lang="en-US" dirty="0" smtClean="0">
                <a:solidFill>
                  <a:srgbClr val="3366FF"/>
                </a:solidFill>
              </a:rPr>
              <a:t>) {</a:t>
            </a:r>
          </a:p>
          <a:p>
            <a:r>
              <a:rPr lang="en-US" dirty="0">
                <a:solidFill>
                  <a:srgbClr val="3366FF"/>
                </a:solidFill>
              </a:rPr>
              <a:t> </a:t>
            </a:r>
            <a:r>
              <a:rPr lang="en-US" dirty="0" smtClean="0">
                <a:solidFill>
                  <a:srgbClr val="3366FF"/>
                </a:solidFill>
              </a:rPr>
              <a:t>  </a:t>
            </a:r>
            <a:r>
              <a:rPr lang="en-US" dirty="0" err="1" smtClean="0">
                <a:solidFill>
                  <a:srgbClr val="3366FF"/>
                </a:solidFill>
              </a:rPr>
              <a:t>int</a:t>
            </a:r>
            <a:r>
              <a:rPr lang="en-US" dirty="0" smtClean="0">
                <a:solidFill>
                  <a:srgbClr val="3366FF"/>
                </a:solidFill>
              </a:rPr>
              <a:t> r= sum(824);</a:t>
            </a:r>
          </a:p>
          <a:p>
            <a:r>
              <a:rPr lang="en-US" dirty="0">
                <a:solidFill>
                  <a:srgbClr val="3366FF"/>
                </a:solidFill>
              </a:rPr>
              <a:t> </a:t>
            </a:r>
            <a:r>
              <a:rPr lang="en-US" dirty="0" smtClean="0">
                <a:solidFill>
                  <a:srgbClr val="3366FF"/>
                </a:solidFill>
              </a:rPr>
              <a:t>  </a:t>
            </a:r>
            <a:r>
              <a:rPr lang="en-US" dirty="0" err="1" smtClean="0">
                <a:solidFill>
                  <a:srgbClr val="3366FF"/>
                </a:solidFill>
              </a:rPr>
              <a:t>System.out.println</a:t>
            </a:r>
            <a:r>
              <a:rPr lang="en-US" dirty="0" smtClean="0">
                <a:solidFill>
                  <a:srgbClr val="3366FF"/>
                </a:solidFill>
              </a:rPr>
              <a:t>(r);</a:t>
            </a:r>
          </a:p>
          <a:p>
            <a:r>
              <a:rPr lang="en-US" dirty="0">
                <a:solidFill>
                  <a:srgbClr val="3366FF"/>
                </a:solidFill>
              </a:rPr>
              <a:t>}</a:t>
            </a:r>
          </a:p>
        </p:txBody>
      </p:sp>
    </p:spTree>
    <p:extLst>
      <p:ext uri="{BB962C8B-B14F-4D97-AF65-F5344CB8AC3E}">
        <p14:creationId xmlns:p14="http://schemas.microsoft.com/office/powerpoint/2010/main" val="26134616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31"/>
                                        </p:tgtEl>
                                      </p:cBhvr>
                                    </p:animEffect>
                                    <p:set>
                                      <p:cBhvr>
                                        <p:cTn id="7" dur="1" fill="hold">
                                          <p:stCondLst>
                                            <p:cond delay="499"/>
                                          </p:stCondLst>
                                        </p:cTn>
                                        <p:tgtEl>
                                          <p:spTgt spid="3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nodeType="clickEffect">
                                  <p:stCondLst>
                                    <p:cond delay="0"/>
                                  </p:stCondLst>
                                  <p:childTnLst>
                                    <p:animEffect transition="out" filter="dissolve">
                                      <p:cBhvr>
                                        <p:cTn id="11" dur="500"/>
                                        <p:tgtEl>
                                          <p:spTgt spid="22"/>
                                        </p:tgtEl>
                                      </p:cBhvr>
                                    </p:animEffect>
                                    <p:set>
                                      <p:cBhvr>
                                        <p:cTn id="12" dur="1" fill="hold">
                                          <p:stCondLst>
                                            <p:cond delay="499"/>
                                          </p:stCondLst>
                                        </p:cTn>
                                        <p:tgtEl>
                                          <p:spTgt spid="22"/>
                                        </p:tgtEl>
                                        <p:attrNameLst>
                                          <p:attrName>style.visibility</p:attrName>
                                        </p:attrNameLst>
                                      </p:cBhvr>
                                      <p:to>
                                        <p:strVal val="hidden"/>
                                      </p:to>
                                    </p:set>
                                  </p:childTnLst>
                                </p:cTn>
                              </p:par>
                              <p:par>
                                <p:cTn id="13" presetID="9" presetClass="exit" presetSubtype="0" fill="hold" grpId="0" nodeType="withEffect">
                                  <p:stCondLst>
                                    <p:cond delay="0"/>
                                  </p:stCondLst>
                                  <p:childTnLst>
                                    <p:animEffect transition="out" filter="dissolve">
                                      <p:cBhvr>
                                        <p:cTn id="14" dur="500"/>
                                        <p:tgtEl>
                                          <p:spTgt spid="26"/>
                                        </p:tgtEl>
                                      </p:cBhvr>
                                    </p:animEffect>
                                    <p:set>
                                      <p:cBhvr>
                                        <p:cTn id="15" dur="1" fill="hold">
                                          <p:stCondLst>
                                            <p:cond delay="499"/>
                                          </p:stCondLst>
                                        </p:cTn>
                                        <p:tgtEl>
                                          <p:spTgt spid="26"/>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dissolve">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31"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800000"/>
                </a:solidFill>
              </a:rPr>
              <a:t>Overview references to sections </a:t>
            </a:r>
            <a:r>
              <a:rPr lang="en-US" sz="3600" dirty="0" smtClean="0">
                <a:solidFill>
                  <a:srgbClr val="008000"/>
                </a:solidFill>
              </a:rPr>
              <a:t>in text</a:t>
            </a:r>
            <a:endParaRPr lang="en-US" sz="36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2</a:t>
            </a:fld>
            <a:endParaRPr lang="en-US"/>
          </a:p>
        </p:txBody>
      </p:sp>
      <p:sp>
        <p:nvSpPr>
          <p:cNvPr id="4" name="Content Placeholder 3"/>
          <p:cNvSpPr>
            <a:spLocks noGrp="1"/>
          </p:cNvSpPr>
          <p:nvPr>
            <p:ph sz="quarter" idx="1"/>
          </p:nvPr>
        </p:nvSpPr>
        <p:spPr>
          <a:xfrm>
            <a:off x="612648" y="1600200"/>
            <a:ext cx="8153400" cy="2438400"/>
          </a:xfrm>
        </p:spPr>
        <p:txBody>
          <a:bodyPr>
            <a:noAutofit/>
          </a:bodyPr>
          <a:lstStyle/>
          <a:p>
            <a:r>
              <a:rPr lang="en-US" sz="2400" dirty="0" smtClean="0"/>
              <a:t>Note: We’ve covered everything in JavaSummary.pptx!</a:t>
            </a:r>
            <a:endParaRPr lang="en-US" sz="2400" dirty="0" smtClean="0">
              <a:solidFill>
                <a:srgbClr val="800000"/>
              </a:solidFill>
            </a:endParaRPr>
          </a:p>
          <a:p>
            <a:r>
              <a:rPr lang="en-US" sz="2400" dirty="0" smtClean="0"/>
              <a:t>What is recursion? </a:t>
            </a:r>
            <a:r>
              <a:rPr lang="en-US" sz="2400" dirty="0" smtClean="0">
                <a:solidFill>
                  <a:srgbClr val="008000"/>
                </a:solidFill>
              </a:rPr>
              <a:t>7.1-7.39 </a:t>
            </a:r>
            <a:r>
              <a:rPr lang="en-US" sz="2400" dirty="0" smtClean="0"/>
              <a:t>  </a:t>
            </a:r>
            <a:r>
              <a:rPr lang="en-US" sz="2400" dirty="0" smtClean="0">
                <a:solidFill>
                  <a:srgbClr val="800000"/>
                </a:solidFill>
              </a:rPr>
              <a:t>slide 1-7</a:t>
            </a:r>
          </a:p>
          <a:p>
            <a:r>
              <a:rPr lang="en-US" sz="2400" dirty="0" smtClean="0"/>
              <a:t>Base case   </a:t>
            </a:r>
            <a:r>
              <a:rPr lang="en-US" sz="2400" dirty="0" smtClean="0">
                <a:solidFill>
                  <a:srgbClr val="00B050"/>
                </a:solidFill>
              </a:rPr>
              <a:t>7.1-7.10</a:t>
            </a:r>
            <a:r>
              <a:rPr lang="en-US" sz="2400" dirty="0" smtClean="0"/>
              <a:t> </a:t>
            </a:r>
            <a:r>
              <a:rPr lang="en-US" sz="2400" dirty="0" smtClean="0">
                <a:solidFill>
                  <a:srgbClr val="800000"/>
                </a:solidFill>
              </a:rPr>
              <a:t>slide 13</a:t>
            </a:r>
            <a:endParaRPr lang="en-US" sz="2400" b="1" dirty="0" smtClean="0">
              <a:solidFill>
                <a:srgbClr val="800000"/>
              </a:solidFill>
            </a:endParaRPr>
          </a:p>
          <a:p>
            <a:r>
              <a:rPr lang="en-US" sz="2400" dirty="0" smtClean="0"/>
              <a:t>How Java stack frames work </a:t>
            </a:r>
            <a:r>
              <a:rPr lang="en-US" sz="2400" dirty="0" smtClean="0">
                <a:solidFill>
                  <a:srgbClr val="00B050"/>
                </a:solidFill>
              </a:rPr>
              <a:t>7.8-7.10 </a:t>
            </a:r>
            <a:r>
              <a:rPr lang="en-US" sz="2400" dirty="0" smtClean="0">
                <a:solidFill>
                  <a:srgbClr val="800000"/>
                </a:solidFill>
              </a:rPr>
              <a:t>slide 28-32</a:t>
            </a:r>
          </a:p>
        </p:txBody>
      </p:sp>
    </p:spTree>
    <p:extLst>
      <p:ext uri="{BB962C8B-B14F-4D97-AF65-F5344CB8AC3E}">
        <p14:creationId xmlns:p14="http://schemas.microsoft.com/office/powerpoint/2010/main" val="178011991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20</a:t>
            </a:fld>
            <a:endParaRPr lang="en-US"/>
          </a:p>
        </p:txBody>
      </p:sp>
      <p:grpSp>
        <p:nvGrpSpPr>
          <p:cNvPr id="237" name="Group 236"/>
          <p:cNvGrpSpPr/>
          <p:nvPr/>
        </p:nvGrpSpPr>
        <p:grpSpPr>
          <a:xfrm>
            <a:off x="6096000" y="5638800"/>
            <a:ext cx="2286000" cy="838200"/>
            <a:chOff x="6019800" y="4495800"/>
            <a:chExt cx="1676135" cy="838200"/>
          </a:xfrm>
        </p:grpSpPr>
        <p:sp>
          <p:nvSpPr>
            <p:cNvPr id="238" name="Rectangle 7"/>
            <p:cNvSpPr>
              <a:spLocks/>
            </p:cNvSpPr>
            <p:nvPr/>
          </p:nvSpPr>
          <p:spPr bwMode="auto">
            <a:xfrm>
              <a:off x="6019800" y="4495800"/>
              <a:ext cx="1676135"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562600"/>
            <a:ext cx="5029200" cy="1200328"/>
          </a:xfrm>
          <a:prstGeom prst="rect">
            <a:avLst/>
          </a:prstGeom>
          <a:noFill/>
        </p:spPr>
        <p:txBody>
          <a:bodyPr wrap="square" rtlCol="0">
            <a:spAutoFit/>
          </a:bodyPr>
          <a:lstStyle/>
          <a:p>
            <a:r>
              <a:rPr lang="en-US" dirty="0" smtClean="0"/>
              <a:t>Using return value 10 stack computes</a:t>
            </a:r>
            <a:br>
              <a:rPr lang="en-US" dirty="0" smtClean="0"/>
            </a:br>
            <a:r>
              <a:rPr lang="en-US" dirty="0" smtClean="0"/>
              <a:t> 10 + 4 = 14 pops frame from stack puts return value 14 on stack</a:t>
            </a:r>
          </a:p>
        </p:txBody>
      </p:sp>
      <p:grpSp>
        <p:nvGrpSpPr>
          <p:cNvPr id="4" name="Group 3"/>
          <p:cNvGrpSpPr/>
          <p:nvPr/>
        </p:nvGrpSpPr>
        <p:grpSpPr>
          <a:xfrm>
            <a:off x="4953000" y="4800600"/>
            <a:ext cx="3429000" cy="838200"/>
            <a:chOff x="4953000" y="4800600"/>
            <a:chExt cx="3429000" cy="838200"/>
          </a:xfrm>
        </p:grpSpPr>
        <p:grpSp>
          <p:nvGrpSpPr>
            <p:cNvPr id="19" name="Group 18"/>
            <p:cNvGrpSpPr/>
            <p:nvPr/>
          </p:nvGrpSpPr>
          <p:grpSpPr>
            <a:xfrm>
              <a:off x="6096265" y="4800600"/>
              <a:ext cx="2285735" cy="838200"/>
              <a:chOff x="6019800" y="4724400"/>
              <a:chExt cx="2285735" cy="838200"/>
            </a:xfrm>
          </p:grpSpPr>
          <p:sp>
            <p:nvSpPr>
              <p:cNvPr id="20" name="Rectangle 7"/>
              <p:cNvSpPr>
                <a:spLocks/>
              </p:cNvSpPr>
              <p:nvPr/>
            </p:nvSpPr>
            <p:spPr bwMode="auto">
              <a:xfrm>
                <a:off x="6019800" y="4724400"/>
                <a:ext cx="22857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smtClean="0"/>
                <a:t>main</a:t>
              </a:r>
              <a:endParaRPr lang="en-US" dirty="0"/>
            </a:p>
          </p:txBody>
        </p:sp>
      </p:grpSp>
      <p:grpSp>
        <p:nvGrpSpPr>
          <p:cNvPr id="16" name="Group 15"/>
          <p:cNvGrpSpPr/>
          <p:nvPr/>
        </p:nvGrpSpPr>
        <p:grpSpPr>
          <a:xfrm>
            <a:off x="6096265" y="3886200"/>
            <a:ext cx="2285735" cy="914400"/>
            <a:chOff x="6019800" y="4419600"/>
            <a:chExt cx="1676135" cy="914400"/>
          </a:xfrm>
        </p:grpSpPr>
        <p:sp>
          <p:nvSpPr>
            <p:cNvPr id="17" name="Rectangle 7"/>
            <p:cNvSpPr>
              <a:spLocks/>
            </p:cNvSpPr>
            <p:nvPr/>
          </p:nvSpPr>
          <p:spPr bwMode="auto">
            <a:xfrm>
              <a:off x="6019800" y="4419600"/>
              <a:ext cx="16761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18"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5" name="TextBox 4"/>
          <p:cNvSpPr txBox="1"/>
          <p:nvPr/>
        </p:nvSpPr>
        <p:spPr>
          <a:xfrm>
            <a:off x="6553200" y="3886200"/>
            <a:ext cx="646331" cy="461665"/>
          </a:xfrm>
          <a:prstGeom prst="rect">
            <a:avLst/>
          </a:prstGeom>
          <a:noFill/>
        </p:spPr>
        <p:txBody>
          <a:bodyPr wrap="none" rtlCol="0">
            <a:spAutoFit/>
          </a:bodyPr>
          <a:lstStyle/>
          <a:p>
            <a:r>
              <a:rPr lang="en-US" dirty="0" smtClean="0"/>
              <a:t>824</a:t>
            </a:r>
            <a:endParaRPr lang="en-US" dirty="0"/>
          </a:p>
        </p:txBody>
      </p:sp>
      <p:sp>
        <p:nvSpPr>
          <p:cNvPr id="9" name="TextBox 8"/>
          <p:cNvSpPr txBox="1"/>
          <p:nvPr/>
        </p:nvSpPr>
        <p:spPr>
          <a:xfrm>
            <a:off x="6553200" y="3352800"/>
            <a:ext cx="492443" cy="461665"/>
          </a:xfrm>
          <a:prstGeom prst="rect">
            <a:avLst/>
          </a:prstGeom>
          <a:noFill/>
        </p:spPr>
        <p:txBody>
          <a:bodyPr wrap="none" rtlCol="0">
            <a:spAutoFit/>
          </a:bodyPr>
          <a:lstStyle/>
          <a:p>
            <a:r>
              <a:rPr lang="en-US" dirty="0" smtClean="0"/>
              <a:t>10</a:t>
            </a:r>
            <a:endParaRPr lang="en-US" dirty="0"/>
          </a:p>
        </p:txBody>
      </p:sp>
      <p:sp>
        <p:nvSpPr>
          <p:cNvPr id="2" name="TextBox 1"/>
          <p:cNvSpPr txBox="1"/>
          <p:nvPr/>
        </p:nvSpPr>
        <p:spPr>
          <a:xfrm>
            <a:off x="6629400" y="4343400"/>
            <a:ext cx="492443" cy="461665"/>
          </a:xfrm>
          <a:prstGeom prst="rect">
            <a:avLst/>
          </a:prstGeom>
          <a:noFill/>
        </p:spPr>
        <p:txBody>
          <a:bodyPr wrap="none" rtlCol="0">
            <a:spAutoFit/>
          </a:bodyPr>
          <a:lstStyle/>
          <a:p>
            <a:r>
              <a:rPr lang="en-US" dirty="0" smtClean="0"/>
              <a:t>14</a:t>
            </a:r>
            <a:endParaRPr lang="en-US" dirty="0"/>
          </a:p>
        </p:txBody>
      </p:sp>
      <p:sp>
        <p:nvSpPr>
          <p:cNvPr id="22" name="Rectangle 21"/>
          <p:cNvSpPr/>
          <p:nvPr/>
        </p:nvSpPr>
        <p:spPr>
          <a:xfrm>
            <a:off x="304800" y="1524000"/>
            <a:ext cx="4495800" cy="3785652"/>
          </a:xfrm>
          <a:prstGeom prst="rect">
            <a:avLst/>
          </a:prstGeom>
          <a:solidFill>
            <a:srgbClr val="FFFFCC"/>
          </a:solidFill>
          <a:ln>
            <a:solidFill>
              <a:srgbClr val="800000"/>
            </a:solidFill>
          </a:ln>
        </p:spPr>
        <p:txBody>
          <a:bodyPr wrap="square">
            <a:spAutoFit/>
          </a:bodyPr>
          <a:lstStyle/>
          <a:p>
            <a:r>
              <a:rPr lang="en-US" b="1" dirty="0">
                <a:solidFill>
                  <a:srgbClr val="FF6600"/>
                </a:solidFill>
              </a:rPr>
              <a:t>public</a:t>
            </a:r>
            <a:r>
              <a:rPr lang="en-US" dirty="0">
                <a:solidFill>
                  <a:srgbClr val="FF6600"/>
                </a:solidFill>
              </a:rPr>
              <a:t> </a:t>
            </a:r>
            <a:r>
              <a:rPr lang="en-US" b="1" dirty="0">
                <a:solidFill>
                  <a:srgbClr val="FF6600"/>
                </a:solidFill>
              </a:rPr>
              <a:t>static</a:t>
            </a:r>
            <a:r>
              <a:rPr lang="en-US" dirty="0">
                <a:solidFill>
                  <a:srgbClr val="FF6600"/>
                </a:solidFill>
              </a:rPr>
              <a:t> </a:t>
            </a:r>
            <a:r>
              <a:rPr lang="en-US" b="1" dirty="0" err="1">
                <a:solidFill>
                  <a:srgbClr val="FF6600"/>
                </a:solidFill>
              </a:rPr>
              <a:t>int</a:t>
            </a:r>
            <a:r>
              <a:rPr lang="en-US" dirty="0">
                <a:solidFill>
                  <a:srgbClr val="FF6600"/>
                </a:solidFill>
              </a:rPr>
              <a:t> sum(</a:t>
            </a:r>
            <a:r>
              <a:rPr lang="en-US" b="1" dirty="0" err="1">
                <a:solidFill>
                  <a:srgbClr val="FF6600"/>
                </a:solidFill>
              </a:rPr>
              <a:t>int</a:t>
            </a:r>
            <a:r>
              <a:rPr lang="en-US" dirty="0">
                <a:solidFill>
                  <a:srgbClr val="FF6600"/>
                </a:solidFill>
              </a:rPr>
              <a:t> n) {</a:t>
            </a:r>
          </a:p>
          <a:p>
            <a:r>
              <a:rPr lang="en-US" dirty="0">
                <a:solidFill>
                  <a:srgbClr val="FF6600"/>
                </a:solidFill>
              </a:rPr>
              <a:t>      </a:t>
            </a:r>
            <a:r>
              <a:rPr lang="en-US" b="1" dirty="0">
                <a:solidFill>
                  <a:srgbClr val="FF6600"/>
                </a:solidFill>
              </a:rPr>
              <a:t>if</a:t>
            </a:r>
            <a:r>
              <a:rPr lang="en-US" dirty="0">
                <a:solidFill>
                  <a:srgbClr val="FF6600"/>
                </a:solidFill>
              </a:rPr>
              <a:t> (n &lt; 10) </a:t>
            </a:r>
            <a:r>
              <a:rPr lang="en-US" b="1" dirty="0">
                <a:solidFill>
                  <a:srgbClr val="FF6600"/>
                </a:solidFill>
              </a:rPr>
              <a:t>return</a:t>
            </a:r>
            <a:r>
              <a:rPr lang="en-US" dirty="0">
                <a:solidFill>
                  <a:srgbClr val="FF6600"/>
                </a:solidFill>
              </a:rPr>
              <a:t> n;</a:t>
            </a:r>
          </a:p>
          <a:p>
            <a:r>
              <a:rPr lang="en-US" dirty="0">
                <a:solidFill>
                  <a:srgbClr val="FF6600"/>
                </a:solidFill>
              </a:rPr>
              <a:t> </a:t>
            </a:r>
            <a:r>
              <a:rPr lang="en-US" dirty="0" smtClean="0">
                <a:solidFill>
                  <a:srgbClr val="FF6600"/>
                </a:solidFill>
              </a:rPr>
              <a:t>     </a:t>
            </a:r>
            <a:r>
              <a:rPr lang="en-US" b="1" dirty="0" smtClean="0">
                <a:solidFill>
                  <a:srgbClr val="FF6600"/>
                </a:solidFill>
              </a:rPr>
              <a:t>return</a:t>
            </a:r>
            <a:r>
              <a:rPr lang="en-US" dirty="0" smtClean="0">
                <a:solidFill>
                  <a:srgbClr val="FF6600"/>
                </a:solidFill>
              </a:rPr>
              <a:t> </a:t>
            </a:r>
            <a:r>
              <a:rPr lang="en-US" dirty="0">
                <a:solidFill>
                  <a:srgbClr val="FF6600"/>
                </a:solidFill>
              </a:rPr>
              <a:t>sum(n/10)  +  n%</a:t>
            </a:r>
            <a:r>
              <a:rPr lang="en-US" dirty="0" smtClean="0">
                <a:solidFill>
                  <a:srgbClr val="FF6600"/>
                </a:solidFill>
              </a:rPr>
              <a:t>10;</a:t>
            </a:r>
            <a:endParaRPr lang="en-US" dirty="0">
              <a:solidFill>
                <a:srgbClr val="FF6600"/>
              </a:solidFill>
            </a:endParaRPr>
          </a:p>
          <a:p>
            <a:r>
              <a:rPr lang="en-US" dirty="0" smtClean="0">
                <a:solidFill>
                  <a:srgbClr val="FF6600"/>
                </a:solidFill>
              </a:rPr>
              <a:t>}</a:t>
            </a:r>
          </a:p>
          <a:p>
            <a:endParaRPr lang="en-US" dirty="0">
              <a:solidFill>
                <a:schemeClr val="tx1"/>
              </a:solidFill>
            </a:endParaRPr>
          </a:p>
          <a:p>
            <a:r>
              <a:rPr lang="en-US" b="1" dirty="0" smtClean="0">
                <a:solidFill>
                  <a:srgbClr val="3366FF"/>
                </a:solidFill>
              </a:rPr>
              <a:t>public</a:t>
            </a:r>
            <a:r>
              <a:rPr lang="en-US" dirty="0" smtClean="0">
                <a:solidFill>
                  <a:srgbClr val="3366FF"/>
                </a:solidFill>
              </a:rPr>
              <a:t> </a:t>
            </a:r>
            <a:r>
              <a:rPr lang="en-US" b="1" dirty="0" smtClean="0">
                <a:solidFill>
                  <a:srgbClr val="3366FF"/>
                </a:solidFill>
              </a:rPr>
              <a:t>static</a:t>
            </a:r>
            <a:r>
              <a:rPr lang="en-US" dirty="0" smtClean="0">
                <a:solidFill>
                  <a:srgbClr val="3366FF"/>
                </a:solidFill>
              </a:rPr>
              <a:t> void main(</a:t>
            </a:r>
          </a:p>
          <a:p>
            <a:r>
              <a:rPr lang="en-US" dirty="0">
                <a:solidFill>
                  <a:srgbClr val="3366FF"/>
                </a:solidFill>
              </a:rPr>
              <a:t> </a:t>
            </a:r>
            <a:r>
              <a:rPr lang="en-US" dirty="0" smtClean="0">
                <a:solidFill>
                  <a:srgbClr val="3366FF"/>
                </a:solidFill>
              </a:rPr>
              <a:t>       String[] </a:t>
            </a:r>
            <a:r>
              <a:rPr lang="en-US" dirty="0" err="1" smtClean="0">
                <a:solidFill>
                  <a:srgbClr val="3366FF"/>
                </a:solidFill>
              </a:rPr>
              <a:t>args</a:t>
            </a:r>
            <a:r>
              <a:rPr lang="en-US" dirty="0" smtClean="0">
                <a:solidFill>
                  <a:srgbClr val="3366FF"/>
                </a:solidFill>
              </a:rPr>
              <a:t>) {</a:t>
            </a:r>
          </a:p>
          <a:p>
            <a:r>
              <a:rPr lang="en-US" dirty="0">
                <a:solidFill>
                  <a:srgbClr val="3366FF"/>
                </a:solidFill>
              </a:rPr>
              <a:t> </a:t>
            </a:r>
            <a:r>
              <a:rPr lang="en-US" dirty="0" smtClean="0">
                <a:solidFill>
                  <a:srgbClr val="3366FF"/>
                </a:solidFill>
              </a:rPr>
              <a:t>  </a:t>
            </a:r>
            <a:r>
              <a:rPr lang="en-US" dirty="0" err="1" smtClean="0">
                <a:solidFill>
                  <a:srgbClr val="3366FF"/>
                </a:solidFill>
              </a:rPr>
              <a:t>int</a:t>
            </a:r>
            <a:r>
              <a:rPr lang="en-US" dirty="0" smtClean="0">
                <a:solidFill>
                  <a:srgbClr val="3366FF"/>
                </a:solidFill>
              </a:rPr>
              <a:t> r= sum(824);</a:t>
            </a:r>
          </a:p>
          <a:p>
            <a:r>
              <a:rPr lang="en-US" dirty="0">
                <a:solidFill>
                  <a:srgbClr val="3366FF"/>
                </a:solidFill>
              </a:rPr>
              <a:t> </a:t>
            </a:r>
            <a:r>
              <a:rPr lang="en-US" dirty="0" smtClean="0">
                <a:solidFill>
                  <a:srgbClr val="3366FF"/>
                </a:solidFill>
              </a:rPr>
              <a:t>  </a:t>
            </a:r>
            <a:r>
              <a:rPr lang="en-US" dirty="0" err="1" smtClean="0">
                <a:solidFill>
                  <a:srgbClr val="3366FF"/>
                </a:solidFill>
              </a:rPr>
              <a:t>System.out.println</a:t>
            </a:r>
            <a:r>
              <a:rPr lang="en-US" dirty="0" smtClean="0">
                <a:solidFill>
                  <a:srgbClr val="3366FF"/>
                </a:solidFill>
              </a:rPr>
              <a:t>(r);</a:t>
            </a:r>
          </a:p>
          <a:p>
            <a:r>
              <a:rPr lang="en-US" dirty="0">
                <a:solidFill>
                  <a:srgbClr val="3366FF"/>
                </a:solidFill>
              </a:rPr>
              <a:t>}</a:t>
            </a:r>
          </a:p>
        </p:txBody>
      </p:sp>
    </p:spTree>
    <p:extLst>
      <p:ext uri="{BB962C8B-B14F-4D97-AF65-F5344CB8AC3E}">
        <p14:creationId xmlns:p14="http://schemas.microsoft.com/office/powerpoint/2010/main" val="74050525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nodeType="clickEffect">
                                  <p:stCondLst>
                                    <p:cond delay="0"/>
                                  </p:stCondLst>
                                  <p:childTnLst>
                                    <p:animEffect transition="out" filter="dissolve">
                                      <p:cBhvr>
                                        <p:cTn id="11" dur="500"/>
                                        <p:tgtEl>
                                          <p:spTgt spid="16"/>
                                        </p:tgtEl>
                                      </p:cBhvr>
                                    </p:animEffect>
                                    <p:set>
                                      <p:cBhvr>
                                        <p:cTn id="12" dur="1" fill="hold">
                                          <p:stCondLst>
                                            <p:cond delay="499"/>
                                          </p:stCondLst>
                                        </p:cTn>
                                        <p:tgtEl>
                                          <p:spTgt spid="16"/>
                                        </p:tgtEl>
                                        <p:attrNameLst>
                                          <p:attrName>style.visibility</p:attrName>
                                        </p:attrNameLst>
                                      </p:cBhvr>
                                      <p:to>
                                        <p:strVal val="hidden"/>
                                      </p:to>
                                    </p:set>
                                  </p:childTnLst>
                                </p:cTn>
                              </p:par>
                              <p:par>
                                <p:cTn id="13" presetID="9" presetClass="exit" presetSubtype="0" fill="hold" grpId="0" nodeType="withEffect">
                                  <p:stCondLst>
                                    <p:cond delay="0"/>
                                  </p:stCondLst>
                                  <p:childTnLst>
                                    <p:animEffect transition="out" filter="dissolve">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dissolve">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21</a:t>
            </a:fld>
            <a:endParaRPr lang="en-US"/>
          </a:p>
        </p:txBody>
      </p:sp>
      <p:grpSp>
        <p:nvGrpSpPr>
          <p:cNvPr id="237" name="Group 236"/>
          <p:cNvGrpSpPr/>
          <p:nvPr/>
        </p:nvGrpSpPr>
        <p:grpSpPr>
          <a:xfrm>
            <a:off x="6096000" y="5638800"/>
            <a:ext cx="2286000" cy="838200"/>
            <a:chOff x="6019800" y="4495800"/>
            <a:chExt cx="2286000" cy="838200"/>
          </a:xfrm>
        </p:grpSpPr>
        <p:sp>
          <p:nvSpPr>
            <p:cNvPr id="238" name="Rectangle 7"/>
            <p:cNvSpPr>
              <a:spLocks/>
            </p:cNvSpPr>
            <p:nvPr/>
          </p:nvSpPr>
          <p:spPr bwMode="auto">
            <a:xfrm>
              <a:off x="6019800" y="4495800"/>
              <a:ext cx="2286000"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562600"/>
            <a:ext cx="5029200" cy="830997"/>
          </a:xfrm>
          <a:prstGeom prst="rect">
            <a:avLst/>
          </a:prstGeom>
          <a:noFill/>
        </p:spPr>
        <p:txBody>
          <a:bodyPr wrap="square" rtlCol="0">
            <a:spAutoFit/>
          </a:bodyPr>
          <a:lstStyle/>
          <a:p>
            <a:r>
              <a:rPr lang="en-US" dirty="0" smtClean="0"/>
              <a:t>Using return value 14 main stores</a:t>
            </a:r>
            <a:br>
              <a:rPr lang="en-US" dirty="0" smtClean="0"/>
            </a:br>
            <a:r>
              <a:rPr lang="en-US" dirty="0" smtClean="0"/>
              <a:t> 14 in r and removes 14 from stack</a:t>
            </a:r>
          </a:p>
        </p:txBody>
      </p:sp>
      <p:grpSp>
        <p:nvGrpSpPr>
          <p:cNvPr id="4" name="Group 3"/>
          <p:cNvGrpSpPr/>
          <p:nvPr/>
        </p:nvGrpSpPr>
        <p:grpSpPr>
          <a:xfrm>
            <a:off x="4953000" y="4800600"/>
            <a:ext cx="3429000" cy="838200"/>
            <a:chOff x="4953000" y="4800600"/>
            <a:chExt cx="3429000" cy="838200"/>
          </a:xfrm>
        </p:grpSpPr>
        <p:grpSp>
          <p:nvGrpSpPr>
            <p:cNvPr id="19" name="Group 18"/>
            <p:cNvGrpSpPr/>
            <p:nvPr/>
          </p:nvGrpSpPr>
          <p:grpSpPr>
            <a:xfrm>
              <a:off x="6096265" y="4800600"/>
              <a:ext cx="2285735" cy="838200"/>
              <a:chOff x="6019800" y="4724400"/>
              <a:chExt cx="2285735" cy="838200"/>
            </a:xfrm>
          </p:grpSpPr>
          <p:sp>
            <p:nvSpPr>
              <p:cNvPr id="20" name="Rectangle 7"/>
              <p:cNvSpPr>
                <a:spLocks/>
              </p:cNvSpPr>
              <p:nvPr/>
            </p:nvSpPr>
            <p:spPr bwMode="auto">
              <a:xfrm>
                <a:off x="6019800" y="4724400"/>
                <a:ext cx="22857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065729"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smtClean="0"/>
                <a:t>main</a:t>
              </a:r>
              <a:endParaRPr lang="en-US" dirty="0"/>
            </a:p>
          </p:txBody>
        </p:sp>
      </p:grpSp>
      <p:sp>
        <p:nvSpPr>
          <p:cNvPr id="2" name="TextBox 1"/>
          <p:cNvSpPr txBox="1"/>
          <p:nvPr/>
        </p:nvSpPr>
        <p:spPr>
          <a:xfrm>
            <a:off x="6629400" y="4343400"/>
            <a:ext cx="492443" cy="461665"/>
          </a:xfrm>
          <a:prstGeom prst="rect">
            <a:avLst/>
          </a:prstGeom>
          <a:noFill/>
        </p:spPr>
        <p:txBody>
          <a:bodyPr wrap="none" rtlCol="0">
            <a:spAutoFit/>
          </a:bodyPr>
          <a:lstStyle/>
          <a:p>
            <a:r>
              <a:rPr lang="en-US" dirty="0" smtClean="0"/>
              <a:t>14</a:t>
            </a:r>
            <a:endParaRPr lang="en-US" dirty="0"/>
          </a:p>
        </p:txBody>
      </p:sp>
      <p:sp>
        <p:nvSpPr>
          <p:cNvPr id="6" name="TextBox 5"/>
          <p:cNvSpPr txBox="1"/>
          <p:nvPr/>
        </p:nvSpPr>
        <p:spPr>
          <a:xfrm>
            <a:off x="6324600" y="4800600"/>
            <a:ext cx="492443" cy="461665"/>
          </a:xfrm>
          <a:prstGeom prst="rect">
            <a:avLst/>
          </a:prstGeom>
          <a:noFill/>
        </p:spPr>
        <p:txBody>
          <a:bodyPr wrap="none" rtlCol="0">
            <a:spAutoFit/>
          </a:bodyPr>
          <a:lstStyle/>
          <a:p>
            <a:r>
              <a:rPr lang="en-US" dirty="0" smtClean="0"/>
              <a:t>14</a:t>
            </a:r>
            <a:endParaRPr lang="en-US" dirty="0"/>
          </a:p>
        </p:txBody>
      </p:sp>
      <p:sp>
        <p:nvSpPr>
          <p:cNvPr id="17" name="Rectangle 16"/>
          <p:cNvSpPr/>
          <p:nvPr/>
        </p:nvSpPr>
        <p:spPr>
          <a:xfrm>
            <a:off x="304800" y="1524000"/>
            <a:ext cx="4495800" cy="3785652"/>
          </a:xfrm>
          <a:prstGeom prst="rect">
            <a:avLst/>
          </a:prstGeom>
          <a:solidFill>
            <a:srgbClr val="FFFFCC"/>
          </a:solidFill>
          <a:ln>
            <a:solidFill>
              <a:srgbClr val="800000"/>
            </a:solidFill>
          </a:ln>
        </p:spPr>
        <p:txBody>
          <a:bodyPr wrap="square">
            <a:spAutoFit/>
          </a:bodyPr>
          <a:lstStyle/>
          <a:p>
            <a:r>
              <a:rPr lang="en-US" b="1" dirty="0">
                <a:solidFill>
                  <a:srgbClr val="FF6600"/>
                </a:solidFill>
              </a:rPr>
              <a:t>public</a:t>
            </a:r>
            <a:r>
              <a:rPr lang="en-US" dirty="0">
                <a:solidFill>
                  <a:srgbClr val="FF6600"/>
                </a:solidFill>
              </a:rPr>
              <a:t> </a:t>
            </a:r>
            <a:r>
              <a:rPr lang="en-US" b="1" dirty="0">
                <a:solidFill>
                  <a:srgbClr val="FF6600"/>
                </a:solidFill>
              </a:rPr>
              <a:t>static</a:t>
            </a:r>
            <a:r>
              <a:rPr lang="en-US" dirty="0">
                <a:solidFill>
                  <a:srgbClr val="FF6600"/>
                </a:solidFill>
              </a:rPr>
              <a:t> </a:t>
            </a:r>
            <a:r>
              <a:rPr lang="en-US" b="1" dirty="0" err="1">
                <a:solidFill>
                  <a:srgbClr val="FF6600"/>
                </a:solidFill>
              </a:rPr>
              <a:t>int</a:t>
            </a:r>
            <a:r>
              <a:rPr lang="en-US" dirty="0">
                <a:solidFill>
                  <a:srgbClr val="FF6600"/>
                </a:solidFill>
              </a:rPr>
              <a:t> sum(</a:t>
            </a:r>
            <a:r>
              <a:rPr lang="en-US" b="1" dirty="0" err="1">
                <a:solidFill>
                  <a:srgbClr val="FF6600"/>
                </a:solidFill>
              </a:rPr>
              <a:t>int</a:t>
            </a:r>
            <a:r>
              <a:rPr lang="en-US" dirty="0">
                <a:solidFill>
                  <a:srgbClr val="FF6600"/>
                </a:solidFill>
              </a:rPr>
              <a:t> n) {</a:t>
            </a:r>
          </a:p>
          <a:p>
            <a:r>
              <a:rPr lang="en-US" dirty="0">
                <a:solidFill>
                  <a:srgbClr val="FF6600"/>
                </a:solidFill>
              </a:rPr>
              <a:t>      </a:t>
            </a:r>
            <a:r>
              <a:rPr lang="en-US" b="1" dirty="0">
                <a:solidFill>
                  <a:srgbClr val="FF6600"/>
                </a:solidFill>
              </a:rPr>
              <a:t>if</a:t>
            </a:r>
            <a:r>
              <a:rPr lang="en-US" dirty="0">
                <a:solidFill>
                  <a:srgbClr val="FF6600"/>
                </a:solidFill>
              </a:rPr>
              <a:t> (n &lt; 10) </a:t>
            </a:r>
            <a:r>
              <a:rPr lang="en-US" b="1" dirty="0">
                <a:solidFill>
                  <a:srgbClr val="FF6600"/>
                </a:solidFill>
              </a:rPr>
              <a:t>return</a:t>
            </a:r>
            <a:r>
              <a:rPr lang="en-US" dirty="0">
                <a:solidFill>
                  <a:srgbClr val="FF6600"/>
                </a:solidFill>
              </a:rPr>
              <a:t> n;</a:t>
            </a:r>
          </a:p>
          <a:p>
            <a:r>
              <a:rPr lang="en-US" dirty="0">
                <a:solidFill>
                  <a:srgbClr val="FF6600"/>
                </a:solidFill>
              </a:rPr>
              <a:t> </a:t>
            </a:r>
            <a:r>
              <a:rPr lang="en-US" dirty="0" smtClean="0">
                <a:solidFill>
                  <a:srgbClr val="FF6600"/>
                </a:solidFill>
              </a:rPr>
              <a:t>     </a:t>
            </a:r>
            <a:r>
              <a:rPr lang="en-US" b="1" dirty="0" smtClean="0">
                <a:solidFill>
                  <a:srgbClr val="FF6600"/>
                </a:solidFill>
              </a:rPr>
              <a:t>return</a:t>
            </a:r>
            <a:r>
              <a:rPr lang="en-US" dirty="0" smtClean="0">
                <a:solidFill>
                  <a:srgbClr val="FF6600"/>
                </a:solidFill>
              </a:rPr>
              <a:t> </a:t>
            </a:r>
            <a:r>
              <a:rPr lang="en-US" dirty="0">
                <a:solidFill>
                  <a:srgbClr val="FF6600"/>
                </a:solidFill>
              </a:rPr>
              <a:t>sum(n/10)  +  n%</a:t>
            </a:r>
            <a:r>
              <a:rPr lang="en-US" dirty="0" smtClean="0">
                <a:solidFill>
                  <a:srgbClr val="FF6600"/>
                </a:solidFill>
              </a:rPr>
              <a:t>10;</a:t>
            </a:r>
            <a:endParaRPr lang="en-US" dirty="0">
              <a:solidFill>
                <a:srgbClr val="FF6600"/>
              </a:solidFill>
            </a:endParaRPr>
          </a:p>
          <a:p>
            <a:r>
              <a:rPr lang="en-US" dirty="0" smtClean="0">
                <a:solidFill>
                  <a:srgbClr val="FF6600"/>
                </a:solidFill>
              </a:rPr>
              <a:t>}</a:t>
            </a:r>
          </a:p>
          <a:p>
            <a:endParaRPr lang="en-US" dirty="0">
              <a:solidFill>
                <a:schemeClr val="tx1"/>
              </a:solidFill>
            </a:endParaRPr>
          </a:p>
          <a:p>
            <a:r>
              <a:rPr lang="en-US" b="1" dirty="0" smtClean="0">
                <a:solidFill>
                  <a:srgbClr val="3366FF"/>
                </a:solidFill>
              </a:rPr>
              <a:t>public</a:t>
            </a:r>
            <a:r>
              <a:rPr lang="en-US" dirty="0" smtClean="0">
                <a:solidFill>
                  <a:srgbClr val="3366FF"/>
                </a:solidFill>
              </a:rPr>
              <a:t> </a:t>
            </a:r>
            <a:r>
              <a:rPr lang="en-US" b="1" dirty="0" smtClean="0">
                <a:solidFill>
                  <a:srgbClr val="3366FF"/>
                </a:solidFill>
              </a:rPr>
              <a:t>static</a:t>
            </a:r>
            <a:r>
              <a:rPr lang="en-US" dirty="0" smtClean="0">
                <a:solidFill>
                  <a:srgbClr val="3366FF"/>
                </a:solidFill>
              </a:rPr>
              <a:t> void main(</a:t>
            </a:r>
          </a:p>
          <a:p>
            <a:r>
              <a:rPr lang="en-US" dirty="0">
                <a:solidFill>
                  <a:srgbClr val="3366FF"/>
                </a:solidFill>
              </a:rPr>
              <a:t> </a:t>
            </a:r>
            <a:r>
              <a:rPr lang="en-US" dirty="0" smtClean="0">
                <a:solidFill>
                  <a:srgbClr val="3366FF"/>
                </a:solidFill>
              </a:rPr>
              <a:t>       String[] </a:t>
            </a:r>
            <a:r>
              <a:rPr lang="en-US" dirty="0" err="1" smtClean="0">
                <a:solidFill>
                  <a:srgbClr val="3366FF"/>
                </a:solidFill>
              </a:rPr>
              <a:t>args</a:t>
            </a:r>
            <a:r>
              <a:rPr lang="en-US" dirty="0" smtClean="0">
                <a:solidFill>
                  <a:srgbClr val="3366FF"/>
                </a:solidFill>
              </a:rPr>
              <a:t>) {</a:t>
            </a:r>
          </a:p>
          <a:p>
            <a:r>
              <a:rPr lang="en-US" dirty="0">
                <a:solidFill>
                  <a:srgbClr val="3366FF"/>
                </a:solidFill>
              </a:rPr>
              <a:t> </a:t>
            </a:r>
            <a:r>
              <a:rPr lang="en-US" dirty="0" smtClean="0">
                <a:solidFill>
                  <a:srgbClr val="3366FF"/>
                </a:solidFill>
              </a:rPr>
              <a:t>  </a:t>
            </a:r>
            <a:r>
              <a:rPr lang="en-US" dirty="0" err="1" smtClean="0">
                <a:solidFill>
                  <a:srgbClr val="3366FF"/>
                </a:solidFill>
              </a:rPr>
              <a:t>int</a:t>
            </a:r>
            <a:r>
              <a:rPr lang="en-US" dirty="0" smtClean="0">
                <a:solidFill>
                  <a:srgbClr val="3366FF"/>
                </a:solidFill>
              </a:rPr>
              <a:t> r= sum(824);</a:t>
            </a:r>
          </a:p>
          <a:p>
            <a:r>
              <a:rPr lang="en-US" dirty="0">
                <a:solidFill>
                  <a:srgbClr val="3366FF"/>
                </a:solidFill>
              </a:rPr>
              <a:t> </a:t>
            </a:r>
            <a:r>
              <a:rPr lang="en-US" dirty="0" smtClean="0">
                <a:solidFill>
                  <a:srgbClr val="3366FF"/>
                </a:solidFill>
              </a:rPr>
              <a:t>  </a:t>
            </a:r>
            <a:r>
              <a:rPr lang="en-US" dirty="0" err="1" smtClean="0">
                <a:solidFill>
                  <a:srgbClr val="3366FF"/>
                </a:solidFill>
              </a:rPr>
              <a:t>System.out.println</a:t>
            </a:r>
            <a:r>
              <a:rPr lang="en-US" dirty="0" smtClean="0">
                <a:solidFill>
                  <a:srgbClr val="3366FF"/>
                </a:solidFill>
              </a:rPr>
              <a:t>(r);</a:t>
            </a:r>
          </a:p>
          <a:p>
            <a:r>
              <a:rPr lang="en-US" dirty="0">
                <a:solidFill>
                  <a:srgbClr val="3366FF"/>
                </a:solidFill>
              </a:rPr>
              <a:t>}</a:t>
            </a:r>
          </a:p>
        </p:txBody>
      </p:sp>
    </p:spTree>
    <p:extLst>
      <p:ext uri="{BB962C8B-B14F-4D97-AF65-F5344CB8AC3E}">
        <p14:creationId xmlns:p14="http://schemas.microsoft.com/office/powerpoint/2010/main" val="404990632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0" nodeType="clickEffect">
                                  <p:stCondLst>
                                    <p:cond delay="0"/>
                                  </p:stCondLst>
                                  <p:childTnLst>
                                    <p:animEffect transition="out" filter="dissolv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685800" y="411163"/>
            <a:ext cx="7772400" cy="1076325"/>
          </a:xfrm>
          <a:ln/>
        </p:spPr>
        <p:txBody>
          <a:bodyPr rIns="132080">
            <a:normAutofit/>
          </a:bodyPr>
          <a:lstStyle/>
          <a:p>
            <a:pPr algn="ctr"/>
            <a:r>
              <a:rPr lang="en-US" sz="3200" dirty="0" smtClean="0">
                <a:solidFill>
                  <a:srgbClr val="800000"/>
                </a:solidFill>
              </a:rPr>
              <a:t>Memorize method call execution!</a:t>
            </a:r>
            <a:endParaRPr lang="en-US" sz="3200" dirty="0">
              <a:solidFill>
                <a:srgbClr val="800000"/>
              </a:solidFill>
            </a:endParaRPr>
          </a:p>
        </p:txBody>
      </p:sp>
      <p:sp>
        <p:nvSpPr>
          <p:cNvPr id="5" name="Slide Number Placeholder 3"/>
          <p:cNvSpPr>
            <a:spLocks noGrp="1"/>
          </p:cNvSpPr>
          <p:nvPr>
            <p:ph type="sldNum" sz="quarter" idx="12"/>
          </p:nvPr>
        </p:nvSpPr>
        <p:spPr/>
        <p:txBody>
          <a:bodyPr>
            <a:normAutofit fontScale="85000" lnSpcReduction="20000"/>
          </a:bodyPr>
          <a:lstStyle/>
          <a:p>
            <a:fld id="{1B8D5EDB-C7D2-4E15-AD8E-B44246F73DE8}" type="slidenum">
              <a:rPr lang="en-US"/>
              <a:pPr/>
              <a:t>22</a:t>
            </a:fld>
            <a:endParaRPr lang="en-US"/>
          </a:p>
        </p:txBody>
      </p:sp>
      <p:sp>
        <p:nvSpPr>
          <p:cNvPr id="2" name="Content Placeholder 1"/>
          <p:cNvSpPr>
            <a:spLocks noGrp="1"/>
          </p:cNvSpPr>
          <p:nvPr>
            <p:ph sz="quarter" idx="1"/>
          </p:nvPr>
        </p:nvSpPr>
        <p:spPr>
          <a:xfrm>
            <a:off x="612648" y="1447800"/>
            <a:ext cx="8150352" cy="4876800"/>
          </a:xfrm>
        </p:spPr>
        <p:txBody>
          <a:bodyPr>
            <a:noAutofit/>
          </a:bodyPr>
          <a:lstStyle/>
          <a:p>
            <a:pPr marL="0" indent="0">
              <a:spcBef>
                <a:spcPts val="1200"/>
              </a:spcBef>
              <a:buNone/>
            </a:pPr>
            <a:r>
              <a:rPr lang="en-US" sz="2400" dirty="0" smtClean="0">
                <a:latin typeface="Times New Roman"/>
                <a:cs typeface="Times New Roman"/>
              </a:rPr>
              <a:t>A frame for a call contains parameters, local variables, and other information needed to properly execute a method call.</a:t>
            </a:r>
          </a:p>
          <a:p>
            <a:pPr marL="0" indent="0">
              <a:spcBef>
                <a:spcPts val="1200"/>
              </a:spcBef>
              <a:buNone/>
            </a:pPr>
            <a:r>
              <a:rPr lang="en-US" sz="2400" dirty="0" smtClean="0">
                <a:latin typeface="Times New Roman"/>
                <a:cs typeface="Times New Roman"/>
              </a:rPr>
              <a:t>To execute a method call: </a:t>
            </a:r>
          </a:p>
          <a:p>
            <a:pPr marL="502920" indent="-457200">
              <a:spcBef>
                <a:spcPts val="1200"/>
              </a:spcBef>
              <a:buFont typeface="+mj-lt"/>
              <a:buAutoNum type="arabicPeriod"/>
            </a:pPr>
            <a:r>
              <a:rPr lang="en-US" sz="2400" dirty="0" smtClean="0">
                <a:solidFill>
                  <a:srgbClr val="3366FF"/>
                </a:solidFill>
                <a:latin typeface="Times New Roman"/>
                <a:cs typeface="Times New Roman"/>
              </a:rPr>
              <a:t>push a frame for the call on the stack,</a:t>
            </a:r>
          </a:p>
          <a:p>
            <a:pPr marL="502920" indent="-457200">
              <a:spcBef>
                <a:spcPts val="1200"/>
              </a:spcBef>
              <a:buFont typeface="+mj-lt"/>
              <a:buAutoNum type="arabicPeriod"/>
            </a:pPr>
            <a:r>
              <a:rPr lang="en-US" sz="2400" dirty="0" smtClean="0">
                <a:solidFill>
                  <a:srgbClr val="3366FF"/>
                </a:solidFill>
                <a:latin typeface="Times New Roman"/>
                <a:cs typeface="Times New Roman"/>
              </a:rPr>
              <a:t>assign argument values to parameters,</a:t>
            </a:r>
          </a:p>
          <a:p>
            <a:pPr marL="502920" indent="-457200">
              <a:spcBef>
                <a:spcPts val="1200"/>
              </a:spcBef>
              <a:buFont typeface="+mj-lt"/>
              <a:buAutoNum type="arabicPeriod"/>
            </a:pPr>
            <a:r>
              <a:rPr lang="en-US" sz="2400" dirty="0" smtClean="0">
                <a:solidFill>
                  <a:srgbClr val="3366FF"/>
                </a:solidFill>
                <a:latin typeface="Times New Roman"/>
                <a:cs typeface="Times New Roman"/>
              </a:rPr>
              <a:t>execute method body,</a:t>
            </a:r>
          </a:p>
          <a:p>
            <a:pPr marL="502920" indent="-457200">
              <a:spcBef>
                <a:spcPts val="1200"/>
              </a:spcBef>
              <a:buFont typeface="+mj-lt"/>
              <a:buAutoNum type="arabicPeriod"/>
            </a:pPr>
            <a:r>
              <a:rPr lang="en-US" sz="2400" dirty="0" smtClean="0">
                <a:solidFill>
                  <a:srgbClr val="3366FF"/>
                </a:solidFill>
                <a:latin typeface="Times New Roman"/>
                <a:cs typeface="Times New Roman"/>
              </a:rPr>
              <a:t>pop frame for call from stack, and (for a function) push returned value on stack</a:t>
            </a:r>
            <a:endParaRPr lang="en-US" sz="2400" dirty="0" smtClean="0">
              <a:latin typeface="Times New Roman"/>
              <a:cs typeface="Times New Roman"/>
            </a:endParaRPr>
          </a:p>
          <a:p>
            <a:pPr marL="0" indent="0" algn="ctr">
              <a:spcBef>
                <a:spcPts val="1200"/>
              </a:spcBef>
              <a:buNone/>
            </a:pPr>
            <a:r>
              <a:rPr lang="en-US" sz="2400" dirty="0" smtClean="0">
                <a:latin typeface="Times New Roman"/>
                <a:cs typeface="Times New Roman"/>
              </a:rPr>
              <a:t>When executing method body look in frame</a:t>
            </a:r>
            <a:br>
              <a:rPr lang="en-US" sz="2400" dirty="0" smtClean="0">
                <a:latin typeface="Times New Roman"/>
                <a:cs typeface="Times New Roman"/>
              </a:rPr>
            </a:br>
            <a:r>
              <a:rPr lang="en-US" sz="2400" dirty="0" smtClean="0">
                <a:latin typeface="Times New Roman"/>
                <a:cs typeface="Times New Roman"/>
              </a:rPr>
              <a:t>for call for parameters and local variables.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solidFill>
                  <a:srgbClr val="800000"/>
                </a:solidFill>
              </a:rPr>
              <a:t>Questions about local variables</a:t>
            </a:r>
            <a:endParaRPr lang="fr-BE"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23</a:t>
            </a:fld>
            <a:endParaRPr lang="en-US"/>
          </a:p>
        </p:txBody>
      </p:sp>
      <p:sp>
        <p:nvSpPr>
          <p:cNvPr id="4" name="Content Placeholder 3"/>
          <p:cNvSpPr>
            <a:spLocks noGrp="1"/>
          </p:cNvSpPr>
          <p:nvPr>
            <p:ph sz="quarter" idx="1"/>
          </p:nvPr>
        </p:nvSpPr>
        <p:spPr>
          <a:xfrm>
            <a:off x="457200" y="1600200"/>
            <a:ext cx="3581400" cy="3352800"/>
          </a:xfrm>
          <a:ln w="25400">
            <a:solidFill>
              <a:srgbClr val="800000"/>
            </a:solidFill>
          </a:ln>
        </p:spPr>
        <p:txBody>
          <a:bodyPr>
            <a:normAutofit/>
          </a:bodyPr>
          <a:lstStyle/>
          <a:p>
            <a:pPr marL="0" indent="0">
              <a:spcBef>
                <a:spcPts val="600"/>
              </a:spcBef>
              <a:buNone/>
            </a:pPr>
            <a:r>
              <a:rPr lang="en-US" sz="2400" dirty="0" smtClean="0">
                <a:latin typeface="Times New Roman"/>
                <a:cs typeface="Times New Roman"/>
              </a:rPr>
              <a:t>public static void m(…) {</a:t>
            </a:r>
          </a:p>
          <a:p>
            <a:pPr marL="0" indent="0">
              <a:spcBef>
                <a:spcPts val="600"/>
              </a:spcBef>
              <a:buNone/>
            </a:pPr>
            <a:r>
              <a:rPr lang="en-US" sz="2400" dirty="0">
                <a:latin typeface="Times New Roman"/>
                <a:cs typeface="Times New Roman"/>
              </a:rPr>
              <a:t> </a:t>
            </a:r>
            <a:r>
              <a:rPr lang="en-US" sz="2400" dirty="0" smtClean="0">
                <a:latin typeface="Times New Roman"/>
                <a:cs typeface="Times New Roman"/>
              </a:rPr>
              <a:t>   …</a:t>
            </a:r>
          </a:p>
          <a:p>
            <a:pPr marL="0" indent="0">
              <a:spcBef>
                <a:spcPts val="600"/>
              </a:spcBef>
              <a:buNone/>
            </a:pPr>
            <a:r>
              <a:rPr lang="en-US" sz="2400" dirty="0">
                <a:latin typeface="Times New Roman"/>
                <a:cs typeface="Times New Roman"/>
              </a:rPr>
              <a:t> </a:t>
            </a:r>
            <a:r>
              <a:rPr lang="en-US" sz="2400" dirty="0" smtClean="0">
                <a:latin typeface="Times New Roman"/>
                <a:cs typeface="Times New Roman"/>
              </a:rPr>
              <a:t>   while (…) {</a:t>
            </a:r>
          </a:p>
          <a:p>
            <a:pPr marL="0" indent="0">
              <a:spcBef>
                <a:spcPts val="600"/>
              </a:spcBef>
              <a:buNone/>
            </a:pPr>
            <a:r>
              <a:rPr lang="en-US" sz="2400" dirty="0" smtClean="0">
                <a:latin typeface="Times New Roman"/>
                <a:cs typeface="Times New Roman"/>
              </a:rPr>
              <a:t>        </a:t>
            </a:r>
            <a:r>
              <a:rPr lang="en-US" sz="2400" dirty="0" err="1" smtClean="0">
                <a:latin typeface="Times New Roman"/>
                <a:cs typeface="Times New Roman"/>
              </a:rPr>
              <a:t>int</a:t>
            </a:r>
            <a:r>
              <a:rPr lang="en-US" sz="2400" dirty="0" smtClean="0">
                <a:latin typeface="Times New Roman"/>
                <a:cs typeface="Times New Roman"/>
              </a:rPr>
              <a:t> d= 5;</a:t>
            </a:r>
          </a:p>
          <a:p>
            <a:pPr marL="0" indent="0">
              <a:spcBef>
                <a:spcPts val="600"/>
              </a:spcBef>
              <a:buNone/>
            </a:pPr>
            <a:r>
              <a:rPr lang="en-US" sz="2400" dirty="0">
                <a:latin typeface="Times New Roman"/>
                <a:cs typeface="Times New Roman"/>
              </a:rPr>
              <a:t> </a:t>
            </a:r>
            <a:r>
              <a:rPr lang="en-US" sz="2400" dirty="0" smtClean="0">
                <a:latin typeface="Times New Roman"/>
                <a:cs typeface="Times New Roman"/>
              </a:rPr>
              <a:t>       …</a:t>
            </a:r>
          </a:p>
          <a:p>
            <a:pPr marL="0" indent="0">
              <a:spcBef>
                <a:spcPts val="600"/>
              </a:spcBef>
              <a:buNone/>
            </a:pPr>
            <a:r>
              <a:rPr lang="en-US" sz="2400" dirty="0">
                <a:latin typeface="Times New Roman"/>
                <a:cs typeface="Times New Roman"/>
              </a:rPr>
              <a:t> </a:t>
            </a:r>
            <a:r>
              <a:rPr lang="en-US" sz="2400" dirty="0" smtClean="0">
                <a:latin typeface="Times New Roman"/>
                <a:cs typeface="Times New Roman"/>
              </a:rPr>
              <a:t>   }</a:t>
            </a:r>
          </a:p>
          <a:p>
            <a:pPr marL="0" indent="0">
              <a:spcBef>
                <a:spcPts val="600"/>
              </a:spcBef>
              <a:buNone/>
            </a:pPr>
            <a:r>
              <a:rPr lang="en-US" sz="2400" dirty="0">
                <a:latin typeface="Times New Roman"/>
                <a:cs typeface="Times New Roman"/>
              </a:rPr>
              <a:t>}</a:t>
            </a:r>
          </a:p>
        </p:txBody>
      </p:sp>
      <p:sp>
        <p:nvSpPr>
          <p:cNvPr id="5" name="TextBox 4"/>
          <p:cNvSpPr txBox="1"/>
          <p:nvPr/>
        </p:nvSpPr>
        <p:spPr>
          <a:xfrm>
            <a:off x="609600" y="5257800"/>
            <a:ext cx="7620000" cy="1200328"/>
          </a:xfrm>
          <a:prstGeom prst="rect">
            <a:avLst/>
          </a:prstGeom>
          <a:noFill/>
        </p:spPr>
        <p:txBody>
          <a:bodyPr wrap="square" rtlCol="0">
            <a:spAutoFit/>
          </a:bodyPr>
          <a:lstStyle/>
          <a:p>
            <a:r>
              <a:rPr lang="en-US" dirty="0" smtClean="0"/>
              <a:t>In a call  m(</a:t>
            </a:r>
            <a:r>
              <a:rPr lang="is-IS" dirty="0" smtClean="0"/>
              <a:t>…</a:t>
            </a:r>
            <a:r>
              <a:rPr lang="en-US" dirty="0" smtClean="0"/>
              <a:t>)</a:t>
            </a:r>
          </a:p>
          <a:p>
            <a:r>
              <a:rPr lang="en-US" dirty="0" smtClean="0"/>
              <a:t>when is local variable  d  created and when is it destroyed?</a:t>
            </a:r>
          </a:p>
          <a:p>
            <a:r>
              <a:rPr lang="en-US" dirty="0" smtClean="0"/>
              <a:t>Which version of procedure  m  do you like better?  Why?</a:t>
            </a:r>
            <a:endParaRPr lang="en-US" dirty="0"/>
          </a:p>
        </p:txBody>
      </p:sp>
      <p:sp>
        <p:nvSpPr>
          <p:cNvPr id="6" name="Content Placeholder 3"/>
          <p:cNvSpPr txBox="1">
            <a:spLocks/>
          </p:cNvSpPr>
          <p:nvPr/>
        </p:nvSpPr>
        <p:spPr>
          <a:xfrm>
            <a:off x="4572000" y="1600200"/>
            <a:ext cx="3581400" cy="3733800"/>
          </a:xfrm>
          <a:prstGeom prst="rect">
            <a:avLst/>
          </a:prstGeom>
          <a:ln w="25400">
            <a:solidFill>
              <a:srgbClr val="800000"/>
            </a:solidFill>
          </a:ln>
        </p:spPr>
        <p:txBody>
          <a:bodyPr vert="horz">
            <a:normAutofit lnSpcReduction="1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ct val="110000"/>
              </a:lnSpc>
              <a:spcBef>
                <a:spcPts val="600"/>
              </a:spcBef>
              <a:buFont typeface="Wingdings"/>
              <a:buNone/>
            </a:pPr>
            <a:r>
              <a:rPr lang="en-US" sz="2400" dirty="0" smtClean="0">
                <a:latin typeface="Times New Roman"/>
                <a:cs typeface="Times New Roman"/>
              </a:rPr>
              <a:t>public static void m(…) {</a:t>
            </a:r>
          </a:p>
          <a:p>
            <a:pPr marL="0" indent="0">
              <a:lnSpc>
                <a:spcPct val="110000"/>
              </a:lnSpc>
              <a:spcBef>
                <a:spcPts val="600"/>
              </a:spcBef>
              <a:buFont typeface="Wingdings"/>
              <a:buNone/>
            </a:pPr>
            <a:r>
              <a:rPr lang="en-US" sz="2400" dirty="0" smtClean="0">
                <a:latin typeface="Times New Roman"/>
                <a:cs typeface="Times New Roman"/>
              </a:rPr>
              <a:t>    </a:t>
            </a:r>
            <a:r>
              <a:rPr lang="en-US" sz="2400" dirty="0" err="1" smtClean="0">
                <a:latin typeface="Times New Roman"/>
                <a:cs typeface="Times New Roman"/>
              </a:rPr>
              <a:t>int</a:t>
            </a:r>
            <a:r>
              <a:rPr lang="en-US" sz="2400" dirty="0" smtClean="0">
                <a:latin typeface="Times New Roman"/>
                <a:cs typeface="Times New Roman"/>
              </a:rPr>
              <a:t> d;  </a:t>
            </a:r>
          </a:p>
          <a:p>
            <a:pPr marL="0" indent="0">
              <a:lnSpc>
                <a:spcPct val="110000"/>
              </a:lnSpc>
              <a:spcBef>
                <a:spcPts val="600"/>
              </a:spcBef>
              <a:buFont typeface="Wingdings"/>
              <a:buNone/>
            </a:pPr>
            <a:r>
              <a:rPr lang="en-US" sz="2400" dirty="0">
                <a:latin typeface="Times New Roman"/>
                <a:cs typeface="Times New Roman"/>
              </a:rPr>
              <a:t> </a:t>
            </a:r>
            <a:r>
              <a:rPr lang="en-US" sz="2400" dirty="0" smtClean="0">
                <a:latin typeface="Times New Roman"/>
                <a:cs typeface="Times New Roman"/>
              </a:rPr>
              <a:t>   …</a:t>
            </a:r>
          </a:p>
          <a:p>
            <a:pPr marL="0" indent="0">
              <a:lnSpc>
                <a:spcPct val="110000"/>
              </a:lnSpc>
              <a:spcBef>
                <a:spcPts val="600"/>
              </a:spcBef>
              <a:buFont typeface="Wingdings"/>
              <a:buNone/>
            </a:pPr>
            <a:r>
              <a:rPr lang="en-US" sz="2400" dirty="0" smtClean="0">
                <a:latin typeface="Times New Roman"/>
                <a:cs typeface="Times New Roman"/>
              </a:rPr>
              <a:t>    while (…) {</a:t>
            </a:r>
          </a:p>
          <a:p>
            <a:pPr marL="0" indent="0">
              <a:lnSpc>
                <a:spcPct val="110000"/>
              </a:lnSpc>
              <a:spcBef>
                <a:spcPts val="600"/>
              </a:spcBef>
              <a:buFont typeface="Wingdings"/>
              <a:buNone/>
            </a:pPr>
            <a:r>
              <a:rPr lang="en-US" sz="2400" dirty="0" smtClean="0">
                <a:latin typeface="Times New Roman"/>
                <a:cs typeface="Times New Roman"/>
              </a:rPr>
              <a:t>        d= 5;</a:t>
            </a:r>
          </a:p>
          <a:p>
            <a:pPr marL="0" indent="0">
              <a:lnSpc>
                <a:spcPct val="110000"/>
              </a:lnSpc>
              <a:spcBef>
                <a:spcPts val="600"/>
              </a:spcBef>
              <a:buFont typeface="Wingdings"/>
              <a:buNone/>
            </a:pPr>
            <a:r>
              <a:rPr lang="en-US" sz="2400" dirty="0" smtClean="0">
                <a:latin typeface="Times New Roman"/>
                <a:cs typeface="Times New Roman"/>
              </a:rPr>
              <a:t>        …</a:t>
            </a:r>
          </a:p>
          <a:p>
            <a:pPr marL="0" indent="0">
              <a:lnSpc>
                <a:spcPct val="110000"/>
              </a:lnSpc>
              <a:spcBef>
                <a:spcPts val="600"/>
              </a:spcBef>
              <a:buFont typeface="Wingdings"/>
              <a:buNone/>
            </a:pPr>
            <a:r>
              <a:rPr lang="en-US" sz="2400" dirty="0" smtClean="0">
                <a:latin typeface="Times New Roman"/>
                <a:cs typeface="Times New Roman"/>
              </a:rPr>
              <a:t>    }</a:t>
            </a:r>
          </a:p>
          <a:p>
            <a:pPr marL="0" indent="0">
              <a:lnSpc>
                <a:spcPct val="110000"/>
              </a:lnSpc>
              <a:spcBef>
                <a:spcPts val="600"/>
              </a:spcBef>
              <a:buFont typeface="Wingdings"/>
              <a:buNone/>
            </a:pPr>
            <a:r>
              <a:rPr lang="en-US" sz="2400" dirty="0" smtClean="0">
                <a:latin typeface="Times New Roman"/>
                <a:cs typeface="Times New Roman"/>
              </a:rPr>
              <a:t>}</a:t>
            </a:r>
            <a:endParaRPr lang="en-US" sz="2400" dirty="0">
              <a:latin typeface="Times New Roman"/>
              <a:cs typeface="Times New Roman"/>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solidFill>
                  <a:srgbClr val="800000"/>
                </a:solidFill>
              </a:rPr>
              <a:t>Recursion is used extensively in math</a:t>
            </a:r>
            <a:endParaRPr lang="fr-BE"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24</a:t>
            </a:fld>
            <a:endParaRPr lang="en-US"/>
          </a:p>
        </p:txBody>
      </p:sp>
      <p:sp>
        <p:nvSpPr>
          <p:cNvPr id="4" name="Content Placeholder 3"/>
          <p:cNvSpPr>
            <a:spLocks noGrp="1"/>
          </p:cNvSpPr>
          <p:nvPr>
            <p:ph sz="quarter" idx="1"/>
          </p:nvPr>
        </p:nvSpPr>
        <p:spPr>
          <a:xfrm>
            <a:off x="457200" y="1600200"/>
            <a:ext cx="7696200" cy="4495800"/>
          </a:xfrm>
        </p:spPr>
        <p:txBody>
          <a:bodyPr>
            <a:normAutofit/>
          </a:bodyPr>
          <a:lstStyle/>
          <a:p>
            <a:pPr marL="0" indent="0">
              <a:buNone/>
            </a:pPr>
            <a:r>
              <a:rPr lang="en-US" sz="2400" dirty="0" smtClean="0">
                <a:latin typeface="Times New Roman"/>
                <a:cs typeface="Times New Roman"/>
              </a:rPr>
              <a:t>Math definition of n factorial           </a:t>
            </a:r>
            <a:r>
              <a:rPr lang="en-US" sz="2400" dirty="0" smtClean="0">
                <a:solidFill>
                  <a:srgbClr val="008000"/>
                </a:solidFill>
                <a:latin typeface="Times New Roman"/>
                <a:cs typeface="Times New Roman"/>
              </a:rPr>
              <a:t>E.g. 3! = 3*2*1 = 6</a:t>
            </a:r>
          </a:p>
          <a:p>
            <a:pPr marL="0" indent="0">
              <a:buNone/>
            </a:pPr>
            <a:r>
              <a:rPr lang="en-US" sz="2400" dirty="0">
                <a:latin typeface="Times New Roman"/>
                <a:cs typeface="Times New Roman"/>
              </a:rPr>
              <a:t> </a:t>
            </a:r>
            <a:r>
              <a:rPr lang="en-US" sz="2400" dirty="0" smtClean="0">
                <a:latin typeface="Times New Roman"/>
                <a:cs typeface="Times New Roman"/>
              </a:rPr>
              <a:t>    </a:t>
            </a:r>
            <a:r>
              <a:rPr lang="en-US" sz="2400" dirty="0" smtClean="0">
                <a:solidFill>
                  <a:srgbClr val="FF0000"/>
                </a:solidFill>
                <a:latin typeface="Times New Roman"/>
                <a:cs typeface="Times New Roman"/>
              </a:rPr>
              <a:t> 0! = 1</a:t>
            </a:r>
          </a:p>
          <a:p>
            <a:pPr marL="0" indent="0">
              <a:buNone/>
            </a:pPr>
            <a:r>
              <a:rPr lang="en-US" sz="2400" dirty="0">
                <a:solidFill>
                  <a:srgbClr val="FF0000"/>
                </a:solidFill>
                <a:latin typeface="Times New Roman"/>
                <a:cs typeface="Times New Roman"/>
              </a:rPr>
              <a:t> </a:t>
            </a:r>
            <a:r>
              <a:rPr lang="en-US" sz="2400" dirty="0" smtClean="0">
                <a:solidFill>
                  <a:srgbClr val="FF0000"/>
                </a:solidFill>
                <a:latin typeface="Times New Roman"/>
                <a:cs typeface="Times New Roman"/>
              </a:rPr>
              <a:t>     n! = n * (n-1)!   </a:t>
            </a:r>
            <a:r>
              <a:rPr lang="en-US" sz="2400" dirty="0">
                <a:solidFill>
                  <a:srgbClr val="FF0000"/>
                </a:solidFill>
                <a:latin typeface="Times New Roman"/>
                <a:cs typeface="Times New Roman"/>
              </a:rPr>
              <a:t>f</a:t>
            </a:r>
            <a:r>
              <a:rPr lang="en-US" sz="2400" dirty="0" smtClean="0">
                <a:solidFill>
                  <a:srgbClr val="FF0000"/>
                </a:solidFill>
                <a:latin typeface="Times New Roman"/>
                <a:cs typeface="Times New Roman"/>
              </a:rPr>
              <a:t>or n &gt; 0</a:t>
            </a:r>
          </a:p>
          <a:p>
            <a:pPr marL="0" indent="0">
              <a:buNone/>
            </a:pPr>
            <a:endParaRPr lang="en-US" sz="2400" dirty="0">
              <a:solidFill>
                <a:srgbClr val="FF0000"/>
              </a:solidFill>
              <a:latin typeface="Times New Roman"/>
              <a:cs typeface="Times New Roman"/>
            </a:endParaRPr>
          </a:p>
          <a:p>
            <a:pPr marL="0" indent="0">
              <a:buNone/>
            </a:pPr>
            <a:r>
              <a:rPr lang="en-US" sz="2400" dirty="0" smtClean="0">
                <a:latin typeface="Times New Roman"/>
                <a:cs typeface="Times New Roman"/>
              </a:rPr>
              <a:t>Math definition of </a:t>
            </a:r>
            <a:r>
              <a:rPr lang="en-US" sz="2400" dirty="0" err="1" smtClean="0">
                <a:latin typeface="Times New Roman"/>
                <a:cs typeface="Times New Roman"/>
              </a:rPr>
              <a:t>b</a:t>
            </a:r>
            <a:r>
              <a:rPr lang="en-US" sz="3200" baseline="30000" dirty="0" err="1" smtClean="0">
                <a:latin typeface="Times New Roman"/>
                <a:cs typeface="Times New Roman"/>
              </a:rPr>
              <a:t>c</a:t>
            </a:r>
            <a:r>
              <a:rPr lang="en-US" sz="2400" dirty="0" smtClean="0">
                <a:latin typeface="Times New Roman"/>
                <a:cs typeface="Times New Roman"/>
              </a:rPr>
              <a:t>  for c &gt;= 0</a:t>
            </a:r>
            <a:endParaRPr lang="en-US" sz="2400" dirty="0">
              <a:latin typeface="Times New Roman"/>
              <a:cs typeface="Times New Roman"/>
            </a:endParaRPr>
          </a:p>
          <a:p>
            <a:pPr marL="0" indent="0">
              <a:buNone/>
            </a:pPr>
            <a:r>
              <a:rPr lang="en-US" sz="2400" dirty="0" smtClean="0">
                <a:solidFill>
                  <a:srgbClr val="FF0000"/>
                </a:solidFill>
                <a:latin typeface="Times New Roman"/>
                <a:cs typeface="Times New Roman"/>
              </a:rPr>
              <a:t>    b</a:t>
            </a:r>
            <a:r>
              <a:rPr lang="en-US" sz="3000" baseline="30000" dirty="0" smtClean="0">
                <a:solidFill>
                  <a:srgbClr val="FF0000"/>
                </a:solidFill>
                <a:latin typeface="Times New Roman"/>
                <a:cs typeface="Times New Roman"/>
              </a:rPr>
              <a:t>0</a:t>
            </a:r>
            <a:r>
              <a:rPr lang="en-US" sz="2400" dirty="0" smtClean="0">
                <a:solidFill>
                  <a:srgbClr val="FF0000"/>
                </a:solidFill>
                <a:latin typeface="Times New Roman"/>
                <a:cs typeface="Times New Roman"/>
              </a:rPr>
              <a:t> = 1</a:t>
            </a:r>
          </a:p>
          <a:p>
            <a:pPr marL="0" indent="0">
              <a:buNone/>
            </a:pPr>
            <a:r>
              <a:rPr lang="en-US" sz="2400" dirty="0">
                <a:solidFill>
                  <a:srgbClr val="FF0000"/>
                </a:solidFill>
                <a:latin typeface="Times New Roman"/>
                <a:cs typeface="Times New Roman"/>
              </a:rPr>
              <a:t> </a:t>
            </a:r>
            <a:r>
              <a:rPr lang="en-US" sz="2400" dirty="0" smtClean="0">
                <a:solidFill>
                  <a:srgbClr val="FF0000"/>
                </a:solidFill>
                <a:latin typeface="Times New Roman"/>
                <a:cs typeface="Times New Roman"/>
              </a:rPr>
              <a:t>   </a:t>
            </a:r>
            <a:r>
              <a:rPr lang="en-US" sz="2400" dirty="0" err="1" smtClean="0">
                <a:solidFill>
                  <a:srgbClr val="FF0000"/>
                </a:solidFill>
                <a:latin typeface="Times New Roman"/>
                <a:cs typeface="Times New Roman"/>
              </a:rPr>
              <a:t>b</a:t>
            </a:r>
            <a:r>
              <a:rPr lang="en-US" sz="3200" baseline="30000" dirty="0" err="1" smtClean="0">
                <a:solidFill>
                  <a:srgbClr val="FF0000"/>
                </a:solidFill>
                <a:latin typeface="Times New Roman"/>
                <a:cs typeface="Times New Roman"/>
              </a:rPr>
              <a:t>c</a:t>
            </a:r>
            <a:r>
              <a:rPr lang="en-US" sz="2400" dirty="0" smtClean="0">
                <a:solidFill>
                  <a:srgbClr val="FF0000"/>
                </a:solidFill>
                <a:latin typeface="Times New Roman"/>
                <a:cs typeface="Times New Roman"/>
              </a:rPr>
              <a:t> = b * b</a:t>
            </a:r>
            <a:r>
              <a:rPr lang="en-US" sz="3200" baseline="30000" dirty="0" smtClean="0">
                <a:solidFill>
                  <a:srgbClr val="FF0000"/>
                </a:solidFill>
                <a:latin typeface="Times New Roman"/>
                <a:cs typeface="Times New Roman"/>
              </a:rPr>
              <a:t>c-1</a:t>
            </a:r>
            <a:r>
              <a:rPr lang="en-US" sz="2400" dirty="0" smtClean="0">
                <a:solidFill>
                  <a:srgbClr val="FF0000"/>
                </a:solidFill>
                <a:latin typeface="Times New Roman"/>
                <a:cs typeface="Times New Roman"/>
              </a:rPr>
              <a:t>   for c &gt; 0</a:t>
            </a:r>
            <a:endParaRPr lang="fr-BE" sz="2400" dirty="0">
              <a:solidFill>
                <a:srgbClr val="FF0000"/>
              </a:solidFill>
              <a:latin typeface="Times New Roman"/>
              <a:cs typeface="Times New Roman"/>
            </a:endParaRPr>
          </a:p>
        </p:txBody>
      </p:sp>
      <p:sp>
        <p:nvSpPr>
          <p:cNvPr id="5" name="TextBox 4"/>
          <p:cNvSpPr txBox="1"/>
          <p:nvPr/>
        </p:nvSpPr>
        <p:spPr>
          <a:xfrm>
            <a:off x="5105400" y="2286000"/>
            <a:ext cx="3810000" cy="3046988"/>
          </a:xfrm>
          <a:prstGeom prst="rect">
            <a:avLst/>
          </a:prstGeom>
          <a:noFill/>
          <a:ln>
            <a:solidFill>
              <a:srgbClr val="800000"/>
            </a:solidFill>
          </a:ln>
        </p:spPr>
        <p:txBody>
          <a:bodyPr wrap="square" rtlCol="0">
            <a:spAutoFit/>
          </a:bodyPr>
          <a:lstStyle/>
          <a:p>
            <a:r>
              <a:rPr lang="en-US" dirty="0" smtClean="0"/>
              <a:t>Easy to make math definition into a Java function!</a:t>
            </a:r>
          </a:p>
          <a:p>
            <a:endParaRPr lang="en-US" dirty="0" smtClean="0"/>
          </a:p>
          <a:p>
            <a:r>
              <a:rPr lang="en-US" b="1" dirty="0" smtClean="0">
                <a:solidFill>
                  <a:srgbClr val="FF0000"/>
                </a:solidFill>
              </a:rPr>
              <a:t>public</a:t>
            </a:r>
            <a:r>
              <a:rPr lang="en-US" dirty="0" smtClean="0">
                <a:solidFill>
                  <a:srgbClr val="FF0000"/>
                </a:solidFill>
              </a:rPr>
              <a:t> </a:t>
            </a:r>
            <a:r>
              <a:rPr lang="en-US" b="1" dirty="0" smtClean="0">
                <a:solidFill>
                  <a:srgbClr val="FF0000"/>
                </a:solidFill>
              </a:rPr>
              <a:t>static</a:t>
            </a:r>
            <a:r>
              <a:rPr lang="en-US" dirty="0" smtClean="0">
                <a:solidFill>
                  <a:srgbClr val="FF0000"/>
                </a:solidFill>
              </a:rPr>
              <a:t> </a:t>
            </a:r>
            <a:r>
              <a:rPr lang="en-US" b="1" dirty="0" err="1" smtClean="0">
                <a:solidFill>
                  <a:srgbClr val="FF0000"/>
                </a:solidFill>
              </a:rPr>
              <a:t>int</a:t>
            </a:r>
            <a:r>
              <a:rPr lang="en-US" dirty="0" smtClean="0">
                <a:solidFill>
                  <a:srgbClr val="FF0000"/>
                </a:solidFill>
              </a:rPr>
              <a:t> fact(</a:t>
            </a:r>
            <a:r>
              <a:rPr lang="en-US" b="1" dirty="0" err="1" smtClean="0">
                <a:solidFill>
                  <a:srgbClr val="FF0000"/>
                </a:solidFill>
              </a:rPr>
              <a:t>int</a:t>
            </a:r>
            <a:r>
              <a:rPr lang="en-US" dirty="0" smtClean="0">
                <a:solidFill>
                  <a:srgbClr val="FF0000"/>
                </a:solidFill>
              </a:rPr>
              <a:t> n) {</a:t>
            </a:r>
          </a:p>
          <a:p>
            <a:r>
              <a:rPr lang="en-US" dirty="0">
                <a:solidFill>
                  <a:srgbClr val="FF0000"/>
                </a:solidFill>
              </a:rPr>
              <a:t> </a:t>
            </a:r>
            <a:r>
              <a:rPr lang="en-US" dirty="0" smtClean="0">
                <a:solidFill>
                  <a:srgbClr val="FF0000"/>
                </a:solidFill>
              </a:rPr>
              <a:t>  </a:t>
            </a:r>
            <a:r>
              <a:rPr lang="en-US" b="1" dirty="0" smtClean="0">
                <a:solidFill>
                  <a:srgbClr val="FF0000"/>
                </a:solidFill>
              </a:rPr>
              <a:t>if</a:t>
            </a:r>
            <a:r>
              <a:rPr lang="en-US" dirty="0" smtClean="0">
                <a:solidFill>
                  <a:srgbClr val="FF0000"/>
                </a:solidFill>
              </a:rPr>
              <a:t> (n == 0) </a:t>
            </a:r>
            <a:r>
              <a:rPr lang="en-US" b="1" dirty="0" smtClean="0">
                <a:solidFill>
                  <a:srgbClr val="FF0000"/>
                </a:solidFill>
              </a:rPr>
              <a:t>return</a:t>
            </a:r>
            <a:r>
              <a:rPr lang="en-US" dirty="0" smtClean="0">
                <a:solidFill>
                  <a:srgbClr val="FF0000"/>
                </a:solidFill>
              </a:rPr>
              <a:t> 1;</a:t>
            </a:r>
          </a:p>
          <a:p>
            <a:endParaRPr lang="en-US" dirty="0">
              <a:solidFill>
                <a:srgbClr val="FF0000"/>
              </a:solidFill>
            </a:endParaRPr>
          </a:p>
          <a:p>
            <a:r>
              <a:rPr lang="en-US" dirty="0" smtClean="0">
                <a:solidFill>
                  <a:srgbClr val="FF0000"/>
                </a:solidFill>
              </a:rPr>
              <a:t>   </a:t>
            </a:r>
            <a:r>
              <a:rPr lang="en-US" b="1" dirty="0" smtClean="0">
                <a:solidFill>
                  <a:srgbClr val="FF0000"/>
                </a:solidFill>
              </a:rPr>
              <a:t>return</a:t>
            </a:r>
            <a:r>
              <a:rPr lang="en-US" dirty="0" smtClean="0">
                <a:solidFill>
                  <a:srgbClr val="FF0000"/>
                </a:solidFill>
              </a:rPr>
              <a:t> n * fact(n-1);</a:t>
            </a:r>
          </a:p>
          <a:p>
            <a:r>
              <a:rPr lang="en-US" dirty="0" smtClean="0">
                <a:solidFill>
                  <a:srgbClr val="FF0000"/>
                </a:solidFill>
              </a:rPr>
              <a:t>}</a:t>
            </a:r>
          </a:p>
        </p:txBody>
      </p:sp>
      <p:sp>
        <p:nvSpPr>
          <p:cNvPr id="6" name="TextBox 5"/>
          <p:cNvSpPr txBox="1"/>
          <p:nvPr/>
        </p:nvSpPr>
        <p:spPr>
          <a:xfrm>
            <a:off x="609600" y="5124272"/>
            <a:ext cx="7315200" cy="1200328"/>
          </a:xfrm>
          <a:prstGeom prst="rect">
            <a:avLst/>
          </a:prstGeom>
          <a:noFill/>
        </p:spPr>
        <p:txBody>
          <a:bodyPr wrap="square" rtlCol="0">
            <a:spAutoFit/>
          </a:bodyPr>
          <a:lstStyle/>
          <a:p>
            <a:r>
              <a:rPr lang="en-US" dirty="0" smtClean="0"/>
              <a:t>Lots of things defined recursively: </a:t>
            </a:r>
          </a:p>
          <a:p>
            <a:r>
              <a:rPr lang="en-US" dirty="0" smtClean="0"/>
              <a:t>expression grammars trees ….   </a:t>
            </a:r>
          </a:p>
          <a:p>
            <a:r>
              <a:rPr lang="en-US" dirty="0" smtClean="0"/>
              <a:t>We will see such things later</a:t>
            </a:r>
            <a:endParaRPr lang="en-US" dirty="0"/>
          </a:p>
        </p:txBody>
      </p:sp>
    </p:spTree>
    <p:extLst>
      <p:ext uri="{BB962C8B-B14F-4D97-AF65-F5344CB8AC3E}">
        <p14:creationId xmlns:p14="http://schemas.microsoft.com/office/powerpoint/2010/main" val="199663451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smtClean="0">
                <a:solidFill>
                  <a:srgbClr val="800000"/>
                </a:solidFill>
              </a:rPr>
              <a:t>Two views of recursive methods</a:t>
            </a:r>
            <a:endParaRPr lang="en-US" sz="3600" dirty="0">
              <a:solidFill>
                <a:srgbClr val="80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25</a:t>
            </a:fld>
            <a:endParaRPr lang="en-US"/>
          </a:p>
        </p:txBody>
      </p:sp>
      <p:sp>
        <p:nvSpPr>
          <p:cNvPr id="10242" name="Rectangle 2"/>
          <p:cNvSpPr>
            <a:spLocks noGrp="1" noChangeArrowheads="1"/>
          </p:cNvSpPr>
          <p:nvPr>
            <p:ph sz="quarter" idx="1"/>
          </p:nvPr>
        </p:nvSpPr>
        <p:spPr>
          <a:xfrm>
            <a:off x="609600" y="1676400"/>
            <a:ext cx="7848600" cy="4808537"/>
          </a:xfrm>
          <a:ln/>
        </p:spPr>
        <p:txBody>
          <a:bodyPr rIns="132080">
            <a:normAutofit/>
          </a:bodyPr>
          <a:lstStyle/>
          <a:p>
            <a:pPr marL="496888" indent="-457200"/>
            <a:r>
              <a:rPr lang="en-US" dirty="0" smtClean="0">
                <a:solidFill>
                  <a:srgbClr val="FF0000"/>
                </a:solidFill>
              </a:rPr>
              <a:t>How are calls on recursive methods executed?</a:t>
            </a:r>
            <a:r>
              <a:rPr lang="en-US" dirty="0">
                <a:solidFill>
                  <a:srgbClr val="FF0000"/>
                </a:solidFill>
              </a:rPr>
              <a:t> </a:t>
            </a:r>
            <a:r>
              <a:rPr lang="en-US" dirty="0" smtClean="0"/>
              <a:t>We saw that. Use this only to gain understanding / assurance that recursion works</a:t>
            </a:r>
          </a:p>
          <a:p>
            <a:pPr marL="496888" indent="-457200"/>
            <a:r>
              <a:rPr lang="en-US" dirty="0" smtClean="0">
                <a:solidFill>
                  <a:srgbClr val="FF0000"/>
                </a:solidFill>
              </a:rPr>
              <a:t>How do we understand a recursive method —know that it satisfies its specification? How do we write a recursive method?</a:t>
            </a:r>
            <a:r>
              <a:rPr lang="en-US" dirty="0">
                <a:solidFill>
                  <a:srgbClr val="FF0000"/>
                </a:solidFill>
              </a:rPr>
              <a:t/>
            </a:r>
            <a:br>
              <a:rPr lang="en-US" dirty="0">
                <a:solidFill>
                  <a:srgbClr val="FF0000"/>
                </a:solidFill>
              </a:rPr>
            </a:br>
            <a:r>
              <a:rPr lang="en-US" dirty="0" smtClean="0"/>
              <a:t>This requires a totally different approach. Thinking about how the method gets executed will confuse you completely! We now introduce this approach.</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smtClean="0">
                <a:solidFill>
                  <a:srgbClr val="800000"/>
                </a:solidFill>
              </a:rPr>
              <a:t>How to understand what a call does</a:t>
            </a:r>
            <a:endParaRPr lang="en-US" sz="3600" dirty="0">
              <a:solidFill>
                <a:srgbClr val="80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26</a:t>
            </a:fld>
            <a:endParaRPr lang="en-US"/>
          </a:p>
        </p:txBody>
      </p:sp>
      <p:grpSp>
        <p:nvGrpSpPr>
          <p:cNvPr id="7" name="Group 6"/>
          <p:cNvGrpSpPr/>
          <p:nvPr/>
        </p:nvGrpSpPr>
        <p:grpSpPr>
          <a:xfrm>
            <a:off x="4191000" y="3657600"/>
            <a:ext cx="4267200" cy="2852068"/>
            <a:chOff x="1143000" y="1143000"/>
            <a:chExt cx="4267200" cy="2852068"/>
          </a:xfrm>
        </p:grpSpPr>
        <p:sp>
          <p:nvSpPr>
            <p:cNvPr id="8" name="Rectangle 7"/>
            <p:cNvSpPr/>
            <p:nvPr/>
          </p:nvSpPr>
          <p:spPr>
            <a:xfrm>
              <a:off x="1143000" y="1143000"/>
              <a:ext cx="4267200" cy="2852068"/>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19200" y="1219200"/>
              <a:ext cx="4114800" cy="2677656"/>
            </a:xfrm>
            <a:prstGeom prst="rect">
              <a:avLst/>
            </a:prstGeom>
          </p:spPr>
          <p:txBody>
            <a:bodyPr wrap="square">
              <a:spAutoFit/>
            </a:bodyPr>
            <a:lstStyle/>
            <a:p>
              <a:r>
                <a:rPr lang="en-US" dirty="0" smtClean="0">
                  <a:solidFill>
                    <a:srgbClr val="FF0000"/>
                  </a:solidFill>
                </a:rPr>
                <a:t>/</a:t>
              </a:r>
              <a:r>
                <a:rPr lang="en-US" dirty="0">
                  <a:solidFill>
                    <a:srgbClr val="FF0000"/>
                  </a:solidFill>
                </a:rPr>
                <a:t>** </a:t>
              </a:r>
              <a:r>
                <a:rPr lang="en-US" dirty="0" smtClean="0">
                  <a:solidFill>
                    <a:srgbClr val="FF0000"/>
                  </a:solidFill>
                </a:rPr>
                <a:t>=  sum </a:t>
              </a:r>
              <a:r>
                <a:rPr lang="en-US" dirty="0">
                  <a:solidFill>
                    <a:srgbClr val="FF0000"/>
                  </a:solidFill>
                </a:rPr>
                <a:t>of </a:t>
              </a:r>
              <a:r>
                <a:rPr lang="en-US" dirty="0" smtClean="0">
                  <a:solidFill>
                    <a:srgbClr val="FF0000"/>
                  </a:solidFill>
                </a:rPr>
                <a:t>the digits of n.</a:t>
              </a:r>
            </a:p>
            <a:p>
              <a:r>
                <a:rPr lang="en-US" dirty="0">
                  <a:solidFill>
                    <a:srgbClr val="FF0000"/>
                  </a:solidFill>
                </a:rPr>
                <a:t> </a:t>
              </a:r>
              <a:r>
                <a:rPr lang="en-US" dirty="0" smtClean="0">
                  <a:solidFill>
                    <a:srgbClr val="FF0000"/>
                  </a:solidFill>
                </a:rPr>
                <a:t>  * Precondition:  </a:t>
              </a:r>
              <a:r>
                <a:rPr lang="en-US" dirty="0">
                  <a:solidFill>
                    <a:srgbClr val="FF0000"/>
                  </a:solidFill>
                </a:rPr>
                <a:t>n &gt;= 0 */ </a:t>
              </a:r>
              <a:r>
                <a:rPr lang="en-US" b="1" dirty="0" smtClean="0"/>
                <a:t>public</a:t>
              </a:r>
              <a:r>
                <a:rPr lang="en-US" dirty="0" smtClean="0"/>
                <a:t> </a:t>
              </a:r>
              <a:r>
                <a:rPr lang="en-US" b="1" dirty="0"/>
                <a:t>static</a:t>
              </a:r>
              <a:r>
                <a:rPr lang="en-US" dirty="0"/>
                <a:t> </a:t>
              </a:r>
              <a:r>
                <a:rPr lang="en-US" b="1" dirty="0" err="1"/>
                <a:t>int</a:t>
              </a:r>
              <a:r>
                <a:rPr lang="en-US" dirty="0"/>
                <a:t> sum(</a:t>
              </a:r>
              <a:r>
                <a:rPr lang="en-US" b="1" dirty="0" err="1"/>
                <a:t>int</a:t>
              </a:r>
              <a:r>
                <a:rPr lang="en-US" dirty="0"/>
                <a:t> n) {</a:t>
              </a:r>
            </a:p>
            <a:p>
              <a:r>
                <a:rPr lang="en-US" dirty="0"/>
                <a:t>     </a:t>
              </a:r>
              <a:r>
                <a:rPr lang="en-US" b="1" dirty="0" smtClean="0"/>
                <a:t>if</a:t>
              </a:r>
              <a:r>
                <a:rPr lang="en-US" dirty="0" smtClean="0"/>
                <a:t> </a:t>
              </a:r>
              <a:r>
                <a:rPr lang="en-US" dirty="0"/>
                <a:t>(n &lt; 10) </a:t>
              </a:r>
              <a:r>
                <a:rPr lang="en-US" b="1" dirty="0"/>
                <a:t>return</a:t>
              </a:r>
              <a:r>
                <a:rPr lang="en-US" dirty="0"/>
                <a:t> n</a:t>
              </a:r>
              <a:r>
                <a:rPr lang="en-US" dirty="0" smtClean="0"/>
                <a:t>;</a:t>
              </a:r>
              <a:endParaRPr lang="en-US" dirty="0"/>
            </a:p>
            <a:p>
              <a:r>
                <a:rPr lang="en-US" dirty="0"/>
                <a:t>     </a:t>
              </a:r>
              <a:r>
                <a:rPr lang="en-US" dirty="0" smtClean="0"/>
                <a:t>/</a:t>
              </a:r>
              <a:r>
                <a:rPr lang="en-US" dirty="0"/>
                <a:t>/ </a:t>
              </a:r>
              <a:r>
                <a:rPr lang="en-US" dirty="0" smtClean="0"/>
                <a:t>n </a:t>
              </a:r>
              <a:r>
                <a:rPr lang="en-US" dirty="0"/>
                <a:t>has at least two </a:t>
              </a:r>
              <a:r>
                <a:rPr lang="en-US" dirty="0" smtClean="0"/>
                <a:t>digits</a:t>
              </a:r>
              <a:endParaRPr lang="en-US" dirty="0"/>
            </a:p>
            <a:p>
              <a:r>
                <a:rPr lang="en-US" b="1" dirty="0" smtClean="0"/>
                <a:t>     return</a:t>
              </a:r>
              <a:r>
                <a:rPr lang="en-US" dirty="0" smtClean="0"/>
                <a:t> sum</a:t>
              </a:r>
              <a:r>
                <a:rPr lang="en-US" dirty="0"/>
                <a:t>(n/10)  +  n%10 </a:t>
              </a:r>
              <a:r>
                <a:rPr lang="en-US" dirty="0" smtClean="0"/>
                <a:t>;</a:t>
              </a:r>
            </a:p>
            <a:p>
              <a:r>
                <a:rPr lang="en-US" dirty="0" smtClean="0"/>
                <a:t>}</a:t>
              </a:r>
              <a:endParaRPr lang="en-US" dirty="0"/>
            </a:p>
          </p:txBody>
        </p:sp>
      </p:grpSp>
      <p:sp>
        <p:nvSpPr>
          <p:cNvPr id="3" name="TextBox 2"/>
          <p:cNvSpPr txBox="1"/>
          <p:nvPr/>
        </p:nvSpPr>
        <p:spPr>
          <a:xfrm>
            <a:off x="2140824" y="3429000"/>
            <a:ext cx="1364376" cy="461665"/>
          </a:xfrm>
          <a:prstGeom prst="rect">
            <a:avLst/>
          </a:prstGeom>
          <a:noFill/>
        </p:spPr>
        <p:txBody>
          <a:bodyPr wrap="none" rtlCol="0">
            <a:spAutoFit/>
          </a:bodyPr>
          <a:lstStyle/>
          <a:p>
            <a:r>
              <a:rPr lang="en-US" dirty="0"/>
              <a:t>s</a:t>
            </a:r>
            <a:r>
              <a:rPr lang="en-US" dirty="0" smtClean="0"/>
              <a:t>um(654)</a:t>
            </a:r>
            <a:endParaRPr lang="en-US" dirty="0"/>
          </a:p>
        </p:txBody>
      </p:sp>
      <p:sp>
        <p:nvSpPr>
          <p:cNvPr id="5" name="TextBox 4"/>
          <p:cNvSpPr txBox="1"/>
          <p:nvPr/>
        </p:nvSpPr>
        <p:spPr>
          <a:xfrm>
            <a:off x="381000" y="1600200"/>
            <a:ext cx="4876800" cy="1200328"/>
          </a:xfrm>
          <a:prstGeom prst="rect">
            <a:avLst/>
          </a:prstGeom>
          <a:noFill/>
        </p:spPr>
        <p:txBody>
          <a:bodyPr wrap="square" rtlCol="0">
            <a:spAutoFit/>
          </a:bodyPr>
          <a:lstStyle/>
          <a:p>
            <a:r>
              <a:rPr lang="en-US" dirty="0" smtClean="0"/>
              <a:t>Make a copy of the method spec, replacing the parameters of the method by the arguments</a:t>
            </a:r>
          </a:p>
        </p:txBody>
      </p:sp>
      <p:sp>
        <p:nvSpPr>
          <p:cNvPr id="10" name="TextBox 9"/>
          <p:cNvSpPr txBox="1"/>
          <p:nvPr/>
        </p:nvSpPr>
        <p:spPr>
          <a:xfrm>
            <a:off x="1072766" y="4038600"/>
            <a:ext cx="2356234" cy="461665"/>
          </a:xfrm>
          <a:prstGeom prst="rect">
            <a:avLst/>
          </a:prstGeom>
          <a:noFill/>
        </p:spPr>
        <p:txBody>
          <a:bodyPr wrap="none" rtlCol="0">
            <a:spAutoFit/>
          </a:bodyPr>
          <a:lstStyle/>
          <a:p>
            <a:r>
              <a:rPr lang="en-US" dirty="0"/>
              <a:t>sum of digits of </a:t>
            </a:r>
            <a:r>
              <a:rPr lang="en-US" b="1" dirty="0">
                <a:solidFill>
                  <a:srgbClr val="FF0000"/>
                </a:solidFill>
              </a:rPr>
              <a:t>n</a:t>
            </a:r>
          </a:p>
        </p:txBody>
      </p:sp>
      <p:sp>
        <p:nvSpPr>
          <p:cNvPr id="11" name="TextBox 10"/>
          <p:cNvSpPr txBox="1"/>
          <p:nvPr/>
        </p:nvSpPr>
        <p:spPr>
          <a:xfrm>
            <a:off x="5867401" y="1600200"/>
            <a:ext cx="2667000" cy="1569660"/>
          </a:xfrm>
          <a:prstGeom prst="rect">
            <a:avLst/>
          </a:prstGeom>
          <a:noFill/>
        </p:spPr>
        <p:txBody>
          <a:bodyPr wrap="square" rtlCol="0">
            <a:spAutoFit/>
          </a:bodyPr>
          <a:lstStyle/>
          <a:p>
            <a:pPr marL="0" lvl="1" algn="r"/>
            <a:r>
              <a:rPr lang="en-US" dirty="0" smtClean="0">
                <a:solidFill>
                  <a:srgbClr val="3366FF"/>
                </a:solidFill>
              </a:rPr>
              <a:t>spec says that the value of a call equals the sum of the digits of n</a:t>
            </a:r>
            <a:endParaRPr lang="en-US" dirty="0">
              <a:solidFill>
                <a:srgbClr val="3366FF"/>
              </a:solidFill>
            </a:endParaRPr>
          </a:p>
        </p:txBody>
      </p:sp>
      <p:sp>
        <p:nvSpPr>
          <p:cNvPr id="14" name="TextBox 13"/>
          <p:cNvSpPr txBox="1"/>
          <p:nvPr/>
        </p:nvSpPr>
        <p:spPr>
          <a:xfrm>
            <a:off x="764989" y="4724400"/>
            <a:ext cx="2664011" cy="461665"/>
          </a:xfrm>
          <a:prstGeom prst="rect">
            <a:avLst/>
          </a:prstGeom>
          <a:noFill/>
        </p:spPr>
        <p:txBody>
          <a:bodyPr wrap="none" rtlCol="0">
            <a:spAutoFit/>
          </a:bodyPr>
          <a:lstStyle/>
          <a:p>
            <a:r>
              <a:rPr lang="en-US" dirty="0"/>
              <a:t>sum of digits of </a:t>
            </a:r>
            <a:r>
              <a:rPr lang="en-US" b="1" dirty="0" smtClean="0">
                <a:solidFill>
                  <a:srgbClr val="FF0000"/>
                </a:solidFill>
              </a:rPr>
              <a:t>654</a:t>
            </a:r>
            <a:endParaRPr lang="en-US" b="1" dirty="0">
              <a:solidFill>
                <a:srgbClr val="FF0000"/>
              </a:solidFill>
            </a:endParaRPr>
          </a:p>
        </p:txBody>
      </p:sp>
    </p:spTree>
    <p:extLst>
      <p:ext uri="{BB962C8B-B14F-4D97-AF65-F5344CB8AC3E}">
        <p14:creationId xmlns:p14="http://schemas.microsoft.com/office/powerpoint/2010/main" val="45471650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dissolv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P spid="1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smtClean="0">
                <a:solidFill>
                  <a:srgbClr val="800000"/>
                </a:solidFill>
              </a:rPr>
              <a:t>Understanding  a recursive method</a:t>
            </a:r>
            <a:endParaRPr lang="en-US" sz="3600" dirty="0">
              <a:solidFill>
                <a:srgbClr val="80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27</a:t>
            </a:fld>
            <a:endParaRPr lang="en-US"/>
          </a:p>
        </p:txBody>
      </p:sp>
      <p:sp>
        <p:nvSpPr>
          <p:cNvPr id="10242" name="Rectangle 2"/>
          <p:cNvSpPr>
            <a:spLocks noGrp="1" noChangeArrowheads="1"/>
          </p:cNvSpPr>
          <p:nvPr>
            <p:ph sz="quarter" idx="1"/>
          </p:nvPr>
        </p:nvSpPr>
        <p:spPr>
          <a:xfrm>
            <a:off x="381000" y="1524000"/>
            <a:ext cx="7848600" cy="4808537"/>
          </a:xfrm>
          <a:ln/>
        </p:spPr>
        <p:txBody>
          <a:bodyPr rIns="132080">
            <a:normAutofit/>
          </a:bodyPr>
          <a:lstStyle/>
          <a:p>
            <a:pPr marL="39688" indent="0">
              <a:buNone/>
            </a:pPr>
            <a:r>
              <a:rPr lang="en-US" sz="2400" dirty="0" smtClean="0">
                <a:latin typeface="Times New Roman"/>
                <a:cs typeface="Times New Roman"/>
              </a:rPr>
              <a:t>Step 1. Have a precise spec!</a:t>
            </a:r>
          </a:p>
        </p:txBody>
      </p:sp>
      <p:grpSp>
        <p:nvGrpSpPr>
          <p:cNvPr id="2" name="Group 1"/>
          <p:cNvGrpSpPr/>
          <p:nvPr/>
        </p:nvGrpSpPr>
        <p:grpSpPr>
          <a:xfrm>
            <a:off x="4343400" y="3352800"/>
            <a:ext cx="4267200" cy="3200400"/>
            <a:chOff x="1143000" y="1143000"/>
            <a:chExt cx="4267200" cy="3200400"/>
          </a:xfrm>
        </p:grpSpPr>
        <p:sp>
          <p:nvSpPr>
            <p:cNvPr id="5" name="Rectangle 4"/>
            <p:cNvSpPr/>
            <p:nvPr/>
          </p:nvSpPr>
          <p:spPr>
            <a:xfrm>
              <a:off x="1143000" y="1143000"/>
              <a:ext cx="4267200" cy="32004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19200" y="1219200"/>
              <a:ext cx="4114800" cy="3046988"/>
            </a:xfrm>
            <a:prstGeom prst="rect">
              <a:avLst/>
            </a:prstGeom>
          </p:spPr>
          <p:txBody>
            <a:bodyPr wrap="square">
              <a:spAutoFit/>
            </a:bodyPr>
            <a:lstStyle/>
            <a:p>
              <a:r>
                <a:rPr lang="en-US" dirty="0" smtClean="0"/>
                <a:t>/</a:t>
              </a:r>
              <a:r>
                <a:rPr lang="en-US" dirty="0"/>
                <a:t>** </a:t>
              </a:r>
              <a:r>
                <a:rPr lang="en-US" dirty="0" smtClean="0"/>
                <a:t>=  sum </a:t>
              </a:r>
              <a:r>
                <a:rPr lang="en-US" dirty="0"/>
                <a:t>of digits </a:t>
              </a:r>
              <a:r>
                <a:rPr lang="en-US" dirty="0" smtClean="0"/>
                <a:t>of n.</a:t>
              </a:r>
            </a:p>
            <a:p>
              <a:r>
                <a:rPr lang="en-US" dirty="0"/>
                <a:t> </a:t>
              </a:r>
              <a:r>
                <a:rPr lang="en-US" dirty="0" smtClean="0"/>
                <a:t>  * Precondition:  </a:t>
              </a:r>
              <a:r>
                <a:rPr lang="en-US" dirty="0"/>
                <a:t>n &gt;= 0 */ </a:t>
              </a:r>
              <a:r>
                <a:rPr lang="en-US" b="1" dirty="0" smtClean="0"/>
                <a:t>public</a:t>
              </a:r>
              <a:r>
                <a:rPr lang="en-US" dirty="0" smtClean="0"/>
                <a:t> </a:t>
              </a:r>
              <a:r>
                <a:rPr lang="en-US" b="1" dirty="0"/>
                <a:t>static</a:t>
              </a:r>
              <a:r>
                <a:rPr lang="en-US" dirty="0"/>
                <a:t> </a:t>
              </a:r>
              <a:r>
                <a:rPr lang="en-US" b="1" dirty="0" err="1"/>
                <a:t>int</a:t>
              </a:r>
              <a:r>
                <a:rPr lang="en-US" dirty="0"/>
                <a:t> sum(</a:t>
              </a:r>
              <a:r>
                <a:rPr lang="en-US" b="1" dirty="0" err="1"/>
                <a:t>int</a:t>
              </a:r>
              <a:r>
                <a:rPr lang="en-US" dirty="0"/>
                <a:t> n) {</a:t>
              </a:r>
            </a:p>
            <a:p>
              <a:r>
                <a:rPr lang="en-US" dirty="0"/>
                <a:t>     </a:t>
              </a:r>
              <a:r>
                <a:rPr lang="en-US" b="1" dirty="0" smtClean="0"/>
                <a:t>if</a:t>
              </a:r>
              <a:r>
                <a:rPr lang="en-US" dirty="0" smtClean="0"/>
                <a:t> </a:t>
              </a:r>
              <a:r>
                <a:rPr lang="en-US" dirty="0"/>
                <a:t>(n &lt; 10) </a:t>
              </a:r>
              <a:r>
                <a:rPr lang="en-US" b="1" dirty="0"/>
                <a:t>return</a:t>
              </a:r>
              <a:r>
                <a:rPr lang="en-US" dirty="0"/>
                <a:t> n;</a:t>
              </a:r>
            </a:p>
            <a:p>
              <a:r>
                <a:rPr lang="en-US" dirty="0"/>
                <a:t> </a:t>
              </a:r>
            </a:p>
            <a:p>
              <a:r>
                <a:rPr lang="en-US" dirty="0"/>
                <a:t>     </a:t>
              </a:r>
              <a:r>
                <a:rPr lang="en-US" dirty="0" smtClean="0"/>
                <a:t>/</a:t>
              </a:r>
              <a:r>
                <a:rPr lang="en-US" dirty="0"/>
                <a:t>/ </a:t>
              </a:r>
              <a:r>
                <a:rPr lang="en-US" dirty="0" smtClean="0"/>
                <a:t>n </a:t>
              </a:r>
              <a:r>
                <a:rPr lang="en-US" dirty="0"/>
                <a:t>has at least two </a:t>
              </a:r>
              <a:r>
                <a:rPr lang="en-US" dirty="0" smtClean="0"/>
                <a:t>digits</a:t>
              </a:r>
              <a:endParaRPr lang="en-US" dirty="0"/>
            </a:p>
            <a:p>
              <a:r>
                <a:rPr lang="en-US" b="1" dirty="0" smtClean="0"/>
                <a:t>     return</a:t>
              </a:r>
              <a:r>
                <a:rPr lang="en-US" dirty="0" smtClean="0"/>
                <a:t> sum</a:t>
              </a:r>
              <a:r>
                <a:rPr lang="en-US" dirty="0"/>
                <a:t>(n/10)  +  n%10 </a:t>
              </a:r>
              <a:r>
                <a:rPr lang="en-US" dirty="0" smtClean="0"/>
                <a:t>;</a:t>
              </a:r>
            </a:p>
            <a:p>
              <a:r>
                <a:rPr lang="en-US" dirty="0" smtClean="0"/>
                <a:t>}</a:t>
              </a:r>
              <a:endParaRPr lang="en-US" dirty="0"/>
            </a:p>
          </p:txBody>
        </p:sp>
      </p:grpSp>
      <p:sp>
        <p:nvSpPr>
          <p:cNvPr id="8" name="Rectangle 2"/>
          <p:cNvSpPr txBox="1">
            <a:spLocks noChangeArrowheads="1"/>
          </p:cNvSpPr>
          <p:nvPr/>
        </p:nvSpPr>
        <p:spPr>
          <a:xfrm>
            <a:off x="381000" y="2075507"/>
            <a:ext cx="8229600" cy="4096693"/>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smtClean="0">
                <a:latin typeface="Times New Roman"/>
                <a:cs typeface="Times New Roman"/>
              </a:rPr>
              <a:t>Step 2. Check that the method works in </a:t>
            </a:r>
            <a:r>
              <a:rPr lang="en-US" sz="2400" dirty="0" smtClean="0">
                <a:solidFill>
                  <a:srgbClr val="FF0000"/>
                </a:solidFill>
                <a:latin typeface="Times New Roman"/>
                <a:cs typeface="Times New Roman"/>
              </a:rPr>
              <a:t>the base case</a:t>
            </a:r>
            <a:r>
              <a:rPr lang="en-US" sz="2400" dirty="0" smtClean="0">
                <a:latin typeface="Times New Roman"/>
                <a:cs typeface="Times New Roman"/>
              </a:rPr>
              <a:t>(s): Cases where the parameter is small enough that the result can be computed simply and without recursive calls. </a:t>
            </a:r>
          </a:p>
          <a:p>
            <a:pPr marL="39688" indent="0">
              <a:buFont typeface="Wingdings"/>
              <a:buNone/>
            </a:pPr>
            <a:endParaRPr lang="en-US" sz="2400" dirty="0">
              <a:latin typeface="Times New Roman"/>
              <a:cs typeface="Times New Roman"/>
            </a:endParaRPr>
          </a:p>
          <a:p>
            <a:pPr marL="39688" indent="0">
              <a:buFont typeface="Wingdings"/>
              <a:buNone/>
            </a:pPr>
            <a:r>
              <a:rPr lang="en-US" sz="2400" dirty="0" smtClean="0">
                <a:solidFill>
                  <a:srgbClr val="3366FF"/>
                </a:solidFill>
                <a:latin typeface="Times New Roman"/>
                <a:cs typeface="Times New Roman"/>
              </a:rPr>
              <a:t>If n &lt; 10 then n consists of</a:t>
            </a:r>
          </a:p>
          <a:p>
            <a:pPr marL="39688" indent="0">
              <a:buFont typeface="Wingdings"/>
              <a:buNone/>
            </a:pPr>
            <a:r>
              <a:rPr lang="en-US" sz="2400" dirty="0">
                <a:solidFill>
                  <a:srgbClr val="3366FF"/>
                </a:solidFill>
                <a:latin typeface="Times New Roman"/>
                <a:cs typeface="Times New Roman"/>
              </a:rPr>
              <a:t>a</a:t>
            </a:r>
            <a:r>
              <a:rPr lang="en-US" sz="2400" dirty="0" smtClean="0">
                <a:solidFill>
                  <a:srgbClr val="3366FF"/>
                </a:solidFill>
                <a:latin typeface="Times New Roman"/>
                <a:cs typeface="Times New Roman"/>
              </a:rPr>
              <a:t> single digit. Looking at the</a:t>
            </a:r>
          </a:p>
          <a:p>
            <a:pPr marL="39688" indent="0">
              <a:buFont typeface="Wingdings"/>
              <a:buNone/>
            </a:pPr>
            <a:r>
              <a:rPr lang="en-US" sz="2400" dirty="0" smtClean="0">
                <a:solidFill>
                  <a:srgbClr val="3366FF"/>
                </a:solidFill>
                <a:latin typeface="Times New Roman"/>
                <a:cs typeface="Times New Roman"/>
              </a:rPr>
              <a:t>spec we see that that digit is</a:t>
            </a:r>
          </a:p>
          <a:p>
            <a:pPr marL="39688" indent="0">
              <a:buFont typeface="Wingdings"/>
              <a:buNone/>
            </a:pPr>
            <a:r>
              <a:rPr lang="en-US" sz="2400" dirty="0" smtClean="0">
                <a:solidFill>
                  <a:srgbClr val="3366FF"/>
                </a:solidFill>
                <a:latin typeface="Times New Roman"/>
                <a:cs typeface="Times New Roman"/>
              </a:rPr>
              <a:t>the required sum.</a:t>
            </a:r>
          </a:p>
        </p:txBody>
      </p:sp>
    </p:spTree>
    <p:extLst>
      <p:ext uri="{BB962C8B-B14F-4D97-AF65-F5344CB8AC3E}">
        <p14:creationId xmlns:p14="http://schemas.microsoft.com/office/powerpoint/2010/main" val="27889419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0" y="2971801"/>
            <a:ext cx="8458200" cy="2819399"/>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smtClean="0">
                <a:latin typeface="Times New Roman"/>
                <a:cs typeface="Times New Roman"/>
              </a:rPr>
              <a:t>Step 3. Look at the</a:t>
            </a:r>
            <a:r>
              <a:rPr lang="en-US" sz="2400" dirty="0" smtClean="0">
                <a:solidFill>
                  <a:srgbClr val="FF0000"/>
                </a:solidFill>
                <a:latin typeface="Times New Roman"/>
                <a:cs typeface="Times New Roman"/>
              </a:rPr>
              <a:t> recursive</a:t>
            </a:r>
          </a:p>
          <a:p>
            <a:pPr marL="39688" indent="0">
              <a:buFont typeface="Wingdings"/>
              <a:buNone/>
            </a:pPr>
            <a:r>
              <a:rPr lang="en-US" sz="2400" dirty="0" smtClean="0">
                <a:solidFill>
                  <a:srgbClr val="FF0000"/>
                </a:solidFill>
                <a:latin typeface="Times New Roman"/>
                <a:cs typeface="Times New Roman"/>
              </a:rPr>
              <a:t>case(s)</a:t>
            </a:r>
            <a:r>
              <a:rPr lang="en-US" sz="2400" dirty="0" smtClean="0">
                <a:latin typeface="Times New Roman"/>
                <a:cs typeface="Times New Roman"/>
              </a:rPr>
              <a:t>. In your mind replace</a:t>
            </a:r>
          </a:p>
          <a:p>
            <a:pPr marL="39688" indent="0">
              <a:buFont typeface="Wingdings"/>
              <a:buNone/>
            </a:pPr>
            <a:r>
              <a:rPr lang="en-US" sz="2400" dirty="0" smtClean="0">
                <a:latin typeface="Times New Roman"/>
                <a:cs typeface="Times New Roman"/>
              </a:rPr>
              <a:t>each recursive call by what it</a:t>
            </a:r>
          </a:p>
          <a:p>
            <a:pPr marL="39688" indent="0">
              <a:buFont typeface="Wingdings"/>
              <a:buNone/>
            </a:pPr>
            <a:r>
              <a:rPr lang="en-US" sz="2400" dirty="0" smtClean="0">
                <a:latin typeface="Times New Roman"/>
                <a:cs typeface="Times New Roman"/>
              </a:rPr>
              <a:t>does according to the method spec and verify that the correct result is then obtained. </a:t>
            </a:r>
          </a:p>
          <a:p>
            <a:pPr marL="39688" indent="0">
              <a:buNone/>
            </a:pPr>
            <a:r>
              <a:rPr lang="en-US" sz="2400" dirty="0">
                <a:latin typeface="Times New Roman"/>
                <a:cs typeface="Times New Roman"/>
              </a:rPr>
              <a:t> </a:t>
            </a:r>
            <a:r>
              <a:rPr lang="en-US" sz="2400" dirty="0" smtClean="0">
                <a:latin typeface="Times New Roman"/>
                <a:cs typeface="Times New Roman"/>
              </a:rPr>
              <a:t>           </a:t>
            </a:r>
            <a:r>
              <a:rPr lang="en-US" sz="2400" b="1" dirty="0">
                <a:solidFill>
                  <a:srgbClr val="3366FF"/>
                </a:solidFill>
                <a:latin typeface="Times New Roman"/>
                <a:cs typeface="Times New Roman"/>
              </a:rPr>
              <a:t>return</a:t>
            </a:r>
            <a:r>
              <a:rPr lang="en-US" sz="2400" dirty="0">
                <a:solidFill>
                  <a:srgbClr val="3366FF"/>
                </a:solidFill>
                <a:latin typeface="Times New Roman"/>
                <a:cs typeface="Times New Roman"/>
              </a:rPr>
              <a:t> sum(n/10)  +  n%</a:t>
            </a:r>
            <a:r>
              <a:rPr lang="en-US" sz="2400" dirty="0" smtClean="0">
                <a:solidFill>
                  <a:srgbClr val="3366FF"/>
                </a:solidFill>
                <a:latin typeface="Times New Roman"/>
                <a:cs typeface="Times New Roman"/>
              </a:rPr>
              <a:t>10;</a:t>
            </a:r>
          </a:p>
        </p:txBody>
      </p:sp>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smtClean="0">
                <a:solidFill>
                  <a:srgbClr val="800000"/>
                </a:solidFill>
              </a:rPr>
              <a:t>Understanding a recursive method</a:t>
            </a:r>
            <a:endParaRPr lang="en-US" sz="3600" dirty="0">
              <a:solidFill>
                <a:srgbClr val="80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28</a:t>
            </a:fld>
            <a:endParaRPr lang="en-US"/>
          </a:p>
        </p:txBody>
      </p:sp>
      <p:sp>
        <p:nvSpPr>
          <p:cNvPr id="10242" name="Rectangle 2"/>
          <p:cNvSpPr>
            <a:spLocks noGrp="1" noChangeArrowheads="1"/>
          </p:cNvSpPr>
          <p:nvPr>
            <p:ph sz="quarter" idx="1"/>
          </p:nvPr>
        </p:nvSpPr>
        <p:spPr>
          <a:xfrm>
            <a:off x="381000" y="1524001"/>
            <a:ext cx="7848600" cy="609600"/>
          </a:xfrm>
          <a:ln/>
        </p:spPr>
        <p:txBody>
          <a:bodyPr rIns="132080">
            <a:normAutofit/>
          </a:bodyPr>
          <a:lstStyle/>
          <a:p>
            <a:pPr marL="39688" indent="0">
              <a:buNone/>
            </a:pPr>
            <a:r>
              <a:rPr lang="en-US" sz="2400" dirty="0" smtClean="0">
                <a:latin typeface="Times New Roman"/>
                <a:cs typeface="Times New Roman"/>
              </a:rPr>
              <a:t>Step 1. Have a precise spec!</a:t>
            </a:r>
          </a:p>
        </p:txBody>
      </p:sp>
      <p:grpSp>
        <p:nvGrpSpPr>
          <p:cNvPr id="2" name="Group 1"/>
          <p:cNvGrpSpPr/>
          <p:nvPr/>
        </p:nvGrpSpPr>
        <p:grpSpPr>
          <a:xfrm>
            <a:off x="4572000" y="1143000"/>
            <a:ext cx="4267200" cy="3200400"/>
            <a:chOff x="1143000" y="1143000"/>
            <a:chExt cx="4267200" cy="3200400"/>
          </a:xfrm>
        </p:grpSpPr>
        <p:sp>
          <p:nvSpPr>
            <p:cNvPr id="5" name="Rectangle 4"/>
            <p:cNvSpPr/>
            <p:nvPr/>
          </p:nvSpPr>
          <p:spPr>
            <a:xfrm>
              <a:off x="1143000" y="1143000"/>
              <a:ext cx="4267200" cy="32004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19200" y="1219200"/>
              <a:ext cx="4114800" cy="3046988"/>
            </a:xfrm>
            <a:prstGeom prst="rect">
              <a:avLst/>
            </a:prstGeom>
          </p:spPr>
          <p:txBody>
            <a:bodyPr wrap="square">
              <a:spAutoFit/>
            </a:bodyPr>
            <a:lstStyle/>
            <a:p>
              <a:r>
                <a:rPr lang="en-US" dirty="0" smtClean="0"/>
                <a:t>/</a:t>
              </a:r>
              <a:r>
                <a:rPr lang="en-US" dirty="0"/>
                <a:t>** </a:t>
              </a:r>
              <a:r>
                <a:rPr lang="en-US" dirty="0" smtClean="0"/>
                <a:t>=  sum </a:t>
              </a:r>
              <a:r>
                <a:rPr lang="en-US" dirty="0"/>
                <a:t>of digits </a:t>
              </a:r>
              <a:r>
                <a:rPr lang="en-US" dirty="0" smtClean="0"/>
                <a:t>of n.</a:t>
              </a:r>
            </a:p>
            <a:p>
              <a:r>
                <a:rPr lang="en-US" dirty="0"/>
                <a:t> </a:t>
              </a:r>
              <a:r>
                <a:rPr lang="en-US" dirty="0" smtClean="0"/>
                <a:t>  * Precondition:  </a:t>
              </a:r>
              <a:r>
                <a:rPr lang="en-US" dirty="0"/>
                <a:t>n &gt;= 0 */ </a:t>
              </a:r>
              <a:r>
                <a:rPr lang="en-US" b="1" dirty="0" smtClean="0"/>
                <a:t>public</a:t>
              </a:r>
              <a:r>
                <a:rPr lang="en-US" dirty="0" smtClean="0"/>
                <a:t> </a:t>
              </a:r>
              <a:r>
                <a:rPr lang="en-US" b="1" dirty="0"/>
                <a:t>static</a:t>
              </a:r>
              <a:r>
                <a:rPr lang="en-US" dirty="0"/>
                <a:t> </a:t>
              </a:r>
              <a:r>
                <a:rPr lang="en-US" b="1" dirty="0" err="1"/>
                <a:t>int</a:t>
              </a:r>
              <a:r>
                <a:rPr lang="en-US" dirty="0"/>
                <a:t> sum(</a:t>
              </a:r>
              <a:r>
                <a:rPr lang="en-US" b="1" dirty="0" err="1"/>
                <a:t>int</a:t>
              </a:r>
              <a:r>
                <a:rPr lang="en-US" dirty="0"/>
                <a:t> n) {</a:t>
              </a:r>
            </a:p>
            <a:p>
              <a:r>
                <a:rPr lang="en-US" dirty="0"/>
                <a:t>     </a:t>
              </a:r>
              <a:r>
                <a:rPr lang="en-US" b="1" dirty="0" smtClean="0"/>
                <a:t>if</a:t>
              </a:r>
              <a:r>
                <a:rPr lang="en-US" dirty="0" smtClean="0"/>
                <a:t> </a:t>
              </a:r>
              <a:r>
                <a:rPr lang="en-US" dirty="0"/>
                <a:t>(n &lt; 10) </a:t>
              </a:r>
              <a:r>
                <a:rPr lang="en-US" b="1" dirty="0"/>
                <a:t>return</a:t>
              </a:r>
              <a:r>
                <a:rPr lang="en-US" dirty="0"/>
                <a:t> n;</a:t>
              </a:r>
            </a:p>
            <a:p>
              <a:r>
                <a:rPr lang="en-US" dirty="0"/>
                <a:t> </a:t>
              </a:r>
            </a:p>
            <a:p>
              <a:r>
                <a:rPr lang="en-US" dirty="0"/>
                <a:t>     </a:t>
              </a:r>
              <a:r>
                <a:rPr lang="en-US" dirty="0" smtClean="0"/>
                <a:t>/</a:t>
              </a:r>
              <a:r>
                <a:rPr lang="en-US" dirty="0"/>
                <a:t>/ </a:t>
              </a:r>
              <a:r>
                <a:rPr lang="en-US" dirty="0" smtClean="0"/>
                <a:t>n </a:t>
              </a:r>
              <a:r>
                <a:rPr lang="en-US" dirty="0"/>
                <a:t>has at least two </a:t>
              </a:r>
              <a:r>
                <a:rPr lang="en-US" dirty="0" smtClean="0"/>
                <a:t>digits</a:t>
              </a:r>
              <a:endParaRPr lang="en-US" dirty="0"/>
            </a:p>
            <a:p>
              <a:r>
                <a:rPr lang="en-US" b="1" dirty="0" smtClean="0"/>
                <a:t>     return</a:t>
              </a:r>
              <a:r>
                <a:rPr lang="en-US" dirty="0" smtClean="0"/>
                <a:t> sum</a:t>
              </a:r>
              <a:r>
                <a:rPr lang="en-US" dirty="0"/>
                <a:t>(n/10)  +  n%10 </a:t>
              </a:r>
              <a:r>
                <a:rPr lang="en-US" dirty="0" smtClean="0"/>
                <a:t>;</a:t>
              </a:r>
            </a:p>
            <a:p>
              <a:r>
                <a:rPr lang="en-US" dirty="0" smtClean="0"/>
                <a:t>}</a:t>
              </a:r>
              <a:endParaRPr lang="en-US" dirty="0"/>
            </a:p>
          </p:txBody>
        </p:sp>
      </p:grpSp>
      <p:sp>
        <p:nvSpPr>
          <p:cNvPr id="8" name="Rectangle 2"/>
          <p:cNvSpPr txBox="1">
            <a:spLocks noChangeArrowheads="1"/>
          </p:cNvSpPr>
          <p:nvPr/>
        </p:nvSpPr>
        <p:spPr>
          <a:xfrm>
            <a:off x="381000" y="2075507"/>
            <a:ext cx="3962400" cy="972493"/>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smtClean="0">
                <a:latin typeface="Times New Roman"/>
                <a:cs typeface="Times New Roman"/>
              </a:rPr>
              <a:t>Step 2. Check that the method works in </a:t>
            </a:r>
            <a:r>
              <a:rPr lang="en-US" sz="2400" dirty="0" smtClean="0">
                <a:solidFill>
                  <a:srgbClr val="FF0000"/>
                </a:solidFill>
                <a:latin typeface="Times New Roman"/>
                <a:cs typeface="Times New Roman"/>
              </a:rPr>
              <a:t>the base case(s)</a:t>
            </a:r>
            <a:r>
              <a:rPr lang="en-US" sz="2400" dirty="0" smtClean="0">
                <a:latin typeface="Times New Roman"/>
                <a:cs typeface="Times New Roman"/>
              </a:rPr>
              <a:t>.</a:t>
            </a:r>
          </a:p>
        </p:txBody>
      </p:sp>
      <p:sp>
        <p:nvSpPr>
          <p:cNvPr id="7" name="Rectangle 6"/>
          <p:cNvSpPr/>
          <p:nvPr/>
        </p:nvSpPr>
        <p:spPr>
          <a:xfrm>
            <a:off x="1219200" y="5715000"/>
            <a:ext cx="7543800" cy="461665"/>
          </a:xfrm>
          <a:prstGeom prst="rect">
            <a:avLst/>
          </a:prstGeom>
        </p:spPr>
        <p:txBody>
          <a:bodyPr wrap="square">
            <a:spAutoFit/>
          </a:bodyPr>
          <a:lstStyle/>
          <a:p>
            <a:pPr marL="39688" indent="0">
              <a:buNone/>
            </a:pPr>
            <a:r>
              <a:rPr lang="en-US" dirty="0">
                <a:latin typeface="Times New Roman"/>
                <a:cs typeface="Times New Roman"/>
              </a:rPr>
              <a:t> </a:t>
            </a:r>
            <a:r>
              <a:rPr lang="en-US" b="1" dirty="0">
                <a:solidFill>
                  <a:srgbClr val="3366FF"/>
                </a:solidFill>
                <a:latin typeface="Times New Roman"/>
                <a:cs typeface="Times New Roman"/>
              </a:rPr>
              <a:t>return </a:t>
            </a:r>
            <a:r>
              <a:rPr lang="en-US" dirty="0">
                <a:solidFill>
                  <a:srgbClr val="FF0000"/>
                </a:solidFill>
                <a:latin typeface="Times New Roman"/>
                <a:cs typeface="Times New Roman"/>
              </a:rPr>
              <a:t>(sum of digits of n/10)  </a:t>
            </a:r>
            <a:r>
              <a:rPr lang="en-US" dirty="0" smtClean="0">
                <a:solidFill>
                  <a:srgbClr val="3366FF"/>
                </a:solidFill>
                <a:latin typeface="Times New Roman"/>
                <a:cs typeface="Times New Roman"/>
              </a:rPr>
              <a:t>+  </a:t>
            </a:r>
            <a:r>
              <a:rPr lang="en-US" dirty="0">
                <a:solidFill>
                  <a:srgbClr val="3366FF"/>
                </a:solidFill>
                <a:latin typeface="Times New Roman"/>
                <a:cs typeface="Times New Roman"/>
              </a:rPr>
              <a:t>n%10</a:t>
            </a:r>
            <a:r>
              <a:rPr lang="en-US" dirty="0" smtClean="0">
                <a:solidFill>
                  <a:srgbClr val="3366FF"/>
                </a:solidFill>
                <a:latin typeface="Times New Roman"/>
                <a:cs typeface="Times New Roman"/>
              </a:rPr>
              <a:t>;       </a:t>
            </a:r>
            <a:r>
              <a:rPr lang="en-US" dirty="0" smtClean="0">
                <a:solidFill>
                  <a:srgbClr val="008000"/>
                </a:solidFill>
                <a:latin typeface="Times New Roman"/>
                <a:cs typeface="Times New Roman"/>
              </a:rPr>
              <a:t>// e.g. n = 843</a:t>
            </a:r>
            <a:endParaRPr lang="en-US" dirty="0">
              <a:solidFill>
                <a:srgbClr val="008000"/>
              </a:solidFill>
              <a:latin typeface="Times New Roman"/>
              <a:cs typeface="Times New Roman"/>
            </a:endParaRPr>
          </a:p>
        </p:txBody>
      </p:sp>
    </p:spTree>
    <p:extLst>
      <p:ext uri="{BB962C8B-B14F-4D97-AF65-F5344CB8AC3E}">
        <p14:creationId xmlns:p14="http://schemas.microsoft.com/office/powerpoint/2010/main" val="216038142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0" y="3200401"/>
            <a:ext cx="8458200" cy="1676399"/>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smtClean="0">
                <a:latin typeface="Times New Roman"/>
                <a:cs typeface="Times New Roman"/>
              </a:rPr>
              <a:t>Step 3. Look at the</a:t>
            </a:r>
            <a:r>
              <a:rPr lang="en-US" sz="2400" dirty="0" smtClean="0">
                <a:solidFill>
                  <a:srgbClr val="FF0000"/>
                </a:solidFill>
                <a:latin typeface="Times New Roman"/>
                <a:cs typeface="Times New Roman"/>
              </a:rPr>
              <a:t> recursive</a:t>
            </a:r>
          </a:p>
          <a:p>
            <a:pPr marL="0" indent="0">
              <a:spcBef>
                <a:spcPts val="0"/>
              </a:spcBef>
              <a:buFont typeface="Wingdings"/>
              <a:buNone/>
            </a:pPr>
            <a:r>
              <a:rPr lang="en-US" sz="2400" dirty="0" smtClean="0">
                <a:solidFill>
                  <a:srgbClr val="FF0000"/>
                </a:solidFill>
                <a:latin typeface="Times New Roman"/>
                <a:cs typeface="Times New Roman"/>
              </a:rPr>
              <a:t>case(s)</a:t>
            </a:r>
            <a:r>
              <a:rPr lang="en-US" sz="2400" dirty="0" smtClean="0">
                <a:latin typeface="Times New Roman"/>
                <a:cs typeface="Times New Roman"/>
              </a:rPr>
              <a:t>. In your mind replace</a:t>
            </a:r>
          </a:p>
          <a:p>
            <a:pPr marL="0" indent="0">
              <a:spcBef>
                <a:spcPts val="0"/>
              </a:spcBef>
              <a:buFont typeface="Wingdings"/>
              <a:buNone/>
            </a:pPr>
            <a:r>
              <a:rPr lang="en-US" sz="2400" dirty="0" smtClean="0">
                <a:latin typeface="Times New Roman"/>
                <a:cs typeface="Times New Roman"/>
              </a:rPr>
              <a:t>each recursive call by what it</a:t>
            </a:r>
          </a:p>
          <a:p>
            <a:pPr marL="0" indent="0">
              <a:spcBef>
                <a:spcPts val="0"/>
              </a:spcBef>
              <a:buFont typeface="Wingdings"/>
              <a:buNone/>
            </a:pPr>
            <a:r>
              <a:rPr lang="en-US" sz="2400" dirty="0" smtClean="0">
                <a:latin typeface="Times New Roman"/>
                <a:cs typeface="Times New Roman"/>
              </a:rPr>
              <a:t>does acc. to the spec and verify correctness.</a:t>
            </a:r>
          </a:p>
        </p:txBody>
      </p:sp>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smtClean="0">
                <a:solidFill>
                  <a:srgbClr val="800000"/>
                </a:solidFill>
              </a:rPr>
              <a:t>Understanding a recursive method</a:t>
            </a:r>
            <a:endParaRPr lang="en-US" sz="3600" dirty="0">
              <a:solidFill>
                <a:srgbClr val="80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29</a:t>
            </a:fld>
            <a:endParaRPr lang="en-US"/>
          </a:p>
        </p:txBody>
      </p:sp>
      <p:sp>
        <p:nvSpPr>
          <p:cNvPr id="10242" name="Rectangle 2"/>
          <p:cNvSpPr>
            <a:spLocks noGrp="1" noChangeArrowheads="1"/>
          </p:cNvSpPr>
          <p:nvPr>
            <p:ph sz="quarter" idx="1"/>
          </p:nvPr>
        </p:nvSpPr>
        <p:spPr>
          <a:xfrm>
            <a:off x="381000" y="1524001"/>
            <a:ext cx="7848600" cy="609600"/>
          </a:xfrm>
          <a:ln/>
        </p:spPr>
        <p:txBody>
          <a:bodyPr rIns="132080">
            <a:normAutofit/>
          </a:bodyPr>
          <a:lstStyle/>
          <a:p>
            <a:pPr marL="39688" indent="0">
              <a:buNone/>
            </a:pPr>
            <a:r>
              <a:rPr lang="en-US" sz="2400" dirty="0" smtClean="0">
                <a:latin typeface="Times New Roman"/>
                <a:cs typeface="Times New Roman"/>
              </a:rPr>
              <a:t>Step 1. Have a precise spec!</a:t>
            </a:r>
          </a:p>
        </p:txBody>
      </p:sp>
      <p:grpSp>
        <p:nvGrpSpPr>
          <p:cNvPr id="2" name="Group 1"/>
          <p:cNvGrpSpPr/>
          <p:nvPr/>
        </p:nvGrpSpPr>
        <p:grpSpPr>
          <a:xfrm>
            <a:off x="4572000" y="1143000"/>
            <a:ext cx="4267200" cy="3200400"/>
            <a:chOff x="1143000" y="1143000"/>
            <a:chExt cx="4267200" cy="3200400"/>
          </a:xfrm>
        </p:grpSpPr>
        <p:sp>
          <p:nvSpPr>
            <p:cNvPr id="5" name="Rectangle 4"/>
            <p:cNvSpPr/>
            <p:nvPr/>
          </p:nvSpPr>
          <p:spPr>
            <a:xfrm>
              <a:off x="1143000" y="1143000"/>
              <a:ext cx="4267200" cy="32004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19200" y="1219200"/>
              <a:ext cx="4114800" cy="3046988"/>
            </a:xfrm>
            <a:prstGeom prst="rect">
              <a:avLst/>
            </a:prstGeom>
          </p:spPr>
          <p:txBody>
            <a:bodyPr wrap="square">
              <a:spAutoFit/>
            </a:bodyPr>
            <a:lstStyle/>
            <a:p>
              <a:r>
                <a:rPr lang="en-US" dirty="0" smtClean="0"/>
                <a:t>/</a:t>
              </a:r>
              <a:r>
                <a:rPr lang="en-US" dirty="0"/>
                <a:t>** </a:t>
              </a:r>
              <a:r>
                <a:rPr lang="en-US" dirty="0" smtClean="0"/>
                <a:t>=  sum </a:t>
              </a:r>
              <a:r>
                <a:rPr lang="en-US" dirty="0"/>
                <a:t>of digits </a:t>
              </a:r>
              <a:r>
                <a:rPr lang="en-US" dirty="0" smtClean="0"/>
                <a:t>of n.</a:t>
              </a:r>
            </a:p>
            <a:p>
              <a:r>
                <a:rPr lang="en-US" dirty="0"/>
                <a:t> </a:t>
              </a:r>
              <a:r>
                <a:rPr lang="en-US" dirty="0" smtClean="0"/>
                <a:t>  * Precondition:  </a:t>
              </a:r>
              <a:r>
                <a:rPr lang="en-US" dirty="0"/>
                <a:t>n &gt;= 0 */ </a:t>
              </a:r>
              <a:r>
                <a:rPr lang="en-US" b="1" dirty="0" smtClean="0"/>
                <a:t>public</a:t>
              </a:r>
              <a:r>
                <a:rPr lang="en-US" dirty="0" smtClean="0"/>
                <a:t> </a:t>
              </a:r>
              <a:r>
                <a:rPr lang="en-US" b="1" dirty="0"/>
                <a:t>static</a:t>
              </a:r>
              <a:r>
                <a:rPr lang="en-US" dirty="0"/>
                <a:t> </a:t>
              </a:r>
              <a:r>
                <a:rPr lang="en-US" b="1" dirty="0" err="1"/>
                <a:t>int</a:t>
              </a:r>
              <a:r>
                <a:rPr lang="en-US" dirty="0"/>
                <a:t> sum(</a:t>
              </a:r>
              <a:r>
                <a:rPr lang="en-US" b="1" dirty="0" err="1"/>
                <a:t>int</a:t>
              </a:r>
              <a:r>
                <a:rPr lang="en-US" dirty="0"/>
                <a:t> n) {</a:t>
              </a:r>
            </a:p>
            <a:p>
              <a:r>
                <a:rPr lang="en-US" dirty="0"/>
                <a:t>     </a:t>
              </a:r>
              <a:r>
                <a:rPr lang="en-US" b="1" dirty="0" smtClean="0"/>
                <a:t>if</a:t>
              </a:r>
              <a:r>
                <a:rPr lang="en-US" dirty="0" smtClean="0"/>
                <a:t> </a:t>
              </a:r>
              <a:r>
                <a:rPr lang="en-US" dirty="0"/>
                <a:t>(n &lt; 10) </a:t>
              </a:r>
              <a:r>
                <a:rPr lang="en-US" b="1" dirty="0"/>
                <a:t>return</a:t>
              </a:r>
              <a:r>
                <a:rPr lang="en-US" dirty="0"/>
                <a:t> n;</a:t>
              </a:r>
            </a:p>
            <a:p>
              <a:r>
                <a:rPr lang="en-US" dirty="0"/>
                <a:t> </a:t>
              </a:r>
            </a:p>
            <a:p>
              <a:r>
                <a:rPr lang="en-US" dirty="0"/>
                <a:t>     </a:t>
              </a:r>
              <a:r>
                <a:rPr lang="en-US" dirty="0" smtClean="0"/>
                <a:t>/</a:t>
              </a:r>
              <a:r>
                <a:rPr lang="en-US" dirty="0"/>
                <a:t>/ </a:t>
              </a:r>
              <a:r>
                <a:rPr lang="en-US" dirty="0" smtClean="0"/>
                <a:t>n </a:t>
              </a:r>
              <a:r>
                <a:rPr lang="en-US" dirty="0"/>
                <a:t>has at least two </a:t>
              </a:r>
              <a:r>
                <a:rPr lang="en-US" dirty="0" smtClean="0"/>
                <a:t>digits</a:t>
              </a:r>
              <a:endParaRPr lang="en-US" dirty="0"/>
            </a:p>
            <a:p>
              <a:r>
                <a:rPr lang="en-US" b="1" dirty="0" smtClean="0"/>
                <a:t>     return</a:t>
              </a:r>
              <a:r>
                <a:rPr lang="en-US" dirty="0" smtClean="0"/>
                <a:t> sum</a:t>
              </a:r>
              <a:r>
                <a:rPr lang="en-US" dirty="0"/>
                <a:t>(n/10)  +  n%10 </a:t>
              </a:r>
              <a:r>
                <a:rPr lang="en-US" dirty="0" smtClean="0"/>
                <a:t>;</a:t>
              </a:r>
            </a:p>
            <a:p>
              <a:r>
                <a:rPr lang="en-US" dirty="0" smtClean="0"/>
                <a:t>}</a:t>
              </a:r>
              <a:endParaRPr lang="en-US" dirty="0"/>
            </a:p>
          </p:txBody>
        </p:sp>
      </p:grpSp>
      <p:sp>
        <p:nvSpPr>
          <p:cNvPr id="8" name="Rectangle 2"/>
          <p:cNvSpPr txBox="1">
            <a:spLocks noChangeArrowheads="1"/>
          </p:cNvSpPr>
          <p:nvPr/>
        </p:nvSpPr>
        <p:spPr>
          <a:xfrm>
            <a:off x="381000" y="2151707"/>
            <a:ext cx="3962400" cy="972493"/>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smtClean="0">
                <a:latin typeface="Times New Roman"/>
                <a:cs typeface="Times New Roman"/>
              </a:rPr>
              <a:t>Step 2. Check that the method works in </a:t>
            </a:r>
            <a:r>
              <a:rPr lang="en-US" sz="2400" dirty="0" smtClean="0">
                <a:solidFill>
                  <a:srgbClr val="FF0000"/>
                </a:solidFill>
                <a:latin typeface="Times New Roman"/>
                <a:cs typeface="Times New Roman"/>
              </a:rPr>
              <a:t>the base case(s)</a:t>
            </a:r>
            <a:r>
              <a:rPr lang="en-US" sz="2400" dirty="0" smtClean="0">
                <a:latin typeface="Times New Roman"/>
                <a:cs typeface="Times New Roman"/>
              </a:rPr>
              <a:t>.</a:t>
            </a:r>
          </a:p>
        </p:txBody>
      </p:sp>
      <p:sp>
        <p:nvSpPr>
          <p:cNvPr id="12" name="Rectangle 2"/>
          <p:cNvSpPr txBox="1">
            <a:spLocks noChangeArrowheads="1"/>
          </p:cNvSpPr>
          <p:nvPr/>
        </p:nvSpPr>
        <p:spPr>
          <a:xfrm>
            <a:off x="381000" y="4876800"/>
            <a:ext cx="8458200" cy="1676400"/>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smtClean="0">
                <a:latin typeface="Times New Roman"/>
                <a:cs typeface="Times New Roman"/>
              </a:rPr>
              <a:t>Step 4. (No infinite recursion) Make sure that the </a:t>
            </a:r>
            <a:r>
              <a:rPr lang="en-US" sz="2400" dirty="0" err="1" smtClean="0">
                <a:latin typeface="Times New Roman"/>
                <a:cs typeface="Times New Roman"/>
              </a:rPr>
              <a:t>args</a:t>
            </a:r>
            <a:r>
              <a:rPr lang="en-US" sz="2400" dirty="0" smtClean="0">
                <a:latin typeface="Times New Roman"/>
                <a:cs typeface="Times New Roman"/>
              </a:rPr>
              <a:t> of recursive calls are in some sense smaller than the pars of the method.</a:t>
            </a:r>
          </a:p>
          <a:p>
            <a:pPr marL="0" indent="0">
              <a:spcBef>
                <a:spcPts val="0"/>
              </a:spcBef>
              <a:buFont typeface="Wingdings"/>
              <a:buNone/>
            </a:pPr>
            <a:endParaRPr lang="en-US" sz="2400" dirty="0">
              <a:latin typeface="Times New Roman"/>
              <a:cs typeface="Times New Roman"/>
            </a:endParaRPr>
          </a:p>
          <a:p>
            <a:pPr marL="0" indent="0">
              <a:spcBef>
                <a:spcPts val="0"/>
              </a:spcBef>
              <a:buFont typeface="Wingdings"/>
              <a:buNone/>
            </a:pPr>
            <a:r>
              <a:rPr lang="en-US" sz="2400" dirty="0" smtClean="0">
                <a:latin typeface="Times New Roman"/>
                <a:cs typeface="Times New Roman"/>
              </a:rPr>
              <a:t>        </a:t>
            </a:r>
            <a:r>
              <a:rPr lang="en-US" sz="2400" dirty="0" smtClean="0">
                <a:solidFill>
                  <a:srgbClr val="0000FF"/>
                </a:solidFill>
                <a:latin typeface="Times New Roman"/>
                <a:cs typeface="Times New Roman"/>
              </a:rPr>
              <a:t>n/10  &lt;  n</a:t>
            </a:r>
          </a:p>
        </p:txBody>
      </p:sp>
    </p:spTree>
    <p:extLst>
      <p:ext uri="{BB962C8B-B14F-4D97-AF65-F5344CB8AC3E}">
        <p14:creationId xmlns:p14="http://schemas.microsoft.com/office/powerpoint/2010/main" val="363329502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800000"/>
                </a:solidFill>
              </a:rPr>
              <a:t>Flipping the class</a:t>
            </a:r>
            <a:endParaRPr lang="en-US" sz="36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3</a:t>
            </a:fld>
            <a:endParaRPr lang="en-US"/>
          </a:p>
        </p:txBody>
      </p:sp>
      <p:sp>
        <p:nvSpPr>
          <p:cNvPr id="4" name="Content Placeholder 3"/>
          <p:cNvSpPr>
            <a:spLocks noGrp="1"/>
          </p:cNvSpPr>
          <p:nvPr>
            <p:ph sz="quarter" idx="1"/>
          </p:nvPr>
        </p:nvSpPr>
        <p:spPr>
          <a:xfrm>
            <a:off x="838200" y="1371600"/>
            <a:ext cx="7848600" cy="3886200"/>
          </a:xfrm>
        </p:spPr>
        <p:txBody>
          <a:bodyPr>
            <a:noAutofit/>
          </a:bodyPr>
          <a:lstStyle/>
          <a:p>
            <a:pPr marL="0" indent="0">
              <a:buNone/>
            </a:pPr>
            <a:r>
              <a:rPr lang="en-US" sz="2400" dirty="0" smtClean="0"/>
              <a:t>Question on the Piazza:</a:t>
            </a:r>
            <a:br>
              <a:rPr lang="en-US" sz="2400" dirty="0" smtClean="0"/>
            </a:br>
            <a:r>
              <a:rPr lang="en-US" sz="2400" dirty="0" smtClean="0">
                <a:solidFill>
                  <a:srgbClr val="3366FF"/>
                </a:solidFill>
              </a:rPr>
              <a:t>There </a:t>
            </a:r>
            <a:r>
              <a:rPr lang="en-US" sz="2400" dirty="0">
                <a:solidFill>
                  <a:srgbClr val="3366FF"/>
                </a:solidFill>
              </a:rPr>
              <a:t>is a lot of material within the Error-Exception series and we were never taught it </a:t>
            </a:r>
            <a:r>
              <a:rPr lang="en-US" sz="2400" dirty="0" smtClean="0">
                <a:solidFill>
                  <a:srgbClr val="3366FF"/>
                </a:solidFill>
              </a:rPr>
              <a:t>— </a:t>
            </a:r>
            <a:r>
              <a:rPr lang="en-US" sz="2400" dirty="0">
                <a:solidFill>
                  <a:srgbClr val="3366FF"/>
                </a:solidFill>
              </a:rPr>
              <a:t>we were just supposed to watch a series of </a:t>
            </a:r>
            <a:r>
              <a:rPr lang="en-US" sz="2400" dirty="0" err="1">
                <a:solidFill>
                  <a:srgbClr val="3366FF"/>
                </a:solidFill>
              </a:rPr>
              <a:t>youtube</a:t>
            </a:r>
            <a:r>
              <a:rPr lang="en-US" sz="2400" dirty="0">
                <a:solidFill>
                  <a:srgbClr val="3366FF"/>
                </a:solidFill>
              </a:rPr>
              <a:t> videos. </a:t>
            </a:r>
          </a:p>
          <a:p>
            <a:pPr marL="0" indent="0">
              <a:buNone/>
            </a:pPr>
            <a:r>
              <a:rPr lang="en-US" sz="2400" dirty="0">
                <a:solidFill>
                  <a:srgbClr val="3366FF"/>
                </a:solidFill>
              </a:rPr>
              <a:t>Is this going to be covered in some lecture in the future</a:t>
            </a:r>
            <a:r>
              <a:rPr lang="en-US" sz="2400" dirty="0" smtClean="0">
                <a:solidFill>
                  <a:srgbClr val="3366FF"/>
                </a:solidFill>
              </a:rPr>
              <a:t>?</a:t>
            </a:r>
          </a:p>
          <a:p>
            <a:pPr marL="0" indent="0">
              <a:buNone/>
            </a:pPr>
            <a:endParaRPr lang="en-US" sz="2400" dirty="0">
              <a:solidFill>
                <a:srgbClr val="3366FF"/>
              </a:solidFill>
            </a:endParaRPr>
          </a:p>
          <a:p>
            <a:pPr marL="0" indent="0">
              <a:buNone/>
            </a:pPr>
            <a:r>
              <a:rPr lang="en-US" sz="2400" dirty="0" smtClean="0">
                <a:solidFill>
                  <a:srgbClr val="CC3399"/>
                </a:solidFill>
              </a:rPr>
              <a:t>Those videos together form a single lecture, done better than perhaps we can do in a real lecture. We don’t </a:t>
            </a:r>
            <a:r>
              <a:rPr lang="en-US" sz="2400" i="1" dirty="0" smtClean="0">
                <a:solidFill>
                  <a:srgbClr val="FF0000"/>
                </a:solidFill>
              </a:rPr>
              <a:t>have</a:t>
            </a:r>
            <a:r>
              <a:rPr lang="en-US" sz="2400" i="1" dirty="0" smtClean="0">
                <a:solidFill>
                  <a:srgbClr val="CC3399"/>
                </a:solidFill>
              </a:rPr>
              <a:t> </a:t>
            </a:r>
            <a:r>
              <a:rPr lang="en-US" sz="2400" dirty="0" smtClean="0">
                <a:solidFill>
                  <a:srgbClr val="CC3399"/>
                </a:solidFill>
              </a:rPr>
              <a:t>to cover them in a lecture. Instead, in a recitation, you do exercises, solve problems. You end up learning the material better, </a:t>
            </a:r>
            <a:r>
              <a:rPr lang="en-US" sz="2400" smtClean="0">
                <a:solidFill>
                  <a:srgbClr val="CC3399"/>
                </a:solidFill>
              </a:rPr>
              <a:t>studies show. </a:t>
            </a:r>
            <a:endParaRPr lang="en-US" sz="2400" dirty="0">
              <a:solidFill>
                <a:srgbClr val="CC3399"/>
              </a:solidFill>
            </a:endParaRPr>
          </a:p>
        </p:txBody>
      </p:sp>
    </p:spTree>
    <p:extLst>
      <p:ext uri="{BB962C8B-B14F-4D97-AF65-F5344CB8AC3E}">
        <p14:creationId xmlns:p14="http://schemas.microsoft.com/office/powerpoint/2010/main" val="221569392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0" y="3200401"/>
            <a:ext cx="4114800" cy="2133599"/>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smtClean="0">
                <a:latin typeface="Times New Roman"/>
                <a:cs typeface="Times New Roman"/>
              </a:rPr>
              <a:t>Step 3. Look at the</a:t>
            </a:r>
            <a:r>
              <a:rPr lang="en-US" sz="2400" dirty="0" smtClean="0">
                <a:solidFill>
                  <a:srgbClr val="FF0000"/>
                </a:solidFill>
                <a:latin typeface="Times New Roman"/>
                <a:cs typeface="Times New Roman"/>
              </a:rPr>
              <a:t> recursive</a:t>
            </a:r>
          </a:p>
          <a:p>
            <a:pPr marL="0" indent="0">
              <a:spcBef>
                <a:spcPts val="0"/>
              </a:spcBef>
              <a:buFont typeface="Wingdings"/>
              <a:buNone/>
            </a:pPr>
            <a:r>
              <a:rPr lang="en-US" sz="2400" dirty="0" smtClean="0">
                <a:solidFill>
                  <a:srgbClr val="FF0000"/>
                </a:solidFill>
                <a:latin typeface="Times New Roman"/>
                <a:cs typeface="Times New Roman"/>
              </a:rPr>
              <a:t>case(s)</a:t>
            </a:r>
            <a:r>
              <a:rPr lang="en-US" sz="2400" dirty="0" smtClean="0">
                <a:latin typeface="Times New Roman"/>
                <a:cs typeface="Times New Roman"/>
              </a:rPr>
              <a:t>. In your mind replace</a:t>
            </a:r>
          </a:p>
          <a:p>
            <a:pPr marL="0" indent="0">
              <a:spcBef>
                <a:spcPts val="0"/>
              </a:spcBef>
              <a:buFont typeface="Wingdings"/>
              <a:buNone/>
            </a:pPr>
            <a:r>
              <a:rPr lang="en-US" sz="2400" dirty="0" smtClean="0">
                <a:latin typeface="Times New Roman"/>
                <a:cs typeface="Times New Roman"/>
              </a:rPr>
              <a:t>each recursive call by what it</a:t>
            </a:r>
          </a:p>
          <a:p>
            <a:pPr marL="0" indent="0">
              <a:spcBef>
                <a:spcPts val="0"/>
              </a:spcBef>
              <a:buFont typeface="Wingdings"/>
              <a:buNone/>
            </a:pPr>
            <a:r>
              <a:rPr lang="en-US" sz="2400" dirty="0" smtClean="0">
                <a:latin typeface="Times New Roman"/>
                <a:cs typeface="Times New Roman"/>
              </a:rPr>
              <a:t>does according to the spec and verify correctness.</a:t>
            </a:r>
          </a:p>
        </p:txBody>
      </p:sp>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smtClean="0">
                <a:solidFill>
                  <a:srgbClr val="800000"/>
                </a:solidFill>
              </a:rPr>
              <a:t>Understanding a recursive method</a:t>
            </a:r>
            <a:endParaRPr lang="en-US" sz="3600" dirty="0">
              <a:solidFill>
                <a:srgbClr val="80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30</a:t>
            </a:fld>
            <a:endParaRPr lang="en-US"/>
          </a:p>
        </p:txBody>
      </p:sp>
      <p:sp>
        <p:nvSpPr>
          <p:cNvPr id="10242" name="Rectangle 2"/>
          <p:cNvSpPr>
            <a:spLocks noGrp="1" noChangeArrowheads="1"/>
          </p:cNvSpPr>
          <p:nvPr>
            <p:ph sz="quarter" idx="1"/>
          </p:nvPr>
        </p:nvSpPr>
        <p:spPr>
          <a:xfrm>
            <a:off x="381000" y="1524001"/>
            <a:ext cx="4191000" cy="609600"/>
          </a:xfrm>
          <a:ln/>
        </p:spPr>
        <p:txBody>
          <a:bodyPr rIns="132080">
            <a:normAutofit/>
          </a:bodyPr>
          <a:lstStyle/>
          <a:p>
            <a:pPr marL="39688" indent="0">
              <a:buNone/>
            </a:pPr>
            <a:r>
              <a:rPr lang="en-US" sz="2400" dirty="0" smtClean="0">
                <a:latin typeface="Times New Roman"/>
                <a:cs typeface="Times New Roman"/>
              </a:rPr>
              <a:t>Step 1. Have a precise spec!      </a:t>
            </a:r>
          </a:p>
        </p:txBody>
      </p:sp>
      <p:sp>
        <p:nvSpPr>
          <p:cNvPr id="8" name="Rectangle 2"/>
          <p:cNvSpPr txBox="1">
            <a:spLocks noChangeArrowheads="1"/>
          </p:cNvSpPr>
          <p:nvPr/>
        </p:nvSpPr>
        <p:spPr>
          <a:xfrm>
            <a:off x="381000" y="2151707"/>
            <a:ext cx="3962400" cy="972493"/>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smtClean="0">
                <a:latin typeface="Times New Roman"/>
                <a:cs typeface="Times New Roman"/>
              </a:rPr>
              <a:t>Step 2. Check that the method works in </a:t>
            </a:r>
            <a:r>
              <a:rPr lang="en-US" sz="2400" dirty="0" smtClean="0">
                <a:solidFill>
                  <a:srgbClr val="FF0000"/>
                </a:solidFill>
                <a:latin typeface="Times New Roman"/>
                <a:cs typeface="Times New Roman"/>
              </a:rPr>
              <a:t>the base case(s)</a:t>
            </a:r>
            <a:r>
              <a:rPr lang="en-US" sz="2400" dirty="0" smtClean="0">
                <a:latin typeface="Times New Roman"/>
                <a:cs typeface="Times New Roman"/>
              </a:rPr>
              <a:t>.</a:t>
            </a:r>
          </a:p>
        </p:txBody>
      </p:sp>
      <p:sp>
        <p:nvSpPr>
          <p:cNvPr id="12" name="Rectangle 2"/>
          <p:cNvSpPr txBox="1">
            <a:spLocks noChangeArrowheads="1"/>
          </p:cNvSpPr>
          <p:nvPr/>
        </p:nvSpPr>
        <p:spPr>
          <a:xfrm>
            <a:off x="381000" y="5410200"/>
            <a:ext cx="8458200" cy="1066800"/>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smtClean="0">
                <a:latin typeface="Times New Roman"/>
                <a:cs typeface="Times New Roman"/>
              </a:rPr>
              <a:t>Step 4. (No infinite recursion) Make sure that the </a:t>
            </a:r>
            <a:r>
              <a:rPr lang="en-US" sz="2400" dirty="0" err="1" smtClean="0">
                <a:latin typeface="Times New Roman"/>
                <a:cs typeface="Times New Roman"/>
              </a:rPr>
              <a:t>args</a:t>
            </a:r>
            <a:r>
              <a:rPr lang="en-US" sz="2400" dirty="0" smtClean="0">
                <a:latin typeface="Times New Roman"/>
                <a:cs typeface="Times New Roman"/>
              </a:rPr>
              <a:t> of recursive calls are in some sense smaller than the pars of the method</a:t>
            </a:r>
          </a:p>
        </p:txBody>
      </p:sp>
      <p:sp>
        <p:nvSpPr>
          <p:cNvPr id="3" name="TextBox 2"/>
          <p:cNvSpPr txBox="1"/>
          <p:nvPr/>
        </p:nvSpPr>
        <p:spPr>
          <a:xfrm>
            <a:off x="4191000" y="1600200"/>
            <a:ext cx="4711546" cy="461665"/>
          </a:xfrm>
          <a:prstGeom prst="rect">
            <a:avLst/>
          </a:prstGeom>
          <a:solidFill>
            <a:srgbClr val="FFFFCC"/>
          </a:solidFill>
        </p:spPr>
        <p:txBody>
          <a:bodyPr wrap="none" rtlCol="0">
            <a:spAutoFit/>
          </a:bodyPr>
          <a:lstStyle/>
          <a:p>
            <a:r>
              <a:rPr lang="en-US" dirty="0" smtClean="0"/>
              <a:t>Important! Can’t do step 3 without it</a:t>
            </a:r>
            <a:endParaRPr lang="en-US" dirty="0"/>
          </a:p>
        </p:txBody>
      </p:sp>
      <p:sp>
        <p:nvSpPr>
          <p:cNvPr id="13" name="TextBox 12"/>
          <p:cNvSpPr txBox="1"/>
          <p:nvPr/>
        </p:nvSpPr>
        <p:spPr>
          <a:xfrm>
            <a:off x="4343400" y="3200400"/>
            <a:ext cx="4343400" cy="1938992"/>
          </a:xfrm>
          <a:prstGeom prst="rect">
            <a:avLst/>
          </a:prstGeom>
          <a:solidFill>
            <a:srgbClr val="FFFFCC"/>
          </a:solidFill>
        </p:spPr>
        <p:txBody>
          <a:bodyPr wrap="square" rtlCol="0">
            <a:spAutoFit/>
          </a:bodyPr>
          <a:lstStyle/>
          <a:p>
            <a:r>
              <a:rPr lang="en-US" dirty="0" smtClean="0"/>
              <a:t>Once you get the hang of it this is what makes recursion easy! This way of thinking is based on math induction which we don’t cover in this course.</a:t>
            </a:r>
          </a:p>
        </p:txBody>
      </p:sp>
    </p:spTree>
    <p:extLst>
      <p:ext uri="{BB962C8B-B14F-4D97-AF65-F5344CB8AC3E}">
        <p14:creationId xmlns:p14="http://schemas.microsoft.com/office/powerpoint/2010/main" val="339867614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0" y="3200401"/>
            <a:ext cx="7924800" cy="2133599"/>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smtClean="0">
                <a:latin typeface="Times New Roman"/>
                <a:cs typeface="Times New Roman"/>
              </a:rPr>
              <a:t>Step 3. Look at all other cases. See how to define these cases in terms </a:t>
            </a:r>
            <a:r>
              <a:rPr lang="en-US" sz="2400" dirty="0" smtClean="0">
                <a:solidFill>
                  <a:srgbClr val="FF0000"/>
                </a:solidFill>
                <a:latin typeface="Times New Roman"/>
                <a:cs typeface="Times New Roman"/>
              </a:rPr>
              <a:t>of smaller problems of the same kind</a:t>
            </a:r>
            <a:r>
              <a:rPr lang="en-US" sz="2400" dirty="0" smtClean="0">
                <a:latin typeface="Times New Roman"/>
                <a:cs typeface="Times New Roman"/>
              </a:rPr>
              <a:t>. Then implement those definitions using recursive calls for those </a:t>
            </a:r>
            <a:r>
              <a:rPr lang="en-US" sz="2400" dirty="0" smtClean="0">
                <a:solidFill>
                  <a:srgbClr val="FF0000"/>
                </a:solidFill>
                <a:latin typeface="Times New Roman"/>
                <a:cs typeface="Times New Roman"/>
              </a:rPr>
              <a:t>smaller problems of the same kind</a:t>
            </a:r>
            <a:r>
              <a:rPr lang="en-US" sz="2400" dirty="0" smtClean="0">
                <a:latin typeface="Times New Roman"/>
                <a:cs typeface="Times New Roman"/>
              </a:rPr>
              <a:t>. Done suitably point 4 is automatically satisfied.</a:t>
            </a:r>
          </a:p>
        </p:txBody>
      </p:sp>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smtClean="0">
                <a:solidFill>
                  <a:srgbClr val="800000"/>
                </a:solidFill>
              </a:rPr>
              <a:t>Writing a recursive method</a:t>
            </a:r>
            <a:endParaRPr lang="en-US" sz="3600" dirty="0">
              <a:solidFill>
                <a:srgbClr val="80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31</a:t>
            </a:fld>
            <a:endParaRPr lang="en-US"/>
          </a:p>
        </p:txBody>
      </p:sp>
      <p:sp>
        <p:nvSpPr>
          <p:cNvPr id="10242" name="Rectangle 2"/>
          <p:cNvSpPr>
            <a:spLocks noGrp="1" noChangeArrowheads="1"/>
          </p:cNvSpPr>
          <p:nvPr>
            <p:ph sz="quarter" idx="1"/>
          </p:nvPr>
        </p:nvSpPr>
        <p:spPr>
          <a:xfrm>
            <a:off x="381000" y="1524001"/>
            <a:ext cx="4191000" cy="609600"/>
          </a:xfrm>
          <a:ln/>
        </p:spPr>
        <p:txBody>
          <a:bodyPr rIns="132080">
            <a:normAutofit/>
          </a:bodyPr>
          <a:lstStyle/>
          <a:p>
            <a:pPr marL="39688" indent="0">
              <a:buNone/>
            </a:pPr>
            <a:r>
              <a:rPr lang="en-US" sz="2400" dirty="0" smtClean="0">
                <a:latin typeface="Times New Roman"/>
                <a:cs typeface="Times New Roman"/>
              </a:rPr>
              <a:t>Step 1. Have a precise spec!      </a:t>
            </a:r>
          </a:p>
        </p:txBody>
      </p:sp>
      <p:sp>
        <p:nvSpPr>
          <p:cNvPr id="8" name="Rectangle 2"/>
          <p:cNvSpPr txBox="1">
            <a:spLocks noChangeArrowheads="1"/>
          </p:cNvSpPr>
          <p:nvPr/>
        </p:nvSpPr>
        <p:spPr>
          <a:xfrm>
            <a:off x="381000" y="2151707"/>
            <a:ext cx="8229600" cy="972493"/>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smtClean="0">
                <a:latin typeface="Times New Roman"/>
                <a:cs typeface="Times New Roman"/>
              </a:rPr>
              <a:t>Step 2. Write the </a:t>
            </a:r>
            <a:r>
              <a:rPr lang="en-US" sz="2400" dirty="0" smtClean="0">
                <a:solidFill>
                  <a:srgbClr val="FF0000"/>
                </a:solidFill>
                <a:latin typeface="Times New Roman"/>
                <a:cs typeface="Times New Roman"/>
              </a:rPr>
              <a:t>base case(s)</a:t>
            </a:r>
            <a:r>
              <a:rPr lang="en-US" sz="2400" dirty="0" smtClean="0">
                <a:latin typeface="Times New Roman"/>
                <a:cs typeface="Times New Roman"/>
              </a:rPr>
              <a:t>: Cases in which no recursive calls are needed Generally for “small” values of the parameters.</a:t>
            </a:r>
          </a:p>
        </p:txBody>
      </p:sp>
      <p:sp>
        <p:nvSpPr>
          <p:cNvPr id="12" name="Rectangle 2"/>
          <p:cNvSpPr txBox="1">
            <a:spLocks noChangeArrowheads="1"/>
          </p:cNvSpPr>
          <p:nvPr/>
        </p:nvSpPr>
        <p:spPr>
          <a:xfrm>
            <a:off x="381000" y="5334000"/>
            <a:ext cx="8458200" cy="1066800"/>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smtClean="0">
                <a:latin typeface="Times New Roman"/>
                <a:cs typeface="Times New Roman"/>
              </a:rPr>
              <a:t>Step 4. (No infinite recursion) Make sure that the </a:t>
            </a:r>
            <a:r>
              <a:rPr lang="en-US" sz="2400" dirty="0" err="1" smtClean="0">
                <a:latin typeface="Times New Roman"/>
                <a:cs typeface="Times New Roman"/>
              </a:rPr>
              <a:t>args</a:t>
            </a:r>
            <a:r>
              <a:rPr lang="en-US" sz="2400" dirty="0" smtClean="0">
                <a:latin typeface="Times New Roman"/>
                <a:cs typeface="Times New Roman"/>
              </a:rPr>
              <a:t> of recursive calls are in some sense smaller than the pars of the method</a:t>
            </a:r>
          </a:p>
        </p:txBody>
      </p:sp>
    </p:spTree>
    <p:extLst>
      <p:ext uri="{BB962C8B-B14F-4D97-AF65-F5344CB8AC3E}">
        <p14:creationId xmlns:p14="http://schemas.microsoft.com/office/powerpoint/2010/main" val="353824552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457200" y="4800600"/>
            <a:ext cx="7924800" cy="1676400"/>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smtClean="0">
                <a:latin typeface="Times New Roman"/>
                <a:cs typeface="Times New Roman"/>
              </a:rPr>
              <a:t>Step 3. Look at all other cases. See how to define these cases in terms </a:t>
            </a:r>
            <a:r>
              <a:rPr lang="en-US" sz="2400" dirty="0" smtClean="0">
                <a:solidFill>
                  <a:srgbClr val="FF0000"/>
                </a:solidFill>
                <a:latin typeface="Times New Roman"/>
                <a:cs typeface="Times New Roman"/>
              </a:rPr>
              <a:t>of smaller problems of the same kind</a:t>
            </a:r>
            <a:r>
              <a:rPr lang="en-US" sz="2400" dirty="0" smtClean="0">
                <a:latin typeface="Times New Roman"/>
                <a:cs typeface="Times New Roman"/>
              </a:rPr>
              <a:t>. Then implement those definitions using recursive calls for those </a:t>
            </a:r>
            <a:r>
              <a:rPr lang="en-US" sz="2400" dirty="0" smtClean="0">
                <a:solidFill>
                  <a:srgbClr val="FF0000"/>
                </a:solidFill>
                <a:latin typeface="Times New Roman"/>
                <a:cs typeface="Times New Roman"/>
              </a:rPr>
              <a:t>smaller problems of the same kind</a:t>
            </a:r>
            <a:r>
              <a:rPr lang="en-US" sz="2400" dirty="0" smtClean="0">
                <a:latin typeface="Times New Roman"/>
                <a:cs typeface="Times New Roman"/>
              </a:rPr>
              <a:t>.</a:t>
            </a:r>
          </a:p>
        </p:txBody>
      </p:sp>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smtClean="0">
                <a:solidFill>
                  <a:srgbClr val="800000"/>
                </a:solidFill>
              </a:rPr>
              <a:t>Examples of writing recursive functions</a:t>
            </a:r>
            <a:endParaRPr lang="en-US" sz="3600" dirty="0">
              <a:solidFill>
                <a:srgbClr val="80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32</a:t>
            </a:fld>
            <a:endParaRPr lang="en-US"/>
          </a:p>
        </p:txBody>
      </p:sp>
      <p:sp>
        <p:nvSpPr>
          <p:cNvPr id="10242" name="Rectangle 2"/>
          <p:cNvSpPr>
            <a:spLocks noGrp="1" noChangeArrowheads="1"/>
          </p:cNvSpPr>
          <p:nvPr>
            <p:ph sz="quarter" idx="1"/>
          </p:nvPr>
        </p:nvSpPr>
        <p:spPr>
          <a:xfrm>
            <a:off x="457200" y="3657601"/>
            <a:ext cx="4191000" cy="609600"/>
          </a:xfrm>
          <a:ln/>
        </p:spPr>
        <p:txBody>
          <a:bodyPr rIns="132080">
            <a:normAutofit/>
          </a:bodyPr>
          <a:lstStyle/>
          <a:p>
            <a:pPr marL="39688" indent="0">
              <a:buNone/>
            </a:pPr>
            <a:r>
              <a:rPr lang="en-US" sz="2400" dirty="0" smtClean="0">
                <a:latin typeface="Times New Roman"/>
                <a:cs typeface="Times New Roman"/>
              </a:rPr>
              <a:t>Step 1. Have a precise spec!      </a:t>
            </a:r>
          </a:p>
        </p:txBody>
      </p:sp>
      <p:sp>
        <p:nvSpPr>
          <p:cNvPr id="8" name="Rectangle 2"/>
          <p:cNvSpPr txBox="1">
            <a:spLocks noChangeArrowheads="1"/>
          </p:cNvSpPr>
          <p:nvPr/>
        </p:nvSpPr>
        <p:spPr>
          <a:xfrm>
            <a:off x="457200" y="4285307"/>
            <a:ext cx="8229600" cy="591493"/>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smtClean="0">
                <a:latin typeface="Times New Roman"/>
                <a:cs typeface="Times New Roman"/>
              </a:rPr>
              <a:t>Step 2. Write the </a:t>
            </a:r>
            <a:r>
              <a:rPr lang="en-US" sz="2400" dirty="0" smtClean="0">
                <a:solidFill>
                  <a:srgbClr val="FF0000"/>
                </a:solidFill>
                <a:latin typeface="Times New Roman"/>
                <a:cs typeface="Times New Roman"/>
              </a:rPr>
              <a:t>base case(s)</a:t>
            </a:r>
            <a:r>
              <a:rPr lang="en-US" sz="2400" dirty="0">
                <a:latin typeface="Times New Roman"/>
                <a:cs typeface="Times New Roman"/>
              </a:rPr>
              <a:t>.</a:t>
            </a:r>
            <a:endParaRPr lang="en-US" sz="2400" dirty="0" smtClean="0">
              <a:latin typeface="Times New Roman"/>
              <a:cs typeface="Times New Roman"/>
            </a:endParaRPr>
          </a:p>
        </p:txBody>
      </p:sp>
      <p:sp>
        <p:nvSpPr>
          <p:cNvPr id="2" name="TextBox 1"/>
          <p:cNvSpPr txBox="1"/>
          <p:nvPr/>
        </p:nvSpPr>
        <p:spPr>
          <a:xfrm>
            <a:off x="533400" y="1905000"/>
            <a:ext cx="7848600" cy="1569660"/>
          </a:xfrm>
          <a:prstGeom prst="rect">
            <a:avLst/>
          </a:prstGeom>
          <a:noFill/>
        </p:spPr>
        <p:txBody>
          <a:bodyPr wrap="square" rtlCol="0">
            <a:spAutoFit/>
          </a:bodyPr>
          <a:lstStyle/>
          <a:p>
            <a:r>
              <a:rPr lang="en-US" dirty="0" smtClean="0"/>
              <a:t>For the rest of the class we demo writing recursive functions using the approach outlined below. The java file we develop will be placed on the course webpage some time after the lecture.</a:t>
            </a:r>
            <a:endParaRPr lang="en-US" dirty="0"/>
          </a:p>
        </p:txBody>
      </p:sp>
    </p:spTree>
    <p:extLst>
      <p:ext uri="{BB962C8B-B14F-4D97-AF65-F5344CB8AC3E}">
        <p14:creationId xmlns:p14="http://schemas.microsoft.com/office/powerpoint/2010/main" val="22505039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219200" y="174625"/>
            <a:ext cx="7239000" cy="1149350"/>
          </a:xfrm>
          <a:ln/>
        </p:spPr>
        <p:txBody>
          <a:bodyPr rIns="132080">
            <a:normAutofit/>
          </a:bodyPr>
          <a:lstStyle/>
          <a:p>
            <a:r>
              <a:rPr lang="en-US" sz="3200" dirty="0">
                <a:solidFill>
                  <a:srgbClr val="800000"/>
                </a:solidFill>
              </a:rPr>
              <a:t>The Fibonacci Function</a:t>
            </a:r>
          </a:p>
        </p:txBody>
      </p:sp>
      <p:sp>
        <p:nvSpPr>
          <p:cNvPr id="11" name="Slide Number Placeholder 3"/>
          <p:cNvSpPr>
            <a:spLocks noGrp="1"/>
          </p:cNvSpPr>
          <p:nvPr>
            <p:ph type="sldNum" sz="quarter" idx="12"/>
          </p:nvPr>
        </p:nvSpPr>
        <p:spPr/>
        <p:txBody>
          <a:bodyPr>
            <a:normAutofit fontScale="85000" lnSpcReduction="20000"/>
          </a:bodyPr>
          <a:lstStyle/>
          <a:p>
            <a:fld id="{966615C3-CC08-4A6B-A8A8-842E85B2A13A}" type="slidenum">
              <a:rPr lang="en-US"/>
              <a:pPr/>
              <a:t>33</a:t>
            </a:fld>
            <a:endParaRPr lang="en-US"/>
          </a:p>
        </p:txBody>
      </p:sp>
      <p:sp>
        <p:nvSpPr>
          <p:cNvPr id="11266" name="Rectangle 2"/>
          <p:cNvSpPr>
            <a:spLocks noGrp="1" noChangeArrowheads="1"/>
          </p:cNvSpPr>
          <p:nvPr>
            <p:ph sz="quarter" idx="1"/>
          </p:nvPr>
        </p:nvSpPr>
        <p:spPr>
          <a:xfrm>
            <a:off x="685800" y="1717675"/>
            <a:ext cx="5638800" cy="4119563"/>
          </a:xfrm>
          <a:ln/>
        </p:spPr>
        <p:txBody>
          <a:bodyPr rIns="132080">
            <a:normAutofit/>
          </a:bodyPr>
          <a:lstStyle/>
          <a:p>
            <a:pPr marL="0" indent="0">
              <a:buNone/>
            </a:pPr>
            <a:r>
              <a:rPr lang="en-US" sz="2400" dirty="0"/>
              <a:t>Mathematical definition:</a:t>
            </a:r>
          </a:p>
          <a:p>
            <a:pPr>
              <a:spcBef>
                <a:spcPct val="0"/>
              </a:spcBef>
              <a:buFont typeface="Wingdings" charset="2"/>
              <a:buNone/>
            </a:pPr>
            <a:r>
              <a:rPr lang="en-US" sz="2400" dirty="0"/>
              <a:t>       fib(0) = 0</a:t>
            </a:r>
          </a:p>
          <a:p>
            <a:pPr>
              <a:spcBef>
                <a:spcPct val="0"/>
              </a:spcBef>
              <a:buFont typeface="Wingdings" charset="2"/>
              <a:buNone/>
            </a:pPr>
            <a:r>
              <a:rPr lang="en-US" sz="2400" dirty="0"/>
              <a:t>       fib(1) = 1</a:t>
            </a:r>
          </a:p>
          <a:p>
            <a:pPr>
              <a:spcBef>
                <a:spcPct val="0"/>
              </a:spcBef>
              <a:buFont typeface="Wingdings" charset="2"/>
              <a:buNone/>
            </a:pPr>
            <a:r>
              <a:rPr lang="en-US" sz="2400" dirty="0"/>
              <a:t>       fib(n) = fib(n </a:t>
            </a:r>
            <a:r>
              <a:rPr lang="en-US" sz="2400" dirty="0" smtClean="0">
                <a:latin typeface="Symbol" charset="2"/>
                <a:ea typeface="Symbol" charset="2"/>
                <a:cs typeface="Symbol" charset="2"/>
                <a:sym typeface="Symbol" charset="2"/>
              </a:rPr>
              <a:t>-</a:t>
            </a:r>
            <a:r>
              <a:rPr lang="en-US" sz="2400" dirty="0" smtClean="0"/>
              <a:t> </a:t>
            </a:r>
            <a:r>
              <a:rPr lang="en-US" sz="2400" dirty="0"/>
              <a:t>1) + fib(n </a:t>
            </a:r>
            <a:r>
              <a:rPr lang="en-US" sz="2400" dirty="0" smtClean="0">
                <a:latin typeface="Symbol" charset="2"/>
                <a:ea typeface="Symbol" charset="2"/>
                <a:cs typeface="Symbol" charset="2"/>
                <a:sym typeface="Symbol" charset="2"/>
              </a:rPr>
              <a:t>-</a:t>
            </a:r>
            <a:r>
              <a:rPr lang="en-US" sz="2400" dirty="0" smtClean="0"/>
              <a:t> </a:t>
            </a:r>
            <a:r>
              <a:rPr lang="en-US" sz="2400" dirty="0"/>
              <a:t>2</a:t>
            </a:r>
            <a:r>
              <a:rPr lang="en-US" sz="2400" dirty="0" smtClean="0"/>
              <a:t>)  </a:t>
            </a:r>
            <a:r>
              <a:rPr lang="en-US" sz="2400" dirty="0"/>
              <a:t>n ≥ </a:t>
            </a:r>
            <a:r>
              <a:rPr lang="en-US" sz="2400" dirty="0" smtClean="0"/>
              <a:t>2</a:t>
            </a:r>
            <a:endParaRPr lang="en-US" sz="2400" dirty="0"/>
          </a:p>
          <a:p>
            <a:pPr>
              <a:spcBef>
                <a:spcPct val="0"/>
              </a:spcBef>
            </a:pPr>
            <a:endParaRPr lang="en-US" sz="2400" dirty="0"/>
          </a:p>
          <a:p>
            <a:pPr marL="0" indent="0">
              <a:spcBef>
                <a:spcPct val="0"/>
              </a:spcBef>
              <a:buNone/>
            </a:pPr>
            <a:r>
              <a:rPr lang="en-US" sz="2400" dirty="0"/>
              <a:t>Fibonacci sequence:  </a:t>
            </a:r>
            <a:r>
              <a:rPr lang="en-US" sz="2400" dirty="0" smtClean="0"/>
              <a:t>0 1 1 2 3 5 8 13 </a:t>
            </a:r>
            <a:r>
              <a:rPr lang="en-US" sz="2400" dirty="0"/>
              <a:t>…</a:t>
            </a:r>
          </a:p>
        </p:txBody>
      </p:sp>
      <p:sp>
        <p:nvSpPr>
          <p:cNvPr id="11267" name="Rectangle 3"/>
          <p:cNvSpPr>
            <a:spLocks/>
          </p:cNvSpPr>
          <p:nvPr/>
        </p:nvSpPr>
        <p:spPr bwMode="auto">
          <a:xfrm>
            <a:off x="914400" y="4343400"/>
            <a:ext cx="4119075" cy="2215991"/>
          </a:xfrm>
          <a:prstGeom prst="rect">
            <a:avLst/>
          </a:prstGeom>
          <a:solidFill>
            <a:srgbClr val="FFFFCC"/>
          </a:solidFill>
          <a:ln w="12700">
            <a:solidFill>
              <a:schemeClr val="tx1"/>
            </a:solidFill>
            <a:prstDash val="solid"/>
            <a:miter lim="800000"/>
            <a:headEnd type="none" w="med" len="med"/>
            <a:tailEnd type="none" w="med" len="med"/>
          </a:ln>
        </p:spPr>
        <p:txBody>
          <a:bodyPr wrap="none" lIns="0" tIns="0" rIns="40639" bIns="0">
            <a:spAutoFit/>
          </a:bodyPr>
          <a:lstStyle/>
          <a:p>
            <a:pPr marL="39688"/>
            <a:r>
              <a:rPr lang="en-US" dirty="0" smtClean="0">
                <a:solidFill>
                  <a:schemeClr val="tx1"/>
                </a:solidFill>
                <a:latin typeface="Times New Roman"/>
                <a:cs typeface="Times New Roman"/>
                <a:sym typeface="Courier New" charset="0"/>
              </a:rPr>
              <a:t>/** = </a:t>
            </a:r>
            <a:r>
              <a:rPr lang="en-US" dirty="0" err="1" smtClean="0">
                <a:solidFill>
                  <a:schemeClr val="tx1"/>
                </a:solidFill>
                <a:latin typeface="Times New Roman"/>
                <a:cs typeface="Times New Roman"/>
                <a:sym typeface="Courier New" charset="0"/>
              </a:rPr>
              <a:t>fibonacci</a:t>
            </a:r>
            <a:r>
              <a:rPr lang="en-US" dirty="0" smtClean="0">
                <a:solidFill>
                  <a:schemeClr val="tx1"/>
                </a:solidFill>
                <a:latin typeface="Times New Roman"/>
                <a:cs typeface="Times New Roman"/>
                <a:sym typeface="Courier New" charset="0"/>
              </a:rPr>
              <a:t>(n). Pre: n &gt;= 0 */</a:t>
            </a:r>
          </a:p>
          <a:p>
            <a:pPr marL="39688"/>
            <a:r>
              <a:rPr lang="en-US" b="1" dirty="0" smtClean="0">
                <a:solidFill>
                  <a:schemeClr val="tx1"/>
                </a:solidFill>
                <a:latin typeface="Times New Roman"/>
                <a:cs typeface="Times New Roman"/>
                <a:sym typeface="Courier New" charset="0"/>
              </a:rPr>
              <a:t>static</a:t>
            </a:r>
            <a:r>
              <a:rPr lang="en-US" dirty="0" smtClean="0">
                <a:solidFill>
                  <a:schemeClr val="tx1"/>
                </a:solidFill>
                <a:latin typeface="Times New Roman"/>
                <a:cs typeface="Times New Roman"/>
                <a:sym typeface="Courier New" charset="0"/>
              </a:rPr>
              <a:t> </a:t>
            </a:r>
            <a:r>
              <a:rPr lang="en-US" b="1" dirty="0" err="1">
                <a:solidFill>
                  <a:schemeClr val="tx1"/>
                </a:solidFill>
                <a:latin typeface="Times New Roman"/>
                <a:cs typeface="Times New Roman"/>
                <a:sym typeface="Courier New" charset="0"/>
              </a:rPr>
              <a:t>int</a:t>
            </a:r>
            <a:r>
              <a:rPr lang="en-US" dirty="0">
                <a:solidFill>
                  <a:schemeClr val="tx1"/>
                </a:solidFill>
                <a:latin typeface="Times New Roman"/>
                <a:cs typeface="Times New Roman"/>
                <a:sym typeface="Courier New" charset="0"/>
              </a:rPr>
              <a:t> fib(</a:t>
            </a:r>
            <a:r>
              <a:rPr lang="en-US" b="1" dirty="0" err="1">
                <a:solidFill>
                  <a:schemeClr val="tx1"/>
                </a:solidFill>
                <a:latin typeface="Times New Roman"/>
                <a:cs typeface="Times New Roman"/>
                <a:sym typeface="Courier New" charset="0"/>
              </a:rPr>
              <a:t>int</a:t>
            </a:r>
            <a:r>
              <a:rPr lang="en-US" dirty="0">
                <a:solidFill>
                  <a:schemeClr val="tx1"/>
                </a:solidFill>
                <a:latin typeface="Times New Roman"/>
                <a:cs typeface="Times New Roman"/>
                <a:sym typeface="Courier New" charset="0"/>
              </a:rPr>
              <a:t> n) {</a:t>
            </a:r>
          </a:p>
          <a:p>
            <a:pPr marL="39688"/>
            <a:r>
              <a:rPr lang="en-US" dirty="0">
                <a:solidFill>
                  <a:schemeClr val="tx1"/>
                </a:solidFill>
                <a:latin typeface="Times New Roman"/>
                <a:cs typeface="Times New Roman"/>
                <a:sym typeface="Courier New" charset="0"/>
              </a:rPr>
              <a:t>   </a:t>
            </a:r>
            <a:r>
              <a:rPr lang="en-US" b="1" dirty="0">
                <a:solidFill>
                  <a:schemeClr val="tx1"/>
                </a:solidFill>
                <a:latin typeface="Times New Roman"/>
                <a:cs typeface="Times New Roman"/>
                <a:sym typeface="Courier New" charset="0"/>
              </a:rPr>
              <a:t>if</a:t>
            </a:r>
            <a:r>
              <a:rPr lang="en-US" dirty="0">
                <a:solidFill>
                  <a:schemeClr val="tx1"/>
                </a:solidFill>
                <a:latin typeface="Times New Roman"/>
                <a:cs typeface="Times New Roman"/>
                <a:sym typeface="Courier New" charset="0"/>
              </a:rPr>
              <a:t> (n </a:t>
            </a:r>
            <a:r>
              <a:rPr lang="en-US" dirty="0" smtClean="0">
                <a:solidFill>
                  <a:schemeClr val="tx1"/>
                </a:solidFill>
                <a:latin typeface="Times New Roman"/>
                <a:cs typeface="Times New Roman"/>
                <a:sym typeface="Courier New" charset="0"/>
              </a:rPr>
              <a:t>&lt;= 1) </a:t>
            </a:r>
            <a:r>
              <a:rPr lang="en-US" b="1" dirty="0">
                <a:solidFill>
                  <a:schemeClr val="tx1"/>
                </a:solidFill>
                <a:latin typeface="Times New Roman"/>
                <a:cs typeface="Times New Roman"/>
                <a:sym typeface="Courier New" charset="0"/>
              </a:rPr>
              <a:t>return</a:t>
            </a:r>
            <a:r>
              <a:rPr lang="en-US" dirty="0">
                <a:solidFill>
                  <a:schemeClr val="tx1"/>
                </a:solidFill>
                <a:latin typeface="Times New Roman"/>
                <a:cs typeface="Times New Roman"/>
                <a:sym typeface="Courier New" charset="0"/>
              </a:rPr>
              <a:t> </a:t>
            </a:r>
            <a:r>
              <a:rPr lang="en-US" dirty="0" smtClean="0">
                <a:solidFill>
                  <a:schemeClr val="tx1"/>
                </a:solidFill>
                <a:latin typeface="Times New Roman"/>
                <a:cs typeface="Times New Roman"/>
                <a:sym typeface="Courier New" charset="0"/>
              </a:rPr>
              <a:t>n;</a:t>
            </a:r>
          </a:p>
          <a:p>
            <a:pPr marL="39688"/>
            <a:r>
              <a:rPr lang="en-US" dirty="0">
                <a:solidFill>
                  <a:schemeClr val="tx1"/>
                </a:solidFill>
                <a:latin typeface="Times New Roman"/>
                <a:cs typeface="Times New Roman"/>
                <a:sym typeface="Courier New" charset="0"/>
              </a:rPr>
              <a:t> </a:t>
            </a:r>
            <a:r>
              <a:rPr lang="en-US" dirty="0" smtClean="0">
                <a:solidFill>
                  <a:schemeClr val="tx1"/>
                </a:solidFill>
                <a:latin typeface="Times New Roman"/>
                <a:cs typeface="Times New Roman"/>
                <a:sym typeface="Courier New" charset="0"/>
              </a:rPr>
              <a:t>  // { 1 &lt; n }</a:t>
            </a:r>
          </a:p>
          <a:p>
            <a:pPr marL="39688"/>
            <a:r>
              <a:rPr lang="en-US" dirty="0" smtClean="0">
                <a:solidFill>
                  <a:schemeClr val="tx1"/>
                </a:solidFill>
                <a:latin typeface="Times New Roman"/>
                <a:cs typeface="Times New Roman"/>
                <a:sym typeface="Courier New" charset="0"/>
              </a:rPr>
              <a:t>   </a:t>
            </a:r>
            <a:r>
              <a:rPr lang="en-US" b="1" dirty="0" smtClean="0">
                <a:solidFill>
                  <a:schemeClr val="tx1"/>
                </a:solidFill>
                <a:latin typeface="Times New Roman"/>
                <a:cs typeface="Times New Roman"/>
                <a:sym typeface="Courier New" charset="0"/>
              </a:rPr>
              <a:t>return</a:t>
            </a:r>
            <a:r>
              <a:rPr lang="en-US" dirty="0" smtClean="0">
                <a:solidFill>
                  <a:schemeClr val="tx1"/>
                </a:solidFill>
                <a:latin typeface="Times New Roman"/>
                <a:cs typeface="Times New Roman"/>
                <a:sym typeface="Courier New" charset="0"/>
              </a:rPr>
              <a:t> fib(n-2) </a:t>
            </a:r>
            <a:r>
              <a:rPr lang="en-US" dirty="0">
                <a:solidFill>
                  <a:schemeClr val="tx1"/>
                </a:solidFill>
                <a:latin typeface="Times New Roman"/>
                <a:cs typeface="Times New Roman"/>
                <a:sym typeface="Courier New" charset="0"/>
              </a:rPr>
              <a:t>+ </a:t>
            </a:r>
            <a:r>
              <a:rPr lang="en-US" dirty="0" smtClean="0">
                <a:solidFill>
                  <a:schemeClr val="tx1"/>
                </a:solidFill>
                <a:latin typeface="Times New Roman"/>
                <a:cs typeface="Times New Roman"/>
                <a:sym typeface="Courier New" charset="0"/>
              </a:rPr>
              <a:t>fib(n-1);</a:t>
            </a:r>
            <a:endParaRPr lang="en-US" dirty="0">
              <a:solidFill>
                <a:schemeClr val="tx1"/>
              </a:solidFill>
              <a:latin typeface="Times New Roman"/>
              <a:cs typeface="Times New Roman"/>
              <a:sym typeface="Courier New" charset="0"/>
            </a:endParaRPr>
          </a:p>
          <a:p>
            <a:pPr marL="39688"/>
            <a:r>
              <a:rPr lang="en-US" dirty="0">
                <a:solidFill>
                  <a:schemeClr val="tx1"/>
                </a:solidFill>
                <a:latin typeface="Times New Roman"/>
                <a:cs typeface="Times New Roman"/>
                <a:sym typeface="Courier New" charset="0"/>
              </a:rPr>
              <a:t>} </a:t>
            </a:r>
          </a:p>
        </p:txBody>
      </p:sp>
      <p:grpSp>
        <p:nvGrpSpPr>
          <p:cNvPr id="11268" name="Group 4"/>
          <p:cNvGrpSpPr>
            <a:grpSpLocks/>
          </p:cNvGrpSpPr>
          <p:nvPr/>
        </p:nvGrpSpPr>
        <p:grpSpPr bwMode="auto">
          <a:xfrm>
            <a:off x="2743200" y="2209802"/>
            <a:ext cx="3267075" cy="452438"/>
            <a:chOff x="-144" y="333"/>
            <a:chExt cx="2058" cy="285"/>
          </a:xfrm>
        </p:grpSpPr>
        <p:sp>
          <p:nvSpPr>
            <p:cNvPr id="11269" name="Rectangle 5"/>
            <p:cNvSpPr>
              <a:spLocks/>
            </p:cNvSpPr>
            <p:nvPr/>
          </p:nvSpPr>
          <p:spPr bwMode="auto">
            <a:xfrm>
              <a:off x="440" y="333"/>
              <a:ext cx="1474" cy="280"/>
            </a:xfrm>
            <a:prstGeom prst="rect">
              <a:avLst/>
            </a:prstGeom>
            <a:noFill/>
            <a:ln w="12700">
              <a:noFill/>
              <a:miter lim="800000"/>
              <a:headEnd type="none" w="med" len="med"/>
              <a:tailEnd type="none" w="med" len="med"/>
            </a:ln>
          </p:spPr>
          <p:txBody>
            <a:bodyPr wrap="none" lIns="0" tIns="0" rIns="40639" bIns="0">
              <a:spAutoFit/>
            </a:bodyPr>
            <a:lstStyle/>
            <a:p>
              <a:pPr marL="39688">
                <a:spcBef>
                  <a:spcPts val="550"/>
                </a:spcBef>
              </a:pPr>
              <a:r>
                <a:rPr lang="en-US" dirty="0">
                  <a:solidFill>
                    <a:srgbClr val="00CC00"/>
                  </a:solidFill>
                  <a:latin typeface="Arial" charset="0"/>
                  <a:cs typeface="Arial" charset="0"/>
                  <a:sym typeface="Arial" charset="0"/>
                </a:rPr>
                <a:t>two base cases!</a:t>
              </a:r>
            </a:p>
          </p:txBody>
        </p:sp>
        <p:sp>
          <p:nvSpPr>
            <p:cNvPr id="11270" name="Line 6"/>
            <p:cNvSpPr>
              <a:spLocks noChangeShapeType="1"/>
            </p:cNvSpPr>
            <p:nvPr/>
          </p:nvSpPr>
          <p:spPr bwMode="auto">
            <a:xfrm rot="10800000">
              <a:off x="-144" y="411"/>
              <a:ext cx="584" cy="59"/>
            </a:xfrm>
            <a:prstGeom prst="line">
              <a:avLst/>
            </a:prstGeom>
            <a:noFill/>
            <a:ln w="12700">
              <a:solidFill>
                <a:schemeClr val="tx1"/>
              </a:solidFill>
              <a:prstDash val="solid"/>
              <a:round/>
              <a:headEnd type="none" w="med" len="med"/>
              <a:tailEnd type="triangle" w="med" len="med"/>
            </a:ln>
          </p:spPr>
          <p:txBody>
            <a:bodyPr/>
            <a:lstStyle/>
            <a:p>
              <a:endParaRPr lang="fr-BE"/>
            </a:p>
          </p:txBody>
        </p:sp>
        <p:sp>
          <p:nvSpPr>
            <p:cNvPr id="11271" name="Line 7"/>
            <p:cNvSpPr>
              <a:spLocks noChangeShapeType="1"/>
            </p:cNvSpPr>
            <p:nvPr/>
          </p:nvSpPr>
          <p:spPr bwMode="auto">
            <a:xfrm flipH="1">
              <a:off x="-144" y="470"/>
              <a:ext cx="584" cy="148"/>
            </a:xfrm>
            <a:prstGeom prst="line">
              <a:avLst/>
            </a:prstGeom>
            <a:noFill/>
            <a:ln w="12700">
              <a:solidFill>
                <a:schemeClr val="tx1"/>
              </a:solidFill>
              <a:prstDash val="solid"/>
              <a:round/>
              <a:headEnd type="none" w="med" len="med"/>
              <a:tailEnd type="triangle" w="med" len="med"/>
            </a:ln>
          </p:spPr>
          <p:txBody>
            <a:bodyPr/>
            <a:lstStyle/>
            <a:p>
              <a:endParaRPr lang="fr-BE"/>
            </a:p>
          </p:txBody>
        </p:sp>
      </p:grpSp>
      <p:pic>
        <p:nvPicPr>
          <p:cNvPr id="11272" name="Picture 8"/>
          <p:cNvPicPr>
            <a:picLocks noChangeArrowheads="1"/>
          </p:cNvPicPr>
          <p:nvPr/>
        </p:nvPicPr>
        <p:blipFill>
          <a:blip r:embed="rId2" cstate="print"/>
          <a:srcRect/>
          <a:stretch>
            <a:fillRect/>
          </a:stretch>
        </p:blipFill>
        <p:spPr bwMode="auto">
          <a:xfrm>
            <a:off x="6400800" y="1065213"/>
            <a:ext cx="2443163" cy="2973387"/>
          </a:xfrm>
          <a:prstGeom prst="rect">
            <a:avLst/>
          </a:prstGeom>
          <a:noFill/>
          <a:ln w="12700">
            <a:noFill/>
            <a:miter lim="800000"/>
            <a:headEnd/>
            <a:tailEnd/>
          </a:ln>
        </p:spPr>
      </p:pic>
      <p:sp>
        <p:nvSpPr>
          <p:cNvPr id="11273" name="Rectangle 9"/>
          <p:cNvSpPr>
            <a:spLocks/>
          </p:cNvSpPr>
          <p:nvPr/>
        </p:nvSpPr>
        <p:spPr bwMode="auto">
          <a:xfrm>
            <a:off x="6096000" y="4038600"/>
            <a:ext cx="2895600" cy="2362200"/>
          </a:xfrm>
          <a:prstGeom prst="rect">
            <a:avLst/>
          </a:prstGeom>
          <a:noFill/>
          <a:ln w="12700">
            <a:noFill/>
            <a:miter lim="800000"/>
            <a:headEnd type="none" w="med" len="med"/>
            <a:tailEnd type="none" w="med" len="med"/>
          </a:ln>
        </p:spPr>
        <p:txBody>
          <a:bodyPr lIns="0" tIns="0" rIns="40639" bIns="0"/>
          <a:lstStyle/>
          <a:p>
            <a:pPr marL="39688" algn="ctr">
              <a:spcBef>
                <a:spcPts val="350"/>
              </a:spcBef>
            </a:pPr>
            <a:r>
              <a:rPr lang="en-US" dirty="0">
                <a:solidFill>
                  <a:srgbClr val="9900CC"/>
                </a:solidFill>
                <a:latin typeface="Times New Roman"/>
                <a:cs typeface="Times New Roman"/>
                <a:sym typeface="Arial" charset="0"/>
              </a:rPr>
              <a:t>Fibonacci (Leonardo Pisano) </a:t>
            </a:r>
            <a:r>
              <a:rPr lang="en-US" dirty="0" smtClean="0">
                <a:solidFill>
                  <a:srgbClr val="9900CC"/>
                </a:solidFill>
                <a:latin typeface="Times New Roman"/>
                <a:cs typeface="Times New Roman"/>
                <a:sym typeface="Arial" charset="0"/>
              </a:rPr>
              <a:t>1170</a:t>
            </a:r>
            <a:r>
              <a:rPr lang="en-US" dirty="0" smtClean="0">
                <a:solidFill>
                  <a:srgbClr val="9900CC"/>
                </a:solidFill>
                <a:latin typeface="Times New Roman"/>
                <a:ea typeface="Symbol" charset="2"/>
                <a:cs typeface="Times New Roman"/>
                <a:sym typeface="Symbol" charset="2"/>
              </a:rPr>
              <a:t>-</a:t>
            </a:r>
            <a:r>
              <a:rPr lang="en-US" dirty="0" smtClean="0">
                <a:solidFill>
                  <a:srgbClr val="9900CC"/>
                </a:solidFill>
                <a:latin typeface="Times New Roman"/>
                <a:cs typeface="Times New Roman"/>
                <a:sym typeface="Arial" charset="0"/>
              </a:rPr>
              <a:t>1240</a:t>
            </a:r>
            <a:r>
              <a:rPr lang="en-US" dirty="0">
                <a:solidFill>
                  <a:srgbClr val="9900CC"/>
                </a:solidFill>
                <a:latin typeface="Times New Roman"/>
                <a:cs typeface="Times New Roman"/>
                <a:sym typeface="Arial" charset="0"/>
              </a:rPr>
              <a:t>?</a:t>
            </a:r>
          </a:p>
          <a:p>
            <a:pPr marL="39688" algn="ctr">
              <a:spcBef>
                <a:spcPts val="350"/>
              </a:spcBef>
            </a:pPr>
            <a:endParaRPr lang="en-US" dirty="0">
              <a:solidFill>
                <a:srgbClr val="9900CC"/>
              </a:solidFill>
              <a:latin typeface="Times New Roman"/>
              <a:cs typeface="Times New Roman"/>
              <a:sym typeface="Arial" charset="0"/>
            </a:endParaRPr>
          </a:p>
          <a:p>
            <a:pPr marL="39688" algn="ctr">
              <a:spcBef>
                <a:spcPts val="350"/>
              </a:spcBef>
            </a:pPr>
            <a:r>
              <a:rPr lang="en-US" dirty="0">
                <a:solidFill>
                  <a:srgbClr val="9900CC"/>
                </a:solidFill>
                <a:latin typeface="Times New Roman"/>
                <a:cs typeface="Times New Roman"/>
                <a:sym typeface="Arial" charset="0"/>
              </a:rPr>
              <a:t>Statue in </a:t>
            </a:r>
            <a:r>
              <a:rPr lang="en-US" dirty="0" smtClean="0">
                <a:solidFill>
                  <a:srgbClr val="9900CC"/>
                </a:solidFill>
                <a:latin typeface="Times New Roman"/>
                <a:cs typeface="Times New Roman"/>
                <a:sym typeface="Arial" charset="0"/>
              </a:rPr>
              <a:t>Pisa </a:t>
            </a:r>
            <a:r>
              <a:rPr lang="en-US" dirty="0">
                <a:solidFill>
                  <a:srgbClr val="9900CC"/>
                </a:solidFill>
                <a:latin typeface="Times New Roman"/>
                <a:cs typeface="Times New Roman"/>
                <a:sym typeface="Arial" charset="0"/>
              </a:rPr>
              <a:t>Italy</a:t>
            </a:r>
          </a:p>
          <a:p>
            <a:pPr marL="39688" algn="ctr">
              <a:spcBef>
                <a:spcPts val="350"/>
              </a:spcBef>
            </a:pPr>
            <a:r>
              <a:rPr lang="en-US" dirty="0">
                <a:solidFill>
                  <a:srgbClr val="9900CC"/>
                </a:solidFill>
                <a:latin typeface="Times New Roman"/>
                <a:cs typeface="Times New Roman"/>
                <a:sym typeface="Arial" charset="0"/>
              </a:rPr>
              <a:t>Giovanni </a:t>
            </a:r>
            <a:r>
              <a:rPr lang="en-US" dirty="0" err="1">
                <a:solidFill>
                  <a:srgbClr val="9900CC"/>
                </a:solidFill>
                <a:latin typeface="Times New Roman"/>
                <a:cs typeface="Times New Roman"/>
                <a:sym typeface="Arial" charset="0"/>
              </a:rPr>
              <a:t>Paganucci</a:t>
            </a:r>
            <a:endParaRPr lang="en-US" dirty="0">
              <a:solidFill>
                <a:srgbClr val="9900CC"/>
              </a:solidFill>
              <a:latin typeface="Times New Roman"/>
              <a:cs typeface="Times New Roman"/>
              <a:sym typeface="Arial" charset="0"/>
            </a:endParaRPr>
          </a:p>
          <a:p>
            <a:pPr marL="39688" algn="ctr">
              <a:spcBef>
                <a:spcPts val="350"/>
              </a:spcBef>
            </a:pPr>
            <a:r>
              <a:rPr lang="en-US" dirty="0">
                <a:solidFill>
                  <a:srgbClr val="9900CC"/>
                </a:solidFill>
                <a:latin typeface="Times New Roman"/>
                <a:cs typeface="Times New Roman"/>
                <a:sym typeface="Arial" charset="0"/>
              </a:rPr>
              <a:t>1863</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solidFill>
                  <a:srgbClr val="800000"/>
                </a:solidFill>
              </a:rPr>
              <a:t>Check palindrome-hood</a:t>
            </a:r>
            <a:endParaRPr lang="en-US" sz="36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34</a:t>
            </a:fld>
            <a:endParaRPr lang="en-US"/>
          </a:p>
        </p:txBody>
      </p:sp>
      <p:sp>
        <p:nvSpPr>
          <p:cNvPr id="4" name="Content Placeholder 3"/>
          <p:cNvSpPr>
            <a:spLocks noGrp="1"/>
          </p:cNvSpPr>
          <p:nvPr>
            <p:ph sz="quarter" idx="1"/>
          </p:nvPr>
        </p:nvSpPr>
        <p:spPr>
          <a:xfrm>
            <a:off x="612648" y="1600200"/>
            <a:ext cx="8153400" cy="5181600"/>
          </a:xfrm>
        </p:spPr>
        <p:txBody>
          <a:bodyPr>
            <a:normAutofit/>
          </a:bodyPr>
          <a:lstStyle/>
          <a:p>
            <a:pPr marL="0" indent="0">
              <a:buNone/>
            </a:pPr>
            <a:r>
              <a:rPr lang="en-US" sz="2400" dirty="0">
                <a:latin typeface="Times New Roman"/>
                <a:cs typeface="Times New Roman"/>
              </a:rPr>
              <a:t>A String </a:t>
            </a:r>
            <a:r>
              <a:rPr lang="en-US" sz="2400" dirty="0" smtClean="0">
                <a:latin typeface="Times New Roman"/>
                <a:cs typeface="Times New Roman"/>
              </a:rPr>
              <a:t>palindrome is a String that reads the same backward and forward.</a:t>
            </a:r>
          </a:p>
          <a:p>
            <a:pPr marL="0" indent="0">
              <a:buNone/>
            </a:pPr>
            <a:r>
              <a:rPr lang="en-US" sz="2400" dirty="0" smtClean="0">
                <a:latin typeface="Times New Roman"/>
                <a:cs typeface="Times New Roman"/>
              </a:rPr>
              <a:t>A String with </a:t>
            </a:r>
            <a:r>
              <a:rPr lang="en-US" sz="2400" dirty="0">
                <a:latin typeface="Times New Roman"/>
                <a:cs typeface="Times New Roman"/>
              </a:rPr>
              <a:t>at least two characters is a palindrome if</a:t>
            </a:r>
          </a:p>
          <a:p>
            <a:r>
              <a:rPr lang="en-US" sz="2400" dirty="0">
                <a:latin typeface="Times New Roman"/>
                <a:cs typeface="Times New Roman"/>
              </a:rPr>
              <a:t>(0) its first and last characters are </a:t>
            </a:r>
            <a:r>
              <a:rPr lang="en-US" sz="2400" dirty="0" smtClean="0">
                <a:latin typeface="Times New Roman"/>
                <a:cs typeface="Times New Roman"/>
              </a:rPr>
              <a:t>equal </a:t>
            </a:r>
            <a:r>
              <a:rPr lang="en-US" sz="2400" dirty="0">
                <a:latin typeface="Times New Roman"/>
                <a:cs typeface="Times New Roman"/>
              </a:rPr>
              <a:t>and</a:t>
            </a:r>
          </a:p>
          <a:p>
            <a:r>
              <a:rPr lang="en-US" sz="2400" dirty="0">
                <a:latin typeface="Times New Roman"/>
                <a:cs typeface="Times New Roman"/>
              </a:rPr>
              <a:t>(1) chars between first &amp; last form a palindrome:</a:t>
            </a:r>
          </a:p>
          <a:p>
            <a:endParaRPr lang="en-US" sz="2400" dirty="0">
              <a:latin typeface="Times New Roman"/>
              <a:cs typeface="Times New Roman"/>
            </a:endParaRPr>
          </a:p>
          <a:p>
            <a:pPr marL="0" indent="0">
              <a:buNone/>
            </a:pPr>
            <a:r>
              <a:rPr lang="en-US" sz="2400" dirty="0">
                <a:latin typeface="Times New Roman"/>
                <a:cs typeface="Times New Roman"/>
              </a:rPr>
              <a:t>        </a:t>
            </a:r>
          </a:p>
          <a:p>
            <a:pPr marL="0" indent="0">
              <a:buNone/>
            </a:pPr>
            <a:r>
              <a:rPr lang="en-US" sz="2400" dirty="0">
                <a:latin typeface="Times New Roman"/>
                <a:cs typeface="Times New Roman"/>
              </a:rPr>
              <a:t>        e.g.   </a:t>
            </a:r>
            <a:r>
              <a:rPr lang="en-US" sz="2400" dirty="0" smtClean="0">
                <a:latin typeface="Times New Roman"/>
                <a:cs typeface="Times New Roman"/>
              </a:rPr>
              <a:t>AMANAPLANACANALPANAMA</a:t>
            </a:r>
          </a:p>
          <a:p>
            <a:pPr marL="0" indent="0">
              <a:buNone/>
            </a:pPr>
            <a:endParaRPr lang="en-US" sz="2400" dirty="0">
              <a:latin typeface="Times New Roman"/>
              <a:cs typeface="Times New Roman"/>
            </a:endParaRPr>
          </a:p>
          <a:p>
            <a:pPr marL="0" indent="0">
              <a:buNone/>
            </a:pPr>
            <a:endParaRPr lang="en-US" sz="2400" dirty="0" smtClean="0">
              <a:latin typeface="Times New Roman"/>
              <a:cs typeface="Times New Roman"/>
            </a:endParaRPr>
          </a:p>
          <a:p>
            <a:pPr marL="0" indent="0">
              <a:buNone/>
            </a:pPr>
            <a:r>
              <a:rPr lang="en-US" sz="2400" dirty="0" smtClean="0">
                <a:solidFill>
                  <a:srgbClr val="FF0000"/>
                </a:solidFill>
                <a:latin typeface="Times New Roman"/>
                <a:cs typeface="Times New Roman"/>
              </a:rPr>
              <a:t>A recursive definition!</a:t>
            </a:r>
            <a:endParaRPr lang="en-US" sz="2400" dirty="0">
              <a:solidFill>
                <a:srgbClr val="FF0000"/>
              </a:solidFill>
              <a:latin typeface="Times New Roman"/>
              <a:cs typeface="Times New Roman"/>
            </a:endParaRPr>
          </a:p>
          <a:p>
            <a:pPr marL="0" indent="0">
              <a:buNone/>
            </a:pPr>
            <a:endParaRPr lang="en-US" sz="2400" dirty="0">
              <a:latin typeface="Times New Roman"/>
              <a:cs typeface="Times New Roman"/>
            </a:endParaRPr>
          </a:p>
        </p:txBody>
      </p:sp>
      <p:sp>
        <p:nvSpPr>
          <p:cNvPr id="5" name="Line 4"/>
          <p:cNvSpPr>
            <a:spLocks noChangeShapeType="1"/>
          </p:cNvSpPr>
          <p:nvPr/>
        </p:nvSpPr>
        <p:spPr bwMode="auto">
          <a:xfrm flipV="1">
            <a:off x="6324600" y="4267200"/>
            <a:ext cx="0" cy="350838"/>
          </a:xfrm>
          <a:prstGeom prst="line">
            <a:avLst/>
          </a:prstGeom>
          <a:noFill/>
          <a:ln w="28575">
            <a:solidFill>
              <a:srgbClr val="66003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 name="Line 3"/>
          <p:cNvSpPr>
            <a:spLocks noChangeShapeType="1"/>
          </p:cNvSpPr>
          <p:nvPr/>
        </p:nvSpPr>
        <p:spPr bwMode="auto">
          <a:xfrm flipV="1">
            <a:off x="2057400" y="4267200"/>
            <a:ext cx="0" cy="381000"/>
          </a:xfrm>
          <a:prstGeom prst="line">
            <a:avLst/>
          </a:prstGeom>
          <a:noFill/>
          <a:ln w="28575">
            <a:solidFill>
              <a:srgbClr val="66003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 name="Line 5"/>
          <p:cNvSpPr>
            <a:spLocks noChangeShapeType="1"/>
          </p:cNvSpPr>
          <p:nvPr/>
        </p:nvSpPr>
        <p:spPr bwMode="auto">
          <a:xfrm flipV="1">
            <a:off x="2057400" y="4267200"/>
            <a:ext cx="990600" cy="0"/>
          </a:xfrm>
          <a:prstGeom prst="line">
            <a:avLst/>
          </a:prstGeom>
          <a:noFill/>
          <a:ln w="28575">
            <a:solidFill>
              <a:srgbClr val="66003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 name="Text Box 6"/>
          <p:cNvSpPr txBox="1">
            <a:spLocks noChangeArrowheads="1"/>
          </p:cNvSpPr>
          <p:nvPr/>
        </p:nvSpPr>
        <p:spPr bwMode="auto">
          <a:xfrm>
            <a:off x="3124200" y="4038600"/>
            <a:ext cx="2387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charset="0"/>
                <a:ea typeface="ＭＳ Ｐゴシック" charset="0"/>
                <a:cs typeface="ＭＳ Ｐゴシック" charset="0"/>
              </a:defRPr>
            </a:lvl1pPr>
            <a:lvl2pPr marL="37931725" indent="-37474525">
              <a:defRPr sz="2400" b="1">
                <a:solidFill>
                  <a:schemeClr val="tx1"/>
                </a:solidFill>
                <a:latin typeface="Times" charset="0"/>
                <a:ea typeface="ＭＳ Ｐゴシック" charset="0"/>
              </a:defRPr>
            </a:lvl2pPr>
            <a:lvl3pPr>
              <a:defRPr sz="2400" b="1">
                <a:solidFill>
                  <a:schemeClr val="tx1"/>
                </a:solidFill>
                <a:latin typeface="Times" charset="0"/>
                <a:ea typeface="ＭＳ Ｐゴシック" charset="0"/>
              </a:defRPr>
            </a:lvl3pPr>
            <a:lvl4pPr>
              <a:defRPr sz="2400" b="1">
                <a:solidFill>
                  <a:schemeClr val="tx1"/>
                </a:solidFill>
                <a:latin typeface="Times" charset="0"/>
                <a:ea typeface="ＭＳ Ｐゴシック" charset="0"/>
              </a:defRPr>
            </a:lvl4pPr>
            <a:lvl5pPr>
              <a:defRPr sz="2400" b="1">
                <a:solidFill>
                  <a:schemeClr val="tx1"/>
                </a:solidFill>
                <a:latin typeface="Times" charset="0"/>
                <a:ea typeface="ＭＳ Ｐゴシック" charset="0"/>
              </a:defRPr>
            </a:lvl5pPr>
            <a:lvl6pPr marL="457200" eaLnBrk="0" fontAlgn="base" hangingPunct="0">
              <a:spcBef>
                <a:spcPct val="0"/>
              </a:spcBef>
              <a:spcAft>
                <a:spcPct val="0"/>
              </a:spcAft>
              <a:defRPr sz="2400" b="1">
                <a:solidFill>
                  <a:schemeClr val="tx1"/>
                </a:solidFill>
                <a:latin typeface="Times" charset="0"/>
                <a:ea typeface="ＭＳ Ｐゴシック" charset="0"/>
              </a:defRPr>
            </a:lvl6pPr>
            <a:lvl7pPr marL="914400" eaLnBrk="0" fontAlgn="base" hangingPunct="0">
              <a:spcBef>
                <a:spcPct val="0"/>
              </a:spcBef>
              <a:spcAft>
                <a:spcPct val="0"/>
              </a:spcAft>
              <a:defRPr sz="2400" b="1">
                <a:solidFill>
                  <a:schemeClr val="tx1"/>
                </a:solidFill>
                <a:latin typeface="Times" charset="0"/>
                <a:ea typeface="ＭＳ Ｐゴシック" charset="0"/>
              </a:defRPr>
            </a:lvl7pPr>
            <a:lvl8pPr marL="1371600" eaLnBrk="0" fontAlgn="base" hangingPunct="0">
              <a:spcBef>
                <a:spcPct val="0"/>
              </a:spcBef>
              <a:spcAft>
                <a:spcPct val="0"/>
              </a:spcAft>
              <a:defRPr sz="2400" b="1">
                <a:solidFill>
                  <a:schemeClr val="tx1"/>
                </a:solidFill>
                <a:latin typeface="Times" charset="0"/>
                <a:ea typeface="ＭＳ Ｐゴシック" charset="0"/>
              </a:defRPr>
            </a:lvl8pPr>
            <a:lvl9pPr marL="1828800" eaLnBrk="0" fontAlgn="base" hangingPunct="0">
              <a:spcBef>
                <a:spcPct val="0"/>
              </a:spcBef>
              <a:spcAft>
                <a:spcPct val="0"/>
              </a:spcAft>
              <a:defRPr sz="2400" b="1">
                <a:solidFill>
                  <a:schemeClr val="tx1"/>
                </a:solidFill>
                <a:latin typeface="Times" charset="0"/>
                <a:ea typeface="ＭＳ Ｐゴシック" charset="0"/>
              </a:defRPr>
            </a:lvl9pPr>
          </a:lstStyle>
          <a:p>
            <a:r>
              <a:rPr lang="en-US" sz="2200" b="0" dirty="0">
                <a:solidFill>
                  <a:srgbClr val="660033"/>
                </a:solidFill>
              </a:rPr>
              <a:t>have to be the same</a:t>
            </a:r>
          </a:p>
        </p:txBody>
      </p:sp>
      <p:sp>
        <p:nvSpPr>
          <p:cNvPr id="9" name="Line 9"/>
          <p:cNvSpPr>
            <a:spLocks noChangeShapeType="1"/>
          </p:cNvSpPr>
          <p:nvPr/>
        </p:nvSpPr>
        <p:spPr bwMode="auto">
          <a:xfrm flipV="1">
            <a:off x="5486400" y="4267200"/>
            <a:ext cx="838200" cy="6350"/>
          </a:xfrm>
          <a:prstGeom prst="line">
            <a:avLst/>
          </a:prstGeom>
          <a:noFill/>
          <a:ln w="28575">
            <a:solidFill>
              <a:srgbClr val="66003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 name="Line 5"/>
          <p:cNvSpPr>
            <a:spLocks noChangeShapeType="1"/>
          </p:cNvSpPr>
          <p:nvPr/>
        </p:nvSpPr>
        <p:spPr bwMode="auto">
          <a:xfrm flipV="1">
            <a:off x="2286000" y="5181600"/>
            <a:ext cx="3886200" cy="0"/>
          </a:xfrm>
          <a:prstGeom prst="line">
            <a:avLst/>
          </a:prstGeom>
          <a:noFill/>
          <a:ln w="28575">
            <a:solidFill>
              <a:srgbClr val="66003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 name="Text Box 6"/>
          <p:cNvSpPr txBox="1">
            <a:spLocks noChangeArrowheads="1"/>
          </p:cNvSpPr>
          <p:nvPr/>
        </p:nvSpPr>
        <p:spPr bwMode="auto">
          <a:xfrm>
            <a:off x="2667000" y="5257800"/>
            <a:ext cx="289519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charset="0"/>
                <a:ea typeface="ＭＳ Ｐゴシック" charset="0"/>
                <a:cs typeface="ＭＳ Ｐゴシック" charset="0"/>
              </a:defRPr>
            </a:lvl1pPr>
            <a:lvl2pPr marL="37931725" indent="-37474525">
              <a:defRPr sz="2400" b="1">
                <a:solidFill>
                  <a:schemeClr val="tx1"/>
                </a:solidFill>
                <a:latin typeface="Times" charset="0"/>
                <a:ea typeface="ＭＳ Ｐゴシック" charset="0"/>
              </a:defRPr>
            </a:lvl2pPr>
            <a:lvl3pPr>
              <a:defRPr sz="2400" b="1">
                <a:solidFill>
                  <a:schemeClr val="tx1"/>
                </a:solidFill>
                <a:latin typeface="Times" charset="0"/>
                <a:ea typeface="ＭＳ Ｐゴシック" charset="0"/>
              </a:defRPr>
            </a:lvl3pPr>
            <a:lvl4pPr>
              <a:defRPr sz="2400" b="1">
                <a:solidFill>
                  <a:schemeClr val="tx1"/>
                </a:solidFill>
                <a:latin typeface="Times" charset="0"/>
                <a:ea typeface="ＭＳ Ｐゴシック" charset="0"/>
              </a:defRPr>
            </a:lvl4pPr>
            <a:lvl5pPr>
              <a:defRPr sz="2400" b="1">
                <a:solidFill>
                  <a:schemeClr val="tx1"/>
                </a:solidFill>
                <a:latin typeface="Times" charset="0"/>
                <a:ea typeface="ＭＳ Ｐゴシック" charset="0"/>
              </a:defRPr>
            </a:lvl5pPr>
            <a:lvl6pPr marL="457200" eaLnBrk="0" fontAlgn="base" hangingPunct="0">
              <a:spcBef>
                <a:spcPct val="0"/>
              </a:spcBef>
              <a:spcAft>
                <a:spcPct val="0"/>
              </a:spcAft>
              <a:defRPr sz="2400" b="1">
                <a:solidFill>
                  <a:schemeClr val="tx1"/>
                </a:solidFill>
                <a:latin typeface="Times" charset="0"/>
                <a:ea typeface="ＭＳ Ｐゴシック" charset="0"/>
              </a:defRPr>
            </a:lvl6pPr>
            <a:lvl7pPr marL="914400" eaLnBrk="0" fontAlgn="base" hangingPunct="0">
              <a:spcBef>
                <a:spcPct val="0"/>
              </a:spcBef>
              <a:spcAft>
                <a:spcPct val="0"/>
              </a:spcAft>
              <a:defRPr sz="2400" b="1">
                <a:solidFill>
                  <a:schemeClr val="tx1"/>
                </a:solidFill>
                <a:latin typeface="Times" charset="0"/>
                <a:ea typeface="ＭＳ Ｐゴシック" charset="0"/>
              </a:defRPr>
            </a:lvl7pPr>
            <a:lvl8pPr marL="1371600" eaLnBrk="0" fontAlgn="base" hangingPunct="0">
              <a:spcBef>
                <a:spcPct val="0"/>
              </a:spcBef>
              <a:spcAft>
                <a:spcPct val="0"/>
              </a:spcAft>
              <a:defRPr sz="2400" b="1">
                <a:solidFill>
                  <a:schemeClr val="tx1"/>
                </a:solidFill>
                <a:latin typeface="Times" charset="0"/>
                <a:ea typeface="ＭＳ Ｐゴシック" charset="0"/>
              </a:defRPr>
            </a:lvl8pPr>
            <a:lvl9pPr marL="1828800" eaLnBrk="0" fontAlgn="base" hangingPunct="0">
              <a:spcBef>
                <a:spcPct val="0"/>
              </a:spcBef>
              <a:spcAft>
                <a:spcPct val="0"/>
              </a:spcAft>
              <a:defRPr sz="2400" b="1">
                <a:solidFill>
                  <a:schemeClr val="tx1"/>
                </a:solidFill>
                <a:latin typeface="Times" charset="0"/>
                <a:ea typeface="ＭＳ Ｐゴシック" charset="0"/>
              </a:defRPr>
            </a:lvl9pPr>
          </a:lstStyle>
          <a:p>
            <a:r>
              <a:rPr lang="en-US" sz="2200" b="0" dirty="0">
                <a:solidFill>
                  <a:srgbClr val="660033"/>
                </a:solidFill>
              </a:rPr>
              <a:t>have to be </a:t>
            </a:r>
            <a:r>
              <a:rPr lang="en-US" sz="2200" b="0" dirty="0" smtClean="0">
                <a:solidFill>
                  <a:srgbClr val="660033"/>
                </a:solidFill>
              </a:rPr>
              <a:t>a palindrome</a:t>
            </a:r>
            <a:endParaRPr lang="en-US" sz="2200" b="0" dirty="0">
              <a:solidFill>
                <a:srgbClr val="660033"/>
              </a:solidFill>
            </a:endParaRPr>
          </a:p>
        </p:txBody>
      </p:sp>
    </p:spTree>
    <p:extLst>
      <p:ext uri="{BB962C8B-B14F-4D97-AF65-F5344CB8AC3E}">
        <p14:creationId xmlns:p14="http://schemas.microsoft.com/office/powerpoint/2010/main" val="3290138909"/>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solidFill>
                  <a:srgbClr val="800000"/>
                </a:solidFill>
              </a:rPr>
              <a:t>Example: Is a string a palindrome?</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35</a:t>
            </a:fld>
            <a:endParaRPr lang="en-US"/>
          </a:p>
        </p:txBody>
      </p:sp>
      <p:sp>
        <p:nvSpPr>
          <p:cNvPr id="4" name="Content Placeholder 3"/>
          <p:cNvSpPr>
            <a:spLocks noGrp="1"/>
          </p:cNvSpPr>
          <p:nvPr>
            <p:ph sz="quarter" idx="1"/>
          </p:nvPr>
        </p:nvSpPr>
        <p:spPr>
          <a:xfrm>
            <a:off x="612648" y="5257800"/>
            <a:ext cx="8153400" cy="838200"/>
          </a:xfrm>
        </p:spPr>
        <p:txBody>
          <a:bodyPr>
            <a:normAutofit fontScale="85000" lnSpcReduction="20000"/>
          </a:bodyPr>
          <a:lstStyle/>
          <a:p>
            <a:pPr marL="0" indent="0">
              <a:buNone/>
            </a:pPr>
            <a:r>
              <a:rPr lang="en-US" dirty="0" err="1" smtClean="0"/>
              <a:t>isPal</a:t>
            </a:r>
            <a:r>
              <a:rPr lang="en-US" dirty="0" smtClean="0"/>
              <a:t>(“racecar”) returns true</a:t>
            </a:r>
          </a:p>
          <a:p>
            <a:pPr marL="0" indent="0">
              <a:buNone/>
            </a:pPr>
            <a:r>
              <a:rPr lang="en-US" dirty="0" err="1" smtClean="0"/>
              <a:t>isPal</a:t>
            </a:r>
            <a:r>
              <a:rPr lang="en-US" dirty="0" smtClean="0"/>
              <a:t>(“pumpkin”) returns false</a:t>
            </a:r>
            <a:endParaRPr lang="en-US" dirty="0"/>
          </a:p>
        </p:txBody>
      </p:sp>
      <p:sp>
        <p:nvSpPr>
          <p:cNvPr id="5" name="Rectangle 4"/>
          <p:cNvSpPr/>
          <p:nvPr/>
        </p:nvSpPr>
        <p:spPr>
          <a:xfrm>
            <a:off x="381000" y="1600200"/>
            <a:ext cx="8534400" cy="3416320"/>
          </a:xfrm>
          <a:prstGeom prst="rect">
            <a:avLst/>
          </a:prstGeom>
          <a:solidFill>
            <a:srgbClr val="FFFFCC"/>
          </a:solidFill>
          <a:ln>
            <a:solidFill>
              <a:srgbClr val="0070C0"/>
            </a:solidFill>
          </a:ln>
        </p:spPr>
        <p:txBody>
          <a:bodyPr wrap="square">
            <a:spAutoFit/>
          </a:bodyPr>
          <a:lstStyle/>
          <a:p>
            <a:r>
              <a:rPr lang="en-US" dirty="0" smtClean="0"/>
              <a:t>/</a:t>
            </a:r>
            <a:r>
              <a:rPr lang="en-US" dirty="0"/>
              <a:t>** = "s is a palindrome" */</a:t>
            </a:r>
          </a:p>
          <a:p>
            <a:r>
              <a:rPr lang="en-US" b="1" dirty="0" smtClean="0"/>
              <a:t>public</a:t>
            </a:r>
            <a:r>
              <a:rPr lang="en-US" dirty="0" smtClean="0"/>
              <a:t> </a:t>
            </a:r>
            <a:r>
              <a:rPr lang="en-US" dirty="0"/>
              <a:t>static </a:t>
            </a:r>
            <a:r>
              <a:rPr lang="en-US" dirty="0" err="1"/>
              <a:t>boolean</a:t>
            </a:r>
            <a:r>
              <a:rPr lang="en-US" dirty="0"/>
              <a:t> </a:t>
            </a:r>
            <a:r>
              <a:rPr lang="en-US" dirty="0" err="1" smtClean="0"/>
              <a:t>isPal</a:t>
            </a:r>
            <a:r>
              <a:rPr lang="en-US" dirty="0" smtClean="0"/>
              <a:t>(</a:t>
            </a:r>
            <a:r>
              <a:rPr lang="en-US" dirty="0"/>
              <a:t>String s) {</a:t>
            </a:r>
          </a:p>
          <a:p>
            <a:r>
              <a:rPr lang="en-US" dirty="0"/>
              <a:t>    </a:t>
            </a:r>
            <a:r>
              <a:rPr lang="en-US" dirty="0" smtClean="0"/>
              <a:t> </a:t>
            </a:r>
            <a:r>
              <a:rPr lang="en-US" b="1" dirty="0"/>
              <a:t>if</a:t>
            </a:r>
            <a:r>
              <a:rPr lang="en-US" dirty="0"/>
              <a:t> (</a:t>
            </a:r>
            <a:r>
              <a:rPr lang="en-US" dirty="0" err="1"/>
              <a:t>s.length</a:t>
            </a:r>
            <a:r>
              <a:rPr lang="en-US" dirty="0"/>
              <a:t>() &lt;= 1)</a:t>
            </a:r>
          </a:p>
          <a:p>
            <a:r>
              <a:rPr lang="en-US" dirty="0"/>
              <a:t>         </a:t>
            </a:r>
            <a:r>
              <a:rPr lang="en-US" b="1" dirty="0" smtClean="0"/>
              <a:t>return</a:t>
            </a:r>
            <a:r>
              <a:rPr lang="en-US" dirty="0" smtClean="0"/>
              <a:t> </a:t>
            </a:r>
            <a:r>
              <a:rPr lang="en-US" dirty="0"/>
              <a:t>true;</a:t>
            </a:r>
          </a:p>
          <a:p>
            <a:r>
              <a:rPr lang="en-US" dirty="0"/>
              <a:t>        </a:t>
            </a:r>
          </a:p>
          <a:p>
            <a:r>
              <a:rPr lang="en-US" dirty="0"/>
              <a:t>     </a:t>
            </a:r>
            <a:r>
              <a:rPr lang="en-US" dirty="0" smtClean="0"/>
              <a:t>/</a:t>
            </a:r>
            <a:r>
              <a:rPr lang="en-US" dirty="0"/>
              <a:t>/ </a:t>
            </a:r>
            <a:r>
              <a:rPr lang="en-US" dirty="0" smtClean="0"/>
              <a:t>{ s </a:t>
            </a:r>
            <a:r>
              <a:rPr lang="en-US" dirty="0"/>
              <a:t>has at least 2 </a:t>
            </a:r>
            <a:r>
              <a:rPr lang="en-US" dirty="0" smtClean="0"/>
              <a:t>chars }</a:t>
            </a:r>
            <a:endParaRPr lang="en-US" dirty="0"/>
          </a:p>
          <a:p>
            <a:r>
              <a:rPr lang="en-US" dirty="0"/>
              <a:t>     </a:t>
            </a:r>
            <a:r>
              <a:rPr lang="en-US" b="1" dirty="0" err="1" smtClean="0"/>
              <a:t>int</a:t>
            </a:r>
            <a:r>
              <a:rPr lang="en-US" dirty="0" smtClean="0"/>
              <a:t> </a:t>
            </a:r>
            <a:r>
              <a:rPr lang="en-US" dirty="0"/>
              <a:t>n= </a:t>
            </a:r>
            <a:r>
              <a:rPr lang="en-US" dirty="0" err="1"/>
              <a:t>s.length</a:t>
            </a:r>
            <a:r>
              <a:rPr lang="en-US" dirty="0"/>
              <a:t>()-1;</a:t>
            </a:r>
          </a:p>
          <a:p>
            <a:r>
              <a:rPr lang="en-US" dirty="0"/>
              <a:t>     </a:t>
            </a:r>
            <a:r>
              <a:rPr lang="en-US" b="1" dirty="0" smtClean="0"/>
              <a:t>return</a:t>
            </a:r>
            <a:r>
              <a:rPr lang="en-US" dirty="0" smtClean="0"/>
              <a:t> </a:t>
            </a:r>
            <a:r>
              <a:rPr lang="en-US" dirty="0" err="1"/>
              <a:t>s.charAt</a:t>
            </a:r>
            <a:r>
              <a:rPr lang="en-US" dirty="0"/>
              <a:t>(0) == </a:t>
            </a:r>
            <a:r>
              <a:rPr lang="en-US" dirty="0" err="1"/>
              <a:t>s.charAt</a:t>
            </a:r>
            <a:r>
              <a:rPr lang="en-US" dirty="0"/>
              <a:t>(n</a:t>
            </a:r>
            <a:r>
              <a:rPr lang="en-US" dirty="0" smtClean="0"/>
              <a:t>)  &amp;&amp;  </a:t>
            </a:r>
            <a:r>
              <a:rPr lang="en-US" dirty="0" err="1" smtClean="0"/>
              <a:t>isPal</a:t>
            </a:r>
            <a:r>
              <a:rPr lang="en-US" dirty="0" smtClean="0"/>
              <a:t>(</a:t>
            </a:r>
            <a:r>
              <a:rPr lang="en-US" dirty="0" err="1" smtClean="0"/>
              <a:t>s.substring</a:t>
            </a:r>
            <a:r>
              <a:rPr lang="en-US" dirty="0" smtClean="0"/>
              <a:t>(1,n</a:t>
            </a:r>
            <a:r>
              <a:rPr lang="en-US" dirty="0"/>
              <a:t>))</a:t>
            </a:r>
            <a:r>
              <a:rPr lang="en-US" dirty="0" smtClean="0"/>
              <a:t>;</a:t>
            </a:r>
          </a:p>
          <a:p>
            <a:r>
              <a:rPr lang="en-US" dirty="0" smtClean="0"/>
              <a:t>}</a:t>
            </a:r>
            <a:endParaRPr lang="en-US" dirty="0"/>
          </a:p>
        </p:txBody>
      </p:sp>
      <p:sp>
        <p:nvSpPr>
          <p:cNvPr id="10" name="TextBox 9"/>
          <p:cNvSpPr txBox="1"/>
          <p:nvPr/>
        </p:nvSpPr>
        <p:spPr>
          <a:xfrm>
            <a:off x="4876800" y="2590800"/>
            <a:ext cx="2761281" cy="830997"/>
          </a:xfrm>
          <a:prstGeom prst="rect">
            <a:avLst/>
          </a:prstGeom>
          <a:solidFill>
            <a:schemeClr val="accent2"/>
          </a:solidFill>
        </p:spPr>
        <p:txBody>
          <a:bodyPr wrap="square" rtlCol="0">
            <a:spAutoFit/>
          </a:bodyPr>
          <a:lstStyle/>
          <a:p>
            <a:pPr algn="ctr"/>
            <a:r>
              <a:rPr lang="en-US" b="1" dirty="0" smtClean="0">
                <a:solidFill>
                  <a:srgbClr val="FFFF00"/>
                </a:solidFill>
              </a:rPr>
              <a:t>Substring from </a:t>
            </a:r>
            <a:br>
              <a:rPr lang="en-US" b="1" dirty="0" smtClean="0">
                <a:solidFill>
                  <a:srgbClr val="FFFF00"/>
                </a:solidFill>
              </a:rPr>
            </a:br>
            <a:r>
              <a:rPr lang="en-US" b="1" dirty="0" smtClean="0">
                <a:solidFill>
                  <a:srgbClr val="FFFF00"/>
                </a:solidFill>
              </a:rPr>
              <a:t>s[1</a:t>
            </a:r>
            <a:r>
              <a:rPr lang="en-US" b="1" dirty="0">
                <a:solidFill>
                  <a:srgbClr val="FFFF00"/>
                </a:solidFill>
              </a:rPr>
              <a:t>]</a:t>
            </a:r>
            <a:r>
              <a:rPr lang="en-US" b="1" dirty="0" smtClean="0">
                <a:solidFill>
                  <a:srgbClr val="FFFF00"/>
                </a:solidFill>
              </a:rPr>
              <a:t> to s[n-1]</a:t>
            </a:r>
            <a:endParaRPr lang="en-US" b="1" dirty="0">
              <a:solidFill>
                <a:srgbClr val="FFFF00"/>
              </a:solidFill>
            </a:endParaRPr>
          </a:p>
        </p:txBody>
      </p:sp>
      <p:cxnSp>
        <p:nvCxnSpPr>
          <p:cNvPr id="12" name="Straight Arrow Connector 11"/>
          <p:cNvCxnSpPr/>
          <p:nvPr/>
        </p:nvCxnSpPr>
        <p:spPr>
          <a:xfrm>
            <a:off x="6010759" y="3398459"/>
            <a:ext cx="1685441" cy="792541"/>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5274770"/>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36</a:t>
            </a:fld>
            <a:endParaRPr lang="en-US"/>
          </a:p>
        </p:txBody>
      </p:sp>
      <p:sp>
        <p:nvSpPr>
          <p:cNvPr id="4" name="Content Placeholder 3"/>
          <p:cNvSpPr>
            <a:spLocks noGrp="1"/>
          </p:cNvSpPr>
          <p:nvPr>
            <p:ph sz="quarter" idx="1"/>
          </p:nvPr>
        </p:nvSpPr>
        <p:spPr>
          <a:xfrm>
            <a:off x="228600" y="152400"/>
            <a:ext cx="8686800" cy="6553200"/>
          </a:xfrm>
          <a:solidFill>
            <a:srgbClr val="FFFFCC"/>
          </a:solidFill>
        </p:spPr>
        <p:txBody>
          <a:bodyPr>
            <a:noAutofit/>
          </a:bodyPr>
          <a:lstStyle/>
          <a:p>
            <a:r>
              <a:rPr lang="en-US" sz="1900" dirty="0">
                <a:latin typeface="Times New Roman"/>
                <a:cs typeface="Times New Roman"/>
              </a:rPr>
              <a:t>A </a:t>
            </a:r>
            <a:r>
              <a:rPr lang="en-US" sz="1900" dirty="0" smtClean="0">
                <a:latin typeface="Times New Roman"/>
                <a:cs typeface="Times New Roman"/>
              </a:rPr>
              <a:t>man </a:t>
            </a:r>
            <a:r>
              <a:rPr lang="en-US" sz="1900" dirty="0">
                <a:latin typeface="Times New Roman"/>
                <a:cs typeface="Times New Roman"/>
              </a:rPr>
              <a:t>a </a:t>
            </a:r>
            <a:r>
              <a:rPr lang="en-US" sz="1900" dirty="0" smtClean="0">
                <a:latin typeface="Times New Roman"/>
                <a:cs typeface="Times New Roman"/>
              </a:rPr>
              <a:t>plan </a:t>
            </a:r>
            <a:r>
              <a:rPr lang="en-US" sz="1900" dirty="0">
                <a:latin typeface="Times New Roman"/>
                <a:cs typeface="Times New Roman"/>
              </a:rPr>
              <a:t>a </a:t>
            </a:r>
            <a:r>
              <a:rPr lang="en-US" sz="1900" dirty="0" smtClean="0">
                <a:latin typeface="Times New Roman"/>
                <a:cs typeface="Times New Roman"/>
              </a:rPr>
              <a:t>caret </a:t>
            </a:r>
            <a:r>
              <a:rPr lang="en-US" sz="1900" dirty="0">
                <a:latin typeface="Times New Roman"/>
                <a:cs typeface="Times New Roman"/>
              </a:rPr>
              <a:t>a </a:t>
            </a:r>
            <a:r>
              <a:rPr lang="en-US" sz="1900" dirty="0" smtClean="0">
                <a:latin typeface="Times New Roman"/>
                <a:cs typeface="Times New Roman"/>
              </a:rPr>
              <a:t>ban </a:t>
            </a:r>
            <a:r>
              <a:rPr lang="en-US" sz="1900" dirty="0">
                <a:latin typeface="Times New Roman"/>
                <a:cs typeface="Times New Roman"/>
              </a:rPr>
              <a:t>a </a:t>
            </a:r>
            <a:r>
              <a:rPr lang="en-US" sz="1900" dirty="0" smtClean="0">
                <a:latin typeface="Times New Roman"/>
                <a:cs typeface="Times New Roman"/>
              </a:rPr>
              <a:t>myriad </a:t>
            </a:r>
            <a:r>
              <a:rPr lang="en-US" sz="1900" dirty="0">
                <a:latin typeface="Times New Roman"/>
                <a:cs typeface="Times New Roman"/>
              </a:rPr>
              <a:t>a </a:t>
            </a:r>
            <a:r>
              <a:rPr lang="en-US" sz="1900" dirty="0" smtClean="0">
                <a:latin typeface="Times New Roman"/>
                <a:cs typeface="Times New Roman"/>
              </a:rPr>
              <a:t>sum </a:t>
            </a:r>
            <a:r>
              <a:rPr lang="en-US" sz="1900" dirty="0">
                <a:latin typeface="Times New Roman"/>
                <a:cs typeface="Times New Roman"/>
              </a:rPr>
              <a:t>a </a:t>
            </a:r>
            <a:r>
              <a:rPr lang="en-US" sz="1900" dirty="0" smtClean="0">
                <a:latin typeface="Times New Roman"/>
                <a:cs typeface="Times New Roman"/>
              </a:rPr>
              <a:t>lac </a:t>
            </a:r>
            <a:r>
              <a:rPr lang="en-US" sz="1900" dirty="0">
                <a:latin typeface="Times New Roman"/>
                <a:cs typeface="Times New Roman"/>
              </a:rPr>
              <a:t>a </a:t>
            </a:r>
            <a:r>
              <a:rPr lang="en-US" sz="1900" dirty="0" smtClean="0">
                <a:latin typeface="Times New Roman"/>
                <a:cs typeface="Times New Roman"/>
              </a:rPr>
              <a:t>liar </a:t>
            </a:r>
            <a:r>
              <a:rPr lang="en-US" sz="1900" dirty="0">
                <a:latin typeface="Times New Roman"/>
                <a:cs typeface="Times New Roman"/>
              </a:rPr>
              <a:t>a </a:t>
            </a:r>
            <a:r>
              <a:rPr lang="en-US" sz="1900" dirty="0" smtClean="0">
                <a:latin typeface="Times New Roman"/>
                <a:cs typeface="Times New Roman"/>
              </a:rPr>
              <a:t>hoop </a:t>
            </a:r>
            <a:r>
              <a:rPr lang="en-US" sz="1900" dirty="0">
                <a:latin typeface="Times New Roman"/>
                <a:cs typeface="Times New Roman"/>
              </a:rPr>
              <a:t>a </a:t>
            </a:r>
            <a:r>
              <a:rPr lang="en-US" sz="1900" dirty="0" smtClean="0">
                <a:latin typeface="Times New Roman"/>
                <a:cs typeface="Times New Roman"/>
              </a:rPr>
              <a:t>pint </a:t>
            </a:r>
            <a:r>
              <a:rPr lang="en-US" sz="1900" dirty="0">
                <a:latin typeface="Times New Roman"/>
                <a:cs typeface="Times New Roman"/>
              </a:rPr>
              <a:t>a </a:t>
            </a:r>
            <a:r>
              <a:rPr lang="en-US" sz="1900" dirty="0" smtClean="0">
                <a:latin typeface="Times New Roman"/>
                <a:cs typeface="Times New Roman"/>
              </a:rPr>
              <a:t>catalpa </a:t>
            </a:r>
            <a:r>
              <a:rPr lang="en-US" sz="1900" dirty="0">
                <a:latin typeface="Times New Roman"/>
                <a:cs typeface="Times New Roman"/>
              </a:rPr>
              <a:t>a </a:t>
            </a:r>
            <a:r>
              <a:rPr lang="en-US" sz="1900" dirty="0" smtClean="0">
                <a:latin typeface="Times New Roman"/>
                <a:cs typeface="Times New Roman"/>
              </a:rPr>
              <a:t>gas </a:t>
            </a:r>
            <a:r>
              <a:rPr lang="en-US" sz="1900" dirty="0">
                <a:latin typeface="Times New Roman"/>
                <a:cs typeface="Times New Roman"/>
              </a:rPr>
              <a:t>an </a:t>
            </a:r>
            <a:r>
              <a:rPr lang="en-US" sz="1900" dirty="0" smtClean="0">
                <a:latin typeface="Times New Roman"/>
                <a:cs typeface="Times New Roman"/>
              </a:rPr>
              <a:t>oil </a:t>
            </a:r>
            <a:r>
              <a:rPr lang="en-US" sz="1900" dirty="0">
                <a:latin typeface="Times New Roman"/>
                <a:cs typeface="Times New Roman"/>
              </a:rPr>
              <a:t>a </a:t>
            </a:r>
            <a:r>
              <a:rPr lang="en-US" sz="1900" dirty="0" smtClean="0">
                <a:latin typeface="Times New Roman"/>
                <a:cs typeface="Times New Roman"/>
              </a:rPr>
              <a:t>bird </a:t>
            </a:r>
            <a:r>
              <a:rPr lang="en-US" sz="1900" dirty="0">
                <a:latin typeface="Times New Roman"/>
                <a:cs typeface="Times New Roman"/>
              </a:rPr>
              <a:t>a </a:t>
            </a:r>
            <a:r>
              <a:rPr lang="en-US" sz="1900" dirty="0" smtClean="0">
                <a:latin typeface="Times New Roman"/>
                <a:cs typeface="Times New Roman"/>
              </a:rPr>
              <a:t>yell </a:t>
            </a:r>
            <a:r>
              <a:rPr lang="en-US" sz="1900" dirty="0">
                <a:latin typeface="Times New Roman"/>
                <a:cs typeface="Times New Roman"/>
              </a:rPr>
              <a:t>a </a:t>
            </a:r>
            <a:r>
              <a:rPr lang="en-US" sz="1900" dirty="0" smtClean="0">
                <a:latin typeface="Times New Roman"/>
                <a:cs typeface="Times New Roman"/>
              </a:rPr>
              <a:t>vat </a:t>
            </a:r>
            <a:r>
              <a:rPr lang="en-US" sz="1900" dirty="0">
                <a:latin typeface="Times New Roman"/>
                <a:cs typeface="Times New Roman"/>
              </a:rPr>
              <a:t>a </a:t>
            </a:r>
            <a:r>
              <a:rPr lang="en-US" sz="1900" dirty="0" smtClean="0">
                <a:latin typeface="Times New Roman"/>
                <a:cs typeface="Times New Roman"/>
              </a:rPr>
              <a:t>caw </a:t>
            </a:r>
            <a:r>
              <a:rPr lang="en-US" sz="1900" dirty="0">
                <a:latin typeface="Times New Roman"/>
                <a:cs typeface="Times New Roman"/>
              </a:rPr>
              <a:t>a </a:t>
            </a:r>
            <a:r>
              <a:rPr lang="en-US" sz="1900" dirty="0" err="1" smtClean="0">
                <a:latin typeface="Times New Roman"/>
                <a:cs typeface="Times New Roman"/>
              </a:rPr>
              <a:t>pax</a:t>
            </a:r>
            <a:r>
              <a:rPr lang="en-US" sz="1900" dirty="0" smtClean="0">
                <a:latin typeface="Times New Roman"/>
                <a:cs typeface="Times New Roman"/>
              </a:rPr>
              <a:t> </a:t>
            </a:r>
            <a:r>
              <a:rPr lang="en-US" sz="1900" dirty="0">
                <a:latin typeface="Times New Roman"/>
                <a:cs typeface="Times New Roman"/>
              </a:rPr>
              <a:t>a </a:t>
            </a:r>
            <a:r>
              <a:rPr lang="en-US" sz="1900" dirty="0" smtClean="0">
                <a:latin typeface="Times New Roman"/>
                <a:cs typeface="Times New Roman"/>
              </a:rPr>
              <a:t>wag </a:t>
            </a:r>
            <a:r>
              <a:rPr lang="en-US" sz="1900" dirty="0">
                <a:latin typeface="Times New Roman"/>
                <a:cs typeface="Times New Roman"/>
              </a:rPr>
              <a:t>a </a:t>
            </a:r>
            <a:r>
              <a:rPr lang="en-US" sz="1900" dirty="0" smtClean="0">
                <a:latin typeface="Times New Roman"/>
                <a:cs typeface="Times New Roman"/>
              </a:rPr>
              <a:t>tax </a:t>
            </a:r>
            <a:r>
              <a:rPr lang="en-US" sz="1900" dirty="0">
                <a:latin typeface="Times New Roman"/>
                <a:cs typeface="Times New Roman"/>
              </a:rPr>
              <a:t>a </a:t>
            </a:r>
            <a:r>
              <a:rPr lang="en-US" sz="1900" dirty="0" smtClean="0">
                <a:latin typeface="Times New Roman"/>
                <a:cs typeface="Times New Roman"/>
              </a:rPr>
              <a:t>nay </a:t>
            </a:r>
            <a:r>
              <a:rPr lang="en-US" sz="1900" dirty="0">
                <a:latin typeface="Times New Roman"/>
                <a:cs typeface="Times New Roman"/>
              </a:rPr>
              <a:t>a </a:t>
            </a:r>
            <a:r>
              <a:rPr lang="en-US" sz="1900" dirty="0" smtClean="0">
                <a:latin typeface="Times New Roman"/>
                <a:cs typeface="Times New Roman"/>
              </a:rPr>
              <a:t>ram </a:t>
            </a:r>
            <a:r>
              <a:rPr lang="en-US" sz="1900" dirty="0">
                <a:latin typeface="Times New Roman"/>
                <a:cs typeface="Times New Roman"/>
              </a:rPr>
              <a:t>a </a:t>
            </a:r>
            <a:r>
              <a:rPr lang="en-US" sz="1900" dirty="0" smtClean="0">
                <a:latin typeface="Times New Roman"/>
                <a:cs typeface="Times New Roman"/>
              </a:rPr>
              <a:t>cap </a:t>
            </a:r>
            <a:r>
              <a:rPr lang="en-US" sz="1900" dirty="0">
                <a:latin typeface="Times New Roman"/>
                <a:cs typeface="Times New Roman"/>
              </a:rPr>
              <a:t>a </a:t>
            </a:r>
            <a:r>
              <a:rPr lang="en-US" sz="1900" dirty="0" smtClean="0">
                <a:latin typeface="Times New Roman"/>
                <a:cs typeface="Times New Roman"/>
              </a:rPr>
              <a:t>yam </a:t>
            </a:r>
            <a:r>
              <a:rPr lang="en-US" sz="1900" dirty="0">
                <a:latin typeface="Times New Roman"/>
                <a:cs typeface="Times New Roman"/>
              </a:rPr>
              <a:t>a </a:t>
            </a:r>
            <a:r>
              <a:rPr lang="en-US" sz="1900" dirty="0" smtClean="0">
                <a:latin typeface="Times New Roman"/>
                <a:cs typeface="Times New Roman"/>
              </a:rPr>
              <a:t>gay </a:t>
            </a:r>
            <a:r>
              <a:rPr lang="en-US" sz="1900" dirty="0">
                <a:latin typeface="Times New Roman"/>
                <a:cs typeface="Times New Roman"/>
              </a:rPr>
              <a:t>a </a:t>
            </a:r>
            <a:r>
              <a:rPr lang="en-US" sz="1900" dirty="0" smtClean="0">
                <a:latin typeface="Times New Roman"/>
                <a:cs typeface="Times New Roman"/>
              </a:rPr>
              <a:t>tsar </a:t>
            </a:r>
            <a:r>
              <a:rPr lang="en-US" sz="1900" dirty="0">
                <a:latin typeface="Times New Roman"/>
                <a:cs typeface="Times New Roman"/>
              </a:rPr>
              <a:t>a </a:t>
            </a:r>
            <a:r>
              <a:rPr lang="en-US" sz="1900" dirty="0" smtClean="0">
                <a:latin typeface="Times New Roman"/>
                <a:cs typeface="Times New Roman"/>
              </a:rPr>
              <a:t>wall </a:t>
            </a:r>
            <a:r>
              <a:rPr lang="en-US" sz="1900" dirty="0">
                <a:latin typeface="Times New Roman"/>
                <a:cs typeface="Times New Roman"/>
              </a:rPr>
              <a:t>a </a:t>
            </a:r>
            <a:r>
              <a:rPr lang="en-US" sz="1900" dirty="0" smtClean="0">
                <a:latin typeface="Times New Roman"/>
                <a:cs typeface="Times New Roman"/>
              </a:rPr>
              <a:t>car </a:t>
            </a:r>
            <a:r>
              <a:rPr lang="en-US" sz="1900" dirty="0">
                <a:latin typeface="Times New Roman"/>
                <a:cs typeface="Times New Roman"/>
              </a:rPr>
              <a:t>a </a:t>
            </a:r>
            <a:r>
              <a:rPr lang="en-US" sz="1900" dirty="0" smtClean="0">
                <a:latin typeface="Times New Roman"/>
                <a:cs typeface="Times New Roman"/>
              </a:rPr>
              <a:t>luger </a:t>
            </a:r>
            <a:r>
              <a:rPr lang="en-US" sz="1900" dirty="0">
                <a:latin typeface="Times New Roman"/>
                <a:cs typeface="Times New Roman"/>
              </a:rPr>
              <a:t>a </a:t>
            </a:r>
            <a:r>
              <a:rPr lang="en-US" sz="1900" dirty="0" smtClean="0">
                <a:latin typeface="Times New Roman"/>
                <a:cs typeface="Times New Roman"/>
              </a:rPr>
              <a:t>ward </a:t>
            </a:r>
            <a:r>
              <a:rPr lang="en-US" sz="1900" dirty="0">
                <a:latin typeface="Times New Roman"/>
                <a:cs typeface="Times New Roman"/>
              </a:rPr>
              <a:t>a </a:t>
            </a:r>
            <a:r>
              <a:rPr lang="en-US" sz="1900" dirty="0" smtClean="0">
                <a:latin typeface="Times New Roman"/>
                <a:cs typeface="Times New Roman"/>
              </a:rPr>
              <a:t>bin </a:t>
            </a:r>
            <a:r>
              <a:rPr lang="en-US" sz="1900" dirty="0">
                <a:latin typeface="Times New Roman"/>
                <a:cs typeface="Times New Roman"/>
              </a:rPr>
              <a:t>a </a:t>
            </a:r>
            <a:r>
              <a:rPr lang="en-US" sz="1900" dirty="0" smtClean="0">
                <a:latin typeface="Times New Roman"/>
                <a:cs typeface="Times New Roman"/>
              </a:rPr>
              <a:t>woman </a:t>
            </a:r>
            <a:r>
              <a:rPr lang="en-US" sz="1900" dirty="0">
                <a:latin typeface="Times New Roman"/>
                <a:cs typeface="Times New Roman"/>
              </a:rPr>
              <a:t>a </a:t>
            </a:r>
            <a:r>
              <a:rPr lang="en-US" sz="1900" dirty="0" smtClean="0">
                <a:latin typeface="Times New Roman"/>
                <a:cs typeface="Times New Roman"/>
              </a:rPr>
              <a:t>vassal </a:t>
            </a:r>
            <a:r>
              <a:rPr lang="en-US" sz="1900" dirty="0">
                <a:latin typeface="Times New Roman"/>
                <a:cs typeface="Times New Roman"/>
              </a:rPr>
              <a:t>a </a:t>
            </a:r>
            <a:r>
              <a:rPr lang="en-US" sz="1900" dirty="0" smtClean="0">
                <a:latin typeface="Times New Roman"/>
                <a:cs typeface="Times New Roman"/>
              </a:rPr>
              <a:t>wolf </a:t>
            </a:r>
            <a:r>
              <a:rPr lang="en-US" sz="1900" dirty="0">
                <a:latin typeface="Times New Roman"/>
                <a:cs typeface="Times New Roman"/>
              </a:rPr>
              <a:t>a </a:t>
            </a:r>
            <a:r>
              <a:rPr lang="en-US" sz="1900" dirty="0" smtClean="0">
                <a:latin typeface="Times New Roman"/>
                <a:cs typeface="Times New Roman"/>
              </a:rPr>
              <a:t>tuna </a:t>
            </a:r>
            <a:r>
              <a:rPr lang="en-US" sz="1900" dirty="0">
                <a:latin typeface="Times New Roman"/>
                <a:cs typeface="Times New Roman"/>
              </a:rPr>
              <a:t>a </a:t>
            </a:r>
            <a:r>
              <a:rPr lang="en-US" sz="1900" dirty="0" smtClean="0">
                <a:latin typeface="Times New Roman"/>
                <a:cs typeface="Times New Roman"/>
              </a:rPr>
              <a:t>nit </a:t>
            </a:r>
            <a:r>
              <a:rPr lang="en-US" sz="1900" dirty="0">
                <a:latin typeface="Times New Roman"/>
                <a:cs typeface="Times New Roman"/>
              </a:rPr>
              <a:t>a </a:t>
            </a:r>
            <a:r>
              <a:rPr lang="en-US" sz="1900" dirty="0" smtClean="0">
                <a:latin typeface="Times New Roman"/>
                <a:cs typeface="Times New Roman"/>
              </a:rPr>
              <a:t>pall </a:t>
            </a:r>
            <a:r>
              <a:rPr lang="en-US" sz="1900" dirty="0">
                <a:latin typeface="Times New Roman"/>
                <a:cs typeface="Times New Roman"/>
              </a:rPr>
              <a:t>a </a:t>
            </a:r>
            <a:r>
              <a:rPr lang="en-US" sz="1900" dirty="0" smtClean="0">
                <a:latin typeface="Times New Roman"/>
                <a:cs typeface="Times New Roman"/>
              </a:rPr>
              <a:t>fret </a:t>
            </a:r>
            <a:r>
              <a:rPr lang="en-US" sz="1900" dirty="0">
                <a:latin typeface="Times New Roman"/>
                <a:cs typeface="Times New Roman"/>
              </a:rPr>
              <a:t>a </a:t>
            </a:r>
            <a:r>
              <a:rPr lang="en-US" sz="1900" dirty="0" smtClean="0">
                <a:latin typeface="Times New Roman"/>
                <a:cs typeface="Times New Roman"/>
              </a:rPr>
              <a:t>watt </a:t>
            </a:r>
            <a:r>
              <a:rPr lang="en-US" sz="1900" dirty="0">
                <a:latin typeface="Times New Roman"/>
                <a:cs typeface="Times New Roman"/>
              </a:rPr>
              <a:t>a </a:t>
            </a:r>
            <a:r>
              <a:rPr lang="en-US" sz="1900" dirty="0" smtClean="0">
                <a:latin typeface="Times New Roman"/>
                <a:cs typeface="Times New Roman"/>
              </a:rPr>
              <a:t>bay </a:t>
            </a:r>
            <a:r>
              <a:rPr lang="en-US" sz="1900" dirty="0">
                <a:latin typeface="Times New Roman"/>
                <a:cs typeface="Times New Roman"/>
              </a:rPr>
              <a:t>a </a:t>
            </a:r>
            <a:r>
              <a:rPr lang="en-US" sz="1900" dirty="0" smtClean="0">
                <a:latin typeface="Times New Roman"/>
                <a:cs typeface="Times New Roman"/>
              </a:rPr>
              <a:t>daub </a:t>
            </a:r>
            <a:r>
              <a:rPr lang="en-US" sz="1900" dirty="0">
                <a:latin typeface="Times New Roman"/>
                <a:cs typeface="Times New Roman"/>
              </a:rPr>
              <a:t>a </a:t>
            </a:r>
            <a:r>
              <a:rPr lang="en-US" sz="1900" dirty="0" smtClean="0">
                <a:latin typeface="Times New Roman"/>
                <a:cs typeface="Times New Roman"/>
              </a:rPr>
              <a:t>tan </a:t>
            </a:r>
            <a:r>
              <a:rPr lang="en-US" sz="1900" dirty="0">
                <a:latin typeface="Times New Roman"/>
                <a:cs typeface="Times New Roman"/>
              </a:rPr>
              <a:t>a </a:t>
            </a:r>
            <a:r>
              <a:rPr lang="en-US" sz="1900" dirty="0" smtClean="0">
                <a:latin typeface="Times New Roman"/>
                <a:cs typeface="Times New Roman"/>
              </a:rPr>
              <a:t>cab </a:t>
            </a:r>
            <a:r>
              <a:rPr lang="en-US" sz="1900" dirty="0">
                <a:latin typeface="Times New Roman"/>
                <a:cs typeface="Times New Roman"/>
              </a:rPr>
              <a:t>a </a:t>
            </a:r>
            <a:r>
              <a:rPr lang="en-US" sz="1900" dirty="0" smtClean="0">
                <a:latin typeface="Times New Roman"/>
                <a:cs typeface="Times New Roman"/>
              </a:rPr>
              <a:t>datum </a:t>
            </a:r>
            <a:r>
              <a:rPr lang="en-US" sz="1900" dirty="0">
                <a:latin typeface="Times New Roman"/>
                <a:cs typeface="Times New Roman"/>
              </a:rPr>
              <a:t>a </a:t>
            </a:r>
            <a:r>
              <a:rPr lang="en-US" sz="1900" dirty="0" smtClean="0">
                <a:latin typeface="Times New Roman"/>
                <a:cs typeface="Times New Roman"/>
              </a:rPr>
              <a:t>gall </a:t>
            </a:r>
            <a:r>
              <a:rPr lang="en-US" sz="1900" dirty="0">
                <a:latin typeface="Times New Roman"/>
                <a:cs typeface="Times New Roman"/>
              </a:rPr>
              <a:t>a </a:t>
            </a:r>
            <a:r>
              <a:rPr lang="en-US" sz="1900" dirty="0" smtClean="0">
                <a:latin typeface="Times New Roman"/>
                <a:cs typeface="Times New Roman"/>
              </a:rPr>
              <a:t>hat </a:t>
            </a:r>
            <a:r>
              <a:rPr lang="en-US" sz="1900" dirty="0">
                <a:latin typeface="Times New Roman"/>
                <a:cs typeface="Times New Roman"/>
              </a:rPr>
              <a:t>a </a:t>
            </a:r>
            <a:r>
              <a:rPr lang="en-US" sz="1900" dirty="0" smtClean="0">
                <a:latin typeface="Times New Roman"/>
                <a:cs typeface="Times New Roman"/>
              </a:rPr>
              <a:t>fag </a:t>
            </a:r>
            <a:r>
              <a:rPr lang="en-US" sz="1900" dirty="0">
                <a:latin typeface="Times New Roman"/>
                <a:cs typeface="Times New Roman"/>
              </a:rPr>
              <a:t>a </a:t>
            </a:r>
            <a:r>
              <a:rPr lang="en-US" sz="1900" dirty="0" smtClean="0">
                <a:latin typeface="Times New Roman"/>
                <a:cs typeface="Times New Roman"/>
              </a:rPr>
              <a:t>zap </a:t>
            </a:r>
            <a:r>
              <a:rPr lang="en-US" sz="1900" dirty="0">
                <a:latin typeface="Times New Roman"/>
                <a:cs typeface="Times New Roman"/>
              </a:rPr>
              <a:t>a </a:t>
            </a:r>
            <a:r>
              <a:rPr lang="en-US" sz="1900" dirty="0" smtClean="0">
                <a:latin typeface="Times New Roman"/>
                <a:cs typeface="Times New Roman"/>
              </a:rPr>
              <a:t>say </a:t>
            </a:r>
            <a:r>
              <a:rPr lang="en-US" sz="1900" dirty="0">
                <a:latin typeface="Times New Roman"/>
                <a:cs typeface="Times New Roman"/>
              </a:rPr>
              <a:t>a </a:t>
            </a:r>
            <a:r>
              <a:rPr lang="en-US" sz="1900" dirty="0" smtClean="0">
                <a:latin typeface="Times New Roman"/>
                <a:cs typeface="Times New Roman"/>
              </a:rPr>
              <a:t>jaw </a:t>
            </a:r>
            <a:r>
              <a:rPr lang="en-US" sz="1900" dirty="0">
                <a:latin typeface="Times New Roman"/>
                <a:cs typeface="Times New Roman"/>
              </a:rPr>
              <a:t>a </a:t>
            </a:r>
            <a:r>
              <a:rPr lang="en-US" sz="1900" dirty="0" smtClean="0">
                <a:latin typeface="Times New Roman"/>
                <a:cs typeface="Times New Roman"/>
              </a:rPr>
              <a:t>lay </a:t>
            </a:r>
            <a:r>
              <a:rPr lang="en-US" sz="1900" dirty="0">
                <a:latin typeface="Times New Roman"/>
                <a:cs typeface="Times New Roman"/>
              </a:rPr>
              <a:t>a </a:t>
            </a:r>
            <a:r>
              <a:rPr lang="en-US" sz="1900" dirty="0" smtClean="0">
                <a:latin typeface="Times New Roman"/>
                <a:cs typeface="Times New Roman"/>
              </a:rPr>
              <a:t>wet </a:t>
            </a:r>
            <a:r>
              <a:rPr lang="en-US" sz="1900" dirty="0">
                <a:latin typeface="Times New Roman"/>
                <a:cs typeface="Times New Roman"/>
              </a:rPr>
              <a:t>a </a:t>
            </a:r>
            <a:r>
              <a:rPr lang="en-US" sz="1900" dirty="0" smtClean="0">
                <a:latin typeface="Times New Roman"/>
                <a:cs typeface="Times New Roman"/>
              </a:rPr>
              <a:t>gallop </a:t>
            </a:r>
            <a:r>
              <a:rPr lang="en-US" sz="1900" dirty="0">
                <a:latin typeface="Times New Roman"/>
                <a:cs typeface="Times New Roman"/>
              </a:rPr>
              <a:t>a </a:t>
            </a:r>
            <a:r>
              <a:rPr lang="en-US" sz="1900" dirty="0" smtClean="0">
                <a:latin typeface="Times New Roman"/>
                <a:cs typeface="Times New Roman"/>
              </a:rPr>
              <a:t>tug </a:t>
            </a:r>
            <a:r>
              <a:rPr lang="en-US" sz="1900" dirty="0">
                <a:latin typeface="Times New Roman"/>
                <a:cs typeface="Times New Roman"/>
              </a:rPr>
              <a:t>a </a:t>
            </a:r>
            <a:r>
              <a:rPr lang="en-US" sz="1900" dirty="0" smtClean="0">
                <a:latin typeface="Times New Roman"/>
                <a:cs typeface="Times New Roman"/>
              </a:rPr>
              <a:t>trot </a:t>
            </a:r>
            <a:r>
              <a:rPr lang="en-US" sz="1900" dirty="0">
                <a:latin typeface="Times New Roman"/>
                <a:cs typeface="Times New Roman"/>
              </a:rPr>
              <a:t>a </a:t>
            </a:r>
            <a:r>
              <a:rPr lang="en-US" sz="1900" dirty="0" smtClean="0">
                <a:latin typeface="Times New Roman"/>
                <a:cs typeface="Times New Roman"/>
              </a:rPr>
              <a:t>trap </a:t>
            </a:r>
            <a:r>
              <a:rPr lang="en-US" sz="1900" dirty="0">
                <a:latin typeface="Times New Roman"/>
                <a:cs typeface="Times New Roman"/>
              </a:rPr>
              <a:t>a </a:t>
            </a:r>
            <a:r>
              <a:rPr lang="en-US" sz="1900" dirty="0" smtClean="0">
                <a:latin typeface="Times New Roman"/>
                <a:cs typeface="Times New Roman"/>
              </a:rPr>
              <a:t>tram </a:t>
            </a:r>
            <a:r>
              <a:rPr lang="en-US" sz="1900" dirty="0">
                <a:latin typeface="Times New Roman"/>
                <a:cs typeface="Times New Roman"/>
              </a:rPr>
              <a:t>a </a:t>
            </a:r>
            <a:r>
              <a:rPr lang="en-US" sz="1900" dirty="0" err="1" smtClean="0">
                <a:latin typeface="Times New Roman"/>
                <a:cs typeface="Times New Roman"/>
              </a:rPr>
              <a:t>torr</a:t>
            </a:r>
            <a:r>
              <a:rPr lang="en-US" sz="1900" dirty="0" smtClean="0">
                <a:latin typeface="Times New Roman"/>
                <a:cs typeface="Times New Roman"/>
              </a:rPr>
              <a:t> </a:t>
            </a:r>
            <a:r>
              <a:rPr lang="en-US" sz="1900" dirty="0">
                <a:latin typeface="Times New Roman"/>
                <a:cs typeface="Times New Roman"/>
              </a:rPr>
              <a:t>a </a:t>
            </a:r>
            <a:r>
              <a:rPr lang="en-US" sz="1900" dirty="0" smtClean="0">
                <a:latin typeface="Times New Roman"/>
                <a:cs typeface="Times New Roman"/>
              </a:rPr>
              <a:t>caper </a:t>
            </a:r>
            <a:r>
              <a:rPr lang="en-US" sz="1900" dirty="0">
                <a:latin typeface="Times New Roman"/>
                <a:cs typeface="Times New Roman"/>
              </a:rPr>
              <a:t>a </a:t>
            </a:r>
            <a:r>
              <a:rPr lang="en-US" sz="1900" dirty="0" smtClean="0">
                <a:latin typeface="Times New Roman"/>
                <a:cs typeface="Times New Roman"/>
              </a:rPr>
              <a:t>top </a:t>
            </a:r>
            <a:r>
              <a:rPr lang="en-US" sz="1900" dirty="0">
                <a:latin typeface="Times New Roman"/>
                <a:cs typeface="Times New Roman"/>
              </a:rPr>
              <a:t>a </a:t>
            </a:r>
            <a:r>
              <a:rPr lang="en-US" sz="1900" dirty="0" err="1" smtClean="0">
                <a:latin typeface="Times New Roman"/>
                <a:cs typeface="Times New Roman"/>
              </a:rPr>
              <a:t>tonk</a:t>
            </a:r>
            <a:r>
              <a:rPr lang="en-US" sz="1900" dirty="0" smtClean="0">
                <a:latin typeface="Times New Roman"/>
                <a:cs typeface="Times New Roman"/>
              </a:rPr>
              <a:t> </a:t>
            </a:r>
            <a:r>
              <a:rPr lang="en-US" sz="1900" dirty="0">
                <a:latin typeface="Times New Roman"/>
                <a:cs typeface="Times New Roman"/>
              </a:rPr>
              <a:t>a </a:t>
            </a:r>
            <a:r>
              <a:rPr lang="en-US" sz="1900" dirty="0" smtClean="0">
                <a:latin typeface="Times New Roman"/>
                <a:cs typeface="Times New Roman"/>
              </a:rPr>
              <a:t>toll </a:t>
            </a:r>
            <a:r>
              <a:rPr lang="en-US" sz="1900" dirty="0">
                <a:latin typeface="Times New Roman"/>
                <a:cs typeface="Times New Roman"/>
              </a:rPr>
              <a:t>a </a:t>
            </a:r>
            <a:r>
              <a:rPr lang="en-US" sz="1900" dirty="0" smtClean="0">
                <a:latin typeface="Times New Roman"/>
                <a:cs typeface="Times New Roman"/>
              </a:rPr>
              <a:t>ball </a:t>
            </a:r>
            <a:r>
              <a:rPr lang="en-US" sz="1900" dirty="0">
                <a:latin typeface="Times New Roman"/>
                <a:cs typeface="Times New Roman"/>
              </a:rPr>
              <a:t>a </a:t>
            </a:r>
            <a:r>
              <a:rPr lang="en-US" sz="1900" dirty="0" smtClean="0">
                <a:latin typeface="Times New Roman"/>
                <a:cs typeface="Times New Roman"/>
              </a:rPr>
              <a:t>fair </a:t>
            </a:r>
            <a:r>
              <a:rPr lang="en-US" sz="1900" dirty="0">
                <a:latin typeface="Times New Roman"/>
                <a:cs typeface="Times New Roman"/>
              </a:rPr>
              <a:t>a </a:t>
            </a:r>
            <a:r>
              <a:rPr lang="en-US" sz="1900" dirty="0" smtClean="0">
                <a:latin typeface="Times New Roman"/>
                <a:cs typeface="Times New Roman"/>
              </a:rPr>
              <a:t>sax </a:t>
            </a:r>
            <a:r>
              <a:rPr lang="en-US" sz="1900" dirty="0">
                <a:latin typeface="Times New Roman"/>
                <a:cs typeface="Times New Roman"/>
              </a:rPr>
              <a:t>a </a:t>
            </a:r>
            <a:r>
              <a:rPr lang="en-US" sz="1900" dirty="0" smtClean="0">
                <a:latin typeface="Times New Roman"/>
                <a:cs typeface="Times New Roman"/>
              </a:rPr>
              <a:t>minim </a:t>
            </a:r>
            <a:r>
              <a:rPr lang="en-US" sz="1900" dirty="0">
                <a:latin typeface="Times New Roman"/>
                <a:cs typeface="Times New Roman"/>
              </a:rPr>
              <a:t>a </a:t>
            </a:r>
            <a:r>
              <a:rPr lang="en-US" sz="1900" dirty="0" smtClean="0">
                <a:latin typeface="Times New Roman"/>
                <a:cs typeface="Times New Roman"/>
              </a:rPr>
              <a:t>tenor </a:t>
            </a:r>
            <a:r>
              <a:rPr lang="en-US" sz="1900" dirty="0">
                <a:latin typeface="Times New Roman"/>
                <a:cs typeface="Times New Roman"/>
              </a:rPr>
              <a:t>a </a:t>
            </a:r>
            <a:r>
              <a:rPr lang="en-US" sz="1900" dirty="0" smtClean="0">
                <a:latin typeface="Times New Roman"/>
                <a:cs typeface="Times New Roman"/>
              </a:rPr>
              <a:t>bass </a:t>
            </a:r>
            <a:r>
              <a:rPr lang="en-US" sz="1900" dirty="0">
                <a:latin typeface="Times New Roman"/>
                <a:cs typeface="Times New Roman"/>
              </a:rPr>
              <a:t>a </a:t>
            </a:r>
            <a:r>
              <a:rPr lang="en-US" sz="1900" dirty="0" smtClean="0">
                <a:latin typeface="Times New Roman"/>
                <a:cs typeface="Times New Roman"/>
              </a:rPr>
              <a:t>passer </a:t>
            </a:r>
            <a:r>
              <a:rPr lang="en-US" sz="1900" dirty="0">
                <a:latin typeface="Times New Roman"/>
                <a:cs typeface="Times New Roman"/>
              </a:rPr>
              <a:t>a </a:t>
            </a:r>
            <a:r>
              <a:rPr lang="en-US" sz="1900" dirty="0" smtClean="0">
                <a:latin typeface="Times New Roman"/>
                <a:cs typeface="Times New Roman"/>
              </a:rPr>
              <a:t>capital </a:t>
            </a:r>
            <a:r>
              <a:rPr lang="en-US" sz="1900" dirty="0">
                <a:latin typeface="Times New Roman"/>
                <a:cs typeface="Times New Roman"/>
              </a:rPr>
              <a:t>a </a:t>
            </a:r>
            <a:r>
              <a:rPr lang="en-US" sz="1900" dirty="0" smtClean="0">
                <a:latin typeface="Times New Roman"/>
                <a:cs typeface="Times New Roman"/>
              </a:rPr>
              <a:t>rut </a:t>
            </a:r>
            <a:r>
              <a:rPr lang="en-US" sz="1900" dirty="0">
                <a:latin typeface="Times New Roman"/>
                <a:cs typeface="Times New Roman"/>
              </a:rPr>
              <a:t>an </a:t>
            </a:r>
            <a:r>
              <a:rPr lang="en-US" sz="1900" dirty="0" smtClean="0">
                <a:latin typeface="Times New Roman"/>
                <a:cs typeface="Times New Roman"/>
              </a:rPr>
              <a:t>amen </a:t>
            </a:r>
            <a:r>
              <a:rPr lang="en-US" sz="1900" dirty="0">
                <a:latin typeface="Times New Roman"/>
                <a:cs typeface="Times New Roman"/>
              </a:rPr>
              <a:t>a </a:t>
            </a:r>
            <a:r>
              <a:rPr lang="en-US" sz="1900" dirty="0" smtClean="0">
                <a:latin typeface="Times New Roman"/>
                <a:cs typeface="Times New Roman"/>
              </a:rPr>
              <a:t>ted </a:t>
            </a:r>
            <a:r>
              <a:rPr lang="en-US" sz="1900" dirty="0">
                <a:latin typeface="Times New Roman"/>
                <a:cs typeface="Times New Roman"/>
              </a:rPr>
              <a:t>a </a:t>
            </a:r>
            <a:r>
              <a:rPr lang="en-US" sz="1900" dirty="0" smtClean="0">
                <a:latin typeface="Times New Roman"/>
                <a:cs typeface="Times New Roman"/>
              </a:rPr>
              <a:t>cabal </a:t>
            </a:r>
            <a:r>
              <a:rPr lang="en-US" sz="1900" dirty="0">
                <a:latin typeface="Times New Roman"/>
                <a:cs typeface="Times New Roman"/>
              </a:rPr>
              <a:t>a </a:t>
            </a:r>
            <a:r>
              <a:rPr lang="en-US" sz="1900" dirty="0" smtClean="0">
                <a:latin typeface="Times New Roman"/>
                <a:cs typeface="Times New Roman"/>
              </a:rPr>
              <a:t>tang </a:t>
            </a:r>
            <a:r>
              <a:rPr lang="en-US" sz="1900" dirty="0">
                <a:latin typeface="Times New Roman"/>
                <a:cs typeface="Times New Roman"/>
              </a:rPr>
              <a:t>a </a:t>
            </a:r>
            <a:r>
              <a:rPr lang="en-US" sz="1900" dirty="0" smtClean="0">
                <a:latin typeface="Times New Roman"/>
                <a:cs typeface="Times New Roman"/>
              </a:rPr>
              <a:t>sun </a:t>
            </a:r>
            <a:r>
              <a:rPr lang="en-US" sz="1900" dirty="0">
                <a:latin typeface="Times New Roman"/>
                <a:cs typeface="Times New Roman"/>
              </a:rPr>
              <a:t>an </a:t>
            </a:r>
            <a:r>
              <a:rPr lang="en-US" sz="1900" dirty="0" smtClean="0">
                <a:latin typeface="Times New Roman"/>
                <a:cs typeface="Times New Roman"/>
              </a:rPr>
              <a:t>ass </a:t>
            </a:r>
            <a:r>
              <a:rPr lang="en-US" sz="1900" dirty="0">
                <a:latin typeface="Times New Roman"/>
                <a:cs typeface="Times New Roman"/>
              </a:rPr>
              <a:t>a </a:t>
            </a:r>
            <a:r>
              <a:rPr lang="en-US" sz="1900" dirty="0" smtClean="0">
                <a:latin typeface="Times New Roman"/>
                <a:cs typeface="Times New Roman"/>
              </a:rPr>
              <a:t>maw </a:t>
            </a:r>
            <a:r>
              <a:rPr lang="en-US" sz="1900" dirty="0">
                <a:latin typeface="Times New Roman"/>
                <a:cs typeface="Times New Roman"/>
              </a:rPr>
              <a:t>a </a:t>
            </a:r>
            <a:r>
              <a:rPr lang="en-US" sz="1900" dirty="0" smtClean="0">
                <a:latin typeface="Times New Roman"/>
                <a:cs typeface="Times New Roman"/>
              </a:rPr>
              <a:t>sag </a:t>
            </a:r>
            <a:r>
              <a:rPr lang="en-US" sz="1900" dirty="0">
                <a:latin typeface="Times New Roman"/>
                <a:cs typeface="Times New Roman"/>
              </a:rPr>
              <a:t>a </a:t>
            </a:r>
            <a:r>
              <a:rPr lang="en-US" sz="1900" dirty="0" smtClean="0">
                <a:latin typeface="Times New Roman"/>
                <a:cs typeface="Times New Roman"/>
              </a:rPr>
              <a:t>jam </a:t>
            </a:r>
            <a:r>
              <a:rPr lang="en-US" sz="1900" dirty="0">
                <a:latin typeface="Times New Roman"/>
                <a:cs typeface="Times New Roman"/>
              </a:rPr>
              <a:t>a </a:t>
            </a:r>
            <a:r>
              <a:rPr lang="en-US" sz="1900" dirty="0" smtClean="0">
                <a:latin typeface="Times New Roman"/>
                <a:cs typeface="Times New Roman"/>
              </a:rPr>
              <a:t>dam </a:t>
            </a:r>
            <a:r>
              <a:rPr lang="en-US" sz="1900" dirty="0">
                <a:latin typeface="Times New Roman"/>
                <a:cs typeface="Times New Roman"/>
              </a:rPr>
              <a:t>a </a:t>
            </a:r>
            <a:r>
              <a:rPr lang="en-US" sz="1900" dirty="0" smtClean="0">
                <a:latin typeface="Times New Roman"/>
                <a:cs typeface="Times New Roman"/>
              </a:rPr>
              <a:t>sub </a:t>
            </a:r>
            <a:r>
              <a:rPr lang="en-US" sz="1900" dirty="0">
                <a:latin typeface="Times New Roman"/>
                <a:cs typeface="Times New Roman"/>
              </a:rPr>
              <a:t>a </a:t>
            </a:r>
            <a:r>
              <a:rPr lang="en-US" sz="1900" dirty="0" smtClean="0">
                <a:latin typeface="Times New Roman"/>
                <a:cs typeface="Times New Roman"/>
              </a:rPr>
              <a:t>salt </a:t>
            </a:r>
            <a:r>
              <a:rPr lang="en-US" sz="1900" dirty="0">
                <a:latin typeface="Times New Roman"/>
                <a:cs typeface="Times New Roman"/>
              </a:rPr>
              <a:t>an </a:t>
            </a:r>
            <a:r>
              <a:rPr lang="en-US" sz="1900" dirty="0" smtClean="0">
                <a:latin typeface="Times New Roman"/>
                <a:cs typeface="Times New Roman"/>
              </a:rPr>
              <a:t>axon </a:t>
            </a:r>
            <a:r>
              <a:rPr lang="en-US" sz="1900" dirty="0">
                <a:latin typeface="Times New Roman"/>
                <a:cs typeface="Times New Roman"/>
              </a:rPr>
              <a:t>a </a:t>
            </a:r>
            <a:r>
              <a:rPr lang="en-US" sz="1900" dirty="0" smtClean="0">
                <a:latin typeface="Times New Roman"/>
                <a:cs typeface="Times New Roman"/>
              </a:rPr>
              <a:t>sail </a:t>
            </a:r>
            <a:r>
              <a:rPr lang="en-US" sz="1900" dirty="0">
                <a:latin typeface="Times New Roman"/>
                <a:cs typeface="Times New Roman"/>
              </a:rPr>
              <a:t>an </a:t>
            </a:r>
            <a:r>
              <a:rPr lang="en-US" sz="1900" dirty="0" smtClean="0">
                <a:latin typeface="Times New Roman"/>
                <a:cs typeface="Times New Roman"/>
              </a:rPr>
              <a:t>ad </a:t>
            </a:r>
            <a:r>
              <a:rPr lang="en-US" sz="1900" dirty="0">
                <a:latin typeface="Times New Roman"/>
                <a:cs typeface="Times New Roman"/>
              </a:rPr>
              <a:t>a </a:t>
            </a:r>
            <a:r>
              <a:rPr lang="en-US" sz="1900" dirty="0" err="1" smtClean="0">
                <a:latin typeface="Times New Roman"/>
                <a:cs typeface="Times New Roman"/>
              </a:rPr>
              <a:t>wadi</a:t>
            </a:r>
            <a:r>
              <a:rPr lang="en-US" sz="1900" dirty="0" smtClean="0">
                <a:latin typeface="Times New Roman"/>
                <a:cs typeface="Times New Roman"/>
              </a:rPr>
              <a:t> </a:t>
            </a:r>
            <a:r>
              <a:rPr lang="en-US" sz="1900" dirty="0">
                <a:latin typeface="Times New Roman"/>
                <a:cs typeface="Times New Roman"/>
              </a:rPr>
              <a:t>a </a:t>
            </a:r>
            <a:r>
              <a:rPr lang="en-US" sz="1900" dirty="0" smtClean="0">
                <a:latin typeface="Times New Roman"/>
                <a:cs typeface="Times New Roman"/>
              </a:rPr>
              <a:t>radian </a:t>
            </a:r>
            <a:r>
              <a:rPr lang="en-US" sz="1900" dirty="0">
                <a:latin typeface="Times New Roman"/>
                <a:cs typeface="Times New Roman"/>
              </a:rPr>
              <a:t>a </a:t>
            </a:r>
            <a:r>
              <a:rPr lang="en-US" sz="1900" dirty="0" smtClean="0">
                <a:latin typeface="Times New Roman"/>
                <a:cs typeface="Times New Roman"/>
              </a:rPr>
              <a:t>room </a:t>
            </a:r>
            <a:r>
              <a:rPr lang="en-US" sz="1900" dirty="0">
                <a:latin typeface="Times New Roman"/>
                <a:cs typeface="Times New Roman"/>
              </a:rPr>
              <a:t>a </a:t>
            </a:r>
            <a:r>
              <a:rPr lang="en-US" sz="1900" dirty="0" smtClean="0">
                <a:latin typeface="Times New Roman"/>
                <a:cs typeface="Times New Roman"/>
              </a:rPr>
              <a:t>rood </a:t>
            </a:r>
            <a:r>
              <a:rPr lang="en-US" sz="1900" dirty="0">
                <a:latin typeface="Times New Roman"/>
                <a:cs typeface="Times New Roman"/>
              </a:rPr>
              <a:t>a </a:t>
            </a:r>
            <a:r>
              <a:rPr lang="en-US" sz="1900" dirty="0" smtClean="0">
                <a:latin typeface="Times New Roman"/>
                <a:cs typeface="Times New Roman"/>
              </a:rPr>
              <a:t>rip </a:t>
            </a:r>
            <a:r>
              <a:rPr lang="en-US" sz="1900" dirty="0">
                <a:latin typeface="Times New Roman"/>
                <a:cs typeface="Times New Roman"/>
              </a:rPr>
              <a:t>a </a:t>
            </a:r>
            <a:r>
              <a:rPr lang="en-US" sz="1900" dirty="0" smtClean="0">
                <a:latin typeface="Times New Roman"/>
                <a:cs typeface="Times New Roman"/>
              </a:rPr>
              <a:t>tad </a:t>
            </a:r>
            <a:r>
              <a:rPr lang="en-US" sz="1900" dirty="0">
                <a:latin typeface="Times New Roman"/>
                <a:cs typeface="Times New Roman"/>
              </a:rPr>
              <a:t>a </a:t>
            </a:r>
            <a:r>
              <a:rPr lang="en-US" sz="1900" dirty="0" smtClean="0">
                <a:latin typeface="Times New Roman"/>
                <a:cs typeface="Times New Roman"/>
              </a:rPr>
              <a:t>pariah </a:t>
            </a:r>
            <a:r>
              <a:rPr lang="en-US" sz="1900" dirty="0">
                <a:latin typeface="Times New Roman"/>
                <a:cs typeface="Times New Roman"/>
              </a:rPr>
              <a:t>a </a:t>
            </a:r>
            <a:r>
              <a:rPr lang="en-US" sz="1900" dirty="0" smtClean="0">
                <a:latin typeface="Times New Roman"/>
                <a:cs typeface="Times New Roman"/>
              </a:rPr>
              <a:t>revel </a:t>
            </a:r>
            <a:r>
              <a:rPr lang="en-US" sz="1900" dirty="0">
                <a:latin typeface="Times New Roman"/>
                <a:cs typeface="Times New Roman"/>
              </a:rPr>
              <a:t>a </a:t>
            </a:r>
            <a:r>
              <a:rPr lang="en-US" sz="1900" dirty="0" smtClean="0">
                <a:latin typeface="Times New Roman"/>
                <a:cs typeface="Times New Roman"/>
              </a:rPr>
              <a:t>reel </a:t>
            </a:r>
            <a:r>
              <a:rPr lang="en-US" sz="1900" dirty="0">
                <a:latin typeface="Times New Roman"/>
                <a:cs typeface="Times New Roman"/>
              </a:rPr>
              <a:t>a </a:t>
            </a:r>
            <a:r>
              <a:rPr lang="en-US" sz="1900" dirty="0" smtClean="0">
                <a:latin typeface="Times New Roman"/>
                <a:cs typeface="Times New Roman"/>
              </a:rPr>
              <a:t>reed </a:t>
            </a:r>
            <a:r>
              <a:rPr lang="en-US" sz="1900" dirty="0">
                <a:latin typeface="Times New Roman"/>
                <a:cs typeface="Times New Roman"/>
              </a:rPr>
              <a:t>a </a:t>
            </a:r>
            <a:r>
              <a:rPr lang="en-US" sz="1900" dirty="0" smtClean="0">
                <a:latin typeface="Times New Roman"/>
                <a:cs typeface="Times New Roman"/>
              </a:rPr>
              <a:t>pool </a:t>
            </a:r>
            <a:r>
              <a:rPr lang="en-US" sz="1900" dirty="0">
                <a:latin typeface="Times New Roman"/>
                <a:cs typeface="Times New Roman"/>
              </a:rPr>
              <a:t>a </a:t>
            </a:r>
            <a:r>
              <a:rPr lang="en-US" sz="1900" dirty="0" smtClean="0">
                <a:latin typeface="Times New Roman"/>
                <a:cs typeface="Times New Roman"/>
              </a:rPr>
              <a:t>plug </a:t>
            </a:r>
            <a:r>
              <a:rPr lang="en-US" sz="1900" dirty="0">
                <a:latin typeface="Times New Roman"/>
                <a:cs typeface="Times New Roman"/>
              </a:rPr>
              <a:t>a </a:t>
            </a:r>
            <a:r>
              <a:rPr lang="en-US" sz="1900" dirty="0" smtClean="0">
                <a:latin typeface="Times New Roman"/>
                <a:cs typeface="Times New Roman"/>
              </a:rPr>
              <a:t>pin </a:t>
            </a:r>
            <a:r>
              <a:rPr lang="en-US" sz="1900" dirty="0">
                <a:latin typeface="Times New Roman"/>
                <a:cs typeface="Times New Roman"/>
              </a:rPr>
              <a:t>a </a:t>
            </a:r>
            <a:r>
              <a:rPr lang="en-US" sz="1900" dirty="0" smtClean="0">
                <a:latin typeface="Times New Roman"/>
                <a:cs typeface="Times New Roman"/>
              </a:rPr>
              <a:t>peek </a:t>
            </a:r>
            <a:r>
              <a:rPr lang="en-US" sz="1900" dirty="0">
                <a:latin typeface="Times New Roman"/>
                <a:cs typeface="Times New Roman"/>
              </a:rPr>
              <a:t>a </a:t>
            </a:r>
            <a:r>
              <a:rPr lang="en-US" sz="1900" dirty="0" smtClean="0">
                <a:latin typeface="Times New Roman"/>
                <a:cs typeface="Times New Roman"/>
              </a:rPr>
              <a:t>parabola </a:t>
            </a:r>
            <a:r>
              <a:rPr lang="en-US" sz="1900" dirty="0">
                <a:latin typeface="Times New Roman"/>
                <a:cs typeface="Times New Roman"/>
              </a:rPr>
              <a:t>a </a:t>
            </a:r>
            <a:r>
              <a:rPr lang="en-US" sz="1900" dirty="0" smtClean="0">
                <a:latin typeface="Times New Roman"/>
                <a:cs typeface="Times New Roman"/>
              </a:rPr>
              <a:t>dog </a:t>
            </a:r>
            <a:r>
              <a:rPr lang="en-US" sz="1900" dirty="0">
                <a:latin typeface="Times New Roman"/>
                <a:cs typeface="Times New Roman"/>
              </a:rPr>
              <a:t>a </a:t>
            </a:r>
            <a:r>
              <a:rPr lang="en-US" sz="1900" dirty="0" smtClean="0">
                <a:latin typeface="Times New Roman"/>
                <a:cs typeface="Times New Roman"/>
              </a:rPr>
              <a:t>pat </a:t>
            </a:r>
            <a:r>
              <a:rPr lang="en-US" sz="1900" dirty="0">
                <a:latin typeface="Times New Roman"/>
                <a:cs typeface="Times New Roman"/>
              </a:rPr>
              <a:t>a </a:t>
            </a:r>
            <a:r>
              <a:rPr lang="en-US" sz="1900" dirty="0" smtClean="0">
                <a:latin typeface="Times New Roman"/>
                <a:cs typeface="Times New Roman"/>
              </a:rPr>
              <a:t>cud </a:t>
            </a:r>
            <a:r>
              <a:rPr lang="en-US" sz="1900" dirty="0">
                <a:latin typeface="Times New Roman"/>
                <a:cs typeface="Times New Roman"/>
              </a:rPr>
              <a:t>a </a:t>
            </a:r>
            <a:r>
              <a:rPr lang="en-US" sz="1900" dirty="0" smtClean="0">
                <a:latin typeface="Times New Roman"/>
                <a:cs typeface="Times New Roman"/>
              </a:rPr>
              <a:t>nu </a:t>
            </a:r>
            <a:r>
              <a:rPr lang="en-US" sz="1900" dirty="0">
                <a:latin typeface="Times New Roman"/>
                <a:cs typeface="Times New Roman"/>
              </a:rPr>
              <a:t>a </a:t>
            </a:r>
            <a:r>
              <a:rPr lang="en-US" sz="1900" dirty="0" smtClean="0">
                <a:latin typeface="Times New Roman"/>
                <a:cs typeface="Times New Roman"/>
              </a:rPr>
              <a:t>fan </a:t>
            </a:r>
            <a:r>
              <a:rPr lang="en-US" sz="1900" dirty="0">
                <a:latin typeface="Times New Roman"/>
                <a:cs typeface="Times New Roman"/>
              </a:rPr>
              <a:t>a </a:t>
            </a:r>
            <a:r>
              <a:rPr lang="en-US" sz="1900" dirty="0" smtClean="0">
                <a:latin typeface="Times New Roman"/>
                <a:cs typeface="Times New Roman"/>
              </a:rPr>
              <a:t>pal </a:t>
            </a:r>
            <a:r>
              <a:rPr lang="en-US" sz="1900" dirty="0">
                <a:latin typeface="Times New Roman"/>
                <a:cs typeface="Times New Roman"/>
              </a:rPr>
              <a:t>a </a:t>
            </a:r>
            <a:r>
              <a:rPr lang="en-US" sz="1900" dirty="0" smtClean="0">
                <a:latin typeface="Times New Roman"/>
                <a:cs typeface="Times New Roman"/>
              </a:rPr>
              <a:t>rum </a:t>
            </a:r>
            <a:r>
              <a:rPr lang="en-US" sz="1900" dirty="0">
                <a:latin typeface="Times New Roman"/>
                <a:cs typeface="Times New Roman"/>
              </a:rPr>
              <a:t>a </a:t>
            </a:r>
            <a:r>
              <a:rPr lang="en-US" sz="1900" dirty="0" smtClean="0">
                <a:latin typeface="Times New Roman"/>
                <a:cs typeface="Times New Roman"/>
              </a:rPr>
              <a:t>nod </a:t>
            </a:r>
            <a:r>
              <a:rPr lang="en-US" sz="1900" dirty="0">
                <a:latin typeface="Times New Roman"/>
                <a:cs typeface="Times New Roman"/>
              </a:rPr>
              <a:t>an </a:t>
            </a:r>
            <a:r>
              <a:rPr lang="en-US" sz="1900" dirty="0" smtClean="0">
                <a:latin typeface="Times New Roman"/>
                <a:cs typeface="Times New Roman"/>
              </a:rPr>
              <a:t>eta </a:t>
            </a:r>
            <a:r>
              <a:rPr lang="en-US" sz="1900" dirty="0">
                <a:latin typeface="Times New Roman"/>
                <a:cs typeface="Times New Roman"/>
              </a:rPr>
              <a:t>a </a:t>
            </a:r>
            <a:r>
              <a:rPr lang="en-US" sz="1900" dirty="0" smtClean="0">
                <a:latin typeface="Times New Roman"/>
                <a:cs typeface="Times New Roman"/>
              </a:rPr>
              <a:t>lag </a:t>
            </a:r>
            <a:r>
              <a:rPr lang="en-US" sz="1900" dirty="0">
                <a:latin typeface="Times New Roman"/>
                <a:cs typeface="Times New Roman"/>
              </a:rPr>
              <a:t>an </a:t>
            </a:r>
            <a:r>
              <a:rPr lang="en-US" sz="1900" dirty="0" smtClean="0">
                <a:latin typeface="Times New Roman"/>
                <a:cs typeface="Times New Roman"/>
              </a:rPr>
              <a:t>eel </a:t>
            </a:r>
            <a:r>
              <a:rPr lang="en-US" sz="1900" dirty="0">
                <a:latin typeface="Times New Roman"/>
                <a:cs typeface="Times New Roman"/>
              </a:rPr>
              <a:t>a </a:t>
            </a:r>
            <a:r>
              <a:rPr lang="en-US" sz="1900" dirty="0" smtClean="0">
                <a:latin typeface="Times New Roman"/>
                <a:cs typeface="Times New Roman"/>
              </a:rPr>
              <a:t>batik </a:t>
            </a:r>
            <a:r>
              <a:rPr lang="en-US" sz="1900" dirty="0">
                <a:latin typeface="Times New Roman"/>
                <a:cs typeface="Times New Roman"/>
              </a:rPr>
              <a:t>a </a:t>
            </a:r>
            <a:r>
              <a:rPr lang="en-US" sz="1900" dirty="0" smtClean="0">
                <a:latin typeface="Times New Roman"/>
                <a:cs typeface="Times New Roman"/>
              </a:rPr>
              <a:t>mug </a:t>
            </a:r>
            <a:r>
              <a:rPr lang="en-US" sz="1900" dirty="0">
                <a:latin typeface="Times New Roman"/>
                <a:cs typeface="Times New Roman"/>
              </a:rPr>
              <a:t>a </a:t>
            </a:r>
            <a:r>
              <a:rPr lang="en-US" sz="1900" dirty="0" smtClean="0">
                <a:latin typeface="Times New Roman"/>
                <a:cs typeface="Times New Roman"/>
              </a:rPr>
              <a:t>mot </a:t>
            </a:r>
            <a:r>
              <a:rPr lang="en-US" sz="1900" dirty="0">
                <a:latin typeface="Times New Roman"/>
                <a:cs typeface="Times New Roman"/>
              </a:rPr>
              <a:t>a </a:t>
            </a:r>
            <a:r>
              <a:rPr lang="en-US" sz="1900" dirty="0" smtClean="0">
                <a:latin typeface="Times New Roman"/>
                <a:cs typeface="Times New Roman"/>
              </a:rPr>
              <a:t>nap </a:t>
            </a:r>
            <a:r>
              <a:rPr lang="en-US" sz="1900" dirty="0">
                <a:latin typeface="Times New Roman"/>
                <a:cs typeface="Times New Roman"/>
              </a:rPr>
              <a:t>a </a:t>
            </a:r>
            <a:r>
              <a:rPr lang="en-US" sz="1900" dirty="0" smtClean="0">
                <a:latin typeface="Times New Roman"/>
                <a:cs typeface="Times New Roman"/>
              </a:rPr>
              <a:t>maxim </a:t>
            </a:r>
            <a:r>
              <a:rPr lang="en-US" sz="1900" dirty="0">
                <a:latin typeface="Times New Roman"/>
                <a:cs typeface="Times New Roman"/>
              </a:rPr>
              <a:t>a </a:t>
            </a:r>
            <a:r>
              <a:rPr lang="en-US" sz="1900" dirty="0" smtClean="0">
                <a:latin typeface="Times New Roman"/>
                <a:cs typeface="Times New Roman"/>
              </a:rPr>
              <a:t>mood </a:t>
            </a:r>
            <a:r>
              <a:rPr lang="en-US" sz="1900" dirty="0">
                <a:latin typeface="Times New Roman"/>
                <a:cs typeface="Times New Roman"/>
              </a:rPr>
              <a:t>a </a:t>
            </a:r>
            <a:r>
              <a:rPr lang="en-US" sz="1900" dirty="0" smtClean="0">
                <a:latin typeface="Times New Roman"/>
                <a:cs typeface="Times New Roman"/>
              </a:rPr>
              <a:t>leek </a:t>
            </a:r>
            <a:r>
              <a:rPr lang="en-US" sz="1900" dirty="0">
                <a:latin typeface="Times New Roman"/>
                <a:cs typeface="Times New Roman"/>
              </a:rPr>
              <a:t>a </a:t>
            </a:r>
            <a:r>
              <a:rPr lang="en-US" sz="1900" dirty="0" smtClean="0">
                <a:latin typeface="Times New Roman"/>
                <a:cs typeface="Times New Roman"/>
              </a:rPr>
              <a:t>grub </a:t>
            </a:r>
            <a:r>
              <a:rPr lang="en-US" sz="1900" dirty="0">
                <a:latin typeface="Times New Roman"/>
                <a:cs typeface="Times New Roman"/>
              </a:rPr>
              <a:t>a </a:t>
            </a:r>
            <a:r>
              <a:rPr lang="en-US" sz="1900" dirty="0" smtClean="0">
                <a:latin typeface="Times New Roman"/>
                <a:cs typeface="Times New Roman"/>
              </a:rPr>
              <a:t>gob </a:t>
            </a:r>
            <a:r>
              <a:rPr lang="en-US" sz="1900" dirty="0">
                <a:latin typeface="Times New Roman"/>
                <a:cs typeface="Times New Roman"/>
              </a:rPr>
              <a:t>a </a:t>
            </a:r>
            <a:r>
              <a:rPr lang="en-US" sz="1900" dirty="0" smtClean="0">
                <a:latin typeface="Times New Roman"/>
                <a:cs typeface="Times New Roman"/>
              </a:rPr>
              <a:t>gel </a:t>
            </a:r>
            <a:r>
              <a:rPr lang="en-US" sz="1900" dirty="0">
                <a:latin typeface="Times New Roman"/>
                <a:cs typeface="Times New Roman"/>
              </a:rPr>
              <a:t>a </a:t>
            </a:r>
            <a:r>
              <a:rPr lang="en-US" sz="1900" dirty="0" smtClean="0">
                <a:latin typeface="Times New Roman"/>
                <a:cs typeface="Times New Roman"/>
              </a:rPr>
              <a:t>drab </a:t>
            </a:r>
            <a:r>
              <a:rPr lang="en-US" sz="1900" dirty="0">
                <a:latin typeface="Times New Roman"/>
                <a:cs typeface="Times New Roman"/>
              </a:rPr>
              <a:t>a </a:t>
            </a:r>
            <a:r>
              <a:rPr lang="en-US" sz="1900" dirty="0" smtClean="0">
                <a:latin typeface="Times New Roman"/>
                <a:cs typeface="Times New Roman"/>
              </a:rPr>
              <a:t>citadel </a:t>
            </a:r>
            <a:r>
              <a:rPr lang="en-US" sz="1900" dirty="0">
                <a:latin typeface="Times New Roman"/>
                <a:cs typeface="Times New Roman"/>
              </a:rPr>
              <a:t>a </a:t>
            </a:r>
            <a:r>
              <a:rPr lang="en-US" sz="1900" dirty="0" smtClean="0">
                <a:latin typeface="Times New Roman"/>
                <a:cs typeface="Times New Roman"/>
              </a:rPr>
              <a:t>total </a:t>
            </a:r>
            <a:r>
              <a:rPr lang="en-US" sz="1900" dirty="0">
                <a:latin typeface="Times New Roman"/>
                <a:cs typeface="Times New Roman"/>
              </a:rPr>
              <a:t>a </a:t>
            </a:r>
            <a:r>
              <a:rPr lang="en-US" sz="1900" dirty="0" smtClean="0">
                <a:latin typeface="Times New Roman"/>
                <a:cs typeface="Times New Roman"/>
              </a:rPr>
              <a:t>cedar </a:t>
            </a:r>
            <a:r>
              <a:rPr lang="en-US" sz="1900" dirty="0">
                <a:latin typeface="Times New Roman"/>
                <a:cs typeface="Times New Roman"/>
              </a:rPr>
              <a:t>a </a:t>
            </a:r>
            <a:r>
              <a:rPr lang="en-US" sz="1900" dirty="0" smtClean="0">
                <a:latin typeface="Times New Roman"/>
                <a:cs typeface="Times New Roman"/>
              </a:rPr>
              <a:t>tap </a:t>
            </a:r>
            <a:r>
              <a:rPr lang="en-US" sz="1900" dirty="0">
                <a:latin typeface="Times New Roman"/>
                <a:cs typeface="Times New Roman"/>
              </a:rPr>
              <a:t>a </a:t>
            </a:r>
            <a:r>
              <a:rPr lang="en-US" sz="1900" dirty="0" smtClean="0">
                <a:latin typeface="Times New Roman"/>
                <a:cs typeface="Times New Roman"/>
              </a:rPr>
              <a:t>gag </a:t>
            </a:r>
            <a:r>
              <a:rPr lang="en-US" sz="1900" dirty="0">
                <a:latin typeface="Times New Roman"/>
                <a:cs typeface="Times New Roman"/>
              </a:rPr>
              <a:t>a </a:t>
            </a:r>
            <a:r>
              <a:rPr lang="en-US" sz="1900" dirty="0" smtClean="0">
                <a:latin typeface="Times New Roman"/>
                <a:cs typeface="Times New Roman"/>
              </a:rPr>
              <a:t>rat </a:t>
            </a:r>
            <a:r>
              <a:rPr lang="en-US" sz="1900" dirty="0">
                <a:latin typeface="Times New Roman"/>
                <a:cs typeface="Times New Roman"/>
              </a:rPr>
              <a:t>a </a:t>
            </a:r>
            <a:r>
              <a:rPr lang="en-US" sz="1900" dirty="0" smtClean="0">
                <a:latin typeface="Times New Roman"/>
                <a:cs typeface="Times New Roman"/>
              </a:rPr>
              <a:t>manor </a:t>
            </a:r>
            <a:r>
              <a:rPr lang="en-US" sz="1900" dirty="0">
                <a:latin typeface="Times New Roman"/>
                <a:cs typeface="Times New Roman"/>
              </a:rPr>
              <a:t>a </a:t>
            </a:r>
            <a:r>
              <a:rPr lang="en-US" sz="1900" dirty="0" smtClean="0">
                <a:latin typeface="Times New Roman"/>
                <a:cs typeface="Times New Roman"/>
              </a:rPr>
              <a:t>bar </a:t>
            </a:r>
            <a:r>
              <a:rPr lang="en-US" sz="1900" dirty="0">
                <a:latin typeface="Times New Roman"/>
                <a:cs typeface="Times New Roman"/>
              </a:rPr>
              <a:t>a </a:t>
            </a:r>
            <a:r>
              <a:rPr lang="en-US" sz="1900" dirty="0" smtClean="0">
                <a:latin typeface="Times New Roman"/>
                <a:cs typeface="Times New Roman"/>
              </a:rPr>
              <a:t>gal </a:t>
            </a:r>
            <a:r>
              <a:rPr lang="en-US" sz="1900" dirty="0">
                <a:latin typeface="Times New Roman"/>
                <a:cs typeface="Times New Roman"/>
              </a:rPr>
              <a:t>a </a:t>
            </a:r>
            <a:r>
              <a:rPr lang="en-US" sz="1900" dirty="0" smtClean="0">
                <a:latin typeface="Times New Roman"/>
                <a:cs typeface="Times New Roman"/>
              </a:rPr>
              <a:t>cola </a:t>
            </a:r>
            <a:r>
              <a:rPr lang="en-US" sz="1900" dirty="0">
                <a:latin typeface="Times New Roman"/>
                <a:cs typeface="Times New Roman"/>
              </a:rPr>
              <a:t>a </a:t>
            </a:r>
            <a:r>
              <a:rPr lang="en-US" sz="1900" dirty="0" smtClean="0">
                <a:latin typeface="Times New Roman"/>
                <a:cs typeface="Times New Roman"/>
              </a:rPr>
              <a:t>pap </a:t>
            </a:r>
            <a:r>
              <a:rPr lang="en-US" sz="1900" dirty="0">
                <a:latin typeface="Times New Roman"/>
                <a:cs typeface="Times New Roman"/>
              </a:rPr>
              <a:t>a </a:t>
            </a:r>
            <a:r>
              <a:rPr lang="en-US" sz="1900" dirty="0" smtClean="0">
                <a:latin typeface="Times New Roman"/>
                <a:cs typeface="Times New Roman"/>
              </a:rPr>
              <a:t>yaw </a:t>
            </a:r>
            <a:r>
              <a:rPr lang="en-US" sz="1900" dirty="0">
                <a:latin typeface="Times New Roman"/>
                <a:cs typeface="Times New Roman"/>
              </a:rPr>
              <a:t>a </a:t>
            </a:r>
            <a:r>
              <a:rPr lang="en-US" sz="1900" dirty="0" smtClean="0">
                <a:latin typeface="Times New Roman"/>
                <a:cs typeface="Times New Roman"/>
              </a:rPr>
              <a:t>tab </a:t>
            </a:r>
            <a:r>
              <a:rPr lang="en-US" sz="1900" dirty="0">
                <a:latin typeface="Times New Roman"/>
                <a:cs typeface="Times New Roman"/>
              </a:rPr>
              <a:t>a </a:t>
            </a:r>
            <a:r>
              <a:rPr lang="en-US" sz="1900" dirty="0" smtClean="0">
                <a:latin typeface="Times New Roman"/>
                <a:cs typeface="Times New Roman"/>
              </a:rPr>
              <a:t>raj </a:t>
            </a:r>
            <a:r>
              <a:rPr lang="en-US" sz="1900" dirty="0">
                <a:latin typeface="Times New Roman"/>
                <a:cs typeface="Times New Roman"/>
              </a:rPr>
              <a:t>a </a:t>
            </a:r>
            <a:r>
              <a:rPr lang="en-US" sz="1900" dirty="0" smtClean="0">
                <a:latin typeface="Times New Roman"/>
                <a:cs typeface="Times New Roman"/>
              </a:rPr>
              <a:t>gab </a:t>
            </a:r>
            <a:r>
              <a:rPr lang="en-US" sz="1900" dirty="0">
                <a:latin typeface="Times New Roman"/>
                <a:cs typeface="Times New Roman"/>
              </a:rPr>
              <a:t>a </a:t>
            </a:r>
            <a:r>
              <a:rPr lang="en-US" sz="1900" dirty="0" smtClean="0">
                <a:latin typeface="Times New Roman"/>
                <a:cs typeface="Times New Roman"/>
              </a:rPr>
              <a:t>nag </a:t>
            </a:r>
            <a:r>
              <a:rPr lang="en-US" sz="1900" dirty="0">
                <a:latin typeface="Times New Roman"/>
                <a:cs typeface="Times New Roman"/>
              </a:rPr>
              <a:t>a </a:t>
            </a:r>
            <a:r>
              <a:rPr lang="en-US" sz="1900" dirty="0" smtClean="0">
                <a:latin typeface="Times New Roman"/>
                <a:cs typeface="Times New Roman"/>
              </a:rPr>
              <a:t>pagan </a:t>
            </a:r>
            <a:r>
              <a:rPr lang="en-US" sz="1900" dirty="0">
                <a:latin typeface="Times New Roman"/>
                <a:cs typeface="Times New Roman"/>
              </a:rPr>
              <a:t>a </a:t>
            </a:r>
            <a:r>
              <a:rPr lang="en-US" sz="1900" dirty="0" smtClean="0">
                <a:latin typeface="Times New Roman"/>
                <a:cs typeface="Times New Roman"/>
              </a:rPr>
              <a:t>bag </a:t>
            </a:r>
            <a:r>
              <a:rPr lang="en-US" sz="1900" dirty="0">
                <a:latin typeface="Times New Roman"/>
                <a:cs typeface="Times New Roman"/>
              </a:rPr>
              <a:t>a </a:t>
            </a:r>
            <a:r>
              <a:rPr lang="en-US" sz="1900" dirty="0" smtClean="0">
                <a:latin typeface="Times New Roman"/>
                <a:cs typeface="Times New Roman"/>
              </a:rPr>
              <a:t>jar </a:t>
            </a:r>
            <a:r>
              <a:rPr lang="en-US" sz="1900" dirty="0">
                <a:latin typeface="Times New Roman"/>
                <a:cs typeface="Times New Roman"/>
              </a:rPr>
              <a:t>a </a:t>
            </a:r>
            <a:r>
              <a:rPr lang="en-US" sz="1900" dirty="0" smtClean="0">
                <a:latin typeface="Times New Roman"/>
                <a:cs typeface="Times New Roman"/>
              </a:rPr>
              <a:t>bat </a:t>
            </a:r>
            <a:r>
              <a:rPr lang="en-US" sz="1900" dirty="0">
                <a:latin typeface="Times New Roman"/>
                <a:cs typeface="Times New Roman"/>
              </a:rPr>
              <a:t>a </a:t>
            </a:r>
            <a:r>
              <a:rPr lang="en-US" sz="1900" dirty="0" smtClean="0">
                <a:latin typeface="Times New Roman"/>
                <a:cs typeface="Times New Roman"/>
              </a:rPr>
              <a:t>way </a:t>
            </a:r>
            <a:r>
              <a:rPr lang="en-US" sz="1900" dirty="0">
                <a:latin typeface="Times New Roman"/>
                <a:cs typeface="Times New Roman"/>
              </a:rPr>
              <a:t>a </a:t>
            </a:r>
            <a:r>
              <a:rPr lang="en-US" sz="1900" dirty="0" smtClean="0">
                <a:latin typeface="Times New Roman"/>
                <a:cs typeface="Times New Roman"/>
              </a:rPr>
              <a:t>papa </a:t>
            </a:r>
            <a:r>
              <a:rPr lang="en-US" sz="1900" dirty="0">
                <a:latin typeface="Times New Roman"/>
                <a:cs typeface="Times New Roman"/>
              </a:rPr>
              <a:t>a </a:t>
            </a:r>
            <a:r>
              <a:rPr lang="en-US" sz="1900" dirty="0" smtClean="0">
                <a:latin typeface="Times New Roman"/>
                <a:cs typeface="Times New Roman"/>
              </a:rPr>
              <a:t>local </a:t>
            </a:r>
            <a:r>
              <a:rPr lang="en-US" sz="1900" dirty="0">
                <a:latin typeface="Times New Roman"/>
                <a:cs typeface="Times New Roman"/>
              </a:rPr>
              <a:t>a </a:t>
            </a:r>
            <a:r>
              <a:rPr lang="en-US" sz="1900" dirty="0" smtClean="0">
                <a:latin typeface="Times New Roman"/>
                <a:cs typeface="Times New Roman"/>
              </a:rPr>
              <a:t>gar </a:t>
            </a:r>
            <a:r>
              <a:rPr lang="en-US" sz="1900" dirty="0">
                <a:latin typeface="Times New Roman"/>
                <a:cs typeface="Times New Roman"/>
              </a:rPr>
              <a:t>a </a:t>
            </a:r>
            <a:r>
              <a:rPr lang="en-US" sz="1900" dirty="0" smtClean="0">
                <a:latin typeface="Times New Roman"/>
                <a:cs typeface="Times New Roman"/>
              </a:rPr>
              <a:t>baron </a:t>
            </a:r>
            <a:r>
              <a:rPr lang="en-US" sz="1900" dirty="0">
                <a:latin typeface="Times New Roman"/>
                <a:cs typeface="Times New Roman"/>
              </a:rPr>
              <a:t>a </a:t>
            </a:r>
            <a:r>
              <a:rPr lang="en-US" sz="1900" dirty="0" smtClean="0">
                <a:latin typeface="Times New Roman"/>
                <a:cs typeface="Times New Roman"/>
              </a:rPr>
              <a:t>mat </a:t>
            </a:r>
            <a:r>
              <a:rPr lang="en-US" sz="1900" dirty="0">
                <a:latin typeface="Times New Roman"/>
                <a:cs typeface="Times New Roman"/>
              </a:rPr>
              <a:t>a </a:t>
            </a:r>
            <a:r>
              <a:rPr lang="en-US" sz="1900" dirty="0" smtClean="0">
                <a:latin typeface="Times New Roman"/>
                <a:cs typeface="Times New Roman"/>
              </a:rPr>
              <a:t>rag </a:t>
            </a:r>
            <a:r>
              <a:rPr lang="en-US" sz="1900" dirty="0">
                <a:latin typeface="Times New Roman"/>
                <a:cs typeface="Times New Roman"/>
              </a:rPr>
              <a:t>a </a:t>
            </a:r>
            <a:r>
              <a:rPr lang="en-US" sz="1900" dirty="0" smtClean="0">
                <a:latin typeface="Times New Roman"/>
                <a:cs typeface="Times New Roman"/>
              </a:rPr>
              <a:t>gap </a:t>
            </a:r>
            <a:r>
              <a:rPr lang="en-US" sz="1900" dirty="0">
                <a:latin typeface="Times New Roman"/>
                <a:cs typeface="Times New Roman"/>
              </a:rPr>
              <a:t>a </a:t>
            </a:r>
            <a:r>
              <a:rPr lang="en-US" sz="1900" dirty="0" smtClean="0">
                <a:latin typeface="Times New Roman"/>
                <a:cs typeface="Times New Roman"/>
              </a:rPr>
              <a:t>tar </a:t>
            </a:r>
            <a:r>
              <a:rPr lang="en-US" sz="1900" dirty="0">
                <a:latin typeface="Times New Roman"/>
                <a:cs typeface="Times New Roman"/>
              </a:rPr>
              <a:t>a </a:t>
            </a:r>
            <a:r>
              <a:rPr lang="en-US" sz="1900" dirty="0" smtClean="0">
                <a:latin typeface="Times New Roman"/>
                <a:cs typeface="Times New Roman"/>
              </a:rPr>
              <a:t>decal </a:t>
            </a:r>
            <a:r>
              <a:rPr lang="en-US" sz="1900" dirty="0">
                <a:latin typeface="Times New Roman"/>
                <a:cs typeface="Times New Roman"/>
              </a:rPr>
              <a:t>a </a:t>
            </a:r>
            <a:r>
              <a:rPr lang="en-US" sz="1900" dirty="0" smtClean="0">
                <a:latin typeface="Times New Roman"/>
                <a:cs typeface="Times New Roman"/>
              </a:rPr>
              <a:t>tot </a:t>
            </a:r>
            <a:r>
              <a:rPr lang="en-US" sz="1900" dirty="0">
                <a:latin typeface="Times New Roman"/>
                <a:cs typeface="Times New Roman"/>
              </a:rPr>
              <a:t>a </a:t>
            </a:r>
            <a:r>
              <a:rPr lang="en-US" sz="1900" dirty="0" smtClean="0">
                <a:latin typeface="Times New Roman"/>
                <a:cs typeface="Times New Roman"/>
              </a:rPr>
              <a:t>led </a:t>
            </a:r>
            <a:r>
              <a:rPr lang="en-US" sz="1900" dirty="0">
                <a:latin typeface="Times New Roman"/>
                <a:cs typeface="Times New Roman"/>
              </a:rPr>
              <a:t>a </a:t>
            </a:r>
            <a:r>
              <a:rPr lang="en-US" sz="1900" dirty="0" smtClean="0">
                <a:latin typeface="Times New Roman"/>
                <a:cs typeface="Times New Roman"/>
              </a:rPr>
              <a:t>tic </a:t>
            </a:r>
            <a:r>
              <a:rPr lang="en-US" sz="1900" dirty="0">
                <a:latin typeface="Times New Roman"/>
                <a:cs typeface="Times New Roman"/>
              </a:rPr>
              <a:t>a </a:t>
            </a:r>
            <a:r>
              <a:rPr lang="en-US" sz="1900" dirty="0" smtClean="0">
                <a:latin typeface="Times New Roman"/>
                <a:cs typeface="Times New Roman"/>
              </a:rPr>
              <a:t>bard </a:t>
            </a:r>
            <a:r>
              <a:rPr lang="en-US" sz="1900" dirty="0">
                <a:latin typeface="Times New Roman"/>
                <a:cs typeface="Times New Roman"/>
              </a:rPr>
              <a:t>a </a:t>
            </a:r>
            <a:r>
              <a:rPr lang="en-US" sz="1900" dirty="0" smtClean="0">
                <a:latin typeface="Times New Roman"/>
                <a:cs typeface="Times New Roman"/>
              </a:rPr>
              <a:t>leg </a:t>
            </a:r>
            <a:r>
              <a:rPr lang="en-US" sz="1900" dirty="0">
                <a:latin typeface="Times New Roman"/>
                <a:cs typeface="Times New Roman"/>
              </a:rPr>
              <a:t>a </a:t>
            </a:r>
            <a:r>
              <a:rPr lang="en-US" sz="1900" dirty="0" smtClean="0">
                <a:latin typeface="Times New Roman"/>
                <a:cs typeface="Times New Roman"/>
              </a:rPr>
              <a:t>bog </a:t>
            </a:r>
            <a:r>
              <a:rPr lang="en-US" sz="1900" dirty="0">
                <a:latin typeface="Times New Roman"/>
                <a:cs typeface="Times New Roman"/>
              </a:rPr>
              <a:t>a </a:t>
            </a:r>
            <a:r>
              <a:rPr lang="en-US" sz="1900" dirty="0" smtClean="0">
                <a:latin typeface="Times New Roman"/>
                <a:cs typeface="Times New Roman"/>
              </a:rPr>
              <a:t>burg </a:t>
            </a:r>
            <a:r>
              <a:rPr lang="en-US" sz="1900" dirty="0">
                <a:latin typeface="Times New Roman"/>
                <a:cs typeface="Times New Roman"/>
              </a:rPr>
              <a:t>a </a:t>
            </a:r>
            <a:r>
              <a:rPr lang="en-US" sz="1900" dirty="0" smtClean="0">
                <a:latin typeface="Times New Roman"/>
                <a:cs typeface="Times New Roman"/>
              </a:rPr>
              <a:t>keel </a:t>
            </a:r>
            <a:r>
              <a:rPr lang="en-US" sz="1900" dirty="0">
                <a:latin typeface="Times New Roman"/>
                <a:cs typeface="Times New Roman"/>
              </a:rPr>
              <a:t>a </a:t>
            </a:r>
            <a:r>
              <a:rPr lang="en-US" sz="1900" dirty="0" smtClean="0">
                <a:latin typeface="Times New Roman"/>
                <a:cs typeface="Times New Roman"/>
              </a:rPr>
              <a:t>doom </a:t>
            </a:r>
            <a:r>
              <a:rPr lang="en-US" sz="1900" dirty="0">
                <a:latin typeface="Times New Roman"/>
                <a:cs typeface="Times New Roman"/>
              </a:rPr>
              <a:t>a </a:t>
            </a:r>
            <a:r>
              <a:rPr lang="en-US" sz="1900" dirty="0" smtClean="0">
                <a:latin typeface="Times New Roman"/>
                <a:cs typeface="Times New Roman"/>
              </a:rPr>
              <a:t>mix </a:t>
            </a:r>
            <a:r>
              <a:rPr lang="en-US" sz="1900" dirty="0">
                <a:latin typeface="Times New Roman"/>
                <a:cs typeface="Times New Roman"/>
              </a:rPr>
              <a:t>a </a:t>
            </a:r>
            <a:r>
              <a:rPr lang="en-US" sz="1900" dirty="0" smtClean="0">
                <a:latin typeface="Times New Roman"/>
                <a:cs typeface="Times New Roman"/>
              </a:rPr>
              <a:t>map </a:t>
            </a:r>
            <a:r>
              <a:rPr lang="en-US" sz="1900" dirty="0">
                <a:latin typeface="Times New Roman"/>
                <a:cs typeface="Times New Roman"/>
              </a:rPr>
              <a:t>an </a:t>
            </a:r>
            <a:r>
              <a:rPr lang="en-US" sz="1900" dirty="0" smtClean="0">
                <a:latin typeface="Times New Roman"/>
                <a:cs typeface="Times New Roman"/>
              </a:rPr>
              <a:t>atom </a:t>
            </a:r>
            <a:r>
              <a:rPr lang="en-US" sz="1900" dirty="0">
                <a:latin typeface="Times New Roman"/>
                <a:cs typeface="Times New Roman"/>
              </a:rPr>
              <a:t>a </a:t>
            </a:r>
            <a:r>
              <a:rPr lang="en-US" sz="1900" dirty="0" smtClean="0">
                <a:latin typeface="Times New Roman"/>
                <a:cs typeface="Times New Roman"/>
              </a:rPr>
              <a:t>gum </a:t>
            </a:r>
            <a:r>
              <a:rPr lang="en-US" sz="1900" dirty="0">
                <a:latin typeface="Times New Roman"/>
                <a:cs typeface="Times New Roman"/>
              </a:rPr>
              <a:t>a </a:t>
            </a:r>
            <a:r>
              <a:rPr lang="en-US" sz="1900" dirty="0" smtClean="0">
                <a:latin typeface="Times New Roman"/>
                <a:cs typeface="Times New Roman"/>
              </a:rPr>
              <a:t>kit </a:t>
            </a:r>
            <a:r>
              <a:rPr lang="en-US" sz="1900" dirty="0">
                <a:latin typeface="Times New Roman"/>
                <a:cs typeface="Times New Roman"/>
              </a:rPr>
              <a:t>a </a:t>
            </a:r>
            <a:r>
              <a:rPr lang="en-US" sz="1900" dirty="0" smtClean="0">
                <a:latin typeface="Times New Roman"/>
                <a:cs typeface="Times New Roman"/>
              </a:rPr>
              <a:t>baleen </a:t>
            </a:r>
            <a:r>
              <a:rPr lang="en-US" sz="1900" dirty="0">
                <a:latin typeface="Times New Roman"/>
                <a:cs typeface="Times New Roman"/>
              </a:rPr>
              <a:t>a </a:t>
            </a:r>
            <a:r>
              <a:rPr lang="en-US" sz="1900" dirty="0" smtClean="0">
                <a:latin typeface="Times New Roman"/>
                <a:cs typeface="Times New Roman"/>
              </a:rPr>
              <a:t>gala </a:t>
            </a:r>
            <a:r>
              <a:rPr lang="en-US" sz="1900" dirty="0">
                <a:latin typeface="Times New Roman"/>
                <a:cs typeface="Times New Roman"/>
              </a:rPr>
              <a:t>a </a:t>
            </a:r>
            <a:r>
              <a:rPr lang="en-US" sz="1900" dirty="0" smtClean="0">
                <a:latin typeface="Times New Roman"/>
                <a:cs typeface="Times New Roman"/>
              </a:rPr>
              <a:t>ten </a:t>
            </a:r>
            <a:r>
              <a:rPr lang="en-US" sz="1900" dirty="0">
                <a:latin typeface="Times New Roman"/>
                <a:cs typeface="Times New Roman"/>
              </a:rPr>
              <a:t>a </a:t>
            </a:r>
            <a:r>
              <a:rPr lang="en-US" sz="1900" dirty="0" smtClean="0">
                <a:latin typeface="Times New Roman"/>
                <a:cs typeface="Times New Roman"/>
              </a:rPr>
              <a:t>don </a:t>
            </a:r>
            <a:r>
              <a:rPr lang="en-US" sz="1900" dirty="0">
                <a:latin typeface="Times New Roman"/>
                <a:cs typeface="Times New Roman"/>
              </a:rPr>
              <a:t>a </a:t>
            </a:r>
            <a:r>
              <a:rPr lang="en-US" sz="1900" dirty="0" smtClean="0">
                <a:latin typeface="Times New Roman"/>
                <a:cs typeface="Times New Roman"/>
              </a:rPr>
              <a:t>mural </a:t>
            </a:r>
            <a:r>
              <a:rPr lang="en-US" sz="1900" dirty="0">
                <a:latin typeface="Times New Roman"/>
                <a:cs typeface="Times New Roman"/>
              </a:rPr>
              <a:t>a </a:t>
            </a:r>
            <a:r>
              <a:rPr lang="en-US" sz="1900" dirty="0" smtClean="0">
                <a:latin typeface="Times New Roman"/>
                <a:cs typeface="Times New Roman"/>
              </a:rPr>
              <a:t>pan </a:t>
            </a:r>
            <a:r>
              <a:rPr lang="en-US" sz="1900" dirty="0">
                <a:latin typeface="Times New Roman"/>
                <a:cs typeface="Times New Roman"/>
              </a:rPr>
              <a:t>a </a:t>
            </a:r>
            <a:r>
              <a:rPr lang="en-US" sz="1900" dirty="0" smtClean="0">
                <a:latin typeface="Times New Roman"/>
                <a:cs typeface="Times New Roman"/>
              </a:rPr>
              <a:t>faun </a:t>
            </a:r>
            <a:r>
              <a:rPr lang="en-US" sz="1900" dirty="0">
                <a:latin typeface="Times New Roman"/>
                <a:cs typeface="Times New Roman"/>
              </a:rPr>
              <a:t>a </a:t>
            </a:r>
            <a:r>
              <a:rPr lang="en-US" sz="1900" dirty="0" smtClean="0">
                <a:latin typeface="Times New Roman"/>
                <a:cs typeface="Times New Roman"/>
              </a:rPr>
              <a:t>ducat </a:t>
            </a:r>
            <a:r>
              <a:rPr lang="en-US" sz="1900" dirty="0">
                <a:latin typeface="Times New Roman"/>
                <a:cs typeface="Times New Roman"/>
              </a:rPr>
              <a:t>a </a:t>
            </a:r>
            <a:r>
              <a:rPr lang="en-US" sz="1900" dirty="0" smtClean="0">
                <a:latin typeface="Times New Roman"/>
                <a:cs typeface="Times New Roman"/>
              </a:rPr>
              <a:t>pagoda </a:t>
            </a:r>
            <a:r>
              <a:rPr lang="en-US" sz="1900" dirty="0">
                <a:latin typeface="Times New Roman"/>
                <a:cs typeface="Times New Roman"/>
              </a:rPr>
              <a:t>a </a:t>
            </a:r>
            <a:r>
              <a:rPr lang="en-US" sz="1900" dirty="0" smtClean="0">
                <a:latin typeface="Times New Roman"/>
                <a:cs typeface="Times New Roman"/>
              </a:rPr>
              <a:t>lob </a:t>
            </a:r>
            <a:r>
              <a:rPr lang="en-US" sz="1900" dirty="0">
                <a:latin typeface="Times New Roman"/>
                <a:cs typeface="Times New Roman"/>
              </a:rPr>
              <a:t>a </a:t>
            </a:r>
            <a:r>
              <a:rPr lang="en-US" sz="1900" dirty="0" smtClean="0">
                <a:latin typeface="Times New Roman"/>
                <a:cs typeface="Times New Roman"/>
              </a:rPr>
              <a:t>rap </a:t>
            </a:r>
            <a:r>
              <a:rPr lang="en-US" sz="1900" dirty="0">
                <a:latin typeface="Times New Roman"/>
                <a:cs typeface="Times New Roman"/>
              </a:rPr>
              <a:t>a </a:t>
            </a:r>
            <a:r>
              <a:rPr lang="en-US" sz="1900" dirty="0" smtClean="0">
                <a:latin typeface="Times New Roman"/>
                <a:cs typeface="Times New Roman"/>
              </a:rPr>
              <a:t>keep </a:t>
            </a:r>
            <a:r>
              <a:rPr lang="en-US" sz="1900" dirty="0">
                <a:latin typeface="Times New Roman"/>
                <a:cs typeface="Times New Roman"/>
              </a:rPr>
              <a:t>a </a:t>
            </a:r>
            <a:r>
              <a:rPr lang="en-US" sz="1900" dirty="0" smtClean="0">
                <a:latin typeface="Times New Roman"/>
                <a:cs typeface="Times New Roman"/>
              </a:rPr>
              <a:t>nip </a:t>
            </a:r>
            <a:r>
              <a:rPr lang="en-US" sz="1900" dirty="0">
                <a:latin typeface="Times New Roman"/>
                <a:cs typeface="Times New Roman"/>
              </a:rPr>
              <a:t>a </a:t>
            </a:r>
            <a:r>
              <a:rPr lang="en-US" sz="1900" dirty="0" smtClean="0">
                <a:latin typeface="Times New Roman"/>
                <a:cs typeface="Times New Roman"/>
              </a:rPr>
              <a:t>gulp </a:t>
            </a:r>
            <a:r>
              <a:rPr lang="en-US" sz="1900" dirty="0">
                <a:latin typeface="Times New Roman"/>
                <a:cs typeface="Times New Roman"/>
              </a:rPr>
              <a:t>a </a:t>
            </a:r>
            <a:r>
              <a:rPr lang="en-US" sz="1900" dirty="0" smtClean="0">
                <a:latin typeface="Times New Roman"/>
                <a:cs typeface="Times New Roman"/>
              </a:rPr>
              <a:t>loop </a:t>
            </a:r>
            <a:r>
              <a:rPr lang="en-US" sz="1900" dirty="0">
                <a:latin typeface="Times New Roman"/>
                <a:cs typeface="Times New Roman"/>
              </a:rPr>
              <a:t>a </a:t>
            </a:r>
            <a:r>
              <a:rPr lang="en-US" sz="1900" dirty="0" smtClean="0">
                <a:latin typeface="Times New Roman"/>
                <a:cs typeface="Times New Roman"/>
              </a:rPr>
              <a:t>deer </a:t>
            </a:r>
            <a:r>
              <a:rPr lang="en-US" sz="1900" dirty="0">
                <a:latin typeface="Times New Roman"/>
                <a:cs typeface="Times New Roman"/>
              </a:rPr>
              <a:t>a </a:t>
            </a:r>
            <a:r>
              <a:rPr lang="en-US" sz="1900" dirty="0" smtClean="0">
                <a:latin typeface="Times New Roman"/>
                <a:cs typeface="Times New Roman"/>
              </a:rPr>
              <a:t>leer </a:t>
            </a:r>
            <a:r>
              <a:rPr lang="en-US" sz="1900" dirty="0">
                <a:latin typeface="Times New Roman"/>
                <a:cs typeface="Times New Roman"/>
              </a:rPr>
              <a:t>a </a:t>
            </a:r>
            <a:r>
              <a:rPr lang="en-US" sz="1900" dirty="0" smtClean="0">
                <a:latin typeface="Times New Roman"/>
                <a:cs typeface="Times New Roman"/>
              </a:rPr>
              <a:t>lever </a:t>
            </a:r>
            <a:r>
              <a:rPr lang="en-US" sz="1900" dirty="0">
                <a:latin typeface="Times New Roman"/>
                <a:cs typeface="Times New Roman"/>
              </a:rPr>
              <a:t>a </a:t>
            </a:r>
            <a:r>
              <a:rPr lang="en-US" sz="1900" dirty="0" smtClean="0">
                <a:latin typeface="Times New Roman"/>
                <a:cs typeface="Times New Roman"/>
              </a:rPr>
              <a:t>hair </a:t>
            </a:r>
            <a:r>
              <a:rPr lang="en-US" sz="1900" dirty="0">
                <a:latin typeface="Times New Roman"/>
                <a:cs typeface="Times New Roman"/>
              </a:rPr>
              <a:t>a </a:t>
            </a:r>
            <a:r>
              <a:rPr lang="en-US" sz="1900" dirty="0" smtClean="0">
                <a:latin typeface="Times New Roman"/>
                <a:cs typeface="Times New Roman"/>
              </a:rPr>
              <a:t>pad </a:t>
            </a:r>
            <a:r>
              <a:rPr lang="en-US" sz="1900" dirty="0">
                <a:latin typeface="Times New Roman"/>
                <a:cs typeface="Times New Roman"/>
              </a:rPr>
              <a:t>a </a:t>
            </a:r>
            <a:r>
              <a:rPr lang="en-US" sz="1900" dirty="0" smtClean="0">
                <a:latin typeface="Times New Roman"/>
                <a:cs typeface="Times New Roman"/>
              </a:rPr>
              <a:t>tapir </a:t>
            </a:r>
            <a:r>
              <a:rPr lang="en-US" sz="1900" dirty="0">
                <a:latin typeface="Times New Roman"/>
                <a:cs typeface="Times New Roman"/>
              </a:rPr>
              <a:t>a </a:t>
            </a:r>
            <a:r>
              <a:rPr lang="en-US" sz="1900" dirty="0" smtClean="0">
                <a:latin typeface="Times New Roman"/>
                <a:cs typeface="Times New Roman"/>
              </a:rPr>
              <a:t>door </a:t>
            </a:r>
            <a:r>
              <a:rPr lang="en-US" sz="1900" dirty="0">
                <a:latin typeface="Times New Roman"/>
                <a:cs typeface="Times New Roman"/>
              </a:rPr>
              <a:t>a </a:t>
            </a:r>
            <a:r>
              <a:rPr lang="en-US" sz="1900" dirty="0" smtClean="0">
                <a:latin typeface="Times New Roman"/>
                <a:cs typeface="Times New Roman"/>
              </a:rPr>
              <a:t>moor </a:t>
            </a:r>
            <a:r>
              <a:rPr lang="en-US" sz="1900" dirty="0">
                <a:latin typeface="Times New Roman"/>
                <a:cs typeface="Times New Roman"/>
              </a:rPr>
              <a:t>an </a:t>
            </a:r>
            <a:r>
              <a:rPr lang="en-US" sz="1900" dirty="0" smtClean="0">
                <a:latin typeface="Times New Roman"/>
                <a:cs typeface="Times New Roman"/>
              </a:rPr>
              <a:t>aid </a:t>
            </a:r>
            <a:r>
              <a:rPr lang="en-US" sz="1900" dirty="0">
                <a:latin typeface="Times New Roman"/>
                <a:cs typeface="Times New Roman"/>
              </a:rPr>
              <a:t>a </a:t>
            </a:r>
            <a:r>
              <a:rPr lang="en-US" sz="1900" dirty="0" smtClean="0">
                <a:latin typeface="Times New Roman"/>
                <a:cs typeface="Times New Roman"/>
              </a:rPr>
              <a:t>raid </a:t>
            </a:r>
            <a:r>
              <a:rPr lang="en-US" sz="1900" dirty="0">
                <a:latin typeface="Times New Roman"/>
                <a:cs typeface="Times New Roman"/>
              </a:rPr>
              <a:t>a </a:t>
            </a:r>
            <a:r>
              <a:rPr lang="en-US" sz="1900" dirty="0" smtClean="0">
                <a:latin typeface="Times New Roman"/>
                <a:cs typeface="Times New Roman"/>
              </a:rPr>
              <a:t>wad </a:t>
            </a:r>
            <a:r>
              <a:rPr lang="en-US" sz="1900" dirty="0">
                <a:latin typeface="Times New Roman"/>
                <a:cs typeface="Times New Roman"/>
              </a:rPr>
              <a:t>an </a:t>
            </a:r>
            <a:r>
              <a:rPr lang="en-US" sz="1900" dirty="0" smtClean="0">
                <a:latin typeface="Times New Roman"/>
                <a:cs typeface="Times New Roman"/>
              </a:rPr>
              <a:t>alias </a:t>
            </a:r>
            <a:r>
              <a:rPr lang="en-US" sz="1900" dirty="0">
                <a:latin typeface="Times New Roman"/>
                <a:cs typeface="Times New Roman"/>
              </a:rPr>
              <a:t>an </a:t>
            </a:r>
            <a:r>
              <a:rPr lang="en-US" sz="1900" dirty="0" smtClean="0">
                <a:latin typeface="Times New Roman"/>
                <a:cs typeface="Times New Roman"/>
              </a:rPr>
              <a:t>ox </a:t>
            </a:r>
            <a:r>
              <a:rPr lang="en-US" sz="1900" dirty="0">
                <a:latin typeface="Times New Roman"/>
                <a:cs typeface="Times New Roman"/>
              </a:rPr>
              <a:t>an </a:t>
            </a:r>
            <a:r>
              <a:rPr lang="en-US" sz="1900" dirty="0" smtClean="0">
                <a:latin typeface="Times New Roman"/>
                <a:cs typeface="Times New Roman"/>
              </a:rPr>
              <a:t>atlas </a:t>
            </a:r>
            <a:r>
              <a:rPr lang="en-US" sz="1900" dirty="0">
                <a:latin typeface="Times New Roman"/>
                <a:cs typeface="Times New Roman"/>
              </a:rPr>
              <a:t>a </a:t>
            </a:r>
            <a:r>
              <a:rPr lang="en-US" sz="1900" dirty="0" smtClean="0">
                <a:latin typeface="Times New Roman"/>
                <a:cs typeface="Times New Roman"/>
              </a:rPr>
              <a:t>bus </a:t>
            </a:r>
            <a:r>
              <a:rPr lang="en-US" sz="1900" dirty="0">
                <a:latin typeface="Times New Roman"/>
                <a:cs typeface="Times New Roman"/>
              </a:rPr>
              <a:t>a </a:t>
            </a:r>
            <a:r>
              <a:rPr lang="en-US" sz="1900" dirty="0" smtClean="0">
                <a:latin typeface="Times New Roman"/>
                <a:cs typeface="Times New Roman"/>
              </a:rPr>
              <a:t>madam </a:t>
            </a:r>
            <a:r>
              <a:rPr lang="en-US" sz="1900" dirty="0">
                <a:latin typeface="Times New Roman"/>
                <a:cs typeface="Times New Roman"/>
              </a:rPr>
              <a:t>a </a:t>
            </a:r>
            <a:r>
              <a:rPr lang="en-US" sz="1900" dirty="0" smtClean="0">
                <a:latin typeface="Times New Roman"/>
                <a:cs typeface="Times New Roman"/>
              </a:rPr>
              <a:t>jag </a:t>
            </a:r>
            <a:r>
              <a:rPr lang="en-US" sz="1900" dirty="0">
                <a:latin typeface="Times New Roman"/>
                <a:cs typeface="Times New Roman"/>
              </a:rPr>
              <a:t>a </a:t>
            </a:r>
            <a:r>
              <a:rPr lang="en-US" sz="1900" dirty="0" smtClean="0">
                <a:latin typeface="Times New Roman"/>
                <a:cs typeface="Times New Roman"/>
              </a:rPr>
              <a:t>saw </a:t>
            </a:r>
            <a:r>
              <a:rPr lang="en-US" sz="1900" dirty="0">
                <a:latin typeface="Times New Roman"/>
                <a:cs typeface="Times New Roman"/>
              </a:rPr>
              <a:t>a </a:t>
            </a:r>
            <a:r>
              <a:rPr lang="en-US" sz="1900" dirty="0" smtClean="0">
                <a:latin typeface="Times New Roman"/>
                <a:cs typeface="Times New Roman"/>
              </a:rPr>
              <a:t>mass </a:t>
            </a:r>
            <a:r>
              <a:rPr lang="en-US" sz="1900" dirty="0">
                <a:latin typeface="Times New Roman"/>
                <a:cs typeface="Times New Roman"/>
              </a:rPr>
              <a:t>an </a:t>
            </a:r>
            <a:r>
              <a:rPr lang="en-US" sz="1900" dirty="0" smtClean="0">
                <a:latin typeface="Times New Roman"/>
                <a:cs typeface="Times New Roman"/>
              </a:rPr>
              <a:t>anus </a:t>
            </a:r>
            <a:r>
              <a:rPr lang="en-US" sz="1900" dirty="0">
                <a:latin typeface="Times New Roman"/>
                <a:cs typeface="Times New Roman"/>
              </a:rPr>
              <a:t>a </a:t>
            </a:r>
            <a:r>
              <a:rPr lang="en-US" sz="1900" dirty="0" smtClean="0">
                <a:latin typeface="Times New Roman"/>
                <a:cs typeface="Times New Roman"/>
              </a:rPr>
              <a:t>gnat </a:t>
            </a:r>
            <a:r>
              <a:rPr lang="en-US" sz="1900" dirty="0">
                <a:latin typeface="Times New Roman"/>
                <a:cs typeface="Times New Roman"/>
              </a:rPr>
              <a:t>a </a:t>
            </a:r>
            <a:r>
              <a:rPr lang="en-US" sz="1900" dirty="0" smtClean="0">
                <a:latin typeface="Times New Roman"/>
                <a:cs typeface="Times New Roman"/>
              </a:rPr>
              <a:t>lab </a:t>
            </a:r>
            <a:r>
              <a:rPr lang="en-US" sz="1900" dirty="0">
                <a:latin typeface="Times New Roman"/>
                <a:cs typeface="Times New Roman"/>
              </a:rPr>
              <a:t>a </a:t>
            </a:r>
            <a:r>
              <a:rPr lang="en-US" sz="1900" dirty="0" smtClean="0">
                <a:latin typeface="Times New Roman"/>
                <a:cs typeface="Times New Roman"/>
              </a:rPr>
              <a:t>cadet </a:t>
            </a:r>
            <a:r>
              <a:rPr lang="en-US" sz="1900" dirty="0">
                <a:latin typeface="Times New Roman"/>
                <a:cs typeface="Times New Roman"/>
              </a:rPr>
              <a:t>an </a:t>
            </a:r>
            <a:r>
              <a:rPr lang="en-US" sz="1900" dirty="0" err="1" smtClean="0">
                <a:latin typeface="Times New Roman"/>
                <a:cs typeface="Times New Roman"/>
              </a:rPr>
              <a:t>em</a:t>
            </a:r>
            <a:r>
              <a:rPr lang="en-US" sz="1900" dirty="0" smtClean="0">
                <a:latin typeface="Times New Roman"/>
                <a:cs typeface="Times New Roman"/>
              </a:rPr>
              <a:t> </a:t>
            </a:r>
            <a:r>
              <a:rPr lang="en-US" sz="1900" dirty="0">
                <a:latin typeface="Times New Roman"/>
                <a:cs typeface="Times New Roman"/>
              </a:rPr>
              <a:t>a </a:t>
            </a:r>
            <a:r>
              <a:rPr lang="en-US" sz="1900" dirty="0" smtClean="0">
                <a:latin typeface="Times New Roman"/>
                <a:cs typeface="Times New Roman"/>
              </a:rPr>
              <a:t>natural </a:t>
            </a:r>
            <a:r>
              <a:rPr lang="en-US" sz="1900" dirty="0">
                <a:latin typeface="Times New Roman"/>
                <a:cs typeface="Times New Roman"/>
              </a:rPr>
              <a:t>a </a:t>
            </a:r>
            <a:r>
              <a:rPr lang="en-US" sz="1900" dirty="0" smtClean="0">
                <a:latin typeface="Times New Roman"/>
                <a:cs typeface="Times New Roman"/>
              </a:rPr>
              <a:t>tip </a:t>
            </a:r>
            <a:r>
              <a:rPr lang="en-US" sz="1900" dirty="0">
                <a:latin typeface="Times New Roman"/>
                <a:cs typeface="Times New Roman"/>
              </a:rPr>
              <a:t>a </a:t>
            </a:r>
            <a:r>
              <a:rPr lang="en-US" sz="1900" dirty="0" smtClean="0">
                <a:latin typeface="Times New Roman"/>
                <a:cs typeface="Times New Roman"/>
              </a:rPr>
              <a:t>caress </a:t>
            </a:r>
            <a:r>
              <a:rPr lang="en-US" sz="1900" dirty="0">
                <a:latin typeface="Times New Roman"/>
                <a:cs typeface="Times New Roman"/>
              </a:rPr>
              <a:t>a </a:t>
            </a:r>
            <a:r>
              <a:rPr lang="en-US" sz="1900" dirty="0" smtClean="0">
                <a:latin typeface="Times New Roman"/>
                <a:cs typeface="Times New Roman"/>
              </a:rPr>
              <a:t>pass </a:t>
            </a:r>
            <a:r>
              <a:rPr lang="en-US" sz="1900" dirty="0">
                <a:latin typeface="Times New Roman"/>
                <a:cs typeface="Times New Roman"/>
              </a:rPr>
              <a:t>a </a:t>
            </a:r>
            <a:r>
              <a:rPr lang="en-US" sz="1900" dirty="0" smtClean="0">
                <a:latin typeface="Times New Roman"/>
                <a:cs typeface="Times New Roman"/>
              </a:rPr>
              <a:t>baronet </a:t>
            </a:r>
            <a:r>
              <a:rPr lang="en-US" sz="1900" dirty="0">
                <a:latin typeface="Times New Roman"/>
                <a:cs typeface="Times New Roman"/>
              </a:rPr>
              <a:t>a </a:t>
            </a:r>
            <a:r>
              <a:rPr lang="en-US" sz="1900" dirty="0" err="1" smtClean="0">
                <a:latin typeface="Times New Roman"/>
                <a:cs typeface="Times New Roman"/>
              </a:rPr>
              <a:t>minimax</a:t>
            </a:r>
            <a:r>
              <a:rPr lang="en-US" sz="1900" dirty="0" smtClean="0">
                <a:latin typeface="Times New Roman"/>
                <a:cs typeface="Times New Roman"/>
              </a:rPr>
              <a:t> </a:t>
            </a:r>
            <a:r>
              <a:rPr lang="en-US" sz="1900" dirty="0">
                <a:latin typeface="Times New Roman"/>
                <a:cs typeface="Times New Roman"/>
              </a:rPr>
              <a:t>a </a:t>
            </a:r>
            <a:r>
              <a:rPr lang="en-US" sz="1900" dirty="0" smtClean="0">
                <a:latin typeface="Times New Roman"/>
                <a:cs typeface="Times New Roman"/>
              </a:rPr>
              <a:t>sari </a:t>
            </a:r>
            <a:r>
              <a:rPr lang="en-US" sz="1900" dirty="0">
                <a:latin typeface="Times New Roman"/>
                <a:cs typeface="Times New Roman"/>
              </a:rPr>
              <a:t>a </a:t>
            </a:r>
            <a:r>
              <a:rPr lang="en-US" sz="1900" dirty="0" smtClean="0">
                <a:latin typeface="Times New Roman"/>
                <a:cs typeface="Times New Roman"/>
              </a:rPr>
              <a:t>fall </a:t>
            </a:r>
            <a:r>
              <a:rPr lang="en-US" sz="1900" dirty="0">
                <a:latin typeface="Times New Roman"/>
                <a:cs typeface="Times New Roman"/>
              </a:rPr>
              <a:t>a </a:t>
            </a:r>
            <a:r>
              <a:rPr lang="en-US" sz="1900" dirty="0" smtClean="0">
                <a:latin typeface="Times New Roman"/>
                <a:cs typeface="Times New Roman"/>
              </a:rPr>
              <a:t>ballot </a:t>
            </a:r>
            <a:r>
              <a:rPr lang="en-US" sz="1900" dirty="0">
                <a:latin typeface="Times New Roman"/>
                <a:cs typeface="Times New Roman"/>
              </a:rPr>
              <a:t>a </a:t>
            </a:r>
            <a:r>
              <a:rPr lang="en-US" sz="1900" dirty="0" smtClean="0">
                <a:latin typeface="Times New Roman"/>
                <a:cs typeface="Times New Roman"/>
              </a:rPr>
              <a:t>knot </a:t>
            </a:r>
            <a:r>
              <a:rPr lang="en-US" sz="1900" dirty="0">
                <a:latin typeface="Times New Roman"/>
                <a:cs typeface="Times New Roman"/>
              </a:rPr>
              <a:t>a </a:t>
            </a:r>
            <a:r>
              <a:rPr lang="en-US" sz="1900" dirty="0" smtClean="0">
                <a:latin typeface="Times New Roman"/>
                <a:cs typeface="Times New Roman"/>
              </a:rPr>
              <a:t>pot </a:t>
            </a:r>
            <a:r>
              <a:rPr lang="en-US" sz="1900" dirty="0">
                <a:latin typeface="Times New Roman"/>
                <a:cs typeface="Times New Roman"/>
              </a:rPr>
              <a:t>a </a:t>
            </a:r>
            <a:r>
              <a:rPr lang="en-US" sz="1900" dirty="0" smtClean="0">
                <a:latin typeface="Times New Roman"/>
                <a:cs typeface="Times New Roman"/>
              </a:rPr>
              <a:t>rep </a:t>
            </a:r>
            <a:r>
              <a:rPr lang="en-US" sz="1900" dirty="0">
                <a:latin typeface="Times New Roman"/>
                <a:cs typeface="Times New Roman"/>
              </a:rPr>
              <a:t>a </a:t>
            </a:r>
            <a:r>
              <a:rPr lang="en-US" sz="1900" dirty="0" smtClean="0">
                <a:latin typeface="Times New Roman"/>
                <a:cs typeface="Times New Roman"/>
              </a:rPr>
              <a:t>carrot </a:t>
            </a:r>
            <a:r>
              <a:rPr lang="en-US" sz="1900" dirty="0">
                <a:latin typeface="Times New Roman"/>
                <a:cs typeface="Times New Roman"/>
              </a:rPr>
              <a:t>a </a:t>
            </a:r>
            <a:r>
              <a:rPr lang="en-US" sz="1900" dirty="0" smtClean="0">
                <a:latin typeface="Times New Roman"/>
                <a:cs typeface="Times New Roman"/>
              </a:rPr>
              <a:t>mart </a:t>
            </a:r>
            <a:r>
              <a:rPr lang="en-US" sz="1900" dirty="0">
                <a:latin typeface="Times New Roman"/>
                <a:cs typeface="Times New Roman"/>
              </a:rPr>
              <a:t>a </a:t>
            </a:r>
            <a:r>
              <a:rPr lang="en-US" sz="1900" dirty="0" smtClean="0">
                <a:latin typeface="Times New Roman"/>
                <a:cs typeface="Times New Roman"/>
              </a:rPr>
              <a:t>part </a:t>
            </a:r>
            <a:r>
              <a:rPr lang="en-US" sz="1900" dirty="0">
                <a:latin typeface="Times New Roman"/>
                <a:cs typeface="Times New Roman"/>
              </a:rPr>
              <a:t>a </a:t>
            </a:r>
            <a:r>
              <a:rPr lang="en-US" sz="1900" dirty="0" smtClean="0">
                <a:latin typeface="Times New Roman"/>
                <a:cs typeface="Times New Roman"/>
              </a:rPr>
              <a:t>tort </a:t>
            </a:r>
            <a:r>
              <a:rPr lang="en-US" sz="1900" dirty="0">
                <a:latin typeface="Times New Roman"/>
                <a:cs typeface="Times New Roman"/>
              </a:rPr>
              <a:t>a </a:t>
            </a:r>
            <a:r>
              <a:rPr lang="en-US" sz="1900" dirty="0" smtClean="0">
                <a:latin typeface="Times New Roman"/>
                <a:cs typeface="Times New Roman"/>
              </a:rPr>
              <a:t>gut </a:t>
            </a:r>
            <a:r>
              <a:rPr lang="en-US" sz="1900" dirty="0">
                <a:latin typeface="Times New Roman"/>
                <a:cs typeface="Times New Roman"/>
              </a:rPr>
              <a:t>a </a:t>
            </a:r>
            <a:r>
              <a:rPr lang="en-US" sz="1900" dirty="0" smtClean="0">
                <a:latin typeface="Times New Roman"/>
                <a:cs typeface="Times New Roman"/>
              </a:rPr>
              <a:t>poll </a:t>
            </a:r>
            <a:r>
              <a:rPr lang="en-US" sz="1900" dirty="0">
                <a:latin typeface="Times New Roman"/>
                <a:cs typeface="Times New Roman"/>
              </a:rPr>
              <a:t>a </a:t>
            </a:r>
            <a:r>
              <a:rPr lang="en-US" sz="1900" dirty="0" smtClean="0">
                <a:latin typeface="Times New Roman"/>
                <a:cs typeface="Times New Roman"/>
              </a:rPr>
              <a:t>gateway </a:t>
            </a:r>
            <a:r>
              <a:rPr lang="en-US" sz="1900" dirty="0">
                <a:latin typeface="Times New Roman"/>
                <a:cs typeface="Times New Roman"/>
              </a:rPr>
              <a:t>a </a:t>
            </a:r>
            <a:r>
              <a:rPr lang="en-US" sz="1900" dirty="0" smtClean="0">
                <a:latin typeface="Times New Roman"/>
                <a:cs typeface="Times New Roman"/>
              </a:rPr>
              <a:t>law </a:t>
            </a:r>
            <a:r>
              <a:rPr lang="en-US" sz="1900" dirty="0">
                <a:latin typeface="Times New Roman"/>
                <a:cs typeface="Times New Roman"/>
              </a:rPr>
              <a:t>a </a:t>
            </a:r>
            <a:r>
              <a:rPr lang="en-US" sz="1900" dirty="0" smtClean="0">
                <a:latin typeface="Times New Roman"/>
                <a:cs typeface="Times New Roman"/>
              </a:rPr>
              <a:t>jay </a:t>
            </a:r>
            <a:r>
              <a:rPr lang="en-US" sz="1900" dirty="0">
                <a:latin typeface="Times New Roman"/>
                <a:cs typeface="Times New Roman"/>
              </a:rPr>
              <a:t>a </a:t>
            </a:r>
            <a:r>
              <a:rPr lang="en-US" sz="1900" dirty="0" smtClean="0">
                <a:latin typeface="Times New Roman"/>
                <a:cs typeface="Times New Roman"/>
              </a:rPr>
              <a:t>sap </a:t>
            </a:r>
            <a:r>
              <a:rPr lang="en-US" sz="1900" dirty="0">
                <a:latin typeface="Times New Roman"/>
                <a:cs typeface="Times New Roman"/>
              </a:rPr>
              <a:t>a </a:t>
            </a:r>
            <a:r>
              <a:rPr lang="en-US" sz="1900" dirty="0" err="1" smtClean="0">
                <a:latin typeface="Times New Roman"/>
                <a:cs typeface="Times New Roman"/>
              </a:rPr>
              <a:t>zag</a:t>
            </a:r>
            <a:r>
              <a:rPr lang="en-US" sz="1900" dirty="0" smtClean="0">
                <a:latin typeface="Times New Roman"/>
                <a:cs typeface="Times New Roman"/>
              </a:rPr>
              <a:t> </a:t>
            </a:r>
            <a:r>
              <a:rPr lang="en-US" sz="1900" dirty="0">
                <a:latin typeface="Times New Roman"/>
                <a:cs typeface="Times New Roman"/>
              </a:rPr>
              <a:t>a </a:t>
            </a:r>
            <a:r>
              <a:rPr lang="en-US" sz="1900" dirty="0" smtClean="0">
                <a:latin typeface="Times New Roman"/>
                <a:cs typeface="Times New Roman"/>
              </a:rPr>
              <a:t>fat </a:t>
            </a:r>
            <a:r>
              <a:rPr lang="en-US" sz="1900" dirty="0">
                <a:latin typeface="Times New Roman"/>
                <a:cs typeface="Times New Roman"/>
              </a:rPr>
              <a:t>a </a:t>
            </a:r>
            <a:r>
              <a:rPr lang="en-US" sz="1900" dirty="0" smtClean="0">
                <a:latin typeface="Times New Roman"/>
                <a:cs typeface="Times New Roman"/>
              </a:rPr>
              <a:t>hall </a:t>
            </a:r>
            <a:r>
              <a:rPr lang="en-US" sz="1900" dirty="0">
                <a:latin typeface="Times New Roman"/>
                <a:cs typeface="Times New Roman"/>
              </a:rPr>
              <a:t>a </a:t>
            </a:r>
            <a:r>
              <a:rPr lang="en-US" sz="1900" dirty="0" smtClean="0">
                <a:latin typeface="Times New Roman"/>
                <a:cs typeface="Times New Roman"/>
              </a:rPr>
              <a:t>gamut </a:t>
            </a:r>
            <a:r>
              <a:rPr lang="en-US" sz="1900" dirty="0">
                <a:latin typeface="Times New Roman"/>
                <a:cs typeface="Times New Roman"/>
              </a:rPr>
              <a:t>a </a:t>
            </a:r>
            <a:r>
              <a:rPr lang="en-US" sz="1900" dirty="0" smtClean="0">
                <a:latin typeface="Times New Roman"/>
                <a:cs typeface="Times New Roman"/>
              </a:rPr>
              <a:t>dab </a:t>
            </a:r>
            <a:r>
              <a:rPr lang="en-US" sz="1900" dirty="0">
                <a:latin typeface="Times New Roman"/>
                <a:cs typeface="Times New Roman"/>
              </a:rPr>
              <a:t>a </a:t>
            </a:r>
            <a:r>
              <a:rPr lang="en-US" sz="1900" dirty="0" smtClean="0">
                <a:latin typeface="Times New Roman"/>
                <a:cs typeface="Times New Roman"/>
              </a:rPr>
              <a:t>can </a:t>
            </a:r>
            <a:r>
              <a:rPr lang="en-US" sz="1900" dirty="0">
                <a:latin typeface="Times New Roman"/>
                <a:cs typeface="Times New Roman"/>
              </a:rPr>
              <a:t>a </a:t>
            </a:r>
            <a:r>
              <a:rPr lang="en-US" sz="1900" dirty="0" err="1" smtClean="0">
                <a:latin typeface="Times New Roman"/>
                <a:cs typeface="Times New Roman"/>
              </a:rPr>
              <a:t>tabu</a:t>
            </a:r>
            <a:r>
              <a:rPr lang="en-US" sz="1900" dirty="0" smtClean="0">
                <a:latin typeface="Times New Roman"/>
                <a:cs typeface="Times New Roman"/>
              </a:rPr>
              <a:t> </a:t>
            </a:r>
            <a:r>
              <a:rPr lang="en-US" sz="1900" dirty="0">
                <a:latin typeface="Times New Roman"/>
                <a:cs typeface="Times New Roman"/>
              </a:rPr>
              <a:t>a </a:t>
            </a:r>
            <a:r>
              <a:rPr lang="en-US" sz="1900" dirty="0" smtClean="0">
                <a:latin typeface="Times New Roman"/>
                <a:cs typeface="Times New Roman"/>
              </a:rPr>
              <a:t>day </a:t>
            </a:r>
            <a:r>
              <a:rPr lang="en-US" sz="1900" dirty="0">
                <a:latin typeface="Times New Roman"/>
                <a:cs typeface="Times New Roman"/>
              </a:rPr>
              <a:t>a </a:t>
            </a:r>
            <a:r>
              <a:rPr lang="en-US" sz="1900" dirty="0" err="1" smtClean="0">
                <a:latin typeface="Times New Roman"/>
                <a:cs typeface="Times New Roman"/>
              </a:rPr>
              <a:t>batt</a:t>
            </a:r>
            <a:r>
              <a:rPr lang="en-US" sz="1900" dirty="0" smtClean="0">
                <a:latin typeface="Times New Roman"/>
                <a:cs typeface="Times New Roman"/>
              </a:rPr>
              <a:t> </a:t>
            </a:r>
            <a:r>
              <a:rPr lang="en-US" sz="1900" dirty="0">
                <a:latin typeface="Times New Roman"/>
                <a:cs typeface="Times New Roman"/>
              </a:rPr>
              <a:t>a </a:t>
            </a:r>
            <a:r>
              <a:rPr lang="en-US" sz="1900" dirty="0" smtClean="0">
                <a:latin typeface="Times New Roman"/>
                <a:cs typeface="Times New Roman"/>
              </a:rPr>
              <a:t>waterfall </a:t>
            </a:r>
            <a:r>
              <a:rPr lang="en-US" sz="1900" dirty="0">
                <a:latin typeface="Times New Roman"/>
                <a:cs typeface="Times New Roman"/>
              </a:rPr>
              <a:t>a </a:t>
            </a:r>
            <a:r>
              <a:rPr lang="en-US" sz="1900" dirty="0" smtClean="0">
                <a:latin typeface="Times New Roman"/>
                <a:cs typeface="Times New Roman"/>
              </a:rPr>
              <a:t>patina </a:t>
            </a:r>
            <a:r>
              <a:rPr lang="en-US" sz="1900" dirty="0">
                <a:latin typeface="Times New Roman"/>
                <a:cs typeface="Times New Roman"/>
              </a:rPr>
              <a:t>a </a:t>
            </a:r>
            <a:r>
              <a:rPr lang="en-US" sz="1900" dirty="0" smtClean="0">
                <a:latin typeface="Times New Roman"/>
                <a:cs typeface="Times New Roman"/>
              </a:rPr>
              <a:t>nut </a:t>
            </a:r>
            <a:r>
              <a:rPr lang="en-US" sz="1900" dirty="0">
                <a:latin typeface="Times New Roman"/>
                <a:cs typeface="Times New Roman"/>
              </a:rPr>
              <a:t>a </a:t>
            </a:r>
            <a:r>
              <a:rPr lang="en-US" sz="1900" dirty="0" smtClean="0">
                <a:latin typeface="Times New Roman"/>
                <a:cs typeface="Times New Roman"/>
              </a:rPr>
              <a:t>flow </a:t>
            </a:r>
            <a:r>
              <a:rPr lang="en-US" sz="1900" dirty="0">
                <a:latin typeface="Times New Roman"/>
                <a:cs typeface="Times New Roman"/>
              </a:rPr>
              <a:t>a </a:t>
            </a:r>
            <a:r>
              <a:rPr lang="en-US" sz="1900" dirty="0" smtClean="0">
                <a:latin typeface="Times New Roman"/>
                <a:cs typeface="Times New Roman"/>
              </a:rPr>
              <a:t>lass </a:t>
            </a:r>
            <a:r>
              <a:rPr lang="en-US" sz="1900" dirty="0">
                <a:latin typeface="Times New Roman"/>
                <a:cs typeface="Times New Roman"/>
              </a:rPr>
              <a:t>a </a:t>
            </a:r>
            <a:r>
              <a:rPr lang="en-US" sz="1900" dirty="0" smtClean="0">
                <a:latin typeface="Times New Roman"/>
                <a:cs typeface="Times New Roman"/>
              </a:rPr>
              <a:t>van </a:t>
            </a:r>
            <a:r>
              <a:rPr lang="en-US" sz="1900" dirty="0">
                <a:latin typeface="Times New Roman"/>
                <a:cs typeface="Times New Roman"/>
              </a:rPr>
              <a:t>a </a:t>
            </a:r>
            <a:r>
              <a:rPr lang="en-US" sz="1900" dirty="0" smtClean="0">
                <a:latin typeface="Times New Roman"/>
                <a:cs typeface="Times New Roman"/>
              </a:rPr>
              <a:t>mow </a:t>
            </a:r>
            <a:r>
              <a:rPr lang="en-US" sz="1900" dirty="0">
                <a:latin typeface="Times New Roman"/>
                <a:cs typeface="Times New Roman"/>
              </a:rPr>
              <a:t>a </a:t>
            </a:r>
            <a:r>
              <a:rPr lang="en-US" sz="1900" dirty="0" smtClean="0">
                <a:latin typeface="Times New Roman"/>
                <a:cs typeface="Times New Roman"/>
              </a:rPr>
              <a:t>nib </a:t>
            </a:r>
            <a:r>
              <a:rPr lang="en-US" sz="1900" dirty="0">
                <a:latin typeface="Times New Roman"/>
                <a:cs typeface="Times New Roman"/>
              </a:rPr>
              <a:t>a </a:t>
            </a:r>
            <a:r>
              <a:rPr lang="en-US" sz="1900" dirty="0" smtClean="0">
                <a:latin typeface="Times New Roman"/>
                <a:cs typeface="Times New Roman"/>
              </a:rPr>
              <a:t>draw </a:t>
            </a:r>
            <a:r>
              <a:rPr lang="en-US" sz="1900" dirty="0">
                <a:latin typeface="Times New Roman"/>
                <a:cs typeface="Times New Roman"/>
              </a:rPr>
              <a:t>a </a:t>
            </a:r>
            <a:r>
              <a:rPr lang="en-US" sz="1900" dirty="0" smtClean="0">
                <a:latin typeface="Times New Roman"/>
                <a:cs typeface="Times New Roman"/>
              </a:rPr>
              <a:t>regular </a:t>
            </a:r>
            <a:r>
              <a:rPr lang="en-US" sz="1900" dirty="0">
                <a:latin typeface="Times New Roman"/>
                <a:cs typeface="Times New Roman"/>
              </a:rPr>
              <a:t>a </a:t>
            </a:r>
            <a:r>
              <a:rPr lang="en-US" sz="1900" dirty="0" smtClean="0">
                <a:latin typeface="Times New Roman"/>
                <a:cs typeface="Times New Roman"/>
              </a:rPr>
              <a:t>call </a:t>
            </a:r>
            <a:r>
              <a:rPr lang="en-US" sz="1900" dirty="0">
                <a:latin typeface="Times New Roman"/>
                <a:cs typeface="Times New Roman"/>
              </a:rPr>
              <a:t>a </a:t>
            </a:r>
            <a:r>
              <a:rPr lang="en-US" sz="1900" dirty="0" smtClean="0">
                <a:latin typeface="Times New Roman"/>
                <a:cs typeface="Times New Roman"/>
              </a:rPr>
              <a:t>war </a:t>
            </a:r>
            <a:r>
              <a:rPr lang="en-US" sz="1900" dirty="0">
                <a:latin typeface="Times New Roman"/>
                <a:cs typeface="Times New Roman"/>
              </a:rPr>
              <a:t>a </a:t>
            </a:r>
            <a:r>
              <a:rPr lang="en-US" sz="1900" dirty="0" smtClean="0">
                <a:latin typeface="Times New Roman"/>
                <a:cs typeface="Times New Roman"/>
              </a:rPr>
              <a:t>stay </a:t>
            </a:r>
            <a:r>
              <a:rPr lang="en-US" sz="1900" dirty="0">
                <a:latin typeface="Times New Roman"/>
                <a:cs typeface="Times New Roman"/>
              </a:rPr>
              <a:t>a </a:t>
            </a:r>
            <a:r>
              <a:rPr lang="en-US" sz="1900" dirty="0" smtClean="0">
                <a:latin typeface="Times New Roman"/>
                <a:cs typeface="Times New Roman"/>
              </a:rPr>
              <a:t>gam </a:t>
            </a:r>
            <a:r>
              <a:rPr lang="en-US" sz="1900" dirty="0">
                <a:latin typeface="Times New Roman"/>
                <a:cs typeface="Times New Roman"/>
              </a:rPr>
              <a:t>a </a:t>
            </a:r>
            <a:r>
              <a:rPr lang="en-US" sz="1900" dirty="0" smtClean="0">
                <a:latin typeface="Times New Roman"/>
                <a:cs typeface="Times New Roman"/>
              </a:rPr>
              <a:t>yap </a:t>
            </a:r>
            <a:r>
              <a:rPr lang="en-US" sz="1900" dirty="0">
                <a:latin typeface="Times New Roman"/>
                <a:cs typeface="Times New Roman"/>
              </a:rPr>
              <a:t>a </a:t>
            </a:r>
            <a:r>
              <a:rPr lang="en-US" sz="1900" dirty="0" smtClean="0">
                <a:latin typeface="Times New Roman"/>
                <a:cs typeface="Times New Roman"/>
              </a:rPr>
              <a:t>cam </a:t>
            </a:r>
            <a:r>
              <a:rPr lang="en-US" sz="1900" dirty="0">
                <a:latin typeface="Times New Roman"/>
                <a:cs typeface="Times New Roman"/>
              </a:rPr>
              <a:t>a </a:t>
            </a:r>
            <a:r>
              <a:rPr lang="en-US" sz="1900" dirty="0" smtClean="0">
                <a:latin typeface="Times New Roman"/>
                <a:cs typeface="Times New Roman"/>
              </a:rPr>
              <a:t>ray </a:t>
            </a:r>
            <a:r>
              <a:rPr lang="en-US" sz="1900" dirty="0">
                <a:latin typeface="Times New Roman"/>
                <a:cs typeface="Times New Roman"/>
              </a:rPr>
              <a:t>an </a:t>
            </a:r>
            <a:r>
              <a:rPr lang="en-US" sz="1900" dirty="0" smtClean="0">
                <a:latin typeface="Times New Roman"/>
                <a:cs typeface="Times New Roman"/>
              </a:rPr>
              <a:t>ax </a:t>
            </a:r>
            <a:r>
              <a:rPr lang="en-US" sz="1900" dirty="0">
                <a:latin typeface="Times New Roman"/>
                <a:cs typeface="Times New Roman"/>
              </a:rPr>
              <a:t>a </a:t>
            </a:r>
            <a:r>
              <a:rPr lang="en-US" sz="1900" dirty="0" smtClean="0">
                <a:latin typeface="Times New Roman"/>
                <a:cs typeface="Times New Roman"/>
              </a:rPr>
              <a:t>tag </a:t>
            </a:r>
            <a:r>
              <a:rPr lang="en-US" sz="1900" dirty="0">
                <a:latin typeface="Times New Roman"/>
                <a:cs typeface="Times New Roman"/>
              </a:rPr>
              <a:t>a </a:t>
            </a:r>
            <a:r>
              <a:rPr lang="en-US" sz="1900" dirty="0" smtClean="0">
                <a:latin typeface="Times New Roman"/>
                <a:cs typeface="Times New Roman"/>
              </a:rPr>
              <a:t>wax </a:t>
            </a:r>
            <a:r>
              <a:rPr lang="en-US" sz="1900" dirty="0">
                <a:latin typeface="Times New Roman"/>
                <a:cs typeface="Times New Roman"/>
              </a:rPr>
              <a:t>a </a:t>
            </a:r>
            <a:r>
              <a:rPr lang="en-US" sz="1900" dirty="0" smtClean="0">
                <a:latin typeface="Times New Roman"/>
                <a:cs typeface="Times New Roman"/>
              </a:rPr>
              <a:t>paw </a:t>
            </a:r>
            <a:r>
              <a:rPr lang="en-US" sz="1900" dirty="0">
                <a:latin typeface="Times New Roman"/>
                <a:cs typeface="Times New Roman"/>
              </a:rPr>
              <a:t>a </a:t>
            </a:r>
            <a:r>
              <a:rPr lang="en-US" sz="1900" dirty="0" smtClean="0">
                <a:latin typeface="Times New Roman"/>
                <a:cs typeface="Times New Roman"/>
              </a:rPr>
              <a:t>cat </a:t>
            </a:r>
            <a:r>
              <a:rPr lang="en-US" sz="1900" dirty="0">
                <a:latin typeface="Times New Roman"/>
                <a:cs typeface="Times New Roman"/>
              </a:rPr>
              <a:t>a </a:t>
            </a:r>
            <a:r>
              <a:rPr lang="en-US" sz="1900" dirty="0" smtClean="0">
                <a:latin typeface="Times New Roman"/>
                <a:cs typeface="Times New Roman"/>
              </a:rPr>
              <a:t>valley </a:t>
            </a:r>
            <a:r>
              <a:rPr lang="en-US" sz="1900" dirty="0">
                <a:latin typeface="Times New Roman"/>
                <a:cs typeface="Times New Roman"/>
              </a:rPr>
              <a:t>a </a:t>
            </a:r>
            <a:r>
              <a:rPr lang="en-US" sz="1900" dirty="0" smtClean="0">
                <a:latin typeface="Times New Roman"/>
                <a:cs typeface="Times New Roman"/>
              </a:rPr>
              <a:t>drib </a:t>
            </a:r>
            <a:r>
              <a:rPr lang="en-US" sz="1900" dirty="0">
                <a:latin typeface="Times New Roman"/>
                <a:cs typeface="Times New Roman"/>
              </a:rPr>
              <a:t>a </a:t>
            </a:r>
            <a:r>
              <a:rPr lang="en-US" sz="1900" dirty="0" smtClean="0">
                <a:latin typeface="Times New Roman"/>
                <a:cs typeface="Times New Roman"/>
              </a:rPr>
              <a:t>lion </a:t>
            </a:r>
            <a:r>
              <a:rPr lang="en-US" sz="1900" dirty="0">
                <a:latin typeface="Times New Roman"/>
                <a:cs typeface="Times New Roman"/>
              </a:rPr>
              <a:t>a </a:t>
            </a:r>
            <a:r>
              <a:rPr lang="en-US" sz="1900" dirty="0" smtClean="0">
                <a:latin typeface="Times New Roman"/>
                <a:cs typeface="Times New Roman"/>
              </a:rPr>
              <a:t>saga </a:t>
            </a:r>
            <a:r>
              <a:rPr lang="en-US" sz="1900" dirty="0">
                <a:latin typeface="Times New Roman"/>
                <a:cs typeface="Times New Roman"/>
              </a:rPr>
              <a:t>a </a:t>
            </a:r>
            <a:r>
              <a:rPr lang="en-US" sz="1900" dirty="0" smtClean="0">
                <a:latin typeface="Times New Roman"/>
                <a:cs typeface="Times New Roman"/>
              </a:rPr>
              <a:t>plat </a:t>
            </a:r>
            <a:r>
              <a:rPr lang="en-US" sz="1900" dirty="0">
                <a:latin typeface="Times New Roman"/>
                <a:cs typeface="Times New Roman"/>
              </a:rPr>
              <a:t>a </a:t>
            </a:r>
            <a:r>
              <a:rPr lang="en-US" sz="1900" dirty="0" smtClean="0">
                <a:latin typeface="Times New Roman"/>
                <a:cs typeface="Times New Roman"/>
              </a:rPr>
              <a:t>catnip </a:t>
            </a:r>
            <a:r>
              <a:rPr lang="en-US" sz="1900" dirty="0">
                <a:latin typeface="Times New Roman"/>
                <a:cs typeface="Times New Roman"/>
              </a:rPr>
              <a:t>a </a:t>
            </a:r>
            <a:r>
              <a:rPr lang="en-US" sz="1900" dirty="0" smtClean="0">
                <a:latin typeface="Times New Roman"/>
                <a:cs typeface="Times New Roman"/>
              </a:rPr>
              <a:t>pooh </a:t>
            </a:r>
            <a:r>
              <a:rPr lang="en-US" sz="1900" dirty="0">
                <a:latin typeface="Times New Roman"/>
                <a:cs typeface="Times New Roman"/>
              </a:rPr>
              <a:t>a </a:t>
            </a:r>
            <a:r>
              <a:rPr lang="en-US" sz="1900" dirty="0" smtClean="0">
                <a:latin typeface="Times New Roman"/>
                <a:cs typeface="Times New Roman"/>
              </a:rPr>
              <a:t>rail </a:t>
            </a:r>
            <a:r>
              <a:rPr lang="en-US" sz="1900" dirty="0">
                <a:latin typeface="Times New Roman"/>
                <a:cs typeface="Times New Roman"/>
              </a:rPr>
              <a:t>a </a:t>
            </a:r>
            <a:r>
              <a:rPr lang="en-US" sz="1900" dirty="0" err="1" smtClean="0">
                <a:latin typeface="Times New Roman"/>
                <a:cs typeface="Times New Roman"/>
              </a:rPr>
              <a:t>calamus</a:t>
            </a:r>
            <a:r>
              <a:rPr lang="en-US" sz="1900" dirty="0" smtClean="0">
                <a:latin typeface="Times New Roman"/>
                <a:cs typeface="Times New Roman"/>
              </a:rPr>
              <a:t> </a:t>
            </a:r>
            <a:r>
              <a:rPr lang="en-US" sz="1900" dirty="0">
                <a:latin typeface="Times New Roman"/>
                <a:cs typeface="Times New Roman"/>
              </a:rPr>
              <a:t>a </a:t>
            </a:r>
            <a:r>
              <a:rPr lang="en-US" sz="1900" dirty="0" smtClean="0">
                <a:latin typeface="Times New Roman"/>
                <a:cs typeface="Times New Roman"/>
              </a:rPr>
              <a:t>dairyman </a:t>
            </a:r>
            <a:r>
              <a:rPr lang="en-US" sz="1900" dirty="0">
                <a:latin typeface="Times New Roman"/>
                <a:cs typeface="Times New Roman"/>
              </a:rPr>
              <a:t>a </a:t>
            </a:r>
            <a:r>
              <a:rPr lang="en-US" sz="1900" dirty="0" err="1" smtClean="0">
                <a:latin typeface="Times New Roman"/>
                <a:cs typeface="Times New Roman"/>
              </a:rPr>
              <a:t>bater</a:t>
            </a:r>
            <a:r>
              <a:rPr lang="en-US" sz="1900" dirty="0" smtClean="0">
                <a:latin typeface="Times New Roman"/>
                <a:cs typeface="Times New Roman"/>
              </a:rPr>
              <a:t> </a:t>
            </a:r>
            <a:r>
              <a:rPr lang="en-US" sz="1900" dirty="0">
                <a:latin typeface="Times New Roman"/>
                <a:cs typeface="Times New Roman"/>
              </a:rPr>
              <a:t>a canal </a:t>
            </a:r>
            <a:r>
              <a:rPr lang="en-US" sz="1900" dirty="0" smtClean="0">
                <a:latin typeface="Times New Roman"/>
                <a:cs typeface="Times New Roman"/>
              </a:rPr>
              <a:t>Panama</a:t>
            </a:r>
            <a:endParaRPr lang="en-US" sz="1900" dirty="0">
              <a:latin typeface="Times New Roman"/>
              <a:cs typeface="Times New Roman"/>
            </a:endParaRPr>
          </a:p>
        </p:txBody>
      </p:sp>
    </p:spTree>
    <p:extLst>
      <p:ext uri="{BB962C8B-B14F-4D97-AF65-F5344CB8AC3E}">
        <p14:creationId xmlns:p14="http://schemas.microsoft.com/office/powerpoint/2010/main" val="1708626265"/>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solidFill>
                  <a:srgbClr val="800000"/>
                </a:solidFill>
              </a:rPr>
              <a:t>Example: Count the </a:t>
            </a:r>
            <a:r>
              <a:rPr lang="en-US" sz="3200" dirty="0">
                <a:solidFill>
                  <a:srgbClr val="800000"/>
                </a:solidFill>
              </a:rPr>
              <a:t>e</a:t>
            </a:r>
            <a:r>
              <a:rPr lang="en-US" sz="3200" dirty="0" smtClean="0">
                <a:solidFill>
                  <a:srgbClr val="800000"/>
                </a:solidFill>
              </a:rPr>
              <a:t>’s in a string</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37</a:t>
            </a:fld>
            <a:endParaRPr lang="en-US"/>
          </a:p>
        </p:txBody>
      </p:sp>
      <p:sp>
        <p:nvSpPr>
          <p:cNvPr id="4" name="Content Placeholder 3"/>
          <p:cNvSpPr>
            <a:spLocks noGrp="1"/>
          </p:cNvSpPr>
          <p:nvPr>
            <p:ph sz="quarter" idx="1"/>
          </p:nvPr>
        </p:nvSpPr>
        <p:spPr>
          <a:xfrm>
            <a:off x="612648" y="5486400"/>
            <a:ext cx="8153400" cy="914400"/>
          </a:xfrm>
        </p:spPr>
        <p:txBody>
          <a:bodyPr>
            <a:normAutofit/>
          </a:bodyPr>
          <a:lstStyle/>
          <a:p>
            <a:r>
              <a:rPr lang="en-US" sz="2400" dirty="0" err="1"/>
              <a:t>countEm</a:t>
            </a:r>
            <a:r>
              <a:rPr lang="en-US" sz="2400" dirty="0"/>
              <a:t>(‘</a:t>
            </a:r>
            <a:r>
              <a:rPr lang="en-US" sz="2400" dirty="0" smtClean="0"/>
              <a:t>e’ “it is </a:t>
            </a:r>
            <a:r>
              <a:rPr lang="en-US" sz="2400" dirty="0" smtClean="0">
                <a:solidFill>
                  <a:srgbClr val="00B050"/>
                </a:solidFill>
              </a:rPr>
              <a:t>e</a:t>
            </a:r>
            <a:r>
              <a:rPr lang="en-US" sz="2400" dirty="0" smtClean="0"/>
              <a:t>asy to s</a:t>
            </a:r>
            <a:r>
              <a:rPr lang="en-US" sz="2400" dirty="0" smtClean="0">
                <a:solidFill>
                  <a:srgbClr val="00B050"/>
                </a:solidFill>
              </a:rPr>
              <a:t>ee</a:t>
            </a:r>
            <a:r>
              <a:rPr lang="en-US" sz="2400" dirty="0" smtClean="0"/>
              <a:t> that this has many </a:t>
            </a:r>
            <a:r>
              <a:rPr lang="en-US" sz="2400" dirty="0" smtClean="0">
                <a:solidFill>
                  <a:srgbClr val="00B050"/>
                </a:solidFill>
              </a:rPr>
              <a:t>e</a:t>
            </a:r>
            <a:r>
              <a:rPr lang="en-US" sz="2400" dirty="0" smtClean="0"/>
              <a:t>’s”) = 4</a:t>
            </a:r>
          </a:p>
          <a:p>
            <a:r>
              <a:rPr lang="en-US" sz="2400" dirty="0" err="1"/>
              <a:t>countEm</a:t>
            </a:r>
            <a:r>
              <a:rPr lang="en-US" sz="2400" dirty="0"/>
              <a:t>(‘</a:t>
            </a:r>
            <a:r>
              <a:rPr lang="en-US" sz="2400" dirty="0" smtClean="0"/>
              <a:t>e’ “Mississippi”) = 0</a:t>
            </a:r>
            <a:endParaRPr lang="en-US" sz="2400" dirty="0"/>
          </a:p>
        </p:txBody>
      </p:sp>
      <p:sp>
        <p:nvSpPr>
          <p:cNvPr id="5" name="Rectangle 4"/>
          <p:cNvSpPr/>
          <p:nvPr/>
        </p:nvSpPr>
        <p:spPr>
          <a:xfrm>
            <a:off x="381000" y="1689080"/>
            <a:ext cx="8610600" cy="3724097"/>
          </a:xfrm>
          <a:prstGeom prst="rect">
            <a:avLst/>
          </a:prstGeom>
          <a:solidFill>
            <a:srgbClr val="FFFFCC"/>
          </a:solidFill>
          <a:ln>
            <a:solidFill>
              <a:srgbClr val="0070C0"/>
            </a:solidFill>
          </a:ln>
        </p:spPr>
        <p:txBody>
          <a:bodyPr wrap="square">
            <a:spAutoFit/>
          </a:bodyPr>
          <a:lstStyle/>
          <a:p>
            <a:r>
              <a:rPr lang="en-US" dirty="0"/>
              <a:t> /** =  </a:t>
            </a:r>
            <a:r>
              <a:rPr lang="en-US" dirty="0" smtClean="0"/>
              <a:t>number </a:t>
            </a:r>
            <a:r>
              <a:rPr lang="en-US" dirty="0"/>
              <a:t>of times c occurs in s */</a:t>
            </a:r>
          </a:p>
          <a:p>
            <a:r>
              <a:rPr lang="en-US" dirty="0"/>
              <a:t> </a:t>
            </a:r>
            <a:r>
              <a:rPr lang="en-US" b="1" dirty="0" smtClean="0"/>
              <a:t>public</a:t>
            </a:r>
            <a:r>
              <a:rPr lang="en-US" dirty="0" smtClean="0"/>
              <a:t> </a:t>
            </a:r>
            <a:r>
              <a:rPr lang="en-US" b="1" dirty="0"/>
              <a:t>static</a:t>
            </a:r>
            <a:r>
              <a:rPr lang="en-US" dirty="0"/>
              <a:t> </a:t>
            </a:r>
            <a:r>
              <a:rPr lang="en-US" b="1" dirty="0" err="1"/>
              <a:t>int</a:t>
            </a:r>
            <a:r>
              <a:rPr lang="en-US" dirty="0"/>
              <a:t> </a:t>
            </a:r>
            <a:r>
              <a:rPr lang="en-US" dirty="0" err="1" smtClean="0"/>
              <a:t>countEm</a:t>
            </a:r>
            <a:r>
              <a:rPr lang="en-US" dirty="0" smtClean="0"/>
              <a:t>(</a:t>
            </a:r>
            <a:r>
              <a:rPr lang="en-US" b="1" dirty="0" smtClean="0"/>
              <a:t>char</a:t>
            </a:r>
            <a:r>
              <a:rPr lang="en-US" dirty="0" smtClean="0"/>
              <a:t> c </a:t>
            </a:r>
            <a:r>
              <a:rPr lang="en-US" dirty="0"/>
              <a:t>String s) {</a:t>
            </a:r>
          </a:p>
          <a:p>
            <a:r>
              <a:rPr lang="en-US" dirty="0"/>
              <a:t>    </a:t>
            </a:r>
            <a:r>
              <a:rPr lang="en-US" b="1" dirty="0" smtClean="0"/>
              <a:t>if</a:t>
            </a:r>
            <a:r>
              <a:rPr lang="en-US" dirty="0" smtClean="0"/>
              <a:t> </a:t>
            </a:r>
            <a:r>
              <a:rPr lang="en-US" dirty="0"/>
              <a:t>(</a:t>
            </a:r>
            <a:r>
              <a:rPr lang="en-US" dirty="0" err="1"/>
              <a:t>s.length</a:t>
            </a:r>
            <a:r>
              <a:rPr lang="en-US" dirty="0"/>
              <a:t>() == 0</a:t>
            </a:r>
            <a:r>
              <a:rPr lang="en-US" dirty="0" smtClean="0"/>
              <a:t>) </a:t>
            </a:r>
            <a:r>
              <a:rPr lang="en-US" b="1" dirty="0" smtClean="0"/>
              <a:t>return</a:t>
            </a:r>
            <a:r>
              <a:rPr lang="en-US" dirty="0" smtClean="0"/>
              <a:t> </a:t>
            </a:r>
            <a:r>
              <a:rPr lang="en-US" dirty="0"/>
              <a:t>0</a:t>
            </a:r>
            <a:r>
              <a:rPr lang="en-US" dirty="0" smtClean="0"/>
              <a:t>;</a:t>
            </a:r>
            <a:endParaRPr lang="en-US" dirty="0"/>
          </a:p>
          <a:p>
            <a:pPr>
              <a:spcBef>
                <a:spcPts val="1200"/>
              </a:spcBef>
            </a:pPr>
            <a:r>
              <a:rPr lang="en-US" dirty="0"/>
              <a:t>    </a:t>
            </a:r>
            <a:r>
              <a:rPr lang="en-US" dirty="0" smtClean="0"/>
              <a:t>/</a:t>
            </a:r>
            <a:r>
              <a:rPr lang="en-US" dirty="0"/>
              <a:t>/ { s has at least 1 character }</a:t>
            </a:r>
          </a:p>
          <a:p>
            <a:r>
              <a:rPr lang="en-US" dirty="0"/>
              <a:t>    </a:t>
            </a:r>
            <a:r>
              <a:rPr lang="en-US" b="1" dirty="0" smtClean="0"/>
              <a:t>if</a:t>
            </a:r>
            <a:r>
              <a:rPr lang="en-US" dirty="0" smtClean="0"/>
              <a:t> </a:t>
            </a:r>
            <a:r>
              <a:rPr lang="en-US" dirty="0"/>
              <a:t>(</a:t>
            </a:r>
            <a:r>
              <a:rPr lang="en-US" dirty="0" err="1"/>
              <a:t>s.charAt</a:t>
            </a:r>
            <a:r>
              <a:rPr lang="en-US" dirty="0"/>
              <a:t>(0) != c)</a:t>
            </a:r>
          </a:p>
          <a:p>
            <a:r>
              <a:rPr lang="en-US" dirty="0"/>
              <a:t>         </a:t>
            </a:r>
            <a:r>
              <a:rPr lang="en-US" b="1" dirty="0" smtClean="0"/>
              <a:t>return</a:t>
            </a:r>
            <a:r>
              <a:rPr lang="en-US" dirty="0" smtClean="0"/>
              <a:t> </a:t>
            </a:r>
            <a:r>
              <a:rPr lang="en-US" dirty="0" err="1" smtClean="0"/>
              <a:t>countEm</a:t>
            </a:r>
            <a:r>
              <a:rPr lang="en-US" dirty="0" smtClean="0"/>
              <a:t>(c </a:t>
            </a:r>
            <a:r>
              <a:rPr lang="en-US" dirty="0" err="1"/>
              <a:t>s.substring</a:t>
            </a:r>
            <a:r>
              <a:rPr lang="en-US" dirty="0"/>
              <a:t>(1))</a:t>
            </a:r>
            <a:r>
              <a:rPr lang="en-US" dirty="0" smtClean="0"/>
              <a:t>;</a:t>
            </a:r>
            <a:endParaRPr lang="en-US" dirty="0"/>
          </a:p>
          <a:p>
            <a:pPr>
              <a:spcBef>
                <a:spcPts val="1200"/>
              </a:spcBef>
            </a:pPr>
            <a:r>
              <a:rPr lang="en-US" dirty="0"/>
              <a:t>    </a:t>
            </a:r>
            <a:r>
              <a:rPr lang="en-US" dirty="0" smtClean="0"/>
              <a:t>/</a:t>
            </a:r>
            <a:r>
              <a:rPr lang="en-US" dirty="0"/>
              <a:t>/ { first character of s is c}</a:t>
            </a:r>
          </a:p>
          <a:p>
            <a:r>
              <a:rPr lang="en-US" dirty="0"/>
              <a:t>    </a:t>
            </a:r>
            <a:r>
              <a:rPr lang="en-US" b="1" dirty="0" smtClean="0"/>
              <a:t>return</a:t>
            </a:r>
            <a:r>
              <a:rPr lang="en-US" dirty="0" smtClean="0"/>
              <a:t> </a:t>
            </a:r>
            <a:r>
              <a:rPr lang="en-US" dirty="0"/>
              <a:t>1 + </a:t>
            </a:r>
            <a:r>
              <a:rPr lang="en-US" dirty="0" err="1"/>
              <a:t>countEm</a:t>
            </a:r>
            <a:r>
              <a:rPr lang="en-US" dirty="0"/>
              <a:t> </a:t>
            </a:r>
            <a:r>
              <a:rPr lang="en-US" dirty="0" smtClean="0"/>
              <a:t>(c </a:t>
            </a:r>
            <a:r>
              <a:rPr lang="en-US" dirty="0" err="1"/>
              <a:t>s.substring</a:t>
            </a:r>
            <a:r>
              <a:rPr lang="en-US" dirty="0"/>
              <a:t>(1))</a:t>
            </a:r>
            <a:r>
              <a:rPr lang="en-US" dirty="0" smtClean="0"/>
              <a:t>;</a:t>
            </a:r>
          </a:p>
          <a:p>
            <a:r>
              <a:rPr lang="en-US" dirty="0" smtClean="0"/>
              <a:t>}</a:t>
            </a:r>
            <a:endParaRPr lang="en-US" dirty="0"/>
          </a:p>
        </p:txBody>
      </p:sp>
      <p:sp>
        <p:nvSpPr>
          <p:cNvPr id="6" name="TextBox 5"/>
          <p:cNvSpPr txBox="1"/>
          <p:nvPr/>
        </p:nvSpPr>
        <p:spPr>
          <a:xfrm>
            <a:off x="5715000" y="2514600"/>
            <a:ext cx="2761281" cy="1200328"/>
          </a:xfrm>
          <a:prstGeom prst="rect">
            <a:avLst/>
          </a:prstGeom>
          <a:solidFill>
            <a:schemeClr val="accent2"/>
          </a:solidFill>
        </p:spPr>
        <p:txBody>
          <a:bodyPr wrap="square" rtlCol="0">
            <a:spAutoFit/>
          </a:bodyPr>
          <a:lstStyle/>
          <a:p>
            <a:r>
              <a:rPr lang="en-US" b="1" dirty="0">
                <a:solidFill>
                  <a:srgbClr val="FFFF00"/>
                </a:solidFill>
              </a:rPr>
              <a:t>s</a:t>
            </a:r>
            <a:r>
              <a:rPr lang="en-US" b="1" dirty="0" smtClean="0">
                <a:solidFill>
                  <a:srgbClr val="FFFF00"/>
                </a:solidFill>
              </a:rPr>
              <a:t>ubstring s[1..]</a:t>
            </a:r>
            <a:br>
              <a:rPr lang="en-US" b="1" dirty="0" smtClean="0">
                <a:solidFill>
                  <a:srgbClr val="FFFF00"/>
                </a:solidFill>
              </a:rPr>
            </a:br>
            <a:r>
              <a:rPr lang="en-US" b="1" dirty="0" smtClean="0">
                <a:solidFill>
                  <a:srgbClr val="FFFF00"/>
                </a:solidFill>
              </a:rPr>
              <a:t>i.e. s[1] … s(</a:t>
            </a:r>
            <a:r>
              <a:rPr lang="en-US" b="1" dirty="0" err="1" smtClean="0">
                <a:solidFill>
                  <a:srgbClr val="FFFF00"/>
                </a:solidFill>
              </a:rPr>
              <a:t>s.length</a:t>
            </a:r>
            <a:r>
              <a:rPr lang="en-US" b="1" dirty="0" smtClean="0">
                <a:solidFill>
                  <a:srgbClr val="FFFF00"/>
                </a:solidFill>
              </a:rPr>
              <a:t>()-1)</a:t>
            </a:r>
            <a:endParaRPr lang="en-US" b="1" dirty="0">
              <a:solidFill>
                <a:srgbClr val="FFFF00"/>
              </a:solidFill>
            </a:endParaRPr>
          </a:p>
        </p:txBody>
      </p:sp>
      <p:cxnSp>
        <p:nvCxnSpPr>
          <p:cNvPr id="7" name="Straight Arrow Connector 6"/>
          <p:cNvCxnSpPr>
            <a:stCxn id="6" idx="1"/>
          </p:cNvCxnSpPr>
          <p:nvPr/>
        </p:nvCxnSpPr>
        <p:spPr>
          <a:xfrm flipH="1">
            <a:off x="4343400" y="3114764"/>
            <a:ext cx="1371600" cy="61903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2319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800000"/>
                </a:solidFill>
              </a:rPr>
              <a:t>Next week’s recitation</a:t>
            </a:r>
            <a:endParaRPr lang="en-US" sz="36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4</a:t>
            </a:fld>
            <a:endParaRPr lang="en-US"/>
          </a:p>
        </p:txBody>
      </p:sp>
      <p:sp>
        <p:nvSpPr>
          <p:cNvPr id="4" name="Content Placeholder 3"/>
          <p:cNvSpPr>
            <a:spLocks noGrp="1"/>
          </p:cNvSpPr>
          <p:nvPr>
            <p:ph sz="quarter" idx="1"/>
          </p:nvPr>
        </p:nvSpPr>
        <p:spPr>
          <a:xfrm>
            <a:off x="838200" y="1371600"/>
            <a:ext cx="7769352" cy="3505200"/>
          </a:xfrm>
        </p:spPr>
        <p:txBody>
          <a:bodyPr>
            <a:noAutofit/>
          </a:bodyPr>
          <a:lstStyle/>
          <a:p>
            <a:pPr marL="0" indent="0">
              <a:buNone/>
            </a:pPr>
            <a:r>
              <a:rPr lang="en-US" sz="2400" dirty="0" smtClean="0"/>
              <a:t>Study material on loop invariants here:</a:t>
            </a:r>
          </a:p>
          <a:p>
            <a:pPr marL="0" indent="0">
              <a:buNone/>
            </a:pPr>
            <a:r>
              <a:rPr lang="en-US" sz="2400" dirty="0" smtClean="0">
                <a:solidFill>
                  <a:srgbClr val="800000"/>
                </a:solidFill>
                <a:hlinkClick r:id="rId2"/>
              </a:rPr>
              <a:t>www.cs.cornell.edu</a:t>
            </a:r>
            <a:r>
              <a:rPr lang="en-US" sz="2400" dirty="0">
                <a:solidFill>
                  <a:srgbClr val="800000"/>
                </a:solidFill>
                <a:hlinkClick r:id="rId2"/>
              </a:rPr>
              <a:t>/courses/CS2110/2016sp/online/</a:t>
            </a:r>
            <a:r>
              <a:rPr lang="en-US" sz="2400" dirty="0" smtClean="0">
                <a:solidFill>
                  <a:srgbClr val="800000"/>
                </a:solidFill>
                <a:hlinkClick r:id="rId2"/>
              </a:rPr>
              <a:t>index.html</a:t>
            </a:r>
            <a:endParaRPr lang="en-US" sz="2400" dirty="0">
              <a:solidFill>
                <a:srgbClr val="800000"/>
              </a:solidFill>
            </a:endParaRPr>
          </a:p>
          <a:p>
            <a:pPr marL="0" indent="0">
              <a:buNone/>
            </a:pPr>
            <a:r>
              <a:rPr lang="en-US" sz="2400" dirty="0" smtClean="0">
                <a:solidFill>
                  <a:srgbClr val="800000"/>
                </a:solidFill>
              </a:rPr>
              <a:t>Link: on links and on lecture notes pages of course website.</a:t>
            </a:r>
            <a:endParaRPr lang="en-US" sz="2400" dirty="0">
              <a:solidFill>
                <a:srgbClr val="800000"/>
              </a:solidFill>
            </a:endParaRPr>
          </a:p>
          <a:p>
            <a:pPr marL="0" indent="0">
              <a:buNone/>
            </a:pPr>
            <a:r>
              <a:rPr lang="en-US" sz="2400" dirty="0" smtClean="0">
                <a:solidFill>
                  <a:srgbClr val="800000"/>
                </a:solidFill>
              </a:rPr>
              <a:t>Do that BEFORE the MANDATORY recitation.</a:t>
            </a:r>
          </a:p>
          <a:p>
            <a:pPr marL="0" indent="0">
              <a:buNone/>
            </a:pPr>
            <a:r>
              <a:rPr lang="en-US" sz="2400" dirty="0" smtClean="0">
                <a:solidFill>
                  <a:srgbClr val="800000"/>
                </a:solidFill>
              </a:rPr>
              <a:t>Then, do some problem solving as in this week’s recitation</a:t>
            </a:r>
            <a:endParaRPr lang="en-US" sz="2400" dirty="0">
              <a:solidFill>
                <a:srgbClr val="800000"/>
              </a:solidFill>
            </a:endParaRPr>
          </a:p>
        </p:txBody>
      </p:sp>
      <p:sp>
        <p:nvSpPr>
          <p:cNvPr id="5" name="TextBox 4"/>
          <p:cNvSpPr txBox="1"/>
          <p:nvPr/>
        </p:nvSpPr>
        <p:spPr>
          <a:xfrm>
            <a:off x="838200" y="4191000"/>
            <a:ext cx="7368627" cy="1938992"/>
          </a:xfrm>
          <a:prstGeom prst="rect">
            <a:avLst/>
          </a:prstGeom>
          <a:noFill/>
        </p:spPr>
        <p:txBody>
          <a:bodyPr wrap="square" rtlCol="0">
            <a:spAutoFit/>
          </a:bodyPr>
          <a:lstStyle/>
          <a:p>
            <a:r>
              <a:rPr lang="en-US" dirty="0" smtClean="0">
                <a:solidFill>
                  <a:srgbClr val="FF0000"/>
                </a:solidFill>
              </a:rPr>
              <a:t>More work for us, not less</a:t>
            </a:r>
          </a:p>
          <a:p>
            <a:r>
              <a:rPr lang="en-US" dirty="0" smtClean="0">
                <a:solidFill>
                  <a:srgbClr val="FF0000"/>
                </a:solidFill>
              </a:rPr>
              <a:t>Doing this for first time in 2110. We will make mistakes.</a:t>
            </a:r>
          </a:p>
          <a:p>
            <a:r>
              <a:rPr lang="en-US" dirty="0" smtClean="0">
                <a:solidFill>
                  <a:srgbClr val="FF0000"/>
                </a:solidFill>
              </a:rPr>
              <a:t>Appreciate your tolerance and patience as we try something that studies show works better than conventional lectures</a:t>
            </a:r>
            <a:endParaRPr lang="en-US" dirty="0">
              <a:solidFill>
                <a:srgbClr val="FF0000"/>
              </a:solidFill>
            </a:endParaRPr>
          </a:p>
        </p:txBody>
      </p:sp>
    </p:spTree>
    <p:extLst>
      <p:ext uri="{BB962C8B-B14F-4D97-AF65-F5344CB8AC3E}">
        <p14:creationId xmlns:p14="http://schemas.microsoft.com/office/powerpoint/2010/main" val="43988830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800000"/>
                </a:solidFill>
              </a:rPr>
              <a:t>Why flip the class this way?</a:t>
            </a:r>
            <a:endParaRPr lang="en-US" sz="36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5</a:t>
            </a:fld>
            <a:endParaRPr lang="en-US"/>
          </a:p>
        </p:txBody>
      </p:sp>
      <p:sp>
        <p:nvSpPr>
          <p:cNvPr id="4" name="Content Placeholder 3"/>
          <p:cNvSpPr>
            <a:spLocks noGrp="1"/>
          </p:cNvSpPr>
          <p:nvPr>
            <p:ph sz="quarter" idx="1"/>
          </p:nvPr>
        </p:nvSpPr>
        <p:spPr>
          <a:xfrm>
            <a:off x="612648" y="1600200"/>
            <a:ext cx="7616952" cy="4114800"/>
          </a:xfrm>
        </p:spPr>
        <p:txBody>
          <a:bodyPr>
            <a:noAutofit/>
          </a:bodyPr>
          <a:lstStyle/>
          <a:p>
            <a:pPr marL="0" indent="0">
              <a:buNone/>
            </a:pPr>
            <a:r>
              <a:rPr lang="en-US" sz="2400" dirty="0" smtClean="0"/>
              <a:t>Usual way. </a:t>
            </a:r>
            <a:r>
              <a:rPr lang="en-US" sz="2400" dirty="0" smtClean="0">
                <a:solidFill>
                  <a:srgbClr val="800000"/>
                </a:solidFill>
              </a:rPr>
              <a:t>50-minute lecture, then study on your own. One hour? Total of, say, 2 hours.</a:t>
            </a:r>
          </a:p>
          <a:p>
            <a:pPr marL="0" indent="0">
              <a:buNone/>
            </a:pPr>
            <a:r>
              <a:rPr lang="en-US" sz="2400" dirty="0" smtClean="0">
                <a:solidFill>
                  <a:srgbClr val="3366FF"/>
                </a:solidFill>
              </a:rPr>
              <a:t>Disadvantages:</a:t>
            </a:r>
          </a:p>
          <a:p>
            <a:r>
              <a:rPr lang="en-US" sz="2400" dirty="0" smtClean="0">
                <a:solidFill>
                  <a:srgbClr val="3366FF"/>
                </a:solidFill>
              </a:rPr>
              <a:t>Hard to listen attentively for 50 minutes. Many people tune out, look at internet, videos, whatever</a:t>
            </a:r>
          </a:p>
          <a:p>
            <a:r>
              <a:rPr lang="en-US" sz="2400" dirty="0" smtClean="0">
                <a:solidFill>
                  <a:srgbClr val="3366FF"/>
                </a:solidFill>
              </a:rPr>
              <a:t>Much time wasted here and there</a:t>
            </a:r>
          </a:p>
          <a:p>
            <a:r>
              <a:rPr lang="en-US" sz="2400" dirty="0" smtClean="0">
                <a:solidFill>
                  <a:srgbClr val="3366FF"/>
                </a:solidFill>
              </a:rPr>
              <a:t>You don’t always know just how to study. No problem sets, and if there are, no easy way to check answers.</a:t>
            </a:r>
          </a:p>
          <a:p>
            <a:r>
              <a:rPr lang="en-US" sz="2400" dirty="0" smtClean="0">
                <a:solidFill>
                  <a:srgbClr val="3366FF"/>
                </a:solidFill>
              </a:rPr>
              <a:t>Study may consist of reading, not doing. Doesn’t help.</a:t>
            </a:r>
          </a:p>
        </p:txBody>
      </p:sp>
    </p:spTree>
    <p:extLst>
      <p:ext uri="{BB962C8B-B14F-4D97-AF65-F5344CB8AC3E}">
        <p14:creationId xmlns:p14="http://schemas.microsoft.com/office/powerpoint/2010/main" val="369784504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800000"/>
                </a:solidFill>
              </a:rPr>
              <a:t>Why flip the class this way?</a:t>
            </a:r>
            <a:endParaRPr lang="en-US" sz="36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6</a:t>
            </a:fld>
            <a:endParaRPr lang="en-US"/>
          </a:p>
        </p:txBody>
      </p:sp>
      <p:sp>
        <p:nvSpPr>
          <p:cNvPr id="4" name="Content Placeholder 3"/>
          <p:cNvSpPr>
            <a:spLocks noGrp="1"/>
          </p:cNvSpPr>
          <p:nvPr>
            <p:ph sz="quarter" idx="1"/>
          </p:nvPr>
        </p:nvSpPr>
        <p:spPr>
          <a:xfrm>
            <a:off x="612648" y="1447800"/>
            <a:ext cx="7921752" cy="4267200"/>
          </a:xfrm>
        </p:spPr>
        <p:txBody>
          <a:bodyPr>
            <a:noAutofit/>
          </a:bodyPr>
          <a:lstStyle/>
          <a:p>
            <a:pPr marL="0" indent="0">
              <a:buNone/>
            </a:pPr>
            <a:r>
              <a:rPr lang="en-US" sz="2400" dirty="0" smtClean="0"/>
              <a:t>Flipped way. </a:t>
            </a:r>
            <a:r>
              <a:rPr lang="en-US" sz="2400" dirty="0" smtClean="0">
                <a:solidFill>
                  <a:srgbClr val="800000"/>
                </a:solidFill>
              </a:rPr>
              <a:t>Watch short, usually 3-5 minute, videos on a topic. Then come to recitation and participate in solving problems.</a:t>
            </a:r>
          </a:p>
          <a:p>
            <a:pPr marL="0" indent="0">
              <a:buNone/>
            </a:pPr>
            <a:r>
              <a:rPr lang="en-US" sz="2400" dirty="0" smtClean="0">
                <a:solidFill>
                  <a:srgbClr val="000000"/>
                </a:solidFill>
              </a:rPr>
              <a:t>Disadvantage: If you don’t study the videos carefully, you are wasting your time.</a:t>
            </a:r>
          </a:p>
          <a:p>
            <a:pPr marL="0" indent="0">
              <a:buNone/>
            </a:pPr>
            <a:r>
              <a:rPr lang="en-US" sz="2400" dirty="0" smtClean="0">
                <a:solidFill>
                  <a:srgbClr val="3366FF"/>
                </a:solidFill>
              </a:rPr>
              <a:t>Advantages</a:t>
            </a:r>
          </a:p>
          <a:p>
            <a:r>
              <a:rPr lang="en-US" sz="2400" dirty="0">
                <a:solidFill>
                  <a:srgbClr val="3366FF"/>
                </a:solidFill>
              </a:rPr>
              <a:t>B</a:t>
            </a:r>
            <a:r>
              <a:rPr lang="en-US" sz="2400" dirty="0" smtClean="0">
                <a:solidFill>
                  <a:srgbClr val="3366FF"/>
                </a:solidFill>
              </a:rPr>
              <a:t>reak up watching videos into shorter time periods.</a:t>
            </a:r>
          </a:p>
          <a:p>
            <a:r>
              <a:rPr lang="en-US" sz="2400" dirty="0" smtClean="0">
                <a:solidFill>
                  <a:srgbClr val="3366FF"/>
                </a:solidFill>
              </a:rPr>
              <a:t>Watch parts of one several times.</a:t>
            </a:r>
          </a:p>
          <a:p>
            <a:r>
              <a:rPr lang="en-US" sz="2400" dirty="0" smtClean="0">
                <a:solidFill>
                  <a:srgbClr val="3366FF"/>
                </a:solidFill>
              </a:rPr>
              <a:t>In recitation, you get to DO something, not just read, and you get to discuss with a partner and  neighbors, ask TA questions, etc.</a:t>
            </a:r>
          </a:p>
        </p:txBody>
      </p:sp>
    </p:spTree>
    <p:extLst>
      <p:ext uri="{BB962C8B-B14F-4D97-AF65-F5344CB8AC3E}">
        <p14:creationId xmlns:p14="http://schemas.microsoft.com/office/powerpoint/2010/main" val="261428787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800000"/>
                </a:solidFill>
              </a:rPr>
              <a:t>One student’s reaction, in an email</a:t>
            </a:r>
            <a:endParaRPr lang="en-US" sz="36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7</a:t>
            </a:fld>
            <a:endParaRPr lang="en-US"/>
          </a:p>
        </p:txBody>
      </p:sp>
      <p:sp>
        <p:nvSpPr>
          <p:cNvPr id="4" name="Content Placeholder 3"/>
          <p:cNvSpPr>
            <a:spLocks noGrp="1"/>
          </p:cNvSpPr>
          <p:nvPr>
            <p:ph sz="quarter" idx="1"/>
          </p:nvPr>
        </p:nvSpPr>
        <p:spPr>
          <a:xfrm>
            <a:off x="612648" y="1447800"/>
            <a:ext cx="7921752" cy="4267200"/>
          </a:xfrm>
        </p:spPr>
        <p:txBody>
          <a:bodyPr>
            <a:noAutofit/>
          </a:bodyPr>
          <a:lstStyle/>
          <a:p>
            <a:pPr marL="0" indent="0">
              <a:buNone/>
            </a:pPr>
            <a:r>
              <a:rPr lang="is-IS" sz="2400" smtClean="0"/>
              <a:t>… </a:t>
            </a:r>
            <a:r>
              <a:rPr lang="en-US" sz="2400" smtClean="0"/>
              <a:t>I </a:t>
            </a:r>
            <a:r>
              <a:rPr lang="en-US" sz="2400" dirty="0"/>
              <a:t>really enjoyed today's activity and found it extremely effective in gaining a strong understanding of the material. The act of discussing problems with fellow classmates made me aware of what topics I was not as strong in and gave me the opportunity to address those areas immediately. What I enjoyed most about it, however, was working collaboratively with my peers</a:t>
            </a:r>
            <a:r>
              <a:rPr lang="en-US" sz="2400" dirty="0" smtClean="0"/>
              <a:t>.</a:t>
            </a:r>
            <a:endParaRPr lang="en-US" sz="2400" dirty="0"/>
          </a:p>
          <a:p>
            <a:pPr marL="0" indent="0">
              <a:spcBef>
                <a:spcPts val="1300"/>
              </a:spcBef>
              <a:buNone/>
            </a:pPr>
            <a:r>
              <a:rPr lang="en-US" sz="2400" dirty="0"/>
              <a:t>I </a:t>
            </a:r>
            <a:r>
              <a:rPr lang="en-US" sz="2400" dirty="0" smtClean="0"/>
              <a:t>wanted </a:t>
            </a:r>
            <a:r>
              <a:rPr lang="en-US" sz="2400" dirty="0"/>
              <a:t>to give you my feedback because I can see these interactive lessons becoming very effective if implemented again in the future.</a:t>
            </a:r>
            <a:endParaRPr lang="en-US" sz="2400" dirty="0" smtClean="0">
              <a:solidFill>
                <a:srgbClr val="3366FF"/>
              </a:solidFill>
            </a:endParaRPr>
          </a:p>
        </p:txBody>
      </p:sp>
    </p:spTree>
    <p:extLst>
      <p:ext uri="{BB962C8B-B14F-4D97-AF65-F5344CB8AC3E}">
        <p14:creationId xmlns:p14="http://schemas.microsoft.com/office/powerpoint/2010/main" val="197734385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3400" cy="990600"/>
          </a:xfrm>
        </p:spPr>
        <p:txBody>
          <a:bodyPr>
            <a:normAutofit/>
          </a:bodyPr>
          <a:lstStyle/>
          <a:p>
            <a:r>
              <a:rPr lang="en-US" sz="3600" dirty="0" smtClean="0">
                <a:solidFill>
                  <a:srgbClr val="800000"/>
                </a:solidFill>
              </a:rPr>
              <a:t>== versus equals</a:t>
            </a:r>
            <a:endParaRPr lang="en-US" sz="36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8</a:t>
            </a:fld>
            <a:endParaRPr lang="en-US"/>
          </a:p>
        </p:txBody>
      </p:sp>
      <p:sp>
        <p:nvSpPr>
          <p:cNvPr id="4" name="Content Placeholder 3"/>
          <p:cNvSpPr>
            <a:spLocks noGrp="1"/>
          </p:cNvSpPr>
          <p:nvPr>
            <p:ph sz="quarter" idx="1"/>
          </p:nvPr>
        </p:nvSpPr>
        <p:spPr>
          <a:xfrm>
            <a:off x="457200" y="1524000"/>
            <a:ext cx="4876800" cy="3429000"/>
          </a:xfrm>
        </p:spPr>
        <p:txBody>
          <a:bodyPr>
            <a:noAutofit/>
          </a:bodyPr>
          <a:lstStyle/>
          <a:p>
            <a:pPr marL="0" indent="0">
              <a:spcBef>
                <a:spcPts val="100"/>
              </a:spcBef>
              <a:buNone/>
            </a:pPr>
            <a:r>
              <a:rPr lang="en-US" sz="2400" dirty="0" smtClean="0"/>
              <a:t>Use </a:t>
            </a:r>
            <a:r>
              <a:rPr lang="en-US" sz="2400" dirty="0" smtClean="0">
                <a:solidFill>
                  <a:srgbClr val="FF0000"/>
                </a:solidFill>
              </a:rPr>
              <a:t>p1 == p2   </a:t>
            </a:r>
            <a:r>
              <a:rPr lang="en-US" sz="2400" dirty="0" smtClean="0"/>
              <a:t>or  </a:t>
            </a:r>
            <a:r>
              <a:rPr lang="en-US" sz="2400" dirty="0" smtClean="0">
                <a:solidFill>
                  <a:srgbClr val="FF0000"/>
                </a:solidFill>
              </a:rPr>
              <a:t>p1 != p2</a:t>
            </a:r>
          </a:p>
          <a:p>
            <a:pPr marL="0" indent="0">
              <a:spcBef>
                <a:spcPts val="100"/>
              </a:spcBef>
              <a:buNone/>
            </a:pPr>
            <a:r>
              <a:rPr lang="en-US" sz="2400" dirty="0" smtClean="0"/>
              <a:t>to determine  whether p1 and p2 point to the same object (or are both null).</a:t>
            </a:r>
          </a:p>
          <a:p>
            <a:pPr marL="0" indent="0">
              <a:spcBef>
                <a:spcPts val="100"/>
              </a:spcBef>
              <a:buNone/>
            </a:pPr>
            <a:endParaRPr lang="en-US" sz="2400" dirty="0"/>
          </a:p>
          <a:p>
            <a:pPr marL="0" indent="0">
              <a:spcBef>
                <a:spcPts val="100"/>
              </a:spcBef>
              <a:buNone/>
            </a:pPr>
            <a:r>
              <a:rPr lang="en-US" sz="2400" dirty="0" smtClean="0"/>
              <a:t>Do NOT use p1.equals(p2) for this purpose, because it doesn’t always tell whether they point to the same object!</a:t>
            </a:r>
          </a:p>
          <a:p>
            <a:pPr marL="0" indent="0">
              <a:spcBef>
                <a:spcPts val="100"/>
              </a:spcBef>
              <a:buNone/>
            </a:pPr>
            <a:r>
              <a:rPr lang="en-US" sz="2400" dirty="0" smtClean="0"/>
              <a:t>It depends on how equals is defined.</a:t>
            </a:r>
            <a:endParaRPr lang="en-US" sz="2400" dirty="0"/>
          </a:p>
        </p:txBody>
      </p:sp>
      <p:grpSp>
        <p:nvGrpSpPr>
          <p:cNvPr id="6" name="Group 5"/>
          <p:cNvGrpSpPr/>
          <p:nvPr/>
        </p:nvGrpSpPr>
        <p:grpSpPr>
          <a:xfrm>
            <a:off x="7162800" y="3948410"/>
            <a:ext cx="1447800" cy="471190"/>
            <a:chOff x="3200400" y="5248275"/>
            <a:chExt cx="1447800" cy="471190"/>
          </a:xfrm>
        </p:grpSpPr>
        <p:sp>
          <p:nvSpPr>
            <p:cNvPr id="7" name="Text Box 34"/>
            <p:cNvSpPr txBox="1">
              <a:spLocks noChangeArrowheads="1"/>
            </p:cNvSpPr>
            <p:nvPr/>
          </p:nvSpPr>
          <p:spPr bwMode="auto">
            <a:xfrm>
              <a:off x="3200400" y="5257800"/>
              <a:ext cx="68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r">
                <a:spcBef>
                  <a:spcPct val="50000"/>
                </a:spcBef>
              </a:pPr>
              <a:r>
                <a:rPr lang="en-US" dirty="0" smtClean="0"/>
                <a:t>p1</a:t>
              </a:r>
              <a:endParaRPr lang="en-US" dirty="0"/>
            </a:p>
          </p:txBody>
        </p:sp>
        <p:sp>
          <p:nvSpPr>
            <p:cNvPr id="8" name="Text Box 35"/>
            <p:cNvSpPr txBox="1">
              <a:spLocks noChangeArrowheads="1"/>
            </p:cNvSpPr>
            <p:nvPr/>
          </p:nvSpPr>
          <p:spPr bwMode="auto">
            <a:xfrm>
              <a:off x="3886200" y="5248275"/>
              <a:ext cx="762000"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a:solidFill>
                    <a:srgbClr val="E41900"/>
                  </a:solidFill>
                </a:rPr>
                <a:t> </a:t>
              </a:r>
              <a:r>
                <a:rPr lang="en-US" dirty="0" smtClean="0">
                  <a:solidFill>
                    <a:srgbClr val="E41900"/>
                  </a:solidFill>
                </a:rPr>
                <a:t>a0</a:t>
              </a:r>
              <a:endParaRPr lang="en-US" dirty="0">
                <a:solidFill>
                  <a:srgbClr val="8B008C"/>
                </a:solidFill>
              </a:endParaRPr>
            </a:p>
          </p:txBody>
        </p:sp>
      </p:grpSp>
      <p:grpSp>
        <p:nvGrpSpPr>
          <p:cNvPr id="18" name="Group 16"/>
          <p:cNvGrpSpPr>
            <a:grpSpLocks/>
          </p:cNvGrpSpPr>
          <p:nvPr/>
        </p:nvGrpSpPr>
        <p:grpSpPr bwMode="auto">
          <a:xfrm>
            <a:off x="5867400" y="381000"/>
            <a:ext cx="2819400" cy="1676400"/>
            <a:chOff x="3696" y="768"/>
            <a:chExt cx="1776" cy="1056"/>
          </a:xfrm>
        </p:grpSpPr>
        <p:grpSp>
          <p:nvGrpSpPr>
            <p:cNvPr id="20" name="Group 15"/>
            <p:cNvGrpSpPr>
              <a:grpSpLocks/>
            </p:cNvGrpSpPr>
            <p:nvPr/>
          </p:nvGrpSpPr>
          <p:grpSpPr bwMode="auto">
            <a:xfrm>
              <a:off x="3696" y="768"/>
              <a:ext cx="1776" cy="1056"/>
              <a:chOff x="3696" y="768"/>
              <a:chExt cx="1776" cy="1056"/>
            </a:xfrm>
          </p:grpSpPr>
          <p:sp>
            <p:nvSpPr>
              <p:cNvPr id="23" name="Rectangle 7"/>
              <p:cNvSpPr>
                <a:spLocks noChangeArrowheads="1"/>
              </p:cNvSpPr>
              <p:nvPr/>
            </p:nvSpPr>
            <p:spPr bwMode="auto">
              <a:xfrm>
                <a:off x="3696" y="1072"/>
                <a:ext cx="1776" cy="7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2400"/>
              </a:p>
            </p:txBody>
          </p:sp>
          <p:sp>
            <p:nvSpPr>
              <p:cNvPr id="24" name="Text Box 8"/>
              <p:cNvSpPr txBox="1">
                <a:spLocks noChangeArrowheads="1"/>
              </p:cNvSpPr>
              <p:nvPr/>
            </p:nvSpPr>
            <p:spPr bwMode="auto">
              <a:xfrm>
                <a:off x="3696" y="768"/>
                <a:ext cx="336" cy="29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solidFill>
                      <a:srgbClr val="E41900"/>
                    </a:solidFill>
                  </a:rPr>
                  <a:t>a0</a:t>
                </a:r>
                <a:endParaRPr lang="en-US"/>
              </a:p>
            </p:txBody>
          </p:sp>
          <p:sp>
            <p:nvSpPr>
              <p:cNvPr id="25" name="Text Box 9"/>
              <p:cNvSpPr txBox="1">
                <a:spLocks noChangeArrowheads="1"/>
              </p:cNvSpPr>
              <p:nvPr/>
            </p:nvSpPr>
            <p:spPr bwMode="auto">
              <a:xfrm>
                <a:off x="4704" y="1072"/>
                <a:ext cx="768" cy="29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a:t> </a:t>
                </a:r>
                <a:r>
                  <a:rPr lang="en-US" dirty="0" smtClean="0"/>
                  <a:t>C</a:t>
                </a:r>
                <a:endParaRPr lang="en-US" dirty="0"/>
              </a:p>
            </p:txBody>
          </p:sp>
        </p:grpSp>
        <p:sp>
          <p:nvSpPr>
            <p:cNvPr id="22" name="Text Box 13"/>
            <p:cNvSpPr txBox="1">
              <a:spLocks noChangeArrowheads="1"/>
            </p:cNvSpPr>
            <p:nvPr/>
          </p:nvSpPr>
          <p:spPr bwMode="auto">
            <a:xfrm>
              <a:off x="3792" y="1200"/>
              <a:ext cx="1680"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a:t/>
              </a:r>
              <a:br>
                <a:rPr lang="en-US" dirty="0"/>
              </a:br>
              <a:r>
                <a:rPr lang="en-US" dirty="0" smtClean="0"/>
                <a:t>equals(Object)</a:t>
              </a:r>
              <a:endParaRPr lang="en-US" dirty="0"/>
            </a:p>
          </p:txBody>
        </p:sp>
      </p:grpSp>
      <p:grpSp>
        <p:nvGrpSpPr>
          <p:cNvPr id="21" name="Group 20"/>
          <p:cNvGrpSpPr/>
          <p:nvPr/>
        </p:nvGrpSpPr>
        <p:grpSpPr>
          <a:xfrm>
            <a:off x="7162800" y="4558010"/>
            <a:ext cx="1447800" cy="471190"/>
            <a:chOff x="3200400" y="5248275"/>
            <a:chExt cx="1447800" cy="471190"/>
          </a:xfrm>
        </p:grpSpPr>
        <p:sp>
          <p:nvSpPr>
            <p:cNvPr id="26" name="Text Box 34"/>
            <p:cNvSpPr txBox="1">
              <a:spLocks noChangeArrowheads="1"/>
            </p:cNvSpPr>
            <p:nvPr/>
          </p:nvSpPr>
          <p:spPr bwMode="auto">
            <a:xfrm>
              <a:off x="3200400" y="5257800"/>
              <a:ext cx="68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r">
                <a:spcBef>
                  <a:spcPct val="50000"/>
                </a:spcBef>
              </a:pPr>
              <a:r>
                <a:rPr lang="en-US" dirty="0" smtClean="0"/>
                <a:t>p2</a:t>
              </a:r>
              <a:endParaRPr lang="en-US" dirty="0"/>
            </a:p>
          </p:txBody>
        </p:sp>
        <p:sp>
          <p:nvSpPr>
            <p:cNvPr id="27" name="Text Box 35"/>
            <p:cNvSpPr txBox="1">
              <a:spLocks noChangeArrowheads="1"/>
            </p:cNvSpPr>
            <p:nvPr/>
          </p:nvSpPr>
          <p:spPr bwMode="auto">
            <a:xfrm>
              <a:off x="3886200" y="5248275"/>
              <a:ext cx="762000"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a:solidFill>
                    <a:srgbClr val="E41900"/>
                  </a:solidFill>
                </a:rPr>
                <a:t> </a:t>
              </a:r>
              <a:r>
                <a:rPr lang="en-US" dirty="0" smtClean="0">
                  <a:solidFill>
                    <a:srgbClr val="E41900"/>
                  </a:solidFill>
                </a:rPr>
                <a:t>a0</a:t>
              </a:r>
              <a:endParaRPr lang="en-US" dirty="0">
                <a:solidFill>
                  <a:srgbClr val="8B008C"/>
                </a:solidFill>
              </a:endParaRPr>
            </a:p>
          </p:txBody>
        </p:sp>
      </p:grpSp>
      <p:grpSp>
        <p:nvGrpSpPr>
          <p:cNvPr id="28" name="Group 27"/>
          <p:cNvGrpSpPr/>
          <p:nvPr/>
        </p:nvGrpSpPr>
        <p:grpSpPr>
          <a:xfrm>
            <a:off x="7162800" y="5243810"/>
            <a:ext cx="1447800" cy="471190"/>
            <a:chOff x="3200400" y="5248275"/>
            <a:chExt cx="1447800" cy="471190"/>
          </a:xfrm>
        </p:grpSpPr>
        <p:sp>
          <p:nvSpPr>
            <p:cNvPr id="29" name="Text Box 34"/>
            <p:cNvSpPr txBox="1">
              <a:spLocks noChangeArrowheads="1"/>
            </p:cNvSpPr>
            <p:nvPr/>
          </p:nvSpPr>
          <p:spPr bwMode="auto">
            <a:xfrm>
              <a:off x="3200400" y="5257800"/>
              <a:ext cx="68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r">
                <a:spcBef>
                  <a:spcPct val="50000"/>
                </a:spcBef>
              </a:pPr>
              <a:r>
                <a:rPr lang="en-US" dirty="0" smtClean="0"/>
                <a:t>p3</a:t>
              </a:r>
              <a:endParaRPr lang="en-US" dirty="0"/>
            </a:p>
          </p:txBody>
        </p:sp>
        <p:sp>
          <p:nvSpPr>
            <p:cNvPr id="30" name="Text Box 35"/>
            <p:cNvSpPr txBox="1">
              <a:spLocks noChangeArrowheads="1"/>
            </p:cNvSpPr>
            <p:nvPr/>
          </p:nvSpPr>
          <p:spPr bwMode="auto">
            <a:xfrm>
              <a:off x="3886200" y="5248275"/>
              <a:ext cx="762000"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a:solidFill>
                    <a:srgbClr val="E41900"/>
                  </a:solidFill>
                </a:rPr>
                <a:t> </a:t>
              </a:r>
              <a:r>
                <a:rPr lang="en-US" dirty="0" smtClean="0">
                  <a:solidFill>
                    <a:srgbClr val="E41900"/>
                  </a:solidFill>
                </a:rPr>
                <a:t>a1</a:t>
              </a:r>
              <a:endParaRPr lang="en-US" dirty="0">
                <a:solidFill>
                  <a:srgbClr val="8B008C"/>
                </a:solidFill>
              </a:endParaRPr>
            </a:p>
          </p:txBody>
        </p:sp>
      </p:grpSp>
      <p:grpSp>
        <p:nvGrpSpPr>
          <p:cNvPr id="31" name="Group 30"/>
          <p:cNvGrpSpPr/>
          <p:nvPr/>
        </p:nvGrpSpPr>
        <p:grpSpPr>
          <a:xfrm>
            <a:off x="7162800" y="5853410"/>
            <a:ext cx="1447800" cy="471190"/>
            <a:chOff x="3200400" y="5248275"/>
            <a:chExt cx="1447800" cy="471190"/>
          </a:xfrm>
        </p:grpSpPr>
        <p:sp>
          <p:nvSpPr>
            <p:cNvPr id="32" name="Text Box 34"/>
            <p:cNvSpPr txBox="1">
              <a:spLocks noChangeArrowheads="1"/>
            </p:cNvSpPr>
            <p:nvPr/>
          </p:nvSpPr>
          <p:spPr bwMode="auto">
            <a:xfrm>
              <a:off x="3200400" y="5257800"/>
              <a:ext cx="68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r">
                <a:spcBef>
                  <a:spcPct val="50000"/>
                </a:spcBef>
              </a:pPr>
              <a:r>
                <a:rPr lang="en-US" dirty="0" smtClean="0"/>
                <a:t>p4</a:t>
              </a:r>
              <a:endParaRPr lang="en-US" dirty="0"/>
            </a:p>
          </p:txBody>
        </p:sp>
        <p:sp>
          <p:nvSpPr>
            <p:cNvPr id="33" name="Text Box 35"/>
            <p:cNvSpPr txBox="1">
              <a:spLocks noChangeArrowheads="1"/>
            </p:cNvSpPr>
            <p:nvPr/>
          </p:nvSpPr>
          <p:spPr bwMode="auto">
            <a:xfrm>
              <a:off x="3886200" y="5248275"/>
              <a:ext cx="762000"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a:solidFill>
                    <a:srgbClr val="E41900"/>
                  </a:solidFill>
                </a:rPr>
                <a:t> </a:t>
              </a:r>
              <a:r>
                <a:rPr lang="en-US" dirty="0" smtClean="0">
                  <a:solidFill>
                    <a:srgbClr val="E41900"/>
                  </a:solidFill>
                </a:rPr>
                <a:t>null</a:t>
              </a:r>
              <a:endParaRPr lang="en-US" dirty="0">
                <a:solidFill>
                  <a:srgbClr val="8B008C"/>
                </a:solidFill>
              </a:endParaRPr>
            </a:p>
          </p:txBody>
        </p:sp>
      </p:grpSp>
      <p:sp>
        <p:nvSpPr>
          <p:cNvPr id="15" name="TextBox 14"/>
          <p:cNvSpPr txBox="1"/>
          <p:nvPr/>
        </p:nvSpPr>
        <p:spPr>
          <a:xfrm>
            <a:off x="4572000" y="5029200"/>
            <a:ext cx="2113078" cy="1200328"/>
          </a:xfrm>
          <a:prstGeom prst="rect">
            <a:avLst/>
          </a:prstGeom>
          <a:noFill/>
        </p:spPr>
        <p:txBody>
          <a:bodyPr wrap="none" rtlCol="0">
            <a:spAutoFit/>
          </a:bodyPr>
          <a:lstStyle/>
          <a:p>
            <a:r>
              <a:rPr lang="en-US" dirty="0" smtClean="0"/>
              <a:t>p2 == p1   true</a:t>
            </a:r>
          </a:p>
          <a:p>
            <a:r>
              <a:rPr lang="en-US" dirty="0" smtClean="0"/>
              <a:t>p3 == p1   false</a:t>
            </a:r>
          </a:p>
          <a:p>
            <a:r>
              <a:rPr lang="en-US" dirty="0" smtClean="0"/>
              <a:t>p4 == p1   false</a:t>
            </a:r>
            <a:endParaRPr lang="en-US" dirty="0"/>
          </a:p>
        </p:txBody>
      </p:sp>
      <p:grpSp>
        <p:nvGrpSpPr>
          <p:cNvPr id="34" name="Group 16"/>
          <p:cNvGrpSpPr>
            <a:grpSpLocks/>
          </p:cNvGrpSpPr>
          <p:nvPr/>
        </p:nvGrpSpPr>
        <p:grpSpPr bwMode="auto">
          <a:xfrm>
            <a:off x="5867400" y="2133600"/>
            <a:ext cx="2895600" cy="1676400"/>
            <a:chOff x="3648" y="768"/>
            <a:chExt cx="1824" cy="1056"/>
          </a:xfrm>
        </p:grpSpPr>
        <p:grpSp>
          <p:nvGrpSpPr>
            <p:cNvPr id="35" name="Group 15"/>
            <p:cNvGrpSpPr>
              <a:grpSpLocks/>
            </p:cNvGrpSpPr>
            <p:nvPr/>
          </p:nvGrpSpPr>
          <p:grpSpPr bwMode="auto">
            <a:xfrm>
              <a:off x="3648" y="768"/>
              <a:ext cx="1776" cy="1056"/>
              <a:chOff x="3648" y="768"/>
              <a:chExt cx="1776" cy="1056"/>
            </a:xfrm>
          </p:grpSpPr>
          <p:sp>
            <p:nvSpPr>
              <p:cNvPr id="37" name="Rectangle 7"/>
              <p:cNvSpPr>
                <a:spLocks noChangeArrowheads="1"/>
              </p:cNvSpPr>
              <p:nvPr/>
            </p:nvSpPr>
            <p:spPr bwMode="auto">
              <a:xfrm>
                <a:off x="3648" y="1072"/>
                <a:ext cx="1776" cy="7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2400"/>
              </a:p>
            </p:txBody>
          </p:sp>
          <p:sp>
            <p:nvSpPr>
              <p:cNvPr id="38" name="Text Box 8"/>
              <p:cNvSpPr txBox="1">
                <a:spLocks noChangeArrowheads="1"/>
              </p:cNvSpPr>
              <p:nvPr/>
            </p:nvSpPr>
            <p:spPr bwMode="auto">
              <a:xfrm>
                <a:off x="3696" y="768"/>
                <a:ext cx="336" cy="29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smtClean="0">
                    <a:solidFill>
                      <a:srgbClr val="E41900"/>
                    </a:solidFill>
                  </a:rPr>
                  <a:t>a1</a:t>
                </a:r>
                <a:endParaRPr lang="en-US" dirty="0"/>
              </a:p>
            </p:txBody>
          </p:sp>
          <p:sp>
            <p:nvSpPr>
              <p:cNvPr id="39" name="Text Box 9"/>
              <p:cNvSpPr txBox="1">
                <a:spLocks noChangeArrowheads="1"/>
              </p:cNvSpPr>
              <p:nvPr/>
            </p:nvSpPr>
            <p:spPr bwMode="auto">
              <a:xfrm>
                <a:off x="4656" y="1072"/>
                <a:ext cx="768" cy="29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a:t> </a:t>
                </a:r>
                <a:r>
                  <a:rPr lang="en-US" dirty="0" smtClean="0"/>
                  <a:t>C</a:t>
                </a:r>
                <a:endParaRPr lang="en-US" dirty="0"/>
              </a:p>
            </p:txBody>
          </p:sp>
        </p:grpSp>
        <p:sp>
          <p:nvSpPr>
            <p:cNvPr id="36" name="Text Box 13"/>
            <p:cNvSpPr txBox="1">
              <a:spLocks noChangeArrowheads="1"/>
            </p:cNvSpPr>
            <p:nvPr/>
          </p:nvSpPr>
          <p:spPr bwMode="auto">
            <a:xfrm>
              <a:off x="3792" y="1200"/>
              <a:ext cx="1680"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a:t/>
              </a:r>
              <a:br>
                <a:rPr lang="en-US" dirty="0"/>
              </a:br>
              <a:r>
                <a:rPr lang="en-US" dirty="0" smtClean="0"/>
                <a:t>equals(Object)</a:t>
              </a:r>
              <a:endParaRPr lang="en-US" dirty="0"/>
            </a:p>
          </p:txBody>
        </p:sp>
      </p:grpSp>
      <p:sp>
        <p:nvSpPr>
          <p:cNvPr id="40" name="TextBox 39"/>
          <p:cNvSpPr txBox="1"/>
          <p:nvPr/>
        </p:nvSpPr>
        <p:spPr>
          <a:xfrm>
            <a:off x="762000" y="5341203"/>
            <a:ext cx="3205325" cy="830997"/>
          </a:xfrm>
          <a:prstGeom prst="rect">
            <a:avLst/>
          </a:prstGeom>
          <a:noFill/>
        </p:spPr>
        <p:txBody>
          <a:bodyPr wrap="none" rtlCol="0">
            <a:spAutoFit/>
          </a:bodyPr>
          <a:lstStyle/>
          <a:p>
            <a:r>
              <a:rPr lang="en-US" dirty="0"/>
              <a:t>p</a:t>
            </a:r>
            <a:r>
              <a:rPr lang="en-US" dirty="0" smtClean="0"/>
              <a:t>4.equals(p1)</a:t>
            </a:r>
          </a:p>
          <a:p>
            <a:r>
              <a:rPr lang="en-US" b="1" dirty="0" smtClean="0">
                <a:solidFill>
                  <a:srgbClr val="FF0000"/>
                </a:solidFill>
              </a:rPr>
              <a:t>Null pointer exception!</a:t>
            </a:r>
            <a:endParaRPr lang="en-US" b="1" dirty="0">
              <a:solidFill>
                <a:srgbClr val="FF0000"/>
              </a:solidFill>
            </a:endParaRPr>
          </a:p>
        </p:txBody>
      </p:sp>
    </p:spTree>
    <p:extLst>
      <p:ext uri="{BB962C8B-B14F-4D97-AF65-F5344CB8AC3E}">
        <p14:creationId xmlns:p14="http://schemas.microsoft.com/office/powerpoint/2010/main" val="2802512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dissolve">
                                      <p:cBhvr>
                                        <p:cTn id="1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143000" y="1143000"/>
            <a:ext cx="6705600" cy="38100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612648" y="228600"/>
            <a:ext cx="8153400" cy="685800"/>
          </a:xfrm>
        </p:spPr>
        <p:txBody>
          <a:bodyPr>
            <a:normAutofit/>
          </a:bodyPr>
          <a:lstStyle/>
          <a:p>
            <a:pPr algn="ctr"/>
            <a:r>
              <a:rPr lang="en-US" sz="3200" dirty="0" smtClean="0">
                <a:solidFill>
                  <a:srgbClr val="800000"/>
                </a:solidFill>
              </a:rPr>
              <a:t>Sum the digits in a non-negative integer</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9</a:t>
            </a:fld>
            <a:endParaRPr lang="en-US"/>
          </a:p>
        </p:txBody>
      </p:sp>
      <p:sp>
        <p:nvSpPr>
          <p:cNvPr id="9" name="Content Placeholder 8"/>
          <p:cNvSpPr>
            <a:spLocks noGrp="1"/>
          </p:cNvSpPr>
          <p:nvPr>
            <p:ph sz="quarter" idx="1"/>
          </p:nvPr>
        </p:nvSpPr>
        <p:spPr>
          <a:xfrm>
            <a:off x="838200" y="5105400"/>
            <a:ext cx="6629400" cy="533400"/>
          </a:xfrm>
        </p:spPr>
        <p:txBody>
          <a:bodyPr>
            <a:normAutofit/>
          </a:bodyPr>
          <a:lstStyle/>
          <a:p>
            <a:pPr marL="0" indent="0">
              <a:buNone/>
            </a:pPr>
            <a:r>
              <a:rPr lang="en-US" sz="2400" dirty="0" smtClean="0"/>
              <a:t>E.g. sum(</a:t>
            </a:r>
            <a:r>
              <a:rPr lang="en-US" sz="2400" dirty="0"/>
              <a:t>7</a:t>
            </a:r>
            <a:r>
              <a:rPr lang="en-US" sz="2400" dirty="0" smtClean="0"/>
              <a:t>) = </a:t>
            </a:r>
            <a:r>
              <a:rPr lang="en-US" sz="2400" dirty="0"/>
              <a:t>7</a:t>
            </a:r>
          </a:p>
        </p:txBody>
      </p:sp>
      <p:sp>
        <p:nvSpPr>
          <p:cNvPr id="6" name="Rectangle 5"/>
          <p:cNvSpPr/>
          <p:nvPr/>
        </p:nvSpPr>
        <p:spPr>
          <a:xfrm>
            <a:off x="1371600" y="1371600"/>
            <a:ext cx="6324600" cy="3416320"/>
          </a:xfrm>
          <a:prstGeom prst="rect">
            <a:avLst/>
          </a:prstGeom>
        </p:spPr>
        <p:txBody>
          <a:bodyPr wrap="square">
            <a:spAutoFit/>
          </a:bodyPr>
          <a:lstStyle/>
          <a:p>
            <a:r>
              <a:rPr lang="en-US" dirty="0"/>
              <a:t> /** </a:t>
            </a:r>
            <a:r>
              <a:rPr lang="en-US" dirty="0" smtClean="0"/>
              <a:t>= sum </a:t>
            </a:r>
            <a:r>
              <a:rPr lang="en-US" dirty="0"/>
              <a:t>of digits in </a:t>
            </a:r>
            <a:r>
              <a:rPr lang="en-US" dirty="0" smtClean="0"/>
              <a:t>n.</a:t>
            </a:r>
          </a:p>
          <a:p>
            <a:r>
              <a:rPr lang="en-US" dirty="0"/>
              <a:t> </a:t>
            </a:r>
            <a:r>
              <a:rPr lang="en-US" dirty="0" smtClean="0"/>
              <a:t>   * Precondition:  </a:t>
            </a:r>
            <a:r>
              <a:rPr lang="en-US" dirty="0"/>
              <a:t>n &gt;= 0 */ </a:t>
            </a:r>
          </a:p>
          <a:p>
            <a:r>
              <a:rPr lang="en-US" dirty="0"/>
              <a:t>   </a:t>
            </a:r>
            <a:r>
              <a:rPr lang="en-US" b="1" dirty="0"/>
              <a:t>public</a:t>
            </a:r>
            <a:r>
              <a:rPr lang="en-US" dirty="0"/>
              <a:t> </a:t>
            </a:r>
            <a:r>
              <a:rPr lang="en-US" b="1" dirty="0"/>
              <a:t>static</a:t>
            </a:r>
            <a:r>
              <a:rPr lang="en-US" dirty="0"/>
              <a:t> </a:t>
            </a:r>
            <a:r>
              <a:rPr lang="en-US" b="1" dirty="0" err="1"/>
              <a:t>int</a:t>
            </a:r>
            <a:r>
              <a:rPr lang="en-US" dirty="0"/>
              <a:t> sum(</a:t>
            </a:r>
            <a:r>
              <a:rPr lang="en-US" b="1" dirty="0" err="1"/>
              <a:t>int</a:t>
            </a:r>
            <a:r>
              <a:rPr lang="en-US" dirty="0"/>
              <a:t> n) {</a:t>
            </a:r>
          </a:p>
          <a:p>
            <a:r>
              <a:rPr lang="en-US" dirty="0"/>
              <a:t>        </a:t>
            </a:r>
            <a:r>
              <a:rPr lang="en-US" b="1" dirty="0"/>
              <a:t>if</a:t>
            </a:r>
            <a:r>
              <a:rPr lang="en-US" dirty="0"/>
              <a:t> (n &lt; 10) </a:t>
            </a:r>
            <a:r>
              <a:rPr lang="en-US" b="1" dirty="0"/>
              <a:t>return</a:t>
            </a:r>
            <a:r>
              <a:rPr lang="en-US" dirty="0"/>
              <a:t> n;</a:t>
            </a:r>
          </a:p>
          <a:p>
            <a:r>
              <a:rPr lang="en-US" dirty="0"/>
              <a:t> </a:t>
            </a:r>
          </a:p>
          <a:p>
            <a:r>
              <a:rPr lang="en-US" dirty="0"/>
              <a:t>       // </a:t>
            </a:r>
            <a:r>
              <a:rPr lang="en-US" dirty="0" smtClean="0"/>
              <a:t>{ n </a:t>
            </a:r>
            <a:r>
              <a:rPr lang="en-US" dirty="0"/>
              <a:t>has at least two </a:t>
            </a:r>
            <a:r>
              <a:rPr lang="en-US" dirty="0" smtClean="0"/>
              <a:t>digits }</a:t>
            </a:r>
            <a:endParaRPr lang="en-US" dirty="0"/>
          </a:p>
          <a:p>
            <a:r>
              <a:rPr lang="en-US" dirty="0"/>
              <a:t>       // return first digit + sum of rest</a:t>
            </a:r>
          </a:p>
          <a:p>
            <a:r>
              <a:rPr lang="en-US" dirty="0"/>
              <a:t>       </a:t>
            </a:r>
            <a:r>
              <a:rPr lang="en-US" b="1" dirty="0"/>
              <a:t>return</a:t>
            </a:r>
            <a:r>
              <a:rPr lang="en-US" dirty="0"/>
              <a:t> </a:t>
            </a:r>
            <a:r>
              <a:rPr lang="en-US" dirty="0" smtClean="0"/>
              <a:t>sum</a:t>
            </a:r>
            <a:r>
              <a:rPr lang="en-US" dirty="0"/>
              <a:t>(n/10)  +  n%10 ;</a:t>
            </a:r>
          </a:p>
          <a:p>
            <a:r>
              <a:rPr lang="en-US" dirty="0"/>
              <a:t>   }</a:t>
            </a:r>
          </a:p>
        </p:txBody>
      </p:sp>
      <p:grpSp>
        <p:nvGrpSpPr>
          <p:cNvPr id="7" name="Group 6"/>
          <p:cNvGrpSpPr/>
          <p:nvPr/>
        </p:nvGrpSpPr>
        <p:grpSpPr>
          <a:xfrm>
            <a:off x="3810000" y="2514600"/>
            <a:ext cx="3917197" cy="1676400"/>
            <a:chOff x="4188327" y="2514600"/>
            <a:chExt cx="3538870" cy="1588576"/>
          </a:xfrm>
        </p:grpSpPr>
        <p:sp>
          <p:nvSpPr>
            <p:cNvPr id="2" name="Freeform 1"/>
            <p:cNvSpPr/>
            <p:nvPr/>
          </p:nvSpPr>
          <p:spPr>
            <a:xfrm>
              <a:off x="4188327" y="2514600"/>
              <a:ext cx="1298073" cy="1588576"/>
            </a:xfrm>
            <a:custGeom>
              <a:avLst/>
              <a:gdLst>
                <a:gd name="connsiteX0" fmla="*/ 0 w 1298073"/>
                <a:gd name="connsiteY0" fmla="*/ 0 h 1588576"/>
                <a:gd name="connsiteX1" fmla="*/ 1294108 w 1298073"/>
                <a:gd name="connsiteY1" fmla="*/ 712922 h 1588576"/>
                <a:gd name="connsiteX2" fmla="*/ 325464 w 1298073"/>
                <a:gd name="connsiteY2" fmla="*/ 1588576 h 1588576"/>
              </a:gdLst>
              <a:ahLst/>
              <a:cxnLst>
                <a:cxn ang="0">
                  <a:pos x="connsiteX0" y="connsiteY0"/>
                </a:cxn>
                <a:cxn ang="0">
                  <a:pos x="connsiteX1" y="connsiteY1"/>
                </a:cxn>
                <a:cxn ang="0">
                  <a:pos x="connsiteX2" y="connsiteY2"/>
                </a:cxn>
              </a:cxnLst>
              <a:rect l="l" t="t" r="r" b="b"/>
              <a:pathLst>
                <a:path w="1298073" h="1588576">
                  <a:moveTo>
                    <a:pt x="0" y="0"/>
                  </a:moveTo>
                  <a:cubicBezTo>
                    <a:pt x="619932" y="224079"/>
                    <a:pt x="1239864" y="448159"/>
                    <a:pt x="1294108" y="712922"/>
                  </a:cubicBezTo>
                  <a:cubicBezTo>
                    <a:pt x="1348352" y="977685"/>
                    <a:pt x="836908" y="1283130"/>
                    <a:pt x="325464" y="1588576"/>
                  </a:cubicBezTo>
                </a:path>
              </a:pathLst>
            </a:custGeom>
            <a:ln w="38100">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extBox 3"/>
            <p:cNvSpPr txBox="1"/>
            <p:nvPr/>
          </p:nvSpPr>
          <p:spPr>
            <a:xfrm>
              <a:off x="5420623" y="2514600"/>
              <a:ext cx="2306574" cy="461665"/>
            </a:xfrm>
            <a:prstGeom prst="rect">
              <a:avLst/>
            </a:prstGeom>
            <a:solidFill>
              <a:srgbClr val="92D050"/>
            </a:solidFill>
            <a:ln>
              <a:solidFill>
                <a:schemeClr val="tx1"/>
              </a:solidFill>
              <a:headEnd type="triangle" w="med" len="med"/>
              <a:tailEnd type="none" w="med" len="med"/>
            </a:ln>
          </p:spPr>
          <p:txBody>
            <a:bodyPr wrap="square" rtlCol="0">
              <a:spAutoFit/>
            </a:bodyPr>
            <a:lstStyle/>
            <a:p>
              <a:r>
                <a:rPr lang="en-US" b="1" dirty="0" smtClean="0">
                  <a:solidFill>
                    <a:srgbClr val="C00000"/>
                  </a:solidFill>
                </a:rPr>
                <a:t>sum calls itself!</a:t>
              </a:r>
              <a:endParaRPr lang="en-US" b="1" dirty="0">
                <a:solidFill>
                  <a:srgbClr val="C00000"/>
                </a:solidFill>
              </a:endParaRPr>
            </a:p>
          </p:txBody>
        </p:sp>
      </p:grpSp>
      <p:sp>
        <p:nvSpPr>
          <p:cNvPr id="10" name="Content Placeholder 8"/>
          <p:cNvSpPr txBox="1">
            <a:spLocks/>
          </p:cNvSpPr>
          <p:nvPr/>
        </p:nvSpPr>
        <p:spPr>
          <a:xfrm>
            <a:off x="838200" y="5715000"/>
            <a:ext cx="8153400" cy="5334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sz="2400" dirty="0" smtClean="0"/>
              <a:t>E.g. sum(8703) = sum(870) + 3;</a:t>
            </a:r>
            <a:endParaRPr lang="en-US" sz="2400" dirty="0"/>
          </a:p>
        </p:txBody>
      </p:sp>
    </p:spTree>
    <p:extLst>
      <p:ext uri="{BB962C8B-B14F-4D97-AF65-F5344CB8AC3E}">
        <p14:creationId xmlns:p14="http://schemas.microsoft.com/office/powerpoint/2010/main" val="41536519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3744</TotalTime>
  <Pages>0</Pages>
  <Words>3675</Words>
  <Characters>0</Characters>
  <Application>Microsoft Macintosh PowerPoint</Application>
  <PresentationFormat>On-screen Show (4:3)</PresentationFormat>
  <Lines>0</Lines>
  <Paragraphs>549</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Median</vt:lpstr>
      <vt:lpstr>Recursion</vt:lpstr>
      <vt:lpstr>Overview references to sections in text</vt:lpstr>
      <vt:lpstr>Flipping the class</vt:lpstr>
      <vt:lpstr>Next week’s recitation</vt:lpstr>
      <vt:lpstr>Why flip the class this way?</vt:lpstr>
      <vt:lpstr>Why flip the class this way?</vt:lpstr>
      <vt:lpstr>One student’s reaction, in an email</vt:lpstr>
      <vt:lpstr>== versus equals</vt:lpstr>
      <vt:lpstr>Sum the digits in a non-negative integer</vt:lpstr>
      <vt:lpstr>Two issues with recursion</vt:lpstr>
      <vt:lpstr>Stacks and Queues</vt:lpstr>
      <vt:lpstr>Stack Frame</vt:lpstr>
      <vt:lpstr>Frames for methods sum main method in the system</vt:lpstr>
      <vt:lpstr>Example: Sum the digits in a non-negative integer</vt:lpstr>
      <vt:lpstr>Example: Sum the digits in a non-negative integer</vt:lpstr>
      <vt:lpstr>Example: Sum the digits in a non-negative integer</vt:lpstr>
      <vt:lpstr>Example: Sum the digits in a non-negative integer</vt:lpstr>
      <vt:lpstr>Example: Sum the digits in a non-negative integer</vt:lpstr>
      <vt:lpstr>Example: Sum the digits in a non-negative integer</vt:lpstr>
      <vt:lpstr>Example: Sum the digits in a non-negative integer</vt:lpstr>
      <vt:lpstr>Example: Sum the digits in a non-negative integer</vt:lpstr>
      <vt:lpstr>Memorize method call execution!</vt:lpstr>
      <vt:lpstr>Questions about local variables</vt:lpstr>
      <vt:lpstr>Recursion is used extensively in math</vt:lpstr>
      <vt:lpstr>Two views of recursive methods</vt:lpstr>
      <vt:lpstr>How to understand what a call does</vt:lpstr>
      <vt:lpstr>Understanding  a recursive method</vt:lpstr>
      <vt:lpstr>Understanding a recursive method</vt:lpstr>
      <vt:lpstr>Understanding a recursive method</vt:lpstr>
      <vt:lpstr>Understanding a recursive method</vt:lpstr>
      <vt:lpstr>Writing a recursive method</vt:lpstr>
      <vt:lpstr>Examples of writing recursive functions</vt:lpstr>
      <vt:lpstr>The Fibonacci Function</vt:lpstr>
      <vt:lpstr>Check palindrome-hood</vt:lpstr>
      <vt:lpstr>Example: Is a string a palindrome?</vt:lpstr>
      <vt:lpstr>PowerPoint Presentation</vt:lpstr>
      <vt:lpstr>Example: Count the e’s in a string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CS211</dc:title>
  <dc:creator>chew</dc:creator>
  <cp:lastModifiedBy>David Gries</cp:lastModifiedBy>
  <cp:revision>185</cp:revision>
  <cp:lastPrinted>2014-09-15T14:24:46Z</cp:lastPrinted>
  <dcterms:modified xsi:type="dcterms:W3CDTF">2016-02-25T08:20:11Z</dcterms:modified>
</cp:coreProperties>
</file>