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handoutMasterIdLst>
    <p:handoutMasterId r:id="rId14"/>
  </p:handoutMasterIdLst>
  <p:sldIdLst>
    <p:sldId id="256" r:id="rId2"/>
    <p:sldId id="378" r:id="rId3"/>
    <p:sldId id="379" r:id="rId4"/>
    <p:sldId id="369" r:id="rId5"/>
    <p:sldId id="371" r:id="rId6"/>
    <p:sldId id="372" r:id="rId7"/>
    <p:sldId id="373" r:id="rId8"/>
    <p:sldId id="374" r:id="rId9"/>
    <p:sldId id="375" r:id="rId10"/>
    <p:sldId id="376" r:id="rId11"/>
    <p:sldId id="377" r:id="rId12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browse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B3D3D"/>
    <a:srgbClr val="800000"/>
    <a:srgbClr val="E4DFFF"/>
    <a:srgbClr val="FFF7F3"/>
    <a:srgbClr val="F8DFF0"/>
    <a:srgbClr val="FFFF8B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 autoAdjust="0"/>
    <p:restoredTop sz="94684" autoAdjust="0"/>
  </p:normalViewPr>
  <p:slideViewPr>
    <p:cSldViewPr>
      <p:cViewPr>
        <p:scale>
          <a:sx n="66" d="100"/>
          <a:sy n="66" d="100"/>
        </p:scale>
        <p:origin x="720" y="40"/>
      </p:cViewPr>
      <p:guideLst>
        <p:guide orient="horz" pos="2160"/>
        <p:guide pos="2832"/>
      </p:guideLst>
    </p:cSldViewPr>
  </p:slideViewPr>
  <p:outlineViewPr>
    <p:cViewPr>
      <p:scale>
        <a:sx n="33" d="100"/>
        <a:sy n="33" d="100"/>
      </p:scale>
      <p:origin x="0" y="537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E903F6D4-391E-4FD1-832D-082385455723}" type="datetimeFigureOut">
              <a:rPr lang="fr-FR" smtClean="0"/>
              <a:pPr/>
              <a:t>22/02/2016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41A836A-809C-4B6B-8F3B-106C7434EABB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9586295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AE02B9-FBD2-43C6-9215-2B8038F192E1}" type="datetimeFigureOut">
              <a:rPr lang="fr-FR" smtClean="0"/>
              <a:pPr/>
              <a:t>22/02/2016</a:t>
            </a:fld>
            <a:endParaRPr lang="fr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8F2BC-EAAB-4030-AE40-C7E2573B34D6}" type="slidenum">
              <a:rPr lang="fr-BE" smtClean="0"/>
              <a:pPr/>
              <a:t>‹#›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178755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8F2BC-EAAB-4030-AE40-C7E2573B34D6}" type="slidenum">
              <a:rPr lang="fr-BE" smtClean="0"/>
              <a:pPr/>
              <a:t>1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985462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4CB957DA-E10A-46DE-944B-C6C734ED21F5}" type="datetime1">
              <a:rPr lang="en-US" smtClean="0"/>
              <a:t>2/22/2016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9DD89-8A4F-4E6F-9DC3-F0E473C3AA45}" type="datetime1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F2ECB3D4-A814-4106-8EDF-ADA9EB42614F}" type="datetime1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D9B30-EFC6-4151-A015-9EAB71C0E573}" type="datetime1">
              <a:rPr lang="en-US" smtClean="0"/>
              <a:t>2/22/2016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71C3A-B957-4058-B8ED-99A2523CCA14}" type="datetime1">
              <a:rPr lang="en-US" smtClean="0"/>
              <a:t>2/22/2016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6AAE059-5DFC-41C1-A5FF-E50061B12E66}" type="datetime1">
              <a:rPr lang="en-US" smtClean="0"/>
              <a:t>2/22/2016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FF5C3119-2647-44FC-88D9-3457ED259308}" type="datetime1">
              <a:rPr lang="en-US" smtClean="0"/>
              <a:t>2/22/2016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470A9-3555-4D40-AB1C-ED989CE6D46D}" type="datetime1">
              <a:rPr lang="en-US" smtClean="0"/>
              <a:t>2/22/2016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CDC299-7110-411E-9EEC-030D6CDB49F9}" type="datetime1">
              <a:rPr lang="en-US" smtClean="0"/>
              <a:t>2/22/2016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4DB62C-E330-425B-B2F7-9C20B52F2868}" type="datetime1">
              <a:rPr lang="en-US" smtClean="0"/>
              <a:t>2/22/2016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5374623-CFC1-412C-97A4-04D4E59B64C2}" type="datetime1">
              <a:rPr lang="en-US" smtClean="0"/>
              <a:t>2/22/2016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E446779-0DA1-4074-99C1-35A6BC8DD2E8}" type="datetime1">
              <a:rPr lang="en-US" smtClean="0"/>
              <a:t>2/22/2016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CS/ENGRD 2110</a:t>
            </a:r>
            <a:br>
              <a:rPr lang="fr-BE" dirty="0" smtClean="0"/>
            </a:br>
            <a:r>
              <a:rPr lang="fr-BE" dirty="0" err="1" smtClean="0"/>
              <a:t>Spring</a:t>
            </a:r>
            <a:r>
              <a:rPr lang="fr-BE" dirty="0" smtClean="0"/>
              <a:t> 2016</a:t>
            </a:r>
            <a:endParaRPr lang="fr-B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BE" dirty="0" smtClean="0"/>
              <a:t>Lecture 7: Interfaces and Abstract Classes</a:t>
            </a:r>
          </a:p>
          <a:p>
            <a:r>
              <a:rPr lang="fr-BE" dirty="0" smtClean="0"/>
              <a:t>http://courses.cs.cornell.edu/cs2110</a:t>
            </a:r>
            <a:endParaRPr lang="fr-B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Classes Revisited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381000" y="1600200"/>
            <a:ext cx="5866770" cy="501675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sz="2000" b="1" dirty="0" smtClean="0"/>
              <a:t>public abstract class </a:t>
            </a:r>
            <a:r>
              <a:rPr lang="en-US" sz="2000" dirty="0" err="1" smtClean="0"/>
              <a:t>IntExpression</a:t>
            </a:r>
            <a:r>
              <a:rPr lang="en-US" sz="2000" dirty="0" smtClean="0"/>
              <a:t> {</a:t>
            </a:r>
          </a:p>
          <a:p>
            <a:r>
              <a:rPr lang="en-US" sz="2000" dirty="0" smtClean="0"/>
              <a:t>   </a:t>
            </a:r>
            <a:r>
              <a:rPr lang="en-US" sz="2000" b="1" dirty="0" smtClean="0"/>
              <a:t>private</a:t>
            </a:r>
            <a:r>
              <a:rPr lang="en-US" sz="2000" dirty="0" smtClean="0"/>
              <a:t> Integer value = null;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</a:t>
            </a:r>
            <a:r>
              <a:rPr lang="en-US" sz="2000" b="1" dirty="0" smtClean="0"/>
              <a:t>public </a:t>
            </a:r>
            <a:r>
              <a:rPr lang="en-US" sz="2000" b="1" dirty="0" err="1" smtClean="0"/>
              <a:t>int</a:t>
            </a:r>
            <a:r>
              <a:rPr lang="en-US" sz="2000" b="1" dirty="0" smtClean="0"/>
              <a:t> </a:t>
            </a:r>
            <a:r>
              <a:rPr lang="en-US" sz="2000" dirty="0" smtClean="0"/>
              <a:t>evaluate() {</a:t>
            </a:r>
          </a:p>
          <a:p>
            <a:r>
              <a:rPr lang="en-US" sz="2000" dirty="0" smtClean="0"/>
              <a:t>	</a:t>
            </a:r>
            <a:r>
              <a:rPr lang="en-US" sz="2000" b="1" dirty="0" smtClean="0"/>
              <a:t>if</a:t>
            </a:r>
            <a:r>
              <a:rPr lang="en-US" sz="2000" dirty="0" smtClean="0"/>
              <a:t> (value == null) value = </a:t>
            </a:r>
            <a:r>
              <a:rPr lang="en-US" sz="2000" dirty="0" err="1" smtClean="0"/>
              <a:t>eval</a:t>
            </a:r>
            <a:r>
              <a:rPr lang="en-US" sz="2000" dirty="0" smtClean="0"/>
              <a:t>();</a:t>
            </a:r>
          </a:p>
          <a:p>
            <a:r>
              <a:rPr lang="en-US" sz="2000" dirty="0" smtClean="0"/>
              <a:t>	</a:t>
            </a:r>
            <a:r>
              <a:rPr lang="en-US" sz="2000" b="1" dirty="0" smtClean="0"/>
              <a:t>return</a:t>
            </a:r>
            <a:r>
              <a:rPr lang="en-US" sz="2000" dirty="0" smtClean="0"/>
              <a:t> </a:t>
            </a:r>
            <a:r>
              <a:rPr lang="en-US" sz="2000" dirty="0" err="1" smtClean="0"/>
              <a:t>value.intValue</a:t>
            </a:r>
            <a:r>
              <a:rPr lang="en-US" sz="2000" dirty="0" smtClean="0"/>
              <a:t>();</a:t>
            </a:r>
          </a:p>
          <a:p>
            <a:r>
              <a:rPr lang="en-US" sz="2000" dirty="0" smtClean="0"/>
              <a:t>   }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</a:t>
            </a:r>
            <a:r>
              <a:rPr lang="en-US" sz="2000" b="1" dirty="0" smtClean="0"/>
              <a:t>protected abstract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eval</a:t>
            </a:r>
            <a:r>
              <a:rPr lang="en-US" sz="2000" dirty="0" smtClean="0"/>
              <a:t>();</a:t>
            </a:r>
          </a:p>
          <a:p>
            <a:r>
              <a:rPr lang="en-US" sz="2000" dirty="0" smtClean="0"/>
              <a:t>}</a:t>
            </a:r>
          </a:p>
          <a:p>
            <a:r>
              <a:rPr lang="en-US" sz="2000" b="1" dirty="0" smtClean="0"/>
              <a:t>public class </a:t>
            </a:r>
            <a:r>
              <a:rPr lang="en-US" sz="2000" dirty="0" smtClean="0"/>
              <a:t>Zero </a:t>
            </a:r>
            <a:r>
              <a:rPr lang="en-US" sz="2000" b="1" dirty="0" smtClean="0"/>
              <a:t>extends</a:t>
            </a:r>
            <a:r>
              <a:rPr lang="en-US" sz="2000" dirty="0" smtClean="0"/>
              <a:t> </a:t>
            </a:r>
            <a:r>
              <a:rPr lang="en-US" sz="2000" dirty="0" err="1" smtClean="0"/>
              <a:t>IntExpression</a:t>
            </a:r>
            <a:r>
              <a:rPr lang="en-US" sz="2000" dirty="0" smtClean="0"/>
              <a:t> {</a:t>
            </a:r>
          </a:p>
          <a:p>
            <a:r>
              <a:rPr lang="en-US" sz="2000" dirty="0" smtClean="0"/>
              <a:t>   </a:t>
            </a:r>
            <a:r>
              <a:rPr lang="en-US" sz="2000" b="1" dirty="0" smtClean="0"/>
              <a:t>protected </a:t>
            </a:r>
            <a:r>
              <a:rPr lang="en-US" sz="2000" b="1" dirty="0" err="1" smtClean="0"/>
              <a:t>int</a:t>
            </a:r>
            <a:r>
              <a:rPr lang="en-US" sz="2000" b="1" dirty="0" smtClean="0"/>
              <a:t> </a:t>
            </a:r>
            <a:r>
              <a:rPr lang="en-US" sz="2000" dirty="0" err="1" smtClean="0"/>
              <a:t>eval</a:t>
            </a:r>
            <a:r>
              <a:rPr lang="en-US" sz="2000" dirty="0" smtClean="0"/>
              <a:t>() { </a:t>
            </a:r>
            <a:r>
              <a:rPr lang="en-US" sz="2000" b="1" dirty="0" smtClean="0"/>
              <a:t>return</a:t>
            </a:r>
            <a:r>
              <a:rPr lang="en-US" sz="2000" dirty="0" smtClean="0"/>
              <a:t> 0; }</a:t>
            </a:r>
          </a:p>
          <a:p>
            <a:r>
              <a:rPr lang="en-US" sz="2000" dirty="0" smtClean="0"/>
              <a:t>}</a:t>
            </a:r>
          </a:p>
          <a:p>
            <a:r>
              <a:rPr lang="en-US" sz="2000" b="1" dirty="0" smtClean="0"/>
              <a:t>public class </a:t>
            </a:r>
            <a:r>
              <a:rPr lang="en-US" sz="2000" dirty="0" smtClean="0"/>
              <a:t>Sum </a:t>
            </a:r>
            <a:r>
              <a:rPr lang="en-US" sz="2000" b="1" dirty="0" smtClean="0"/>
              <a:t>extends</a:t>
            </a:r>
            <a:r>
              <a:rPr lang="en-US" sz="2000" dirty="0" smtClean="0"/>
              <a:t> </a:t>
            </a:r>
            <a:r>
              <a:rPr lang="en-US" sz="2000" dirty="0" err="1" smtClean="0"/>
              <a:t>IntExpression</a:t>
            </a:r>
            <a:r>
              <a:rPr lang="en-US" sz="2000" dirty="0" smtClean="0"/>
              <a:t> {</a:t>
            </a:r>
          </a:p>
          <a:p>
            <a:r>
              <a:rPr lang="en-US" sz="2000" dirty="0" smtClean="0"/>
              <a:t>   </a:t>
            </a:r>
            <a:r>
              <a:rPr lang="en-US" sz="2000" b="1" dirty="0" smtClean="0"/>
              <a:t>protected</a:t>
            </a:r>
            <a:r>
              <a:rPr lang="en-US" sz="2000" dirty="0" smtClean="0"/>
              <a:t> </a:t>
            </a:r>
            <a:r>
              <a:rPr lang="en-US" sz="2000" dirty="0" err="1" smtClean="0"/>
              <a:t>IntExpression</a:t>
            </a:r>
            <a:r>
              <a:rPr lang="en-US" sz="2000" dirty="0" smtClean="0"/>
              <a:t> left, right;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</a:t>
            </a:r>
            <a:r>
              <a:rPr lang="en-US" sz="2000" b="1" dirty="0" smtClean="0"/>
              <a:t>public</a:t>
            </a:r>
            <a:r>
              <a:rPr lang="en-US" sz="2000" dirty="0" smtClean="0"/>
              <a:t> Sum(…) {…}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</a:t>
            </a:r>
            <a:r>
              <a:rPr lang="en-US" sz="2000" b="1" dirty="0" smtClean="0"/>
              <a:t>protected </a:t>
            </a:r>
            <a:r>
              <a:rPr lang="en-US" sz="2000" b="1" dirty="0" err="1" smtClean="0"/>
              <a:t>int</a:t>
            </a:r>
            <a:r>
              <a:rPr lang="en-US" sz="2000" b="1" dirty="0" smtClean="0"/>
              <a:t> </a:t>
            </a:r>
            <a:r>
              <a:rPr lang="en-US" sz="2000" dirty="0" err="1" smtClean="0"/>
              <a:t>eval</a:t>
            </a:r>
            <a:r>
              <a:rPr lang="en-US" sz="2000" dirty="0" smtClean="0"/>
              <a:t>() { </a:t>
            </a:r>
            <a:r>
              <a:rPr lang="en-US" sz="2000" b="1" dirty="0" smtClean="0"/>
              <a:t>return</a:t>
            </a:r>
            <a:r>
              <a:rPr lang="en-US" sz="2000" dirty="0" smtClean="0"/>
              <a:t> </a:t>
            </a:r>
            <a:r>
              <a:rPr lang="en-US" sz="2000" dirty="0" err="1" smtClean="0"/>
              <a:t>left.eval</a:t>
            </a:r>
            <a:r>
              <a:rPr lang="en-US" sz="2000" dirty="0" smtClean="0"/>
              <a:t>() + </a:t>
            </a:r>
            <a:r>
              <a:rPr lang="en-US" sz="2000" dirty="0" err="1" smtClean="0"/>
              <a:t>right.eval</a:t>
            </a:r>
            <a:r>
              <a:rPr lang="en-US" sz="2000" dirty="0" smtClean="0"/>
              <a:t>(); }</a:t>
            </a:r>
          </a:p>
          <a:p>
            <a:r>
              <a:rPr lang="en-US" sz="2000" dirty="0" smtClean="0"/>
              <a:t>}</a:t>
            </a:r>
            <a:endParaRPr lang="en-US" sz="2000" dirty="0"/>
          </a:p>
        </p:txBody>
      </p:sp>
      <p:sp>
        <p:nvSpPr>
          <p:cNvPr id="8" name="Line Callout 1 7"/>
          <p:cNvSpPr/>
          <p:nvPr/>
        </p:nvSpPr>
        <p:spPr>
          <a:xfrm>
            <a:off x="4800600" y="1736306"/>
            <a:ext cx="3144088" cy="1179309"/>
          </a:xfrm>
          <a:prstGeom prst="borderCallout1">
            <a:avLst>
              <a:gd name="adj1" fmla="val 49329"/>
              <a:gd name="adj2" fmla="val -551"/>
              <a:gd name="adj3" fmla="val 49293"/>
              <a:gd name="adj4" fmla="val -2523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sz="2400" dirty="0" smtClean="0"/>
              <a:t>Abstract class provides common fields and functionality</a:t>
            </a:r>
            <a:endParaRPr lang="en-US" sz="2400" dirty="0"/>
          </a:p>
        </p:txBody>
      </p:sp>
      <p:sp>
        <p:nvSpPr>
          <p:cNvPr id="9" name="Line Callout 1 8"/>
          <p:cNvSpPr/>
          <p:nvPr/>
        </p:nvSpPr>
        <p:spPr>
          <a:xfrm>
            <a:off x="5029200" y="3286306"/>
            <a:ext cx="3804347" cy="1133294"/>
          </a:xfrm>
          <a:prstGeom prst="borderCallout1">
            <a:avLst>
              <a:gd name="adj1" fmla="val 30599"/>
              <a:gd name="adj2" fmla="val -227"/>
              <a:gd name="adj3" fmla="val 30563"/>
              <a:gd name="adj4" fmla="val -3852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sz="2400" dirty="0" smtClean="0"/>
              <a:t>Abstract class leaves critical methods abstract for subclasses to implement</a:t>
            </a:r>
            <a:endParaRPr lang="en-US" sz="24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6099810" y="4773795"/>
            <a:ext cx="2899410" cy="1246005"/>
            <a:chOff x="6099810" y="4773795"/>
            <a:chExt cx="2899410" cy="1246005"/>
          </a:xfrm>
        </p:grpSpPr>
        <p:sp>
          <p:nvSpPr>
            <p:cNvPr id="11" name="Line Callout 1 10"/>
            <p:cNvSpPr/>
            <p:nvPr/>
          </p:nvSpPr>
          <p:spPr>
            <a:xfrm>
              <a:off x="6400800" y="4773795"/>
              <a:ext cx="2598420" cy="1200329"/>
            </a:xfrm>
            <a:prstGeom prst="borderCallout1">
              <a:avLst>
                <a:gd name="adj1" fmla="val 32881"/>
                <a:gd name="adj2" fmla="val -213"/>
                <a:gd name="adj3" fmla="val -16900"/>
                <a:gd name="adj4" fmla="val -95418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AutoFit/>
            </a:bodyPr>
            <a:lstStyle/>
            <a:p>
              <a:pPr algn="ctr"/>
              <a:r>
                <a:rPr lang="en-US" sz="2400" dirty="0" smtClean="0"/>
                <a:t>Subclasses provide case-dependent </a:t>
              </a:r>
              <a:r>
                <a:rPr lang="en-US" sz="2400" dirty="0" smtClean="0"/>
                <a:t>implementations</a:t>
              </a:r>
              <a:endParaRPr lang="en-US" sz="2400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 flipH="1">
              <a:off x="6099810" y="5638800"/>
              <a:ext cx="300990" cy="381000"/>
            </a:xfrm>
            <a:prstGeom prst="line">
              <a:avLst/>
            </a:prstGeom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7783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39823069"/>
              </p:ext>
            </p:extLst>
          </p:nvPr>
        </p:nvGraphicFramePr>
        <p:xfrm>
          <a:off x="228600" y="1676400"/>
          <a:ext cx="8610600" cy="4993384"/>
        </p:xfrm>
        <a:graphic>
          <a:graphicData uri="http://schemas.openxmlformats.org/drawingml/2006/table">
            <a:tbl>
              <a:tblPr firstRow="1" lastCol="1" bandRow="1">
                <a:tableStyleId>{21E4AEA4-8DFA-4A89-87EB-49C32662AFE0}</a:tableStyleId>
              </a:tblPr>
              <a:tblGrid>
                <a:gridCol w="1143000"/>
                <a:gridCol w="1295400"/>
                <a:gridCol w="1447800"/>
                <a:gridCol w="4724400"/>
              </a:tblGrid>
              <a:tr h="782573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Normal</a:t>
                      </a:r>
                      <a:br>
                        <a:rPr lang="en-US" sz="2400" dirty="0" smtClean="0"/>
                      </a:br>
                      <a:r>
                        <a:rPr lang="en-US" sz="2400" dirty="0" smtClean="0"/>
                        <a:t>Classes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Abstract</a:t>
                      </a:r>
                      <a:br>
                        <a:rPr lang="en-US" sz="2400" dirty="0" smtClean="0"/>
                      </a:br>
                      <a:r>
                        <a:rPr lang="en-US" sz="2400" dirty="0" smtClean="0"/>
                        <a:t>Classes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Interfaces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Features</a:t>
                      </a:r>
                      <a:endParaRPr lang="en-US" sz="2400" dirty="0"/>
                    </a:p>
                  </a:txBody>
                  <a:tcPr/>
                </a:tc>
              </a:tr>
              <a:tr h="5213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can be used as </a:t>
                      </a:r>
                      <a:r>
                        <a:rPr lang="en-US" sz="2400" b="0" dirty="0" smtClean="0"/>
                        <a:t>types</a:t>
                      </a:r>
                      <a:r>
                        <a:rPr lang="en-US" sz="2400" b="0" baseline="0" dirty="0" smtClean="0"/>
                        <a:t> </a:t>
                      </a:r>
                      <a:r>
                        <a:rPr lang="en-US" sz="2400" b="0" baseline="0" dirty="0" smtClean="0"/>
                        <a:t>and in casts</a:t>
                      </a:r>
                      <a:endParaRPr lang="en-US" sz="2400" b="0" dirty="0"/>
                    </a:p>
                  </a:txBody>
                  <a:tcPr/>
                </a:tc>
              </a:tr>
              <a:tr h="52130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can</a:t>
                      </a:r>
                      <a:r>
                        <a:rPr lang="en-US" sz="2400" b="0" baseline="0" dirty="0" smtClean="0"/>
                        <a:t> be </a:t>
                      </a:r>
                      <a:r>
                        <a:rPr lang="en-US" sz="2400" b="1" baseline="0" dirty="0" err="1" smtClean="0"/>
                        <a:t>new</a:t>
                      </a:r>
                      <a:r>
                        <a:rPr lang="en-US" sz="2400" b="0" baseline="0" dirty="0" err="1" smtClean="0"/>
                        <a:t>ed</a:t>
                      </a:r>
                      <a:endParaRPr lang="en-US" sz="2400" b="0" dirty="0"/>
                    </a:p>
                  </a:txBody>
                  <a:tcPr/>
                </a:tc>
              </a:tr>
              <a:tr h="52130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have</a:t>
                      </a:r>
                      <a:r>
                        <a:rPr lang="en-US" sz="2400" b="0" baseline="0" dirty="0" smtClean="0"/>
                        <a:t> </a:t>
                      </a:r>
                      <a:r>
                        <a:rPr lang="en-US" sz="2400" b="0" dirty="0" smtClean="0"/>
                        <a:t>constructors</a:t>
                      </a:r>
                      <a:endParaRPr lang="en-US" sz="2400" b="0" dirty="0"/>
                    </a:p>
                  </a:txBody>
                  <a:tcPr/>
                </a:tc>
              </a:tr>
              <a:tr h="52130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can have</a:t>
                      </a:r>
                      <a:r>
                        <a:rPr lang="en-US" sz="2400" b="0" baseline="0" dirty="0" smtClean="0"/>
                        <a:t> fields</a:t>
                      </a:r>
                      <a:endParaRPr lang="en-US" sz="2400" b="0" dirty="0"/>
                    </a:p>
                  </a:txBody>
                  <a:tcPr/>
                </a:tc>
              </a:tr>
              <a:tr h="52130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can provide</a:t>
                      </a:r>
                      <a:r>
                        <a:rPr lang="en-US" sz="2400" b="0" baseline="0" dirty="0" smtClean="0"/>
                        <a:t> method implementations</a:t>
                      </a:r>
                      <a:endParaRPr lang="en-US" sz="2400" b="0" dirty="0"/>
                    </a:p>
                  </a:txBody>
                  <a:tcPr/>
                </a:tc>
              </a:tr>
              <a:tr h="521303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ca</a:t>
                      </a:r>
                      <a:r>
                        <a:rPr lang="en-US" sz="2400" b="0" baseline="0" dirty="0" smtClean="0"/>
                        <a:t>n have non-public methods</a:t>
                      </a:r>
                      <a:endParaRPr lang="en-US" sz="2400" b="0" dirty="0"/>
                    </a:p>
                  </a:txBody>
                  <a:tcPr/>
                </a:tc>
              </a:tr>
              <a:tr h="5213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can have abstract methods</a:t>
                      </a:r>
                      <a:endParaRPr lang="en-US" sz="2400" b="0" dirty="0"/>
                    </a:p>
                  </a:txBody>
                  <a:tcPr/>
                </a:tc>
              </a:tr>
              <a:tr h="521303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b="0" dirty="0" smtClean="0"/>
                        <a:t>can</a:t>
                      </a:r>
                      <a:r>
                        <a:rPr lang="en-US" sz="2400" b="0" baseline="0" dirty="0" smtClean="0"/>
                        <a:t> be inherited multiply</a:t>
                      </a:r>
                      <a:endParaRPr lang="en-US" sz="2400" b="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&quot;No&quot; Symbol 4"/>
          <p:cNvSpPr/>
          <p:nvPr/>
        </p:nvSpPr>
        <p:spPr>
          <a:xfrm>
            <a:off x="1872593" y="3132992"/>
            <a:ext cx="304800" cy="304800"/>
          </a:xfrm>
          <a:prstGeom prst="noSmoking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55528" y="2486661"/>
            <a:ext cx="538930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sym typeface="Wingdings 2"/>
              </a:rPr>
              <a:t></a:t>
            </a:r>
            <a:endParaRPr lang="en-US" sz="3600" b="1" dirty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33400" y="2486660"/>
            <a:ext cx="538930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sym typeface="Wingdings 2"/>
              </a:rPr>
              <a:t></a:t>
            </a:r>
            <a:endParaRPr lang="en-US" sz="3600" b="1" dirty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18670" y="2486661"/>
            <a:ext cx="538930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sym typeface="Wingdings 2"/>
              </a:rPr>
              <a:t></a:t>
            </a:r>
            <a:endParaRPr lang="en-US" sz="3600" b="1" dirty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" name="&quot;No&quot; Symbol 8"/>
          <p:cNvSpPr/>
          <p:nvPr/>
        </p:nvSpPr>
        <p:spPr>
          <a:xfrm>
            <a:off x="3235735" y="3132992"/>
            <a:ext cx="304800" cy="304800"/>
          </a:xfrm>
          <a:prstGeom prst="noSmoking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3400" y="3011269"/>
            <a:ext cx="538930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sym typeface="Wingdings 2"/>
              </a:rPr>
              <a:t></a:t>
            </a:r>
            <a:endParaRPr lang="en-US" sz="3600" b="1" dirty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2" name="&quot;No&quot; Symbol 11"/>
          <p:cNvSpPr/>
          <p:nvPr/>
        </p:nvSpPr>
        <p:spPr>
          <a:xfrm>
            <a:off x="3235735" y="3640016"/>
            <a:ext cx="304800" cy="304800"/>
          </a:xfrm>
          <a:prstGeom prst="noSmoking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400" y="3518293"/>
            <a:ext cx="538930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sym typeface="Wingdings 2"/>
              </a:rPr>
              <a:t></a:t>
            </a:r>
            <a:endParaRPr lang="en-US" sz="3600" b="1" dirty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755528" y="3518293"/>
            <a:ext cx="538930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sym typeface="Wingdings 2"/>
              </a:rPr>
              <a:t></a:t>
            </a:r>
            <a:endParaRPr lang="en-US" sz="3600" b="1" dirty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8" name="&quot;No&quot; Symbol 17"/>
          <p:cNvSpPr/>
          <p:nvPr/>
        </p:nvSpPr>
        <p:spPr>
          <a:xfrm>
            <a:off x="3235735" y="4182208"/>
            <a:ext cx="304800" cy="304800"/>
          </a:xfrm>
          <a:prstGeom prst="noSmoking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533400" y="4060485"/>
            <a:ext cx="538930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sym typeface="Wingdings 2"/>
              </a:rPr>
              <a:t></a:t>
            </a:r>
            <a:endParaRPr lang="en-US" sz="3600" b="1" dirty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755528" y="4060485"/>
            <a:ext cx="538930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sym typeface="Wingdings 2"/>
              </a:rPr>
              <a:t></a:t>
            </a:r>
            <a:endParaRPr lang="en-US" sz="3600" b="1" dirty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755528" y="4572001"/>
            <a:ext cx="538930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sym typeface="Wingdings 2"/>
              </a:rPr>
              <a:t></a:t>
            </a:r>
            <a:endParaRPr lang="en-US" sz="3600" b="1" dirty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33400" y="4572000"/>
            <a:ext cx="538930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sym typeface="Wingdings 2"/>
              </a:rPr>
              <a:t></a:t>
            </a:r>
            <a:endParaRPr lang="en-US" sz="3600" b="1" dirty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118670" y="4572001"/>
            <a:ext cx="538930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sym typeface="Wingdings 2"/>
              </a:rPr>
              <a:t></a:t>
            </a:r>
            <a:endParaRPr lang="en-US" sz="3600" b="1" dirty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4" name="&quot;No&quot; Symbol 23"/>
          <p:cNvSpPr/>
          <p:nvPr/>
        </p:nvSpPr>
        <p:spPr>
          <a:xfrm>
            <a:off x="3235735" y="5218331"/>
            <a:ext cx="304800" cy="304800"/>
          </a:xfrm>
          <a:prstGeom prst="noSmoking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33400" y="5096608"/>
            <a:ext cx="538930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sym typeface="Wingdings 2"/>
              </a:rPr>
              <a:t></a:t>
            </a:r>
            <a:endParaRPr lang="en-US" sz="3600" b="1" dirty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755528" y="5096608"/>
            <a:ext cx="538930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sym typeface="Wingdings 2"/>
              </a:rPr>
              <a:t></a:t>
            </a:r>
            <a:endParaRPr lang="en-US" sz="3600" b="1" dirty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7" name="&quot;No&quot; Symbol 26"/>
          <p:cNvSpPr/>
          <p:nvPr/>
        </p:nvSpPr>
        <p:spPr>
          <a:xfrm>
            <a:off x="650465" y="5734147"/>
            <a:ext cx="304800" cy="304800"/>
          </a:xfrm>
          <a:prstGeom prst="noSmoking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118670" y="5610860"/>
            <a:ext cx="538930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sym typeface="Wingdings 2"/>
              </a:rPr>
              <a:t></a:t>
            </a:r>
            <a:endParaRPr lang="en-US" sz="3600" b="1" dirty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755528" y="5610861"/>
            <a:ext cx="538930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sym typeface="Wingdings 2"/>
              </a:rPr>
              <a:t></a:t>
            </a:r>
            <a:endParaRPr lang="en-US" sz="3600" b="1" dirty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0" name="&quot;No&quot; Symbol 29"/>
          <p:cNvSpPr/>
          <p:nvPr/>
        </p:nvSpPr>
        <p:spPr>
          <a:xfrm>
            <a:off x="650465" y="6257191"/>
            <a:ext cx="304800" cy="304800"/>
          </a:xfrm>
          <a:prstGeom prst="noSmoking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118670" y="6133904"/>
            <a:ext cx="538930" cy="646331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en-US" sz="3600" b="1" dirty="0" smtClean="0">
                <a:ln>
                  <a:solidFill>
                    <a:schemeClr val="accent5">
                      <a:lumMod val="50000"/>
                    </a:schemeClr>
                  </a:solidFill>
                </a:ln>
                <a:solidFill>
                  <a:schemeClr val="accent3">
                    <a:lumMod val="75000"/>
                  </a:schemeClr>
                </a:solidFill>
                <a:sym typeface="Wingdings 2"/>
              </a:rPr>
              <a:t></a:t>
            </a:r>
            <a:endParaRPr lang="en-US" sz="3600" b="1" dirty="0">
              <a:ln>
                <a:solidFill>
                  <a:schemeClr val="accent5">
                    <a:lumMod val="50000"/>
                  </a:schemeClr>
                </a:solidFill>
              </a:ln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3" name="&quot;No&quot; Symbol 32"/>
          <p:cNvSpPr/>
          <p:nvPr/>
        </p:nvSpPr>
        <p:spPr>
          <a:xfrm>
            <a:off x="1872593" y="6257191"/>
            <a:ext cx="304800" cy="304800"/>
          </a:xfrm>
          <a:prstGeom prst="noSmoking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026" name="Picture 2" descr="http://eclipsesource.com/blogs/wp-content/uploads/2014/03/java8_logo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572284"/>
            <a:ext cx="491171" cy="5243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7259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7" grpId="0"/>
      <p:bldP spid="8" grpId="0"/>
      <p:bldP spid="9" grpId="0" animBg="1"/>
      <p:bldP spid="10" grpId="0"/>
      <p:bldP spid="12" grpId="0" animBg="1"/>
      <p:bldP spid="13" grpId="0"/>
      <p:bldP spid="17" grpId="0"/>
      <p:bldP spid="18" grpId="0" animBg="1"/>
      <p:bldP spid="19" grpId="0"/>
      <p:bldP spid="20" grpId="0"/>
      <p:bldP spid="21" grpId="0"/>
      <p:bldP spid="22" grpId="0"/>
      <p:bldP spid="23" grpId="0"/>
      <p:bldP spid="24" grpId="0" animBg="1"/>
      <p:bldP spid="25" grpId="0"/>
      <p:bldP spid="26" grpId="0"/>
      <p:bldP spid="27" grpId="0" animBg="1"/>
      <p:bldP spid="28" grpId="0"/>
      <p:bldP spid="29" grpId="0"/>
      <p:bldP spid="30" grpId="0" animBg="1"/>
      <p:bldP spid="31" grpId="0"/>
      <p:bldP spid="3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Attendance for this week’s recitation is mandatory!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A2 is due Wednesday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Get started on A3 – do one method a day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7705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200000"/>
              </a:lnSpc>
            </a:pPr>
            <a:r>
              <a:rPr lang="en-US" dirty="0" smtClean="0"/>
              <a:t>Big Demo!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Interfaces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Abstract Classes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Normal Classes vs. Abstract Classes vs. Interfaces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6129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057400" y="2439412"/>
            <a:ext cx="6934200" cy="37856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sz="2400" dirty="0"/>
              <a:t>/** </a:t>
            </a:r>
            <a:r>
              <a:rPr lang="en-US" sz="2400" dirty="0" smtClean="0"/>
              <a:t>A mutable collection of E values */</a:t>
            </a:r>
            <a:endParaRPr lang="en-US" sz="2400" dirty="0"/>
          </a:p>
          <a:p>
            <a:r>
              <a:rPr lang="en-US" sz="2400" b="1" dirty="0" smtClean="0"/>
              <a:t>public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0070C0"/>
                </a:solidFill>
              </a:rPr>
              <a:t>interface</a:t>
            </a:r>
            <a:r>
              <a:rPr lang="en-US" sz="2400" dirty="0" smtClean="0"/>
              <a:t> Collection&lt;E&gt; {</a:t>
            </a:r>
          </a:p>
          <a:p>
            <a:r>
              <a:rPr lang="en-US" sz="2400" dirty="0" smtClean="0"/>
              <a:t>   /** Return true if this collection contains </a:t>
            </a:r>
            <a:r>
              <a:rPr lang="en-US" sz="2400" dirty="0" err="1" smtClean="0"/>
              <a:t>elem</a:t>
            </a:r>
            <a:r>
              <a:rPr lang="en-US" sz="2400" dirty="0" smtClean="0"/>
              <a:t>*/</a:t>
            </a:r>
            <a:endParaRPr lang="en-US" sz="2400" dirty="0"/>
          </a:p>
          <a:p>
            <a:r>
              <a:rPr lang="en-US" sz="2400" dirty="0" smtClean="0"/>
              <a:t>   </a:t>
            </a:r>
            <a:r>
              <a:rPr lang="en-US" sz="2400" b="1" dirty="0" err="1" smtClean="0"/>
              <a:t>boolean</a:t>
            </a:r>
            <a:r>
              <a:rPr lang="en-US" sz="2400" b="1" dirty="0" smtClean="0"/>
              <a:t> </a:t>
            </a:r>
            <a:r>
              <a:rPr lang="en-US" sz="2400" dirty="0" smtClean="0"/>
              <a:t>contains(Object </a:t>
            </a:r>
            <a:r>
              <a:rPr lang="en-US" sz="2400" dirty="0" err="1" smtClean="0"/>
              <a:t>elem</a:t>
            </a:r>
            <a:r>
              <a:rPr lang="en-US" sz="2400" dirty="0" smtClean="0"/>
              <a:t>);</a:t>
            </a:r>
          </a:p>
          <a:p>
            <a:endParaRPr lang="en-US" sz="2400" dirty="0"/>
          </a:p>
          <a:p>
            <a:r>
              <a:rPr lang="en-US" sz="2400" dirty="0"/>
              <a:t>   /** </a:t>
            </a:r>
            <a:r>
              <a:rPr lang="en-US" sz="2400" dirty="0" smtClean="0"/>
              <a:t>Ensure that this contains elem.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   * Return true if the collection is changed by this. </a:t>
            </a:r>
            <a:r>
              <a:rPr lang="en-US" sz="2400" dirty="0"/>
              <a:t>*/</a:t>
            </a:r>
          </a:p>
          <a:p>
            <a:r>
              <a:rPr lang="en-US" sz="2400" dirty="0"/>
              <a:t>   </a:t>
            </a:r>
            <a:r>
              <a:rPr lang="en-US" sz="2400" b="1" dirty="0" err="1" smtClean="0"/>
              <a:t>boolean</a:t>
            </a:r>
            <a:r>
              <a:rPr lang="en-US" sz="2400" b="1" dirty="0" smtClean="0"/>
              <a:t> </a:t>
            </a:r>
            <a:r>
              <a:rPr lang="en-US" sz="2400" dirty="0" smtClean="0"/>
              <a:t>add(E </a:t>
            </a:r>
            <a:r>
              <a:rPr lang="en-US" sz="2400" dirty="0" err="1"/>
              <a:t>elem</a:t>
            </a:r>
            <a:r>
              <a:rPr lang="en-US" sz="2400" dirty="0" smtClean="0"/>
              <a:t>);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…</a:t>
            </a:r>
            <a:endParaRPr lang="en-US" sz="2400" dirty="0"/>
          </a:p>
          <a:p>
            <a:r>
              <a:rPr lang="en-US" sz="2400" dirty="0"/>
              <a:t>}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128565" y="3962400"/>
            <a:ext cx="2233635" cy="1295400"/>
            <a:chOff x="128565" y="3962400"/>
            <a:chExt cx="2233635" cy="1295400"/>
          </a:xfrm>
        </p:grpSpPr>
        <p:sp>
          <p:nvSpPr>
            <p:cNvPr id="7" name="Line Callout 1 6"/>
            <p:cNvSpPr/>
            <p:nvPr/>
          </p:nvSpPr>
          <p:spPr>
            <a:xfrm>
              <a:off x="128565" y="3962400"/>
              <a:ext cx="1852635" cy="830997"/>
            </a:xfrm>
            <a:prstGeom prst="borderCallout1">
              <a:avLst>
                <a:gd name="adj1" fmla="val 21924"/>
                <a:gd name="adj2" fmla="val 99398"/>
                <a:gd name="adj3" fmla="val -20813"/>
                <a:gd name="adj4" fmla="val 121601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>
              <a:spAutoFit/>
            </a:bodyPr>
            <a:lstStyle/>
            <a:p>
              <a:pPr algn="ctr"/>
              <a:r>
                <a:rPr lang="en-US" sz="2400" dirty="0" smtClean="0"/>
                <a:t>Always public</a:t>
              </a:r>
              <a:endParaRPr lang="en-US" sz="2400" dirty="0"/>
            </a:p>
          </p:txBody>
        </p:sp>
        <p:cxnSp>
          <p:nvCxnSpPr>
            <p:cNvPr id="9" name="Straight Connector 8"/>
            <p:cNvCxnSpPr/>
            <p:nvPr/>
          </p:nvCxnSpPr>
          <p:spPr>
            <a:xfrm flipH="1" flipV="1">
              <a:off x="1981200" y="4648200"/>
              <a:ext cx="381000" cy="609600"/>
            </a:xfrm>
            <a:prstGeom prst="line">
              <a:avLst/>
            </a:prstGeom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Line Callout 1 10"/>
          <p:cNvSpPr/>
          <p:nvPr/>
        </p:nvSpPr>
        <p:spPr>
          <a:xfrm>
            <a:off x="2209800" y="1693487"/>
            <a:ext cx="2037899" cy="624341"/>
          </a:xfrm>
          <a:prstGeom prst="borderCallout1">
            <a:avLst>
              <a:gd name="adj1" fmla="val 99161"/>
              <a:gd name="adj2" fmla="val 84686"/>
              <a:gd name="adj3" fmla="val 198136"/>
              <a:gd name="adj4" fmla="val 845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sz="2400" dirty="0" smtClean="0"/>
              <a:t>New keyword</a:t>
            </a:r>
            <a:endParaRPr lang="en-US" sz="2400" dirty="0"/>
          </a:p>
        </p:txBody>
      </p:sp>
      <p:grpSp>
        <p:nvGrpSpPr>
          <p:cNvPr id="12" name="Group 11"/>
          <p:cNvGrpSpPr/>
          <p:nvPr/>
        </p:nvGrpSpPr>
        <p:grpSpPr>
          <a:xfrm>
            <a:off x="5867400" y="3810000"/>
            <a:ext cx="2465858" cy="2743200"/>
            <a:chOff x="204765" y="2590800"/>
            <a:chExt cx="2465858" cy="2743200"/>
          </a:xfrm>
        </p:grpSpPr>
        <p:sp>
          <p:nvSpPr>
            <p:cNvPr id="13" name="Line Callout 1 12"/>
            <p:cNvSpPr/>
            <p:nvPr/>
          </p:nvSpPr>
          <p:spPr>
            <a:xfrm>
              <a:off x="204765" y="4133671"/>
              <a:ext cx="2465858" cy="1200329"/>
            </a:xfrm>
            <a:prstGeom prst="borderCallout1">
              <a:avLst>
                <a:gd name="adj1" fmla="val -295"/>
                <a:gd name="adj2" fmla="val 210"/>
                <a:gd name="adj3" fmla="val -4745"/>
                <a:gd name="adj4" fmla="val -33139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>
              <a:spAutoFit/>
            </a:bodyPr>
            <a:lstStyle/>
            <a:p>
              <a:pPr algn="ctr"/>
              <a:r>
                <a:rPr lang="en-US" sz="2400" dirty="0" smtClean="0"/>
                <a:t>No implementations!!!</a:t>
              </a:r>
              <a:endParaRPr lang="en-US" sz="2400" dirty="0"/>
            </a:p>
          </p:txBody>
        </p:sp>
        <p:cxnSp>
          <p:nvCxnSpPr>
            <p:cNvPr id="14" name="Straight Connector 13"/>
            <p:cNvCxnSpPr>
              <a:endCxn id="13" idx="3"/>
            </p:cNvCxnSpPr>
            <p:nvPr/>
          </p:nvCxnSpPr>
          <p:spPr>
            <a:xfrm>
              <a:off x="585765" y="2590800"/>
              <a:ext cx="851929" cy="1542871"/>
            </a:xfrm>
            <a:prstGeom prst="lin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cxnSp>
      </p:grpSp>
      <p:sp>
        <p:nvSpPr>
          <p:cNvPr id="19" name="Rounded Rectangle 18"/>
          <p:cNvSpPr/>
          <p:nvPr/>
        </p:nvSpPr>
        <p:spPr>
          <a:xfrm>
            <a:off x="2842260" y="5562600"/>
            <a:ext cx="2263140" cy="87990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No fields!</a:t>
            </a:r>
          </a:p>
          <a:p>
            <a:pPr algn="ctr"/>
            <a:r>
              <a:rPr lang="en-US" sz="2400" dirty="0" smtClean="0"/>
              <a:t>No constructors!</a:t>
            </a:r>
            <a:endParaRPr lang="en-US" sz="2400" dirty="0"/>
          </a:p>
        </p:txBody>
      </p:sp>
      <p:sp>
        <p:nvSpPr>
          <p:cNvPr id="15" name="Rounded Rectangle 14"/>
          <p:cNvSpPr/>
          <p:nvPr/>
        </p:nvSpPr>
        <p:spPr>
          <a:xfrm>
            <a:off x="5297043" y="948898"/>
            <a:ext cx="2489454" cy="879902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Interfaces cannot by </a:t>
            </a:r>
            <a:r>
              <a:rPr lang="en-US" sz="2400" b="1" dirty="0" err="1" smtClean="0"/>
              <a:t>new</a:t>
            </a:r>
            <a:r>
              <a:rPr lang="en-US" sz="2400" dirty="0" err="1" smtClean="0"/>
              <a:t>ed</a:t>
            </a:r>
            <a:r>
              <a:rPr lang="en-US" sz="2400" dirty="0" smtClean="0"/>
              <a:t>!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7771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9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Implementing Interfaces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882811" y="2133600"/>
            <a:ext cx="7073577" cy="378565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sz="2400" dirty="0"/>
              <a:t>/** </a:t>
            </a:r>
            <a:r>
              <a:rPr lang="en-US" sz="2400" dirty="0" smtClean="0"/>
              <a:t>A range of integers that always includes 0 */</a:t>
            </a:r>
            <a:endParaRPr lang="en-US" sz="2400" dirty="0"/>
          </a:p>
          <a:p>
            <a:r>
              <a:rPr lang="en-US" sz="2400" b="1" dirty="0" smtClean="0"/>
              <a:t>public</a:t>
            </a:r>
            <a:r>
              <a:rPr lang="en-US" sz="2400" dirty="0" smtClean="0"/>
              <a:t> </a:t>
            </a:r>
            <a:r>
              <a:rPr lang="en-US" sz="2400" b="1" dirty="0" smtClean="0"/>
              <a:t>class</a:t>
            </a:r>
            <a:r>
              <a:rPr lang="en-US" sz="2400" dirty="0" smtClean="0"/>
              <a:t> </a:t>
            </a:r>
            <a:r>
              <a:rPr lang="en-US" sz="2400" dirty="0" err="1" smtClean="0"/>
              <a:t>IntRange</a:t>
            </a:r>
            <a:r>
              <a:rPr lang="en-US" sz="2400" dirty="0" smtClean="0"/>
              <a:t> </a:t>
            </a:r>
            <a:r>
              <a:rPr lang="en-US" sz="2400" b="1" dirty="0" smtClean="0">
                <a:solidFill>
                  <a:srgbClr val="0070C0"/>
                </a:solidFill>
              </a:rPr>
              <a:t>implements </a:t>
            </a:r>
            <a:r>
              <a:rPr lang="en-US" sz="2400" dirty="0" smtClean="0"/>
              <a:t>Collection&lt;Integer&gt; {</a:t>
            </a:r>
          </a:p>
          <a:p>
            <a:r>
              <a:rPr lang="en-US" sz="2400" dirty="0" smtClean="0"/>
              <a:t>   </a:t>
            </a:r>
            <a:r>
              <a:rPr lang="en-US" sz="2400" b="1" dirty="0" smtClean="0"/>
              <a:t>private 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 min = 0; </a:t>
            </a:r>
            <a:r>
              <a:rPr lang="en-US" sz="2400" dirty="0" smtClean="0">
                <a:solidFill>
                  <a:schemeClr val="accent5"/>
                </a:solidFill>
              </a:rPr>
              <a:t>// Represents the range </a:t>
            </a:r>
            <a:r>
              <a:rPr lang="en-US" sz="2400" dirty="0" err="1" smtClean="0">
                <a:solidFill>
                  <a:schemeClr val="accent5"/>
                </a:solidFill>
              </a:rPr>
              <a:t>min..max</a:t>
            </a:r>
            <a:endParaRPr lang="en-US" sz="2400" dirty="0" smtClean="0">
              <a:solidFill>
                <a:schemeClr val="accent5"/>
              </a:solidFill>
            </a:endParaRPr>
          </a:p>
          <a:p>
            <a:r>
              <a:rPr lang="en-US" sz="2400" dirty="0" smtClean="0"/>
              <a:t>   </a:t>
            </a:r>
            <a:r>
              <a:rPr lang="en-US" sz="2400" b="1" dirty="0" smtClean="0"/>
              <a:t>private </a:t>
            </a:r>
            <a:r>
              <a:rPr lang="en-US" sz="2400" b="1" dirty="0" err="1"/>
              <a:t>int</a:t>
            </a:r>
            <a:r>
              <a:rPr lang="en-US" sz="2400" dirty="0"/>
              <a:t> max </a:t>
            </a:r>
            <a:r>
              <a:rPr lang="en-US" sz="2400" dirty="0" smtClean="0"/>
              <a:t>= </a:t>
            </a:r>
            <a:r>
              <a:rPr lang="en-US" sz="2400" dirty="0"/>
              <a:t>0</a:t>
            </a:r>
            <a:r>
              <a:rPr lang="en-US" sz="2400" dirty="0" smtClean="0"/>
              <a:t>; </a:t>
            </a:r>
            <a:r>
              <a:rPr lang="en-US" sz="2400" dirty="0" smtClean="0">
                <a:solidFill>
                  <a:schemeClr val="accent5"/>
                </a:solidFill>
              </a:rPr>
              <a:t>// min &lt;= max</a:t>
            </a:r>
            <a:endParaRPr lang="en-US" sz="2400" dirty="0">
              <a:solidFill>
                <a:schemeClr val="accent5"/>
              </a:solidFill>
            </a:endParaRPr>
          </a:p>
          <a:p>
            <a:r>
              <a:rPr lang="en-US" sz="2400" dirty="0"/>
              <a:t>   /** Return true if </a:t>
            </a:r>
            <a:r>
              <a:rPr lang="en-US" sz="2400" dirty="0" err="1" smtClean="0"/>
              <a:t>elem</a:t>
            </a:r>
            <a:r>
              <a:rPr lang="en-US" sz="2400" dirty="0" smtClean="0"/>
              <a:t> is an integer in the range. */</a:t>
            </a:r>
          </a:p>
          <a:p>
            <a:r>
              <a:rPr lang="en-US" sz="2400" dirty="0" smtClean="0"/>
              <a:t>   </a:t>
            </a:r>
            <a:r>
              <a:rPr lang="en-US" sz="2400" b="1" dirty="0" smtClean="0"/>
              <a:t>public</a:t>
            </a:r>
            <a:r>
              <a:rPr lang="en-US" sz="2400" dirty="0" smtClean="0"/>
              <a:t> </a:t>
            </a:r>
            <a:r>
              <a:rPr lang="en-US" sz="2400" b="1" dirty="0" err="1" smtClean="0"/>
              <a:t>boolean</a:t>
            </a:r>
            <a:r>
              <a:rPr lang="en-US" sz="2400" b="1" dirty="0" smtClean="0"/>
              <a:t> </a:t>
            </a:r>
            <a:r>
              <a:rPr lang="en-US" sz="2400" dirty="0" smtClean="0"/>
              <a:t>contains(Object </a:t>
            </a:r>
            <a:r>
              <a:rPr lang="en-US" sz="2400" dirty="0" err="1" smtClean="0"/>
              <a:t>elem</a:t>
            </a:r>
            <a:r>
              <a:rPr lang="en-US" sz="2400" dirty="0" smtClean="0"/>
              <a:t>) {…}</a:t>
            </a:r>
            <a:endParaRPr lang="en-US" sz="2400" dirty="0"/>
          </a:p>
          <a:p>
            <a:r>
              <a:rPr lang="en-US" sz="2400" dirty="0"/>
              <a:t>   /** </a:t>
            </a:r>
            <a:r>
              <a:rPr lang="en-US" sz="2400" dirty="0" smtClean="0"/>
              <a:t>Minimally extend the range to include elem.</a:t>
            </a:r>
            <a:endParaRPr lang="en-US" sz="2400" dirty="0"/>
          </a:p>
          <a:p>
            <a:r>
              <a:rPr lang="en-US" sz="2400" dirty="0"/>
              <a:t>      * Return true if the </a:t>
            </a:r>
            <a:r>
              <a:rPr lang="en-US" sz="2400" dirty="0" smtClean="0"/>
              <a:t>range had to be extended. */</a:t>
            </a:r>
          </a:p>
          <a:p>
            <a:r>
              <a:rPr lang="en-US" sz="2400" b="1" dirty="0" smtClean="0"/>
              <a:t>   public</a:t>
            </a:r>
            <a:r>
              <a:rPr lang="en-US" sz="2400" dirty="0" smtClean="0"/>
              <a:t> </a:t>
            </a:r>
            <a:r>
              <a:rPr lang="en-US" sz="2400" b="1" dirty="0" err="1" smtClean="0"/>
              <a:t>boolean</a:t>
            </a:r>
            <a:r>
              <a:rPr lang="en-US" sz="2400" b="1" dirty="0" smtClean="0"/>
              <a:t> </a:t>
            </a:r>
            <a:r>
              <a:rPr lang="en-US" sz="2400" dirty="0" smtClean="0"/>
              <a:t>add(Integer </a:t>
            </a:r>
            <a:r>
              <a:rPr lang="en-US" sz="2400" dirty="0" err="1"/>
              <a:t>elem</a:t>
            </a:r>
            <a:r>
              <a:rPr lang="en-US" sz="2400" dirty="0" smtClean="0"/>
              <a:t>) {…}</a:t>
            </a:r>
            <a:endParaRPr lang="en-US" sz="2400" dirty="0"/>
          </a:p>
          <a:p>
            <a:r>
              <a:rPr lang="en-US" sz="2400" dirty="0"/>
              <a:t>}</a:t>
            </a:r>
          </a:p>
        </p:txBody>
      </p:sp>
      <p:sp>
        <p:nvSpPr>
          <p:cNvPr id="5" name="Line Callout 1 4"/>
          <p:cNvSpPr/>
          <p:nvPr/>
        </p:nvSpPr>
        <p:spPr>
          <a:xfrm>
            <a:off x="1423618" y="1600200"/>
            <a:ext cx="3610263" cy="461665"/>
          </a:xfrm>
          <a:prstGeom prst="borderCallout1">
            <a:avLst>
              <a:gd name="adj1" fmla="val 99161"/>
              <a:gd name="adj2" fmla="val 84686"/>
              <a:gd name="adj3" fmla="val 224799"/>
              <a:gd name="adj4" fmla="val 845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sz="2400" dirty="0" smtClean="0"/>
              <a:t>Classes </a:t>
            </a:r>
            <a:r>
              <a:rPr lang="en-US" sz="2400" i="1" dirty="0" smtClean="0"/>
              <a:t>implement</a:t>
            </a:r>
            <a:r>
              <a:rPr lang="en-US" sz="2400" dirty="0" smtClean="0"/>
              <a:t> interfaces</a:t>
            </a:r>
            <a:endParaRPr lang="en-US" sz="2400" dirty="0"/>
          </a:p>
        </p:txBody>
      </p:sp>
      <p:grpSp>
        <p:nvGrpSpPr>
          <p:cNvPr id="6" name="Group 5"/>
          <p:cNvGrpSpPr/>
          <p:nvPr/>
        </p:nvGrpSpPr>
        <p:grpSpPr>
          <a:xfrm>
            <a:off x="6297142" y="4311134"/>
            <a:ext cx="2465858" cy="2394466"/>
            <a:chOff x="-254247" y="2504384"/>
            <a:chExt cx="2465858" cy="2394466"/>
          </a:xfrm>
        </p:grpSpPr>
        <p:sp>
          <p:nvSpPr>
            <p:cNvPr id="7" name="Line Callout 1 6"/>
            <p:cNvSpPr/>
            <p:nvPr/>
          </p:nvSpPr>
          <p:spPr>
            <a:xfrm>
              <a:off x="-254247" y="3329190"/>
              <a:ext cx="2465858" cy="1569660"/>
            </a:xfrm>
            <a:prstGeom prst="borderCallout1">
              <a:avLst>
                <a:gd name="adj1" fmla="val 16552"/>
                <a:gd name="adj2" fmla="val 210"/>
                <a:gd name="adj3" fmla="val 12605"/>
                <a:gd name="adj4" fmla="val -13020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>
              <a:spAutoFit/>
            </a:bodyPr>
            <a:lstStyle/>
            <a:p>
              <a:pPr algn="ctr"/>
              <a:r>
                <a:rPr lang="en-US" sz="2400" dirty="0" smtClean="0"/>
                <a:t>Provides implementations for interface methods</a:t>
              </a:r>
              <a:endParaRPr lang="en-US" sz="2400" dirty="0"/>
            </a:p>
          </p:txBody>
        </p:sp>
        <p:cxnSp>
          <p:nvCxnSpPr>
            <p:cNvPr id="8" name="Straight Connector 7"/>
            <p:cNvCxnSpPr>
              <a:endCxn id="7" idx="3"/>
            </p:cNvCxnSpPr>
            <p:nvPr/>
          </p:nvCxnSpPr>
          <p:spPr>
            <a:xfrm>
              <a:off x="-74389" y="2504384"/>
              <a:ext cx="1053071" cy="824806"/>
            </a:xfrm>
            <a:prstGeom prst="line">
              <a:avLst/>
            </a:prstGeom>
            <a:ln/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</p:cxnSp>
      </p:grpSp>
    </p:spTree>
    <p:extLst>
      <p:ext uri="{BB962C8B-B14F-4D97-AF65-F5344CB8AC3E}">
        <p14:creationId xmlns:p14="http://schemas.microsoft.com/office/powerpoint/2010/main" val="1560061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Interfaces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28600" y="1828800"/>
            <a:ext cx="6172200" cy="415498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sz="2400" dirty="0"/>
              <a:t>/** </a:t>
            </a:r>
            <a:r>
              <a:rPr lang="en-US" sz="2400" dirty="0" smtClean="0"/>
              <a:t>Returns whether the collection contains every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* integer between and including min and max.</a:t>
            </a:r>
          </a:p>
          <a:p>
            <a:r>
              <a:rPr lang="en-US" sz="2400" dirty="0" smtClean="0"/>
              <a:t>   * Precondition: </a:t>
            </a:r>
            <a:r>
              <a:rPr lang="en-US" sz="2400" dirty="0" err="1" smtClean="0"/>
              <a:t>ints</a:t>
            </a:r>
            <a:r>
              <a:rPr lang="en-US" sz="2400" dirty="0" smtClean="0"/>
              <a:t> is not null */</a:t>
            </a:r>
            <a:endParaRPr lang="en-US" sz="2400" dirty="0"/>
          </a:p>
          <a:p>
            <a:r>
              <a:rPr lang="en-US" sz="2400" b="1" dirty="0" smtClean="0"/>
              <a:t>public</a:t>
            </a:r>
            <a:r>
              <a:rPr lang="en-US" sz="2400" dirty="0" smtClean="0"/>
              <a:t> </a:t>
            </a:r>
            <a:r>
              <a:rPr lang="en-US" sz="2400" b="1" dirty="0" smtClean="0"/>
              <a:t>static </a:t>
            </a:r>
            <a:r>
              <a:rPr lang="en-US" sz="2400" b="1" dirty="0" err="1" smtClean="0"/>
              <a:t>boolean</a:t>
            </a:r>
            <a:r>
              <a:rPr lang="en-US" sz="2400" b="1" dirty="0" smtClean="0"/>
              <a:t> </a:t>
            </a:r>
            <a:r>
              <a:rPr lang="en-US" sz="2400" dirty="0" err="1" smtClean="0"/>
              <a:t>containsRange</a:t>
            </a:r>
            <a:r>
              <a:rPr lang="en-US" sz="2400" dirty="0" smtClean="0"/>
              <a:t>(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Collection&lt;Integer&gt; </a:t>
            </a:r>
            <a:r>
              <a:rPr lang="en-US" sz="2400" dirty="0" err="1" smtClean="0"/>
              <a:t>ints</a:t>
            </a:r>
            <a:r>
              <a:rPr lang="en-US" sz="2400" dirty="0" smtClean="0"/>
              <a:t>,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 min, 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 max) {</a:t>
            </a:r>
          </a:p>
          <a:p>
            <a:r>
              <a:rPr lang="en-US" sz="2400" dirty="0"/>
              <a:t>	</a:t>
            </a:r>
            <a:r>
              <a:rPr lang="en-US" sz="2400" b="1" dirty="0" smtClean="0"/>
              <a:t>for</a:t>
            </a:r>
            <a:r>
              <a:rPr lang="en-US" sz="2400" dirty="0" smtClean="0"/>
              <a:t> (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 smtClean="0"/>
              <a:t>i</a:t>
            </a:r>
            <a:r>
              <a:rPr lang="en-US" sz="2400" dirty="0" smtClean="0"/>
              <a:t> = min; </a:t>
            </a:r>
            <a:r>
              <a:rPr lang="en-US" sz="2400" dirty="0" err="1" smtClean="0"/>
              <a:t>i</a:t>
            </a:r>
            <a:r>
              <a:rPr lang="en-US" sz="2400" dirty="0" smtClean="0"/>
              <a:t> &lt;= max; </a:t>
            </a:r>
            <a:r>
              <a:rPr lang="en-US" sz="2400" dirty="0" err="1" smtClean="0"/>
              <a:t>i</a:t>
            </a:r>
            <a:r>
              <a:rPr lang="en-US" sz="2400" dirty="0" smtClean="0"/>
              <a:t>++)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</a:t>
            </a:r>
            <a:r>
              <a:rPr lang="en-US" sz="2400" b="1" dirty="0" smtClean="0"/>
              <a:t>if</a:t>
            </a:r>
            <a:r>
              <a:rPr lang="en-US" sz="2400" dirty="0" smtClean="0"/>
              <a:t> (!</a:t>
            </a:r>
            <a:r>
              <a:rPr lang="en-US" sz="2400" dirty="0" err="1" smtClean="0"/>
              <a:t>ints.contains</a:t>
            </a:r>
            <a:r>
              <a:rPr lang="en-US" sz="2400" dirty="0" smtClean="0"/>
              <a:t>(</a:t>
            </a:r>
            <a:r>
              <a:rPr lang="en-US" sz="2400" dirty="0" err="1" smtClean="0"/>
              <a:t>i</a:t>
            </a:r>
            <a:r>
              <a:rPr lang="en-US" sz="2400" dirty="0" smtClean="0"/>
              <a:t>))</a:t>
            </a:r>
          </a:p>
          <a:p>
            <a:r>
              <a:rPr lang="en-US" sz="2400" dirty="0"/>
              <a:t>	</a:t>
            </a:r>
            <a:r>
              <a:rPr lang="en-US" sz="2400" dirty="0" smtClean="0"/>
              <a:t>		</a:t>
            </a:r>
            <a:r>
              <a:rPr lang="en-US" sz="2400" b="1" dirty="0" smtClean="0"/>
              <a:t>return false</a:t>
            </a:r>
            <a:r>
              <a:rPr lang="en-US" sz="2400" dirty="0" smtClean="0"/>
              <a:t>;</a:t>
            </a:r>
          </a:p>
          <a:p>
            <a:r>
              <a:rPr lang="en-US" sz="2400" dirty="0"/>
              <a:t>	</a:t>
            </a:r>
            <a:r>
              <a:rPr lang="en-US" sz="2400" b="1" dirty="0" smtClean="0"/>
              <a:t>return true</a:t>
            </a:r>
            <a:r>
              <a:rPr lang="en-US" sz="2400" dirty="0" smtClean="0"/>
              <a:t>;</a:t>
            </a:r>
          </a:p>
          <a:p>
            <a:r>
              <a:rPr lang="en-US" sz="2400" dirty="0" smtClean="0"/>
              <a:t>}</a:t>
            </a:r>
            <a:endParaRPr lang="en-US" sz="2400" dirty="0"/>
          </a:p>
        </p:txBody>
      </p:sp>
      <p:sp>
        <p:nvSpPr>
          <p:cNvPr id="5" name="Line Callout 1 4"/>
          <p:cNvSpPr/>
          <p:nvPr/>
        </p:nvSpPr>
        <p:spPr>
          <a:xfrm>
            <a:off x="2743200" y="5429071"/>
            <a:ext cx="5410200" cy="1200329"/>
          </a:xfrm>
          <a:prstGeom prst="borderCallout1">
            <a:avLst>
              <a:gd name="adj1" fmla="val -265"/>
              <a:gd name="adj2" fmla="val 3459"/>
              <a:gd name="adj3" fmla="val -56418"/>
              <a:gd name="adj4" fmla="val 601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sz="2400" dirty="0" smtClean="0"/>
              <a:t>Because </a:t>
            </a:r>
            <a:r>
              <a:rPr lang="en-US" sz="2400" dirty="0" err="1" smtClean="0"/>
              <a:t>ints</a:t>
            </a:r>
            <a:r>
              <a:rPr lang="en-US" sz="2400" dirty="0" smtClean="0"/>
              <a:t> has type Collection&lt;Integer&gt;, you can use any method declared in the Collection&lt;Integer&gt; interface.</a:t>
            </a:r>
            <a:endParaRPr lang="en-US" sz="2400" dirty="0"/>
          </a:p>
        </p:txBody>
      </p:sp>
      <p:sp>
        <p:nvSpPr>
          <p:cNvPr id="6" name="Rounded Rectangle 5"/>
          <p:cNvSpPr/>
          <p:nvPr/>
        </p:nvSpPr>
        <p:spPr>
          <a:xfrm>
            <a:off x="5334000" y="3176488"/>
            <a:ext cx="3581400" cy="1419425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Works on any Collection!!!</a:t>
            </a:r>
          </a:p>
          <a:p>
            <a:pPr algn="ctr"/>
            <a:r>
              <a:rPr lang="en-US" sz="2400" dirty="0" smtClean="0"/>
              <a:t>This includes </a:t>
            </a:r>
            <a:r>
              <a:rPr lang="en-US" sz="2400" dirty="0" smtClean="0"/>
              <a:t>your own </a:t>
            </a:r>
            <a:r>
              <a:rPr lang="en-US" sz="2400" dirty="0" err="1" smtClean="0"/>
              <a:t>DLinkedList</a:t>
            </a:r>
            <a:r>
              <a:rPr lang="en-US" sz="2400" dirty="0" smtClean="0"/>
              <a:t> from A3!</a:t>
            </a:r>
            <a:endParaRPr lang="en-US" sz="2400" dirty="0"/>
          </a:p>
        </p:txBody>
      </p:sp>
      <p:sp>
        <p:nvSpPr>
          <p:cNvPr id="7" name="Line Callout 1 6"/>
          <p:cNvSpPr/>
          <p:nvPr/>
        </p:nvSpPr>
        <p:spPr>
          <a:xfrm>
            <a:off x="130308" y="3353991"/>
            <a:ext cx="1365960" cy="745311"/>
          </a:xfrm>
          <a:prstGeom prst="borderCallout1">
            <a:avLst>
              <a:gd name="adj1" fmla="val 22154"/>
              <a:gd name="adj2" fmla="val 100335"/>
              <a:gd name="adj3" fmla="val 21765"/>
              <a:gd name="adj4" fmla="val 1436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sz="2400" dirty="0" smtClean="0"/>
              <a:t>Interfaces are types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59109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Extending Interfaces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914400" y="2527280"/>
            <a:ext cx="7467600" cy="341632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sz="2400" dirty="0"/>
              <a:t>/** </a:t>
            </a:r>
            <a:r>
              <a:rPr lang="en-US" sz="2400" dirty="0" smtClean="0"/>
              <a:t>A mutable indexed list of E values */</a:t>
            </a:r>
            <a:endParaRPr lang="en-US" sz="2400" dirty="0"/>
          </a:p>
          <a:p>
            <a:r>
              <a:rPr lang="en-US" sz="2400" b="1" dirty="0" smtClean="0"/>
              <a:t>public interface</a:t>
            </a:r>
            <a:r>
              <a:rPr lang="en-US" sz="2400" dirty="0" smtClean="0"/>
              <a:t> List&lt;E</a:t>
            </a:r>
            <a:r>
              <a:rPr lang="en-US" sz="2400" dirty="0"/>
              <a:t>&gt; </a:t>
            </a:r>
            <a:r>
              <a:rPr lang="en-US" sz="2400" b="1" dirty="0" smtClean="0">
                <a:solidFill>
                  <a:srgbClr val="0070C0"/>
                </a:solidFill>
              </a:rPr>
              <a:t>extends</a:t>
            </a:r>
            <a:r>
              <a:rPr lang="en-US" sz="2400" dirty="0" smtClean="0"/>
              <a:t> </a:t>
            </a:r>
            <a:r>
              <a:rPr lang="en-US" sz="2400" dirty="0"/>
              <a:t>Collection&lt;E</a:t>
            </a:r>
            <a:r>
              <a:rPr lang="en-US" sz="2400" dirty="0" smtClean="0"/>
              <a:t>&gt; {</a:t>
            </a:r>
          </a:p>
          <a:p>
            <a:r>
              <a:rPr lang="en-US" sz="2400" dirty="0" smtClean="0"/>
              <a:t>   </a:t>
            </a:r>
            <a:r>
              <a:rPr lang="en-US" sz="2400" b="1" dirty="0" err="1" smtClean="0"/>
              <a:t>int</a:t>
            </a:r>
            <a:r>
              <a:rPr lang="en-US" sz="2400" b="1" dirty="0" smtClean="0"/>
              <a:t> </a:t>
            </a:r>
            <a:r>
              <a:rPr lang="en-US" sz="2400" dirty="0" smtClean="0"/>
              <a:t>size(); // return size of the list</a:t>
            </a:r>
          </a:p>
          <a:p>
            <a:r>
              <a:rPr lang="en-US" sz="2400" dirty="0" smtClean="0"/>
              <a:t>   </a:t>
            </a:r>
            <a:r>
              <a:rPr lang="en-US" sz="2400" dirty="0"/>
              <a:t>E </a:t>
            </a:r>
            <a:r>
              <a:rPr lang="en-US" sz="2400" dirty="0" smtClean="0"/>
              <a:t>get(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/>
              <a:t>index</a:t>
            </a:r>
            <a:r>
              <a:rPr lang="en-US" sz="2400" dirty="0" smtClean="0"/>
              <a:t>); // return </a:t>
            </a:r>
            <a:r>
              <a:rPr lang="en-US" sz="2400" dirty="0" err="1" smtClean="0"/>
              <a:t>elem</a:t>
            </a:r>
            <a:r>
              <a:rPr lang="en-US" sz="2400" dirty="0" smtClean="0"/>
              <a:t> at index</a:t>
            </a:r>
            <a:endParaRPr lang="en-US" sz="2400" dirty="0"/>
          </a:p>
          <a:p>
            <a:r>
              <a:rPr lang="en-US" sz="2400" dirty="0"/>
              <a:t>   E </a:t>
            </a:r>
            <a:r>
              <a:rPr lang="en-US" sz="2400" dirty="0" smtClean="0"/>
              <a:t>set(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 index, E </a:t>
            </a:r>
            <a:r>
              <a:rPr lang="en-US" sz="2400" dirty="0" err="1" smtClean="0"/>
              <a:t>elem</a:t>
            </a:r>
            <a:r>
              <a:rPr lang="en-US" sz="2400" dirty="0" smtClean="0"/>
              <a:t>); // change </a:t>
            </a:r>
            <a:r>
              <a:rPr lang="en-US" sz="2400" dirty="0" err="1" smtClean="0"/>
              <a:t>elem</a:t>
            </a:r>
            <a:r>
              <a:rPr lang="en-US" sz="2400" dirty="0" smtClean="0"/>
              <a:t> at index</a:t>
            </a:r>
            <a:endParaRPr lang="en-US" sz="2400" dirty="0"/>
          </a:p>
          <a:p>
            <a:r>
              <a:rPr lang="en-US" sz="2400" dirty="0" smtClean="0"/>
              <a:t>   </a:t>
            </a:r>
            <a:r>
              <a:rPr lang="en-US" sz="2400" b="1" dirty="0" err="1" smtClean="0"/>
              <a:t>boolean</a:t>
            </a:r>
            <a:r>
              <a:rPr lang="en-US" sz="2400" b="1" dirty="0" smtClean="0"/>
              <a:t> </a:t>
            </a:r>
            <a:r>
              <a:rPr lang="en-US" sz="2400" dirty="0" smtClean="0"/>
              <a:t>add(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 index, E </a:t>
            </a:r>
            <a:r>
              <a:rPr lang="en-US" sz="2400" dirty="0" err="1" smtClean="0"/>
              <a:t>elem</a:t>
            </a:r>
            <a:r>
              <a:rPr lang="en-US" sz="2400" dirty="0" smtClean="0"/>
              <a:t>); // insert </a:t>
            </a:r>
            <a:r>
              <a:rPr lang="en-US" sz="2400" dirty="0" err="1" smtClean="0"/>
              <a:t>elem</a:t>
            </a:r>
            <a:r>
              <a:rPr lang="en-US" sz="2400" dirty="0" smtClean="0"/>
              <a:t> at index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E remove(</a:t>
            </a:r>
            <a:r>
              <a:rPr lang="en-US" sz="2400" b="1" dirty="0" err="1" smtClean="0"/>
              <a:t>int</a:t>
            </a:r>
            <a:r>
              <a:rPr lang="en-US" sz="2400" dirty="0" smtClean="0"/>
              <a:t> index); // remove and return </a:t>
            </a:r>
            <a:r>
              <a:rPr lang="en-US" sz="2400" dirty="0" err="1" smtClean="0"/>
              <a:t>elem</a:t>
            </a:r>
            <a:r>
              <a:rPr lang="en-US" sz="2400" dirty="0" smtClean="0"/>
              <a:t> at index</a:t>
            </a:r>
          </a:p>
          <a:p>
            <a:r>
              <a:rPr lang="en-US" sz="2400" dirty="0"/>
              <a:t> </a:t>
            </a:r>
            <a:r>
              <a:rPr lang="en-US" sz="2400" dirty="0" smtClean="0"/>
              <a:t>  …</a:t>
            </a:r>
            <a:endParaRPr lang="en-US" sz="2400" dirty="0"/>
          </a:p>
          <a:p>
            <a:r>
              <a:rPr lang="en-US" sz="2400" dirty="0"/>
              <a:t>}</a:t>
            </a:r>
          </a:p>
        </p:txBody>
      </p:sp>
      <p:sp>
        <p:nvSpPr>
          <p:cNvPr id="6" name="Line Callout 1 5"/>
          <p:cNvSpPr/>
          <p:nvPr/>
        </p:nvSpPr>
        <p:spPr>
          <a:xfrm>
            <a:off x="914400" y="1993880"/>
            <a:ext cx="4368418" cy="461665"/>
          </a:xfrm>
          <a:prstGeom prst="borderCallout1">
            <a:avLst>
              <a:gd name="adj1" fmla="val 99161"/>
              <a:gd name="adj2" fmla="val 84686"/>
              <a:gd name="adj3" fmla="val 224799"/>
              <a:gd name="adj4" fmla="val 845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sz="2400" dirty="0" smtClean="0"/>
              <a:t>Interfaces </a:t>
            </a:r>
            <a:r>
              <a:rPr lang="en-US" sz="2400" i="1" dirty="0" smtClean="0"/>
              <a:t>extend</a:t>
            </a:r>
            <a:r>
              <a:rPr lang="en-US" sz="2400" dirty="0" smtClean="0"/>
              <a:t> other interfaces</a:t>
            </a:r>
            <a:endParaRPr lang="en-US" sz="2400" dirty="0"/>
          </a:p>
        </p:txBody>
      </p:sp>
      <p:sp>
        <p:nvSpPr>
          <p:cNvPr id="7" name="Rounded Rectangle 6"/>
          <p:cNvSpPr/>
          <p:nvPr/>
        </p:nvSpPr>
        <p:spPr>
          <a:xfrm>
            <a:off x="3492118" y="5355114"/>
            <a:ext cx="3581400" cy="96948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Implicitly includes all methods in Collection&lt;E&gt;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155822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Classes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667630" y="1600200"/>
            <a:ext cx="6323970" cy="501675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sz="2000" dirty="0"/>
              <a:t>/** </a:t>
            </a:r>
            <a:r>
              <a:rPr lang="en-US" sz="2000" dirty="0" smtClean="0"/>
              <a:t>Provides default implementations for list methods */</a:t>
            </a:r>
            <a:endParaRPr lang="en-US" sz="2000" dirty="0"/>
          </a:p>
          <a:p>
            <a:r>
              <a:rPr lang="en-US" sz="2000" b="1" dirty="0" smtClean="0"/>
              <a:t>public </a:t>
            </a:r>
            <a:r>
              <a:rPr lang="en-US" sz="2000" b="1" dirty="0" smtClean="0">
                <a:solidFill>
                  <a:srgbClr val="0070C0"/>
                </a:solidFill>
              </a:rPr>
              <a:t>abstract</a:t>
            </a:r>
            <a:r>
              <a:rPr lang="en-US" sz="2000" b="1" dirty="0" smtClean="0"/>
              <a:t> class </a:t>
            </a:r>
            <a:r>
              <a:rPr lang="en-US" sz="2000" dirty="0" err="1" smtClean="0"/>
              <a:t>AbstractList</a:t>
            </a:r>
            <a:r>
              <a:rPr lang="en-US" sz="2000" dirty="0" smtClean="0"/>
              <a:t>&lt;E&gt; </a:t>
            </a:r>
            <a:r>
              <a:rPr lang="en-US" sz="2000" b="1" dirty="0" smtClean="0"/>
              <a:t>implements</a:t>
            </a:r>
            <a:r>
              <a:rPr lang="en-US" sz="2000" dirty="0" smtClean="0"/>
              <a:t> List&lt;E&gt; {</a:t>
            </a:r>
          </a:p>
          <a:p>
            <a:r>
              <a:rPr lang="en-US" sz="2000" dirty="0" smtClean="0"/>
              <a:t>   </a:t>
            </a:r>
            <a:r>
              <a:rPr lang="en-US" sz="2000" b="1" dirty="0" smtClean="0"/>
              <a:t>public </a:t>
            </a:r>
            <a:r>
              <a:rPr lang="en-US" sz="2000" b="1" dirty="0">
                <a:solidFill>
                  <a:srgbClr val="0070C0"/>
                </a:solidFill>
              </a:rPr>
              <a:t>abstract</a:t>
            </a:r>
            <a:r>
              <a:rPr lang="en-US" sz="2000" b="1" dirty="0"/>
              <a:t> </a:t>
            </a:r>
            <a:r>
              <a:rPr lang="en-US" sz="2000" b="1" dirty="0" err="1" smtClean="0"/>
              <a:t>int</a:t>
            </a:r>
            <a:r>
              <a:rPr lang="en-US" sz="2000" b="1" dirty="0" smtClean="0"/>
              <a:t> </a:t>
            </a:r>
            <a:r>
              <a:rPr lang="en-US" sz="2000" dirty="0" smtClean="0"/>
              <a:t>size();</a:t>
            </a:r>
          </a:p>
          <a:p>
            <a:r>
              <a:rPr lang="en-US" sz="2000" dirty="0" smtClean="0"/>
              <a:t>   </a:t>
            </a:r>
            <a:r>
              <a:rPr lang="en-US" sz="2000" b="1" dirty="0"/>
              <a:t>public </a:t>
            </a:r>
            <a:r>
              <a:rPr lang="en-US" sz="2000" b="1" dirty="0">
                <a:solidFill>
                  <a:srgbClr val="0070C0"/>
                </a:solidFill>
              </a:rPr>
              <a:t>abstract</a:t>
            </a:r>
            <a:r>
              <a:rPr lang="en-US" sz="2000" b="1" dirty="0"/>
              <a:t> </a:t>
            </a:r>
            <a:r>
              <a:rPr lang="en-US" sz="2000" dirty="0" smtClean="0"/>
              <a:t>E get(</a:t>
            </a:r>
            <a:r>
              <a:rPr lang="en-US" sz="2000" b="1" dirty="0" err="1" smtClean="0"/>
              <a:t>int</a:t>
            </a:r>
            <a:r>
              <a:rPr lang="en-US" sz="2000" dirty="0" smtClean="0"/>
              <a:t> index);</a:t>
            </a:r>
            <a:endParaRPr lang="en-US" sz="2000" dirty="0"/>
          </a:p>
          <a:p>
            <a:r>
              <a:rPr lang="en-US" sz="2000" dirty="0" smtClean="0"/>
              <a:t>   </a:t>
            </a:r>
            <a:r>
              <a:rPr lang="en-US" sz="2000" b="1" dirty="0"/>
              <a:t>public </a:t>
            </a:r>
            <a:r>
              <a:rPr lang="en-US" sz="2000" b="1" dirty="0">
                <a:solidFill>
                  <a:srgbClr val="0070C0"/>
                </a:solidFill>
              </a:rPr>
              <a:t>abstract</a:t>
            </a:r>
            <a:r>
              <a:rPr lang="en-US" sz="2000" b="1" dirty="0"/>
              <a:t> </a:t>
            </a:r>
            <a:r>
              <a:rPr lang="en-US" sz="2000" dirty="0" smtClean="0"/>
              <a:t>E set(</a:t>
            </a:r>
            <a:r>
              <a:rPr lang="en-US" sz="2000" b="1" dirty="0" err="1" smtClean="0"/>
              <a:t>int</a:t>
            </a:r>
            <a:r>
              <a:rPr lang="en-US" sz="2000" dirty="0" smtClean="0"/>
              <a:t> index, E </a:t>
            </a:r>
            <a:r>
              <a:rPr lang="en-US" sz="2000" dirty="0" err="1" smtClean="0"/>
              <a:t>elem</a:t>
            </a:r>
            <a:r>
              <a:rPr lang="en-US" sz="2000" dirty="0" smtClean="0"/>
              <a:t>);</a:t>
            </a:r>
            <a:endParaRPr lang="en-US" sz="2000" dirty="0"/>
          </a:p>
          <a:p>
            <a:r>
              <a:rPr lang="en-US" sz="2000" dirty="0" smtClean="0"/>
              <a:t>   </a:t>
            </a:r>
            <a:r>
              <a:rPr lang="en-US" sz="2000" b="1" dirty="0"/>
              <a:t>public </a:t>
            </a:r>
            <a:r>
              <a:rPr lang="en-US" sz="2000" b="1" dirty="0">
                <a:solidFill>
                  <a:srgbClr val="0070C0"/>
                </a:solidFill>
              </a:rPr>
              <a:t>abstract</a:t>
            </a:r>
            <a:r>
              <a:rPr lang="en-US" sz="2000" b="1" dirty="0"/>
              <a:t> </a:t>
            </a:r>
            <a:r>
              <a:rPr lang="en-US" sz="2000" b="1" dirty="0" err="1" smtClean="0"/>
              <a:t>boolean</a:t>
            </a:r>
            <a:r>
              <a:rPr lang="en-US" sz="2000" b="1" dirty="0" smtClean="0"/>
              <a:t> </a:t>
            </a:r>
            <a:r>
              <a:rPr lang="en-US" sz="2000" dirty="0" smtClean="0"/>
              <a:t>add(</a:t>
            </a:r>
            <a:r>
              <a:rPr lang="en-US" sz="2000" b="1" dirty="0" err="1" smtClean="0"/>
              <a:t>int</a:t>
            </a:r>
            <a:r>
              <a:rPr lang="en-US" sz="2000" dirty="0" smtClean="0"/>
              <a:t> index, E </a:t>
            </a:r>
            <a:r>
              <a:rPr lang="en-US" sz="2000" dirty="0" err="1" smtClean="0"/>
              <a:t>elem</a:t>
            </a:r>
            <a:r>
              <a:rPr lang="en-US" sz="2000" dirty="0" smtClean="0"/>
              <a:t>);</a:t>
            </a:r>
          </a:p>
          <a:p>
            <a:r>
              <a:rPr lang="en-US" sz="2000" b="1" dirty="0" smtClean="0"/>
              <a:t>   public </a:t>
            </a:r>
            <a:r>
              <a:rPr lang="en-US" sz="2000" b="1" dirty="0">
                <a:solidFill>
                  <a:srgbClr val="0070C0"/>
                </a:solidFill>
              </a:rPr>
              <a:t>abstract</a:t>
            </a:r>
            <a:r>
              <a:rPr lang="en-US" sz="2000" b="1" dirty="0"/>
              <a:t> </a:t>
            </a:r>
            <a:r>
              <a:rPr lang="en-US" sz="2000" dirty="0" smtClean="0"/>
              <a:t>E remove(</a:t>
            </a:r>
            <a:r>
              <a:rPr lang="en-US" sz="2000" b="1" dirty="0" err="1" smtClean="0"/>
              <a:t>int</a:t>
            </a:r>
            <a:r>
              <a:rPr lang="en-US" sz="2000" dirty="0" smtClean="0"/>
              <a:t> index);</a:t>
            </a:r>
          </a:p>
          <a:p>
            <a:r>
              <a:rPr lang="en-US" sz="2000" dirty="0" smtClean="0"/>
              <a:t>   </a:t>
            </a:r>
            <a:r>
              <a:rPr lang="en-US" sz="2000" b="1" dirty="0" smtClean="0"/>
              <a:t>public </a:t>
            </a:r>
            <a:r>
              <a:rPr lang="en-US" sz="2000" b="1" dirty="0" err="1" smtClean="0"/>
              <a:t>boolean</a:t>
            </a:r>
            <a:r>
              <a:rPr lang="en-US" sz="2000" b="1" dirty="0" smtClean="0"/>
              <a:t> </a:t>
            </a:r>
            <a:r>
              <a:rPr lang="en-US" sz="2000" dirty="0" smtClean="0"/>
              <a:t>add(E </a:t>
            </a:r>
            <a:r>
              <a:rPr lang="en-US" sz="2000" dirty="0" err="1" smtClean="0"/>
              <a:t>elem</a:t>
            </a:r>
            <a:r>
              <a:rPr lang="en-US" sz="2000" dirty="0" smtClean="0"/>
              <a:t>) { </a:t>
            </a:r>
            <a:r>
              <a:rPr lang="en-US" sz="2000" b="1" dirty="0" smtClean="0"/>
              <a:t>return</a:t>
            </a:r>
            <a:r>
              <a:rPr lang="en-US" sz="2000" dirty="0" smtClean="0"/>
              <a:t> add(size(), </a:t>
            </a:r>
            <a:r>
              <a:rPr lang="en-US" sz="2000" dirty="0" err="1" smtClean="0"/>
              <a:t>elem</a:t>
            </a:r>
            <a:r>
              <a:rPr lang="en-US" sz="2000" dirty="0" smtClean="0"/>
              <a:t>); }</a:t>
            </a:r>
            <a:endParaRPr lang="en-US" sz="2000" dirty="0"/>
          </a:p>
          <a:p>
            <a:r>
              <a:rPr lang="en-US" sz="2000" dirty="0"/>
              <a:t>   </a:t>
            </a:r>
            <a:r>
              <a:rPr lang="en-US" sz="2000" b="1" dirty="0"/>
              <a:t>public </a:t>
            </a:r>
            <a:r>
              <a:rPr lang="en-US" sz="2000" b="1" dirty="0" err="1"/>
              <a:t>boolean</a:t>
            </a:r>
            <a:r>
              <a:rPr lang="en-US" sz="2000" b="1" dirty="0"/>
              <a:t> </a:t>
            </a:r>
            <a:r>
              <a:rPr lang="en-US" sz="2000" dirty="0" smtClean="0"/>
              <a:t>contains(E </a:t>
            </a:r>
            <a:r>
              <a:rPr lang="en-US" sz="2000" dirty="0" err="1"/>
              <a:t>elem</a:t>
            </a:r>
            <a:r>
              <a:rPr lang="en-US" sz="2000" dirty="0"/>
              <a:t>) </a:t>
            </a:r>
            <a:r>
              <a:rPr lang="en-US" sz="2000" dirty="0" smtClean="0"/>
              <a:t>{</a:t>
            </a:r>
          </a:p>
          <a:p>
            <a:r>
              <a:rPr lang="en-US" sz="2000" dirty="0"/>
              <a:t>	</a:t>
            </a:r>
            <a:r>
              <a:rPr lang="en-US" sz="2000" b="1" dirty="0" smtClean="0"/>
              <a:t>for</a:t>
            </a:r>
            <a:r>
              <a:rPr lang="en-US" sz="2000" dirty="0" smtClean="0"/>
              <a:t> (</a:t>
            </a:r>
            <a:r>
              <a:rPr lang="en-US" sz="2000" b="1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= 0; </a:t>
            </a:r>
            <a:r>
              <a:rPr lang="en-US" sz="2000" dirty="0" err="1" smtClean="0"/>
              <a:t>i</a:t>
            </a:r>
            <a:r>
              <a:rPr lang="en-US" sz="2000" dirty="0" smtClean="0"/>
              <a:t> &lt; size(); </a:t>
            </a:r>
            <a:r>
              <a:rPr lang="en-US" sz="2000" dirty="0" err="1" smtClean="0"/>
              <a:t>i</a:t>
            </a:r>
            <a:r>
              <a:rPr lang="en-US" sz="2000" dirty="0" smtClean="0"/>
              <a:t>++)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	</a:t>
            </a:r>
            <a:r>
              <a:rPr lang="en-US" sz="2000" b="1" dirty="0" smtClean="0"/>
              <a:t>if </a:t>
            </a:r>
            <a:r>
              <a:rPr lang="en-US" sz="2000" dirty="0" smtClean="0"/>
              <a:t>(!</a:t>
            </a:r>
            <a:r>
              <a:rPr lang="en-US" sz="2000" dirty="0" err="1" smtClean="0"/>
              <a:t>Objects.equals</a:t>
            </a:r>
            <a:r>
              <a:rPr lang="en-US" sz="2000" dirty="0" smtClean="0"/>
              <a:t>(</a:t>
            </a:r>
            <a:r>
              <a:rPr lang="en-US" sz="2000" dirty="0" err="1" smtClean="0"/>
              <a:t>elem</a:t>
            </a:r>
            <a:r>
              <a:rPr lang="en-US" sz="2000" dirty="0" smtClean="0"/>
              <a:t>, get(</a:t>
            </a:r>
            <a:r>
              <a:rPr lang="en-US" sz="2000" dirty="0" err="1" smtClean="0"/>
              <a:t>i</a:t>
            </a:r>
            <a:r>
              <a:rPr lang="en-US" sz="2000" dirty="0" smtClean="0"/>
              <a:t>)))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		</a:t>
            </a:r>
            <a:r>
              <a:rPr lang="en-US" sz="2000" b="1" dirty="0" smtClean="0"/>
              <a:t>return</a:t>
            </a:r>
            <a:r>
              <a:rPr lang="en-US" sz="2000" dirty="0" smtClean="0"/>
              <a:t> </a:t>
            </a:r>
            <a:r>
              <a:rPr lang="en-US" sz="2000" b="1" dirty="0" smtClean="0"/>
              <a:t>false</a:t>
            </a:r>
            <a:r>
              <a:rPr lang="en-US" sz="2000" dirty="0" smtClean="0"/>
              <a:t>;</a:t>
            </a:r>
          </a:p>
          <a:p>
            <a:r>
              <a:rPr lang="en-US" sz="2000" dirty="0"/>
              <a:t>	</a:t>
            </a:r>
            <a:r>
              <a:rPr lang="en-US" sz="2000" b="1" dirty="0" smtClean="0"/>
              <a:t>return</a:t>
            </a:r>
            <a:r>
              <a:rPr lang="en-US" sz="2000" dirty="0" smtClean="0"/>
              <a:t> </a:t>
            </a:r>
            <a:r>
              <a:rPr lang="en-US" sz="2000" b="1" dirty="0" smtClean="0"/>
              <a:t>true</a:t>
            </a:r>
            <a:r>
              <a:rPr lang="en-US" sz="2000" dirty="0" smtClean="0"/>
              <a:t>;</a:t>
            </a:r>
          </a:p>
          <a:p>
            <a:r>
              <a:rPr lang="en-US" sz="2000" dirty="0" smtClean="0"/>
              <a:t>   }</a:t>
            </a:r>
          </a:p>
          <a:p>
            <a:r>
              <a:rPr lang="en-US" sz="2000" dirty="0" smtClean="0"/>
              <a:t>   …</a:t>
            </a:r>
            <a:endParaRPr lang="en-US" sz="2000" dirty="0"/>
          </a:p>
          <a:p>
            <a:r>
              <a:rPr lang="en-US" sz="2000" dirty="0"/>
              <a:t>}</a:t>
            </a:r>
          </a:p>
        </p:txBody>
      </p:sp>
      <p:sp>
        <p:nvSpPr>
          <p:cNvPr id="5" name="Line Callout 2 4"/>
          <p:cNvSpPr/>
          <p:nvPr/>
        </p:nvSpPr>
        <p:spPr>
          <a:xfrm>
            <a:off x="118664" y="1772823"/>
            <a:ext cx="2350371" cy="819841"/>
          </a:xfrm>
          <a:prstGeom prst="borderCallout2">
            <a:avLst>
              <a:gd name="adj1" fmla="val 20481"/>
              <a:gd name="adj2" fmla="val 100477"/>
              <a:gd name="adj3" fmla="val 20858"/>
              <a:gd name="adj4" fmla="val 150358"/>
              <a:gd name="adj5" fmla="val 31390"/>
              <a:gd name="adj6" fmla="val 15324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sz="2400" dirty="0" smtClean="0"/>
              <a:t>Abstract classes cannot be </a:t>
            </a:r>
            <a:r>
              <a:rPr lang="en-US" sz="2400" b="1" dirty="0" err="1" smtClean="0"/>
              <a:t>new</a:t>
            </a:r>
            <a:r>
              <a:rPr lang="en-US" sz="2400" dirty="0" err="1" smtClean="0"/>
              <a:t>ed</a:t>
            </a:r>
            <a:endParaRPr lang="en-US" sz="2400" dirty="0"/>
          </a:p>
        </p:txBody>
      </p:sp>
      <p:sp>
        <p:nvSpPr>
          <p:cNvPr id="6" name="Line Callout 2 5"/>
          <p:cNvSpPr/>
          <p:nvPr/>
        </p:nvSpPr>
        <p:spPr>
          <a:xfrm>
            <a:off x="225499" y="3090208"/>
            <a:ext cx="2136701" cy="1938992"/>
          </a:xfrm>
          <a:prstGeom prst="borderCallout2">
            <a:avLst>
              <a:gd name="adj1" fmla="val 20481"/>
              <a:gd name="adj2" fmla="val 100477"/>
              <a:gd name="adj3" fmla="val 20280"/>
              <a:gd name="adj4" fmla="val 160233"/>
              <a:gd name="adj5" fmla="val 24747"/>
              <a:gd name="adj6" fmla="val 1632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sz="2400" dirty="0" smtClean="0"/>
              <a:t>Indicates that subclasses are responsible for providing the implementation</a:t>
            </a:r>
            <a:endParaRPr lang="en-US" sz="2400" dirty="0"/>
          </a:p>
        </p:txBody>
      </p:sp>
      <p:sp>
        <p:nvSpPr>
          <p:cNvPr id="7" name="Rounded Rectangle 6"/>
          <p:cNvSpPr/>
          <p:nvPr/>
        </p:nvSpPr>
        <p:spPr>
          <a:xfrm>
            <a:off x="100058" y="5380122"/>
            <a:ext cx="2387580" cy="1173078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Only abstract classes can have abstract methods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4572000" y="228600"/>
            <a:ext cx="4348163" cy="919401"/>
          </a:xfrm>
          <a:prstGeom prst="roundRect">
            <a:avLst/>
          </a:prstGeom>
          <a:solidFill>
            <a:srgbClr val="CB3D3D"/>
          </a:solidFill>
          <a:ln>
            <a:solidFill>
              <a:srgbClr val="800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sz="2400" dirty="0" smtClean="0"/>
              <a:t>Outdated use of abstract classes!</a:t>
            </a:r>
          </a:p>
          <a:p>
            <a:r>
              <a:rPr lang="en-US" sz="2400" dirty="0" smtClean="0"/>
              <a:t>- see next slide on defaults</a:t>
            </a:r>
          </a:p>
        </p:txBody>
      </p:sp>
    </p:spTree>
    <p:extLst>
      <p:ext uri="{BB962C8B-B14F-4D97-AF65-F5344CB8AC3E}">
        <p14:creationId xmlns:p14="http://schemas.microsoft.com/office/powerpoint/2010/main" val="2669289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Defaults in Java 8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667630" y="1600200"/>
            <a:ext cx="6323970" cy="50783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r>
              <a:rPr lang="en-US" sz="2000" dirty="0"/>
              <a:t>/** </a:t>
            </a:r>
            <a:r>
              <a:rPr lang="en-US" sz="2000" dirty="0" smtClean="0"/>
              <a:t>Provides default implementations for list methods */</a:t>
            </a:r>
            <a:endParaRPr lang="en-US" sz="2000" dirty="0"/>
          </a:p>
          <a:p>
            <a:r>
              <a:rPr lang="en-US" sz="2000" b="1" dirty="0"/>
              <a:t>public interface</a:t>
            </a:r>
            <a:r>
              <a:rPr lang="en-US" sz="2000" dirty="0"/>
              <a:t> List&lt;E&gt; </a:t>
            </a:r>
            <a:r>
              <a:rPr lang="en-US" sz="2000" b="1" dirty="0" smtClean="0"/>
              <a:t>extends </a:t>
            </a:r>
            <a:r>
              <a:rPr lang="en-US" sz="2000" dirty="0" smtClean="0"/>
              <a:t>Collection&lt;E</a:t>
            </a:r>
            <a:r>
              <a:rPr lang="en-US" sz="2000" dirty="0"/>
              <a:t>&gt; </a:t>
            </a:r>
            <a:r>
              <a:rPr lang="en-US" sz="2000" dirty="0" smtClean="0"/>
              <a:t>{</a:t>
            </a:r>
          </a:p>
          <a:p>
            <a:r>
              <a:rPr lang="en-US" sz="2000" b="1" dirty="0" smtClean="0"/>
              <a:t>   </a:t>
            </a:r>
            <a:r>
              <a:rPr lang="en-US" sz="2000" b="1" dirty="0" err="1" smtClean="0"/>
              <a:t>int</a:t>
            </a:r>
            <a:r>
              <a:rPr lang="en-US" sz="2000" b="1" dirty="0" smtClean="0"/>
              <a:t> </a:t>
            </a:r>
            <a:r>
              <a:rPr lang="en-US" sz="2000" dirty="0" smtClean="0"/>
              <a:t>size();</a:t>
            </a:r>
          </a:p>
          <a:p>
            <a:r>
              <a:rPr lang="en-US" sz="2000" dirty="0" smtClean="0"/>
              <a:t>   E get(</a:t>
            </a:r>
            <a:r>
              <a:rPr lang="en-US" sz="2000" b="1" dirty="0" err="1" smtClean="0"/>
              <a:t>int</a:t>
            </a:r>
            <a:r>
              <a:rPr lang="en-US" sz="2000" dirty="0" smtClean="0"/>
              <a:t> index);</a:t>
            </a:r>
            <a:endParaRPr lang="en-US" sz="2000" dirty="0"/>
          </a:p>
          <a:p>
            <a:r>
              <a:rPr lang="en-US" sz="2000" dirty="0" smtClean="0"/>
              <a:t>   E set(</a:t>
            </a:r>
            <a:r>
              <a:rPr lang="en-US" sz="2000" b="1" dirty="0" err="1" smtClean="0"/>
              <a:t>int</a:t>
            </a:r>
            <a:r>
              <a:rPr lang="en-US" sz="2000" dirty="0" smtClean="0"/>
              <a:t> index, E </a:t>
            </a:r>
            <a:r>
              <a:rPr lang="en-US" sz="2000" dirty="0" err="1" smtClean="0"/>
              <a:t>elem</a:t>
            </a:r>
            <a:r>
              <a:rPr lang="en-US" sz="2000" dirty="0" smtClean="0"/>
              <a:t>);</a:t>
            </a:r>
            <a:endParaRPr lang="en-US" sz="2000" dirty="0"/>
          </a:p>
          <a:p>
            <a:r>
              <a:rPr lang="en-US" sz="2000" b="1" dirty="0" smtClean="0"/>
              <a:t>   </a:t>
            </a:r>
            <a:r>
              <a:rPr lang="en-US" sz="2000" b="1" dirty="0" err="1" smtClean="0"/>
              <a:t>boolean</a:t>
            </a:r>
            <a:r>
              <a:rPr lang="en-US" sz="2000" b="1" dirty="0" smtClean="0"/>
              <a:t> </a:t>
            </a:r>
            <a:r>
              <a:rPr lang="en-US" sz="2000" dirty="0" smtClean="0"/>
              <a:t>add(</a:t>
            </a:r>
            <a:r>
              <a:rPr lang="en-US" sz="2000" b="1" dirty="0" err="1" smtClean="0"/>
              <a:t>int</a:t>
            </a:r>
            <a:r>
              <a:rPr lang="en-US" sz="2000" dirty="0" smtClean="0"/>
              <a:t> index, E </a:t>
            </a:r>
            <a:r>
              <a:rPr lang="en-US" sz="2000" dirty="0" err="1" smtClean="0"/>
              <a:t>elem</a:t>
            </a:r>
            <a:r>
              <a:rPr lang="en-US" sz="2000" dirty="0" smtClean="0"/>
              <a:t>);</a:t>
            </a:r>
          </a:p>
          <a:p>
            <a:r>
              <a:rPr lang="en-US" sz="2000" dirty="0" smtClean="0"/>
              <a:t>   E remove(</a:t>
            </a:r>
            <a:r>
              <a:rPr lang="en-US" sz="2000" b="1" dirty="0" err="1" smtClean="0"/>
              <a:t>int</a:t>
            </a:r>
            <a:r>
              <a:rPr lang="en-US" sz="2000" dirty="0" smtClean="0"/>
              <a:t> index);</a:t>
            </a:r>
          </a:p>
          <a:p>
            <a:r>
              <a:rPr lang="en-US" sz="2000" dirty="0" smtClean="0"/>
              <a:t>   </a:t>
            </a:r>
            <a:r>
              <a:rPr lang="en-US" sz="2000" b="1" dirty="0" smtClean="0">
                <a:solidFill>
                  <a:srgbClr val="0070C0"/>
                </a:solidFill>
              </a:rPr>
              <a:t>default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boolean</a:t>
            </a:r>
            <a:r>
              <a:rPr lang="en-US" sz="2000" b="1" dirty="0" smtClean="0"/>
              <a:t> </a:t>
            </a:r>
            <a:r>
              <a:rPr lang="en-US" sz="2000" dirty="0" smtClean="0"/>
              <a:t>add(E </a:t>
            </a:r>
            <a:r>
              <a:rPr lang="en-US" sz="2000" dirty="0" err="1" smtClean="0"/>
              <a:t>elem</a:t>
            </a:r>
            <a:r>
              <a:rPr lang="en-US" sz="2000" dirty="0" smtClean="0"/>
              <a:t>) { </a:t>
            </a:r>
            <a:r>
              <a:rPr lang="en-US" sz="2000" b="1" dirty="0" smtClean="0"/>
              <a:t>return</a:t>
            </a:r>
            <a:r>
              <a:rPr lang="en-US" sz="2000" dirty="0" smtClean="0"/>
              <a:t> add(size(), </a:t>
            </a:r>
            <a:r>
              <a:rPr lang="en-US" sz="2000" dirty="0" err="1" smtClean="0"/>
              <a:t>elem</a:t>
            </a:r>
            <a:r>
              <a:rPr lang="en-US" sz="2000" dirty="0" smtClean="0"/>
              <a:t>); }</a:t>
            </a:r>
            <a:endParaRPr lang="en-US" sz="2000" dirty="0"/>
          </a:p>
          <a:p>
            <a:r>
              <a:rPr lang="en-US" sz="2000" dirty="0"/>
              <a:t>   </a:t>
            </a:r>
            <a:r>
              <a:rPr lang="en-US" sz="2000" b="1" dirty="0" smtClean="0">
                <a:solidFill>
                  <a:srgbClr val="0070C0"/>
                </a:solidFill>
              </a:rPr>
              <a:t>default</a:t>
            </a:r>
            <a:r>
              <a:rPr lang="en-US" sz="2000" b="1" dirty="0" smtClean="0"/>
              <a:t> </a:t>
            </a:r>
            <a:r>
              <a:rPr lang="en-US" sz="2000" b="1" dirty="0" err="1"/>
              <a:t>boolean</a:t>
            </a:r>
            <a:r>
              <a:rPr lang="en-US" sz="2000" b="1" dirty="0"/>
              <a:t> </a:t>
            </a:r>
            <a:r>
              <a:rPr lang="en-US" sz="2000" dirty="0" smtClean="0"/>
              <a:t>contains(E </a:t>
            </a:r>
            <a:r>
              <a:rPr lang="en-US" sz="2000" dirty="0" err="1"/>
              <a:t>elem</a:t>
            </a:r>
            <a:r>
              <a:rPr lang="en-US" sz="2000" dirty="0"/>
              <a:t>) </a:t>
            </a:r>
            <a:r>
              <a:rPr lang="en-US" sz="2000" dirty="0" smtClean="0"/>
              <a:t>{</a:t>
            </a:r>
          </a:p>
          <a:p>
            <a:r>
              <a:rPr lang="en-US" sz="2000" dirty="0"/>
              <a:t>	</a:t>
            </a:r>
            <a:r>
              <a:rPr lang="en-US" sz="2000" b="1" dirty="0" smtClean="0"/>
              <a:t>for</a:t>
            </a:r>
            <a:r>
              <a:rPr lang="en-US" sz="2000" dirty="0" smtClean="0"/>
              <a:t> (</a:t>
            </a:r>
            <a:r>
              <a:rPr lang="en-US" sz="2000" b="1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= 0; </a:t>
            </a:r>
            <a:r>
              <a:rPr lang="en-US" sz="2000" dirty="0" err="1" smtClean="0"/>
              <a:t>i</a:t>
            </a:r>
            <a:r>
              <a:rPr lang="en-US" sz="2000" dirty="0" smtClean="0"/>
              <a:t> &lt; size(); </a:t>
            </a:r>
            <a:r>
              <a:rPr lang="en-US" sz="2000" dirty="0" err="1" smtClean="0"/>
              <a:t>i</a:t>
            </a:r>
            <a:r>
              <a:rPr lang="en-US" sz="2000" dirty="0" smtClean="0"/>
              <a:t>++)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	</a:t>
            </a:r>
            <a:r>
              <a:rPr lang="en-US" sz="2000" b="1" dirty="0" smtClean="0"/>
              <a:t>if </a:t>
            </a:r>
            <a:r>
              <a:rPr lang="en-US" sz="2000" dirty="0" smtClean="0"/>
              <a:t>(!</a:t>
            </a:r>
            <a:r>
              <a:rPr lang="en-US" sz="2000" dirty="0" err="1" smtClean="0"/>
              <a:t>Objects.equals</a:t>
            </a:r>
            <a:r>
              <a:rPr lang="en-US" sz="2000" dirty="0" smtClean="0"/>
              <a:t>(</a:t>
            </a:r>
            <a:r>
              <a:rPr lang="en-US" sz="2000" dirty="0" err="1" smtClean="0"/>
              <a:t>elem</a:t>
            </a:r>
            <a:r>
              <a:rPr lang="en-US" sz="2000" dirty="0" smtClean="0"/>
              <a:t>, get(</a:t>
            </a:r>
            <a:r>
              <a:rPr lang="en-US" sz="2000" dirty="0" err="1" smtClean="0"/>
              <a:t>i</a:t>
            </a:r>
            <a:r>
              <a:rPr lang="en-US" sz="2000" dirty="0" smtClean="0"/>
              <a:t>)))</a:t>
            </a:r>
          </a:p>
          <a:p>
            <a:r>
              <a:rPr lang="en-US" sz="2000" dirty="0"/>
              <a:t>	</a:t>
            </a:r>
            <a:r>
              <a:rPr lang="en-US" sz="2000" dirty="0" smtClean="0"/>
              <a:t>		</a:t>
            </a:r>
            <a:r>
              <a:rPr lang="en-US" sz="2000" b="1" dirty="0" smtClean="0"/>
              <a:t>return</a:t>
            </a:r>
            <a:r>
              <a:rPr lang="en-US" sz="2000" dirty="0" smtClean="0"/>
              <a:t> </a:t>
            </a:r>
            <a:r>
              <a:rPr lang="en-US" sz="2000" b="1" dirty="0" smtClean="0"/>
              <a:t>false</a:t>
            </a:r>
            <a:r>
              <a:rPr lang="en-US" sz="2000" dirty="0" smtClean="0"/>
              <a:t>;</a:t>
            </a:r>
          </a:p>
          <a:p>
            <a:r>
              <a:rPr lang="en-US" sz="2000" dirty="0"/>
              <a:t>	</a:t>
            </a:r>
            <a:r>
              <a:rPr lang="en-US" sz="2000" b="1" dirty="0" smtClean="0"/>
              <a:t>return</a:t>
            </a:r>
            <a:r>
              <a:rPr lang="en-US" sz="2000" dirty="0" smtClean="0"/>
              <a:t> </a:t>
            </a:r>
            <a:r>
              <a:rPr lang="en-US" sz="2000" b="1" dirty="0" smtClean="0"/>
              <a:t>true</a:t>
            </a:r>
            <a:r>
              <a:rPr lang="en-US" sz="2000" dirty="0" smtClean="0"/>
              <a:t>;</a:t>
            </a:r>
          </a:p>
          <a:p>
            <a:r>
              <a:rPr lang="en-US" sz="2000" dirty="0" smtClean="0"/>
              <a:t>   }</a:t>
            </a:r>
          </a:p>
          <a:p>
            <a:r>
              <a:rPr lang="en-US" sz="2000" dirty="0" smtClean="0"/>
              <a:t>   …</a:t>
            </a:r>
            <a:endParaRPr lang="en-US" sz="2000" dirty="0"/>
          </a:p>
          <a:p>
            <a:r>
              <a:rPr lang="en-US" sz="2000" dirty="0"/>
              <a:t>}</a:t>
            </a:r>
          </a:p>
        </p:txBody>
      </p:sp>
      <p:sp>
        <p:nvSpPr>
          <p:cNvPr id="8" name="Line Callout 1 7"/>
          <p:cNvSpPr/>
          <p:nvPr/>
        </p:nvSpPr>
        <p:spPr>
          <a:xfrm>
            <a:off x="93769" y="3276600"/>
            <a:ext cx="2497031" cy="2308324"/>
          </a:xfrm>
          <a:prstGeom prst="borderCallout1">
            <a:avLst>
              <a:gd name="adj1" fmla="val 28991"/>
              <a:gd name="adj2" fmla="val 99607"/>
              <a:gd name="adj3" fmla="val 28955"/>
              <a:gd name="adj4" fmla="val 11253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pAutoFit/>
          </a:bodyPr>
          <a:lstStyle/>
          <a:p>
            <a:pPr algn="ctr"/>
            <a:r>
              <a:rPr lang="en-US" sz="2400" dirty="0" smtClean="0"/>
              <a:t>Indicates that the interface is providing a </a:t>
            </a:r>
            <a:r>
              <a:rPr lang="en-US" sz="2400" i="1" dirty="0" smtClean="0"/>
              <a:t>default</a:t>
            </a:r>
            <a:r>
              <a:rPr lang="en-US" sz="2400" dirty="0" smtClean="0"/>
              <a:t> implementation for this method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79688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17585</TotalTime>
  <Words>690</Words>
  <Application>Microsoft Office PowerPoint</Application>
  <PresentationFormat>On-screen Show (4:3)</PresentationFormat>
  <Paragraphs>171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Tw Cen MT</vt:lpstr>
      <vt:lpstr>Wingdings</vt:lpstr>
      <vt:lpstr>Wingdings 2</vt:lpstr>
      <vt:lpstr>Median</vt:lpstr>
      <vt:lpstr>CS/ENGRD 2110 Spring 2016</vt:lpstr>
      <vt:lpstr>Announcements</vt:lpstr>
      <vt:lpstr>Overview</vt:lpstr>
      <vt:lpstr>Interfaces</vt:lpstr>
      <vt:lpstr>Implementing Interfaces</vt:lpstr>
      <vt:lpstr>Using Interfaces</vt:lpstr>
      <vt:lpstr>Extending Interfaces</vt:lpstr>
      <vt:lpstr>Abstract Classes</vt:lpstr>
      <vt:lpstr>Defaults in Java 8</vt:lpstr>
      <vt:lpstr>Abstract Classes Revisited</vt:lpstr>
      <vt:lpstr>Comparison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CS/ENGRD 2110 (formerly CS 211) Fall 2009</dc:title>
  <dc:creator>Ken</dc:creator>
  <cp:lastModifiedBy>Ross Tate</cp:lastModifiedBy>
  <cp:revision>605</cp:revision>
  <cp:lastPrinted>2014-09-10T15:48:18Z</cp:lastPrinted>
  <dcterms:created xsi:type="dcterms:W3CDTF">2006-08-16T00:00:00Z</dcterms:created>
  <dcterms:modified xsi:type="dcterms:W3CDTF">2016-02-22T16:21:48Z</dcterms:modified>
</cp:coreProperties>
</file>