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5" r:id="rId3"/>
    <p:sldId id="360" r:id="rId4"/>
    <p:sldId id="361" r:id="rId5"/>
    <p:sldId id="362" r:id="rId6"/>
    <p:sldId id="282" r:id="rId7"/>
    <p:sldId id="364" r:id="rId8"/>
    <p:sldId id="363" r:id="rId9"/>
    <p:sldId id="368" r:id="rId10"/>
    <p:sldId id="321" r:id="rId11"/>
    <p:sldId id="338" r:id="rId12"/>
    <p:sldId id="340" r:id="rId13"/>
    <p:sldId id="339" r:id="rId14"/>
    <p:sldId id="357" r:id="rId15"/>
    <p:sldId id="367" r:id="rId16"/>
    <p:sldId id="366" r:id="rId17"/>
    <p:sldId id="358" r:id="rId18"/>
    <p:sldId id="356" r:id="rId19"/>
    <p:sldId id="341" r:id="rId20"/>
    <p:sldId id="342" r:id="rId21"/>
    <p:sldId id="353" r:id="rId22"/>
    <p:sldId id="343" r:id="rId23"/>
    <p:sldId id="344" r:id="rId24"/>
    <p:sldId id="345" r:id="rId25"/>
    <p:sldId id="346" r:id="rId26"/>
    <p:sldId id="347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79" d="100"/>
          <a:sy n="79" d="100"/>
        </p:scale>
        <p:origin x="-784" y="-112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2/16/16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2/16/16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https://www.destroyallsoftware.com/talks/wat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551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2/16/16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2/16/16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2/16/16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2/16/16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2/16/16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err="1" smtClean="0"/>
              <a:t>Spring</a:t>
            </a:r>
            <a:r>
              <a:rPr lang="fr-BE" dirty="0" smtClean="0"/>
              <a:t>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6: Consequence of type, casting; function equals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Classes we work with today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10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3847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with a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subclasses </a:t>
            </a:r>
            <a:br>
              <a:rPr lang="en-US" sz="2400" dirty="0" smtClean="0"/>
            </a:br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partition is there but not shown</a:t>
            </a:r>
            <a:endParaRPr lang="en-US" sz="2400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</a:t>
            </a:r>
            <a:r>
              <a:rPr lang="en-US" sz="3600" dirty="0" smtClean="0">
                <a:solidFill>
                  <a:srgbClr val="800000"/>
                </a:solidFill>
              </a:rPr>
              <a:t>[</a:t>
            </a:r>
            <a:r>
              <a:rPr lang="en-US" sz="3600" dirty="0">
                <a:solidFill>
                  <a:srgbClr val="800000"/>
                </a:solidFill>
              </a:rPr>
              <a:t>3</a:t>
            </a:r>
            <a:r>
              <a:rPr lang="en-US" sz="3600" dirty="0" smtClean="0">
                <a:solidFill>
                  <a:srgbClr val="800000"/>
                </a:solidFill>
              </a:rPr>
              <a:t>];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</a:t>
              </a:r>
              <a:r>
                <a:rPr lang="en-US" sz="2400" dirty="0" smtClean="0">
                  <a:solidFill>
                    <a:srgbClr val="800000"/>
                  </a:solidFill>
                </a:rPr>
                <a:t>eclaration of</a:t>
              </a:r>
              <a:br>
                <a:rPr lang="en-US" sz="2400" dirty="0" smtClean="0">
                  <a:solidFill>
                    <a:srgbClr val="800000"/>
                  </a:solidFill>
                </a:rPr>
              </a:br>
              <a:r>
                <a:rPr lang="en-US" sz="2400" dirty="0" smtClean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a6</a:t>
                </a:r>
                <a:endParaRPr lang="en-US" dirty="0">
                  <a:solidFill>
                    <a:srgbClr val="E41900"/>
                  </a:solidFill>
                </a:endParaRP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Animal[]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null</a:t>
              </a:r>
            </a:p>
            <a:p>
              <a:r>
                <a:rPr lang="en-US" sz="2400" dirty="0"/>
                <a:t>n</a:t>
              </a:r>
              <a:r>
                <a:rPr lang="en-US" sz="2400" dirty="0" smtClean="0"/>
                <a:t>ull</a:t>
              </a:r>
            </a:p>
            <a:p>
              <a:r>
                <a:rPr lang="en-US" sz="2400" dirty="0" smtClean="0"/>
                <a:t>null</a:t>
              </a:r>
              <a:endParaRPr lang="en-US" sz="24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Assign value of new-</a:t>
            </a:r>
            <a:r>
              <a:rPr lang="en-US" sz="2400" dirty="0" err="1" smtClean="0">
                <a:solidFill>
                  <a:srgbClr val="800000"/>
                </a:solidFill>
              </a:rPr>
              <a:t>exp</a:t>
            </a:r>
            <a:r>
              <a:rPr lang="en-US" sz="2400" dirty="0" smtClean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a6</a:t>
              </a:r>
              <a:endParaRPr lang="en-US" dirty="0">
                <a:solidFill>
                  <a:srgbClr val="E419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v[0]=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= v[0].</a:t>
            </a:r>
            <a:r>
              <a:rPr lang="en-US" sz="2400" dirty="0" err="1" smtClean="0">
                <a:solidFill>
                  <a:srgbClr val="800000"/>
                </a:solidFill>
              </a:rPr>
              <a:t>getAge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 smtClean="0"/>
                      <a:t>       </a:t>
                    </a:r>
                    <a:r>
                      <a:rPr lang="en-US" dirty="0"/>
                      <a:t>null      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Sometimes use horizontal picture of an array: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5486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8B008C"/>
                </a:solidFill>
              </a:rPr>
              <a:t>Which function is called </a:t>
            </a:r>
            <a:r>
              <a:rPr lang="en-US" sz="2200" b="1" dirty="0">
                <a:solidFill>
                  <a:srgbClr val="8B008C"/>
                </a:solidFill>
              </a:rPr>
              <a:t>by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       v[0].</a:t>
            </a:r>
            <a:r>
              <a:rPr lang="en-US" sz="2200" b="1" dirty="0" err="1" smtClean="0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 smtClean="0">
                <a:solidFill>
                  <a:srgbClr val="8B008C"/>
                </a:solidFill>
              </a:rPr>
              <a:t>?</a:t>
            </a:r>
            <a:endParaRPr lang="en-US" sz="2200" b="1" dirty="0">
              <a:solidFill>
                <a:srgbClr val="8B008C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emember, partition Object </a:t>
            </a:r>
            <a:br>
              <a:rPr lang="en-US" sz="2200" dirty="0" smtClean="0"/>
            </a:br>
            <a:r>
              <a:rPr lang="en-US" sz="2200" dirty="0" smtClean="0"/>
              <a:t>contains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Which function is called?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 smtClean="0"/>
                    <a:t>toString</a:t>
                  </a:r>
                  <a:r>
                    <a:rPr lang="en-US" dirty="0" smtClean="0"/>
                    <a:t>() </a:t>
                  </a:r>
                  <a:r>
                    <a:rPr lang="en-US" dirty="0" err="1" smtClean="0"/>
                    <a:t>toNoise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getString</a:t>
                  </a:r>
                  <a:r>
                    <a:rPr lang="en-US" dirty="0" smtClean="0"/>
                    <a:t>() </a:t>
                  </a:r>
                  <a:r>
                    <a:rPr lang="en-US" dirty="0" err="1" smtClean="0"/>
                    <a:t>toNoise</a:t>
                  </a:r>
                  <a:r>
                    <a:rPr lang="en-US" dirty="0" smtClean="0"/>
                    <a:t>(</a:t>
                  </a:r>
                  <a:r>
                    <a:rPr lang="en-US" dirty="0"/>
                    <a:t>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2438400" cy="1938992"/>
            <a:chOff x="457200" y="4572000"/>
            <a:chExt cx="24384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Bottom-up or overriding rule says function </a:t>
              </a:r>
              <a:r>
                <a:rPr lang="en-US" sz="2400" dirty="0" err="1" smtClean="0"/>
                <a:t>toString</a:t>
              </a:r>
              <a:r>
                <a:rPr lang="en-US" sz="2400" dirty="0" smtClean="0"/>
                <a:t> in Cat partition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The type of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 smtClean="0"/>
              <a:t>The type of each </a:t>
            </a:r>
            <a:r>
              <a:rPr lang="en-US" dirty="0" smtClean="0">
                <a:solidFill>
                  <a:srgbClr val="FF0000"/>
                </a:solidFill>
              </a:rPr>
              <a:t>v[k]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</a:t>
            </a:r>
          </a:p>
          <a:p>
            <a:r>
              <a:rPr lang="en-US" dirty="0" smtClean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Consequences of a class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Animal[] v;              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variable v[k] is of type Animal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 objects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086600" y="3962400"/>
            <a:ext cx="4572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5410200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As we see on next slide, the type of a class variable like v[k] determines what methods can be called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" y="1828800"/>
            <a:ext cx="4953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a</a:t>
            </a:r>
            <a:r>
              <a:rPr lang="en-US" sz="2400" dirty="0" err="1" smtClean="0">
                <a:solidFill>
                  <a:srgbClr val="0000FF"/>
                </a:solidFill>
              </a:rPr>
              <a:t>.getWeight</a:t>
            </a:r>
            <a:r>
              <a:rPr lang="en-US" sz="2400" dirty="0" smtClean="0">
                <a:solidFill>
                  <a:srgbClr val="0000FF"/>
                </a:solidFill>
              </a:rPr>
              <a:t>() </a:t>
            </a:r>
            <a:r>
              <a:rPr lang="en-US" sz="2400" dirty="0" smtClean="0"/>
              <a:t>is obviously illegal.</a:t>
            </a:r>
          </a:p>
          <a:p>
            <a:r>
              <a:rPr lang="en-US" sz="2400" dirty="0" smtClean="0"/>
              <a:t>The class won’t compile.</a:t>
            </a:r>
          </a:p>
          <a:p>
            <a:endParaRPr lang="en-US" sz="2400" dirty="0" smtClean="0"/>
          </a:p>
          <a:p>
            <a:r>
              <a:rPr lang="en-US" sz="2400" dirty="0" smtClean="0"/>
              <a:t>When checking legality of a call like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0000FF"/>
                </a:solidFill>
              </a:rPr>
              <a:t>a.getWeight</a:t>
            </a:r>
            <a:r>
              <a:rPr lang="en-US" sz="2400" dirty="0" smtClean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since the type of a is Animal, function </a:t>
            </a:r>
            <a:r>
              <a:rPr lang="en-US" sz="2400" dirty="0" err="1" smtClean="0"/>
              <a:t>getWeight</a:t>
            </a:r>
            <a:r>
              <a:rPr lang="en-US" sz="2400" dirty="0" smtClean="0"/>
              <a:t> must be declared in Animal or one of its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3400" y="4495800"/>
            <a:ext cx="4800600" cy="2015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checking legality of a call like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0000FF"/>
                </a:solidFill>
              </a:rPr>
              <a:t>a.getWeight</a:t>
            </a:r>
            <a:r>
              <a:rPr lang="en-US" sz="2400" dirty="0" smtClean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since the type of a is Animal, function </a:t>
            </a:r>
            <a:r>
              <a:rPr lang="en-US" sz="2400" dirty="0" err="1" smtClean="0"/>
              <a:t>getWeight</a:t>
            </a:r>
            <a:r>
              <a:rPr lang="en-US" sz="2400" dirty="0" smtClean="0"/>
              <a:t> must be declared in Animal or one of its </a:t>
            </a:r>
            <a:r>
              <a:rPr lang="en-US" sz="2400" dirty="0" err="1" smtClean="0"/>
              <a:t>superclasses</a:t>
            </a:r>
            <a:r>
              <a:rPr lang="en-US" sz="2400" dirty="0" smtClean="0"/>
              <a:t>.</a:t>
            </a:r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27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29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" y="1524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Suppose </a:t>
            </a:r>
            <a:r>
              <a:rPr lang="en-US" sz="2400" dirty="0">
                <a:solidFill>
                  <a:srgbClr val="E41900"/>
                </a:solidFill>
              </a:rPr>
              <a:t>a0</a:t>
            </a:r>
            <a:r>
              <a:rPr lang="en-US" sz="2400" dirty="0"/>
              <a:t> </a:t>
            </a:r>
            <a:r>
              <a:rPr lang="en-US" sz="2400" dirty="0" smtClean="0"/>
              <a:t>contains an object of a subclass Cat of Animal. By the rule below, </a:t>
            </a:r>
            <a:r>
              <a:rPr lang="en-US" sz="2400" dirty="0" err="1" smtClean="0">
                <a:solidFill>
                  <a:srgbClr val="FF0000"/>
                </a:solidFill>
              </a:rPr>
              <a:t>a.getWeight</a:t>
            </a:r>
            <a:r>
              <a:rPr lang="en-US" sz="2400" dirty="0" smtClean="0">
                <a:solidFill>
                  <a:srgbClr val="FF0000"/>
                </a:solidFill>
              </a:rPr>
              <a:t>(…)</a:t>
            </a:r>
            <a:r>
              <a:rPr lang="en-US" sz="2400" dirty="0" smtClean="0"/>
              <a:t> is still illegal.</a:t>
            </a:r>
          </a:p>
          <a:p>
            <a:r>
              <a:rPr lang="en-US" sz="2400" dirty="0" smtClean="0"/>
              <a:t>Remember, the test for legality is done at compile time, not while the program is running. </a:t>
            </a:r>
            <a:r>
              <a:rPr lang="en-US" sz="2400" smtClean="0"/>
              <a:t>…</a:t>
            </a:r>
            <a:endParaRPr lang="en-US" sz="2400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5791200" y="5257800"/>
            <a:ext cx="2819400" cy="12954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</a:t>
                    </a:r>
                    <a:r>
                      <a:rPr lang="en-US" dirty="0" smtClean="0"/>
                      <a:t>) </a:t>
                    </a:r>
                    <a:r>
                      <a:rPr lang="en-US" dirty="0" err="1" smtClean="0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getWeight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 smtClean="0"/>
                      <a:t>isOlder</a:t>
                    </a:r>
                    <a:r>
                      <a:rPr lang="en-US" dirty="0" smtClean="0"/>
                      <a:t>(Animal</a:t>
                    </a:r>
                    <a:r>
                      <a:rPr lang="en-US" dirty="0"/>
                      <a:t>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same object a0, from the viewpoint of a Cat variable and an Animal variable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c.getWeight</a:t>
            </a:r>
            <a:r>
              <a:rPr lang="en-US" sz="2400" dirty="0" smtClean="0"/>
              <a:t>() is legal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</a:t>
            </a:r>
            <a:r>
              <a:rPr lang="en-US" sz="2400" dirty="0" err="1" smtClean="0"/>
              <a:t>.getWeight</a:t>
            </a:r>
            <a:r>
              <a:rPr lang="en-US" sz="2400" dirty="0" smtClean="0"/>
              <a:t>() is illegal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00199" cy="2308324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ecause </a:t>
            </a:r>
            <a:r>
              <a:rPr lang="en-US" sz="2400" dirty="0" err="1" smtClean="0"/>
              <a:t>getWeight</a:t>
            </a:r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s not available in class Animal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318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Rule for determining legality of method call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19050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Object</a:t>
                </a:r>
                <a:endParaRPr lang="en-US" dirty="0"/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5000" y="15240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Rule: </a:t>
            </a:r>
            <a:r>
              <a:rPr lang="en-US" sz="2400" dirty="0" err="1" smtClean="0">
                <a:solidFill>
                  <a:srgbClr val="FF0000"/>
                </a:solidFill>
              </a:rPr>
              <a:t>c.m</a:t>
            </a:r>
            <a:r>
              <a:rPr lang="en-US" sz="2400" dirty="0" smtClean="0">
                <a:solidFill>
                  <a:srgbClr val="FF0000"/>
                </a:solidFill>
              </a:rPr>
              <a:t>(…) </a:t>
            </a:r>
            <a:r>
              <a:rPr lang="en-US" sz="2400" dirty="0" smtClean="0"/>
              <a:t>is legal and the program will compile ONLY if method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is declared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or one of its </a:t>
            </a:r>
            <a:r>
              <a:rPr lang="en-US" sz="2400" dirty="0" err="1" smtClean="0"/>
              <a:t>superclasses</a:t>
            </a:r>
            <a:endParaRPr lang="en-US" sz="2400" dirty="0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Type of v[0]: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 smtClean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element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 is of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, see only what is in partition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View of object based on  the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 smtClean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 smtClean="0">
                <a:latin typeface="Times New Roman"/>
                <a:cs typeface="Times New Roman"/>
              </a:rPr>
              <a:t>not in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 smtClean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v[k]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are in lower partitions, but can’t see them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Announcements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A3 now available on CMS and Piazza</a:t>
            </a:r>
            <a:r>
              <a:rPr lang="en-US" sz="2400" dirty="0" smtClean="0">
                <a:latin typeface="Times New Roman"/>
                <a:cs typeface="Times New Roman"/>
              </a:rPr>
              <a:t>. Refer often to the Piazza FAQ Note for A3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Please read the assignment FAQ Notes on the Piazza before asking a question. </a:t>
            </a:r>
            <a:r>
              <a:rPr lang="en-US" sz="2400" dirty="0" smtClean="0">
                <a:latin typeface="Times New Roman"/>
                <a:cs typeface="Times New Roman"/>
              </a:rPr>
              <a:t>It might already be answered. </a:t>
            </a:r>
          </a:p>
        </p:txBody>
      </p:sp>
    </p:spTree>
    <p:extLst>
      <p:ext uri="{BB962C8B-B14F-4D97-AF65-F5344CB8AC3E}">
        <p14:creationId xmlns:p14="http://schemas.microsoft.com/office/powerpoint/2010/main" val="299415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Casting objects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/>
                  </a:r>
                  <a:br>
                    <a:rPr lang="en-US" dirty="0" smtClean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 smtClean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371600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D</a:t>
            </a:r>
            <a:r>
              <a:rPr lang="en-US" dirty="0" smtClean="0">
                <a:solidFill>
                  <a:srgbClr val="0009CC"/>
                </a:solidFill>
              </a:rPr>
              <a:t>iscuss </a:t>
            </a:r>
            <a:r>
              <a:rPr lang="en-US" dirty="0">
                <a:solidFill>
                  <a:srgbClr val="0009CC"/>
                </a:solidFill>
              </a:rPr>
              <a:t>casts </a:t>
            </a:r>
            <a:r>
              <a:rPr lang="en-US" dirty="0" smtClean="0">
                <a:solidFill>
                  <a:srgbClr val="0009CC"/>
                </a:solidFill>
              </a:rPr>
              <a:t>up/down class </a:t>
            </a:r>
            <a:r>
              <a:rPr lang="en-US" dirty="0">
                <a:solidFill>
                  <a:srgbClr val="0009CC"/>
                </a:solidFill>
              </a:rPr>
              <a:t>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class cast doesn’t change the object. It just changes the </a:t>
            </a:r>
            <a:r>
              <a:rPr lang="en-US" sz="2400" dirty="0" err="1" smtClean="0"/>
              <a:t>perpective</a:t>
            </a:r>
            <a:r>
              <a:rPr lang="en-US" sz="2400" dirty="0" smtClean="0"/>
              <a:t> –how it is viewed!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isOlder</a:t>
            </a:r>
            <a:r>
              <a:rPr lang="en-US" dirty="0" smtClean="0"/>
              <a:t>(Animal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casts: </a:t>
            </a:r>
            <a:r>
              <a:rPr lang="en-US" sz="3600" dirty="0" smtClean="0">
                <a:solidFill>
                  <a:srgbClr val="0000FF"/>
                </a:solidFill>
              </a:rPr>
              <a:t>unary prefix operators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getNoise</a:t>
            </a:r>
            <a:r>
              <a:rPr lang="en-US" dirty="0"/>
              <a:t>(</a:t>
            </a:r>
            <a:r>
              <a:rPr lang="en-US" dirty="0" smtClean="0"/>
              <a:t>) </a:t>
            </a:r>
            <a:r>
              <a:rPr lang="en-US" dirty="0" err="1" smtClean="0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</a:t>
            </a:r>
            <a:r>
              <a:rPr lang="en-US" sz="2400" dirty="0" smtClean="0">
                <a:latin typeface="Times"/>
                <a:cs typeface="Times"/>
              </a:rPr>
              <a:t>quals</a:t>
            </a:r>
            <a:r>
              <a:rPr lang="en-US" dirty="0" smtClean="0">
                <a:latin typeface="Times New Roman"/>
                <a:cs typeface="Times New Roman"/>
              </a:rPr>
              <a:t>() 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Rule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800000"/>
                </a:solidFill>
              </a:rPr>
              <a:t>an object can be cast to the name of any partition that occurs within it —and to nothing else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 can 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 attempt to cast it to anything else causes an exception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  <a:endParaRPr lang="en-US" sz="2400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These casts don’t take any time. The object does not change. It’s a change of perception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Implicit upward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 smtClean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</a:t>
            </a:r>
            <a:r>
              <a:rPr lang="en-US" sz="2400" dirty="0" smtClean="0">
                <a:solidFill>
                  <a:srgbClr val="800000"/>
                </a:solidFill>
              </a:rPr>
              <a:t>Animal is </a:t>
            </a:r>
            <a:r>
              <a:rPr lang="en-US" sz="2400" dirty="0">
                <a:solidFill>
                  <a:srgbClr val="800000"/>
                </a:solidFill>
              </a:rPr>
              <a:t>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Call  </a:t>
            </a:r>
            <a:r>
              <a:rPr lang="en-US" sz="2400" dirty="0" err="1" smtClean="0">
                <a:solidFill>
                  <a:srgbClr val="FF0000"/>
                </a:solidFill>
              </a:rPr>
              <a:t>c.isOlder</a:t>
            </a:r>
            <a:r>
              <a:rPr lang="en-US" sz="2400" dirty="0" smtClean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Variable h is created. </a:t>
            </a:r>
            <a:r>
              <a:rPr lang="en-US" sz="2400" dirty="0" smtClean="0">
                <a:solidFill>
                  <a:srgbClr val="800000"/>
                </a:solidFill>
              </a:rPr>
              <a:t>a1</a:t>
            </a:r>
            <a:r>
              <a:rPr lang="en-US" sz="2400" dirty="0" smtClean="0"/>
              <a:t> is cast up to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stored in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Dog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Upward casts done automatically when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 smtClean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5029200" cy="1646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ype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Determines at compile-time what components can be used: those available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4864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If a method call is legal, the overriding rule determines which implementation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Components used from h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 smtClean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h.toString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OK —it’s in class </a:t>
            </a:r>
            <a:r>
              <a:rPr lang="en-US" sz="2400" dirty="0" smtClean="0">
                <a:solidFill>
                  <a:srgbClr val="800000"/>
                </a:solidFill>
              </a:rPr>
              <a:t>Object </a:t>
            </a:r>
            <a:r>
              <a:rPr lang="en-US" sz="2400" dirty="0" smtClean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h.isOlder</a:t>
            </a:r>
            <a:r>
              <a:rPr lang="en-US" sz="2400" dirty="0" smtClean="0">
                <a:solidFill>
                  <a:srgbClr val="800000"/>
                </a:solidFill>
              </a:rPr>
              <a:t>(…) </a:t>
            </a:r>
            <a:r>
              <a:rPr lang="en-US" sz="2400" dirty="0" smtClean="0">
                <a:solidFill>
                  <a:srgbClr val="000000"/>
                </a:solidFill>
              </a:rPr>
              <a:t>OK —it’s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h.getWeight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>
                <a:solidFill>
                  <a:srgbClr val="FF0000"/>
                </a:solidFill>
              </a:rPr>
              <a:t>ILLEGAL</a:t>
            </a:r>
            <a:r>
              <a:rPr lang="en-US" sz="2400" dirty="0" smtClean="0">
                <a:solidFill>
                  <a:srgbClr val="000000"/>
                </a:solidFill>
              </a:rPr>
              <a:t> —not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partition or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By overriding rule, calls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800000"/>
                  </a:solidFill>
                </a:rPr>
                <a:t>Dog </a:t>
              </a:r>
              <a:r>
                <a:rPr lang="en-US" sz="2400" dirty="0" smtClean="0"/>
                <a:t>partition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1722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15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Cat </a:t>
            </a:r>
            <a:r>
              <a:rPr lang="en-US" sz="2400" b="1" dirty="0"/>
              <a:t>extends</a:t>
            </a:r>
            <a:r>
              <a:rPr lang="en-US" sz="2400" dirty="0"/>
              <a:t> Animal {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private float </a:t>
            </a:r>
            <a:r>
              <a:rPr lang="en-US" sz="2400" dirty="0"/>
              <a:t>weight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/** return true if o is a Cat and its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* fields have same values as this */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boolean</a:t>
            </a:r>
            <a:r>
              <a:rPr lang="en-US" sz="2400" b="1" dirty="0"/>
              <a:t> </a:t>
            </a:r>
            <a:r>
              <a:rPr lang="en-US" sz="2400" dirty="0" smtClean="0"/>
              <a:t>eq</a:t>
            </a:r>
            <a:r>
              <a:rPr lang="en-US" sz="2400" dirty="0" smtClean="0"/>
              <a:t>uals</a:t>
            </a:r>
            <a:r>
              <a:rPr lang="en-US" sz="2400" dirty="0"/>
              <a:t>(Object o) </a:t>
            </a:r>
            <a:r>
              <a:rPr lang="en-US" sz="2400" dirty="0" smtClean="0"/>
              <a:t>{</a:t>
            </a:r>
            <a:br>
              <a:rPr lang="en-US" sz="2400" dirty="0" smtClean="0"/>
            </a:br>
            <a:r>
              <a:rPr lang="en-US" sz="2400" dirty="0" smtClean="0"/>
              <a:t>                 ?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{ h is a Cat </a:t>
            </a:r>
            <a:r>
              <a:rPr lang="en-US" sz="2400" dirty="0" smtClean="0"/>
              <a:t>}</a:t>
            </a:r>
            <a:endParaRPr lang="en-US" sz="2400" dirty="0"/>
          </a:p>
          <a:p>
            <a:r>
              <a:rPr lang="en-US" sz="2400" dirty="0"/>
              <a:t>     if ( ! </a:t>
            </a:r>
            <a:r>
              <a:rPr lang="en-US" sz="2400" dirty="0" err="1"/>
              <a:t>super.equals</a:t>
            </a:r>
            <a:r>
              <a:rPr lang="en-US" sz="2400" dirty="0"/>
              <a:t>(o) ) return false;</a:t>
            </a:r>
          </a:p>
          <a:p>
            <a:r>
              <a:rPr lang="en-US" sz="2400" dirty="0"/>
              <a:t>     Cat c= (Cat) o ;  </a:t>
            </a:r>
            <a:r>
              <a:rPr lang="en-US" sz="2400" dirty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/>
              <a:t>     return</a:t>
            </a:r>
            <a:r>
              <a:rPr lang="en-US" sz="2400" dirty="0"/>
              <a:t> weight == </a:t>
            </a:r>
            <a:r>
              <a:rPr lang="en-US" sz="2400" dirty="0" err="1" smtClean="0"/>
              <a:t>c.getWeight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57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weight ___ </a:t>
                  </a:r>
                  <a:r>
                    <a:rPr lang="en-US" dirty="0" err="1" smtClean="0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1905000" y="5689937"/>
            <a:ext cx="6858000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/>
              <a:t>(</a:t>
            </a:r>
            <a:r>
              <a:rPr lang="en-US" b="1" dirty="0"/>
              <a:t>Dog) </a:t>
            </a:r>
            <a:r>
              <a:rPr lang="en-US" b="1" dirty="0" smtClean="0"/>
              <a:t>o</a:t>
            </a:r>
            <a:r>
              <a:rPr lang="en-US" dirty="0" smtClean="0"/>
              <a:t> leads </a:t>
            </a:r>
            <a:r>
              <a:rPr lang="en-US" dirty="0"/>
              <a:t>to </a:t>
            </a:r>
            <a:r>
              <a:rPr lang="en-US" dirty="0" smtClean="0"/>
              <a:t>runtime </a:t>
            </a:r>
            <a:r>
              <a:rPr lang="en-US" dirty="0"/>
              <a:t>error.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Don</a:t>
            </a:r>
            <a:r>
              <a:rPr lang="en-US" altLang="ja-JP" dirty="0" smtClean="0"/>
              <a:t>’t </a:t>
            </a:r>
            <a:r>
              <a:rPr lang="en-US" altLang="ja-JP" dirty="0"/>
              <a:t>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r>
              <a:rPr lang="en-US" sz="3600" dirty="0" smtClean="0">
                <a:solidFill>
                  <a:srgbClr val="800000"/>
                </a:solidFill>
              </a:rPr>
              <a:t>, explicit </a:t>
            </a:r>
            <a:r>
              <a:rPr lang="en-US" sz="3600" dirty="0" smtClean="0">
                <a:solidFill>
                  <a:srgbClr val="800000"/>
                </a:solidFill>
              </a:rPr>
              <a:t>down </a:t>
            </a:r>
            <a:r>
              <a:rPr lang="en-US" sz="3600" dirty="0" smtClean="0">
                <a:solidFill>
                  <a:srgbClr val="800000"/>
                </a:solidFill>
              </a:rPr>
              <a:t>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6294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15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</a:t>
            </a:r>
            <a:r>
              <a:rPr lang="en-US" sz="2400" dirty="0" smtClean="0"/>
              <a:t>Cat </a:t>
            </a:r>
            <a:r>
              <a:rPr lang="en-US" sz="2400" b="1" dirty="0" smtClean="0"/>
              <a:t>extends</a:t>
            </a:r>
            <a:r>
              <a:rPr lang="en-US" sz="2400" dirty="0" smtClean="0"/>
              <a:t> Animal {</a:t>
            </a:r>
            <a:br>
              <a:rPr lang="en-US" sz="2400" dirty="0" smtClean="0"/>
            </a:br>
            <a:r>
              <a:rPr lang="en-US" sz="2400" dirty="0" smtClean="0"/>
              <a:t>   </a:t>
            </a:r>
            <a:r>
              <a:rPr lang="en-US" sz="2400" b="1" dirty="0" smtClean="0"/>
              <a:t>private float </a:t>
            </a:r>
            <a:r>
              <a:rPr lang="en-US" sz="2400" dirty="0" smtClean="0"/>
              <a:t>weight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  /</a:t>
            </a:r>
            <a:r>
              <a:rPr lang="en-US" sz="2400" dirty="0"/>
              <a:t>** return true if o is a Cat and its</a:t>
            </a:r>
          </a:p>
          <a:p>
            <a:r>
              <a:rPr lang="en-US" sz="2400" dirty="0"/>
              <a:t>      * fields have same values as this *</a:t>
            </a:r>
            <a:r>
              <a:rPr lang="en-US" sz="2400" dirty="0" smtClean="0"/>
              <a:t>/</a:t>
            </a:r>
            <a:endParaRPr lang="en-US" sz="2400" dirty="0"/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smtClean="0"/>
              <a:t>equals</a:t>
            </a:r>
            <a:r>
              <a:rPr lang="en-US" sz="2400" dirty="0" smtClean="0"/>
              <a:t>(Object </a:t>
            </a:r>
            <a:r>
              <a:rPr lang="en-US" sz="2400" dirty="0"/>
              <a:t>o) {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if</a:t>
            </a:r>
            <a:r>
              <a:rPr lang="en-US" sz="2400" dirty="0"/>
              <a:t> ( ! (</a:t>
            </a:r>
            <a:r>
              <a:rPr lang="en-US" sz="2400" dirty="0">
                <a:solidFill>
                  <a:srgbClr val="FF0000"/>
                </a:solidFill>
              </a:rPr>
              <a:t>o </a:t>
            </a:r>
            <a:r>
              <a:rPr lang="en-US" sz="2400" b="1" dirty="0" err="1">
                <a:solidFill>
                  <a:srgbClr val="FF0000"/>
                </a:solidFill>
              </a:rPr>
              <a:t>instanceof</a:t>
            </a:r>
            <a:r>
              <a:rPr lang="en-US" sz="2400" dirty="0">
                <a:solidFill>
                  <a:srgbClr val="FF0000"/>
                </a:solidFill>
              </a:rPr>
              <a:t> Cat</a:t>
            </a:r>
            <a:r>
              <a:rPr lang="en-US" sz="2400" dirty="0"/>
              <a:t>) )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false</a:t>
            </a:r>
            <a:r>
              <a:rPr lang="en-US" sz="2400" dirty="0" smtClean="0"/>
              <a:t>;</a:t>
            </a:r>
            <a:endParaRPr lang="en-US" sz="2400" dirty="0"/>
          </a:p>
          <a:p>
            <a:r>
              <a:rPr lang="en-US" sz="2400" dirty="0"/>
              <a:t>     // { h is a Cat }</a:t>
            </a:r>
          </a:p>
          <a:p>
            <a:r>
              <a:rPr lang="en-US" sz="2400" dirty="0" smtClean="0"/>
              <a:t>     if ( ! </a:t>
            </a:r>
            <a:r>
              <a:rPr lang="en-US" sz="2400" dirty="0" err="1" smtClean="0"/>
              <a:t>super.equals</a:t>
            </a:r>
            <a:r>
              <a:rPr lang="en-US" sz="2400" dirty="0" smtClean="0"/>
              <a:t>(o) ) return false;</a:t>
            </a:r>
          </a:p>
          <a:p>
            <a:r>
              <a:rPr lang="en-US" sz="2400" dirty="0" smtClean="0"/>
              <a:t>     Cat c= (Cat) o 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 smtClean="0"/>
              <a:t>     return</a:t>
            </a:r>
            <a:r>
              <a:rPr lang="en-US" sz="2400" dirty="0" smtClean="0"/>
              <a:t> weight == </a:t>
            </a:r>
            <a:r>
              <a:rPr lang="en-US" sz="2400" dirty="0" err="1" smtClean="0"/>
              <a:t>c.getWeight</a:t>
            </a:r>
            <a:r>
              <a:rPr lang="en-US" sz="2400" dirty="0" smtClean="0"/>
              <a:t>();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9144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smtClean="0"/>
                    <a:t>weight </a:t>
                  </a:r>
                  <a:r>
                    <a:rPr lang="en-US"/>
                    <a:t>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 smtClean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 smtClean="0"/>
                    <a:t>isOlder</a:t>
                  </a:r>
                  <a:r>
                    <a:rPr lang="en-US" dirty="0" smtClean="0"/>
                    <a:t>(Animal</a:t>
                  </a:r>
                  <a:r>
                    <a:rPr lang="en-US" dirty="0"/>
                    <a:t>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3505200" y="5638800"/>
            <a:ext cx="5105400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&lt;object&gt;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&lt;class&gt;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</a:t>
            </a:r>
            <a:r>
              <a:rPr lang="en-US" dirty="0" smtClean="0"/>
              <a:t>has a partition for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Assignment A3: Doubly linked Lists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dea: maintain a list (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 smtClean="0">
                <a:latin typeface="Times New Roman"/>
                <a:cs typeface="Times New Roman"/>
              </a:rPr>
              <a:t>) like this: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381000" y="258633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latin typeface="Times New Roman"/>
                <a:cs typeface="Times New Roman"/>
              </a:rPr>
              <a:t>h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685800" y="26625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>
                <a:latin typeface="Times New Roman"/>
                <a:cs typeface="Times New Roman"/>
              </a:rPr>
              <a:t>a1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1143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00" y="2286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a1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err="1" smtClean="0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57600" y="2286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62600" y="2286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is a singly linked list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802815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save space we write names like a6 instead of N@35abcd00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83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0" y="1824335"/>
            <a:ext cx="13716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h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956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00600" y="1524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4191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6096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4572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to insert a node at the beginning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32766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667" y="2638778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(2, 5, 7)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66800" y="3657600"/>
            <a:ext cx="7467600" cy="2895600"/>
            <a:chOff x="1066800" y="3505200"/>
            <a:chExt cx="7467600" cy="2895600"/>
          </a:xfrm>
        </p:grpSpPr>
        <p:grpSp>
          <p:nvGrpSpPr>
            <p:cNvPr id="58" name="Group 57"/>
            <p:cNvGrpSpPr/>
            <p:nvPr/>
          </p:nvGrpSpPr>
          <p:grpSpPr>
            <a:xfrm>
              <a:off x="1524000" y="3886200"/>
              <a:ext cx="838200" cy="1223665"/>
              <a:chOff x="381000" y="2586335"/>
              <a:chExt cx="838200" cy="122366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81000" y="2586335"/>
                <a:ext cx="838200" cy="461665"/>
                <a:chOff x="381000" y="2586335"/>
                <a:chExt cx="838200" cy="461665"/>
              </a:xfrm>
            </p:grpSpPr>
            <p:sp>
              <p:nvSpPr>
                <p:cNvPr id="6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81000" y="25863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 smtClean="0">
                      <a:latin typeface="Times New Roman"/>
                      <a:cs typeface="Times New Roman"/>
                    </a:rPr>
                    <a:t>h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4" name="Rectangle 65"/>
                <p:cNvSpPr>
                  <a:spLocks noChangeArrowheads="1"/>
                </p:cNvSpPr>
                <p:nvPr/>
              </p:nvSpPr>
              <p:spPr bwMode="auto">
                <a:xfrm>
                  <a:off x="685800" y="2662535"/>
                  <a:ext cx="533400" cy="3841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smtClean="0">
                      <a:latin typeface="Times New Roman"/>
                      <a:cs typeface="Times New Roman"/>
                    </a:rPr>
                    <a:t>a3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62" name="Line 87"/>
              <p:cNvSpPr>
                <a:spLocks noChangeShapeType="1"/>
              </p:cNvSpPr>
              <p:nvPr/>
            </p:nvSpPr>
            <p:spPr bwMode="auto">
              <a:xfrm flipH="1">
                <a:off x="838200" y="2819400"/>
                <a:ext cx="304800" cy="9906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sz="240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95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66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2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68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69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800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73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5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74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a8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6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>
              <a:off x="4191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705600" y="3505200"/>
              <a:ext cx="1828800" cy="1676400"/>
              <a:chOff x="1752600" y="2286000"/>
              <a:chExt cx="1828800" cy="1676400"/>
            </a:xfrm>
          </p:grpSpPr>
          <p:sp>
            <p:nvSpPr>
              <p:cNvPr id="81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7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2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a8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3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1"/>
                <a:ext cx="838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null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85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828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87" name="Line 87"/>
            <p:cNvSpPr>
              <a:spLocks noChangeShapeType="1"/>
            </p:cNvSpPr>
            <p:nvPr/>
          </p:nvSpPr>
          <p:spPr bwMode="auto">
            <a:xfrm>
              <a:off x="6096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066800" y="4724400"/>
              <a:ext cx="1447800" cy="1676400"/>
              <a:chOff x="1752600" y="2286000"/>
              <a:chExt cx="1447800" cy="1676400"/>
            </a:xfrm>
          </p:grpSpPr>
          <p:sp>
            <p:nvSpPr>
              <p:cNvPr id="89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8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a3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1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a1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2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93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5" name="Line 87"/>
            <p:cNvSpPr>
              <a:spLocks noChangeShapeType="1"/>
            </p:cNvSpPr>
            <p:nvPr/>
          </p:nvSpPr>
          <p:spPr bwMode="auto">
            <a:xfrm flipV="1">
              <a:off x="2362200" y="5181600"/>
              <a:ext cx="685800" cy="838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10000" y="5638800"/>
              <a:ext cx="1487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(8, 2, 5, 7)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48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1824335"/>
            <a:ext cx="12954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h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1524000"/>
            <a:ext cx="1295400" cy="1676400"/>
            <a:chOff x="1676400" y="2286000"/>
            <a:chExt cx="12954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a2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2743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524000" cy="1676400"/>
            <a:chOff x="1676400" y="2286000"/>
            <a:chExt cx="15240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362200" y="3352801"/>
              <a:ext cx="685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4196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572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to remove a node from the middle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41148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984" y="3352800"/>
            <a:ext cx="148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(2, 5, 8, 7)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524000"/>
            <a:ext cx="1295400" cy="1676400"/>
            <a:chOff x="1676400" y="2286000"/>
            <a:chExt cx="1295400" cy="1676400"/>
          </a:xfrm>
        </p:grpSpPr>
        <p:sp>
          <p:nvSpPr>
            <p:cNvPr id="104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8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5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a2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08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9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10" name="Line 87"/>
          <p:cNvSpPr>
            <a:spLocks noChangeShapeType="1"/>
          </p:cNvSpPr>
          <p:nvPr/>
        </p:nvSpPr>
        <p:spPr bwMode="auto">
          <a:xfrm>
            <a:off x="6172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438400" y="3200400"/>
            <a:ext cx="1219200" cy="537865"/>
            <a:chOff x="198120" y="2383135"/>
            <a:chExt cx="1463040" cy="537865"/>
          </a:xfrm>
        </p:grpSpPr>
        <p:grpSp>
          <p:nvGrpSpPr>
            <p:cNvPr id="114" name="Group 113"/>
            <p:cNvGrpSpPr/>
            <p:nvPr/>
          </p:nvGrpSpPr>
          <p:grpSpPr>
            <a:xfrm>
              <a:off x="198120" y="2459335"/>
              <a:ext cx="929640" cy="461665"/>
              <a:chOff x="198120" y="2459335"/>
              <a:chExt cx="929640" cy="461665"/>
            </a:xfrm>
          </p:grpSpPr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198120" y="2459335"/>
                <a:ext cx="40626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k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594360" y="2535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15" name="Line 87"/>
            <p:cNvSpPr>
              <a:spLocks noChangeShapeType="1"/>
            </p:cNvSpPr>
            <p:nvPr/>
          </p:nvSpPr>
          <p:spPr bwMode="auto">
            <a:xfrm flipV="1">
              <a:off x="1112520" y="2383135"/>
              <a:ext cx="548640" cy="3810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000" y="4343400"/>
            <a:ext cx="8001000" cy="2341265"/>
            <a:chOff x="381000" y="4343400"/>
            <a:chExt cx="8001000" cy="2341265"/>
          </a:xfrm>
        </p:grpSpPr>
        <p:sp>
          <p:nvSpPr>
            <p:cNvPr id="145" name="Line 87"/>
            <p:cNvSpPr>
              <a:spLocks noChangeShapeType="1"/>
            </p:cNvSpPr>
            <p:nvPr/>
          </p:nvSpPr>
          <p:spPr bwMode="auto">
            <a:xfrm>
              <a:off x="4572000" y="5638800"/>
              <a:ext cx="0" cy="685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81000" y="4343400"/>
              <a:ext cx="8001000" cy="2341265"/>
              <a:chOff x="381000" y="4343400"/>
              <a:chExt cx="8001000" cy="234126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81000" y="4343400"/>
                <a:ext cx="8001000" cy="2341265"/>
                <a:chOff x="381000" y="4343400"/>
                <a:chExt cx="8001000" cy="2341265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381000" y="4643735"/>
                  <a:ext cx="1295400" cy="461665"/>
                  <a:chOff x="381000" y="2586335"/>
                  <a:chExt cx="1371600" cy="461665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381000" y="2586335"/>
                    <a:ext cx="838200" cy="461665"/>
                    <a:chOff x="381000" y="2586335"/>
                    <a:chExt cx="838200" cy="461665"/>
                  </a:xfrm>
                </p:grpSpPr>
                <p:sp>
                  <p:nvSpPr>
                    <p:cNvPr id="121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1000" y="2586335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  <p:sp>
                  <p:nvSpPr>
                    <p:cNvPr id="122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a1</a:t>
                      </a:r>
                    </a:p>
                  </p:txBody>
                </p:sp>
              </p:grpSp>
              <p:sp>
                <p:nvSpPr>
                  <p:cNvPr id="12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143000" y="2819400"/>
                    <a:ext cx="60960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1752600" y="4343400"/>
                  <a:ext cx="1447800" cy="1676400"/>
                  <a:chOff x="1752600" y="2286000"/>
                  <a:chExt cx="1447800" cy="1676400"/>
                </a:xfrm>
              </p:grpSpPr>
              <p:sp>
                <p:nvSpPr>
                  <p:cNvPr id="12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a1</a:t>
                    </a:r>
                  </a:p>
                </p:txBody>
              </p:sp>
              <p:sp>
                <p:nvSpPr>
                  <p:cNvPr id="12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a6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34290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3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5</a:t>
                    </a:r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a6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3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37" name="Line 87"/>
                <p:cNvSpPr>
                  <a:spLocks noChangeShapeType="1"/>
                </p:cNvSpPr>
                <p:nvPr/>
              </p:nvSpPr>
              <p:spPr bwMode="auto">
                <a:xfrm>
                  <a:off x="2895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6858000" y="4343400"/>
                  <a:ext cx="1524000" cy="1676400"/>
                  <a:chOff x="1676400" y="2286000"/>
                  <a:chExt cx="1524000" cy="1676400"/>
                </a:xfrm>
              </p:grpSpPr>
              <p:sp>
                <p:nvSpPr>
                  <p:cNvPr id="13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7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1"/>
                    <a:ext cx="685800" cy="4572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null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4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1054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8</a:t>
                    </a:r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a2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5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3" name="Line 87"/>
                <p:cNvSpPr>
                  <a:spLocks noChangeShapeType="1"/>
                </p:cNvSpPr>
                <p:nvPr/>
              </p:nvSpPr>
              <p:spPr bwMode="auto">
                <a:xfrm>
                  <a:off x="6324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2667000" y="6019800"/>
                  <a:ext cx="1143000" cy="664865"/>
                  <a:chOff x="289560" y="2383135"/>
                  <a:chExt cx="1371600" cy="664865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289560" y="2586335"/>
                    <a:ext cx="929640" cy="461665"/>
                    <a:chOff x="289560" y="2586335"/>
                    <a:chExt cx="929640" cy="461665"/>
                  </a:xfrm>
                </p:grpSpPr>
                <p:sp>
                  <p:nvSpPr>
                    <p:cNvPr id="157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9560" y="2586335"/>
                      <a:ext cx="40626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k</a:t>
                      </a:r>
                    </a:p>
                  </p:txBody>
                </p:sp>
                <p:sp>
                  <p:nvSpPr>
                    <p:cNvPr id="158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a6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156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43000" y="2383135"/>
                    <a:ext cx="518160" cy="436265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572000" y="6324600"/>
                  <a:ext cx="26670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6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7239000" y="6019800"/>
                  <a:ext cx="0" cy="3048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457200" y="6096000"/>
                <a:ext cx="1165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(2, 5, 7)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52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A3: Use an </a:t>
            </a:r>
            <a:r>
              <a:rPr lang="en-US" sz="3600" dirty="0" smtClean="0">
                <a:solidFill>
                  <a:srgbClr val="FF0000"/>
                </a:solidFill>
              </a:rPr>
              <a:t>inner</a:t>
            </a:r>
            <a:r>
              <a:rPr lang="en-US" sz="3600" dirty="0" smtClean="0">
                <a:solidFill>
                  <a:srgbClr val="800000"/>
                </a:solidFill>
              </a:rPr>
              <a:t>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private 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x;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public void m(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y) { … 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124200"/>
            <a:ext cx="22318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private class CI {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4419600"/>
            <a:ext cx="609599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Inside-out rule</a:t>
            </a:r>
            <a:r>
              <a:rPr lang="en-US" sz="2400" dirty="0" smtClean="0"/>
              <a:t>: Objects of CI can reference components of the object of C in which they live.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In addition: </a:t>
            </a:r>
            <a:r>
              <a:rPr lang="en-US" sz="2400" dirty="0" smtClean="0">
                <a:solidFill>
                  <a:srgbClr val="FF0000"/>
                </a:solidFill>
              </a:rPr>
              <a:t>methods of C can reference private components of CI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A3: Generics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{</a:t>
            </a:r>
            <a:br>
              <a:rPr lang="en-US" sz="2400" dirty="0" smtClean="0"/>
            </a:br>
            <a:r>
              <a:rPr lang="en-US" sz="2400" dirty="0" smtClean="0"/>
              <a:t>    void add(Object </a:t>
            </a:r>
            <a:r>
              <a:rPr lang="en-US" sz="2400" dirty="0" err="1" smtClean="0"/>
              <a:t>elem</a:t>
            </a:r>
            <a:r>
              <a:rPr lang="en-US" sz="2400" dirty="0" smtClean="0"/>
              <a:t>) {…}</a:t>
            </a:r>
            <a:br>
              <a:rPr lang="en-US" sz="2400" dirty="0" smtClean="0"/>
            </a:br>
            <a:r>
              <a:rPr lang="en-US" sz="2400" dirty="0" smtClean="0"/>
              <a:t>    Object get(</a:t>
            </a:r>
            <a:r>
              <a:rPr lang="en-US" sz="2400" dirty="0" err="1" smtClean="0"/>
              <a:t>int</a:t>
            </a:r>
            <a:r>
              <a:rPr lang="en-US" sz="2400" dirty="0" smtClean="0"/>
              <a:t> index) {…}</a:t>
            </a:r>
            <a:br>
              <a:rPr lang="en-US" sz="2400" dirty="0" smtClean="0"/>
            </a:br>
            <a:r>
              <a:rPr lang="en-US" sz="2400" dirty="0" smtClean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5240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Values of linked list are probably of class Object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3124200"/>
            <a:ext cx="81534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&lt;E&gt;</a:t>
            </a:r>
            <a:r>
              <a:rPr lang="en-US" sz="2400" dirty="0" smtClean="0"/>
              <a:t> </a:t>
            </a:r>
            <a:r>
              <a:rPr lang="en-US" sz="2400" dirty="0"/>
              <a:t>{</a:t>
            </a:r>
            <a:br>
              <a:rPr lang="en-US" sz="2400" dirty="0"/>
            </a:br>
            <a:r>
              <a:rPr lang="en-US" sz="2400" dirty="0"/>
              <a:t>    void </a:t>
            </a:r>
            <a:r>
              <a:rPr lang="en-US" sz="2400" dirty="0" smtClean="0"/>
              <a:t>add(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 </a:t>
            </a:r>
            <a:r>
              <a:rPr lang="en-US" sz="2400" dirty="0" err="1"/>
              <a:t>elem</a:t>
            </a:r>
            <a:r>
              <a:rPr lang="en-US" sz="2400" dirty="0"/>
              <a:t>) {…}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 </a:t>
            </a:r>
            <a:r>
              <a:rPr lang="en-US" sz="2400" dirty="0"/>
              <a:t>get(</a:t>
            </a:r>
            <a:r>
              <a:rPr lang="en-US" sz="2400" dirty="0" err="1"/>
              <a:t>int</a:t>
            </a:r>
            <a:r>
              <a:rPr lang="en-US" sz="2400" dirty="0"/>
              <a:t> index) {…}</a:t>
            </a:r>
            <a:br>
              <a:rPr lang="en-US" sz="2400" dirty="0"/>
            </a:br>
            <a:r>
              <a:rPr lang="en-US" sz="2400" dirty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352" y="31242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You can specify what type of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112" y="4724400"/>
            <a:ext cx="40342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s = new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&lt;Integer&gt;</a:t>
            </a:r>
            <a:r>
              <a:rPr lang="en-US" sz="2400" dirty="0" smtClean="0"/>
              <a:t>();</a:t>
            </a:r>
          </a:p>
          <a:p>
            <a:r>
              <a:rPr lang="en-US" sz="2400" dirty="0" err="1" smtClean="0"/>
              <a:t>ns.add</a:t>
            </a:r>
            <a:r>
              <a:rPr lang="en-US" sz="2400" dirty="0" smtClean="0"/>
              <a:t>(“Hello”); // error</a:t>
            </a:r>
          </a:p>
          <a:p>
            <a:r>
              <a:rPr lang="en-US" sz="2400" dirty="0" err="1" smtClean="0"/>
              <a:t>ns.add</a:t>
            </a:r>
            <a:r>
              <a:rPr lang="en-US" sz="2400" dirty="0" smtClean="0"/>
              <a:t>(5);</a:t>
            </a:r>
            <a:br>
              <a:rPr lang="en-US" sz="2400" dirty="0" smtClean="0"/>
            </a:br>
            <a:r>
              <a:rPr lang="en-US" sz="2400" dirty="0" smtClean="0"/>
              <a:t>String s = </a:t>
            </a:r>
            <a:r>
              <a:rPr lang="en-US" sz="2400" dirty="0" err="1" smtClean="0"/>
              <a:t>ns.get</a:t>
            </a:r>
            <a:r>
              <a:rPr lang="en-US" sz="2400" dirty="0" smtClean="0"/>
              <a:t>(0); // error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n = </a:t>
            </a:r>
            <a:r>
              <a:rPr lang="en-US" sz="2400" dirty="0" err="1" smtClean="0"/>
              <a:t>ns.get</a:t>
            </a:r>
            <a:r>
              <a:rPr lang="en-US" sz="2400" dirty="0" smtClean="0"/>
              <a:t>(0);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4954" y="4724400"/>
            <a:ext cx="38544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ss</a:t>
            </a:r>
            <a:r>
              <a:rPr lang="en-US" sz="2400" dirty="0" smtClean="0"/>
              <a:t> = new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&lt;String&gt;</a:t>
            </a:r>
            <a:r>
              <a:rPr lang="en-US" sz="2400" dirty="0" smtClean="0"/>
              <a:t>();</a:t>
            </a:r>
          </a:p>
          <a:p>
            <a:r>
              <a:rPr lang="en-US" sz="2400" dirty="0" err="1"/>
              <a:t>s</a:t>
            </a:r>
            <a:r>
              <a:rPr lang="en-US" sz="2400" dirty="0" err="1" smtClean="0"/>
              <a:t>s.add</a:t>
            </a:r>
            <a:r>
              <a:rPr lang="en-US" sz="2400" dirty="0" smtClean="0"/>
              <a:t>(“Hello”);</a:t>
            </a:r>
          </a:p>
          <a:p>
            <a:r>
              <a:rPr lang="en-US" sz="2400" dirty="0" err="1"/>
              <a:t>s</a:t>
            </a:r>
            <a:r>
              <a:rPr lang="en-US" sz="2400" dirty="0" err="1" smtClean="0"/>
              <a:t>s.add</a:t>
            </a:r>
            <a:r>
              <a:rPr lang="en-US" sz="2400" dirty="0" smtClean="0"/>
              <a:t>(5); // error</a:t>
            </a:r>
            <a:br>
              <a:rPr lang="en-US" sz="2400" dirty="0" smtClean="0"/>
            </a:br>
            <a:r>
              <a:rPr lang="en-US" sz="2400" dirty="0" smtClean="0"/>
              <a:t>String s = </a:t>
            </a:r>
            <a:r>
              <a:rPr lang="en-US" sz="2400" dirty="0" err="1"/>
              <a:t>s</a:t>
            </a:r>
            <a:r>
              <a:rPr lang="en-US" sz="2400" dirty="0" err="1" smtClean="0"/>
              <a:t>s.get</a:t>
            </a:r>
            <a:r>
              <a:rPr lang="en-US" sz="2400" dirty="0" smtClean="0"/>
              <a:t>(0);</a:t>
            </a:r>
            <a:br>
              <a:rPr lang="en-US" sz="2400" dirty="0" smtClean="0"/>
            </a:br>
            <a:r>
              <a:rPr lang="en-US" sz="2400" dirty="0" err="1" smtClean="0"/>
              <a:t>int</a:t>
            </a:r>
            <a:r>
              <a:rPr lang="en-US" sz="2400" dirty="0" smtClean="0"/>
              <a:t> n = </a:t>
            </a:r>
            <a:r>
              <a:rPr lang="en-US" sz="2400" dirty="0" err="1" smtClean="0"/>
              <a:t>ss.get</a:t>
            </a:r>
            <a:r>
              <a:rPr lang="en-US" sz="2400" dirty="0" smtClean="0"/>
              <a:t>(0); // error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414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 </a:t>
            </a:r>
            <a:r>
              <a:rPr lang="en-US" sz="3600" dirty="0" smtClean="0">
                <a:solidFill>
                  <a:srgbClr val="008000"/>
                </a:solidFill>
              </a:rPr>
              <a:t>in text </a:t>
            </a:r>
            <a:r>
              <a:rPr lang="en-US" sz="3600" dirty="0" smtClean="0">
                <a:solidFill>
                  <a:srgbClr val="800000"/>
                </a:solidFill>
              </a:rPr>
              <a:t>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 smtClean="0"/>
              <a:t>Casting among </a:t>
            </a:r>
            <a:r>
              <a:rPr lang="en-US" sz="2400" dirty="0"/>
              <a:t>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 smtClean="0"/>
              <a:t>Consequences of the class type     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34-41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 smtClean="0">
                <a:solidFill>
                  <a:srgbClr val="800000"/>
                </a:solidFill>
              </a:rPr>
              <a:t>instanceof</a:t>
            </a:r>
            <a:r>
              <a:rPr lang="en-US" sz="2400" dirty="0" smtClean="0">
                <a:solidFill>
                  <a:srgbClr val="800000"/>
                </a:solidFill>
              </a:rPr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40</a:t>
            </a:r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37-41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Picture: Type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4267200"/>
            <a:ext cx="13970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3684" r="19654" b="14227"/>
          <a:stretch/>
        </p:blipFill>
        <p:spPr>
          <a:xfrm>
            <a:off x="7455614" y="4267200"/>
            <a:ext cx="1480524" cy="1905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91200" y="6248400"/>
            <a:ext cx="1579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Andrew Myers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391400" y="6248400"/>
            <a:ext cx="1579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Ross Tate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90800" y="1676400"/>
            <a:ext cx="3986413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Object types in Java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Arrays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Subtypes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Method resolution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Casts</a:t>
            </a:r>
          </a:p>
          <a:p>
            <a:pPr marL="173038" indent="-173038">
              <a:buFont typeface="Arial"/>
              <a:buChar char="•"/>
            </a:pPr>
            <a:r>
              <a:rPr lang="en-US" sz="2400" dirty="0" smtClean="0"/>
              <a:t>Binary methods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2590800" y="4267200"/>
            <a:ext cx="3259426" cy="2492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Cornell Research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Polyglot Compiler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Object initialization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Information-flow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Pattern matching</a:t>
            </a:r>
          </a:p>
          <a:p>
            <a:pPr marL="234950" indent="-234950">
              <a:buFont typeface="Arial"/>
              <a:buChar char="•"/>
            </a:pPr>
            <a:r>
              <a:rPr lang="en-US" sz="2400" dirty="0" smtClean="0"/>
              <a:t>Decidability</a:t>
            </a:r>
            <a:endParaRPr lang="en-US" sz="2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1676400"/>
            <a:ext cx="183401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7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17210</TotalTime>
  <Words>1928</Words>
  <Application>Microsoft Macintosh PowerPoint</Application>
  <PresentationFormat>On-screen Show (4:3)</PresentationFormat>
  <Paragraphs>567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CS/ENGRD 2110 Spring 2016</vt:lpstr>
      <vt:lpstr>Announcements</vt:lpstr>
      <vt:lpstr>Assignment A3: Doubly linked Lists</vt:lpstr>
      <vt:lpstr>PowerPoint Presentation</vt:lpstr>
      <vt:lpstr>PowerPoint Presentation</vt:lpstr>
      <vt:lpstr>Assignment A3: Use an inner class</vt:lpstr>
      <vt:lpstr>Assignment A3: Generics</vt:lpstr>
      <vt:lpstr>Overview ref in text and JavaSummary.pptx</vt:lpstr>
      <vt:lpstr>Big Picture: Type Systems</vt:lpstr>
      <vt:lpstr>Classes we work with today</vt:lpstr>
      <vt:lpstr>Animal[] v= new Animal[3];</vt:lpstr>
      <vt:lpstr>Which function is called?</vt:lpstr>
      <vt:lpstr>Consequences of a class type</vt:lpstr>
      <vt:lpstr>From an Animal variable, can use only methods available in class Animal</vt:lpstr>
      <vt:lpstr>From an Animal variable, can use only methods available in class Animal</vt:lpstr>
      <vt:lpstr>From an Animal variable, can use only methods available in class Animal</vt:lpstr>
      <vt:lpstr>Rule for determining legality of method call</vt:lpstr>
      <vt:lpstr>Another example</vt:lpstr>
      <vt:lpstr>View of object based on  the type</vt:lpstr>
      <vt:lpstr>Casting objects</vt:lpstr>
      <vt:lpstr>Explicit casts: unary prefix operators</vt:lpstr>
      <vt:lpstr>Implicit upward cast</vt:lpstr>
      <vt:lpstr>Example</vt:lpstr>
      <vt:lpstr>Components used from h</vt:lpstr>
      <vt:lpstr>Explicit downward cast</vt:lpstr>
      <vt:lpstr>Operator instanceof, explicit down cast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535</cp:revision>
  <cp:lastPrinted>2014-09-10T15:48:18Z</cp:lastPrinted>
  <dcterms:created xsi:type="dcterms:W3CDTF">2006-08-16T00:00:00Z</dcterms:created>
  <dcterms:modified xsi:type="dcterms:W3CDTF">2016-02-17T02:39:40Z</dcterms:modified>
</cp:coreProperties>
</file>