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handoutMasterIdLst>
    <p:handoutMasterId r:id="rId18"/>
  </p:handoutMasterIdLst>
  <p:sldIdLst>
    <p:sldId id="256" r:id="rId2"/>
    <p:sldId id="282" r:id="rId3"/>
    <p:sldId id="338" r:id="rId4"/>
    <p:sldId id="321" r:id="rId5"/>
    <p:sldId id="322" r:id="rId6"/>
    <p:sldId id="323" r:id="rId7"/>
    <p:sldId id="324" r:id="rId8"/>
    <p:sldId id="329" r:id="rId9"/>
    <p:sldId id="330" r:id="rId10"/>
    <p:sldId id="331" r:id="rId11"/>
    <p:sldId id="325" r:id="rId12"/>
    <p:sldId id="340" r:id="rId13"/>
    <p:sldId id="342" r:id="rId14"/>
    <p:sldId id="341" r:id="rId15"/>
    <p:sldId id="337" r:id="rId1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35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EB"/>
    <a:srgbClr val="FFF7F3"/>
    <a:srgbClr val="F8DFF0"/>
    <a:srgbClr val="800000"/>
    <a:srgbClr val="FFFF8B"/>
    <a:srgbClr val="FF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 autoAdjust="0"/>
    <p:restoredTop sz="94684" autoAdjust="0"/>
  </p:normalViewPr>
  <p:slideViewPr>
    <p:cSldViewPr>
      <p:cViewPr varScale="1">
        <p:scale>
          <a:sx n="108" d="100"/>
          <a:sy n="108" d="100"/>
        </p:scale>
        <p:origin x="-984" y="-84"/>
      </p:cViewPr>
      <p:guideLst>
        <p:guide orient="horz" pos="2160"/>
        <p:guide pos="2352"/>
      </p:guideLst>
    </p:cSldViewPr>
  </p:slideViewPr>
  <p:outlineViewPr>
    <p:cViewPr>
      <p:scale>
        <a:sx n="33" d="100"/>
        <a:sy n="33" d="100"/>
      </p:scale>
      <p:origin x="0" y="537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903F6D4-391E-4FD1-832D-082385455723}" type="datetimeFigureOut">
              <a:rPr lang="fr-FR" smtClean="0"/>
              <a:pPr/>
              <a:t>11/02/2016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41A836A-809C-4B6B-8F3B-106C7434EABB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58629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E02B9-FBD2-43C6-9215-2B8038F192E1}" type="datetimeFigureOut">
              <a:rPr lang="fr-FR" smtClean="0"/>
              <a:pPr/>
              <a:t>11/02/2016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8F2BC-EAAB-4030-AE40-C7E2573B34D6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17875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854623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Before</a:t>
            </a:r>
            <a:r>
              <a:rPr lang="en-US" baseline="0" dirty="0" smtClean="0"/>
              <a:t> next slide, demo constructor that splits a name into first and last;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771466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Before next slide, demo pulling out ‘ ‘ into a</a:t>
            </a:r>
            <a:r>
              <a:rPr lang="en-US" baseline="0" dirty="0" smtClean="0"/>
              <a:t> static final field called separator.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911820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78106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Before next slide, make these</a:t>
            </a:r>
            <a:r>
              <a:rPr lang="en-US" baseline="0" dirty="0" smtClean="0"/>
              <a:t> changes, then override </a:t>
            </a:r>
            <a:r>
              <a:rPr lang="en-US" baseline="0" dirty="0" err="1" smtClean="0"/>
              <a:t>toString</a:t>
            </a:r>
            <a:r>
              <a:rPr lang="en-US" baseline="0" dirty="0" smtClean="0"/>
              <a:t> in PhD and use </a:t>
            </a:r>
            <a:r>
              <a:rPr lang="en-US" baseline="0" dirty="0" err="1" smtClean="0"/>
              <a:t>super.toString</a:t>
            </a:r>
            <a:r>
              <a:rPr lang="en-US" baseline="0" dirty="0" smtClean="0"/>
              <a:t>().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285927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Refactor</a:t>
            </a:r>
            <a:r>
              <a:rPr lang="en-US" baseline="0" dirty="0" smtClean="0"/>
              <a:t> “Dr.” into a static variable. Then change </a:t>
            </a:r>
            <a:r>
              <a:rPr lang="en-US" baseline="0" dirty="0" err="1" smtClean="0"/>
              <a:t>toString</a:t>
            </a:r>
            <a:r>
              <a:rPr lang="en-US" baseline="0" dirty="0" smtClean="0"/>
              <a:t> to use separator instead of ‘ ‘. Then override </a:t>
            </a:r>
            <a:r>
              <a:rPr lang="en-US" baseline="0" dirty="0" err="1" smtClean="0"/>
              <a:t>getName</a:t>
            </a:r>
            <a:r>
              <a:rPr lang="en-US" baseline="0" dirty="0" smtClean="0"/>
              <a:t> to use </a:t>
            </a:r>
            <a:r>
              <a:rPr lang="en-US" baseline="0" dirty="0" err="1" smtClean="0"/>
              <a:t>middleInitial</a:t>
            </a:r>
            <a:r>
              <a:rPr lang="en-US" baseline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13629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CB957DA-E10A-46DE-944B-C6C734ED21F5}" type="datetime1">
              <a:rPr lang="en-US" smtClean="0"/>
              <a:t>2/11/2016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9DD89-8A4F-4E6F-9DC3-F0E473C3AA45}" type="datetime1">
              <a:rPr lang="en-US" smtClean="0"/>
              <a:t>2/11/2016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2ECB3D4-A814-4106-8EDF-ADA9EB42614F}" type="datetime1">
              <a:rPr lang="en-US" smtClean="0"/>
              <a:t>2/11/2016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9B30-EFC6-4151-A015-9EAB71C0E573}" type="datetime1">
              <a:rPr lang="en-US" smtClean="0"/>
              <a:t>2/11/2016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1C3A-B957-4058-B8ED-99A2523CCA14}" type="datetime1">
              <a:rPr lang="en-US" smtClean="0"/>
              <a:t>2/11/2016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6AAE059-5DFC-41C1-A5FF-E50061B12E66}" type="datetime1">
              <a:rPr lang="en-US" smtClean="0"/>
              <a:t>2/11/2016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F5C3119-2647-44FC-88D9-3457ED259308}" type="datetime1">
              <a:rPr lang="en-US" smtClean="0"/>
              <a:t>2/11/2016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70A9-3555-4D40-AB1C-ED989CE6D46D}" type="datetime1">
              <a:rPr lang="en-US" smtClean="0"/>
              <a:t>2/11/2016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DC299-7110-411E-9EEC-030D6CDB49F9}" type="datetime1">
              <a:rPr lang="en-US" smtClean="0"/>
              <a:t>2/11/2016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DB62C-E330-425B-B2F7-9C20B52F2868}" type="datetime1">
              <a:rPr lang="en-US" smtClean="0"/>
              <a:t>2/11/2016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5374623-CFC1-412C-97A4-04D4E59B64C2}" type="datetime1">
              <a:rPr lang="en-US" smtClean="0"/>
              <a:t>2/11/2016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E446779-0DA1-4074-99C1-35A6BC8DD2E8}" type="datetime1">
              <a:rPr lang="en-US" smtClean="0"/>
              <a:t>2/11/2016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CS/ENGRD 2110</a:t>
            </a:r>
            <a:br>
              <a:rPr lang="fr-BE" dirty="0" smtClean="0"/>
            </a:br>
            <a:r>
              <a:rPr lang="fr-BE" dirty="0" err="1" smtClean="0"/>
              <a:t>Spring</a:t>
            </a:r>
            <a:r>
              <a:rPr lang="fr-BE" dirty="0" smtClean="0"/>
              <a:t> 2016</a:t>
            </a:r>
            <a:endParaRPr lang="fr-B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BE" dirty="0" smtClean="0"/>
              <a:t>Lecture 5: Local vars; Inside-out rule; constructors</a:t>
            </a:r>
          </a:p>
          <a:p>
            <a:r>
              <a:rPr lang="fr-BE" dirty="0" smtClean="0"/>
              <a:t>http://courses.cs.cornell.edu/cs2110</a:t>
            </a:r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Calling a constructor from a constructor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7" name="Content Placeholder 3"/>
          <p:cNvSpPr txBox="1">
            <a:spLocks/>
          </p:cNvSpPr>
          <p:nvPr/>
        </p:nvSpPr>
        <p:spPr>
          <a:xfrm>
            <a:off x="612648" y="1447800"/>
            <a:ext cx="8074152" cy="50292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class</a:t>
            </a:r>
            <a:r>
              <a:rPr lang="en-US" sz="2400" dirty="0" smtClean="0">
                <a:latin typeface="Times New Roman"/>
                <a:cs typeface="Times New Roman"/>
              </a:rPr>
              <a:t> Time 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 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latin typeface="Times New Roman"/>
                <a:cs typeface="Times New Roman"/>
              </a:rPr>
              <a:t>;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//hour of day, 0..23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 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min;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hour, 0..59</a:t>
            </a:r>
          </a:p>
          <a:p>
            <a:pPr marL="0" indent="0">
              <a:spcBef>
                <a:spcPts val="1200"/>
              </a:spcBef>
              <a:buFont typeface="Wingdings"/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/** Constructor: instance with h hours and m minutes … 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public </a:t>
            </a:r>
            <a:r>
              <a:rPr lang="en-US" sz="2400" dirty="0" smtClean="0">
                <a:latin typeface="Times New Roman"/>
                <a:cs typeface="Times New Roman"/>
              </a:rPr>
              <a:t>Time(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h,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m) { </a:t>
            </a:r>
            <a:r>
              <a:rPr lang="en-US" sz="2400" dirty="0" err="1" smtClean="0"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= h; min = m; assert </a:t>
            </a:r>
            <a:r>
              <a:rPr lang="en-US" sz="2400" dirty="0" smtClean="0">
                <a:latin typeface="Times New Roman"/>
                <a:cs typeface="Times New Roman"/>
              </a:rPr>
              <a:t>…; }</a:t>
            </a:r>
          </a:p>
          <a:p>
            <a:pPr marL="0" indent="0">
              <a:spcBef>
                <a:spcPts val="1200"/>
              </a:spcBef>
              <a:buFont typeface="Wingdings"/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Constructor: instance with m minutes … */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Time(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m)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    </a:t>
            </a:r>
            <a:r>
              <a:rPr lang="en-US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this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(m / 60, m % 60); 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}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…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66800" y="5257800"/>
            <a:ext cx="5410200" cy="1200328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Use </a:t>
            </a:r>
            <a:r>
              <a:rPr lang="en-US" sz="2400" b="1" dirty="0" smtClean="0">
                <a:solidFill>
                  <a:srgbClr val="FF0000"/>
                </a:solidFill>
              </a:rPr>
              <a:t>this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(</a:t>
            </a:r>
            <a:r>
              <a:rPr lang="en-US" sz="2400" i="1" u="sng" dirty="0" smtClean="0"/>
              <a:t>not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Time</a:t>
            </a:r>
            <a:r>
              <a:rPr lang="en-US" sz="2400" dirty="0" smtClean="0"/>
              <a:t>) to call another constructor in the class.</a:t>
            </a:r>
          </a:p>
          <a:p>
            <a:r>
              <a:rPr lang="en-US" sz="2400" dirty="0" smtClean="0"/>
              <a:t>Must be </a:t>
            </a:r>
            <a:r>
              <a:rPr lang="en-US" sz="2400" dirty="0" smtClean="0">
                <a:solidFill>
                  <a:srgbClr val="FF0000"/>
                </a:solidFill>
              </a:rPr>
              <a:t>first statement in constructor body</a:t>
            </a:r>
            <a:r>
              <a:rPr lang="en-US" sz="2400" dirty="0" smtClean="0"/>
              <a:t>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0033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Inside-out rule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371600"/>
            <a:ext cx="8382000" cy="4495800"/>
          </a:xfrm>
        </p:spPr>
        <p:txBody>
          <a:bodyPr/>
          <a:lstStyle/>
          <a:p>
            <a:pPr marL="0" indent="0">
              <a:spcBef>
                <a:spcPct val="50000"/>
              </a:spcBef>
              <a:buNone/>
            </a:pPr>
            <a:r>
              <a:rPr lang="en-US" sz="2400" b="1" dirty="0">
                <a:solidFill>
                  <a:srgbClr val="8B008C"/>
                </a:solidFill>
              </a:rPr>
              <a:t>I</a:t>
            </a:r>
            <a:r>
              <a:rPr lang="en-US" sz="2400" b="1" i="1" dirty="0" smtClean="0">
                <a:solidFill>
                  <a:srgbClr val="8B008C"/>
                </a:solidFill>
              </a:rPr>
              <a:t>nside</a:t>
            </a:r>
            <a:r>
              <a:rPr lang="en-US" sz="2400" b="1" i="1" dirty="0">
                <a:solidFill>
                  <a:srgbClr val="8B008C"/>
                </a:solidFill>
              </a:rPr>
              <a:t>-out </a:t>
            </a:r>
            <a:r>
              <a:rPr lang="en-US" sz="2400" b="1" i="1" dirty="0" smtClean="0">
                <a:solidFill>
                  <a:srgbClr val="8B008C"/>
                </a:solidFill>
              </a:rPr>
              <a:t>rule</a:t>
            </a:r>
            <a:r>
              <a:rPr lang="en-US" sz="2400" b="1" dirty="0" smtClean="0">
                <a:solidFill>
                  <a:srgbClr val="8B008C"/>
                </a:solidFill>
              </a:rPr>
              <a:t>: </a:t>
            </a:r>
            <a:r>
              <a:rPr lang="en-US" sz="2400" dirty="0" smtClean="0"/>
              <a:t>Code </a:t>
            </a:r>
            <a:r>
              <a:rPr lang="en-US" sz="2400" dirty="0"/>
              <a:t>in a construct can reference </a:t>
            </a:r>
            <a:r>
              <a:rPr lang="en-US" sz="2400" dirty="0" smtClean="0"/>
              <a:t>names </a:t>
            </a:r>
            <a:r>
              <a:rPr lang="en-US" sz="2400" dirty="0"/>
              <a:t>declared </a:t>
            </a:r>
            <a:r>
              <a:rPr lang="en-US" sz="2400" u="sng" dirty="0" smtClean="0"/>
              <a:t>in</a:t>
            </a:r>
            <a:r>
              <a:rPr lang="en-US" sz="2400" dirty="0" smtClean="0"/>
              <a:t> </a:t>
            </a:r>
            <a:r>
              <a:rPr lang="en-US" sz="2400" dirty="0"/>
              <a:t>that construct, as well </a:t>
            </a:r>
            <a:r>
              <a:rPr lang="en-US" sz="2400" dirty="0" smtClean="0"/>
              <a:t>as names </a:t>
            </a:r>
            <a:r>
              <a:rPr lang="en-US" sz="2400" dirty="0"/>
              <a:t>that appear in </a:t>
            </a:r>
            <a:r>
              <a:rPr lang="en-US" sz="2400" u="sng" dirty="0" smtClean="0"/>
              <a:t>enclosing</a:t>
            </a:r>
            <a:r>
              <a:rPr lang="en-US" sz="2400" dirty="0" smtClean="0"/>
              <a:t> </a:t>
            </a:r>
            <a:r>
              <a:rPr lang="en-US" sz="2400" dirty="0"/>
              <a:t>constructs. (If </a:t>
            </a:r>
            <a:r>
              <a:rPr lang="en-US" sz="2400" dirty="0" smtClean="0"/>
              <a:t>name </a:t>
            </a:r>
            <a:r>
              <a:rPr lang="en-US" sz="2400" dirty="0"/>
              <a:t>is declared twice, the closer one prevails.)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09600" y="2667000"/>
            <a:ext cx="7696200" cy="3581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6"/>
          <p:cNvGrpSpPr>
            <a:grpSpLocks/>
          </p:cNvGrpSpPr>
          <p:nvPr/>
        </p:nvGrpSpPr>
        <p:grpSpPr bwMode="auto">
          <a:xfrm>
            <a:off x="762000" y="2890838"/>
            <a:ext cx="3275592" cy="2290763"/>
            <a:chOff x="480" y="2013"/>
            <a:chExt cx="1555" cy="1443"/>
          </a:xfrm>
        </p:grpSpPr>
        <p:grpSp>
          <p:nvGrpSpPr>
            <p:cNvPr id="7" name="Group 7"/>
            <p:cNvGrpSpPr>
              <a:grpSpLocks/>
            </p:cNvGrpSpPr>
            <p:nvPr/>
          </p:nvGrpSpPr>
          <p:grpSpPr bwMode="auto">
            <a:xfrm>
              <a:off x="480" y="2013"/>
              <a:ext cx="1519" cy="1443"/>
              <a:chOff x="480" y="2013"/>
              <a:chExt cx="1519" cy="1443"/>
            </a:xfrm>
          </p:grpSpPr>
          <p:sp>
            <p:nvSpPr>
              <p:cNvPr id="12" name="Rectangle 8"/>
              <p:cNvSpPr>
                <a:spLocks noChangeArrowheads="1"/>
              </p:cNvSpPr>
              <p:nvPr/>
            </p:nvSpPr>
            <p:spPr bwMode="auto">
              <a:xfrm>
                <a:off x="480" y="2304"/>
                <a:ext cx="1519" cy="11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Text Box 9"/>
              <p:cNvSpPr txBox="1">
                <a:spLocks noChangeArrowheads="1"/>
              </p:cNvSpPr>
              <p:nvPr/>
            </p:nvSpPr>
            <p:spPr bwMode="auto">
              <a:xfrm>
                <a:off x="1395" y="2304"/>
                <a:ext cx="604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Person</a:t>
                </a:r>
              </a:p>
            </p:txBody>
          </p:sp>
          <p:sp>
            <p:nvSpPr>
              <p:cNvPr id="14" name="Text Box 10"/>
              <p:cNvSpPr txBox="1">
                <a:spLocks noChangeArrowheads="1"/>
              </p:cNvSpPr>
              <p:nvPr/>
            </p:nvSpPr>
            <p:spPr bwMode="auto">
              <a:xfrm>
                <a:off x="480" y="2013"/>
                <a:ext cx="915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 smtClean="0"/>
                  <a:t>Person@a0</a:t>
                </a:r>
                <a:endParaRPr lang="en-US" dirty="0"/>
              </a:p>
            </p:txBody>
          </p:sp>
        </p:grpSp>
        <p:sp>
          <p:nvSpPr>
            <p:cNvPr id="10" name="Text Box 12"/>
            <p:cNvSpPr txBox="1">
              <a:spLocks noChangeArrowheads="1"/>
            </p:cNvSpPr>
            <p:nvPr/>
          </p:nvSpPr>
          <p:spPr bwMode="auto">
            <a:xfrm>
              <a:off x="697" y="2304"/>
              <a:ext cx="50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rgbClr val="0000FF"/>
                  </a:solidFill>
                </a:rPr>
                <a:t>name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9" name="Text Box 14"/>
            <p:cNvSpPr txBox="1">
              <a:spLocks noChangeArrowheads="1"/>
            </p:cNvSpPr>
            <p:nvPr/>
          </p:nvSpPr>
          <p:spPr bwMode="auto">
            <a:xfrm>
              <a:off x="480" y="2688"/>
              <a:ext cx="1555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"/>
                </a:spcBef>
              </a:pPr>
              <a:r>
                <a:rPr lang="en-US" dirty="0" err="1" smtClean="0"/>
                <a:t>getNameWithSep</a:t>
              </a:r>
              <a:r>
                <a:rPr lang="en-US" dirty="0" smtClean="0"/>
                <a:t>() </a:t>
              </a:r>
              <a:r>
                <a:rPr lang="en-US" dirty="0"/>
                <a:t>{</a:t>
              </a:r>
            </a:p>
            <a:p>
              <a:pPr>
                <a:spcBef>
                  <a:spcPct val="5000"/>
                </a:spcBef>
              </a:pPr>
              <a:r>
                <a:rPr lang="en-US" dirty="0"/>
                <a:t>   </a:t>
              </a:r>
              <a:r>
                <a:rPr lang="en-US" b="1" dirty="0"/>
                <a:t>return</a:t>
              </a:r>
              <a:r>
                <a:rPr lang="en-US" dirty="0"/>
                <a:t> </a:t>
              </a:r>
              <a:r>
                <a:rPr lang="en-US" dirty="0" smtClean="0">
                  <a:solidFill>
                    <a:srgbClr val="0000FF"/>
                  </a:solidFill>
                </a:rPr>
                <a:t>name </a:t>
              </a:r>
              <a:r>
                <a:rPr lang="en-US" dirty="0"/>
                <a:t>+ </a:t>
              </a:r>
              <a:r>
                <a:rPr lang="en-US" dirty="0" err="1" smtClean="0">
                  <a:solidFill>
                    <a:srgbClr val="0000FF"/>
                  </a:solidFill>
                </a:rPr>
                <a:t>sep</a:t>
              </a:r>
              <a:r>
                <a:rPr lang="en-US" dirty="0" smtClean="0"/>
                <a:t>;</a:t>
              </a:r>
              <a:r>
                <a:rPr lang="en-US" dirty="0"/>
                <a:t/>
              </a:r>
              <a:br>
                <a:rPr lang="en-US" dirty="0"/>
              </a:br>
              <a:r>
                <a:rPr lang="en-US" dirty="0"/>
                <a:t>}</a:t>
              </a:r>
            </a:p>
          </p:txBody>
        </p:sp>
      </p:grpSp>
      <p:grpSp>
        <p:nvGrpSpPr>
          <p:cNvPr id="15" name="Group 15"/>
          <p:cNvGrpSpPr>
            <a:grpSpLocks/>
          </p:cNvGrpSpPr>
          <p:nvPr/>
        </p:nvGrpSpPr>
        <p:grpSpPr bwMode="auto">
          <a:xfrm>
            <a:off x="4583112" y="3754438"/>
            <a:ext cx="3798879" cy="2341563"/>
            <a:chOff x="480" y="2013"/>
            <a:chExt cx="2094" cy="1475"/>
          </a:xfrm>
        </p:grpSpPr>
        <p:grpSp>
          <p:nvGrpSpPr>
            <p:cNvPr id="16" name="Group 16"/>
            <p:cNvGrpSpPr>
              <a:grpSpLocks/>
            </p:cNvGrpSpPr>
            <p:nvPr/>
          </p:nvGrpSpPr>
          <p:grpSpPr bwMode="auto">
            <a:xfrm>
              <a:off x="480" y="2013"/>
              <a:ext cx="1884" cy="1475"/>
              <a:chOff x="480" y="2013"/>
              <a:chExt cx="1884" cy="1475"/>
            </a:xfrm>
          </p:grpSpPr>
          <p:sp>
            <p:nvSpPr>
              <p:cNvPr id="21" name="Rectangle 17"/>
              <p:cNvSpPr>
                <a:spLocks noChangeArrowheads="1"/>
              </p:cNvSpPr>
              <p:nvPr/>
            </p:nvSpPr>
            <p:spPr bwMode="auto">
              <a:xfrm>
                <a:off x="480" y="2304"/>
                <a:ext cx="1884" cy="118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22" name="Text Box 18"/>
              <p:cNvSpPr txBox="1">
                <a:spLocks noChangeArrowheads="1"/>
              </p:cNvSpPr>
              <p:nvPr/>
            </p:nvSpPr>
            <p:spPr bwMode="auto">
              <a:xfrm>
                <a:off x="1776" y="2304"/>
                <a:ext cx="588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000000"/>
                    </a:solidFill>
                  </a:rPr>
                  <a:t>Person</a:t>
                </a:r>
              </a:p>
            </p:txBody>
          </p:sp>
          <p:sp>
            <p:nvSpPr>
              <p:cNvPr id="23" name="Text Box 19"/>
              <p:cNvSpPr txBox="1">
                <a:spLocks noChangeArrowheads="1"/>
              </p:cNvSpPr>
              <p:nvPr/>
            </p:nvSpPr>
            <p:spPr bwMode="auto">
              <a:xfrm>
                <a:off x="480" y="2013"/>
                <a:ext cx="117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 smtClean="0"/>
                  <a:t>Person@a1</a:t>
                </a:r>
                <a:endParaRPr lang="en-US" dirty="0"/>
              </a:p>
            </p:txBody>
          </p:sp>
        </p:grpSp>
        <p:sp>
          <p:nvSpPr>
            <p:cNvPr id="19" name="Text Box 21"/>
            <p:cNvSpPr txBox="1">
              <a:spLocks noChangeArrowheads="1"/>
            </p:cNvSpPr>
            <p:nvPr/>
          </p:nvSpPr>
          <p:spPr bwMode="auto">
            <a:xfrm>
              <a:off x="690" y="2288"/>
              <a:ext cx="62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rgbClr val="0000FF"/>
                  </a:solidFill>
                </a:rPr>
                <a:t>name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18" name="Text Box 23"/>
            <p:cNvSpPr txBox="1">
              <a:spLocks noChangeArrowheads="1"/>
            </p:cNvSpPr>
            <p:nvPr/>
          </p:nvSpPr>
          <p:spPr bwMode="auto">
            <a:xfrm>
              <a:off x="522" y="2720"/>
              <a:ext cx="2052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"/>
                </a:spcBef>
              </a:pPr>
              <a:r>
                <a:rPr lang="en-US" dirty="0" err="1"/>
                <a:t>getNameWithSep</a:t>
              </a:r>
              <a:r>
                <a:rPr lang="en-US" dirty="0"/>
                <a:t> () {</a:t>
              </a:r>
            </a:p>
            <a:p>
              <a:pPr>
                <a:spcBef>
                  <a:spcPct val="5000"/>
                </a:spcBef>
              </a:pPr>
              <a:r>
                <a:rPr lang="en-US" dirty="0"/>
                <a:t>    </a:t>
              </a:r>
              <a:r>
                <a:rPr lang="en-US" b="1" dirty="0"/>
                <a:t>return</a:t>
              </a:r>
              <a:r>
                <a:rPr lang="en-US" dirty="0"/>
                <a:t> </a:t>
              </a:r>
              <a:r>
                <a:rPr lang="en-US" dirty="0" smtClean="0">
                  <a:solidFill>
                    <a:srgbClr val="0000FF"/>
                  </a:solidFill>
                </a:rPr>
                <a:t>name </a:t>
              </a:r>
              <a:r>
                <a:rPr lang="en-US" dirty="0"/>
                <a:t>+ </a:t>
              </a:r>
              <a:r>
                <a:rPr lang="en-US" dirty="0" err="1" smtClean="0">
                  <a:solidFill>
                    <a:srgbClr val="0000FF"/>
                  </a:solidFill>
                </a:rPr>
                <a:t>sep</a:t>
              </a:r>
              <a:r>
                <a:rPr lang="en-US" dirty="0" smtClean="0"/>
                <a:t>;</a:t>
              </a:r>
              <a:r>
                <a:rPr lang="en-US" dirty="0"/>
                <a:t/>
              </a:r>
              <a:br>
                <a:rPr lang="en-US" dirty="0"/>
              </a:br>
              <a:r>
                <a:rPr lang="en-US" dirty="0"/>
                <a:t>}</a:t>
              </a:r>
            </a:p>
          </p:txBody>
        </p:sp>
      </p:grpSp>
      <p:sp>
        <p:nvSpPr>
          <p:cNvPr id="24" name="Line 26"/>
          <p:cNvSpPr>
            <a:spLocks noChangeShapeType="1"/>
          </p:cNvSpPr>
          <p:nvPr/>
        </p:nvSpPr>
        <p:spPr bwMode="auto">
          <a:xfrm flipH="1" flipV="1">
            <a:off x="1524000" y="3810000"/>
            <a:ext cx="533400" cy="6858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27"/>
          <p:cNvSpPr>
            <a:spLocks noChangeShapeType="1"/>
          </p:cNvSpPr>
          <p:nvPr/>
        </p:nvSpPr>
        <p:spPr bwMode="auto">
          <a:xfrm flipV="1">
            <a:off x="3505200" y="3200400"/>
            <a:ext cx="1524000" cy="12192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28"/>
          <p:cNvSpPr>
            <a:spLocks noChangeShapeType="1"/>
          </p:cNvSpPr>
          <p:nvPr/>
        </p:nvSpPr>
        <p:spPr bwMode="auto">
          <a:xfrm flipH="1" flipV="1">
            <a:off x="5334000" y="3200400"/>
            <a:ext cx="1295400" cy="22098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 flipH="1" flipV="1">
            <a:off x="5181600" y="4648200"/>
            <a:ext cx="762000" cy="7620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3733800" y="6172200"/>
            <a:ext cx="4572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 smtClean="0"/>
              <a:t>Person’s objects and static components</a:t>
            </a:r>
            <a:endParaRPr lang="en-US" sz="2000" dirty="0"/>
          </a:p>
        </p:txBody>
      </p:sp>
      <p:sp>
        <p:nvSpPr>
          <p:cNvPr id="29" name="Text Box 24"/>
          <p:cNvSpPr txBox="1">
            <a:spLocks noChangeArrowheads="1"/>
          </p:cNvSpPr>
          <p:nvPr/>
        </p:nvSpPr>
        <p:spPr bwMode="auto">
          <a:xfrm>
            <a:off x="4038600" y="2803525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2000" dirty="0" err="1" smtClean="0">
                <a:solidFill>
                  <a:srgbClr val="0000FF"/>
                </a:solidFill>
              </a:rPr>
              <a:t>sep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31" name="Text Box 9"/>
          <p:cNvSpPr txBox="1">
            <a:spLocks noChangeArrowheads="1"/>
          </p:cNvSpPr>
          <p:nvPr/>
        </p:nvSpPr>
        <p:spPr bwMode="auto">
          <a:xfrm>
            <a:off x="7033480" y="2667000"/>
            <a:ext cx="1272320" cy="830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/>
              <a:t>Person</a:t>
            </a:r>
            <a:br>
              <a:rPr lang="en-US" dirty="0" smtClean="0"/>
            </a:br>
            <a:r>
              <a:rPr lang="en-US" dirty="0" smtClean="0"/>
              <a:t>(static)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83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304800" y="1557199"/>
            <a:ext cx="8229600" cy="4893647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Constructor: person “f n” */</a:t>
            </a:r>
          </a:p>
          <a:p>
            <a:r>
              <a:rPr lang="en-US" sz="2400" b="1" dirty="0">
                <a:latin typeface="Times New Roman"/>
                <a:cs typeface="Times New Roman"/>
              </a:rPr>
              <a:t>p</a:t>
            </a:r>
            <a:r>
              <a:rPr lang="en-US" sz="2400" b="1" dirty="0" smtClean="0">
                <a:latin typeface="Times New Roman"/>
                <a:cs typeface="Times New Roman"/>
              </a:rPr>
              <a:t>ublic</a:t>
            </a:r>
            <a:r>
              <a:rPr lang="en-US" sz="2400" dirty="0" smtClean="0">
                <a:latin typeface="Times New Roman"/>
                <a:cs typeface="Times New Roman"/>
              </a:rPr>
              <a:t> Person(String </a:t>
            </a:r>
            <a:r>
              <a:rPr lang="en-US" sz="2400" dirty="0">
                <a:latin typeface="Times New Roman"/>
                <a:cs typeface="Times New Roman"/>
              </a:rPr>
              <a:t>f</a:t>
            </a:r>
            <a:r>
              <a:rPr lang="en-US" sz="2400" dirty="0" smtClean="0">
                <a:latin typeface="Times New Roman"/>
                <a:cs typeface="Times New Roman"/>
              </a:rPr>
              <a:t>, String l) {</a:t>
            </a:r>
          </a:p>
          <a:p>
            <a:r>
              <a:rPr lang="en-US" sz="2400" b="1" dirty="0" smtClean="0">
                <a:latin typeface="Times New Roman"/>
                <a:cs typeface="Times New Roman"/>
              </a:rPr>
              <a:t>   </a:t>
            </a:r>
            <a:r>
              <a:rPr lang="en-US" sz="2400" dirty="0" smtClean="0">
                <a:latin typeface="Times New Roman"/>
                <a:cs typeface="Times New Roman"/>
              </a:rPr>
              <a:t>first= n;</a:t>
            </a:r>
          </a:p>
          <a:p>
            <a:r>
              <a:rPr lang="en-US" sz="2400" b="1" dirty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  </a:t>
            </a:r>
            <a:r>
              <a:rPr lang="en-US" sz="2400" dirty="0" smtClean="0">
                <a:latin typeface="Times New Roman"/>
                <a:cs typeface="Times New Roman"/>
              </a:rPr>
              <a:t>last= </a:t>
            </a:r>
            <a:r>
              <a:rPr lang="en-US" sz="2400" dirty="0">
                <a:latin typeface="Times New Roman"/>
                <a:cs typeface="Times New Roman"/>
              </a:rPr>
              <a:t>l</a:t>
            </a:r>
            <a:r>
              <a:rPr lang="en-US" sz="2400" dirty="0" smtClean="0"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}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/**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Constructor: PhD “Dr. f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m</a:t>
            </a:r>
            <a:r>
              <a:rPr lang="en-US" sz="2400" smtClean="0">
                <a:solidFill>
                  <a:srgbClr val="008000"/>
                </a:solidFill>
                <a:latin typeface="Times New Roman"/>
                <a:cs typeface="Times New Roman"/>
              </a:rPr>
              <a:t>. </a:t>
            </a:r>
            <a:r>
              <a:rPr lang="en-US" sz="2400" smtClean="0">
                <a:solidFill>
                  <a:srgbClr val="008000"/>
                </a:solidFill>
                <a:latin typeface="Times New Roman"/>
                <a:cs typeface="Times New Roman"/>
              </a:rPr>
              <a:t>l”*/</a:t>
            </a:r>
            <a:endParaRPr lang="en-US" sz="2400" dirty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PhD(String </a:t>
            </a:r>
            <a:r>
              <a:rPr lang="en-US" sz="2400" dirty="0">
                <a:latin typeface="Times New Roman"/>
                <a:cs typeface="Times New Roman"/>
              </a:rPr>
              <a:t>f, </a:t>
            </a:r>
            <a:r>
              <a:rPr lang="en-US" sz="2400" dirty="0" smtClean="0">
                <a:latin typeface="Times New Roman"/>
                <a:cs typeface="Times New Roman"/>
              </a:rPr>
              <a:t>char </a:t>
            </a:r>
            <a:r>
              <a:rPr lang="en-US" sz="2400" dirty="0">
                <a:latin typeface="Times New Roman"/>
                <a:cs typeface="Times New Roman"/>
              </a:rPr>
              <a:t>m</a:t>
            </a:r>
            <a:r>
              <a:rPr lang="en-US" sz="2400" dirty="0" smtClean="0">
                <a:latin typeface="Times New Roman"/>
                <a:cs typeface="Times New Roman"/>
              </a:rPr>
              <a:t>, String </a:t>
            </a:r>
            <a:r>
              <a:rPr lang="en-US" sz="2400" dirty="0">
                <a:latin typeface="Times New Roman"/>
                <a:cs typeface="Times New Roman"/>
              </a:rPr>
              <a:t>l)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b="1" dirty="0" smtClean="0">
                <a:latin typeface="Times New Roman"/>
                <a:cs typeface="Times New Roman"/>
              </a:rPr>
              <a:t>   </a:t>
            </a:r>
            <a:r>
              <a:rPr lang="en-US" sz="2400" dirty="0" smtClean="0">
                <a:latin typeface="Times New Roman"/>
                <a:cs typeface="Times New Roman"/>
              </a:rPr>
              <a:t>super(f, l);</a:t>
            </a:r>
          </a:p>
          <a:p>
            <a:r>
              <a:rPr lang="en-US" sz="2400" b="1" dirty="0" smtClean="0">
                <a:latin typeface="Times New Roman"/>
                <a:cs typeface="Times New Roman"/>
              </a:rPr>
              <a:t>   </a:t>
            </a:r>
            <a:r>
              <a:rPr lang="en-US" sz="2400" dirty="0" smtClean="0">
                <a:latin typeface="Times New Roman"/>
                <a:cs typeface="Times New Roman"/>
              </a:rPr>
              <a:t>middle= m;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  <a:p>
            <a:endParaRPr lang="en-US" sz="2400" dirty="0" smtClean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new PhD(“Ross”, ‘E’, “Tate”);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Constructing with a Superclass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257800" y="2514600"/>
            <a:ext cx="3657997" cy="4038600"/>
            <a:chOff x="5257800" y="2514600"/>
            <a:chExt cx="3657997" cy="4038600"/>
          </a:xfrm>
        </p:grpSpPr>
        <p:grpSp>
          <p:nvGrpSpPr>
            <p:cNvPr id="4" name="Group 3"/>
            <p:cNvGrpSpPr/>
            <p:nvPr/>
          </p:nvGrpSpPr>
          <p:grpSpPr>
            <a:xfrm>
              <a:off x="5257800" y="2514600"/>
              <a:ext cx="3657997" cy="4038600"/>
              <a:chOff x="5257800" y="2514600"/>
              <a:chExt cx="3657997" cy="4038600"/>
            </a:xfrm>
          </p:grpSpPr>
          <p:sp>
            <p:nvSpPr>
              <p:cNvPr id="13" name="Rectangle 10"/>
              <p:cNvSpPr>
                <a:spLocks noChangeArrowheads="1"/>
              </p:cNvSpPr>
              <p:nvPr/>
            </p:nvSpPr>
            <p:spPr bwMode="auto">
              <a:xfrm>
                <a:off x="5257800" y="2895600"/>
                <a:ext cx="3657997" cy="3657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Rectangle 11"/>
              <p:cNvSpPr>
                <a:spLocks noChangeArrowheads="1"/>
              </p:cNvSpPr>
              <p:nvPr/>
            </p:nvSpPr>
            <p:spPr bwMode="auto">
              <a:xfrm>
                <a:off x="5257800" y="2514600"/>
                <a:ext cx="1981200" cy="381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b="1" dirty="0" smtClean="0">
                    <a:solidFill>
                      <a:srgbClr val="E41900"/>
                    </a:solidFill>
                  </a:rPr>
                  <a:t>PhD@a0</a:t>
                </a:r>
                <a:endParaRPr lang="en-US" sz="2400" dirty="0"/>
              </a:p>
            </p:txBody>
          </p:sp>
          <p:sp>
            <p:nvSpPr>
              <p:cNvPr id="15" name="Rectangle 12"/>
              <p:cNvSpPr>
                <a:spLocks noChangeArrowheads="1"/>
              </p:cNvSpPr>
              <p:nvPr/>
            </p:nvSpPr>
            <p:spPr bwMode="auto">
              <a:xfrm>
                <a:off x="7467732" y="2895600"/>
                <a:ext cx="1448065" cy="3810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/>
                  <a:t>Object</a:t>
                </a:r>
              </a:p>
            </p:txBody>
          </p:sp>
          <p:sp>
            <p:nvSpPr>
              <p:cNvPr id="16" name="Rectangle 13"/>
              <p:cNvSpPr>
                <a:spLocks noChangeArrowheads="1"/>
              </p:cNvSpPr>
              <p:nvPr/>
            </p:nvSpPr>
            <p:spPr bwMode="auto">
              <a:xfrm>
                <a:off x="5257800" y="4267200"/>
                <a:ext cx="742950" cy="3810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r>
                  <a:rPr lang="en-US" sz="2400" dirty="0" smtClean="0"/>
                  <a:t>first</a:t>
                </a:r>
                <a:endParaRPr lang="en-US" sz="2400" dirty="0"/>
              </a:p>
            </p:txBody>
          </p:sp>
          <p:sp>
            <p:nvSpPr>
              <p:cNvPr id="18" name="Rectangle 15"/>
              <p:cNvSpPr>
                <a:spLocks noChangeArrowheads="1"/>
              </p:cNvSpPr>
              <p:nvPr/>
            </p:nvSpPr>
            <p:spPr bwMode="auto">
              <a:xfrm>
                <a:off x="7036065" y="4267200"/>
                <a:ext cx="660400" cy="3810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r>
                  <a:rPr lang="en-US" sz="2400" dirty="0" smtClean="0"/>
                  <a:t>last</a:t>
                </a:r>
                <a:endParaRPr lang="en-US" sz="2400" dirty="0"/>
              </a:p>
            </p:txBody>
          </p:sp>
          <p:sp>
            <p:nvSpPr>
              <p:cNvPr id="24" name="Rectangle 21"/>
              <p:cNvSpPr>
                <a:spLocks noChangeArrowheads="1"/>
              </p:cNvSpPr>
              <p:nvPr/>
            </p:nvSpPr>
            <p:spPr bwMode="auto">
              <a:xfrm>
                <a:off x="5407422" y="3048000"/>
                <a:ext cx="1298443" cy="381000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r>
                  <a:rPr lang="en-US" sz="2400" dirty="0" err="1"/>
                  <a:t>toString</a:t>
                </a:r>
                <a:r>
                  <a:rPr lang="en-US" sz="2400" dirty="0" smtClean="0"/>
                  <a:t>()</a:t>
                </a:r>
                <a:endParaRPr lang="en-US" sz="2400" dirty="0"/>
              </a:p>
            </p:txBody>
          </p:sp>
          <p:sp>
            <p:nvSpPr>
              <p:cNvPr id="25" name="Line 22"/>
              <p:cNvSpPr>
                <a:spLocks noChangeShapeType="1"/>
              </p:cNvSpPr>
              <p:nvPr/>
            </p:nvSpPr>
            <p:spPr bwMode="auto">
              <a:xfrm>
                <a:off x="5257800" y="3505200"/>
                <a:ext cx="365799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Rectangle 23"/>
              <p:cNvSpPr>
                <a:spLocks noChangeArrowheads="1"/>
              </p:cNvSpPr>
              <p:nvPr/>
            </p:nvSpPr>
            <p:spPr bwMode="auto">
              <a:xfrm>
                <a:off x="7467732" y="3505200"/>
                <a:ext cx="1448065" cy="4572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Person</a:t>
                </a:r>
                <a:endParaRPr lang="en-US" sz="2400" dirty="0"/>
              </a:p>
            </p:txBody>
          </p:sp>
          <p:sp>
            <p:nvSpPr>
              <p:cNvPr id="9" name="Line 24"/>
              <p:cNvSpPr>
                <a:spLocks noChangeShapeType="1"/>
              </p:cNvSpPr>
              <p:nvPr/>
            </p:nvSpPr>
            <p:spPr bwMode="auto">
              <a:xfrm>
                <a:off x="5257800" y="5257800"/>
                <a:ext cx="365799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Rectangle 25"/>
              <p:cNvSpPr>
                <a:spLocks noChangeArrowheads="1"/>
              </p:cNvSpPr>
              <p:nvPr/>
            </p:nvSpPr>
            <p:spPr bwMode="auto">
              <a:xfrm>
                <a:off x="7467732" y="5257800"/>
                <a:ext cx="1448065" cy="4572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PhD</a:t>
                </a:r>
                <a:endParaRPr lang="en-US" sz="2400" dirty="0"/>
              </a:p>
            </p:txBody>
          </p:sp>
          <p:sp>
            <p:nvSpPr>
              <p:cNvPr id="11" name="Rectangle 27"/>
              <p:cNvSpPr>
                <a:spLocks noChangeArrowheads="1"/>
              </p:cNvSpPr>
              <p:nvPr/>
            </p:nvSpPr>
            <p:spPr bwMode="auto">
              <a:xfrm>
                <a:off x="5402263" y="5943600"/>
                <a:ext cx="999199" cy="381000"/>
              </a:xfrm>
              <a:prstGeom prst="rect">
                <a:avLst/>
              </a:prstGeom>
              <a:noFill/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r>
                  <a:rPr lang="en-US" sz="2400" dirty="0" smtClean="0"/>
                  <a:t>middle</a:t>
                </a:r>
                <a:endParaRPr lang="en-US" sz="2400" dirty="0"/>
              </a:p>
            </p:txBody>
          </p:sp>
          <p:sp>
            <p:nvSpPr>
              <p:cNvPr id="28" name="Rectangle 21"/>
              <p:cNvSpPr>
                <a:spLocks noChangeArrowheads="1"/>
              </p:cNvSpPr>
              <p:nvPr/>
            </p:nvSpPr>
            <p:spPr bwMode="auto">
              <a:xfrm>
                <a:off x="5334000" y="4724400"/>
                <a:ext cx="1426484" cy="381000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r>
                  <a:rPr lang="en-US" sz="2400" dirty="0" err="1" smtClean="0"/>
                  <a:t>getName</a:t>
                </a:r>
                <a:r>
                  <a:rPr lang="en-US" sz="2400" dirty="0" smtClean="0"/>
                  <a:t>()</a:t>
                </a:r>
                <a:endParaRPr lang="en-US" sz="2400" dirty="0"/>
              </a:p>
            </p:txBody>
          </p:sp>
          <p:sp>
            <p:nvSpPr>
              <p:cNvPr id="29" name="Rectangle 21"/>
              <p:cNvSpPr>
                <a:spLocks noChangeArrowheads="1"/>
              </p:cNvSpPr>
              <p:nvPr/>
            </p:nvSpPr>
            <p:spPr bwMode="auto">
              <a:xfrm>
                <a:off x="7086600" y="4724400"/>
                <a:ext cx="1296804" cy="381000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r>
                  <a:rPr lang="en-US" sz="2400" dirty="0" err="1"/>
                  <a:t>toString</a:t>
                </a:r>
                <a:r>
                  <a:rPr lang="en-US" sz="2400" dirty="0" smtClean="0"/>
                  <a:t>()</a:t>
                </a:r>
                <a:endParaRPr lang="en-US" sz="2400" dirty="0"/>
              </a:p>
            </p:txBody>
          </p:sp>
        </p:grpSp>
        <p:sp>
          <p:nvSpPr>
            <p:cNvPr id="32" name="Rectangle 14"/>
            <p:cNvSpPr>
              <a:spLocks noChangeArrowheads="1"/>
            </p:cNvSpPr>
            <p:nvPr/>
          </p:nvSpPr>
          <p:spPr bwMode="auto">
            <a:xfrm>
              <a:off x="6050743" y="4191000"/>
              <a:ext cx="883457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ja-JP" sz="2400" dirty="0" smtClean="0"/>
                <a:t>null</a:t>
              </a:r>
              <a:endParaRPr lang="en-US" sz="2400" dirty="0"/>
            </a:p>
          </p:txBody>
        </p:sp>
        <p:sp>
          <p:nvSpPr>
            <p:cNvPr id="33" name="Rectangle 16"/>
            <p:cNvSpPr>
              <a:spLocks noChangeArrowheads="1"/>
            </p:cNvSpPr>
            <p:nvPr/>
          </p:nvSpPr>
          <p:spPr bwMode="auto">
            <a:xfrm>
              <a:off x="7732316" y="4191000"/>
              <a:ext cx="954484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null</a:t>
              </a:r>
              <a:endParaRPr lang="en-US" sz="2400" dirty="0"/>
            </a:p>
          </p:txBody>
        </p:sp>
        <p:sp>
          <p:nvSpPr>
            <p:cNvPr id="34" name="Rectangle 18"/>
            <p:cNvSpPr>
              <a:spLocks noChangeArrowheads="1"/>
            </p:cNvSpPr>
            <p:nvPr/>
          </p:nvSpPr>
          <p:spPr bwMode="auto">
            <a:xfrm>
              <a:off x="6477000" y="5867400"/>
              <a:ext cx="548614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‘\0’</a:t>
              </a:r>
              <a:endParaRPr lang="en-US" sz="2400" dirty="0"/>
            </a:p>
          </p:txBody>
        </p:sp>
      </p:grp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6050743" y="4191000"/>
            <a:ext cx="883457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2400" dirty="0" smtClean="0"/>
              <a:t>“</a:t>
            </a:r>
            <a:r>
              <a:rPr lang="en-US" altLang="ja-JP" sz="2400" dirty="0" smtClean="0"/>
              <a:t>Ross</a:t>
            </a:r>
            <a:r>
              <a:rPr lang="ja-JP" altLang="en-US" sz="2400" dirty="0" smtClean="0"/>
              <a:t>”</a:t>
            </a:r>
            <a:endParaRPr lang="en-US" sz="2400" dirty="0"/>
          </a:p>
        </p:txBody>
      </p:sp>
      <p:sp>
        <p:nvSpPr>
          <p:cNvPr id="19" name="Rectangle 16"/>
          <p:cNvSpPr>
            <a:spLocks noChangeArrowheads="1"/>
          </p:cNvSpPr>
          <p:nvPr/>
        </p:nvSpPr>
        <p:spPr bwMode="auto">
          <a:xfrm>
            <a:off x="7732316" y="4191000"/>
            <a:ext cx="954484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“Tate”</a:t>
            </a:r>
            <a:endParaRPr lang="en-US" sz="2400" dirty="0"/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6477000" y="5867400"/>
            <a:ext cx="548614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‘E’</a:t>
            </a:r>
            <a:endParaRPr lang="en-US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1746091" y="2819400"/>
            <a:ext cx="3359309" cy="830997"/>
          </a:xfrm>
          <a:prstGeom prst="borderCallout1">
            <a:avLst>
              <a:gd name="adj1" fmla="val 97513"/>
              <a:gd name="adj2" fmla="val 1409"/>
              <a:gd name="adj3" fmla="val 220220"/>
              <a:gd name="adj4" fmla="val -20855"/>
            </a:avLst>
          </a:prstGeom>
          <a:solidFill>
            <a:srgbClr val="F8DFF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Use </a:t>
            </a:r>
            <a:r>
              <a:rPr lang="en-US" sz="2400" b="1" dirty="0" smtClean="0">
                <a:solidFill>
                  <a:srgbClr val="FF0000"/>
                </a:solidFill>
              </a:rPr>
              <a:t>super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(</a:t>
            </a:r>
            <a:r>
              <a:rPr lang="en-US" sz="2400" i="1" u="sng" dirty="0" smtClean="0"/>
              <a:t>not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Person</a:t>
            </a:r>
            <a:r>
              <a:rPr lang="en-US" sz="2400" dirty="0" smtClean="0"/>
              <a:t>) to call superclass constructor.</a:t>
            </a:r>
            <a:endParaRPr lang="en-US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2193181" y="4884003"/>
            <a:ext cx="2934754" cy="830997"/>
          </a:xfrm>
          <a:prstGeom prst="borderCallout1">
            <a:avLst>
              <a:gd name="adj1" fmla="val 7167"/>
              <a:gd name="adj2" fmla="val 522"/>
              <a:gd name="adj3" fmla="val -1011"/>
              <a:gd name="adj4" fmla="val -6191"/>
            </a:avLst>
          </a:prstGeom>
          <a:solidFill>
            <a:srgbClr val="F8DFF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Must be </a:t>
            </a:r>
            <a:r>
              <a:rPr lang="en-US" sz="2400" dirty="0" smtClean="0">
                <a:solidFill>
                  <a:srgbClr val="FF0000"/>
                </a:solidFill>
              </a:rPr>
              <a:t>first statement in constructor body</a:t>
            </a:r>
            <a:r>
              <a:rPr lang="en-US" sz="2400" dirty="0" smtClean="0"/>
              <a:t>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4716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  <p:bldP spid="21" grpId="0" animBg="1"/>
      <p:bldP spid="30" grpId="0" animBg="1"/>
      <p:bldP spid="3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09349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About </a:t>
            </a:r>
            <a:r>
              <a:rPr lang="en-US" sz="3600" b="1" dirty="0" smtClean="0">
                <a:solidFill>
                  <a:srgbClr val="800000"/>
                </a:solidFill>
              </a:rPr>
              <a:t>super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5443238" y="1981200"/>
            <a:ext cx="3243562" cy="1752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/>
                <a:cs typeface="Times New Roman"/>
              </a:rPr>
              <a:t>Within a subclass object, </a:t>
            </a: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super</a:t>
            </a:r>
            <a:r>
              <a:rPr lang="en-US" sz="2400" dirty="0">
                <a:latin typeface="Times New Roman"/>
                <a:cs typeface="Times New Roman"/>
              </a:rPr>
              <a:t> refers to the partition above the one that contains </a:t>
            </a:r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super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1" name="Text Box 41"/>
          <p:cNvSpPr txBox="1">
            <a:spLocks noChangeArrowheads="1"/>
          </p:cNvSpPr>
          <p:nvPr/>
        </p:nvSpPr>
        <p:spPr bwMode="auto">
          <a:xfrm>
            <a:off x="5486400" y="4191000"/>
            <a:ext cx="2267107" cy="1938992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Because of the </a:t>
            </a:r>
            <a:r>
              <a:rPr lang="en-US" dirty="0" smtClean="0"/>
              <a:t>keyword </a:t>
            </a:r>
            <a:r>
              <a:rPr lang="en-US" b="1" dirty="0">
                <a:solidFill>
                  <a:srgbClr val="800000"/>
                </a:solidFill>
              </a:rPr>
              <a:t>super</a:t>
            </a:r>
            <a:r>
              <a:rPr lang="en-US" dirty="0"/>
              <a:t>, </a:t>
            </a:r>
            <a:r>
              <a:rPr lang="en-US" dirty="0" smtClean="0"/>
              <a:t>the call </a:t>
            </a:r>
            <a:r>
              <a:rPr lang="en-US" dirty="0" err="1">
                <a:solidFill>
                  <a:srgbClr val="800000"/>
                </a:solidFill>
              </a:rPr>
              <a:t>toString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 smtClean="0"/>
              <a:t>here refers to the </a:t>
            </a:r>
            <a:r>
              <a:rPr lang="en-US" dirty="0" smtClean="0">
                <a:solidFill>
                  <a:srgbClr val="800000"/>
                </a:solidFill>
              </a:rPr>
              <a:t>Person</a:t>
            </a:r>
            <a:r>
              <a:rPr lang="en-US" dirty="0" smtClean="0"/>
              <a:t> partition.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609600" y="2133600"/>
            <a:ext cx="4416552" cy="3886200"/>
            <a:chOff x="2666603" y="2209800"/>
            <a:chExt cx="3657997" cy="3886200"/>
          </a:xfrm>
        </p:grpSpPr>
        <p:sp>
          <p:nvSpPr>
            <p:cNvPr id="18" name="Rectangle 10"/>
            <p:cNvSpPr>
              <a:spLocks noChangeArrowheads="1"/>
            </p:cNvSpPr>
            <p:nvPr/>
          </p:nvSpPr>
          <p:spPr bwMode="auto">
            <a:xfrm>
              <a:off x="2666603" y="2590800"/>
              <a:ext cx="3657997" cy="35052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Rectangle 11"/>
            <p:cNvSpPr>
              <a:spLocks noChangeArrowheads="1"/>
            </p:cNvSpPr>
            <p:nvPr/>
          </p:nvSpPr>
          <p:spPr bwMode="auto">
            <a:xfrm>
              <a:off x="2666603" y="2209800"/>
              <a:ext cx="1981200" cy="381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 dirty="0" smtClean="0">
                  <a:solidFill>
                    <a:srgbClr val="E41900"/>
                  </a:solidFill>
                </a:rPr>
                <a:t>PhD@a0</a:t>
              </a:r>
              <a:endParaRPr lang="en-US" sz="2400" dirty="0"/>
            </a:p>
          </p:txBody>
        </p:sp>
        <p:sp>
          <p:nvSpPr>
            <p:cNvPr id="20" name="Rectangle 12"/>
            <p:cNvSpPr>
              <a:spLocks noChangeArrowheads="1"/>
            </p:cNvSpPr>
            <p:nvPr/>
          </p:nvSpPr>
          <p:spPr bwMode="auto">
            <a:xfrm>
              <a:off x="4876535" y="2590800"/>
              <a:ext cx="1448065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Object</a:t>
              </a:r>
            </a:p>
          </p:txBody>
        </p:sp>
        <p:sp>
          <p:nvSpPr>
            <p:cNvPr id="21" name="Rectangle 13"/>
            <p:cNvSpPr>
              <a:spLocks noChangeArrowheads="1"/>
            </p:cNvSpPr>
            <p:nvPr/>
          </p:nvSpPr>
          <p:spPr bwMode="auto">
            <a:xfrm>
              <a:off x="2666603" y="3962400"/>
              <a:ext cx="74295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sz="2400" dirty="0" smtClean="0"/>
                <a:t>first</a:t>
              </a:r>
              <a:endParaRPr lang="en-US" sz="2400" dirty="0"/>
            </a:p>
          </p:txBody>
        </p:sp>
        <p:sp>
          <p:nvSpPr>
            <p:cNvPr id="22" name="Rectangle 15"/>
            <p:cNvSpPr>
              <a:spLocks noChangeArrowheads="1"/>
            </p:cNvSpPr>
            <p:nvPr/>
          </p:nvSpPr>
          <p:spPr bwMode="auto">
            <a:xfrm>
              <a:off x="4444868" y="3962400"/>
              <a:ext cx="6604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sz="2400" dirty="0" smtClean="0"/>
                <a:t>last</a:t>
              </a:r>
              <a:endParaRPr lang="en-US" sz="2400" dirty="0"/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2816225" y="2743200"/>
              <a:ext cx="1298443" cy="381000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r>
                <a:rPr lang="en-US" sz="2400" dirty="0" err="1"/>
                <a:t>toString</a:t>
              </a:r>
              <a:r>
                <a:rPr lang="en-US" sz="2400" dirty="0" smtClean="0"/>
                <a:t>()</a:t>
              </a:r>
              <a:endParaRPr lang="en-US" sz="2400" dirty="0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2666603" y="3200400"/>
              <a:ext cx="36579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4876535" y="3200400"/>
              <a:ext cx="1448065" cy="457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Person</a:t>
              </a:r>
              <a:endParaRPr lang="en-US" sz="2400" dirty="0"/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auto">
            <a:xfrm>
              <a:off x="2666603" y="4953000"/>
              <a:ext cx="36579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4876535" y="4953000"/>
              <a:ext cx="1448065" cy="457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PhD</a:t>
              </a:r>
              <a:endParaRPr lang="en-US" sz="2400" dirty="0"/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2811066" y="5105400"/>
              <a:ext cx="999199" cy="381000"/>
            </a:xfrm>
            <a:prstGeom prst="rect">
              <a:avLst/>
            </a:prstGeom>
            <a:noFill/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sz="2400" dirty="0" smtClean="0"/>
                <a:t>middle</a:t>
              </a:r>
              <a:endParaRPr lang="en-US" sz="2400" dirty="0"/>
            </a:p>
          </p:txBody>
        </p:sp>
        <p:sp>
          <p:nvSpPr>
            <p:cNvPr id="29" name="Rectangle 21"/>
            <p:cNvSpPr>
              <a:spLocks noChangeArrowheads="1"/>
            </p:cNvSpPr>
            <p:nvPr/>
          </p:nvSpPr>
          <p:spPr bwMode="auto">
            <a:xfrm>
              <a:off x="2742803" y="4419600"/>
              <a:ext cx="1426484" cy="381000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r>
                <a:rPr lang="en-US" sz="2400" dirty="0" err="1" smtClean="0"/>
                <a:t>getName</a:t>
              </a:r>
              <a:r>
                <a:rPr lang="en-US" sz="2400" dirty="0" smtClean="0"/>
                <a:t>()</a:t>
              </a:r>
              <a:endParaRPr lang="en-US" sz="2400" dirty="0"/>
            </a:p>
          </p:txBody>
        </p:sp>
        <p:sp>
          <p:nvSpPr>
            <p:cNvPr id="30" name="Rectangle 21"/>
            <p:cNvSpPr>
              <a:spLocks noChangeArrowheads="1"/>
            </p:cNvSpPr>
            <p:nvPr/>
          </p:nvSpPr>
          <p:spPr bwMode="auto">
            <a:xfrm>
              <a:off x="4495403" y="4419600"/>
              <a:ext cx="1296804" cy="381000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r>
                <a:rPr lang="en-US" sz="2400" dirty="0" err="1"/>
                <a:t>toString</a:t>
              </a:r>
              <a:r>
                <a:rPr lang="en-US" sz="2400" dirty="0" smtClean="0"/>
                <a:t>()</a:t>
              </a:r>
              <a:endParaRPr lang="en-US" sz="2400" dirty="0"/>
            </a:p>
          </p:txBody>
        </p:sp>
        <p:sp>
          <p:nvSpPr>
            <p:cNvPr id="31" name="Rectangle 14"/>
            <p:cNvSpPr>
              <a:spLocks noChangeArrowheads="1"/>
            </p:cNvSpPr>
            <p:nvPr/>
          </p:nvSpPr>
          <p:spPr bwMode="auto">
            <a:xfrm>
              <a:off x="3459546" y="3886200"/>
              <a:ext cx="883457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ja-JP" altLang="en-US" sz="2400" dirty="0" smtClean="0"/>
                <a:t>“</a:t>
              </a:r>
              <a:r>
                <a:rPr lang="en-US" altLang="ja-JP" sz="2400" dirty="0" smtClean="0"/>
                <a:t>Ross</a:t>
              </a:r>
              <a:r>
                <a:rPr lang="ja-JP" altLang="en-US" sz="2400" dirty="0" smtClean="0"/>
                <a:t>”</a:t>
              </a:r>
              <a:endParaRPr lang="en-US" sz="2400" dirty="0"/>
            </a:p>
          </p:txBody>
        </p:sp>
        <p:sp>
          <p:nvSpPr>
            <p:cNvPr id="32" name="Rectangle 16"/>
            <p:cNvSpPr>
              <a:spLocks noChangeArrowheads="1"/>
            </p:cNvSpPr>
            <p:nvPr/>
          </p:nvSpPr>
          <p:spPr bwMode="auto">
            <a:xfrm>
              <a:off x="5141119" y="3886200"/>
              <a:ext cx="954484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“Tate”</a:t>
              </a:r>
              <a:endParaRPr lang="en-US" sz="2400" dirty="0"/>
            </a:p>
          </p:txBody>
        </p:sp>
        <p:sp>
          <p:nvSpPr>
            <p:cNvPr id="33" name="Rectangle 18"/>
            <p:cNvSpPr>
              <a:spLocks noChangeArrowheads="1"/>
            </p:cNvSpPr>
            <p:nvPr/>
          </p:nvSpPr>
          <p:spPr bwMode="auto">
            <a:xfrm>
              <a:off x="3885803" y="5029200"/>
              <a:ext cx="548614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‘E’</a:t>
              </a:r>
              <a:endParaRPr lang="en-US" sz="2400" dirty="0"/>
            </a:p>
          </p:txBody>
        </p:sp>
      </p:grpSp>
      <p:sp>
        <p:nvSpPr>
          <p:cNvPr id="35" name="Rectangle 21"/>
          <p:cNvSpPr>
            <a:spLocks noChangeArrowheads="1"/>
          </p:cNvSpPr>
          <p:nvPr/>
        </p:nvSpPr>
        <p:spPr bwMode="auto">
          <a:xfrm>
            <a:off x="684396" y="5562600"/>
            <a:ext cx="1296804" cy="38100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2400" dirty="0" err="1"/>
              <a:t>toString</a:t>
            </a:r>
            <a:r>
              <a:rPr lang="en-US" sz="2400" dirty="0" smtClean="0"/>
              <a:t>() { … </a:t>
            </a:r>
            <a:r>
              <a:rPr lang="en-US" sz="2400" b="1" dirty="0" err="1">
                <a:solidFill>
                  <a:srgbClr val="800000"/>
                </a:solidFill>
              </a:rPr>
              <a:t>super</a:t>
            </a:r>
            <a:r>
              <a:rPr lang="en-US" sz="2400" dirty="0" err="1" smtClean="0"/>
              <a:t>.toString</a:t>
            </a:r>
            <a:r>
              <a:rPr lang="en-US" sz="2400" dirty="0" smtClean="0"/>
              <a:t>() … }</a:t>
            </a:r>
            <a:endParaRPr lang="en-US" sz="2400" dirty="0"/>
          </a:p>
        </p:txBody>
      </p:sp>
      <p:sp>
        <p:nvSpPr>
          <p:cNvPr id="13" name="Curved Right Arrow 12"/>
          <p:cNvSpPr/>
          <p:nvPr/>
        </p:nvSpPr>
        <p:spPr>
          <a:xfrm flipH="1" flipV="1">
            <a:off x="4448569" y="4337709"/>
            <a:ext cx="809229" cy="155463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565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Bottom-Up and Inside-Out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2666603" y="2438400"/>
            <a:ext cx="3657997" cy="4038600"/>
            <a:chOff x="2666603" y="2209800"/>
            <a:chExt cx="3657997" cy="4038600"/>
          </a:xfrm>
        </p:grpSpPr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>
              <a:off x="2666603" y="2590800"/>
              <a:ext cx="3657997" cy="3657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>
              <a:off x="2666603" y="2209800"/>
              <a:ext cx="1981200" cy="381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 dirty="0" smtClean="0">
                  <a:solidFill>
                    <a:srgbClr val="E41900"/>
                  </a:solidFill>
                </a:rPr>
                <a:t>PhD@a0</a:t>
              </a:r>
              <a:endParaRPr lang="en-US" sz="2400" dirty="0"/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4876535" y="2590800"/>
              <a:ext cx="1448065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Object</a:t>
              </a:r>
            </a:p>
          </p:txBody>
        </p:sp>
        <p:sp>
          <p:nvSpPr>
            <p:cNvPr id="10" name="Rectangle 13"/>
            <p:cNvSpPr>
              <a:spLocks noChangeArrowheads="1"/>
            </p:cNvSpPr>
            <p:nvPr/>
          </p:nvSpPr>
          <p:spPr bwMode="auto">
            <a:xfrm>
              <a:off x="2666603" y="3962400"/>
              <a:ext cx="74295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sz="2400" dirty="0" smtClean="0"/>
                <a:t>first</a:t>
              </a:r>
              <a:endParaRPr lang="en-US" sz="2400" dirty="0"/>
            </a:p>
          </p:txBody>
        </p:sp>
        <p:sp>
          <p:nvSpPr>
            <p:cNvPr id="11" name="Rectangle 15"/>
            <p:cNvSpPr>
              <a:spLocks noChangeArrowheads="1"/>
            </p:cNvSpPr>
            <p:nvPr/>
          </p:nvSpPr>
          <p:spPr bwMode="auto">
            <a:xfrm>
              <a:off x="4444868" y="3962400"/>
              <a:ext cx="6604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sz="2400" dirty="0" smtClean="0"/>
                <a:t>last</a:t>
              </a:r>
              <a:endParaRPr lang="en-US" sz="2400" dirty="0"/>
            </a:p>
          </p:txBody>
        </p:sp>
        <p:sp>
          <p:nvSpPr>
            <p:cNvPr id="12" name="Rectangle 21"/>
            <p:cNvSpPr>
              <a:spLocks noChangeArrowheads="1"/>
            </p:cNvSpPr>
            <p:nvPr/>
          </p:nvSpPr>
          <p:spPr bwMode="auto">
            <a:xfrm>
              <a:off x="2816225" y="2743200"/>
              <a:ext cx="1298443" cy="381000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r>
                <a:rPr lang="en-US" sz="2400" dirty="0" err="1"/>
                <a:t>toString</a:t>
              </a:r>
              <a:r>
                <a:rPr lang="en-US" sz="2400" dirty="0" smtClean="0"/>
                <a:t>()</a:t>
              </a:r>
              <a:endParaRPr lang="en-US" sz="2400" dirty="0"/>
            </a:p>
          </p:txBody>
        </p:sp>
        <p:sp>
          <p:nvSpPr>
            <p:cNvPr id="13" name="Line 22"/>
            <p:cNvSpPr>
              <a:spLocks noChangeShapeType="1"/>
            </p:cNvSpPr>
            <p:nvPr/>
          </p:nvSpPr>
          <p:spPr bwMode="auto">
            <a:xfrm>
              <a:off x="2666603" y="3200400"/>
              <a:ext cx="36579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Rectangle 23"/>
            <p:cNvSpPr>
              <a:spLocks noChangeArrowheads="1"/>
            </p:cNvSpPr>
            <p:nvPr/>
          </p:nvSpPr>
          <p:spPr bwMode="auto">
            <a:xfrm>
              <a:off x="4876535" y="3200400"/>
              <a:ext cx="1448065" cy="457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Person</a:t>
              </a:r>
              <a:endParaRPr lang="en-US" sz="2400" dirty="0"/>
            </a:p>
          </p:txBody>
        </p:sp>
        <p:sp>
          <p:nvSpPr>
            <p:cNvPr id="15" name="Line 24"/>
            <p:cNvSpPr>
              <a:spLocks noChangeShapeType="1"/>
            </p:cNvSpPr>
            <p:nvPr/>
          </p:nvSpPr>
          <p:spPr bwMode="auto">
            <a:xfrm>
              <a:off x="2666603" y="4953000"/>
              <a:ext cx="36579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25"/>
            <p:cNvSpPr>
              <a:spLocks noChangeArrowheads="1"/>
            </p:cNvSpPr>
            <p:nvPr/>
          </p:nvSpPr>
          <p:spPr bwMode="auto">
            <a:xfrm>
              <a:off x="4876535" y="4953000"/>
              <a:ext cx="1448065" cy="457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PhD</a:t>
              </a:r>
              <a:endParaRPr lang="en-US" sz="2400" dirty="0"/>
            </a:p>
          </p:txBody>
        </p:sp>
        <p:sp>
          <p:nvSpPr>
            <p:cNvPr id="17" name="Rectangle 27"/>
            <p:cNvSpPr>
              <a:spLocks noChangeArrowheads="1"/>
            </p:cNvSpPr>
            <p:nvPr/>
          </p:nvSpPr>
          <p:spPr bwMode="auto">
            <a:xfrm>
              <a:off x="2811066" y="5105400"/>
              <a:ext cx="999199" cy="381000"/>
            </a:xfrm>
            <a:prstGeom prst="rect">
              <a:avLst/>
            </a:prstGeom>
            <a:noFill/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sz="2400" dirty="0" smtClean="0"/>
                <a:t>middle</a:t>
              </a:r>
              <a:endParaRPr lang="en-US" sz="2400" dirty="0"/>
            </a:p>
          </p:txBody>
        </p:sp>
        <p:sp>
          <p:nvSpPr>
            <p:cNvPr id="18" name="Rectangle 21"/>
            <p:cNvSpPr>
              <a:spLocks noChangeArrowheads="1"/>
            </p:cNvSpPr>
            <p:nvPr/>
          </p:nvSpPr>
          <p:spPr bwMode="auto">
            <a:xfrm>
              <a:off x="2742803" y="4419600"/>
              <a:ext cx="1426484" cy="381000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r>
                <a:rPr lang="en-US" sz="2400" dirty="0" err="1" smtClean="0"/>
                <a:t>getName</a:t>
              </a:r>
              <a:r>
                <a:rPr lang="en-US" sz="2400" dirty="0" smtClean="0"/>
                <a:t>()</a:t>
              </a:r>
              <a:endParaRPr lang="en-US" sz="2400" dirty="0"/>
            </a:p>
          </p:txBody>
        </p:sp>
        <p:sp>
          <p:nvSpPr>
            <p:cNvPr id="19" name="Rectangle 21"/>
            <p:cNvSpPr>
              <a:spLocks noChangeArrowheads="1"/>
            </p:cNvSpPr>
            <p:nvPr/>
          </p:nvSpPr>
          <p:spPr bwMode="auto">
            <a:xfrm>
              <a:off x="4495403" y="4419600"/>
              <a:ext cx="1296804" cy="381000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r>
                <a:rPr lang="en-US" sz="2400" dirty="0" err="1"/>
                <a:t>toString</a:t>
              </a:r>
              <a:r>
                <a:rPr lang="en-US" sz="2400" dirty="0" smtClean="0"/>
                <a:t>()</a:t>
              </a:r>
              <a:endParaRPr lang="en-US" sz="2400" dirty="0"/>
            </a:p>
          </p:txBody>
        </p:sp>
        <p:sp>
          <p:nvSpPr>
            <p:cNvPr id="20" name="Rectangle 14"/>
            <p:cNvSpPr>
              <a:spLocks noChangeArrowheads="1"/>
            </p:cNvSpPr>
            <p:nvPr/>
          </p:nvSpPr>
          <p:spPr bwMode="auto">
            <a:xfrm>
              <a:off x="3459546" y="3886200"/>
              <a:ext cx="883457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ja-JP" altLang="en-US" sz="2400" dirty="0" smtClean="0"/>
                <a:t>“</a:t>
              </a:r>
              <a:r>
                <a:rPr lang="en-US" altLang="ja-JP" sz="2400" dirty="0" smtClean="0"/>
                <a:t>Ross</a:t>
              </a:r>
              <a:r>
                <a:rPr lang="ja-JP" altLang="en-US" sz="2400" dirty="0" smtClean="0"/>
                <a:t>”</a:t>
              </a:r>
              <a:endParaRPr lang="en-US" sz="2400" dirty="0"/>
            </a:p>
          </p:txBody>
        </p:sp>
        <p:sp>
          <p:nvSpPr>
            <p:cNvPr id="21" name="Rectangle 16"/>
            <p:cNvSpPr>
              <a:spLocks noChangeArrowheads="1"/>
            </p:cNvSpPr>
            <p:nvPr/>
          </p:nvSpPr>
          <p:spPr bwMode="auto">
            <a:xfrm>
              <a:off x="5141119" y="3886200"/>
              <a:ext cx="954484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“Tate”</a:t>
              </a:r>
              <a:endParaRPr lang="en-US" sz="2400" dirty="0"/>
            </a:p>
          </p:txBody>
        </p:sp>
        <p:sp>
          <p:nvSpPr>
            <p:cNvPr id="22" name="Rectangle 18"/>
            <p:cNvSpPr>
              <a:spLocks noChangeArrowheads="1"/>
            </p:cNvSpPr>
            <p:nvPr/>
          </p:nvSpPr>
          <p:spPr bwMode="auto">
            <a:xfrm>
              <a:off x="3885803" y="5029200"/>
              <a:ext cx="548614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‘E’</a:t>
              </a:r>
              <a:endParaRPr lang="en-US" sz="2400" dirty="0"/>
            </a:p>
          </p:txBody>
        </p:sp>
      </p:grp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2743200" y="5867400"/>
            <a:ext cx="1426484" cy="38100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2400" dirty="0" err="1" smtClean="0"/>
              <a:t>getName</a:t>
            </a:r>
            <a:r>
              <a:rPr lang="en-US" sz="2400" dirty="0" smtClean="0"/>
              <a:t>()</a:t>
            </a:r>
            <a:endParaRPr lang="en-US" sz="2400" dirty="0"/>
          </a:p>
        </p:txBody>
      </p:sp>
      <p:sp>
        <p:nvSpPr>
          <p:cNvPr id="25" name="Rectangle 21"/>
          <p:cNvSpPr>
            <a:spLocks noChangeArrowheads="1"/>
          </p:cNvSpPr>
          <p:nvPr/>
        </p:nvSpPr>
        <p:spPr bwMode="auto">
          <a:xfrm>
            <a:off x="4495800" y="5867400"/>
            <a:ext cx="1296804" cy="38100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2400" dirty="0" err="1"/>
              <a:t>toString</a:t>
            </a:r>
            <a:r>
              <a:rPr lang="en-US" sz="2400" dirty="0" smtClean="0"/>
              <a:t>()</a:t>
            </a:r>
            <a:endParaRPr lang="en-US" sz="2400" dirty="0"/>
          </a:p>
        </p:txBody>
      </p:sp>
      <p:grpSp>
        <p:nvGrpSpPr>
          <p:cNvPr id="38" name="Group 37"/>
          <p:cNvGrpSpPr/>
          <p:nvPr/>
        </p:nvGrpSpPr>
        <p:grpSpPr>
          <a:xfrm>
            <a:off x="6429771" y="4566309"/>
            <a:ext cx="1828454" cy="1554632"/>
            <a:chOff x="6429771" y="4566309"/>
            <a:chExt cx="1828454" cy="1554632"/>
          </a:xfrm>
        </p:grpSpPr>
        <p:sp>
          <p:nvSpPr>
            <p:cNvPr id="26" name="Curved Right Arrow 25"/>
            <p:cNvSpPr/>
            <p:nvPr/>
          </p:nvSpPr>
          <p:spPr>
            <a:xfrm flipH="1" flipV="1">
              <a:off x="6429771" y="4566309"/>
              <a:ext cx="809229" cy="1554632"/>
            </a:xfrm>
            <a:prstGeom prst="curv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7215952" y="4953000"/>
              <a:ext cx="1042273" cy="54373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400" b="1" baseline="-25000" dirty="0">
                  <a:solidFill>
                    <a:srgbClr val="800000"/>
                  </a:solidFill>
                </a:rPr>
                <a:t>super</a:t>
              </a:r>
              <a:endParaRPr lang="en-US" sz="4400" baseline="-25000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77190" y="1695123"/>
            <a:ext cx="8465821" cy="5010478"/>
            <a:chOff x="762000" y="1675861"/>
            <a:chExt cx="7696200" cy="5105939"/>
          </a:xfrm>
        </p:grpSpPr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762000" y="1676399"/>
              <a:ext cx="7696200" cy="510540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Text Box 9"/>
            <p:cNvSpPr txBox="1">
              <a:spLocks noChangeArrowheads="1"/>
            </p:cNvSpPr>
            <p:nvPr/>
          </p:nvSpPr>
          <p:spPr bwMode="auto">
            <a:xfrm>
              <a:off x="762000" y="1675861"/>
              <a:ext cx="1772396" cy="5239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no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/>
                <a:t>Person (static)</a:t>
              </a:r>
              <a:endParaRPr lang="en-US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34417" y="2308402"/>
            <a:ext cx="6360497" cy="4265916"/>
            <a:chOff x="762000" y="1676399"/>
            <a:chExt cx="7696200" cy="5105401"/>
          </a:xfrm>
        </p:grpSpPr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762000" y="1676399"/>
              <a:ext cx="7696200" cy="510540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Text Box 9"/>
            <p:cNvSpPr txBox="1">
              <a:spLocks noChangeArrowheads="1"/>
            </p:cNvSpPr>
            <p:nvPr/>
          </p:nvSpPr>
          <p:spPr bwMode="auto">
            <a:xfrm>
              <a:off x="6448736" y="1676399"/>
              <a:ext cx="2009464" cy="5239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no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/>
                <a:t>PhD (static)</a:t>
              </a:r>
              <a:endParaRPr lang="en-US" dirty="0"/>
            </a:p>
          </p:txBody>
        </p:sp>
      </p:grpSp>
      <p:sp>
        <p:nvSpPr>
          <p:cNvPr id="34" name="Rectangle 13"/>
          <p:cNvSpPr>
            <a:spLocks noChangeArrowheads="1"/>
          </p:cNvSpPr>
          <p:nvPr/>
        </p:nvSpPr>
        <p:spPr bwMode="auto">
          <a:xfrm>
            <a:off x="6720743" y="3323926"/>
            <a:ext cx="705714" cy="457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title</a:t>
            </a:r>
            <a:endParaRPr lang="en-US" sz="2400" dirty="0"/>
          </a:p>
        </p:txBody>
      </p:sp>
      <p:sp>
        <p:nvSpPr>
          <p:cNvPr id="35" name="Rectangle 14"/>
          <p:cNvSpPr>
            <a:spLocks noChangeArrowheads="1"/>
          </p:cNvSpPr>
          <p:nvPr/>
        </p:nvSpPr>
        <p:spPr bwMode="auto">
          <a:xfrm>
            <a:off x="7426457" y="3323925"/>
            <a:ext cx="803143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2400" dirty="0" smtClean="0"/>
              <a:t>“</a:t>
            </a:r>
            <a:r>
              <a:rPr lang="en-US" altLang="ja-JP" sz="2400" dirty="0" smtClean="0"/>
              <a:t>Dr.</a:t>
            </a:r>
            <a:r>
              <a:rPr lang="ja-JP" altLang="en-US" sz="2400" dirty="0" smtClean="0"/>
              <a:t>”</a:t>
            </a:r>
            <a:endParaRPr lang="en-US" sz="2400" dirty="0"/>
          </a:p>
        </p:txBody>
      </p:sp>
      <p:sp>
        <p:nvSpPr>
          <p:cNvPr id="36" name="Rectangle 13"/>
          <p:cNvSpPr>
            <a:spLocks noChangeArrowheads="1"/>
          </p:cNvSpPr>
          <p:nvPr/>
        </p:nvSpPr>
        <p:spPr bwMode="auto">
          <a:xfrm>
            <a:off x="609600" y="2819401"/>
            <a:ext cx="705714" cy="457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 smtClean="0"/>
              <a:t>sep</a:t>
            </a:r>
            <a:endParaRPr lang="en-US" sz="2400" dirty="0"/>
          </a:p>
        </p:txBody>
      </p:sp>
      <p:sp>
        <p:nvSpPr>
          <p:cNvPr id="37" name="Rectangle 14"/>
          <p:cNvSpPr>
            <a:spLocks noChangeArrowheads="1"/>
          </p:cNvSpPr>
          <p:nvPr/>
        </p:nvSpPr>
        <p:spPr bwMode="auto">
          <a:xfrm>
            <a:off x="1315314" y="2819400"/>
            <a:ext cx="803143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‘ ‘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38643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Without OO …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6854952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Without OO, you would write a long involved method: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b="1" dirty="0">
                <a:solidFill>
                  <a:srgbClr val="800000"/>
                </a:solidFill>
              </a:rPr>
              <a:t>p</a:t>
            </a:r>
            <a:r>
              <a:rPr lang="en-US" sz="2400" b="1" dirty="0" smtClean="0">
                <a:solidFill>
                  <a:srgbClr val="800000"/>
                </a:solidFill>
              </a:rPr>
              <a:t>ublic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b="1" dirty="0" smtClean="0">
                <a:solidFill>
                  <a:srgbClr val="800000"/>
                </a:solidFill>
              </a:rPr>
              <a:t>double </a:t>
            </a:r>
            <a:r>
              <a:rPr lang="en-US" sz="2400" dirty="0" err="1" smtClean="0">
                <a:solidFill>
                  <a:srgbClr val="800000"/>
                </a:solidFill>
              </a:rPr>
              <a:t>getName</a:t>
            </a:r>
            <a:r>
              <a:rPr lang="en-US" sz="2400" dirty="0" smtClean="0">
                <a:solidFill>
                  <a:srgbClr val="800000"/>
                </a:solidFill>
              </a:rPr>
              <a:t>(Person p) {</a:t>
            </a: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rgbClr val="800000"/>
                </a:solidFill>
              </a:rPr>
              <a:t>  if </a:t>
            </a:r>
            <a:r>
              <a:rPr lang="en-US" sz="2400" dirty="0" smtClean="0">
                <a:solidFill>
                  <a:srgbClr val="800000"/>
                </a:solidFill>
              </a:rPr>
              <a:t>(p is a PhD)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 { … }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800000"/>
                </a:solidFill>
              </a:rPr>
              <a:t>  else if</a:t>
            </a:r>
            <a:r>
              <a:rPr lang="en-US" sz="2400" dirty="0" smtClean="0">
                <a:solidFill>
                  <a:srgbClr val="800000"/>
                </a:solidFill>
              </a:rPr>
              <a:t> (p hates formality)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 { … }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800000"/>
                </a:solidFill>
              </a:rPr>
              <a:t>  else </a:t>
            </a:r>
            <a:r>
              <a:rPr lang="en-US" sz="2400" dirty="0" smtClean="0">
                <a:solidFill>
                  <a:srgbClr val="800000"/>
                </a:solidFill>
              </a:rPr>
              <a:t>if (p prefers anonymity)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 { … }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800000"/>
                </a:solidFill>
              </a:rPr>
              <a:t>  else </a:t>
            </a:r>
            <a:r>
              <a:rPr lang="en-US" sz="2400" dirty="0" smtClean="0">
                <a:solidFill>
                  <a:srgbClr val="800000"/>
                </a:solidFill>
              </a:rPr>
              <a:t>…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43400" y="3124200"/>
            <a:ext cx="4267200" cy="3354765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OO eliminates need for many of these long, convoluted methods, which are hard to maintain.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smtClean="0"/>
              <a:t>Instead, each subclass has its own </a:t>
            </a:r>
            <a:r>
              <a:rPr lang="en-US" sz="2400" dirty="0" err="1" smtClean="0">
                <a:solidFill>
                  <a:srgbClr val="800000"/>
                </a:solidFill>
              </a:rPr>
              <a:t>getName</a:t>
            </a:r>
            <a:r>
              <a:rPr lang="en-US" sz="2400" dirty="0" smtClean="0"/>
              <a:t>.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smtClean="0"/>
              <a:t>Results in many overriding method implementations, each of which is usually very short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1402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008000"/>
                </a:solidFill>
              </a:rPr>
              <a:t>References</a:t>
            </a:r>
            <a:r>
              <a:rPr lang="en-US" sz="3600" dirty="0" smtClean="0">
                <a:solidFill>
                  <a:srgbClr val="800000"/>
                </a:solidFill>
              </a:rPr>
              <a:t> </a:t>
            </a:r>
            <a:r>
              <a:rPr lang="en-US" sz="3600" dirty="0" smtClean="0">
                <a:solidFill>
                  <a:srgbClr val="008000"/>
                </a:solidFill>
              </a:rPr>
              <a:t>to text </a:t>
            </a:r>
            <a:r>
              <a:rPr lang="en-US" sz="3600" dirty="0" smtClean="0">
                <a:solidFill>
                  <a:schemeClr val="tx1"/>
                </a:solidFill>
              </a:rPr>
              <a:t>and</a:t>
            </a:r>
            <a:r>
              <a:rPr lang="en-US" sz="3600" dirty="0" smtClean="0">
                <a:solidFill>
                  <a:srgbClr val="008000"/>
                </a:solidFill>
              </a:rPr>
              <a:t> </a:t>
            </a:r>
            <a:r>
              <a:rPr lang="en-US" sz="3600" dirty="0" err="1" smtClean="0">
                <a:solidFill>
                  <a:srgbClr val="800000"/>
                </a:solidFill>
              </a:rPr>
              <a:t>JavaSummary.pptx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Autofit/>
          </a:bodyPr>
          <a:lstStyle/>
          <a:p>
            <a:r>
              <a:rPr lang="en-US" sz="2400" dirty="0" smtClean="0"/>
              <a:t>Local variable: variable declared in a method body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>
                <a:solidFill>
                  <a:srgbClr val="008000"/>
                </a:solidFill>
              </a:rPr>
              <a:t>B.10–B.11   </a:t>
            </a:r>
            <a:r>
              <a:rPr lang="en-US" sz="2400" dirty="0" smtClean="0">
                <a:solidFill>
                  <a:srgbClr val="800000"/>
                </a:solidFill>
              </a:rPr>
              <a:t>slide 45</a:t>
            </a:r>
          </a:p>
          <a:p>
            <a:r>
              <a:rPr lang="en-US" sz="2400" dirty="0" smtClean="0"/>
              <a:t>Inside-out rule, bottom-up/overriding rule </a:t>
            </a:r>
            <a:r>
              <a:rPr lang="en-US" sz="2400" dirty="0" smtClean="0">
                <a:solidFill>
                  <a:srgbClr val="008000"/>
                </a:solidFill>
              </a:rPr>
              <a:t>C.15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31-32</a:t>
            </a:r>
            <a:br>
              <a:rPr lang="en-US" sz="2400" dirty="0" smtClean="0">
                <a:solidFill>
                  <a:srgbClr val="800000"/>
                </a:solidFill>
              </a:rPr>
            </a:br>
            <a:r>
              <a:rPr lang="en-US" sz="2400" dirty="0" smtClean="0"/>
              <a:t>and consequences thereof</a:t>
            </a:r>
            <a:r>
              <a:rPr lang="en-US" sz="2400" dirty="0"/>
              <a:t> </a:t>
            </a:r>
            <a:r>
              <a:rPr lang="en-US" sz="2400" dirty="0" smtClean="0"/>
              <a:t>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45</a:t>
            </a:r>
            <a:endParaRPr lang="en-US" sz="2400" dirty="0" smtClean="0"/>
          </a:p>
          <a:p>
            <a:r>
              <a:rPr lang="en-US" sz="2400" dirty="0"/>
              <a:t>U</a:t>
            </a:r>
            <a:r>
              <a:rPr lang="en-US" sz="2400" dirty="0" smtClean="0"/>
              <a:t>se of </a:t>
            </a:r>
            <a:r>
              <a:rPr lang="en-US" sz="2400" b="1" dirty="0" smtClean="0">
                <a:solidFill>
                  <a:srgbClr val="800000"/>
                </a:solidFill>
              </a:rPr>
              <a:t>this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8000"/>
                </a:solidFill>
              </a:rPr>
              <a:t>B.10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23-24 </a:t>
            </a:r>
            <a:r>
              <a:rPr lang="en-US" sz="2400" dirty="0" smtClean="0"/>
              <a:t>and </a:t>
            </a:r>
            <a:r>
              <a:rPr lang="en-US" sz="2400" b="1" dirty="0" smtClean="0">
                <a:solidFill>
                  <a:srgbClr val="800000"/>
                </a:solidFill>
              </a:rPr>
              <a:t>super </a:t>
            </a:r>
            <a:r>
              <a:rPr lang="en-US" sz="2400" dirty="0" smtClean="0">
                <a:solidFill>
                  <a:srgbClr val="008000"/>
                </a:solidFill>
              </a:rPr>
              <a:t>C.15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28, 33</a:t>
            </a:r>
            <a:endParaRPr lang="en-US" sz="2400" dirty="0" smtClean="0">
              <a:solidFill>
                <a:srgbClr val="008000"/>
              </a:solidFill>
            </a:endParaRPr>
          </a:p>
          <a:p>
            <a:r>
              <a:rPr lang="en-US" sz="2400" dirty="0" smtClean="0"/>
              <a:t>Constructors in a subclass </a:t>
            </a:r>
            <a:r>
              <a:rPr lang="en-US" sz="2400" dirty="0" smtClean="0">
                <a:solidFill>
                  <a:srgbClr val="008000"/>
                </a:solidFill>
              </a:rPr>
              <a:t>C.9–C.10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24-29</a:t>
            </a:r>
            <a:endParaRPr lang="en-US" sz="2400" dirty="0" smtClean="0">
              <a:solidFill>
                <a:srgbClr val="008000"/>
              </a:solidFill>
            </a:endParaRPr>
          </a:p>
          <a:p>
            <a:r>
              <a:rPr lang="en-US" sz="2400" dirty="0" smtClean="0"/>
              <a:t>First statement of a constructor body must be a call on another constructor —if not Java puts in </a:t>
            </a:r>
            <a:r>
              <a:rPr lang="en-US" sz="2400" b="1" dirty="0" smtClean="0">
                <a:solidFill>
                  <a:srgbClr val="800000"/>
                </a:solidFill>
              </a:rPr>
              <a:t>super</a:t>
            </a:r>
            <a:r>
              <a:rPr lang="en-US" sz="2400" dirty="0" smtClean="0">
                <a:solidFill>
                  <a:srgbClr val="800000"/>
                </a:solidFill>
              </a:rPr>
              <a:t>();  </a:t>
            </a:r>
            <a:r>
              <a:rPr lang="en-US" sz="2400" dirty="0" smtClean="0">
                <a:solidFill>
                  <a:srgbClr val="008000"/>
                </a:solidFill>
              </a:rPr>
              <a:t>C.10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29</a:t>
            </a:r>
            <a:endParaRPr lang="en-US" sz="2400" dirty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6362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800000"/>
                </a:solidFill>
              </a:rPr>
              <a:t>Homework</a:t>
            </a:r>
            <a:endParaRPr lang="en-US" sz="3600" dirty="0">
              <a:solidFill>
                <a:srgbClr val="008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Visit </a:t>
            </a:r>
            <a:r>
              <a:rPr lang="en-US" sz="2400" dirty="0"/>
              <a:t>course website, click on </a:t>
            </a:r>
            <a:r>
              <a:rPr lang="en-US" sz="2400" dirty="0">
                <a:solidFill>
                  <a:srgbClr val="FF0000"/>
                </a:solidFill>
              </a:rPr>
              <a:t>Resources</a:t>
            </a:r>
            <a:r>
              <a:rPr lang="en-US" sz="2400" dirty="0"/>
              <a:t> and then on Code Style </a:t>
            </a:r>
            <a:r>
              <a:rPr lang="en-US" sz="2400" dirty="0">
                <a:solidFill>
                  <a:srgbClr val="FF0000"/>
                </a:solidFill>
              </a:rPr>
              <a:t>Guidelines</a:t>
            </a:r>
            <a:r>
              <a:rPr lang="en-US" sz="2400" dirty="0"/>
              <a:t>. Study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4.2 Keep methods short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4.3 Use statement-comments …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4.4 Use returns to simplify method structure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4.6 Declare local variables close to first use …</a:t>
            </a:r>
            <a:endParaRPr lang="en-US" sz="2400" dirty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16832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Local variables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830580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/** Return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middle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value of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a, b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c (no ordering assumed)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static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middle(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a,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b,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c)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</a:t>
            </a:r>
            <a:r>
              <a:rPr lang="en-US" sz="2400" b="1" dirty="0">
                <a:latin typeface="Times New Roman"/>
                <a:cs typeface="Times New Roman"/>
              </a:rPr>
              <a:t>if</a:t>
            </a:r>
            <a:r>
              <a:rPr lang="en-US" sz="2400" dirty="0">
                <a:latin typeface="Times New Roman"/>
                <a:cs typeface="Times New Roman"/>
              </a:rPr>
              <a:t> (b &gt; </a:t>
            </a:r>
            <a:r>
              <a:rPr lang="en-US" sz="2400" dirty="0" smtClean="0">
                <a:latin typeface="Times New Roman"/>
                <a:cs typeface="Times New Roman"/>
              </a:rPr>
              <a:t>c) </a:t>
            </a:r>
            <a:r>
              <a:rPr lang="en-US" sz="2400" dirty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    </a:t>
            </a:r>
            <a:r>
              <a:rPr lang="fr-FR" sz="2400" b="1" dirty="0" err="1">
                <a:latin typeface="Times New Roman"/>
                <a:cs typeface="Times New Roman"/>
              </a:rPr>
              <a:t>int</a:t>
            </a: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err="1">
                <a:latin typeface="Times New Roman"/>
                <a:cs typeface="Times New Roman"/>
              </a:rPr>
              <a:t>temp</a:t>
            </a:r>
            <a:r>
              <a:rPr lang="fr-FR" sz="2400" dirty="0" smtClean="0">
                <a:latin typeface="Times New Roman"/>
                <a:cs typeface="Times New Roman"/>
              </a:rPr>
              <a:t>= b;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       b</a:t>
            </a:r>
            <a:r>
              <a:rPr lang="fr-FR" sz="2400" dirty="0">
                <a:latin typeface="Times New Roman"/>
                <a:cs typeface="Times New Roman"/>
              </a:rPr>
              <a:t>= c</a:t>
            </a:r>
            <a:r>
              <a:rPr lang="fr-FR" sz="2400" dirty="0" smtClean="0"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       c</a:t>
            </a:r>
            <a:r>
              <a:rPr lang="fr-FR" sz="2400" dirty="0">
                <a:latin typeface="Times New Roman"/>
                <a:cs typeface="Times New Roman"/>
              </a:rPr>
              <a:t>= </a:t>
            </a:r>
            <a:r>
              <a:rPr lang="fr-FR" sz="2400" dirty="0" err="1">
                <a:latin typeface="Times New Roman"/>
                <a:cs typeface="Times New Roman"/>
              </a:rPr>
              <a:t>temp</a:t>
            </a:r>
            <a:r>
              <a:rPr lang="fr-FR" sz="2400" dirty="0"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 smtClean="0">
                <a:latin typeface="Times New Roman"/>
                <a:cs typeface="Times New Roman"/>
              </a:rPr>
              <a:t>    </a:t>
            </a:r>
            <a:endParaRPr lang="fr-FR" sz="2400" dirty="0" smtClean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</a:t>
            </a:r>
            <a:r>
              <a:rPr lang="fr-FR" sz="2400" b="1" dirty="0">
                <a:latin typeface="Times New Roman"/>
                <a:cs typeface="Times New Roman"/>
              </a:rPr>
              <a:t>if</a:t>
            </a: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(a </a:t>
            </a:r>
            <a:r>
              <a:rPr lang="fr-FR" sz="2400" dirty="0">
                <a:latin typeface="Times New Roman"/>
                <a:cs typeface="Times New Roman"/>
              </a:rPr>
              <a:t>&lt;= </a:t>
            </a:r>
            <a:r>
              <a:rPr lang="fr-FR" sz="2400" dirty="0" smtClean="0">
                <a:latin typeface="Times New Roman"/>
                <a:cs typeface="Times New Roman"/>
              </a:rPr>
              <a:t>b)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   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latin typeface="Times New Roman"/>
                <a:cs typeface="Times New Roman"/>
              </a:rPr>
              <a:t> b;</a:t>
            </a:r>
            <a:endParaRPr lang="en-U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</a:t>
            </a:r>
            <a:endParaRPr lang="en-US" sz="2400" dirty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    </a:t>
            </a:r>
            <a:r>
              <a:rPr lang="is-IS" sz="2400" b="1" dirty="0">
                <a:latin typeface="Times New Roman"/>
                <a:cs typeface="Times New Roman"/>
              </a:rPr>
              <a:t>return</a:t>
            </a:r>
            <a:r>
              <a:rPr lang="is-IS" sz="2400" dirty="0">
                <a:latin typeface="Times New Roman"/>
                <a:cs typeface="Times New Roman"/>
              </a:rPr>
              <a:t> </a:t>
            </a:r>
            <a:r>
              <a:rPr lang="is-IS" sz="2400" dirty="0" smtClean="0">
                <a:latin typeface="Times New Roman"/>
                <a:cs typeface="Times New Roman"/>
              </a:rPr>
              <a:t>Math.min(a, c); </a:t>
            </a:r>
            <a:endParaRPr lang="is-I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43600" y="2076272"/>
            <a:ext cx="2685777" cy="1200328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latin typeface="Times New Roman"/>
                <a:cs typeface="Times New Roman"/>
              </a:rPr>
              <a:t>Parameter: variable declared in () of method header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77000" y="609600"/>
            <a:ext cx="19994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m</a:t>
            </a:r>
            <a:r>
              <a:rPr lang="en-US" sz="2400" dirty="0" smtClean="0">
                <a:solidFill>
                  <a:srgbClr val="FF0000"/>
                </a:solidFill>
              </a:rPr>
              <a:t>iddle(8, </a:t>
            </a:r>
            <a:r>
              <a:rPr lang="en-US" sz="2400" dirty="0">
                <a:solidFill>
                  <a:srgbClr val="FF0000"/>
                </a:solidFill>
              </a:rPr>
              <a:t>6</a:t>
            </a:r>
            <a:r>
              <a:rPr lang="en-US" sz="2400" dirty="0" smtClean="0">
                <a:solidFill>
                  <a:srgbClr val="FF0000"/>
                </a:solidFill>
              </a:rPr>
              <a:t>, 7)</a:t>
            </a:r>
            <a:endParaRPr lang="en-US" sz="2400" dirty="0">
              <a:solidFill>
                <a:srgbClr val="FF0000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6019800" y="3429000"/>
            <a:ext cx="2541708" cy="461665"/>
            <a:chOff x="6077928" y="3653135"/>
            <a:chExt cx="2541708" cy="461665"/>
          </a:xfrm>
        </p:grpSpPr>
        <p:sp>
          <p:nvSpPr>
            <p:cNvPr id="6" name="TextBox 114"/>
            <p:cNvSpPr txBox="1">
              <a:spLocks noChangeArrowheads="1"/>
            </p:cNvSpPr>
            <p:nvPr/>
          </p:nvSpPr>
          <p:spPr bwMode="auto">
            <a:xfrm>
              <a:off x="6077928" y="3653135"/>
              <a:ext cx="34182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/>
              <a:r>
                <a:rPr lang="en-US" dirty="0" smtClean="0">
                  <a:latin typeface="Times New Roman"/>
                  <a:cs typeface="Times New Roman"/>
                </a:rPr>
                <a:t>a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8" name="TextBox 58"/>
            <p:cNvSpPr txBox="1">
              <a:spLocks noChangeArrowheads="1"/>
            </p:cNvSpPr>
            <p:nvPr/>
          </p:nvSpPr>
          <p:spPr bwMode="auto">
            <a:xfrm>
              <a:off x="6458928" y="3653135"/>
              <a:ext cx="390036" cy="461665"/>
            </a:xfrm>
            <a:prstGeom prst="rect">
              <a:avLst/>
            </a:prstGeom>
            <a:solidFill>
              <a:srgbClr val="FFFFC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8</a:t>
              </a:r>
              <a:endParaRPr lang="en-US" dirty="0"/>
            </a:p>
          </p:txBody>
        </p:sp>
        <p:sp>
          <p:nvSpPr>
            <p:cNvPr id="10" name="TextBox 114"/>
            <p:cNvSpPr txBox="1">
              <a:spLocks noChangeArrowheads="1"/>
            </p:cNvSpPr>
            <p:nvPr/>
          </p:nvSpPr>
          <p:spPr bwMode="auto">
            <a:xfrm>
              <a:off x="7781436" y="3653135"/>
              <a:ext cx="44816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/>
              <a:r>
                <a:rPr lang="en-US" dirty="0" smtClean="0">
                  <a:latin typeface="Times New Roman"/>
                  <a:cs typeface="Times New Roman"/>
                </a:rPr>
                <a:t>c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1" name="TextBox 58"/>
            <p:cNvSpPr txBox="1">
              <a:spLocks noChangeArrowheads="1"/>
            </p:cNvSpPr>
            <p:nvPr/>
          </p:nvSpPr>
          <p:spPr bwMode="auto">
            <a:xfrm>
              <a:off x="8229600" y="3653135"/>
              <a:ext cx="390036" cy="461665"/>
            </a:xfrm>
            <a:prstGeom prst="rect">
              <a:avLst/>
            </a:prstGeom>
            <a:solidFill>
              <a:srgbClr val="FFFFC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12" name="TextBox 114"/>
            <p:cNvSpPr txBox="1">
              <a:spLocks noChangeArrowheads="1"/>
            </p:cNvSpPr>
            <p:nvPr/>
          </p:nvSpPr>
          <p:spPr bwMode="auto">
            <a:xfrm>
              <a:off x="6925164" y="3653135"/>
              <a:ext cx="34182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/>
              <a:r>
                <a:rPr lang="en-US" dirty="0" smtClean="0">
                  <a:latin typeface="Times New Roman"/>
                  <a:cs typeface="Times New Roman"/>
                </a:rPr>
                <a:t>b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3" name="TextBox 58"/>
            <p:cNvSpPr txBox="1">
              <a:spLocks noChangeArrowheads="1"/>
            </p:cNvSpPr>
            <p:nvPr/>
          </p:nvSpPr>
          <p:spPr bwMode="auto">
            <a:xfrm>
              <a:off x="7306164" y="3653135"/>
              <a:ext cx="390036" cy="461665"/>
            </a:xfrm>
            <a:prstGeom prst="rect">
              <a:avLst/>
            </a:prstGeom>
            <a:solidFill>
              <a:srgbClr val="FFFFC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6</a:t>
              </a:r>
              <a:endParaRPr lang="en-US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3276600" y="2743200"/>
            <a:ext cx="2228577" cy="1569660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latin typeface="Times New Roman"/>
                <a:cs typeface="Times New Roman"/>
              </a:rPr>
              <a:t>Local variable: variable declared in method body</a:t>
            </a:r>
            <a:endParaRPr lang="en-US" sz="2400" dirty="0">
              <a:latin typeface="Times New Roman"/>
              <a:cs typeface="Times New Roman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6324600" y="4038600"/>
            <a:ext cx="1295400" cy="533400"/>
            <a:chOff x="6324600" y="4038600"/>
            <a:chExt cx="1295400" cy="533400"/>
          </a:xfrm>
        </p:grpSpPr>
        <p:sp>
          <p:nvSpPr>
            <p:cNvPr id="16" name="TextBox 114"/>
            <p:cNvSpPr txBox="1">
              <a:spLocks noChangeArrowheads="1"/>
            </p:cNvSpPr>
            <p:nvPr/>
          </p:nvSpPr>
          <p:spPr bwMode="auto">
            <a:xfrm>
              <a:off x="6324600" y="4110335"/>
              <a:ext cx="86619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/>
              <a:r>
                <a:rPr lang="en-US" dirty="0" smtClean="0">
                  <a:latin typeface="Times New Roman"/>
                  <a:cs typeface="Times New Roman"/>
                </a:rPr>
                <a:t>temp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7" name="TextBox 58"/>
            <p:cNvSpPr txBox="1">
              <a:spLocks noChangeArrowheads="1"/>
            </p:cNvSpPr>
            <p:nvPr/>
          </p:nvSpPr>
          <p:spPr bwMode="auto">
            <a:xfrm>
              <a:off x="7229964" y="4038600"/>
              <a:ext cx="390036" cy="461665"/>
            </a:xfrm>
            <a:prstGeom prst="rect">
              <a:avLst/>
            </a:prstGeom>
            <a:solidFill>
              <a:srgbClr val="FFFFC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/>
                <a:t>?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3886200" y="4648200"/>
            <a:ext cx="4648200" cy="1938992"/>
          </a:xfrm>
          <a:prstGeom prst="rect">
            <a:avLst/>
          </a:prstGeom>
          <a:noFill/>
          <a:ln w="1905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All parameters and local variables are created when a call is executed, </a:t>
            </a:r>
            <a:r>
              <a:rPr lang="en-US" sz="2400" i="1" dirty="0" smtClean="0">
                <a:solidFill>
                  <a:srgbClr val="FF0000"/>
                </a:solidFill>
              </a:rPr>
              <a:t>before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the method body is executed. They are destroyed when method body terminates.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5864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Scope of local variables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754380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/** Return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middle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value of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a, b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c (no ordering assumed)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static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middle(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a,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b,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c) </a:t>
            </a:r>
            <a:r>
              <a:rPr lang="en-US" sz="2400" dirty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</a:t>
            </a:r>
            <a:r>
              <a:rPr lang="en-US" sz="2400" b="1" dirty="0">
                <a:latin typeface="Times New Roman"/>
                <a:cs typeface="Times New Roman"/>
              </a:rPr>
              <a:t>if</a:t>
            </a:r>
            <a:r>
              <a:rPr lang="en-US" sz="2400" dirty="0">
                <a:latin typeface="Times New Roman"/>
                <a:cs typeface="Times New Roman"/>
              </a:rPr>
              <a:t> (b &gt; </a:t>
            </a:r>
            <a:r>
              <a:rPr lang="en-US" sz="2400" dirty="0" smtClean="0">
                <a:latin typeface="Times New Roman"/>
                <a:cs typeface="Times New Roman"/>
              </a:rPr>
              <a:t>c) </a:t>
            </a:r>
            <a:r>
              <a:rPr lang="en-US" sz="2400" dirty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   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 </a:t>
            </a:r>
            <a:r>
              <a:rPr lang="fr-FR" sz="24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int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fr-FR" sz="24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temp</a:t>
            </a:r>
            <a:r>
              <a:rPr lang="fr-FR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= b;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      b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= c</a:t>
            </a:r>
            <a:r>
              <a:rPr lang="fr-FR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      c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= </a:t>
            </a:r>
            <a:r>
              <a:rPr lang="fr-FR" sz="24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temp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solidFill>
                  <a:srgbClr val="008000"/>
                </a:solidFill>
                <a:latin typeface="Times New Roman"/>
                <a:cs typeface="Times New Roman"/>
              </a:rPr>
              <a:t>   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</a:t>
            </a:r>
            <a:r>
              <a:rPr lang="fr-FR" sz="2400" b="1" dirty="0">
                <a:latin typeface="Times New Roman"/>
                <a:cs typeface="Times New Roman"/>
              </a:rPr>
              <a:t>if</a:t>
            </a: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(a </a:t>
            </a:r>
            <a:r>
              <a:rPr lang="fr-FR" sz="2400" dirty="0">
                <a:latin typeface="Times New Roman"/>
                <a:cs typeface="Times New Roman"/>
              </a:rPr>
              <a:t>&lt;= </a:t>
            </a:r>
            <a:r>
              <a:rPr lang="fr-FR" sz="2400" dirty="0" smtClean="0">
                <a:latin typeface="Times New Roman"/>
                <a:cs typeface="Times New Roman"/>
              </a:rPr>
              <a:t>b)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   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latin typeface="Times New Roman"/>
                <a:cs typeface="Times New Roman"/>
              </a:rPr>
              <a:t> b;</a:t>
            </a:r>
            <a:endParaRPr lang="en-U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   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    </a:t>
            </a:r>
            <a:r>
              <a:rPr lang="is-IS" sz="2400" b="1" dirty="0">
                <a:latin typeface="Times New Roman"/>
                <a:cs typeface="Times New Roman"/>
              </a:rPr>
              <a:t>return</a:t>
            </a:r>
            <a:r>
              <a:rPr lang="is-IS" sz="2400" dirty="0">
                <a:latin typeface="Times New Roman"/>
                <a:cs typeface="Times New Roman"/>
              </a:rPr>
              <a:t> </a:t>
            </a:r>
            <a:r>
              <a:rPr lang="is-IS" sz="2400" dirty="0" smtClean="0">
                <a:latin typeface="Times New Roman"/>
                <a:cs typeface="Times New Roman"/>
              </a:rPr>
              <a:t>Math.min(a, c); </a:t>
            </a:r>
            <a:endParaRPr lang="is-I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114800" y="4221540"/>
            <a:ext cx="4419600" cy="1569660"/>
          </a:xfrm>
          <a:prstGeom prst="rect">
            <a:avLst/>
          </a:prstGeom>
          <a:noFill/>
          <a:ln w="1905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Scope of local variable </a:t>
            </a:r>
            <a:r>
              <a:rPr lang="en-US" sz="2400" dirty="0" smtClean="0"/>
              <a:t>(where it can be used): from its declaration to the end of the block in which it is declared.</a:t>
            </a:r>
            <a:endParaRPr lang="en-US" sz="2400" dirty="0"/>
          </a:p>
        </p:txBody>
      </p:sp>
      <p:grpSp>
        <p:nvGrpSpPr>
          <p:cNvPr id="31" name="Group 30"/>
          <p:cNvGrpSpPr/>
          <p:nvPr/>
        </p:nvGrpSpPr>
        <p:grpSpPr>
          <a:xfrm>
            <a:off x="914400" y="2438400"/>
            <a:ext cx="3581891" cy="1447800"/>
            <a:chOff x="914400" y="2438400"/>
            <a:chExt cx="3581891" cy="1447800"/>
          </a:xfrm>
        </p:grpSpPr>
        <p:sp>
          <p:nvSpPr>
            <p:cNvPr id="19" name="TextBox 18"/>
            <p:cNvSpPr txBox="1"/>
            <p:nvPr/>
          </p:nvSpPr>
          <p:spPr>
            <a:xfrm>
              <a:off x="3657600" y="2819400"/>
              <a:ext cx="8386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800000"/>
                  </a:solidFill>
                </a:rPr>
                <a:t>block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2133600" y="2438400"/>
              <a:ext cx="1828800" cy="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3962400" y="2438400"/>
              <a:ext cx="0" cy="45720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3962400" y="3200400"/>
              <a:ext cx="0" cy="68580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914400" y="3886200"/>
              <a:ext cx="3048000" cy="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41604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Principle: declaration placement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800100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/** Return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middle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value of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a, b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c (no ordering assumed)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static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middle(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a,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b,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c)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temp;</a:t>
            </a:r>
            <a:endParaRPr lang="en-US" sz="2400" b="1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</a:t>
            </a:r>
            <a:r>
              <a:rPr lang="en-US" sz="2400" b="1" dirty="0">
                <a:latin typeface="Times New Roman"/>
                <a:cs typeface="Times New Roman"/>
              </a:rPr>
              <a:t>if</a:t>
            </a:r>
            <a:r>
              <a:rPr lang="en-US" sz="2400" dirty="0">
                <a:latin typeface="Times New Roman"/>
                <a:cs typeface="Times New Roman"/>
              </a:rPr>
              <a:t> (b &gt; </a:t>
            </a:r>
            <a:r>
              <a:rPr lang="en-US" sz="2400" dirty="0" smtClean="0">
                <a:latin typeface="Times New Roman"/>
                <a:cs typeface="Times New Roman"/>
              </a:rPr>
              <a:t>c) </a:t>
            </a:r>
            <a:r>
              <a:rPr lang="en-US" sz="2400" dirty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   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 </a:t>
            </a:r>
            <a:r>
              <a:rPr lang="fr-FR" sz="2400" b="1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temp</a:t>
            </a:r>
            <a:r>
              <a:rPr lang="fr-FR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= b;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   b</a:t>
            </a:r>
            <a:r>
              <a:rPr lang="fr-FR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= c</a:t>
            </a:r>
            <a:r>
              <a:rPr lang="fr-FR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   c</a:t>
            </a:r>
            <a:r>
              <a:rPr lang="fr-FR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= </a:t>
            </a:r>
            <a:r>
              <a:rPr lang="fr-FR" sz="2400" b="1" dirty="0" err="1">
                <a:solidFill>
                  <a:srgbClr val="800000"/>
                </a:solidFill>
                <a:latin typeface="Times New Roman"/>
                <a:cs typeface="Times New Roman"/>
              </a:rPr>
              <a:t>temp</a:t>
            </a:r>
            <a:r>
              <a:rPr lang="fr-FR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solidFill>
                  <a:srgbClr val="008000"/>
                </a:solidFill>
                <a:latin typeface="Times New Roman"/>
                <a:cs typeface="Times New Roman"/>
              </a:rPr>
              <a:t>   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</a:t>
            </a:r>
            <a:r>
              <a:rPr lang="fr-FR" sz="2400" b="1" dirty="0">
                <a:latin typeface="Times New Roman"/>
                <a:cs typeface="Times New Roman"/>
              </a:rPr>
              <a:t>if</a:t>
            </a: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(a </a:t>
            </a:r>
            <a:r>
              <a:rPr lang="fr-FR" sz="2400" dirty="0">
                <a:latin typeface="Times New Roman"/>
                <a:cs typeface="Times New Roman"/>
              </a:rPr>
              <a:t>&lt;= </a:t>
            </a:r>
            <a:r>
              <a:rPr lang="fr-FR" sz="2400" dirty="0" smtClean="0">
                <a:latin typeface="Times New Roman"/>
                <a:cs typeface="Times New Roman"/>
              </a:rPr>
              <a:t>b)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   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latin typeface="Times New Roman"/>
                <a:cs typeface="Times New Roman"/>
              </a:rPr>
              <a:t> b;</a:t>
            </a:r>
            <a:endParaRPr lang="en-U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   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    </a:t>
            </a:r>
            <a:r>
              <a:rPr lang="is-IS" sz="2400" b="1" dirty="0">
                <a:latin typeface="Times New Roman"/>
                <a:cs typeface="Times New Roman"/>
              </a:rPr>
              <a:t>return</a:t>
            </a:r>
            <a:r>
              <a:rPr lang="is-IS" sz="2400" dirty="0">
                <a:latin typeface="Times New Roman"/>
                <a:cs typeface="Times New Roman"/>
              </a:rPr>
              <a:t> </a:t>
            </a:r>
            <a:r>
              <a:rPr lang="is-IS" sz="2400" dirty="0" smtClean="0">
                <a:latin typeface="Times New Roman"/>
                <a:cs typeface="Times New Roman"/>
              </a:rPr>
              <a:t>Math.min(a, c); </a:t>
            </a:r>
            <a:endParaRPr lang="is-I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62400" y="5334000"/>
            <a:ext cx="4419600" cy="830997"/>
          </a:xfrm>
          <a:prstGeom prst="rect">
            <a:avLst/>
          </a:prstGeom>
          <a:noFill/>
          <a:ln w="1905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Principle: </a:t>
            </a:r>
            <a:r>
              <a:rPr lang="en-US" sz="2400" dirty="0" smtClean="0"/>
              <a:t>Declare a local variable as close to its first use as possible.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962400" y="2362200"/>
            <a:ext cx="4343400" cy="1569660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Not good! </a:t>
            </a:r>
            <a:r>
              <a:rPr lang="en-US" sz="2400" dirty="0"/>
              <a:t>N</a:t>
            </a:r>
            <a:r>
              <a:rPr lang="en-US" sz="2400" dirty="0" smtClean="0"/>
              <a:t>o need for reader to know about </a:t>
            </a:r>
            <a:r>
              <a:rPr lang="en-US" sz="2400" dirty="0" smtClean="0">
                <a:solidFill>
                  <a:srgbClr val="800000"/>
                </a:solidFill>
              </a:rPr>
              <a:t>temp</a:t>
            </a:r>
            <a:r>
              <a:rPr lang="en-US" sz="2400" dirty="0" smtClean="0"/>
              <a:t> except when reading the then-part of the if- statement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6380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Assertions promote understanding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792480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/** Return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middle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value of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a, b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c (no ordering assumed)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static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middle(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a,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b,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c)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</a:t>
            </a:r>
            <a:r>
              <a:rPr lang="en-US" sz="2400" dirty="0">
                <a:latin typeface="Times New Roman"/>
                <a:cs typeface="Times New Roman"/>
              </a:rPr>
              <a:t> </a:t>
            </a:r>
            <a:r>
              <a:rPr lang="en-US" sz="2400" b="1" dirty="0">
                <a:latin typeface="Times New Roman"/>
                <a:cs typeface="Times New Roman"/>
              </a:rPr>
              <a:t>if</a:t>
            </a:r>
            <a:r>
              <a:rPr lang="en-US" sz="2400" dirty="0">
                <a:latin typeface="Times New Roman"/>
                <a:cs typeface="Times New Roman"/>
              </a:rPr>
              <a:t> (b &gt; </a:t>
            </a:r>
            <a:r>
              <a:rPr lang="en-US" sz="2400" dirty="0" smtClean="0">
                <a:latin typeface="Times New Roman"/>
                <a:cs typeface="Times New Roman"/>
              </a:rPr>
              <a:t>c) </a:t>
            </a:r>
            <a:r>
              <a:rPr lang="en-US" sz="2400" dirty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   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 </a:t>
            </a:r>
            <a:r>
              <a:rPr lang="fr-FR" sz="2400" b="1" dirty="0" err="1" smtClean="0">
                <a:latin typeface="Times New Roman"/>
                <a:cs typeface="Times New Roman"/>
              </a:rPr>
              <a:t>int</a:t>
            </a:r>
            <a:r>
              <a:rPr lang="fr-FR" sz="2400" dirty="0" smtClean="0">
                <a:latin typeface="Times New Roman"/>
                <a:cs typeface="Times New Roman"/>
              </a:rPr>
              <a:t> </a:t>
            </a:r>
            <a:r>
              <a:rPr lang="fr-FR" sz="2400" dirty="0" err="1" smtClean="0">
                <a:latin typeface="Times New Roman"/>
                <a:cs typeface="Times New Roman"/>
              </a:rPr>
              <a:t>temp</a:t>
            </a:r>
            <a:r>
              <a:rPr lang="fr-FR" sz="2400" dirty="0" smtClean="0">
                <a:latin typeface="Times New Roman"/>
                <a:cs typeface="Times New Roman"/>
              </a:rPr>
              <a:t>= b;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       b</a:t>
            </a:r>
            <a:r>
              <a:rPr lang="fr-FR" sz="2400" dirty="0">
                <a:latin typeface="Times New Roman"/>
                <a:cs typeface="Times New Roman"/>
              </a:rPr>
              <a:t>= c</a:t>
            </a:r>
            <a:r>
              <a:rPr lang="fr-FR" sz="2400" dirty="0" smtClean="0"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       c</a:t>
            </a:r>
            <a:r>
              <a:rPr lang="fr-FR" sz="2400" dirty="0">
                <a:latin typeface="Times New Roman"/>
                <a:cs typeface="Times New Roman"/>
              </a:rPr>
              <a:t>= </a:t>
            </a:r>
            <a:r>
              <a:rPr lang="fr-FR" sz="2400" dirty="0" err="1">
                <a:latin typeface="Times New Roman"/>
                <a:cs typeface="Times New Roman"/>
              </a:rPr>
              <a:t>temp</a:t>
            </a:r>
            <a:r>
              <a:rPr lang="fr-FR" sz="2400" dirty="0"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solidFill>
                  <a:srgbClr val="008000"/>
                </a:solidFill>
                <a:latin typeface="Times New Roman"/>
                <a:cs typeface="Times New Roman"/>
              </a:rPr>
              <a:t>   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</a:t>
            </a:r>
            <a:r>
              <a:rPr lang="fr-FR" sz="2400" b="1" dirty="0">
                <a:latin typeface="Times New Roman"/>
                <a:cs typeface="Times New Roman"/>
              </a:rPr>
              <a:t>if</a:t>
            </a: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(a </a:t>
            </a:r>
            <a:r>
              <a:rPr lang="fr-FR" sz="2400" dirty="0">
                <a:latin typeface="Times New Roman"/>
                <a:cs typeface="Times New Roman"/>
              </a:rPr>
              <a:t>&lt;= </a:t>
            </a:r>
            <a:r>
              <a:rPr lang="fr-FR" sz="2400" dirty="0" smtClean="0">
                <a:latin typeface="Times New Roman"/>
                <a:cs typeface="Times New Roman"/>
              </a:rPr>
              <a:t>b)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   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latin typeface="Times New Roman"/>
                <a:cs typeface="Times New Roman"/>
              </a:rPr>
              <a:t> b;</a:t>
            </a:r>
            <a:endParaRPr lang="en-U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   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    </a:t>
            </a:r>
            <a:r>
              <a:rPr lang="is-IS" sz="2400" b="1" dirty="0">
                <a:latin typeface="Times New Roman"/>
                <a:cs typeface="Times New Roman"/>
              </a:rPr>
              <a:t>return</a:t>
            </a:r>
            <a:r>
              <a:rPr lang="is-IS" sz="2400" dirty="0">
                <a:latin typeface="Times New Roman"/>
                <a:cs typeface="Times New Roman"/>
              </a:rPr>
              <a:t> </a:t>
            </a:r>
            <a:r>
              <a:rPr lang="is-IS" sz="2400" dirty="0" smtClean="0">
                <a:latin typeface="Times New Roman"/>
                <a:cs typeface="Times New Roman"/>
              </a:rPr>
              <a:t>Math.min(a, c); </a:t>
            </a:r>
            <a:endParaRPr lang="is-I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191000" y="3733800"/>
            <a:ext cx="4038600" cy="1200328"/>
          </a:xfrm>
          <a:prstGeom prst="rect">
            <a:avLst/>
          </a:prstGeom>
          <a:noFill/>
          <a:ln w="1905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Assertion: </a:t>
            </a:r>
            <a:r>
              <a:rPr lang="en-US" sz="2400" dirty="0">
                <a:solidFill>
                  <a:srgbClr val="800000"/>
                </a:solidFill>
              </a:rPr>
              <a:t>A</a:t>
            </a:r>
            <a:r>
              <a:rPr lang="en-US" sz="2400" dirty="0" smtClean="0">
                <a:solidFill>
                  <a:srgbClr val="800000"/>
                </a:solidFill>
              </a:rPr>
              <a:t>sserting that </a:t>
            </a:r>
            <a:r>
              <a:rPr lang="en-US" sz="2400" dirty="0" smtClean="0">
                <a:solidFill>
                  <a:srgbClr val="FF0000"/>
                </a:solidFill>
              </a:rPr>
              <a:t>b &lt;= c </a:t>
            </a:r>
            <a:r>
              <a:rPr lang="en-US" sz="2400" dirty="0" smtClean="0">
                <a:solidFill>
                  <a:srgbClr val="800000"/>
                </a:solidFill>
              </a:rPr>
              <a:t>at this point. Helps reader understand code below.</a:t>
            </a:r>
            <a:endParaRPr lang="en-US" sz="2400" dirty="0">
              <a:solidFill>
                <a:srgbClr val="80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4267200"/>
            <a:ext cx="2286000" cy="0"/>
          </a:xfrm>
          <a:prstGeom prst="line">
            <a:avLst/>
          </a:prstGeom>
          <a:ln w="44450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3"/>
          <p:cNvSpPr txBox="1">
            <a:spLocks/>
          </p:cNvSpPr>
          <p:nvPr/>
        </p:nvSpPr>
        <p:spPr>
          <a:xfrm>
            <a:off x="304800" y="1447800"/>
            <a:ext cx="7924800" cy="44958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Return middle value of a, b, c (no ordering assumed) 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static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middle(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a,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b,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c)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    </a:t>
            </a:r>
            <a:r>
              <a:rPr lang="en-US" sz="2400" b="1" dirty="0" smtClean="0">
                <a:latin typeface="Times New Roman"/>
                <a:cs typeface="Times New Roman"/>
              </a:rPr>
              <a:t>if</a:t>
            </a:r>
            <a:r>
              <a:rPr lang="en-US" sz="2400" dirty="0" smtClean="0">
                <a:latin typeface="Times New Roman"/>
                <a:cs typeface="Times New Roman"/>
              </a:rPr>
              <a:t> (b &gt; c)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fr-FR" sz="2400" dirty="0" smtClean="0">
                <a:latin typeface="Times New Roman"/>
                <a:cs typeface="Times New Roman"/>
              </a:rPr>
              <a:t>       </a:t>
            </a:r>
            <a:r>
              <a:rPr lang="fr-FR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 </a:t>
            </a:r>
            <a:r>
              <a:rPr lang="fr-FR" sz="2400" b="1" dirty="0" err="1" smtClean="0">
                <a:latin typeface="Times New Roman"/>
                <a:cs typeface="Times New Roman"/>
              </a:rPr>
              <a:t>int</a:t>
            </a:r>
            <a:r>
              <a:rPr lang="fr-FR" sz="2400" dirty="0" smtClean="0">
                <a:latin typeface="Times New Roman"/>
                <a:cs typeface="Times New Roman"/>
              </a:rPr>
              <a:t> </a:t>
            </a:r>
            <a:r>
              <a:rPr lang="fr-FR" sz="2400" dirty="0" err="1" smtClean="0">
                <a:latin typeface="Times New Roman"/>
                <a:cs typeface="Times New Roman"/>
              </a:rPr>
              <a:t>temp</a:t>
            </a:r>
            <a:r>
              <a:rPr lang="fr-FR" sz="2400" dirty="0" smtClean="0">
                <a:latin typeface="Times New Roman"/>
                <a:cs typeface="Times New Roman"/>
              </a:rPr>
              <a:t>= b;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fr-FR" sz="2400" dirty="0" smtClean="0">
                <a:latin typeface="Times New Roman"/>
                <a:cs typeface="Times New Roman"/>
              </a:rPr>
              <a:t>        b= c;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fr-FR" sz="2400" dirty="0" smtClean="0">
                <a:latin typeface="Times New Roman"/>
                <a:cs typeface="Times New Roman"/>
              </a:rPr>
              <a:t>        c= </a:t>
            </a:r>
            <a:r>
              <a:rPr lang="fr-FR" sz="2400" dirty="0" err="1" smtClean="0">
                <a:latin typeface="Times New Roman"/>
                <a:cs typeface="Times New Roman"/>
              </a:rPr>
              <a:t>temp</a:t>
            </a:r>
            <a:r>
              <a:rPr lang="fr-FR" sz="2400" dirty="0" smtClean="0"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fr-FR" sz="2400" dirty="0" smtClean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fr-FR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    // b &lt;= c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fr-FR" sz="2400" dirty="0" smtClean="0">
                <a:latin typeface="Times New Roman"/>
                <a:cs typeface="Times New Roman"/>
              </a:rPr>
              <a:t>    </a:t>
            </a:r>
            <a:r>
              <a:rPr lang="fr-FR" sz="2400" b="1" dirty="0" smtClean="0">
                <a:latin typeface="Times New Roman"/>
                <a:cs typeface="Times New Roman"/>
              </a:rPr>
              <a:t>if</a:t>
            </a:r>
            <a:r>
              <a:rPr lang="fr-FR" sz="2400" dirty="0" smtClean="0">
                <a:latin typeface="Times New Roman"/>
                <a:cs typeface="Times New Roman"/>
              </a:rPr>
              <a:t> (a &lt;= b)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        </a:t>
            </a:r>
            <a:r>
              <a:rPr lang="en-US" sz="2400" b="1" dirty="0" smtClean="0"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latin typeface="Times New Roman"/>
                <a:cs typeface="Times New Roman"/>
              </a:rPr>
              <a:t> b;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    // a and c are both greater than b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is-IS" sz="2400" dirty="0" smtClean="0">
                <a:latin typeface="Times New Roman"/>
                <a:cs typeface="Times New Roman"/>
              </a:rPr>
              <a:t>    </a:t>
            </a:r>
            <a:r>
              <a:rPr lang="is-IS" sz="2400" b="1" dirty="0" smtClean="0">
                <a:latin typeface="Times New Roman"/>
                <a:cs typeface="Times New Roman"/>
              </a:rPr>
              <a:t>return</a:t>
            </a:r>
            <a:r>
              <a:rPr lang="is-IS" sz="2400" dirty="0" smtClean="0">
                <a:latin typeface="Times New Roman"/>
                <a:cs typeface="Times New Roman"/>
              </a:rPr>
              <a:t> Math.min(a, c); 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is-IS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44479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Bottom</a:t>
            </a:r>
            <a:r>
              <a:rPr lang="en-US" sz="3600" smtClean="0">
                <a:solidFill>
                  <a:srgbClr val="800000"/>
                </a:solidFill>
              </a:rPr>
              <a:t>-up/overriding rule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6019800" y="5486400"/>
            <a:ext cx="2362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"/>
              </a:spcBef>
            </a:pPr>
            <a:r>
              <a:rPr lang="en-US" dirty="0" err="1">
                <a:solidFill>
                  <a:srgbClr val="0000FF"/>
                </a:solidFill>
              </a:rPr>
              <a:t>toString</a:t>
            </a:r>
            <a:r>
              <a:rPr lang="en-US" dirty="0"/>
              <a:t>(</a:t>
            </a:r>
            <a:r>
              <a:rPr lang="en-US" dirty="0" smtClean="0"/>
              <a:t>) { … }</a:t>
            </a:r>
          </a:p>
        </p:txBody>
      </p:sp>
      <p:sp>
        <p:nvSpPr>
          <p:cNvPr id="6" name="Rectangle 25"/>
          <p:cNvSpPr>
            <a:spLocks noChangeArrowheads="1"/>
          </p:cNvSpPr>
          <p:nvPr/>
        </p:nvSpPr>
        <p:spPr bwMode="auto">
          <a:xfrm>
            <a:off x="5638800" y="2971800"/>
            <a:ext cx="2743200" cy="3200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26"/>
          <p:cNvSpPr txBox="1">
            <a:spLocks noChangeArrowheads="1"/>
          </p:cNvSpPr>
          <p:nvPr/>
        </p:nvSpPr>
        <p:spPr bwMode="auto">
          <a:xfrm>
            <a:off x="7162800" y="2971800"/>
            <a:ext cx="1219200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Object</a:t>
            </a:r>
          </a:p>
        </p:txBody>
      </p:sp>
      <p:sp>
        <p:nvSpPr>
          <p:cNvPr id="8" name="Text Box 27"/>
          <p:cNvSpPr txBox="1">
            <a:spLocks noChangeArrowheads="1"/>
          </p:cNvSpPr>
          <p:nvPr/>
        </p:nvSpPr>
        <p:spPr bwMode="auto">
          <a:xfrm>
            <a:off x="5638800" y="2514600"/>
            <a:ext cx="2209800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/>
              <a:t>Person@20</a:t>
            </a:r>
            <a:endParaRPr lang="en-US" dirty="0"/>
          </a:p>
        </p:txBody>
      </p:sp>
      <p:sp>
        <p:nvSpPr>
          <p:cNvPr id="9" name="Text Box 38"/>
          <p:cNvSpPr txBox="1">
            <a:spLocks noChangeArrowheads="1"/>
          </p:cNvSpPr>
          <p:nvPr/>
        </p:nvSpPr>
        <p:spPr bwMode="auto">
          <a:xfrm>
            <a:off x="6688138" y="4338935"/>
            <a:ext cx="1693862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/>
              <a:t>Person</a:t>
            </a:r>
            <a:endParaRPr lang="en-US" dirty="0"/>
          </a:p>
        </p:txBody>
      </p:sp>
      <p:sp>
        <p:nvSpPr>
          <p:cNvPr id="10" name="Text Box 40"/>
          <p:cNvSpPr txBox="1">
            <a:spLocks noChangeArrowheads="1"/>
          </p:cNvSpPr>
          <p:nvPr/>
        </p:nvSpPr>
        <p:spPr bwMode="auto">
          <a:xfrm>
            <a:off x="6019800" y="3657600"/>
            <a:ext cx="1676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toString</a:t>
            </a:r>
            <a:r>
              <a:rPr lang="en-US" dirty="0"/>
              <a:t>()</a:t>
            </a:r>
          </a:p>
        </p:txBody>
      </p:sp>
      <p:sp>
        <p:nvSpPr>
          <p:cNvPr id="11" name="Line 39"/>
          <p:cNvSpPr>
            <a:spLocks noChangeShapeType="1"/>
          </p:cNvSpPr>
          <p:nvPr/>
        </p:nvSpPr>
        <p:spPr bwMode="auto">
          <a:xfrm>
            <a:off x="5638800" y="43434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6019800" y="5029200"/>
            <a:ext cx="685800" cy="3810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>
                <a:latin typeface="Times New Roman"/>
                <a:cs typeface="Times New Roman"/>
              </a:rPr>
              <a:t>name</a:t>
            </a: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6781800" y="4953000"/>
            <a:ext cx="10668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2400" dirty="0" smtClean="0">
                <a:latin typeface="Times New Roman"/>
                <a:cs typeface="Times New Roman"/>
              </a:rPr>
              <a:t>“</a:t>
            </a:r>
            <a:r>
              <a:rPr lang="en-US" altLang="ja-JP" sz="2400" dirty="0" smtClean="0">
                <a:latin typeface="Times New Roman"/>
                <a:cs typeface="Times New Roman"/>
              </a:rPr>
              <a:t>Turing</a:t>
            </a:r>
            <a:r>
              <a:rPr lang="ja-JP" altLang="en-US" sz="2400" dirty="0" smtClean="0">
                <a:latin typeface="Times New Roman"/>
                <a:cs typeface="Times New Roman"/>
              </a:rPr>
              <a:t>”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4" name="Text Box 20"/>
          <p:cNvSpPr txBox="1">
            <a:spLocks noChangeArrowheads="1"/>
          </p:cNvSpPr>
          <p:nvPr/>
        </p:nvSpPr>
        <p:spPr bwMode="auto">
          <a:xfrm>
            <a:off x="4648200" y="1752600"/>
            <a:ext cx="91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err="1" smtClean="0"/>
              <a:t>turing</a:t>
            </a:r>
            <a:endParaRPr lang="en-US" dirty="0"/>
          </a:p>
        </p:txBody>
      </p:sp>
      <p:sp>
        <p:nvSpPr>
          <p:cNvPr id="15" name="Text Box 21"/>
          <p:cNvSpPr txBox="1">
            <a:spLocks noChangeArrowheads="1"/>
          </p:cNvSpPr>
          <p:nvPr/>
        </p:nvSpPr>
        <p:spPr bwMode="auto">
          <a:xfrm>
            <a:off x="5562600" y="1743075"/>
            <a:ext cx="2286000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E41900"/>
                </a:solidFill>
              </a:rPr>
              <a:t>Person@20</a:t>
            </a:r>
            <a:endParaRPr lang="en-US" dirty="0"/>
          </a:p>
        </p:txBody>
      </p:sp>
      <p:sp>
        <p:nvSpPr>
          <p:cNvPr id="16" name="Text Box 22"/>
          <p:cNvSpPr txBox="1">
            <a:spLocks noChangeArrowheads="1"/>
          </p:cNvSpPr>
          <p:nvPr/>
        </p:nvSpPr>
        <p:spPr bwMode="auto">
          <a:xfrm>
            <a:off x="457200" y="1600200"/>
            <a:ext cx="33528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Which method </a:t>
            </a:r>
            <a:r>
              <a:rPr lang="en-US" dirty="0" err="1">
                <a:solidFill>
                  <a:srgbClr val="800000"/>
                </a:solidFill>
              </a:rPr>
              <a:t>toString</a:t>
            </a:r>
            <a:r>
              <a:rPr lang="en-US" dirty="0">
                <a:solidFill>
                  <a:srgbClr val="800000"/>
                </a:solidFill>
              </a:rPr>
              <a:t>() is </a:t>
            </a:r>
            <a:r>
              <a:rPr lang="en-US" dirty="0" smtClean="0">
                <a:solidFill>
                  <a:srgbClr val="800000"/>
                </a:solidFill>
              </a:rPr>
              <a:t>called by 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800000"/>
                </a:solidFill>
              </a:rPr>
              <a:t>        </a:t>
            </a:r>
            <a:r>
              <a:rPr lang="en-US" dirty="0" err="1" smtClean="0"/>
              <a:t>turing.toString</a:t>
            </a:r>
            <a:r>
              <a:rPr lang="en-US" dirty="0" smtClean="0"/>
              <a:t>()   ?</a:t>
            </a:r>
            <a:endParaRPr lang="en-US" dirty="0"/>
          </a:p>
        </p:txBody>
      </p:sp>
      <p:sp>
        <p:nvSpPr>
          <p:cNvPr id="17" name="Text Box 23"/>
          <p:cNvSpPr txBox="1">
            <a:spLocks noChangeArrowheads="1"/>
          </p:cNvSpPr>
          <p:nvPr/>
        </p:nvSpPr>
        <p:spPr bwMode="auto">
          <a:xfrm>
            <a:off x="457200" y="3189287"/>
            <a:ext cx="34290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8B008C"/>
                </a:solidFill>
              </a:rPr>
              <a:t>Overriding </a:t>
            </a:r>
            <a:r>
              <a:rPr lang="en-US" b="1" dirty="0" smtClean="0">
                <a:solidFill>
                  <a:srgbClr val="8B008C"/>
                </a:solidFill>
              </a:rPr>
              <a:t>rule </a:t>
            </a:r>
            <a:r>
              <a:rPr lang="en-US" dirty="0"/>
              <a:t>or</a:t>
            </a:r>
            <a:br>
              <a:rPr lang="en-US" dirty="0"/>
            </a:br>
            <a:r>
              <a:rPr lang="en-US" b="1" dirty="0">
                <a:solidFill>
                  <a:srgbClr val="8B008C"/>
                </a:solidFill>
              </a:rPr>
              <a:t>bottom-up rule: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To find out which is used, start at the bottom of the </a:t>
            </a:r>
            <a:r>
              <a:rPr lang="en-US" dirty="0" smtClean="0"/>
              <a:t>object and </a:t>
            </a:r>
            <a:r>
              <a:rPr lang="en-US" dirty="0"/>
              <a:t>search upward until a matching one is found.</a:t>
            </a:r>
          </a:p>
        </p:txBody>
      </p:sp>
      <p:sp>
        <p:nvSpPr>
          <p:cNvPr id="18" name="Line 25"/>
          <p:cNvSpPr>
            <a:spLocks noChangeShapeType="1"/>
          </p:cNvSpPr>
          <p:nvPr/>
        </p:nvSpPr>
        <p:spPr bwMode="auto">
          <a:xfrm flipV="1">
            <a:off x="5181600" y="3124200"/>
            <a:ext cx="0" cy="3048000"/>
          </a:xfrm>
          <a:prstGeom prst="line">
            <a:avLst/>
          </a:prstGeom>
          <a:noFill/>
          <a:ln w="50800">
            <a:solidFill>
              <a:srgbClr val="8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424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Calling a constructor from a constructor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7" name="Content Placeholder 3"/>
          <p:cNvSpPr txBox="1">
            <a:spLocks/>
          </p:cNvSpPr>
          <p:nvPr/>
        </p:nvSpPr>
        <p:spPr>
          <a:xfrm>
            <a:off x="612648" y="1447800"/>
            <a:ext cx="7540752" cy="50292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class</a:t>
            </a:r>
            <a:r>
              <a:rPr lang="en-US" sz="2400" dirty="0" smtClean="0">
                <a:latin typeface="Times New Roman"/>
                <a:cs typeface="Times New Roman"/>
              </a:rPr>
              <a:t> Time 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 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latin typeface="Times New Roman"/>
                <a:cs typeface="Times New Roman"/>
              </a:rPr>
              <a:t>;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//hour of day, 0..23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 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min;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hour, 0..59</a:t>
            </a:r>
          </a:p>
          <a:p>
            <a:pPr marL="0" indent="0">
              <a:spcBef>
                <a:spcPts val="1200"/>
              </a:spcBef>
              <a:buFont typeface="Wingdings"/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/** Constructor: instance with h hours and m minutes */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public </a:t>
            </a:r>
            <a:r>
              <a:rPr lang="en-US" sz="2400" dirty="0" smtClean="0">
                <a:latin typeface="Times New Roman"/>
                <a:cs typeface="Times New Roman"/>
              </a:rPr>
              <a:t>Time(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h,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m) { </a:t>
            </a:r>
            <a:r>
              <a:rPr lang="en-US" sz="2400" dirty="0" err="1" smtClean="0"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latin typeface="Times New Roman"/>
                <a:cs typeface="Times New Roman"/>
              </a:rPr>
              <a:t> = h; min = m; assert …; }</a:t>
            </a:r>
          </a:p>
          <a:p>
            <a:pPr marL="0" indent="0">
              <a:spcBef>
                <a:spcPts val="1200"/>
              </a:spcBef>
              <a:buFont typeface="Wingdings"/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Constructor: instance with m minutes … */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Time(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m)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   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= m / 60; 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    min = m % 60; 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}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…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828800" y="5257800"/>
            <a:ext cx="3124200" cy="830997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Want to change body to call first constructor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00354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15656</TotalTime>
  <Words>1110</Words>
  <Application>Microsoft Office PowerPoint</Application>
  <PresentationFormat>On-screen Show (4:3)</PresentationFormat>
  <Paragraphs>276</Paragraphs>
  <Slides>15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Median</vt:lpstr>
      <vt:lpstr>CS/ENGRD 2110 Spring 2016</vt:lpstr>
      <vt:lpstr>References to text and JavaSummary.pptx</vt:lpstr>
      <vt:lpstr>Homework</vt:lpstr>
      <vt:lpstr>Local variables</vt:lpstr>
      <vt:lpstr>Scope of local variables</vt:lpstr>
      <vt:lpstr>Principle: declaration placement</vt:lpstr>
      <vt:lpstr>Assertions promote understanding</vt:lpstr>
      <vt:lpstr>Bottom-up/overriding rule</vt:lpstr>
      <vt:lpstr>Calling a constructor from a constructor</vt:lpstr>
      <vt:lpstr>Calling a constructor from a constructor</vt:lpstr>
      <vt:lpstr>Inside-out rule</vt:lpstr>
      <vt:lpstr>Constructing with a Superclass</vt:lpstr>
      <vt:lpstr>About super</vt:lpstr>
      <vt:lpstr>Bottom-Up and Inside-Out</vt:lpstr>
      <vt:lpstr>Without OO 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CS/ENGRD 2110 (formerly CS 211) Fall 2009</dc:title>
  <dc:creator>Ken</dc:creator>
  <cp:lastModifiedBy>Ross Tate</cp:lastModifiedBy>
  <cp:revision>450</cp:revision>
  <cp:lastPrinted>2014-09-09T01:01:04Z</cp:lastPrinted>
  <dcterms:created xsi:type="dcterms:W3CDTF">2006-08-16T00:00:00Z</dcterms:created>
  <dcterms:modified xsi:type="dcterms:W3CDTF">2016-02-11T14:40:59Z</dcterms:modified>
</cp:coreProperties>
</file>