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3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36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6.png" ContentType="image/png"/>
  <Override PartName="/ppt/media/image5.png" ContentType="image/png"/>
  <Override PartName="/ppt/media/image4.png" ContentType="image/png"/>
  <Override PartName="/ppt/media/image3.png" ContentType="image/png"/>
  <Override PartName="/ppt/media/image2.png" ContentType="image/png"/>
  <Override PartName="/ppt/media/image1.png" ContentType="image/png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3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/>
  <p:notesSz cx="7772400" cy="100584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4.png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5.png"/><Relationship Id="rId3" Type="http://schemas.openxmlformats.org/officeDocument/2006/relationships/image" Target="../media/image6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43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  <p:pic>
        <p:nvPicPr>
          <p:cNvPr id="44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88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  <p:pic>
        <p:nvPicPr>
          <p:cNvPr id="89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130" name="" descr="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  <p:pic>
        <p:nvPicPr>
          <p:cNvPr id="131" name="" descr=""/>
          <p:cNvPicPr/>
          <p:nvPr/>
        </p:nvPicPr>
        <p:blipFill>
          <a:blip r:embed="rId3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rIns="0" tIns="0" bIns="0" anchor="ctr"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775f5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1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2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3" name="CustomShape 4"/>
          <p:cNvSpPr/>
          <p:nvPr/>
        </p:nvSpPr>
        <p:spPr>
          <a:xfrm>
            <a:off x="0" y="5970960"/>
            <a:ext cx="9143640" cy="886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4" name="CustomShape 5"/>
          <p:cNvSpPr/>
          <p:nvPr/>
        </p:nvSpPr>
        <p:spPr>
          <a:xfrm>
            <a:off x="-9000" y="6053400"/>
            <a:ext cx="2248920" cy="71280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5" name="CustomShape 6"/>
          <p:cNvSpPr/>
          <p:nvPr/>
        </p:nvSpPr>
        <p:spPr>
          <a:xfrm>
            <a:off x="2359080" y="6044040"/>
            <a:ext cx="6784560" cy="71280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2362320" y="4038480"/>
            <a:ext cx="6476760" cy="1828440"/>
          </a:xfrm>
          <a:prstGeom prst="rect">
            <a:avLst/>
          </a:prstGeom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lang="en-US" sz="4400">
                <a:solidFill>
                  <a:srgbClr val="ebddc3"/>
                </a:solidFill>
                <a:latin typeface="Tw Cen MT"/>
              </a:rPr>
              <a:t>Click to edit the title text formatClick to edit Master title style</a:t>
            </a:r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76320" y="6068520"/>
            <a:ext cx="2057040" cy="685440"/>
          </a:xfrm>
          <a:prstGeom prst="rect">
            <a:avLst/>
          </a:prstGeom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2000">
                <a:solidFill>
                  <a:srgbClr val="ffffff"/>
                </a:solidFill>
                <a:latin typeface="Tw Cen MT"/>
              </a:rPr>
              <a:t>11/22/16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ftr"/>
          </p:nvPr>
        </p:nvSpPr>
        <p:spPr>
          <a:xfrm>
            <a:off x="2085480" y="236520"/>
            <a:ext cx="5866920" cy="364680"/>
          </a:xfrm>
          <a:prstGeom prst="rect">
            <a:avLst/>
          </a:prstGeom>
        </p:spPr>
        <p:txBody>
          <a:bodyPr lIns="90000" rIns="90000" tIns="45000" bIns="45000" anchor="ctr"/>
          <a:p>
            <a:endParaRPr/>
          </a:p>
        </p:txBody>
      </p:sp>
      <p:sp>
        <p:nvSpPr>
          <p:cNvPr id="9" name="PlaceHolder 10"/>
          <p:cNvSpPr>
            <a:spLocks noGrp="1"/>
          </p:cNvSpPr>
          <p:nvPr>
            <p:ph type="sldNum"/>
          </p:nvPr>
        </p:nvSpPr>
        <p:spPr>
          <a:xfrm>
            <a:off x="8001000" y="228600"/>
            <a:ext cx="837720" cy="3805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fld id="{BCDBBDD8-11E1-435F-8E57-554730B67949}" type="slidenum">
              <a:rPr b="1" lang="en-US" sz="1400">
                <a:solidFill>
                  <a:srgbClr val="ebddc3"/>
                </a:solidFill>
                <a:latin typeface="Tw Cen MT"/>
              </a:rPr>
              <a:t>&lt;number&gt;</a:t>
            </a:fld>
            <a:endParaRPr/>
          </a:p>
        </p:txBody>
      </p:sp>
      <p:sp>
        <p:nvSpPr>
          <p:cNvPr id="10" name="PlaceHolder 1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2900"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300"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46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47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533520" y="272880"/>
            <a:ext cx="8152920" cy="8697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Click to edit the title text formatClick to edit Master title style</a:t>
            </a:r>
            <a:endParaRPr/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2438280"/>
            <a:ext cx="3885840" cy="35809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300">
                <a:solidFill>
                  <a:srgbClr val="000000"/>
                </a:solidFill>
                <a:latin typeface="Tw Cen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SzPct val="6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Fifth level</a:t>
            </a:r>
            <a:endParaRPr/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800600" y="2438280"/>
            <a:ext cx="3885840" cy="35809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buSzPct val="45000"/>
              <a:buFont typeface="StarSymbol"/>
              <a:buChar char=""/>
            </a:pPr>
            <a:r>
              <a:rPr b="1" lang="en-US" sz="1400">
                <a:solidFill>
                  <a:srgbClr val="ffffff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b="1" lang="en-US" sz="1400">
                <a:solidFill>
                  <a:srgbClr val="ffffff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b="1" lang="en-US" sz="1400">
                <a:solidFill>
                  <a:srgbClr val="ffffff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b="1" lang="en-US" sz="1400">
                <a:solidFill>
                  <a:srgbClr val="ffffff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b="1" lang="en-US" sz="1400">
                <a:solidFill>
                  <a:srgbClr val="ffffff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b="1" lang="en-US" sz="1400">
                <a:solidFill>
                  <a:srgbClr val="ffffff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b="1" lang="en-US" sz="1400">
                <a:solidFill>
                  <a:srgbClr val="ffffff"/>
                </a:solidFill>
                <a:latin typeface="Tw Cen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300">
                <a:solidFill>
                  <a:srgbClr val="000000"/>
                </a:solidFill>
                <a:latin typeface="Tw Cen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SzPct val="6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Fifth level</a:t>
            </a:r>
            <a:endParaRPr/>
          </a:p>
        </p:txBody>
      </p:sp>
      <p:sp>
        <p:nvSpPr>
          <p:cNvPr id="51" name="PlaceHolder 7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11/22/16</a:t>
            </a:r>
            <a:endParaRPr/>
          </a:p>
        </p:txBody>
      </p:sp>
      <p:sp>
        <p:nvSpPr>
          <p:cNvPr id="52" name="PlaceHolder 8"/>
          <p:cNvSpPr>
            <a:spLocks noGrp="1"/>
          </p:cNvSpPr>
          <p:nvPr>
            <p:ph type="sldNum"/>
          </p:nvPr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fld id="{E455C4F1-FF82-4071-98B0-FC74B224254C}" type="slidenum">
              <a:rPr b="1" lang="en-US" sz="1400">
                <a:solidFill>
                  <a:srgbClr val="ffffff"/>
                </a:solidFill>
                <a:latin typeface="Tw Cen MT"/>
              </a:rPr>
              <a:t>&lt;number&gt;</a:t>
            </a:fld>
            <a:endParaRPr/>
          </a:p>
        </p:txBody>
      </p:sp>
      <p:sp>
        <p:nvSpPr>
          <p:cNvPr id="53" name="PlaceHolder 9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lIns="90000" rIns="90000" tIns="45000" bIns="45000" anchor="ctr"/>
          <a:p>
            <a:endParaRPr/>
          </a:p>
        </p:txBody>
      </p:sp>
      <p:sp>
        <p:nvSpPr>
          <p:cNvPr id="54" name="PlaceHolder 10"/>
          <p:cNvSpPr>
            <a:spLocks noGrp="1"/>
          </p:cNvSpPr>
          <p:nvPr>
            <p:ph type="body"/>
          </p:nvPr>
        </p:nvSpPr>
        <p:spPr>
          <a:xfrm>
            <a:off x="609480" y="1752480"/>
            <a:ext cx="3885840" cy="6397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buSzPct val="45000"/>
              <a:buFont typeface="StarSymbol"/>
              <a:buChar char="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Seventh Outline LevelClick to edit Master text styles</a:t>
            </a:r>
            <a:endParaRPr/>
          </a:p>
        </p:txBody>
      </p:sp>
      <p:sp>
        <p:nvSpPr>
          <p:cNvPr id="55" name="PlaceHolder 11"/>
          <p:cNvSpPr>
            <a:spLocks noGrp="1"/>
          </p:cNvSpPr>
          <p:nvPr>
            <p:ph type="body"/>
          </p:nvPr>
        </p:nvSpPr>
        <p:spPr>
          <a:xfrm>
            <a:off x="4800600" y="1752480"/>
            <a:ext cx="3885840" cy="6397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buSzPct val="45000"/>
              <a:buFont typeface="StarSymbol"/>
              <a:buChar char="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Seventh Outline LevelClick to edit Master text styles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91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92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93" name="PlaceHolder 4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Click to edit the title text formatClick to edit Master title style</a:t>
            </a:r>
            <a:endParaRPr/>
          </a:p>
        </p:txBody>
      </p:sp>
      <p:sp>
        <p:nvSpPr>
          <p:cNvPr id="94" name="PlaceHolder 5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11/22/16</a:t>
            </a:r>
            <a:endParaRPr/>
          </a:p>
        </p:txBody>
      </p:sp>
      <p:sp>
        <p:nvSpPr>
          <p:cNvPr id="95" name="PlaceHolder 6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lIns="90000" rIns="90000" tIns="45000" bIns="45000" anchor="ctr"/>
          <a:p>
            <a:endParaRPr/>
          </a:p>
        </p:txBody>
      </p:sp>
      <p:sp>
        <p:nvSpPr>
          <p:cNvPr id="96" name="PlaceHolder 7"/>
          <p:cNvSpPr>
            <a:spLocks noGrp="1"/>
          </p:cNvSpPr>
          <p:nvPr>
            <p:ph type="sldNum"/>
          </p:nvPr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fld id="{FF9079E5-9E05-4115-8901-1A5858EDE02A}" type="slidenum">
              <a:rPr b="1" lang="en-US" sz="1400">
                <a:solidFill>
                  <a:srgbClr val="ffffff"/>
                </a:solidFill>
                <a:latin typeface="Tw Cen MT"/>
              </a:rPr>
              <a:t>&lt;number&gt;</a:t>
            </a:fld>
            <a:endParaRPr/>
          </a:p>
        </p:txBody>
      </p:sp>
      <p:sp>
        <p:nvSpPr>
          <p:cNvPr id="97" name="PlaceHolder 8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rIns="90000" tIns="45000" bIns="45000"/>
          <a:p>
            <a:pPr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300">
                <a:solidFill>
                  <a:srgbClr val="000000"/>
                </a:solidFill>
                <a:latin typeface="Tw Cen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SzPct val="6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Fifth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TextShape 1"/>
          <p:cNvSpPr txBox="1"/>
          <p:nvPr/>
        </p:nvSpPr>
        <p:spPr>
          <a:xfrm>
            <a:off x="2362320" y="4038480"/>
            <a:ext cx="6476760" cy="1828440"/>
          </a:xfrm>
          <a:prstGeom prst="rect">
            <a:avLst/>
          </a:prstGeom>
        </p:spPr>
        <p:txBody>
          <a:bodyPr lIns="90000" rIns="90000" tIns="45000" bIns="45000" anchor="b"/>
          <a:p>
            <a:pPr>
              <a:lnSpc>
                <a:spcPct val="100000"/>
              </a:lnSpc>
            </a:pPr>
            <a:r>
              <a:rPr lang="en-US" sz="4400">
                <a:solidFill>
                  <a:srgbClr val="ebddc3"/>
                </a:solidFill>
                <a:latin typeface="Tw Cen MT"/>
              </a:rPr>
              <a:t>Concurrency 3</a:t>
            </a:r>
            <a:endParaRPr/>
          </a:p>
        </p:txBody>
      </p:sp>
      <p:sp>
        <p:nvSpPr>
          <p:cNvPr id="133" name="TextShape 2"/>
          <p:cNvSpPr txBox="1"/>
          <p:nvPr/>
        </p:nvSpPr>
        <p:spPr>
          <a:xfrm>
            <a:off x="2362320" y="6050160"/>
            <a:ext cx="6705360" cy="68544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2600">
                <a:solidFill>
                  <a:srgbClr val="ffffff"/>
                </a:solidFill>
                <a:latin typeface="Tw Cen MT"/>
              </a:rPr>
              <a:t>CS 2110 – Fall 2016</a:t>
            </a:r>
            <a:endParaRPr/>
          </a:p>
        </p:txBody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TextShape 1"/>
          <p:cNvSpPr txBox="1"/>
          <p:nvPr/>
        </p:nvSpPr>
        <p:spPr>
          <a:xfrm>
            <a:off x="533520" y="272880"/>
            <a:ext cx="8152920" cy="8697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Consistency</a:t>
            </a:r>
            <a:endParaRPr/>
          </a:p>
        </p:txBody>
      </p:sp>
      <p:sp>
        <p:nvSpPr>
          <p:cNvPr id="135" name="TextShape 2"/>
          <p:cNvSpPr txBox="1"/>
          <p:nvPr/>
        </p:nvSpPr>
        <p:spPr>
          <a:xfrm>
            <a:off x="609480" y="3505320"/>
            <a:ext cx="3885840" cy="17521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x = 2;</a:t>
            </a:r>
            <a:endParaRPr/>
          </a:p>
          <a:p>
            <a:pPr>
              <a:lnSpc>
                <a:spcPct val="100000"/>
              </a:lnSpc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y = 3;</a:t>
            </a:r>
            <a:endParaRPr/>
          </a:p>
        </p:txBody>
      </p:sp>
      <p:sp>
        <p:nvSpPr>
          <p:cNvPr id="136" name="TextShape 3"/>
          <p:cNvSpPr txBox="1"/>
          <p:nvPr/>
        </p:nvSpPr>
        <p:spPr>
          <a:xfrm>
            <a:off x="4800600" y="3505320"/>
            <a:ext cx="3885840" cy="17521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1400">
                <a:solidFill>
                  <a:srgbClr val="ffffff"/>
                </a:solidFill>
                <a:latin typeface="Tw Cen MT"/>
              </a:rPr>
              <a:t>a = y &gt; 0 ? x : 0;</a:t>
            </a:r>
            <a:endParaRPr/>
          </a:p>
          <a:p>
            <a:pPr>
              <a:lnSpc>
                <a:spcPct val="100000"/>
              </a:lnSpc>
            </a:pPr>
            <a:r>
              <a:rPr b="1" lang="en-US" sz="1400">
                <a:solidFill>
                  <a:srgbClr val="ffffff"/>
                </a:solidFill>
                <a:latin typeface="Tw Cen MT"/>
              </a:rPr>
              <a:t>System.out.println(a);</a:t>
            </a:r>
            <a:endParaRPr/>
          </a:p>
        </p:txBody>
      </p:sp>
      <p:sp>
        <p:nvSpPr>
          <p:cNvPr id="137" name="TextShape 4"/>
          <p:cNvSpPr txBox="1"/>
          <p:nvPr/>
        </p:nvSpPr>
        <p:spPr>
          <a:xfrm>
            <a:off x="609480" y="2819520"/>
            <a:ext cx="3885840" cy="6397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Thread 1</a:t>
            </a:r>
            <a:endParaRPr/>
          </a:p>
        </p:txBody>
      </p:sp>
      <p:sp>
        <p:nvSpPr>
          <p:cNvPr id="138" name="TextShape 5"/>
          <p:cNvSpPr txBox="1"/>
          <p:nvPr/>
        </p:nvSpPr>
        <p:spPr>
          <a:xfrm>
            <a:off x="4800600" y="2819520"/>
            <a:ext cx="3885840" cy="6397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Thread 2</a:t>
            </a:r>
            <a:endParaRPr/>
          </a:p>
        </p:txBody>
      </p:sp>
      <p:sp>
        <p:nvSpPr>
          <p:cNvPr id="139" name="CustomShape 6"/>
          <p:cNvSpPr/>
          <p:nvPr/>
        </p:nvSpPr>
        <p:spPr>
          <a:xfrm>
            <a:off x="2705040" y="1523880"/>
            <a:ext cx="3885840" cy="121896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x = 1;</a:t>
            </a:r>
            <a:endParaRPr/>
          </a:p>
          <a:p>
            <a:pPr>
              <a:lnSpc>
                <a:spcPct val="100000"/>
              </a:lnSpc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y = -1;</a:t>
            </a:r>
            <a:endParaRPr/>
          </a:p>
        </p:txBody>
      </p:sp>
      <p:sp>
        <p:nvSpPr>
          <p:cNvPr id="140" name="CustomShape 7"/>
          <p:cNvSpPr/>
          <p:nvPr/>
        </p:nvSpPr>
        <p:spPr>
          <a:xfrm>
            <a:off x="2478960" y="5220360"/>
            <a:ext cx="4338720" cy="69984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lang="en-US" sz="4000">
                <a:solidFill>
                  <a:srgbClr val="000000"/>
                </a:solidFill>
                <a:latin typeface="Tw Cen MT"/>
              </a:rPr>
              <a:t>What is printed?</a:t>
            </a:r>
            <a:endParaRPr/>
          </a:p>
        </p:txBody>
      </p:sp>
      <p:sp>
        <p:nvSpPr>
          <p:cNvPr id="141" name="CustomShape 8"/>
          <p:cNvSpPr/>
          <p:nvPr/>
        </p:nvSpPr>
        <p:spPr>
          <a:xfrm>
            <a:off x="2286000" y="5943600"/>
            <a:ext cx="4571640" cy="685440"/>
          </a:xfrm>
          <a:prstGeom prst="roundRect">
            <a:avLst>
              <a:gd name="adj" fmla="val 16667"/>
            </a:avLst>
          </a:prstGeom>
          <a:solidFill>
            <a:srgbClr val="dd8047"/>
          </a:solidFill>
          <a:ln w="19080">
            <a:solidFill>
              <a:srgbClr val="a35e34"/>
            </a:solidFill>
            <a:round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2800">
                <a:solidFill>
                  <a:srgbClr val="ffffff"/>
                </a:solidFill>
                <a:latin typeface="Tw Cen MT"/>
              </a:rPr>
              <a:t>0, 1, and 2 can be printed!</a:t>
            </a:r>
            <a:endParaRPr/>
          </a:p>
        </p:txBody>
      </p:sp>
      <p:sp>
        <p:nvSpPr>
          <p:cNvPr id="142" name="CustomShape 9"/>
          <p:cNvSpPr/>
          <p:nvPr/>
        </p:nvSpPr>
        <p:spPr>
          <a:xfrm flipH="1">
            <a:off x="3200400" y="2514600"/>
            <a:ext cx="76176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len="med" type="arrow" w="med"/>
          </a:ln>
        </p:spPr>
      </p:sp>
      <p:sp>
        <p:nvSpPr>
          <p:cNvPr id="143" name="CustomShape 10"/>
          <p:cNvSpPr/>
          <p:nvPr/>
        </p:nvSpPr>
        <p:spPr>
          <a:xfrm>
            <a:off x="5384520" y="2514600"/>
            <a:ext cx="78732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len="med" type="arrow" w="med"/>
          </a:ln>
        </p:spPr>
      </p:sp>
    </p:spTree>
  </p:cSld>
  <p:timing>
    <p:tnLst>
      <p:par>
        <p:cTn id="3" dur="indefinite" restart="never" nodeType="tmRoot">
          <p:childTnLst>
            <p:seq>
              <p:cTn id="4" dur="indefinite" nodeType="mainSeq">
                <p:childTnLst>
                  <p:par>
                    <p:cTn id="5" fill="hold">
                      <p:stCondLst>
                        <p:cond delay="indefinite"/>
                      </p:stCondLst>
                      <p:childTnLst>
                        <p:par>
                          <p:cTn id="6" fill="hold">
                            <p:stCondLst>
                              <p:cond delay="0"/>
                            </p:stCondLst>
                            <p:childTnLst>
                              <p:par>
                                <p:cTn id="7" nodeType="click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9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1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TextShape 1"/>
          <p:cNvSpPr txBox="1"/>
          <p:nvPr/>
        </p:nvSpPr>
        <p:spPr>
          <a:xfrm>
            <a:off x="533520" y="272880"/>
            <a:ext cx="8152920" cy="8697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Consistency</a:t>
            </a:r>
            <a:endParaRPr/>
          </a:p>
        </p:txBody>
      </p:sp>
      <p:sp>
        <p:nvSpPr>
          <p:cNvPr id="145" name="TextShape 2"/>
          <p:cNvSpPr txBox="1"/>
          <p:nvPr/>
        </p:nvSpPr>
        <p:spPr>
          <a:xfrm>
            <a:off x="609480" y="2438280"/>
            <a:ext cx="3962160" cy="40381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2400">
                <a:solidFill>
                  <a:srgbClr val="775f55"/>
                </a:solidFill>
                <a:latin typeface="Tw Cen MT"/>
              </a:rPr>
              <a:t>Write 2 to x in local cache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775f55"/>
                </a:solidFill>
                <a:latin typeface="Tw Cen MT"/>
              </a:rPr>
              <a:t>Write 3 to y in local cache</a:t>
            </a: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775f55"/>
                </a:solidFill>
                <a:latin typeface="Tw Cen MT"/>
              </a:rPr>
              <a:t>3 gets pushed to y in memory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400">
                <a:solidFill>
                  <a:srgbClr val="775f55"/>
                </a:solidFill>
                <a:latin typeface="Tw Cen MT"/>
              </a:rPr>
              <a:t>2 gets pushed to x in memory</a:t>
            </a:r>
            <a:endParaRPr/>
          </a:p>
        </p:txBody>
      </p:sp>
      <p:sp>
        <p:nvSpPr>
          <p:cNvPr id="146" name="TextShape 3"/>
          <p:cNvSpPr txBox="1"/>
          <p:nvPr/>
        </p:nvSpPr>
        <p:spPr>
          <a:xfrm>
            <a:off x="4800600" y="2438280"/>
            <a:ext cx="3885840" cy="35809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b="1" lang="en-US" sz="2400">
                <a:solidFill>
                  <a:srgbClr val="ffffff"/>
                </a:solidFill>
                <a:latin typeface="Tw Cen MT"/>
              </a:rPr>
              <a:t>Read 3 from y in memory</a:t>
            </a:r>
            <a:endParaRPr/>
          </a:p>
          <a:p>
            <a:pPr>
              <a:lnSpc>
                <a:spcPct val="100000"/>
              </a:lnSpc>
            </a:pPr>
            <a:r>
              <a:rPr b="1" lang="en-US" sz="2400">
                <a:solidFill>
                  <a:srgbClr val="ffffff"/>
                </a:solidFill>
                <a:latin typeface="Tw Cen MT"/>
              </a:rPr>
              <a:t>Read 1 from x in memory</a:t>
            </a:r>
            <a:endParaRPr/>
          </a:p>
          <a:p>
            <a:pPr>
              <a:lnSpc>
                <a:spcPct val="100000"/>
              </a:lnSpc>
            </a:pPr>
            <a:r>
              <a:rPr b="1" lang="en-US" sz="2400">
                <a:solidFill>
                  <a:srgbClr val="ffffff"/>
                </a:solidFill>
                <a:latin typeface="Tw Cen MT"/>
              </a:rPr>
              <a:t>Write 1 to a</a:t>
            </a:r>
            <a:endParaRPr/>
          </a:p>
          <a:p>
            <a:pPr>
              <a:lnSpc>
                <a:spcPct val="100000"/>
              </a:lnSpc>
            </a:pPr>
            <a:r>
              <a:rPr b="1" lang="en-US" sz="2400">
                <a:solidFill>
                  <a:srgbClr val="ffffff"/>
                </a:solidFill>
                <a:latin typeface="Tw Cen MT"/>
              </a:rPr>
              <a:t>Print 1</a:t>
            </a:r>
            <a:endParaRPr/>
          </a:p>
        </p:txBody>
      </p:sp>
      <p:sp>
        <p:nvSpPr>
          <p:cNvPr id="147" name="TextShape 4"/>
          <p:cNvSpPr txBox="1"/>
          <p:nvPr/>
        </p:nvSpPr>
        <p:spPr>
          <a:xfrm>
            <a:off x="609480" y="1752480"/>
            <a:ext cx="3885840" cy="6397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Thread 1 on Core 1</a:t>
            </a:r>
            <a:endParaRPr/>
          </a:p>
        </p:txBody>
      </p:sp>
      <p:sp>
        <p:nvSpPr>
          <p:cNvPr id="148" name="TextShape 5"/>
          <p:cNvSpPr txBox="1"/>
          <p:nvPr/>
        </p:nvSpPr>
        <p:spPr>
          <a:xfrm>
            <a:off x="4800600" y="1752480"/>
            <a:ext cx="3885840" cy="6397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Thread 2 on Core 2</a:t>
            </a:r>
            <a:endParaRPr/>
          </a:p>
        </p:txBody>
      </p:sp>
      <p:sp>
        <p:nvSpPr>
          <p:cNvPr id="149" name="CustomShape 6"/>
          <p:cNvSpPr/>
          <p:nvPr/>
        </p:nvSpPr>
        <p:spPr>
          <a:xfrm>
            <a:off x="1806120" y="6127200"/>
            <a:ext cx="5531760" cy="623160"/>
          </a:xfrm>
          <a:prstGeom prst="roundRect">
            <a:avLst>
              <a:gd name="adj" fmla="val 16667"/>
            </a:avLst>
          </a:prstGeom>
          <a:solidFill>
            <a:srgbClr val="dd8047"/>
          </a:solidFill>
          <a:ln w="19080">
            <a:solidFill>
              <a:srgbClr val="a35e34"/>
            </a:solidFill>
            <a:round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2800">
                <a:solidFill>
                  <a:srgbClr val="ffffff"/>
                </a:solidFill>
                <a:latin typeface="Tw Cen MT"/>
              </a:rPr>
              <a:t>Not sequentially consistent!</a:t>
            </a:r>
            <a:endParaRPr/>
          </a:p>
        </p:txBody>
      </p:sp>
    </p:spTree>
  </p:cSld>
  <p:timing>
    <p:tnLst>
      <p:par>
        <p:cTn id="12" dur="indefinite" restart="never" nodeType="tmRoot">
          <p:childTnLst>
            <p:seq>
              <p:cTn id="13" dur="indefinite" nodeType="mainSeq">
                <p:childTnLst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8" dur="500"/>
                                        <p:tgtEl>
                                          <p:spTgt spid="145">
                                            <p:txEl>
                                              <p:pRg st="0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28" end="5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3" dur="500"/>
                                        <p:tgtEl>
                                          <p:spTgt spid="145">
                                            <p:txEl>
                                              <p:pRg st="28" end="5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56" end="8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8" dur="500"/>
                                        <p:tgtEl>
                                          <p:spTgt spid="145">
                                            <p:txEl>
                                              <p:pRg st="56" end="8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3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3" dur="500"/>
                                        <p:tgtEl>
                                          <p:spTgt spid="146">
                                            <p:txEl>
                                              <p:pRg st="3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27" end="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8" dur="500"/>
                                        <p:tgtEl>
                                          <p:spTgt spid="146">
                                            <p:txEl>
                                              <p:pRg st="27" end="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51" end="6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3" dur="500"/>
                                        <p:tgtEl>
                                          <p:spTgt spid="146">
                                            <p:txEl>
                                              <p:pRg st="51" end="6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>
                                            <p:txEl>
                                              <p:pRg st="64" end="7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48" dur="500"/>
                                        <p:tgtEl>
                                          <p:spTgt spid="146">
                                            <p:txEl>
                                              <p:pRg st="64" end="7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89" end="1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3" dur="500"/>
                                        <p:tgtEl>
                                          <p:spTgt spid="145">
                                            <p:txEl>
                                              <p:pRg st="89" end="1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nodeType="click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60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Harsh Reality</a:t>
            </a:r>
            <a:endParaRPr/>
          </a:p>
        </p:txBody>
      </p:sp>
      <p:sp>
        <p:nvSpPr>
          <p:cNvPr id="151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Sequential Consistency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There is an interleaving of the parallel operations that explains the observations and events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Currently unknown how to implement efficiently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Volatile keyword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Java fields can be declared volatile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Writing to a volatile variable ensures all local changes are made visible to other threads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x </a:t>
            </a:r>
            <a:r>
              <a:rPr i="1" lang="en-US" sz="2600">
                <a:solidFill>
                  <a:srgbClr val="000000"/>
                </a:solidFill>
                <a:latin typeface="Tw Cen MT"/>
              </a:rPr>
              <a:t>and</a:t>
            </a:r>
            <a:r>
              <a:rPr lang="en-US" sz="2600">
                <a:solidFill>
                  <a:srgbClr val="000000"/>
                </a:solidFill>
                <a:latin typeface="Tw Cen MT"/>
              </a:rPr>
              <a:t> y would have to be made volatile to fix code</a:t>
            </a:r>
            <a:endParaRPr/>
          </a:p>
        </p:txBody>
      </p:sp>
    </p:spTree>
  </p:cSld>
  <p:timing>
    <p:tnLst>
      <p:par>
        <p:cTn id="61" dur="indefinite" restart="never" nodeType="tmRoot">
          <p:childTnLst>
            <p:seq>
              <p:cTn id="62" dur="indefinite" nodeType="mainSeq">
                <p:childTnLst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64" end="18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7" dur="500"/>
                                        <p:tgtEl>
                                          <p:spTgt spid="151">
                                            <p:txEl>
                                              <p:pRg st="164" end="18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181" end="2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0" dur="500"/>
                                        <p:tgtEl>
                                          <p:spTgt spid="151">
                                            <p:txEl>
                                              <p:pRg st="181" end="2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218" end="30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3" dur="500"/>
                                        <p:tgtEl>
                                          <p:spTgt spid="151">
                                            <p:txEl>
                                              <p:pRg st="218" end="30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309" end="36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6" dur="500"/>
                                        <p:tgtEl>
                                          <p:spTgt spid="151">
                                            <p:txEl>
                                              <p:pRg st="309" end="36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533520" y="272880"/>
            <a:ext cx="8152920" cy="8697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Atomicity</a:t>
            </a:r>
            <a:endParaRPr/>
          </a:p>
        </p:txBody>
      </p:sp>
      <p:sp>
        <p:nvSpPr>
          <p:cNvPr id="153" name="TextShape 2"/>
          <p:cNvSpPr txBox="1"/>
          <p:nvPr/>
        </p:nvSpPr>
        <p:spPr>
          <a:xfrm>
            <a:off x="609480" y="3505320"/>
            <a:ext cx="3885840" cy="17521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x++;</a:t>
            </a:r>
            <a:endParaRPr/>
          </a:p>
        </p:txBody>
      </p:sp>
      <p:sp>
        <p:nvSpPr>
          <p:cNvPr id="154" name="TextShape 3"/>
          <p:cNvSpPr txBox="1"/>
          <p:nvPr/>
        </p:nvSpPr>
        <p:spPr>
          <a:xfrm>
            <a:off x="4800600" y="3505320"/>
            <a:ext cx="3885840" cy="17521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1400">
                <a:solidFill>
                  <a:srgbClr val="ffffff"/>
                </a:solidFill>
                <a:latin typeface="Tw Cen MT"/>
              </a:rPr>
              <a:t>x++;</a:t>
            </a:r>
            <a:endParaRPr/>
          </a:p>
        </p:txBody>
      </p:sp>
      <p:sp>
        <p:nvSpPr>
          <p:cNvPr id="155" name="TextShape 4"/>
          <p:cNvSpPr txBox="1"/>
          <p:nvPr/>
        </p:nvSpPr>
        <p:spPr>
          <a:xfrm>
            <a:off x="609480" y="2819520"/>
            <a:ext cx="3885840" cy="6397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Thread 1</a:t>
            </a:r>
            <a:endParaRPr/>
          </a:p>
        </p:txBody>
      </p:sp>
      <p:sp>
        <p:nvSpPr>
          <p:cNvPr id="156" name="TextShape 5"/>
          <p:cNvSpPr txBox="1"/>
          <p:nvPr/>
        </p:nvSpPr>
        <p:spPr>
          <a:xfrm>
            <a:off x="4800600" y="2819520"/>
            <a:ext cx="3885840" cy="63972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b="1" lang="en-US" sz="2000">
                <a:solidFill>
                  <a:srgbClr val="ffffff"/>
                </a:solidFill>
                <a:latin typeface="Tw Cen MT"/>
              </a:rPr>
              <a:t>Thread 2</a:t>
            </a:r>
            <a:endParaRPr/>
          </a:p>
        </p:txBody>
      </p:sp>
      <p:sp>
        <p:nvSpPr>
          <p:cNvPr id="157" name="CustomShape 6"/>
          <p:cNvSpPr/>
          <p:nvPr/>
        </p:nvSpPr>
        <p:spPr>
          <a:xfrm>
            <a:off x="2705040" y="1523880"/>
            <a:ext cx="3885840" cy="121896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volatile int x = 0;</a:t>
            </a:r>
            <a:endParaRPr/>
          </a:p>
        </p:txBody>
      </p:sp>
      <p:sp>
        <p:nvSpPr>
          <p:cNvPr id="158" name="CustomShape 7"/>
          <p:cNvSpPr/>
          <p:nvPr/>
        </p:nvSpPr>
        <p:spPr>
          <a:xfrm>
            <a:off x="1645200" y="5220360"/>
            <a:ext cx="6005880" cy="69984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 algn="ctr">
              <a:lnSpc>
                <a:spcPct val="100000"/>
              </a:lnSpc>
            </a:pPr>
            <a:r>
              <a:rPr lang="en-US" sz="4000">
                <a:solidFill>
                  <a:srgbClr val="000000"/>
                </a:solidFill>
                <a:latin typeface="Tw Cen MT"/>
              </a:rPr>
              <a:t>What is the value of x?</a:t>
            </a:r>
            <a:endParaRPr/>
          </a:p>
        </p:txBody>
      </p:sp>
      <p:sp>
        <p:nvSpPr>
          <p:cNvPr id="159" name="CustomShape 8"/>
          <p:cNvSpPr/>
          <p:nvPr/>
        </p:nvSpPr>
        <p:spPr>
          <a:xfrm>
            <a:off x="2682720" y="5943600"/>
            <a:ext cx="3778200" cy="685440"/>
          </a:xfrm>
          <a:prstGeom prst="roundRect">
            <a:avLst>
              <a:gd name="adj" fmla="val 16667"/>
            </a:avLst>
          </a:prstGeom>
          <a:solidFill>
            <a:srgbClr val="dd8047"/>
          </a:solidFill>
          <a:ln w="19080">
            <a:solidFill>
              <a:srgbClr val="a35e34"/>
            </a:solidFill>
            <a:round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2800">
                <a:solidFill>
                  <a:srgbClr val="ffffff"/>
                </a:solidFill>
                <a:latin typeface="Tw Cen MT"/>
              </a:rPr>
              <a:t>Can be both 1 and 2!</a:t>
            </a:r>
            <a:endParaRPr/>
          </a:p>
        </p:txBody>
      </p:sp>
      <p:sp>
        <p:nvSpPr>
          <p:cNvPr id="160" name="CustomShape 9"/>
          <p:cNvSpPr/>
          <p:nvPr/>
        </p:nvSpPr>
        <p:spPr>
          <a:xfrm flipH="1">
            <a:off x="3200400" y="2514600"/>
            <a:ext cx="76176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len="med" type="arrow" w="med"/>
          </a:ln>
        </p:spPr>
      </p:sp>
      <p:sp>
        <p:nvSpPr>
          <p:cNvPr id="161" name="CustomShape 10"/>
          <p:cNvSpPr/>
          <p:nvPr/>
        </p:nvSpPr>
        <p:spPr>
          <a:xfrm>
            <a:off x="5384520" y="2514600"/>
            <a:ext cx="78732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len="med" type="arrow" w="med"/>
          </a:ln>
        </p:spPr>
      </p:sp>
      <p:sp>
        <p:nvSpPr>
          <p:cNvPr id="162" name="CustomShape 11"/>
          <p:cNvSpPr/>
          <p:nvPr/>
        </p:nvSpPr>
        <p:spPr>
          <a:xfrm rot="1354200">
            <a:off x="3172680" y="1260360"/>
            <a:ext cx="6371640" cy="516600"/>
          </a:xfrm>
          <a:prstGeom prst="rect">
            <a:avLst/>
          </a:prstGeom>
          <a:noFill/>
          <a:ln>
            <a:noFill/>
          </a:ln>
        </p:spPr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US" sz="2800">
                <a:solidFill>
                  <a:srgbClr val="c00000"/>
                </a:solidFill>
                <a:latin typeface="Tw Cen MT"/>
              </a:rPr>
              <a:t>volatile does not ensure atomicity!</a:t>
            </a:r>
            <a:endParaRPr/>
          </a:p>
        </p:txBody>
      </p:sp>
    </p:spTree>
  </p:cSld>
  <p:timing>
    <p:tnLst>
      <p:par>
        <p:cTn id="77" dur="indefinite" restart="never" nodeType="tmRoot">
          <p:childTnLst>
            <p:seq>
              <p:cTn id="78" dur="indefinite" nodeType="mainSeq">
                <p:childTnLst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nodeType="click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83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4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85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nodeType="clickEffect" fill="hold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 additive="repl">
                                        <p:cTn id="90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java.util.concurrent.atomic</a:t>
            </a:r>
            <a:endParaRPr/>
          </a:p>
        </p:txBody>
      </p:sp>
      <p:sp>
        <p:nvSpPr>
          <p:cNvPr id="164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class AtomicInteger, AtomicReference&lt;T&gt;, …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Represents a value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method set(newValue)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has the effect of writing to a volatile variable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method get()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returns the current value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effectively an extension of volatile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but what about atomicity???</a:t>
            </a:r>
            <a:endParaRPr/>
          </a:p>
        </p:txBody>
      </p:sp>
    </p:spTree>
  </p:cSld>
  <p:timing>
    <p:tnLst>
      <p:par>
        <p:cTn id="91" dur="indefinite" restart="never" nodeType="tmRoot">
          <p:childTnLst>
            <p:seq>
              <p:cTn id="92" dur="indefinite" nodeType="mainSeq">
                <p:childTnLst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>
                                            <p:txEl>
                                              <p:pRg st="208" end="23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97" dur="500"/>
                                        <p:tgtEl>
                                          <p:spTgt spid="164">
                                            <p:txEl>
                                              <p:pRg st="208" end="23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Compare and Set (CAS)</a:t>
            </a:r>
            <a:endParaRPr/>
          </a:p>
        </p:txBody>
      </p:sp>
      <p:sp>
        <p:nvSpPr>
          <p:cNvPr id="166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boolean compareAndSet(expectedValue, newValue)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If value doesn’t equal expectedValue, return false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if equal, store newValue in value and return true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executes as a single atomic action!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supported by many processors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without requiring locks!</a:t>
            </a:r>
            <a:endParaRPr/>
          </a:p>
        </p:txBody>
      </p:sp>
      <p:sp>
        <p:nvSpPr>
          <p:cNvPr id="167" name="CustomShape 3"/>
          <p:cNvSpPr/>
          <p:nvPr/>
        </p:nvSpPr>
        <p:spPr>
          <a:xfrm>
            <a:off x="548640" y="4297680"/>
            <a:ext cx="7915320" cy="17521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Tw Cen MT"/>
              </a:rPr>
              <a:t>AtomicInteger n = new AtomicInteger(5);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Tw Cen MT"/>
              </a:rPr>
              <a:t>n.compareAndSet(3, 6); </a:t>
            </a:r>
            <a:r>
              <a:rPr lang="en-US">
                <a:solidFill>
                  <a:srgbClr val="00b050"/>
                </a:solidFill>
                <a:latin typeface="Tw Cen MT"/>
              </a:rPr>
              <a:t>// return false – no change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Tw Cen MT"/>
              </a:rPr>
              <a:t>n.compareAndSet(5, 7); </a:t>
            </a:r>
            <a:r>
              <a:rPr lang="en-US">
                <a:solidFill>
                  <a:srgbClr val="00b050"/>
                </a:solidFill>
                <a:latin typeface="Tw Cen MT"/>
              </a:rPr>
              <a:t>// returns true – now is 7</a:t>
            </a:r>
            <a:endParaRPr/>
          </a:p>
        </p:txBody>
      </p:sp>
    </p:spTree>
  </p:cSld>
  <p:timing>
    <p:tnLst>
      <p:par>
        <p:cTn id="98" dur="indefinite" restart="never" nodeType="tmRoot">
          <p:childTnLst>
            <p:seq>
              <p:cTn id="99" dur="indefinite" nodeType="mainSeq">
                <p:childTnLst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48" end="18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4" dur="500"/>
                                        <p:tgtEl>
                                          <p:spTgt spid="166">
                                            <p:txEl>
                                              <p:pRg st="148" end="18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184" end="2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09" dur="500"/>
                                        <p:tgtEl>
                                          <p:spTgt spid="166">
                                            <p:txEl>
                                              <p:pRg st="184" end="2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st="213" end="23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14" dur="500"/>
                                        <p:tgtEl>
                                          <p:spTgt spid="166">
                                            <p:txEl>
                                              <p:pRg st="213" end="23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Incrementing with CAS</a:t>
            </a:r>
            <a:endParaRPr/>
          </a:p>
        </p:txBody>
      </p:sp>
      <p:sp>
        <p:nvSpPr>
          <p:cNvPr id="169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 sz="2900">
                <a:solidFill>
                  <a:srgbClr val="00b050"/>
                </a:solidFill>
                <a:latin typeface="Tw Cen MT"/>
              </a:rPr>
              <a:t>/** Increment n by one. Other threads use n too. */</a:t>
            </a:r>
            <a:endParaRPr/>
          </a:p>
          <a:p>
            <a:pPr>
              <a:lnSpc>
                <a:spcPct val="100000"/>
              </a:lnSpc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public static void increment(AtomicInteger n) {</a:t>
            </a:r>
            <a:endParaRPr/>
          </a:p>
          <a:p>
            <a:pPr>
              <a:lnSpc>
                <a:spcPct val="100000"/>
              </a:lnSpc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	</a:t>
            </a:r>
            <a:r>
              <a:rPr lang="en-US" sz="2900">
                <a:solidFill>
                  <a:srgbClr val="000000"/>
                </a:solidFill>
                <a:latin typeface="Tw Cen MT"/>
              </a:rPr>
              <a:t>int i = n.get();</a:t>
            </a:r>
            <a:endParaRPr/>
          </a:p>
          <a:p>
            <a:pPr>
              <a:lnSpc>
                <a:spcPct val="100000"/>
              </a:lnSpc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	</a:t>
            </a:r>
            <a:r>
              <a:rPr lang="en-US" sz="2900">
                <a:solidFill>
                  <a:srgbClr val="000000"/>
                </a:solidFill>
                <a:latin typeface="Tw Cen MT"/>
              </a:rPr>
              <a:t>while (n.compareAndSet(i, i+1))</a:t>
            </a:r>
            <a:endParaRPr/>
          </a:p>
          <a:p>
            <a:pPr>
              <a:lnSpc>
                <a:spcPct val="100000"/>
              </a:lnSpc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	</a:t>
            </a:r>
            <a:r>
              <a:rPr lang="en-US" sz="2900">
                <a:solidFill>
                  <a:srgbClr val="000000"/>
                </a:solidFill>
                <a:latin typeface="Tw Cen MT"/>
              </a:rPr>
              <a:t>	</a:t>
            </a:r>
            <a:r>
              <a:rPr lang="en-US" sz="2900">
                <a:solidFill>
                  <a:srgbClr val="000000"/>
                </a:solidFill>
                <a:latin typeface="Tw Cen MT"/>
              </a:rPr>
              <a:t>i = n.get();</a:t>
            </a:r>
            <a:endParaRPr/>
          </a:p>
          <a:p>
            <a:pPr>
              <a:lnSpc>
                <a:spcPct val="100000"/>
              </a:lnSpc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}</a:t>
            </a:r>
            <a:endParaRPr/>
          </a:p>
          <a:p>
            <a:pPr>
              <a:lnSpc>
                <a:spcPct val="100000"/>
              </a:lnSpc>
            </a:pPr>
            <a:endParaRPr/>
          </a:p>
          <a:p>
            <a:pPr>
              <a:lnSpc>
                <a:spcPct val="100000"/>
              </a:lnSpc>
            </a:pPr>
            <a:r>
              <a:rPr lang="en-US" sz="2900">
                <a:solidFill>
                  <a:srgbClr val="00b050"/>
                </a:solidFill>
                <a:latin typeface="Tw Cen MT"/>
              </a:rPr>
              <a:t>// AtomicInteger has increment methods doing this</a:t>
            </a:r>
            <a:endParaRPr/>
          </a:p>
        </p:txBody>
      </p:sp>
    </p:spTree>
  </p:cSld>
  <p:timing>
    <p:tnLst>
      <p:par>
        <p:cTn id="115" dur="indefinite" restart="never" nodeType="tmRoot">
          <p:childTnLst>
            <p:seq>
              <p:cTn id="116" dur="indefinite" nodeType="mainSeq">
                <p:childTnLst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00" end="1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1" dur="500"/>
                                        <p:tgtEl>
                                          <p:spTgt spid="169">
                                            <p:txEl>
                                              <p:pRg st="100" end="1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18" end="15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26" dur="500"/>
                                        <p:tgtEl>
                                          <p:spTgt spid="169">
                                            <p:txEl>
                                              <p:pRg st="118" end="15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51" end="16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1" dur="500"/>
                                        <p:tgtEl>
                                          <p:spTgt spid="169">
                                            <p:txEl>
                                              <p:pRg st="151" end="16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69" end="2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36" dur="500"/>
                                        <p:tgtEl>
                                          <p:spTgt spid="169">
                                            <p:txEl>
                                              <p:pRg st="169" end="2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rIns="90000" tIns="45000" bIns="45000" anchor="ctr"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Lock-Free Data Structures</a:t>
            </a:r>
            <a:endParaRPr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200"/>
            <a:ext cx="8378640" cy="4495320"/>
          </a:xfrm>
          <a:prstGeom prst="rect">
            <a:avLst/>
          </a:prstGeom>
        </p:spPr>
        <p:txBody>
          <a:bodyPr lIns="90000" rIns="90000" tIns="45000" bIns="45000"/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Usable by many concurrent threads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using only atomic actions – no locks!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compare and swap is god here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but it only atomically updates one variable at a time!</a:t>
            </a:r>
            <a:endParaRPr/>
          </a:p>
        </p:txBody>
      </p:sp>
      <p:sp>
        <p:nvSpPr>
          <p:cNvPr id="172" name="CustomShape 3"/>
          <p:cNvSpPr/>
          <p:nvPr/>
        </p:nvSpPr>
        <p:spPr>
          <a:xfrm>
            <a:off x="2590920" y="4652280"/>
            <a:ext cx="3778200" cy="829440"/>
          </a:xfrm>
          <a:prstGeom prst="roundRect">
            <a:avLst>
              <a:gd name="adj" fmla="val 16667"/>
            </a:avLst>
          </a:prstGeom>
          <a:solidFill>
            <a:srgbClr val="dd8047"/>
          </a:solidFill>
          <a:ln w="19080">
            <a:solidFill>
              <a:srgbClr val="a35e34"/>
            </a:solidFill>
            <a:round/>
          </a:ln>
        </p:spPr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3200">
                <a:solidFill>
                  <a:srgbClr val="ffffff"/>
                </a:solidFill>
                <a:latin typeface="Tw Cen MT"/>
              </a:rPr>
              <a:t>Let’s implement one!</a:t>
            </a:r>
            <a:endParaRPr/>
          </a:p>
        </p:txBody>
      </p:sp>
    </p:spTree>
  </p:cSld>
  <p:timing>
    <p:tnLst>
      <p:par>
        <p:cTn id="137" dur="indefinite" restart="never" nodeType="tmRoot">
          <p:childTnLst>
            <p:seq>
              <p:cTn id="138" dur="indefinite" nodeType="mainSeq">
                <p:childTnLst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nodeType="clickEffect" fill="hold" presetClass="entr" presetID="5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143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44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/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145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