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9" r:id="rId3"/>
    <p:sldId id="363" r:id="rId4"/>
    <p:sldId id="314" r:id="rId5"/>
    <p:sldId id="315" r:id="rId6"/>
    <p:sldId id="341" r:id="rId7"/>
    <p:sldId id="326" r:id="rId8"/>
    <p:sldId id="327" r:id="rId9"/>
    <p:sldId id="342" r:id="rId10"/>
    <p:sldId id="331" r:id="rId11"/>
    <p:sldId id="332" r:id="rId12"/>
    <p:sldId id="334" r:id="rId13"/>
    <p:sldId id="353" r:id="rId14"/>
    <p:sldId id="335" r:id="rId15"/>
    <p:sldId id="336" r:id="rId16"/>
    <p:sldId id="349" r:id="rId17"/>
    <p:sldId id="350" r:id="rId18"/>
    <p:sldId id="337" r:id="rId19"/>
    <p:sldId id="351" r:id="rId20"/>
    <p:sldId id="347" r:id="rId21"/>
    <p:sldId id="352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2" r:id="rId3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32" autoAdjust="0"/>
  </p:normalViewPr>
  <p:slideViewPr>
    <p:cSldViewPr showGuides="1">
      <p:cViewPr>
        <p:scale>
          <a:sx n="100" d="100"/>
          <a:sy n="100" d="100"/>
        </p:scale>
        <p:origin x="-688" y="280"/>
      </p:cViewPr>
      <p:guideLst>
        <p:guide orient="horz" pos="912"/>
        <p:guide pos="10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30CD9BB5-DC3A-E44C-A5B4-59FC9AD6DDC7}" type="datetimeFigureOut">
              <a:rPr lang="fr-FR"/>
              <a:pPr>
                <a:defRPr/>
              </a:pPr>
              <a:t>11/8/16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DDDE512-14F6-0C48-9252-B1D855934E3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938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E0A3512-E3A9-344F-A81C-D68C2CE84016}" type="datetimeFigureOut">
              <a:rPr lang="fr-FR"/>
              <a:pPr>
                <a:defRPr/>
              </a:pPr>
              <a:t>11/8/16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fr-B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705D9E8D-4DE7-6544-B702-28A61A711E2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3253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Here’s a bit of history about Dijkstra’s shortest path algorithm.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Dijkstra was 26 at the time. Dijkstra died of cancer at the age of 72.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His wife, Ria, the young fiance he mentions, died three years ago, in October 2012.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014A21D9-6E49-7B4B-9DCE-1DDC3E5A4262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4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To truthify invariant initially, set all L values to infinity and L[v] to 0.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Then make F contain v and s empty. It is easy to see that each part of the invariant is true.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D7D75E1E-FCA6-5E49-A8D9-E98FCE843304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26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The loop can stop when l is empty. Then, v has to be in S, there are no edges leaving S, so all nodes are in S.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C26461E6-5FB7-4A4C-82AB-3744F58374BC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27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To make progress add a node to the settled set. The theorem tells us which one to add.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Note that moving f to S may gives new branches to both F and Far Off. Something must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Be done to truthify the invariant.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28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To make progress add a node to the settled set. The theorem tells us which one to add.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Note that moving f to S may gives new branches to both F and Far Off. Something must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Be done to truthify the invariant.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29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To make progress add a node to the settled set. The theorem tells us which one to add.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Note that moving f to S may gives new branches to both F and Far Off. Something must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Be done to truthify the invariant.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30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To make progress add a node to the settled set. The theorem tells us which one to add.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Note that moving f to S may gives new branches to both F and Far Off. Something must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Be done to truthify the invariant.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31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To make progress add a node to the settled set. The theorem tells us which one to add.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Note that moving f to S may gives new branches to both F and Far Off. Something must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Be done to truthify the invariant.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32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Here’s the algorithm. We want figure</a:t>
            </a:r>
            <a:r>
              <a:rPr lang="en-US" baseline="0" dirty="0" smtClean="0">
                <a:latin typeface="Calibri" charset="0"/>
              </a:rPr>
              <a:t> out how to implement S and F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</a:rPr>
              <a:t>And then figure out the order of execution.</a:t>
            </a: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33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Here’s the algorithm. We want figure</a:t>
            </a:r>
            <a:r>
              <a:rPr lang="en-US" baseline="0" dirty="0" smtClean="0">
                <a:latin typeface="Calibri" charset="0"/>
              </a:rPr>
              <a:t> out how to implement S and F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</a:rPr>
              <a:t>And then figure out the order of execution.</a:t>
            </a: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34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Here’s the algorithm. We want figure</a:t>
            </a:r>
            <a:r>
              <a:rPr lang="en-US" baseline="0" dirty="0" smtClean="0">
                <a:latin typeface="Calibri" charset="0"/>
              </a:rPr>
              <a:t> out how to implement S and F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</a:rPr>
              <a:t>And then figure out the order of execution.</a:t>
            </a: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35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Gries had only one course on programming or computer science: a course in 1959 on an assembly language for a fake computer. We, too, could not test our program! There were about 20 students in the course, so the professor didn’t have TOO much grading to do –no </a:t>
            </a:r>
            <a:r>
              <a:rPr lang="en-US" dirty="0" err="1">
                <a:latin typeface="Calibri" charset="0"/>
              </a:rPr>
              <a:t>TAs.</a:t>
            </a:r>
            <a:r>
              <a:rPr lang="en-US" dirty="0">
                <a:latin typeface="Calibri" charset="0"/>
              </a:rPr>
              <a:t> After graduating in June 1960, he worked for two years for the US Naval Weapons Lab (as a civilian), as a </a:t>
            </a:r>
            <a:r>
              <a:rPr lang="en-US" dirty="0" smtClean="0">
                <a:latin typeface="Calibri" charset="0"/>
              </a:rPr>
              <a:t>mathematician</a:t>
            </a:r>
            <a:r>
              <a:rPr lang="en-US" dirty="0">
                <a:latin typeface="Calibri" charset="0"/>
              </a:rPr>
              <a:t>-programmer. He was taught Fortran in 1 week, and then started programming in both Fortran and the IBM 7090 assembly language.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63DC9D18-B936-9E48-979B-5BAC4FB69088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5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Here’s the algorithm. </a:t>
            </a:r>
            <a:r>
              <a:rPr lang="en-US" baseline="0" dirty="0" smtClean="0">
                <a:latin typeface="Calibri" charset="0"/>
              </a:rPr>
              <a:t>And then figure out the order of execution.</a:t>
            </a: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36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Here’s the algorithm. </a:t>
            </a:r>
            <a:r>
              <a:rPr lang="en-US" baseline="0" dirty="0" smtClean="0">
                <a:latin typeface="Calibri" charset="0"/>
              </a:rPr>
              <a:t>And then figure out the order of execution.</a:t>
            </a:r>
            <a:endParaRPr lang="en-US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79210FD-3091-A949-AB68-7E1DB1CEE84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37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D9E8D-4DE7-6544-B702-28A61A711E20}" type="slidenum">
              <a:rPr lang="fr-BE" smtClean="0"/>
              <a:pPr>
                <a:defRPr/>
              </a:pPr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4271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AA79F6DD-EFBD-F345-81E4-E8E040DA8410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7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Fritz Bauer, </a:t>
            </a:r>
            <a:r>
              <a:rPr lang="en-US" dirty="0" err="1" smtClean="0">
                <a:latin typeface="Calibri" charset="0"/>
              </a:rPr>
              <a:t>Gries’s</a:t>
            </a:r>
            <a:r>
              <a:rPr lang="en-US" dirty="0" smtClean="0">
                <a:latin typeface="Calibri" charset="0"/>
              </a:rPr>
              <a:t> PhD advisor,</a:t>
            </a:r>
            <a:r>
              <a:rPr lang="en-US" baseline="0" dirty="0" smtClean="0">
                <a:latin typeface="Calibri" charset="0"/>
              </a:rPr>
              <a:t> died at age of 91 about 2 years ago.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</a:rPr>
              <a:t>Hans </a:t>
            </a:r>
            <a:r>
              <a:rPr lang="en-US" baseline="0" dirty="0" err="1" smtClean="0">
                <a:latin typeface="Calibri" charset="0"/>
              </a:rPr>
              <a:t>Ruedige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Wiehle</a:t>
            </a:r>
            <a:r>
              <a:rPr lang="en-US" baseline="0" dirty="0" smtClean="0">
                <a:latin typeface="Calibri" charset="0"/>
              </a:rPr>
              <a:t>, one of the two people who designed the </a:t>
            </a:r>
            <a:r>
              <a:rPr lang="en-US" baseline="0" dirty="0" err="1" smtClean="0">
                <a:latin typeface="Calibri" charset="0"/>
              </a:rPr>
              <a:t>Alcor-ILLinois</a:t>
            </a:r>
            <a:endParaRPr lang="en-US" baseline="0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err="1" smtClean="0">
                <a:latin typeface="Calibri" charset="0"/>
              </a:rPr>
              <a:t>Algol</a:t>
            </a:r>
            <a:r>
              <a:rPr lang="en-US" baseline="0" dirty="0" smtClean="0">
                <a:latin typeface="Calibri" charset="0"/>
              </a:rPr>
              <a:t> 60 compiler in Illinois, with </a:t>
            </a:r>
            <a:r>
              <a:rPr lang="en-US" baseline="0" dirty="0" err="1" smtClean="0">
                <a:latin typeface="Calibri" charset="0"/>
              </a:rPr>
              <a:t>gries</a:t>
            </a:r>
            <a:r>
              <a:rPr lang="en-US" baseline="0" dirty="0" smtClean="0">
                <a:latin typeface="Calibri" charset="0"/>
              </a:rPr>
              <a:t> during the major part of the programming.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</a:rPr>
              <a:t>The other one, Manfred Paul, was at the conference but is not in the picture.</a:t>
            </a:r>
            <a:endParaRPr lang="en-US" dirty="0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58888E1-77EC-8C44-AC07-2B801BA8FB19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8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This will be a high-level description, not mentioning what the graph representation is.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2916B5FD-5949-244C-8B21-0298E19A85EE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22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Showing an algorithm and then presenting its correctness proof is not as compelling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as showing the development of program and proof hand-in-hand, with the proof ideas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leading the way. If possible, one should show how to develop the invariant from the pre-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and post-conditions, but that is not always possible. Here, we describe the loop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invariant  first, not saying how it came about.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8F0FCAF2-642E-B847-B9FA-1077C872BCD8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23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Settled node information is always in red, Frontier information in blue, and Far off info in black.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89760A28-CFE1-B44D-8927-539ED8B7C735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24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Note that the theorem is proved not in terms of executing things but in terms of a state of affairs.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This makes it easier to state and to prove.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The case v is in F is here only to make the algorithm a bit shorter. We could start with v in S, but that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would require more work in order to truthify the invariant later on. 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2956A8EB-92F9-7A47-BE80-FB397A71CC6D}" type="slidenum">
              <a:rPr lang="en-US" sz="130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pPr eaLnBrk="1" hangingPunct="1"/>
              <a:t>25</a:t>
            </a:fld>
            <a:endParaRPr lang="en-US" sz="13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47B420B-195F-0442-A8A5-F4179774B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14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D6AD2-325A-9443-9913-67AF5F964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7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8A8BD-32D3-1841-A54D-7187FBE85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0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08CC-40F7-3747-95EE-A129A49B7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1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3D0BE2CE-334E-4D4B-BC30-1D95F7FBD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14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B9E9C-F49F-6F43-A8E9-9D9CC75ED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0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47BB-306D-A042-85B6-806459F39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9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087BD-9CC0-2148-AB06-4BAE4B4BA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6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D13822A-2859-C148-9156-42994AEF7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3F80A-217A-A04F-98A3-5A278DAC9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3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958681BF-D3DD-EC49-8207-E0191DF89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58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r>
              <a:rPr lang="fr-FR"/>
              <a:t>11/2/2009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0F15E4-15B3-E243-B852-86FEADC53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1" r:id="rId2"/>
    <p:sldLayoutId id="2147484026" r:id="rId3"/>
    <p:sldLayoutId id="2147484027" r:id="rId4"/>
    <p:sldLayoutId id="2147484028" r:id="rId5"/>
    <p:sldLayoutId id="2147484022" r:id="rId6"/>
    <p:sldLayoutId id="2147484029" r:id="rId7"/>
    <p:sldLayoutId id="2147484023" r:id="rId8"/>
    <p:sldLayoutId id="2147484030" r:id="rId9"/>
    <p:sldLayoutId id="2147484024" r:id="rId10"/>
    <p:sldLayoutId id="21474840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dijkstrascry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homepages.cs.ncl.ac.uk/brian.randell/NATO/index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3505200"/>
            <a:ext cx="6477000" cy="2362200"/>
          </a:xfrm>
        </p:spPr>
        <p:txBody>
          <a:bodyPr rIns="13208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Shortest Paths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>
                <a:solidFill>
                  <a:srgbClr val="FFFFFF"/>
                </a:solidFill>
                <a:latin typeface="Tw Cen MT" charset="0"/>
              </a:rPr>
              <a:t>Readings?  Chapter 28</a:t>
            </a:r>
            <a:r>
              <a:rPr lang="en-US" dirty="0">
                <a:ea typeface="+mj-ea"/>
                <a:cs typeface="+mj-cs"/>
              </a:rPr>
              <a:t/>
            </a:r>
            <a:br>
              <a:rPr lang="en-US" dirty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  <a:solidFill>
            <a:srgbClr val="808080">
              <a:alpha val="49803"/>
            </a:srgbClr>
          </a:solidFill>
        </p:spPr>
        <p:txBody>
          <a:bodyPr rIns="132080"/>
          <a:lstStyle/>
          <a:p>
            <a:pPr marL="39688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700" dirty="0">
                <a:latin typeface="Tw Cen MT" charset="0"/>
              </a:rPr>
              <a:t>Lecture </a:t>
            </a:r>
            <a:r>
              <a:rPr lang="en-US" sz="1700" dirty="0" smtClean="0">
                <a:latin typeface="Tw Cen MT" charset="0"/>
              </a:rPr>
              <a:t>20 Fall 2016</a:t>
            </a:r>
            <a:endParaRPr lang="en-US" sz="1700" dirty="0">
              <a:latin typeface="Tw Cen MT" charset="0"/>
            </a:endParaRPr>
          </a:p>
          <a:p>
            <a:pPr marL="39688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700" dirty="0">
                <a:latin typeface="Tw Cen MT" charset="0"/>
              </a:rPr>
              <a:t>CS2110 </a:t>
            </a:r>
            <a:r>
              <a:rPr lang="en-US" sz="1700">
                <a:latin typeface="Tw Cen MT" charset="0"/>
              </a:rPr>
              <a:t>– </a:t>
            </a:r>
            <a:r>
              <a:rPr lang="en-US" sz="1700" smtClean="0">
                <a:latin typeface="Tw Cen MT" charset="0"/>
              </a:rPr>
              <a:t>Fall 2016</a:t>
            </a:r>
            <a:endParaRPr lang="en-US" sz="1700" dirty="0">
              <a:latin typeface="Tw Cen MT" charset="0"/>
            </a:endParaRP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1225411D-021E-FF44-B6A0-E4F6AFBFEE2D}" type="slidenum">
              <a:rPr lang="en-US" sz="1400">
                <a:solidFill>
                  <a:schemeClr val="tx2"/>
                </a:solidFill>
              </a:rPr>
              <a:pPr eaLnBrk="1" hangingPunct="1"/>
              <a:t>1</a:t>
            </a:fld>
            <a:endParaRPr 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te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09600"/>
            <a:ext cx="4737100" cy="4660900"/>
          </a:xfrm>
          <a:prstGeom prst="rect">
            <a:avLst/>
          </a:prstGeom>
        </p:spPr>
      </p:pic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550025" cy="990600"/>
          </a:xfrm>
        </p:spPr>
        <p:txBody>
          <a:bodyPr/>
          <a:lstStyle/>
          <a:p>
            <a:r>
              <a:rPr lang="en-US" sz="3600" dirty="0">
                <a:solidFill>
                  <a:srgbClr val="800000"/>
                </a:solidFill>
                <a:latin typeface="Tw Cen MT" charset="0"/>
              </a:rPr>
              <a:t>From Gries to </a:t>
            </a:r>
            <a:r>
              <a:rPr lang="en-US" sz="3600" dirty="0" smtClean="0">
                <a:solidFill>
                  <a:srgbClr val="800000"/>
                </a:solidFill>
                <a:latin typeface="Tw Cen MT" charset="0"/>
              </a:rPr>
              <a:t>Tate</a:t>
            </a:r>
            <a:endParaRPr lang="en-US" sz="36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11CB70D-CC52-654E-9806-B1EFAD25519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 descr="t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2381442" cy="2971800"/>
          </a:xfrm>
          <a:prstGeom prst="rect">
            <a:avLst/>
          </a:prstGeom>
        </p:spPr>
      </p:pic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304800" y="4800600"/>
            <a:ext cx="5943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dirty="0" err="1" smtClean="0"/>
              <a:t>Googlemaps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find a </a:t>
            </a:r>
            <a:r>
              <a:rPr lang="en-US" dirty="0" smtClean="0"/>
              <a:t>route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 err="1"/>
              <a:t>Gries’s</a:t>
            </a:r>
            <a:r>
              <a:rPr lang="en-US" dirty="0"/>
              <a:t> to </a:t>
            </a:r>
            <a:r>
              <a:rPr lang="en-US" dirty="0" smtClean="0"/>
              <a:t>Tate’s house.</a:t>
            </a:r>
            <a:endParaRPr lang="en-US" dirty="0"/>
          </a:p>
          <a:p>
            <a:pPr eaLnBrk="1" hangingPunct="1"/>
            <a:r>
              <a:rPr lang="en-US" dirty="0"/>
              <a:t>Gives </a:t>
            </a:r>
            <a:r>
              <a:rPr lang="en-US" dirty="0" smtClean="0"/>
              <a:t>two routes</a:t>
            </a:r>
            <a:r>
              <a:rPr lang="en-US" dirty="0"/>
              <a:t> </a:t>
            </a:r>
            <a:r>
              <a:rPr lang="en-US" dirty="0" smtClean="0">
                <a:solidFill>
                  <a:srgbClr val="0000FF"/>
                </a:solidFill>
              </a:rPr>
              <a:t>12 minutes, 7.3 miles</a:t>
            </a:r>
            <a:endParaRPr lang="en-US" dirty="0">
              <a:solidFill>
                <a:srgbClr val="0000F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                            15 minutes, 6.6 miles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0725" name="Picture 8" descr="gri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629" y="3733800"/>
            <a:ext cx="192446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657600"/>
            <a:ext cx="3434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Ross Tate</a:t>
            </a:r>
          </a:p>
          <a:p>
            <a:r>
              <a:rPr lang="en-US" dirty="0" smtClean="0"/>
              <a:t>Co-instructor last spring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200">
                <a:solidFill>
                  <a:srgbClr val="800000"/>
                </a:solidFill>
                <a:latin typeface="Tw Cen MT" charset="0"/>
              </a:rPr>
              <a:t>Shortest path?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38D793B-C996-524B-B409-15BB11F7D28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1747" name="TextBox 7"/>
          <p:cNvSpPr txBox="1">
            <a:spLocks noChangeArrowheads="1"/>
          </p:cNvSpPr>
          <p:nvPr/>
        </p:nvSpPr>
        <p:spPr bwMode="auto">
          <a:xfrm>
            <a:off x="533400" y="1828800"/>
            <a:ext cx="298926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Each intersection is a node of the graph, and each road between two intersections has a weight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distance?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time to traverse?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…</a:t>
            </a:r>
          </a:p>
        </p:txBody>
      </p:sp>
      <p:pic>
        <p:nvPicPr>
          <p:cNvPr id="31748" name="Picture 1" descr="griesHouseMa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"/>
            <a:ext cx="506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419600" y="609600"/>
            <a:ext cx="4648200" cy="6096000"/>
            <a:chOff x="4419600" y="609600"/>
            <a:chExt cx="4648200" cy="6096000"/>
          </a:xfrm>
        </p:grpSpPr>
        <p:sp>
          <p:nvSpPr>
            <p:cNvPr id="5" name="Oval 4"/>
            <p:cNvSpPr/>
            <p:nvPr/>
          </p:nvSpPr>
          <p:spPr>
            <a:xfrm>
              <a:off x="6858000" y="36576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1751" name="Group 5"/>
            <p:cNvGrpSpPr>
              <a:grpSpLocks/>
            </p:cNvGrpSpPr>
            <p:nvPr/>
          </p:nvGrpSpPr>
          <p:grpSpPr bwMode="auto">
            <a:xfrm>
              <a:off x="4419600" y="609600"/>
              <a:ext cx="4648200" cy="6096000"/>
              <a:chOff x="4419600" y="609600"/>
              <a:chExt cx="4648200" cy="60960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553200" y="6096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620000" y="1143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848600" y="2362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839200" y="17526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48200" y="48006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495800" y="3810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419600" y="54102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705600" y="6477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696200" y="6096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8001000" y="64770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8839200" y="510540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200">
                <a:solidFill>
                  <a:srgbClr val="800000"/>
                </a:solidFill>
                <a:latin typeface="Tw Cen MT" charset="0"/>
              </a:rPr>
              <a:t>Shortest path?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49F9066-A842-C747-A391-01C31ADDF7B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533400" y="1828800"/>
            <a:ext cx="3200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Fan out from the start node (kind of breadth-first search)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Settled set: Nodes whose shortest distance is known.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3366FF"/>
                </a:solidFill>
              </a:rPr>
              <a:t>Frontier set: Nodes seen at least once but shortest distance not yet known</a:t>
            </a:r>
          </a:p>
        </p:txBody>
      </p:sp>
      <p:pic>
        <p:nvPicPr>
          <p:cNvPr id="32772" name="Picture 5" descr="griesHouseMa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"/>
            <a:ext cx="506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200">
                <a:solidFill>
                  <a:srgbClr val="800000"/>
                </a:solidFill>
                <a:latin typeface="Tw Cen MT" charset="0"/>
              </a:rPr>
              <a:t>Shortest path?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C8C2533-9E06-0346-BB51-6BB57D9E7BF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3795" name="TextBox 7"/>
          <p:cNvSpPr txBox="1">
            <a:spLocks noChangeArrowheads="1"/>
          </p:cNvSpPr>
          <p:nvPr/>
        </p:nvSpPr>
        <p:spPr bwMode="auto">
          <a:xfrm>
            <a:off x="533400" y="1828800"/>
            <a:ext cx="7924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Settled set: we know their shortest paths</a:t>
            </a:r>
          </a:p>
          <a:p>
            <a:pPr eaLnBrk="1" hangingPunct="1"/>
            <a:r>
              <a:rPr lang="en-US">
                <a:solidFill>
                  <a:srgbClr val="3366FF"/>
                </a:solidFill>
              </a:rPr>
              <a:t>Frontier set: We know some but not all information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Each iteration: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1. Move to the Settled set: a Frontier node with shortest distance from start node.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3366FF"/>
                </a:solidFill>
              </a:rPr>
              <a:t>2. Add neighbors of the new Settled node to the Frontier set.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200">
                <a:solidFill>
                  <a:srgbClr val="800000"/>
                </a:solidFill>
                <a:latin typeface="Tw Cen MT" charset="0"/>
              </a:rPr>
              <a:t>Shortest path?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42F995F-F53A-BE46-A706-B03B0D09065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4819" name="TextBox 7"/>
          <p:cNvSpPr txBox="1">
            <a:spLocks noChangeArrowheads="1"/>
          </p:cNvSpPr>
          <p:nvPr/>
        </p:nvSpPr>
        <p:spPr bwMode="auto">
          <a:xfrm>
            <a:off x="381000" y="1524000"/>
            <a:ext cx="3200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Fan out from the start node (kind of breadth-first search). Start: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Settled set: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3366FF"/>
                </a:solidFill>
              </a:rPr>
              <a:t>Frontier set: </a:t>
            </a:r>
          </a:p>
        </p:txBody>
      </p:sp>
      <p:pic>
        <p:nvPicPr>
          <p:cNvPr id="34820" name="Picture 2" descr="startIc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368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4665663"/>
            <a:ext cx="3175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1. Move to Settled set the Frontier node with shortest distance from start</a:t>
            </a:r>
          </a:p>
        </p:txBody>
      </p:sp>
      <p:pic>
        <p:nvPicPr>
          <p:cNvPr id="34822" name="Picture 7" descr="griesHouseMa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"/>
            <a:ext cx="506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2" descr="griesHouseMa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"/>
            <a:ext cx="506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200">
                <a:solidFill>
                  <a:srgbClr val="800000"/>
                </a:solidFill>
                <a:latin typeface="Tw Cen MT" charset="0"/>
              </a:rPr>
              <a:t>Shortest path?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D79CC55-233C-3846-969C-8E4F71735AF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381000" y="1524000"/>
            <a:ext cx="3429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Fan out from start node. Recording shortest distance from start seen so far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Settled set: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3366FF"/>
                </a:solidFill>
              </a:rPr>
              <a:t>Frontier set: </a:t>
            </a:r>
          </a:p>
        </p:txBody>
      </p:sp>
      <p:pic>
        <p:nvPicPr>
          <p:cNvPr id="35845" name="Picture 2" descr="startIc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368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781800" y="35385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4419600" y="36576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990600" y="45720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676400" y="45720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5181600"/>
            <a:ext cx="281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2. Add neighbors of new Settled node to Frontier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2" descr="griesHouseMa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"/>
            <a:ext cx="506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200">
                <a:solidFill>
                  <a:srgbClr val="800000"/>
                </a:solidFill>
                <a:latin typeface="Tw Cen MT" charset="0"/>
              </a:rPr>
              <a:t>Shortest path?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FD14B9F-D61D-9B44-8658-183C610CEEE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381000" y="1524000"/>
            <a:ext cx="3429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Fan out from start node. Recording shortest distance from start seen so far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Settled set: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3366FF"/>
                </a:solidFill>
              </a:rPr>
              <a:t>Frontier set: </a:t>
            </a:r>
          </a:p>
        </p:txBody>
      </p:sp>
      <p:pic>
        <p:nvPicPr>
          <p:cNvPr id="36869" name="Picture 2" descr="startIc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368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781800" y="35385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4419600" y="36576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990600" y="45720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676400" y="45720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5181600"/>
            <a:ext cx="3352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1. Move to Settled set a Frontier node with shortest distance from start</a:t>
            </a:r>
          </a:p>
        </p:txBody>
      </p:sp>
      <p:sp>
        <p:nvSpPr>
          <p:cNvPr id="14" name="Oval 13"/>
          <p:cNvSpPr/>
          <p:nvPr/>
        </p:nvSpPr>
        <p:spPr>
          <a:xfrm>
            <a:off x="2667000" y="32766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4419600" y="36576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2" descr="griesHouseMa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"/>
            <a:ext cx="506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200">
                <a:solidFill>
                  <a:srgbClr val="800000"/>
                </a:solidFill>
                <a:latin typeface="Tw Cen MT" charset="0"/>
              </a:rPr>
              <a:t>Shortest path?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61DBE39-4C99-3C4C-BD29-125E12C4D09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381000" y="1524000"/>
            <a:ext cx="3429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Fan out from start node. Recording shortest distance from start seen so far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Settled set: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3366FF"/>
                </a:solidFill>
              </a:rPr>
              <a:t>Frontier set: </a:t>
            </a:r>
          </a:p>
        </p:txBody>
      </p:sp>
      <p:pic>
        <p:nvPicPr>
          <p:cNvPr id="37893" name="Picture 2" descr="startIc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368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781800" y="35385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2743200" y="34925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676400" y="45720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5181600"/>
            <a:ext cx="350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2. Add neighbors of new Settled node to Frontier (there are none)</a:t>
            </a:r>
          </a:p>
        </p:txBody>
      </p:sp>
      <p:sp>
        <p:nvSpPr>
          <p:cNvPr id="14" name="Oval 13"/>
          <p:cNvSpPr/>
          <p:nvPr/>
        </p:nvSpPr>
        <p:spPr>
          <a:xfrm>
            <a:off x="4267200" y="36576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7" descr="griesHouseMa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"/>
            <a:ext cx="506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200">
                <a:solidFill>
                  <a:srgbClr val="800000"/>
                </a:solidFill>
                <a:latin typeface="Tw Cen MT" charset="0"/>
              </a:rPr>
              <a:t>Shortest path?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735BB04-1ABE-B449-8433-8A3663BCB00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381000" y="1524000"/>
            <a:ext cx="3429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Fan out from start, recording shortest distance seen so far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Settled set: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3366FF"/>
                </a:solidFill>
              </a:rPr>
              <a:t>Frontier set: </a:t>
            </a:r>
          </a:p>
        </p:txBody>
      </p:sp>
      <p:pic>
        <p:nvPicPr>
          <p:cNvPr id="38917" name="Picture 2" descr="startIc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368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781800" y="36576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4495800" y="37338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914400" y="41910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495300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1. Move to Settled set a Frontier node with shortest distance from start</a:t>
            </a:r>
          </a:p>
        </p:txBody>
      </p:sp>
      <p:sp>
        <p:nvSpPr>
          <p:cNvPr id="13" name="Oval 12"/>
          <p:cNvSpPr/>
          <p:nvPr/>
        </p:nvSpPr>
        <p:spPr>
          <a:xfrm>
            <a:off x="2743200" y="29718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3352800" y="3014663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6781800" y="36576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6" grpId="0"/>
      <p:bldP spid="19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7" descr="griesHouseMa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"/>
            <a:ext cx="506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200">
                <a:solidFill>
                  <a:srgbClr val="800000"/>
                </a:solidFill>
                <a:latin typeface="Tw Cen MT" charset="0"/>
              </a:rPr>
              <a:t>Shortest path?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BF6FACC-0F01-C545-A017-59E9B8D636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381000" y="1524000"/>
            <a:ext cx="3429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Fan out from start, recording shortest distance seen so far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Settled set: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3366FF"/>
                </a:solidFill>
              </a:rPr>
              <a:t>Frontier set: </a:t>
            </a:r>
          </a:p>
        </p:txBody>
      </p:sp>
      <p:pic>
        <p:nvPicPr>
          <p:cNvPr id="39941" name="Picture 2" descr="startIc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368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781800" y="36576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4495800" y="37338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4953000"/>
            <a:ext cx="317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2. Add neighbors of new Settled node to Frontier </a:t>
            </a:r>
          </a:p>
        </p:txBody>
      </p:sp>
      <p:sp>
        <p:nvSpPr>
          <p:cNvPr id="13" name="Oval 12"/>
          <p:cNvSpPr/>
          <p:nvPr/>
        </p:nvSpPr>
        <p:spPr>
          <a:xfrm>
            <a:off x="2743200" y="29718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3352800" y="3014663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6781800" y="36576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381000"/>
            <a:ext cx="8153400" cy="6096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About A6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33528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latin typeface="Tw Cen MT" charset="0"/>
              </a:rPr>
              <a:t>We attempt to make this a good learning experience with not much time spent by you.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latin typeface="Tw Cen MT" charset="0"/>
              </a:rPr>
              <a:t>8 methods, averaging 7 lines each.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latin typeface="Tw Cen MT" charset="0"/>
              </a:rPr>
              <a:t>We give you all test cases. Pass them and get 100% on correctness.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latin typeface="Tw Cen MT" charset="0"/>
              </a:rPr>
              <a:t>Points may be deducted for violating the time constraints given in the method specifications. Or for doing something outrageous.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latin typeface="Tw Cen MT" charset="0"/>
              </a:rPr>
              <a:t>Do it early, </a:t>
            </a:r>
            <a:r>
              <a:rPr lang="en-US" sz="2400" smtClean="0">
                <a:latin typeface="Tw Cen MT" charset="0"/>
              </a:rPr>
              <a:t>get it done.</a:t>
            </a:r>
            <a:endParaRPr lang="en-US" sz="2400" dirty="0">
              <a:latin typeface="Tw Cen MT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6232306-A3AB-EC4F-B13D-09C4DB8DC2F1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</a:t>
            </a:fld>
            <a:endParaRPr 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7" descr="griesHouseMa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"/>
            <a:ext cx="506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200">
                <a:solidFill>
                  <a:srgbClr val="800000"/>
                </a:solidFill>
                <a:latin typeface="Tw Cen MT" charset="0"/>
              </a:rPr>
              <a:t>Shortest path?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D1B0EF2-8FAD-6D4C-8D67-4A591B8846F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0964" name="TextBox 7"/>
          <p:cNvSpPr txBox="1">
            <a:spLocks noChangeArrowheads="1"/>
          </p:cNvSpPr>
          <p:nvPr/>
        </p:nvSpPr>
        <p:spPr bwMode="auto">
          <a:xfrm>
            <a:off x="381000" y="1524000"/>
            <a:ext cx="3429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Fan out from start, recording shortest distance seen so far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Settled set: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3366FF"/>
                </a:solidFill>
              </a:rPr>
              <a:t>Frontier set: </a:t>
            </a:r>
          </a:p>
        </p:txBody>
      </p:sp>
      <p:pic>
        <p:nvPicPr>
          <p:cNvPr id="40965" name="Picture 2" descr="startIc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368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781800" y="36576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4495800" y="37338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4953000"/>
            <a:ext cx="317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1. Move to Settled set a Frontier node with shortest distance tfrom start</a:t>
            </a:r>
          </a:p>
        </p:txBody>
      </p:sp>
      <p:sp>
        <p:nvSpPr>
          <p:cNvPr id="13" name="Oval 12"/>
          <p:cNvSpPr/>
          <p:nvPr/>
        </p:nvSpPr>
        <p:spPr>
          <a:xfrm>
            <a:off x="2667000" y="28194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8763000" y="51054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477000" y="5334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2209800" y="41910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1600200" y="41910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7543800" y="57912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2743200" y="41910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Oval 21"/>
          <p:cNvSpPr/>
          <p:nvPr/>
        </p:nvSpPr>
        <p:spPr>
          <a:xfrm>
            <a:off x="3352800" y="28194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2971800" y="32766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7543800" y="57912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4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7" descr="griesHouseMa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"/>
            <a:ext cx="506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200">
                <a:solidFill>
                  <a:srgbClr val="800000"/>
                </a:solidFill>
                <a:latin typeface="Tw Cen MT" charset="0"/>
              </a:rPr>
              <a:t>Shortest path?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7A5336E-0677-B94C-BD8D-522656D4165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381000" y="1524000"/>
            <a:ext cx="3429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Fan out from start, recording shortest distance seen so far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Settled set: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3366FF"/>
                </a:solidFill>
              </a:rPr>
              <a:t>Frontier set: </a:t>
            </a:r>
          </a:p>
        </p:txBody>
      </p:sp>
      <p:pic>
        <p:nvPicPr>
          <p:cNvPr id="41989" name="Picture 2" descr="startIc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368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781800" y="36576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4495800" y="37338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4953000"/>
            <a:ext cx="317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1. Add neighbors of new Settled node to Frontier </a:t>
            </a:r>
          </a:p>
        </p:txBody>
      </p:sp>
      <p:sp>
        <p:nvSpPr>
          <p:cNvPr id="13" name="Oval 12"/>
          <p:cNvSpPr/>
          <p:nvPr/>
        </p:nvSpPr>
        <p:spPr>
          <a:xfrm>
            <a:off x="2667000" y="28194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8763000" y="51054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477000" y="5334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2209800" y="41910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1600200" y="41910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7543800" y="57150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Oval 21"/>
          <p:cNvSpPr/>
          <p:nvPr/>
        </p:nvSpPr>
        <p:spPr>
          <a:xfrm>
            <a:off x="3352800" y="28194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2971800" y="32766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7543800" y="57150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7848600" y="64008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4648200" y="48006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3352800" y="41910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990600" y="4191000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 animBg="1"/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3"/>
          <p:cNvGrpSpPr>
            <a:grpSpLocks/>
          </p:cNvGrpSpPr>
          <p:nvPr/>
        </p:nvGrpSpPr>
        <p:grpSpPr bwMode="auto">
          <a:xfrm>
            <a:off x="1143000" y="4648200"/>
            <a:ext cx="4114800" cy="1841500"/>
            <a:chOff x="0" y="0"/>
            <a:chExt cx="2592" cy="1160"/>
          </a:xfrm>
        </p:grpSpPr>
        <p:sp>
          <p:nvSpPr>
            <p:cNvPr id="43028" name="Line 24"/>
            <p:cNvSpPr>
              <a:spLocks noChangeShapeType="1"/>
            </p:cNvSpPr>
            <p:nvPr/>
          </p:nvSpPr>
          <p:spPr bwMode="auto">
            <a:xfrm rot="10800000">
              <a:off x="192" y="527"/>
              <a:ext cx="13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Oval 14"/>
            <p:cNvSpPr>
              <a:spLocks/>
            </p:cNvSpPr>
            <p:nvPr/>
          </p:nvSpPr>
          <p:spPr bwMode="auto">
            <a:xfrm>
              <a:off x="0" y="384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0" name="Oval 15"/>
            <p:cNvSpPr>
              <a:spLocks/>
            </p:cNvSpPr>
            <p:nvPr/>
          </p:nvSpPr>
          <p:spPr bwMode="auto">
            <a:xfrm>
              <a:off x="768" y="240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1" name="Oval 16"/>
            <p:cNvSpPr>
              <a:spLocks/>
            </p:cNvSpPr>
            <p:nvPr/>
          </p:nvSpPr>
          <p:spPr bwMode="auto">
            <a:xfrm>
              <a:off x="864" y="720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2" name="Oval 17"/>
            <p:cNvSpPr>
              <a:spLocks/>
            </p:cNvSpPr>
            <p:nvPr/>
          </p:nvSpPr>
          <p:spPr bwMode="auto">
            <a:xfrm>
              <a:off x="1584" y="480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3" name="Oval 18"/>
            <p:cNvSpPr>
              <a:spLocks/>
            </p:cNvSpPr>
            <p:nvPr/>
          </p:nvSpPr>
          <p:spPr bwMode="auto">
            <a:xfrm>
              <a:off x="2400" y="576"/>
              <a:ext cx="192" cy="19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3034" name="Line 19"/>
            <p:cNvSpPr>
              <a:spLocks noChangeShapeType="1"/>
            </p:cNvSpPr>
            <p:nvPr/>
          </p:nvSpPr>
          <p:spPr bwMode="auto">
            <a:xfrm rot="10800000" flipH="1">
              <a:off x="192" y="336"/>
              <a:ext cx="5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Line 20"/>
            <p:cNvSpPr>
              <a:spLocks noChangeShapeType="1"/>
            </p:cNvSpPr>
            <p:nvPr/>
          </p:nvSpPr>
          <p:spPr bwMode="auto">
            <a:xfrm>
              <a:off x="960" y="336"/>
              <a:ext cx="62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Line 21"/>
            <p:cNvSpPr>
              <a:spLocks noChangeShapeType="1"/>
            </p:cNvSpPr>
            <p:nvPr/>
          </p:nvSpPr>
          <p:spPr bwMode="auto">
            <a:xfrm>
              <a:off x="1776" y="576"/>
              <a:ext cx="6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Line 22"/>
            <p:cNvSpPr>
              <a:spLocks noChangeShapeType="1"/>
            </p:cNvSpPr>
            <p:nvPr/>
          </p:nvSpPr>
          <p:spPr bwMode="auto">
            <a:xfrm rot="10800000" flipH="1">
              <a:off x="1056" y="720"/>
              <a:ext cx="134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Line 23"/>
            <p:cNvSpPr>
              <a:spLocks noChangeShapeType="1"/>
            </p:cNvSpPr>
            <p:nvPr/>
          </p:nvSpPr>
          <p:spPr bwMode="auto">
            <a:xfrm>
              <a:off x="864" y="432"/>
              <a:ext cx="4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Rectangle 25"/>
            <p:cNvSpPr>
              <a:spLocks/>
            </p:cNvSpPr>
            <p:nvPr/>
          </p:nvSpPr>
          <p:spPr bwMode="auto">
            <a:xfrm>
              <a:off x="0" y="528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4</a:t>
              </a:r>
            </a:p>
          </p:txBody>
        </p:sp>
        <p:sp>
          <p:nvSpPr>
            <p:cNvPr id="43040" name="Rectangle 26"/>
            <p:cNvSpPr>
              <a:spLocks/>
            </p:cNvSpPr>
            <p:nvPr/>
          </p:nvSpPr>
          <p:spPr bwMode="auto">
            <a:xfrm>
              <a:off x="768" y="0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0</a:t>
              </a:r>
            </a:p>
          </p:txBody>
        </p:sp>
        <p:sp>
          <p:nvSpPr>
            <p:cNvPr id="43041" name="Rectangle 27"/>
            <p:cNvSpPr>
              <a:spLocks/>
            </p:cNvSpPr>
            <p:nvPr/>
          </p:nvSpPr>
          <p:spPr bwMode="auto">
            <a:xfrm>
              <a:off x="864" y="864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1</a:t>
              </a:r>
            </a:p>
          </p:txBody>
        </p:sp>
        <p:sp>
          <p:nvSpPr>
            <p:cNvPr id="43042" name="Rectangle 28"/>
            <p:cNvSpPr>
              <a:spLocks/>
            </p:cNvSpPr>
            <p:nvPr/>
          </p:nvSpPr>
          <p:spPr bwMode="auto">
            <a:xfrm>
              <a:off x="1584" y="240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2</a:t>
              </a:r>
            </a:p>
          </p:txBody>
        </p:sp>
        <p:sp>
          <p:nvSpPr>
            <p:cNvPr id="43043" name="Rectangle 29"/>
            <p:cNvSpPr>
              <a:spLocks/>
            </p:cNvSpPr>
            <p:nvPr/>
          </p:nvSpPr>
          <p:spPr bwMode="auto">
            <a:xfrm>
              <a:off x="2400" y="336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339933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3</a:t>
              </a:r>
            </a:p>
          </p:txBody>
        </p:sp>
      </p:grp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D9531C79-857B-024C-8EF0-BF91BD4E1FD4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22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524000"/>
          </a:xfrm>
        </p:spPr>
        <p:txBody>
          <a:bodyPr rIns="132080" anchor="t"/>
          <a:lstStyle/>
          <a:p>
            <a:pPr eaLnBrk="1" hangingPunct="1"/>
            <a:r>
              <a:rPr lang="en-US" sz="2800" b="1">
                <a:solidFill>
                  <a:srgbClr val="800000"/>
                </a:solidFill>
                <a:latin typeface="Tw Cen MT" charset="0"/>
              </a:rPr>
              <a:t>Dijkstra</a:t>
            </a:r>
            <a:r>
              <a:rPr lang="ja-JP" altLang="en-US" sz="2800" b="1">
                <a:solidFill>
                  <a:srgbClr val="800000"/>
                </a:solidFill>
                <a:latin typeface="Arial" charset="0"/>
              </a:rPr>
              <a:t>’</a:t>
            </a:r>
            <a:r>
              <a:rPr lang="en-US" altLang="ja-JP" sz="2800" b="1">
                <a:solidFill>
                  <a:srgbClr val="800000"/>
                </a:solidFill>
                <a:latin typeface="Tw Cen MT" charset="0"/>
              </a:rPr>
              <a:t>s shortest path algorithm</a:t>
            </a:r>
            <a:r>
              <a:rPr lang="en-US" altLang="ja-JP" sz="2800" b="1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altLang="ja-JP" sz="2800" b="1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r>
              <a:rPr lang="en-US" altLang="ja-JP" sz="2800" b="1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altLang="ja-JP" sz="2800" b="1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endParaRPr lang="en-US" sz="2800" b="1">
              <a:solidFill>
                <a:srgbClr val="800000"/>
              </a:solidFill>
              <a:latin typeface="Tw Cen MT" charset="0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43012" name="Rectangle 2"/>
          <p:cNvSpPr>
            <a:spLocks/>
          </p:cNvSpPr>
          <p:nvPr/>
        </p:nvSpPr>
        <p:spPr bwMode="auto">
          <a:xfrm>
            <a:off x="609600" y="990600"/>
            <a:ext cx="7543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The n (&gt; 0) nodes of a graph numbered 0..n-1.</a:t>
            </a: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6858000" y="4346575"/>
            <a:ext cx="1524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b="1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L[0] = 2</a:t>
            </a:r>
          </a:p>
          <a:p>
            <a:pPr marL="39688"/>
            <a:r>
              <a:rPr lang="en-US" b="1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L[1] = 5</a:t>
            </a:r>
          </a:p>
          <a:p>
            <a:pPr marL="39688"/>
            <a:r>
              <a:rPr lang="en-US" b="1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L[2] = 6</a:t>
            </a:r>
          </a:p>
          <a:p>
            <a:pPr marL="39688"/>
            <a:r>
              <a:rPr lang="en-US" b="1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L[3] = 7</a:t>
            </a:r>
          </a:p>
          <a:p>
            <a:pPr marL="39688"/>
            <a:r>
              <a:rPr lang="en-US" b="1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L[4] = 0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838200" y="5181600"/>
            <a:ext cx="381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>
                <a:solidFill>
                  <a:srgbClr val="CC181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752600" y="4953000"/>
            <a:ext cx="2633663" cy="1208088"/>
            <a:chOff x="0" y="0"/>
            <a:chExt cx="1659" cy="761"/>
          </a:xfrm>
        </p:grpSpPr>
        <p:sp>
          <p:nvSpPr>
            <p:cNvPr id="43021" name="Rectangle 6"/>
            <p:cNvSpPr>
              <a:spLocks/>
            </p:cNvSpPr>
            <p:nvPr/>
          </p:nvSpPr>
          <p:spPr bwMode="auto">
            <a:xfrm>
              <a:off x="700" y="288"/>
              <a:ext cx="12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b="1">
                  <a:solidFill>
                    <a:srgbClr val="3366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4</a:t>
              </a:r>
            </a:p>
          </p:txBody>
        </p:sp>
        <p:grpSp>
          <p:nvGrpSpPr>
            <p:cNvPr id="43022" name="Group 7"/>
            <p:cNvGrpSpPr>
              <a:grpSpLocks/>
            </p:cNvGrpSpPr>
            <p:nvPr/>
          </p:nvGrpSpPr>
          <p:grpSpPr bwMode="auto">
            <a:xfrm>
              <a:off x="0" y="0"/>
              <a:ext cx="1659" cy="761"/>
              <a:chOff x="0" y="0"/>
              <a:chExt cx="1659" cy="761"/>
            </a:xfrm>
          </p:grpSpPr>
          <p:sp>
            <p:nvSpPr>
              <p:cNvPr id="43023" name="Rectangle 8"/>
              <p:cNvSpPr>
                <a:spLocks/>
              </p:cNvSpPr>
              <p:nvPr/>
            </p:nvSpPr>
            <p:spPr bwMode="auto">
              <a:xfrm>
                <a:off x="0" y="0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2</a:t>
                </a:r>
              </a:p>
            </p:txBody>
          </p:sp>
          <p:sp>
            <p:nvSpPr>
              <p:cNvPr id="43024" name="Rectangle 9"/>
              <p:cNvSpPr>
                <a:spLocks/>
              </p:cNvSpPr>
              <p:nvPr/>
            </p:nvSpPr>
            <p:spPr bwMode="auto">
              <a:xfrm>
                <a:off x="720" y="48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4</a:t>
                </a:r>
              </a:p>
            </p:txBody>
          </p:sp>
          <p:sp>
            <p:nvSpPr>
              <p:cNvPr id="43025" name="Rectangle 10"/>
              <p:cNvSpPr>
                <a:spLocks/>
              </p:cNvSpPr>
              <p:nvPr/>
            </p:nvSpPr>
            <p:spPr bwMode="auto">
              <a:xfrm>
                <a:off x="1536" y="240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1</a:t>
                </a:r>
              </a:p>
            </p:txBody>
          </p:sp>
          <p:sp>
            <p:nvSpPr>
              <p:cNvPr id="43026" name="Rectangle 11"/>
              <p:cNvSpPr>
                <a:spLocks/>
              </p:cNvSpPr>
              <p:nvPr/>
            </p:nvSpPr>
            <p:spPr bwMode="auto">
              <a:xfrm>
                <a:off x="1200" y="528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3</a:t>
                </a:r>
              </a:p>
            </p:txBody>
          </p:sp>
          <p:sp>
            <p:nvSpPr>
              <p:cNvPr id="43027" name="Rectangle 12"/>
              <p:cNvSpPr>
                <a:spLocks/>
              </p:cNvSpPr>
              <p:nvPr/>
            </p:nvSpPr>
            <p:spPr bwMode="auto">
              <a:xfrm>
                <a:off x="384" y="240"/>
                <a:ext cx="12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>
                    <a:solidFill>
                      <a:srgbClr val="3366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3</a:t>
                </a:r>
              </a:p>
            </p:txBody>
          </p:sp>
        </p:grpSp>
      </p:grpSp>
      <p:sp>
        <p:nvSpPr>
          <p:cNvPr id="2078" name="Rectangle 30"/>
          <p:cNvSpPr>
            <a:spLocks/>
          </p:cNvSpPr>
          <p:nvPr/>
        </p:nvSpPr>
        <p:spPr bwMode="auto">
          <a:xfrm>
            <a:off x="609600" y="1524000"/>
            <a:ext cx="792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 edge has a positive weight.</a:t>
            </a:r>
          </a:p>
        </p:txBody>
      </p:sp>
      <p:sp>
        <p:nvSpPr>
          <p:cNvPr id="2079" name="Rectangle 31"/>
          <p:cNvSpPr>
            <a:spLocks/>
          </p:cNvSpPr>
          <p:nvPr/>
        </p:nvSpPr>
        <p:spPr bwMode="auto">
          <a:xfrm>
            <a:off x="609600" y="2606675"/>
            <a:ext cx="807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Some node v be selected as the </a:t>
            </a:r>
            <a:r>
              <a:rPr lang="en-US" i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start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node.</a:t>
            </a:r>
          </a:p>
        </p:txBody>
      </p:sp>
      <p:sp>
        <p:nvSpPr>
          <p:cNvPr id="2080" name="Rectangle 32"/>
          <p:cNvSpPr>
            <a:spLocks/>
          </p:cNvSpPr>
          <p:nvPr/>
        </p:nvSpPr>
        <p:spPr bwMode="auto">
          <a:xfrm>
            <a:off x="609600" y="3749675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Use an array L[0..n-1]: for </a:t>
            </a:r>
            <a:r>
              <a:rPr lang="en-US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each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node w, store in L[w] the length of the shortest path from v to w.</a:t>
            </a:r>
          </a:p>
        </p:txBody>
      </p:sp>
      <p:sp>
        <p:nvSpPr>
          <p:cNvPr id="2081" name="Rectangle 33"/>
          <p:cNvSpPr>
            <a:spLocks/>
          </p:cNvSpPr>
          <p:nvPr/>
        </p:nvSpPr>
        <p:spPr bwMode="auto">
          <a:xfrm>
            <a:off x="609600" y="2057400"/>
            <a:ext cx="7543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(v1, v2) is the weight of the edge from node v1 to v2.</a:t>
            </a:r>
          </a:p>
        </p:txBody>
      </p:sp>
      <p:sp>
        <p:nvSpPr>
          <p:cNvPr id="2082" name="Rectangle 34"/>
          <p:cNvSpPr>
            <a:spLocks/>
          </p:cNvSpPr>
          <p:nvPr/>
        </p:nvSpPr>
        <p:spPr bwMode="auto">
          <a:xfrm>
            <a:off x="609600" y="3124200"/>
            <a:ext cx="7543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Calculate length of shortest path from v to each node.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052" grpId="0" autoUpdateAnimBg="0"/>
      <p:bldP spid="2078" grpId="0" autoUpdateAnimBg="0"/>
      <p:bldP spid="2079" grpId="0" autoUpdateAnimBg="0"/>
      <p:bldP spid="2080" grpId="0" autoUpdateAnimBg="0"/>
      <p:bldP spid="2081" grpId="0" autoUpdateAnimBg="0"/>
      <p:bldP spid="208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FC64687A-4566-1344-9024-CA7A5A1D9F91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23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524000"/>
          </a:xfrm>
        </p:spPr>
        <p:txBody>
          <a:bodyPr rIns="132080" anchor="t"/>
          <a:lstStyle/>
          <a:p>
            <a:pPr eaLnBrk="1" hangingPunct="1"/>
            <a:r>
              <a:rPr lang="en-US" sz="2800" b="1">
                <a:solidFill>
                  <a:srgbClr val="800000"/>
                </a:solidFill>
                <a:latin typeface="Tw Cen MT" charset="0"/>
              </a:rPr>
              <a:t>Dijkstra</a:t>
            </a:r>
            <a:r>
              <a:rPr lang="ja-JP" altLang="en-US" sz="2800" b="1">
                <a:solidFill>
                  <a:srgbClr val="800000"/>
                </a:solidFill>
                <a:latin typeface="Arial" charset="0"/>
              </a:rPr>
              <a:t>’</a:t>
            </a:r>
            <a:r>
              <a:rPr lang="en-US" altLang="ja-JP" sz="2800" b="1">
                <a:solidFill>
                  <a:srgbClr val="800000"/>
                </a:solidFill>
                <a:latin typeface="Tw Cen MT" charset="0"/>
              </a:rPr>
              <a:t>s shortest path algorithm</a:t>
            </a:r>
            <a:r>
              <a:rPr lang="en-US" altLang="ja-JP" sz="2800" b="1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altLang="ja-JP" sz="2800" b="1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r>
              <a:rPr lang="en-US" altLang="ja-JP" sz="2800" b="1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altLang="ja-JP" sz="2800" b="1">
                <a:solidFill>
                  <a:srgbClr val="800000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endParaRPr lang="en-US" sz="2800" b="1">
              <a:solidFill>
                <a:srgbClr val="800000"/>
              </a:solidFill>
              <a:latin typeface="Tw Cen MT" charset="0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45059" name="Rectangle 30"/>
          <p:cNvSpPr>
            <a:spLocks/>
          </p:cNvSpPr>
          <p:nvPr/>
        </p:nvSpPr>
        <p:spPr bwMode="auto">
          <a:xfrm>
            <a:off x="685800" y="1371600"/>
            <a:ext cx="792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Develop algorithm, not just present it.</a:t>
            </a:r>
          </a:p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Need to show you the state of affairs —the relation among all variables— just before each node </a:t>
            </a:r>
            <a:r>
              <a:rPr lang="en-US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 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is given its final value </a:t>
            </a:r>
            <a:r>
              <a:rPr lang="en-US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L[i]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</a:p>
        </p:txBody>
      </p:sp>
      <p:sp>
        <p:nvSpPr>
          <p:cNvPr id="2080" name="Rectangle 32"/>
          <p:cNvSpPr>
            <a:spLocks/>
          </p:cNvSpPr>
          <p:nvPr/>
        </p:nvSpPr>
        <p:spPr bwMode="auto">
          <a:xfrm>
            <a:off x="685800" y="3200400"/>
            <a:ext cx="723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Write it as a loop invariant.</a:t>
            </a:r>
          </a:p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THEN develop loop from it.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5062" name="Rectangle 3"/>
          <p:cNvSpPr>
            <a:spLocks/>
          </p:cNvSpPr>
          <p:nvPr/>
        </p:nvSpPr>
        <p:spPr bwMode="auto">
          <a:xfrm>
            <a:off x="6858000" y="4114800"/>
            <a:ext cx="1524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b="1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L[0] = 2</a:t>
            </a:r>
          </a:p>
          <a:p>
            <a:pPr marL="39688"/>
            <a:r>
              <a:rPr lang="en-US" b="1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L[1] = 5</a:t>
            </a:r>
          </a:p>
          <a:p>
            <a:pPr marL="39688"/>
            <a:r>
              <a:rPr lang="en-US" b="1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L[2] = 6</a:t>
            </a:r>
          </a:p>
          <a:p>
            <a:pPr marL="39688"/>
            <a:r>
              <a:rPr lang="en-US" b="1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L[3] = 7</a:t>
            </a:r>
          </a:p>
          <a:p>
            <a:pPr marL="39688"/>
            <a:r>
              <a:rPr lang="en-US" b="1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L[4] = 0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C369E397-44B5-E545-9C1B-EFD092C595F4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24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3073" name="Rectangle 1"/>
          <p:cNvSpPr>
            <a:spLocks/>
          </p:cNvSpPr>
          <p:nvPr/>
        </p:nvSpPr>
        <p:spPr bwMode="auto">
          <a:xfrm>
            <a:off x="228600" y="2362200"/>
            <a:ext cx="8229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77825" indent="-338138">
              <a:spcBef>
                <a:spcPts val="145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1.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For a Settled node s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,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L[s]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is length of shortest 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s path.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</p:txBody>
      </p:sp>
      <p:sp>
        <p:nvSpPr>
          <p:cNvPr id="3074" name="Rectangle 2"/>
          <p:cNvSpPr>
            <a:spLocks/>
          </p:cNvSpPr>
          <p:nvPr/>
        </p:nvSpPr>
        <p:spPr bwMode="auto">
          <a:xfrm>
            <a:off x="228600" y="2819400"/>
            <a:ext cx="411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2.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All edges leaving S go to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b="1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 dirty="0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228600" y="3276600"/>
            <a:ext cx="8001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3.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a Frontier node f, L[f] is length of shortest v 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 path</a:t>
            </a:r>
          </a:p>
          <a:p>
            <a:pPr marL="39688">
              <a:spcBef>
                <a:spcPts val="288"/>
              </a:spcBef>
            </a:pP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using only red nodes (except for f)</a:t>
            </a:r>
          </a:p>
        </p:txBody>
      </p:sp>
      <p:grpSp>
        <p:nvGrpSpPr>
          <p:cNvPr id="47110" name="Group 5"/>
          <p:cNvGrpSpPr>
            <a:grpSpLocks/>
          </p:cNvGrpSpPr>
          <p:nvPr/>
        </p:nvGrpSpPr>
        <p:grpSpPr bwMode="auto">
          <a:xfrm>
            <a:off x="304800" y="304800"/>
            <a:ext cx="4419600" cy="1905000"/>
            <a:chOff x="0" y="0"/>
            <a:chExt cx="2784" cy="1200"/>
          </a:xfrm>
        </p:grpSpPr>
        <p:sp>
          <p:nvSpPr>
            <p:cNvPr id="47153" name="Rectangle 6"/>
            <p:cNvSpPr>
              <a:spLocks/>
            </p:cNvSpPr>
            <p:nvPr/>
          </p:nvSpPr>
          <p:spPr bwMode="auto">
            <a:xfrm>
              <a:off x="768" y="0"/>
              <a:ext cx="115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Frontier </a:t>
              </a:r>
            </a:p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  <p:sp>
          <p:nvSpPr>
            <p:cNvPr id="47154" name="Rectangle 7"/>
            <p:cNvSpPr>
              <a:spLocks/>
            </p:cNvSpPr>
            <p:nvPr/>
          </p:nvSpPr>
          <p:spPr bwMode="auto">
            <a:xfrm>
              <a:off x="0" y="0"/>
              <a:ext cx="768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rgbClr val="CC0000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Settled </a:t>
              </a:r>
            </a:p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rgbClr val="CC0000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S</a:t>
              </a:r>
            </a:p>
          </p:txBody>
        </p:sp>
        <p:sp>
          <p:nvSpPr>
            <p:cNvPr id="47155" name="Rectangle 8"/>
            <p:cNvSpPr>
              <a:spLocks/>
            </p:cNvSpPr>
            <p:nvPr/>
          </p:nvSpPr>
          <p:spPr bwMode="auto">
            <a:xfrm>
              <a:off x="144" y="480"/>
              <a:ext cx="432" cy="720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56" name="Rectangle 9"/>
            <p:cNvSpPr>
              <a:spLocks/>
            </p:cNvSpPr>
            <p:nvPr/>
          </p:nvSpPr>
          <p:spPr bwMode="auto">
            <a:xfrm>
              <a:off x="1104" y="480"/>
              <a:ext cx="432" cy="72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57" name="Rectangle 10"/>
            <p:cNvSpPr>
              <a:spLocks/>
            </p:cNvSpPr>
            <p:nvPr/>
          </p:nvSpPr>
          <p:spPr bwMode="auto">
            <a:xfrm>
              <a:off x="2064" y="480"/>
              <a:ext cx="384" cy="72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58" name="Line 11"/>
            <p:cNvSpPr>
              <a:spLocks noChangeShapeType="1"/>
            </p:cNvSpPr>
            <p:nvPr/>
          </p:nvSpPr>
          <p:spPr bwMode="auto">
            <a:xfrm>
              <a:off x="576" y="576"/>
              <a:ext cx="528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Line 12"/>
            <p:cNvSpPr>
              <a:spLocks noChangeShapeType="1"/>
            </p:cNvSpPr>
            <p:nvPr/>
          </p:nvSpPr>
          <p:spPr bwMode="auto">
            <a:xfrm>
              <a:off x="1488" y="576"/>
              <a:ext cx="576" cy="0"/>
            </a:xfrm>
            <a:prstGeom prst="line">
              <a:avLst/>
            </a:prstGeom>
            <a:noFill/>
            <a:ln w="25400">
              <a:solidFill>
                <a:srgbClr val="182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0" name="Line 13"/>
            <p:cNvSpPr>
              <a:spLocks noChangeShapeType="1"/>
            </p:cNvSpPr>
            <p:nvPr/>
          </p:nvSpPr>
          <p:spPr bwMode="auto">
            <a:xfrm>
              <a:off x="576" y="768"/>
              <a:ext cx="528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1" name="Line 14"/>
            <p:cNvSpPr>
              <a:spLocks noChangeShapeType="1"/>
            </p:cNvSpPr>
            <p:nvPr/>
          </p:nvSpPr>
          <p:spPr bwMode="auto">
            <a:xfrm>
              <a:off x="576" y="1008"/>
              <a:ext cx="672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2" name="Line 15"/>
            <p:cNvSpPr>
              <a:spLocks noChangeShapeType="1"/>
            </p:cNvSpPr>
            <p:nvPr/>
          </p:nvSpPr>
          <p:spPr bwMode="auto">
            <a:xfrm>
              <a:off x="1488" y="768"/>
              <a:ext cx="576" cy="0"/>
            </a:xfrm>
            <a:prstGeom prst="line">
              <a:avLst/>
            </a:prstGeom>
            <a:noFill/>
            <a:ln w="25400">
              <a:solidFill>
                <a:srgbClr val="182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3" name="Line 16"/>
            <p:cNvSpPr>
              <a:spLocks noChangeShapeType="1"/>
            </p:cNvSpPr>
            <p:nvPr/>
          </p:nvSpPr>
          <p:spPr bwMode="auto">
            <a:xfrm>
              <a:off x="1488" y="912"/>
              <a:ext cx="576" cy="0"/>
            </a:xfrm>
            <a:prstGeom prst="line">
              <a:avLst/>
            </a:prstGeom>
            <a:noFill/>
            <a:ln w="25400">
              <a:solidFill>
                <a:srgbClr val="1824F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4" name="Rectangle 17"/>
            <p:cNvSpPr>
              <a:spLocks/>
            </p:cNvSpPr>
            <p:nvPr/>
          </p:nvSpPr>
          <p:spPr bwMode="auto">
            <a:xfrm>
              <a:off x="1632" y="0"/>
              <a:ext cx="115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38"/>
                </a:spcBef>
              </a:pPr>
              <a:r>
                <a:rPr lang="en-US" b="1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   Far off</a:t>
              </a:r>
            </a:p>
          </p:txBody>
        </p:sp>
      </p:grpSp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2286000" y="1676400"/>
            <a:ext cx="457200" cy="469900"/>
            <a:chOff x="0" y="0"/>
            <a:chExt cx="288" cy="296"/>
          </a:xfrm>
        </p:grpSpPr>
        <p:sp>
          <p:nvSpPr>
            <p:cNvPr id="47151" name="Oval 19"/>
            <p:cNvSpPr>
              <a:spLocks/>
            </p:cNvSpPr>
            <p:nvPr/>
          </p:nvSpPr>
          <p:spPr bwMode="auto">
            <a:xfrm>
              <a:off x="0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52" name="Rectangle 20"/>
            <p:cNvSpPr>
              <a:spLocks/>
            </p:cNvSpPr>
            <p:nvPr/>
          </p:nvSpPr>
          <p:spPr bwMode="auto">
            <a:xfrm>
              <a:off x="0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</p:grpSp>
      <p:grpSp>
        <p:nvGrpSpPr>
          <p:cNvPr id="47112" name="Group 21"/>
          <p:cNvGrpSpPr>
            <a:grpSpLocks/>
          </p:cNvGrpSpPr>
          <p:nvPr/>
        </p:nvGrpSpPr>
        <p:grpSpPr bwMode="auto">
          <a:xfrm>
            <a:off x="3581400" y="4724400"/>
            <a:ext cx="4114800" cy="1841500"/>
            <a:chOff x="0" y="0"/>
            <a:chExt cx="2592" cy="1160"/>
          </a:xfrm>
        </p:grpSpPr>
        <p:grpSp>
          <p:nvGrpSpPr>
            <p:cNvPr id="47126" name="Group 22"/>
            <p:cNvGrpSpPr>
              <a:grpSpLocks/>
            </p:cNvGrpSpPr>
            <p:nvPr/>
          </p:nvGrpSpPr>
          <p:grpSpPr bwMode="auto">
            <a:xfrm>
              <a:off x="384" y="192"/>
              <a:ext cx="1729" cy="824"/>
              <a:chOff x="0" y="0"/>
              <a:chExt cx="1729" cy="824"/>
            </a:xfrm>
          </p:grpSpPr>
          <p:sp>
            <p:nvSpPr>
              <p:cNvPr id="47144" name="Rectangle 23"/>
              <p:cNvSpPr>
                <a:spLocks/>
              </p:cNvSpPr>
              <p:nvPr/>
            </p:nvSpPr>
            <p:spPr bwMode="auto">
              <a:xfrm>
                <a:off x="700" y="288"/>
                <a:ext cx="193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>
                    <a:solidFill>
                      <a:srgbClr val="FF7F00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4</a:t>
                </a:r>
              </a:p>
            </p:txBody>
          </p:sp>
          <p:grpSp>
            <p:nvGrpSpPr>
              <p:cNvPr id="47145" name="Group 24"/>
              <p:cNvGrpSpPr>
                <a:grpSpLocks/>
              </p:cNvGrpSpPr>
              <p:nvPr/>
            </p:nvGrpSpPr>
            <p:grpSpPr bwMode="auto">
              <a:xfrm>
                <a:off x="0" y="0"/>
                <a:ext cx="1729" cy="824"/>
                <a:chOff x="0" y="0"/>
                <a:chExt cx="1729" cy="824"/>
              </a:xfrm>
            </p:grpSpPr>
            <p:sp>
              <p:nvSpPr>
                <p:cNvPr id="47146" name="Rectangle 25"/>
                <p:cNvSpPr>
                  <a:spLocks/>
                </p:cNvSpPr>
                <p:nvPr/>
              </p:nvSpPr>
              <p:spPr bwMode="auto">
                <a:xfrm>
                  <a:off x="0" y="0"/>
                  <a:ext cx="193" cy="2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b="1">
                      <a:solidFill>
                        <a:srgbClr val="FF7F00"/>
                      </a:solidFill>
                      <a:latin typeface="Times" charset="0"/>
                      <a:ea typeface="MS PGothic" charset="0"/>
                      <a:cs typeface="MS PGothic" charset="0"/>
                      <a:sym typeface="Times" charset="0"/>
                    </a:rPr>
                    <a:t>2</a:t>
                  </a:r>
                </a:p>
              </p:txBody>
            </p:sp>
            <p:sp>
              <p:nvSpPr>
                <p:cNvPr id="47147" name="Rectangle 26"/>
                <p:cNvSpPr>
                  <a:spLocks/>
                </p:cNvSpPr>
                <p:nvPr/>
              </p:nvSpPr>
              <p:spPr bwMode="auto">
                <a:xfrm>
                  <a:off x="720" y="48"/>
                  <a:ext cx="193" cy="2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b="1">
                      <a:solidFill>
                        <a:srgbClr val="FF7F00"/>
                      </a:solidFill>
                      <a:latin typeface="Times" charset="0"/>
                      <a:ea typeface="MS PGothic" charset="0"/>
                      <a:cs typeface="MS PGothic" charset="0"/>
                      <a:sym typeface="Times" charset="0"/>
                    </a:rPr>
                    <a:t>4</a:t>
                  </a:r>
                </a:p>
              </p:txBody>
            </p:sp>
            <p:sp>
              <p:nvSpPr>
                <p:cNvPr id="47148" name="Rectangle 27"/>
                <p:cNvSpPr>
                  <a:spLocks/>
                </p:cNvSpPr>
                <p:nvPr/>
              </p:nvSpPr>
              <p:spPr bwMode="auto">
                <a:xfrm>
                  <a:off x="1536" y="240"/>
                  <a:ext cx="193" cy="2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b="1">
                      <a:solidFill>
                        <a:srgbClr val="FF7F00"/>
                      </a:solidFill>
                      <a:latin typeface="Times" charset="0"/>
                      <a:ea typeface="MS PGothic" charset="0"/>
                      <a:cs typeface="MS PGothic" charset="0"/>
                      <a:sym typeface="Times" charset="0"/>
                    </a:rPr>
                    <a:t>1</a:t>
                  </a:r>
                </a:p>
              </p:txBody>
            </p:sp>
            <p:sp>
              <p:nvSpPr>
                <p:cNvPr id="47149" name="Rectangle 28"/>
                <p:cNvSpPr>
                  <a:spLocks/>
                </p:cNvSpPr>
                <p:nvPr/>
              </p:nvSpPr>
              <p:spPr bwMode="auto">
                <a:xfrm>
                  <a:off x="1200" y="528"/>
                  <a:ext cx="193" cy="2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b="1">
                      <a:solidFill>
                        <a:srgbClr val="FF7F00"/>
                      </a:solidFill>
                      <a:latin typeface="Times" charset="0"/>
                      <a:ea typeface="MS PGothic" charset="0"/>
                      <a:cs typeface="MS PGothic" charset="0"/>
                      <a:sym typeface="Times" charset="0"/>
                    </a:rPr>
                    <a:t>3</a:t>
                  </a:r>
                </a:p>
              </p:txBody>
            </p:sp>
            <p:sp>
              <p:nvSpPr>
                <p:cNvPr id="47150" name="Rectangle 29"/>
                <p:cNvSpPr>
                  <a:spLocks/>
                </p:cNvSpPr>
                <p:nvPr/>
              </p:nvSpPr>
              <p:spPr bwMode="auto">
                <a:xfrm>
                  <a:off x="384" y="240"/>
                  <a:ext cx="193" cy="2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b="1">
                      <a:solidFill>
                        <a:srgbClr val="FF7F00"/>
                      </a:solidFill>
                      <a:latin typeface="Times" charset="0"/>
                      <a:ea typeface="MS PGothic" charset="0"/>
                      <a:cs typeface="MS PGothic" charset="0"/>
                      <a:sym typeface="Times" charset="0"/>
                    </a:rPr>
                    <a:t>3</a:t>
                  </a:r>
                </a:p>
              </p:txBody>
            </p:sp>
          </p:grpSp>
        </p:grpSp>
        <p:grpSp>
          <p:nvGrpSpPr>
            <p:cNvPr id="47127" name="Group 30"/>
            <p:cNvGrpSpPr>
              <a:grpSpLocks/>
            </p:cNvGrpSpPr>
            <p:nvPr/>
          </p:nvGrpSpPr>
          <p:grpSpPr bwMode="auto">
            <a:xfrm>
              <a:off x="0" y="0"/>
              <a:ext cx="2592" cy="1160"/>
              <a:chOff x="0" y="0"/>
              <a:chExt cx="2592" cy="1160"/>
            </a:xfrm>
          </p:grpSpPr>
          <p:sp>
            <p:nvSpPr>
              <p:cNvPr id="47128" name="Oval 31"/>
              <p:cNvSpPr>
                <a:spLocks/>
              </p:cNvSpPr>
              <p:nvPr/>
            </p:nvSpPr>
            <p:spPr bwMode="auto">
              <a:xfrm>
                <a:off x="0" y="384"/>
                <a:ext cx="192" cy="192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endParaRPr>
              </a:p>
            </p:txBody>
          </p:sp>
          <p:sp>
            <p:nvSpPr>
              <p:cNvPr id="47129" name="Oval 32"/>
              <p:cNvSpPr>
                <a:spLocks/>
              </p:cNvSpPr>
              <p:nvPr/>
            </p:nvSpPr>
            <p:spPr bwMode="auto">
              <a:xfrm>
                <a:off x="768" y="24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endParaRPr>
              </a:p>
            </p:txBody>
          </p:sp>
          <p:sp>
            <p:nvSpPr>
              <p:cNvPr id="47130" name="Oval 33"/>
              <p:cNvSpPr>
                <a:spLocks/>
              </p:cNvSpPr>
              <p:nvPr/>
            </p:nvSpPr>
            <p:spPr bwMode="auto">
              <a:xfrm>
                <a:off x="864" y="72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endParaRPr>
              </a:p>
            </p:txBody>
          </p:sp>
          <p:sp>
            <p:nvSpPr>
              <p:cNvPr id="47131" name="Oval 34"/>
              <p:cNvSpPr>
                <a:spLocks/>
              </p:cNvSpPr>
              <p:nvPr/>
            </p:nvSpPr>
            <p:spPr bwMode="auto">
              <a:xfrm>
                <a:off x="1584" y="48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endParaRPr>
              </a:p>
            </p:txBody>
          </p:sp>
          <p:sp>
            <p:nvSpPr>
              <p:cNvPr id="47132" name="Oval 35"/>
              <p:cNvSpPr>
                <a:spLocks/>
              </p:cNvSpPr>
              <p:nvPr/>
            </p:nvSpPr>
            <p:spPr bwMode="auto">
              <a:xfrm>
                <a:off x="2400" y="57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Times" charset="0"/>
                  <a:ea typeface="ヒラギノ明朝 ProN W3" charset="0"/>
                  <a:cs typeface="ヒラギノ明朝 ProN W3" charset="0"/>
                  <a:sym typeface="Times" charset="0"/>
                </a:endParaRPr>
              </a:p>
            </p:txBody>
          </p:sp>
          <p:sp>
            <p:nvSpPr>
              <p:cNvPr id="47133" name="Line 36"/>
              <p:cNvSpPr>
                <a:spLocks noChangeShapeType="1"/>
              </p:cNvSpPr>
              <p:nvPr/>
            </p:nvSpPr>
            <p:spPr bwMode="auto">
              <a:xfrm rot="10800000" flipH="1">
                <a:off x="192" y="336"/>
                <a:ext cx="576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4" name="Line 37"/>
              <p:cNvSpPr>
                <a:spLocks noChangeShapeType="1"/>
              </p:cNvSpPr>
              <p:nvPr/>
            </p:nvSpPr>
            <p:spPr bwMode="auto">
              <a:xfrm>
                <a:off x="960" y="336"/>
                <a:ext cx="624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5" name="Line 38"/>
              <p:cNvSpPr>
                <a:spLocks noChangeShapeType="1"/>
              </p:cNvSpPr>
              <p:nvPr/>
            </p:nvSpPr>
            <p:spPr bwMode="auto">
              <a:xfrm>
                <a:off x="1776" y="576"/>
                <a:ext cx="624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6" name="Line 39"/>
              <p:cNvSpPr>
                <a:spLocks noChangeShapeType="1"/>
              </p:cNvSpPr>
              <p:nvPr/>
            </p:nvSpPr>
            <p:spPr bwMode="auto">
              <a:xfrm rot="10800000" flipH="1">
                <a:off x="1056" y="720"/>
                <a:ext cx="1344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7" name="Line 40"/>
              <p:cNvSpPr>
                <a:spLocks noChangeShapeType="1"/>
              </p:cNvSpPr>
              <p:nvPr/>
            </p:nvSpPr>
            <p:spPr bwMode="auto">
              <a:xfrm>
                <a:off x="864" y="432"/>
                <a:ext cx="48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8" name="Line 41"/>
              <p:cNvSpPr>
                <a:spLocks noChangeShapeType="1"/>
              </p:cNvSpPr>
              <p:nvPr/>
            </p:nvSpPr>
            <p:spPr bwMode="auto">
              <a:xfrm rot="10800000">
                <a:off x="192" y="527"/>
                <a:ext cx="1392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9" name="Rectangle 42"/>
              <p:cNvSpPr>
                <a:spLocks/>
              </p:cNvSpPr>
              <p:nvPr/>
            </p:nvSpPr>
            <p:spPr bwMode="auto">
              <a:xfrm>
                <a:off x="0" y="528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>
                  <a:spcBef>
                    <a:spcPts val="1450"/>
                  </a:spcBef>
                </a:pPr>
                <a:r>
                  <a:rPr lang="en-US">
                    <a:solidFill>
                      <a:srgbClr val="339933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4</a:t>
                </a:r>
              </a:p>
            </p:txBody>
          </p:sp>
          <p:sp>
            <p:nvSpPr>
              <p:cNvPr id="47140" name="Rectangle 43"/>
              <p:cNvSpPr>
                <a:spLocks/>
              </p:cNvSpPr>
              <p:nvPr/>
            </p:nvSpPr>
            <p:spPr bwMode="auto">
              <a:xfrm>
                <a:off x="768" y="0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>
                  <a:spcBef>
                    <a:spcPts val="1450"/>
                  </a:spcBef>
                </a:pPr>
                <a:r>
                  <a:rPr lang="en-US">
                    <a:solidFill>
                      <a:srgbClr val="339933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0</a:t>
                </a:r>
              </a:p>
            </p:txBody>
          </p:sp>
          <p:sp>
            <p:nvSpPr>
              <p:cNvPr id="47141" name="Rectangle 44"/>
              <p:cNvSpPr>
                <a:spLocks/>
              </p:cNvSpPr>
              <p:nvPr/>
            </p:nvSpPr>
            <p:spPr bwMode="auto">
              <a:xfrm>
                <a:off x="864" y="864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>
                  <a:spcBef>
                    <a:spcPts val="1450"/>
                  </a:spcBef>
                </a:pPr>
                <a:r>
                  <a:rPr lang="en-US">
                    <a:solidFill>
                      <a:srgbClr val="339933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1</a:t>
                </a:r>
              </a:p>
            </p:txBody>
          </p:sp>
          <p:sp>
            <p:nvSpPr>
              <p:cNvPr id="47142" name="Rectangle 45"/>
              <p:cNvSpPr>
                <a:spLocks/>
              </p:cNvSpPr>
              <p:nvPr/>
            </p:nvSpPr>
            <p:spPr bwMode="auto">
              <a:xfrm>
                <a:off x="1584" y="240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>
                  <a:spcBef>
                    <a:spcPts val="1450"/>
                  </a:spcBef>
                </a:pPr>
                <a:r>
                  <a:rPr lang="en-US">
                    <a:solidFill>
                      <a:srgbClr val="339933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2</a:t>
                </a:r>
              </a:p>
            </p:txBody>
          </p:sp>
          <p:sp>
            <p:nvSpPr>
              <p:cNvPr id="47143" name="Rectangle 46"/>
              <p:cNvSpPr>
                <a:spLocks/>
              </p:cNvSpPr>
              <p:nvPr/>
            </p:nvSpPr>
            <p:spPr bwMode="auto">
              <a:xfrm>
                <a:off x="2400" y="336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>
                  <a:spcBef>
                    <a:spcPts val="1450"/>
                  </a:spcBef>
                </a:pPr>
                <a:r>
                  <a:rPr lang="en-US">
                    <a:solidFill>
                      <a:srgbClr val="339933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3</a:t>
                </a:r>
              </a:p>
            </p:txBody>
          </p:sp>
        </p:grpSp>
      </p:grpSp>
      <p:grpSp>
        <p:nvGrpSpPr>
          <p:cNvPr id="3119" name="Group 47"/>
          <p:cNvGrpSpPr>
            <a:grpSpLocks/>
          </p:cNvGrpSpPr>
          <p:nvPr/>
        </p:nvGrpSpPr>
        <p:grpSpPr bwMode="auto">
          <a:xfrm>
            <a:off x="5218113" y="3708400"/>
            <a:ext cx="3457575" cy="469900"/>
            <a:chOff x="0" y="0"/>
            <a:chExt cx="2177" cy="296"/>
          </a:xfrm>
        </p:grpSpPr>
        <p:sp>
          <p:nvSpPr>
            <p:cNvPr id="47118" name="Oval 48"/>
            <p:cNvSpPr>
              <a:spLocks/>
            </p:cNvSpPr>
            <p:nvPr/>
          </p:nvSpPr>
          <p:spPr bwMode="auto">
            <a:xfrm>
              <a:off x="0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19" name="Oval 49"/>
            <p:cNvSpPr>
              <a:spLocks/>
            </p:cNvSpPr>
            <p:nvPr/>
          </p:nvSpPr>
          <p:spPr bwMode="auto">
            <a:xfrm>
              <a:off x="528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20" name="Oval 50"/>
            <p:cNvSpPr>
              <a:spLocks/>
            </p:cNvSpPr>
            <p:nvPr/>
          </p:nvSpPr>
          <p:spPr bwMode="auto">
            <a:xfrm>
              <a:off x="1296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21" name="Oval 51"/>
            <p:cNvSpPr>
              <a:spLocks/>
            </p:cNvSpPr>
            <p:nvPr/>
          </p:nvSpPr>
          <p:spPr bwMode="auto">
            <a:xfrm>
              <a:off x="1824" y="48"/>
              <a:ext cx="192" cy="19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7122" name="Line 52"/>
            <p:cNvSpPr>
              <a:spLocks noChangeShapeType="1"/>
            </p:cNvSpPr>
            <p:nvPr/>
          </p:nvSpPr>
          <p:spPr bwMode="auto">
            <a:xfrm>
              <a:off x="192" y="144"/>
              <a:ext cx="336" cy="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53"/>
            <p:cNvSpPr>
              <a:spLocks noChangeShapeType="1"/>
            </p:cNvSpPr>
            <p:nvPr/>
          </p:nvSpPr>
          <p:spPr bwMode="auto">
            <a:xfrm>
              <a:off x="720" y="144"/>
              <a:ext cx="576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54"/>
            <p:cNvSpPr>
              <a:spLocks noChangeShapeType="1"/>
            </p:cNvSpPr>
            <p:nvPr/>
          </p:nvSpPr>
          <p:spPr bwMode="auto">
            <a:xfrm>
              <a:off x="1488" y="144"/>
              <a:ext cx="336" cy="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Rectangle 55"/>
            <p:cNvSpPr>
              <a:spLocks/>
            </p:cNvSpPr>
            <p:nvPr/>
          </p:nvSpPr>
          <p:spPr bwMode="auto">
            <a:xfrm>
              <a:off x="2016" y="0"/>
              <a:ext cx="161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b="1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</p:grpSp>
      <p:sp>
        <p:nvSpPr>
          <p:cNvPr id="3128" name="Rectangle 56"/>
          <p:cNvSpPr>
            <a:spLocks/>
          </p:cNvSpPr>
          <p:nvPr/>
        </p:nvSpPr>
        <p:spPr bwMode="auto">
          <a:xfrm>
            <a:off x="4495800" y="1143000"/>
            <a:ext cx="3962400" cy="1041400"/>
          </a:xfrm>
          <a:prstGeom prst="rect">
            <a:avLst/>
          </a:prstGeom>
          <a:noFill/>
          <a:ln w="12700">
            <a:solidFill>
              <a:srgbClr val="66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1200"/>
              </a:spcBef>
            </a:pPr>
            <a:r>
              <a:rPr lang="en-US" sz="2000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(edges leaving the </a:t>
            </a:r>
            <a:r>
              <a:rPr lang="en-US" sz="2000" b="1" dirty="0" smtClean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Far off </a:t>
            </a:r>
            <a:r>
              <a:rPr lang="en-US" sz="2000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set and edges from the </a:t>
            </a:r>
            <a:r>
              <a:rPr lang="en-US" sz="2000" b="1" dirty="0" smtClean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Frontier </a:t>
            </a:r>
            <a:r>
              <a:rPr lang="en-US" sz="2000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to the </a:t>
            </a:r>
            <a:r>
              <a:rPr lang="en-US" sz="2000" b="1" dirty="0" smtClean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Settled set </a:t>
            </a:r>
            <a:r>
              <a:rPr lang="en-US" sz="2000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are not shown)</a:t>
            </a:r>
          </a:p>
        </p:txBody>
      </p:sp>
      <p:sp>
        <p:nvSpPr>
          <p:cNvPr id="47116" name="Rectangle 58"/>
          <p:cNvSpPr>
            <a:spLocks noGrp="1" noChangeArrowheads="1"/>
          </p:cNvSpPr>
          <p:nvPr>
            <p:ph type="title"/>
          </p:nvPr>
        </p:nvSpPr>
        <p:spPr>
          <a:xfrm>
            <a:off x="5486400" y="228600"/>
            <a:ext cx="3200400" cy="838200"/>
          </a:xfrm>
        </p:spPr>
        <p:txBody>
          <a:bodyPr rIns="132080" anchor="t"/>
          <a:lstStyle/>
          <a:p>
            <a:pPr eaLnBrk="1" hangingPunct="1"/>
            <a:r>
              <a:rPr lang="en-US" sz="2800" b="1" dirty="0">
                <a:solidFill>
                  <a:srgbClr val="CC0000"/>
                </a:solidFill>
                <a:latin typeface="Tw Cen MT" charset="0"/>
              </a:rPr>
              <a:t>The loop invariant</a:t>
            </a:r>
            <a:r>
              <a:rPr lang="en-US" sz="2800" b="1" dirty="0">
                <a:solidFill>
                  <a:srgbClr val="333399"/>
                </a:solidFill>
                <a:latin typeface="Tw Cen MT" charset="0"/>
                <a:ea typeface="ヒラギノ明朝 ProN W6" charset="0"/>
                <a:cs typeface="ヒラギノ明朝 ProN W6" charset="0"/>
              </a:rPr>
              <a:t/>
            </a:r>
            <a:br>
              <a:rPr lang="en-US" sz="2800" b="1" dirty="0">
                <a:solidFill>
                  <a:srgbClr val="333399"/>
                </a:solidFill>
                <a:latin typeface="Tw Cen MT" charset="0"/>
                <a:ea typeface="ヒラギノ明朝 ProN W6" charset="0"/>
                <a:cs typeface="ヒラギノ明朝 ProN W6" charset="0"/>
              </a:rPr>
            </a:br>
            <a:endParaRPr lang="en-US" sz="2800" b="1" dirty="0">
              <a:solidFill>
                <a:srgbClr val="333399"/>
              </a:solidFill>
              <a:latin typeface="Tw Cen MT" charset="0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47117" name="Rectangle 59"/>
          <p:cNvSpPr>
            <a:spLocks/>
          </p:cNvSpPr>
          <p:nvPr/>
        </p:nvSpPr>
        <p:spPr bwMode="auto">
          <a:xfrm>
            <a:off x="3124200" y="5257800"/>
            <a:ext cx="306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utoUpdateAnimBg="0"/>
      <p:bldP spid="3074" grpId="0" autoUpdateAnimBg="0"/>
      <p:bldP spid="3075" grpId="0" autoUpdateAnimBg="0"/>
      <p:bldP spid="312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D21F330A-3B0E-694B-90FD-B5877B8418D1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25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9154" name="Rectangle 1"/>
          <p:cNvSpPr>
            <a:spLocks/>
          </p:cNvSpPr>
          <p:nvPr/>
        </p:nvSpPr>
        <p:spPr bwMode="auto">
          <a:xfrm>
            <a:off x="228600" y="2362200"/>
            <a:ext cx="8229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77825" indent="-338138">
              <a:spcBef>
                <a:spcPts val="1450"/>
              </a:spcBef>
            </a:pPr>
            <a:r>
              <a:rPr lang="en-US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1.</a:t>
            </a: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For a Settled node s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, </a:t>
            </a: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L[s]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is length of shortest v 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r path.</a:t>
            </a:r>
            <a:r>
              <a:rPr lang="en-US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</p:txBody>
      </p:sp>
      <p:sp>
        <p:nvSpPr>
          <p:cNvPr id="49155" name="Rectangle 2"/>
          <p:cNvSpPr>
            <a:spLocks/>
          </p:cNvSpPr>
          <p:nvPr/>
        </p:nvSpPr>
        <p:spPr bwMode="auto">
          <a:xfrm>
            <a:off x="228600" y="2819400"/>
            <a:ext cx="411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2.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All edges leaving S go to </a:t>
            </a: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b="1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</p:txBody>
      </p:sp>
      <p:sp>
        <p:nvSpPr>
          <p:cNvPr id="49156" name="Rectangle 3"/>
          <p:cNvSpPr>
            <a:spLocks/>
          </p:cNvSpPr>
          <p:nvPr/>
        </p:nvSpPr>
        <p:spPr bwMode="auto">
          <a:xfrm>
            <a:off x="228600" y="3276600"/>
            <a:ext cx="8001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3.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a Frontier node f, L[f]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is length of shortest 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 path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using only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Settled nodes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(except for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).</a:t>
            </a:r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317500" y="4648200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Theorem</a:t>
            </a:r>
            <a:r>
              <a:rPr lang="en-US">
                <a:solidFill>
                  <a:srgbClr val="6633CC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For a node </a:t>
            </a: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in </a:t>
            </a: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with minimum L value (over nodes in </a:t>
            </a: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), </a:t>
            </a: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L[f]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is the length of a shortest path from </a:t>
            </a: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to </a:t>
            </a: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</a:p>
        </p:txBody>
      </p:sp>
      <p:sp>
        <p:nvSpPr>
          <p:cNvPr id="49159" name="Rectangle 6"/>
          <p:cNvSpPr>
            <a:spLocks/>
          </p:cNvSpPr>
          <p:nvPr/>
        </p:nvSpPr>
        <p:spPr bwMode="auto">
          <a:xfrm>
            <a:off x="1524000" y="304800"/>
            <a:ext cx="1828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Frontier </a:t>
            </a:r>
          </a:p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</a:p>
        </p:txBody>
      </p:sp>
      <p:sp>
        <p:nvSpPr>
          <p:cNvPr id="49160" name="Rectangle 7"/>
          <p:cNvSpPr>
            <a:spLocks/>
          </p:cNvSpPr>
          <p:nvPr/>
        </p:nvSpPr>
        <p:spPr bwMode="auto">
          <a:xfrm>
            <a:off x="304800" y="304800"/>
            <a:ext cx="1219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Settled </a:t>
            </a:r>
          </a:p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</a:t>
            </a:r>
          </a:p>
        </p:txBody>
      </p:sp>
      <p:sp>
        <p:nvSpPr>
          <p:cNvPr id="49161" name="Rectangle 8"/>
          <p:cNvSpPr>
            <a:spLocks/>
          </p:cNvSpPr>
          <p:nvPr/>
        </p:nvSpPr>
        <p:spPr bwMode="auto">
          <a:xfrm>
            <a:off x="533400" y="1066800"/>
            <a:ext cx="685800" cy="114300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49162" name="Rectangle 9"/>
          <p:cNvSpPr>
            <a:spLocks/>
          </p:cNvSpPr>
          <p:nvPr/>
        </p:nvSpPr>
        <p:spPr bwMode="auto">
          <a:xfrm>
            <a:off x="2057400" y="1066800"/>
            <a:ext cx="685800" cy="11430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49163" name="Rectangle 10"/>
          <p:cNvSpPr>
            <a:spLocks/>
          </p:cNvSpPr>
          <p:nvPr/>
        </p:nvSpPr>
        <p:spPr bwMode="auto">
          <a:xfrm>
            <a:off x="3581400" y="1066800"/>
            <a:ext cx="609600" cy="11430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49164" name="Line 11"/>
          <p:cNvSpPr>
            <a:spLocks noChangeShapeType="1"/>
          </p:cNvSpPr>
          <p:nvPr/>
        </p:nvSpPr>
        <p:spPr bwMode="auto">
          <a:xfrm>
            <a:off x="1219200" y="1219200"/>
            <a:ext cx="838200" cy="158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Line 12"/>
          <p:cNvSpPr>
            <a:spLocks noChangeShapeType="1"/>
          </p:cNvSpPr>
          <p:nvPr/>
        </p:nvSpPr>
        <p:spPr bwMode="auto">
          <a:xfrm>
            <a:off x="2667000" y="1219200"/>
            <a:ext cx="914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Line 13"/>
          <p:cNvSpPr>
            <a:spLocks noChangeShapeType="1"/>
          </p:cNvSpPr>
          <p:nvPr/>
        </p:nvSpPr>
        <p:spPr bwMode="auto">
          <a:xfrm>
            <a:off x="1219200" y="1524000"/>
            <a:ext cx="838200" cy="158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4"/>
          <p:cNvSpPr>
            <a:spLocks noChangeShapeType="1"/>
          </p:cNvSpPr>
          <p:nvPr/>
        </p:nvSpPr>
        <p:spPr bwMode="auto">
          <a:xfrm>
            <a:off x="1219200" y="1905000"/>
            <a:ext cx="1066800" cy="158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Line 15"/>
          <p:cNvSpPr>
            <a:spLocks noChangeShapeType="1"/>
          </p:cNvSpPr>
          <p:nvPr/>
        </p:nvSpPr>
        <p:spPr bwMode="auto">
          <a:xfrm>
            <a:off x="2667000" y="1524000"/>
            <a:ext cx="914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Line 16"/>
          <p:cNvSpPr>
            <a:spLocks noChangeShapeType="1"/>
          </p:cNvSpPr>
          <p:nvPr/>
        </p:nvSpPr>
        <p:spPr bwMode="auto">
          <a:xfrm>
            <a:off x="2667000" y="1752600"/>
            <a:ext cx="914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Rectangle 17"/>
          <p:cNvSpPr>
            <a:spLocks/>
          </p:cNvSpPr>
          <p:nvPr/>
        </p:nvSpPr>
        <p:spPr bwMode="auto">
          <a:xfrm>
            <a:off x="2895600" y="3048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38"/>
              </a:spcBef>
            </a:pPr>
            <a:r>
              <a:rPr lang="en-US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Far off</a:t>
            </a:r>
          </a:p>
        </p:txBody>
      </p:sp>
      <p:grpSp>
        <p:nvGrpSpPr>
          <p:cNvPr id="49171" name="Group 18"/>
          <p:cNvGrpSpPr>
            <a:grpSpLocks/>
          </p:cNvGrpSpPr>
          <p:nvPr/>
        </p:nvGrpSpPr>
        <p:grpSpPr bwMode="auto">
          <a:xfrm>
            <a:off x="2286000" y="1676400"/>
            <a:ext cx="457200" cy="469900"/>
            <a:chOff x="0" y="0"/>
            <a:chExt cx="288" cy="296"/>
          </a:xfrm>
        </p:grpSpPr>
        <p:sp>
          <p:nvSpPr>
            <p:cNvPr id="49207" name="Oval 19"/>
            <p:cNvSpPr>
              <a:spLocks/>
            </p:cNvSpPr>
            <p:nvPr/>
          </p:nvSpPr>
          <p:spPr bwMode="auto">
            <a:xfrm>
              <a:off x="0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208" name="Rectangle 20"/>
            <p:cNvSpPr>
              <a:spLocks/>
            </p:cNvSpPr>
            <p:nvPr/>
          </p:nvSpPr>
          <p:spPr bwMode="auto">
            <a:xfrm>
              <a:off x="0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</p:grpSp>
      <p:sp>
        <p:nvSpPr>
          <p:cNvPr id="49172" name="Rectangle 21"/>
          <p:cNvSpPr>
            <a:spLocks/>
          </p:cNvSpPr>
          <p:nvPr/>
        </p:nvSpPr>
        <p:spPr bwMode="auto">
          <a:xfrm>
            <a:off x="4724400" y="304800"/>
            <a:ext cx="3962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Theorem about the invariant</a:t>
            </a:r>
          </a:p>
        </p:txBody>
      </p: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4722813" y="990600"/>
            <a:ext cx="3781425" cy="469900"/>
            <a:chOff x="0" y="0"/>
            <a:chExt cx="2381" cy="296"/>
          </a:xfrm>
        </p:grpSpPr>
        <p:sp>
          <p:nvSpPr>
            <p:cNvPr id="49198" name="Oval 23"/>
            <p:cNvSpPr>
              <a:spLocks/>
            </p:cNvSpPr>
            <p:nvPr/>
          </p:nvSpPr>
          <p:spPr bwMode="auto">
            <a:xfrm>
              <a:off x="204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199" name="Oval 24"/>
            <p:cNvSpPr>
              <a:spLocks/>
            </p:cNvSpPr>
            <p:nvPr/>
          </p:nvSpPr>
          <p:spPr bwMode="auto">
            <a:xfrm>
              <a:off x="732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200" name="Oval 25"/>
            <p:cNvSpPr>
              <a:spLocks/>
            </p:cNvSpPr>
            <p:nvPr/>
          </p:nvSpPr>
          <p:spPr bwMode="auto">
            <a:xfrm>
              <a:off x="1500" y="48"/>
              <a:ext cx="192" cy="19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201" name="Oval 26"/>
            <p:cNvSpPr>
              <a:spLocks/>
            </p:cNvSpPr>
            <p:nvPr/>
          </p:nvSpPr>
          <p:spPr bwMode="auto">
            <a:xfrm>
              <a:off x="2028" y="48"/>
              <a:ext cx="192" cy="19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49202" name="Line 27"/>
            <p:cNvSpPr>
              <a:spLocks noChangeShapeType="1"/>
            </p:cNvSpPr>
            <p:nvPr/>
          </p:nvSpPr>
          <p:spPr bwMode="auto">
            <a:xfrm>
              <a:off x="396" y="144"/>
              <a:ext cx="336" cy="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3" name="Line 28"/>
            <p:cNvSpPr>
              <a:spLocks noChangeShapeType="1"/>
            </p:cNvSpPr>
            <p:nvPr/>
          </p:nvSpPr>
          <p:spPr bwMode="auto">
            <a:xfrm>
              <a:off x="924" y="144"/>
              <a:ext cx="57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4" name="Line 29"/>
            <p:cNvSpPr>
              <a:spLocks noChangeShapeType="1"/>
            </p:cNvSpPr>
            <p:nvPr/>
          </p:nvSpPr>
          <p:spPr bwMode="auto">
            <a:xfrm>
              <a:off x="1692" y="144"/>
              <a:ext cx="336" cy="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5" name="Rectangle 30"/>
            <p:cNvSpPr>
              <a:spLocks/>
            </p:cNvSpPr>
            <p:nvPr/>
          </p:nvSpPr>
          <p:spPr bwMode="auto">
            <a:xfrm>
              <a:off x="2220" y="0"/>
              <a:ext cx="161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b="1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f</a:t>
              </a:r>
            </a:p>
          </p:txBody>
        </p:sp>
        <p:sp>
          <p:nvSpPr>
            <p:cNvPr id="49206" name="Rectangle 31"/>
            <p:cNvSpPr>
              <a:spLocks/>
            </p:cNvSpPr>
            <p:nvPr/>
          </p:nvSpPr>
          <p:spPr bwMode="auto">
            <a:xfrm>
              <a:off x="0" y="0"/>
              <a:ext cx="19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rgbClr val="CC0000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v</a:t>
              </a:r>
            </a:p>
          </p:txBody>
        </p:sp>
      </p:grpSp>
      <p:grpSp>
        <p:nvGrpSpPr>
          <p:cNvPr id="4128" name="Group 32"/>
          <p:cNvGrpSpPr>
            <a:grpSpLocks/>
          </p:cNvGrpSpPr>
          <p:nvPr/>
        </p:nvGrpSpPr>
        <p:grpSpPr bwMode="auto">
          <a:xfrm>
            <a:off x="2057400" y="1066800"/>
            <a:ext cx="6400800" cy="1231900"/>
            <a:chOff x="0" y="0"/>
            <a:chExt cx="4032" cy="776"/>
          </a:xfrm>
        </p:grpSpPr>
        <p:grpSp>
          <p:nvGrpSpPr>
            <p:cNvPr id="49179" name="Group 33"/>
            <p:cNvGrpSpPr>
              <a:grpSpLocks/>
            </p:cNvGrpSpPr>
            <p:nvPr/>
          </p:nvGrpSpPr>
          <p:grpSpPr bwMode="auto">
            <a:xfrm>
              <a:off x="0" y="0"/>
              <a:ext cx="336" cy="432"/>
              <a:chOff x="0" y="0"/>
              <a:chExt cx="336" cy="432"/>
            </a:xfrm>
          </p:grpSpPr>
          <p:grpSp>
            <p:nvGrpSpPr>
              <p:cNvPr id="49193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96"/>
                <a:chOff x="0" y="0"/>
                <a:chExt cx="288" cy="296"/>
              </a:xfrm>
            </p:grpSpPr>
            <p:sp>
              <p:nvSpPr>
                <p:cNvPr id="49196" name="Oval 35"/>
                <p:cNvSpPr>
                  <a:spLocks/>
                </p:cNvSpPr>
                <p:nvPr/>
              </p:nvSpPr>
              <p:spPr bwMode="auto">
                <a:xfrm>
                  <a:off x="0" y="48"/>
                  <a:ext cx="192" cy="19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49197" name="Rectangle 36"/>
                <p:cNvSpPr>
                  <a:spLocks/>
                </p:cNvSpPr>
                <p:nvPr/>
              </p:nvSpPr>
              <p:spPr bwMode="auto">
                <a:xfrm>
                  <a:off x="0" y="0"/>
                  <a:ext cx="288" cy="2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 marL="39688">
                    <a:spcBef>
                      <a:spcPts val="1450"/>
                    </a:spcBef>
                  </a:pPr>
                  <a:r>
                    <a:rPr lang="en-US">
                      <a:solidFill>
                        <a:schemeClr val="tx1"/>
                      </a:solidFill>
                      <a:latin typeface="Times" charset="0"/>
                      <a:ea typeface="MS PGothic" charset="0"/>
                      <a:cs typeface="MS PGothic" charset="0"/>
                      <a:sym typeface="Times" charset="0"/>
                    </a:rPr>
                    <a:t>g</a:t>
                  </a:r>
                </a:p>
              </p:txBody>
            </p:sp>
          </p:grpSp>
          <p:sp>
            <p:nvSpPr>
              <p:cNvPr id="49194" name="Line 37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144" cy="96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5" name="Line 38"/>
              <p:cNvSpPr>
                <a:spLocks noChangeShapeType="1"/>
              </p:cNvSpPr>
              <p:nvPr/>
            </p:nvSpPr>
            <p:spPr bwMode="auto">
              <a:xfrm flipH="1">
                <a:off x="288" y="240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180" name="Group 39"/>
            <p:cNvGrpSpPr>
              <a:grpSpLocks/>
            </p:cNvGrpSpPr>
            <p:nvPr/>
          </p:nvGrpSpPr>
          <p:grpSpPr bwMode="auto">
            <a:xfrm>
              <a:off x="1884" y="192"/>
              <a:ext cx="2148" cy="584"/>
              <a:chOff x="0" y="0"/>
              <a:chExt cx="2148" cy="584"/>
            </a:xfrm>
          </p:grpSpPr>
          <p:sp>
            <p:nvSpPr>
              <p:cNvPr id="49181" name="Rectangle 40"/>
              <p:cNvSpPr>
                <a:spLocks/>
              </p:cNvSpPr>
              <p:nvPr/>
            </p:nvSpPr>
            <p:spPr bwMode="auto">
              <a:xfrm>
                <a:off x="1488" y="288"/>
                <a:ext cx="193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b="1">
                    <a:solidFill>
                      <a:srgbClr val="0000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g</a:t>
                </a:r>
              </a:p>
            </p:txBody>
          </p:sp>
          <p:grpSp>
            <p:nvGrpSpPr>
              <p:cNvPr id="49182" name="Group 41"/>
              <p:cNvGrpSpPr>
                <a:grpSpLocks/>
              </p:cNvGrpSpPr>
              <p:nvPr/>
            </p:nvGrpSpPr>
            <p:grpSpPr bwMode="auto">
              <a:xfrm>
                <a:off x="0" y="0"/>
                <a:ext cx="2148" cy="528"/>
                <a:chOff x="0" y="0"/>
                <a:chExt cx="2148" cy="528"/>
              </a:xfrm>
            </p:grpSpPr>
            <p:sp>
              <p:nvSpPr>
                <p:cNvPr id="49183" name="Oval 42"/>
                <p:cNvSpPr>
                  <a:spLocks/>
                </p:cNvSpPr>
                <p:nvPr/>
              </p:nvSpPr>
              <p:spPr bwMode="auto">
                <a:xfrm>
                  <a:off x="0" y="336"/>
                  <a:ext cx="192" cy="192"/>
                </a:xfrm>
                <a:prstGeom prst="ellipse">
                  <a:avLst/>
                </a:prstGeom>
                <a:solidFill>
                  <a:srgbClr val="CC0000"/>
                </a:solidFill>
                <a:ln w="127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49184" name="Oval 43"/>
                <p:cNvSpPr>
                  <a:spLocks/>
                </p:cNvSpPr>
                <p:nvPr/>
              </p:nvSpPr>
              <p:spPr bwMode="auto">
                <a:xfrm>
                  <a:off x="768" y="336"/>
                  <a:ext cx="192" cy="192"/>
                </a:xfrm>
                <a:prstGeom prst="ellipse">
                  <a:avLst/>
                </a:prstGeom>
                <a:solidFill>
                  <a:srgbClr val="CC0000"/>
                </a:solidFill>
                <a:ln w="127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49185" name="Oval 44"/>
                <p:cNvSpPr>
                  <a:spLocks/>
                </p:cNvSpPr>
                <p:nvPr/>
              </p:nvSpPr>
              <p:spPr bwMode="auto">
                <a:xfrm>
                  <a:off x="1296" y="336"/>
                  <a:ext cx="192" cy="192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Times" charset="0"/>
                    <a:ea typeface="ヒラギノ明朝 ProN W3" charset="0"/>
                    <a:cs typeface="ヒラギノ明朝 ProN W3" charset="0"/>
                    <a:sym typeface="Times" charset="0"/>
                  </a:endParaRPr>
                </a:p>
              </p:txBody>
            </p:sp>
            <p:sp>
              <p:nvSpPr>
                <p:cNvPr id="49186" name="Line 45"/>
                <p:cNvSpPr>
                  <a:spLocks noChangeShapeType="1"/>
                </p:cNvSpPr>
                <p:nvPr/>
              </p:nvSpPr>
              <p:spPr bwMode="auto">
                <a:xfrm>
                  <a:off x="192" y="432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CC0000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7" name="Line 46"/>
                <p:cNvSpPr>
                  <a:spLocks noChangeShapeType="1"/>
                </p:cNvSpPr>
                <p:nvPr/>
              </p:nvSpPr>
              <p:spPr bwMode="auto">
                <a:xfrm>
                  <a:off x="960" y="432"/>
                  <a:ext cx="336" cy="1"/>
                </a:xfrm>
                <a:prstGeom prst="line">
                  <a:avLst/>
                </a:prstGeom>
                <a:noFill/>
                <a:ln w="25400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8" name="Line 47"/>
                <p:cNvSpPr>
                  <a:spLocks noChangeShapeType="1"/>
                </p:cNvSpPr>
                <p:nvPr/>
              </p:nvSpPr>
              <p:spPr bwMode="auto">
                <a:xfrm>
                  <a:off x="84" y="0"/>
                  <a:ext cx="1" cy="336"/>
                </a:xfrm>
                <a:prstGeom prst="line">
                  <a:avLst/>
                </a:prstGeom>
                <a:noFill/>
                <a:ln w="25400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9" name="Line 4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476" y="336"/>
                  <a:ext cx="336" cy="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90" name="Line 49"/>
                <p:cNvSpPr>
                  <a:spLocks noChangeShapeType="1"/>
                </p:cNvSpPr>
                <p:nvPr/>
              </p:nvSpPr>
              <p:spPr bwMode="auto">
                <a:xfrm>
                  <a:off x="1812" y="336"/>
                  <a:ext cx="144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91" name="Line 5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956" y="288"/>
                  <a:ext cx="192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92" name="Line 51"/>
                <p:cNvSpPr>
                  <a:spLocks noChangeShapeType="1"/>
                </p:cNvSpPr>
                <p:nvPr/>
              </p:nvSpPr>
              <p:spPr bwMode="auto">
                <a:xfrm rot="10800000">
                  <a:off x="1956" y="0"/>
                  <a:ext cx="192" cy="2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48" name="Rectangle 52"/>
          <p:cNvSpPr>
            <a:spLocks/>
          </p:cNvSpPr>
          <p:nvPr/>
        </p:nvSpPr>
        <p:spPr bwMode="auto">
          <a:xfrm>
            <a:off x="304800" y="5562600"/>
            <a:ext cx="2362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Case 1: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is in </a:t>
            </a: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</a:p>
        </p:txBody>
      </p:sp>
      <p:sp>
        <p:nvSpPr>
          <p:cNvPr id="4149" name="Rectangle 53"/>
          <p:cNvSpPr>
            <a:spLocks/>
          </p:cNvSpPr>
          <p:nvPr/>
        </p:nvSpPr>
        <p:spPr bwMode="auto">
          <a:xfrm>
            <a:off x="304800" y="6019800"/>
            <a:ext cx="8153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Case 2: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is in </a:t>
            </a: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 Note that L[v] is 0; it has minimum L value</a:t>
            </a:r>
          </a:p>
        </p:txBody>
      </p:sp>
      <p:sp>
        <p:nvSpPr>
          <p:cNvPr id="4150" name="Rectangle 54"/>
          <p:cNvSpPr>
            <a:spLocks/>
          </p:cNvSpPr>
          <p:nvPr/>
        </p:nvSpPr>
        <p:spPr bwMode="auto">
          <a:xfrm>
            <a:off x="5638800" y="13716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L[g] ≥ L[f]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148" grpId="0" autoUpdateAnimBg="0"/>
      <p:bldP spid="4149" grpId="0" autoUpdateAnimBg="0"/>
      <p:bldP spid="415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F88AA639-05E3-BE48-9AFC-4A5BF67776D0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26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51202" name="Rectangle 1"/>
          <p:cNvSpPr>
            <a:spLocks/>
          </p:cNvSpPr>
          <p:nvPr/>
        </p:nvSpPr>
        <p:spPr bwMode="auto">
          <a:xfrm>
            <a:off x="228600" y="1981200"/>
            <a:ext cx="3886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496888" indent="-457200">
              <a:spcBef>
                <a:spcPts val="288"/>
              </a:spcBef>
            </a:pP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1.  For s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, </a:t>
            </a: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L[s]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is length of</a:t>
            </a:r>
          </a:p>
          <a:p>
            <a:pPr marL="496888" indent="-457200">
              <a:spcBef>
                <a:spcPts val="288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shortest v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 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 path.</a:t>
            </a:r>
            <a:r>
              <a:rPr lang="en-US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</p:txBody>
      </p:sp>
      <p:grpSp>
        <p:nvGrpSpPr>
          <p:cNvPr id="51203" name="Group 2"/>
          <p:cNvGrpSpPr>
            <a:grpSpLocks/>
          </p:cNvGrpSpPr>
          <p:nvPr/>
        </p:nvGrpSpPr>
        <p:grpSpPr bwMode="auto">
          <a:xfrm>
            <a:off x="457200" y="1066800"/>
            <a:ext cx="3657600" cy="838200"/>
            <a:chOff x="0" y="0"/>
            <a:chExt cx="2304" cy="528"/>
          </a:xfrm>
        </p:grpSpPr>
        <p:sp>
          <p:nvSpPr>
            <p:cNvPr id="51216" name="Rectangle 3"/>
            <p:cNvSpPr>
              <a:spLocks/>
            </p:cNvSpPr>
            <p:nvPr/>
          </p:nvSpPr>
          <p:spPr bwMode="auto">
            <a:xfrm>
              <a:off x="0" y="0"/>
              <a:ext cx="432" cy="528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1217" name="Rectangle 4"/>
            <p:cNvSpPr>
              <a:spLocks/>
            </p:cNvSpPr>
            <p:nvPr/>
          </p:nvSpPr>
          <p:spPr bwMode="auto">
            <a:xfrm>
              <a:off x="960" y="0"/>
              <a:ext cx="432" cy="52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1218" name="Rectangle 5"/>
            <p:cNvSpPr>
              <a:spLocks/>
            </p:cNvSpPr>
            <p:nvPr/>
          </p:nvSpPr>
          <p:spPr bwMode="auto">
            <a:xfrm>
              <a:off x="1920" y="0"/>
              <a:ext cx="384" cy="52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1219" name="Line 6"/>
            <p:cNvSpPr>
              <a:spLocks noChangeShapeType="1"/>
            </p:cNvSpPr>
            <p:nvPr/>
          </p:nvSpPr>
          <p:spPr bwMode="auto">
            <a:xfrm>
              <a:off x="431" y="96"/>
              <a:ext cx="529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0" name="Line 7"/>
            <p:cNvSpPr>
              <a:spLocks noChangeShapeType="1"/>
            </p:cNvSpPr>
            <p:nvPr/>
          </p:nvSpPr>
          <p:spPr bwMode="auto">
            <a:xfrm>
              <a:off x="431" y="336"/>
              <a:ext cx="529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1" name="Line 8"/>
            <p:cNvSpPr>
              <a:spLocks noChangeShapeType="1"/>
            </p:cNvSpPr>
            <p:nvPr/>
          </p:nvSpPr>
          <p:spPr bwMode="auto">
            <a:xfrm>
              <a:off x="1344" y="96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2" name="Line 9"/>
            <p:cNvSpPr>
              <a:spLocks noChangeShapeType="1"/>
            </p:cNvSpPr>
            <p:nvPr/>
          </p:nvSpPr>
          <p:spPr bwMode="auto">
            <a:xfrm>
              <a:off x="1344" y="240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4" name="Rectangle 10"/>
          <p:cNvSpPr>
            <a:spLocks/>
          </p:cNvSpPr>
          <p:nvPr/>
        </p:nvSpPr>
        <p:spPr bwMode="auto">
          <a:xfrm>
            <a:off x="228600" y="2819400"/>
            <a:ext cx="411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2.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Edges leaving S go to </a:t>
            </a: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</p:txBody>
      </p:sp>
      <p:sp>
        <p:nvSpPr>
          <p:cNvPr id="51205" name="Rectangle 11"/>
          <p:cNvSpPr>
            <a:spLocks/>
          </p:cNvSpPr>
          <p:nvPr/>
        </p:nvSpPr>
        <p:spPr bwMode="auto">
          <a:xfrm>
            <a:off x="533400" y="685800"/>
            <a:ext cx="3962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38"/>
              </a:spcBef>
            </a:pP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</a:t>
            </a: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      F          </a:t>
            </a:r>
            <a:r>
              <a:rPr lang="en-US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Far off</a:t>
            </a:r>
          </a:p>
        </p:txBody>
      </p:sp>
      <p:sp>
        <p:nvSpPr>
          <p:cNvPr id="51206" name="Rectangle 12"/>
          <p:cNvSpPr>
            <a:spLocks/>
          </p:cNvSpPr>
          <p:nvPr/>
        </p:nvSpPr>
        <p:spPr bwMode="auto">
          <a:xfrm>
            <a:off x="228600" y="3276600"/>
            <a:ext cx="3962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3.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f, L[f]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is length of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shortest 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 path using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red nodes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(except for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).</a:t>
            </a:r>
          </a:p>
        </p:txBody>
      </p:sp>
      <p:sp>
        <p:nvSpPr>
          <p:cNvPr id="5134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S=  { }; F=  { v }; L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[v]=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0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;</a:t>
            </a:r>
          </a:p>
        </p:txBody>
      </p:sp>
      <p:sp>
        <p:nvSpPr>
          <p:cNvPr id="5135" name="Rectangle 15"/>
          <p:cNvSpPr>
            <a:spLocks/>
          </p:cNvSpPr>
          <p:nvPr/>
        </p:nvSpPr>
        <p:spPr bwMode="auto">
          <a:xfrm>
            <a:off x="4419600" y="762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51210" name="Rectangle 16"/>
          <p:cNvSpPr>
            <a:spLocks/>
          </p:cNvSpPr>
          <p:nvPr/>
        </p:nvSpPr>
        <p:spPr bwMode="auto">
          <a:xfrm>
            <a:off x="304800" y="4648200"/>
            <a:ext cx="3810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3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Theorem: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For a node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in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</a:p>
          <a:p>
            <a:pPr marL="39688">
              <a:spcBef>
                <a:spcPts val="13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with min L value, L[f] is</a:t>
            </a:r>
          </a:p>
          <a:p>
            <a:pPr marL="39688">
              <a:spcBef>
                <a:spcPts val="13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shortest path length</a:t>
            </a:r>
          </a:p>
        </p:txBody>
      </p:sp>
      <p:sp>
        <p:nvSpPr>
          <p:cNvPr id="51211" name="Oval 17"/>
          <p:cNvSpPr>
            <a:spLocks/>
          </p:cNvSpPr>
          <p:nvPr/>
        </p:nvSpPr>
        <p:spPr bwMode="auto">
          <a:xfrm>
            <a:off x="2095500" y="1384300"/>
            <a:ext cx="304800" cy="3048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51212" name="Rectangle 18"/>
          <p:cNvSpPr>
            <a:spLocks/>
          </p:cNvSpPr>
          <p:nvPr/>
        </p:nvSpPr>
        <p:spPr bwMode="auto">
          <a:xfrm>
            <a:off x="2133600" y="1295400"/>
            <a:ext cx="45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</a:t>
            </a:r>
          </a:p>
        </p:txBody>
      </p:sp>
      <p:sp>
        <p:nvSpPr>
          <p:cNvPr id="51213" name="Rectangle 19"/>
          <p:cNvSpPr>
            <a:spLocks noGrp="1" noChangeArrowheads="1"/>
          </p:cNvSpPr>
          <p:nvPr>
            <p:ph type="title"/>
          </p:nvPr>
        </p:nvSpPr>
        <p:spPr>
          <a:xfrm>
            <a:off x="292100" y="165100"/>
            <a:ext cx="2552700" cy="660400"/>
          </a:xfrm>
        </p:spPr>
        <p:txBody>
          <a:bodyPr rIns="132080" anchor="t"/>
          <a:lstStyle/>
          <a:p>
            <a:pPr eaLnBrk="1" hangingPunct="1"/>
            <a:r>
              <a:rPr lang="en-US" sz="2800" b="1">
                <a:solidFill>
                  <a:srgbClr val="CC0000"/>
                </a:solidFill>
                <a:latin typeface="Tw Cen MT" charset="0"/>
                <a:sym typeface="Times" charset="0"/>
              </a:rPr>
              <a:t>The algorithm</a:t>
            </a:r>
            <a:endParaRPr lang="en-US" sz="2800" b="1">
              <a:solidFill>
                <a:srgbClr val="CC0000"/>
              </a:solidFill>
              <a:latin typeface="Tw Cen MT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sp>
        <p:nvSpPr>
          <p:cNvPr id="51214" name="Rectangle 20"/>
          <p:cNvSpPr>
            <a:spLocks/>
          </p:cNvSpPr>
          <p:nvPr/>
        </p:nvSpPr>
        <p:spPr bwMode="auto">
          <a:xfrm>
            <a:off x="4267200" y="4991100"/>
            <a:ext cx="4191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Loopy question 1: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</a:p>
        </p:txBody>
      </p:sp>
      <p:sp>
        <p:nvSpPr>
          <p:cNvPr id="5141" name="Rectangle 21"/>
          <p:cNvSpPr>
            <a:spLocks/>
          </p:cNvSpPr>
          <p:nvPr/>
        </p:nvSpPr>
        <p:spPr bwMode="auto">
          <a:xfrm>
            <a:off x="4305300" y="5422900"/>
            <a:ext cx="411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How does the loop start? What is done to truthify the invariant?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utoUpdateAnimBg="0"/>
      <p:bldP spid="5135" grpId="0" autoUpdateAnimBg="0"/>
      <p:bldP spid="514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73235B1F-F2ED-AF4B-A141-241A54FA0A80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27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145" name="Rectangle 1"/>
          <p:cNvSpPr>
            <a:spLocks/>
          </p:cNvSpPr>
          <p:nvPr/>
        </p:nvSpPr>
        <p:spPr bwMode="auto">
          <a:xfrm>
            <a:off x="4343400" y="5562600"/>
            <a:ext cx="403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When does loop stop? When is array L completely calculated?</a:t>
            </a:r>
          </a:p>
        </p:txBody>
      </p:sp>
      <p:sp>
        <p:nvSpPr>
          <p:cNvPr id="53251" name="Rectangle 2"/>
          <p:cNvSpPr>
            <a:spLocks/>
          </p:cNvSpPr>
          <p:nvPr/>
        </p:nvSpPr>
        <p:spPr bwMode="auto">
          <a:xfrm>
            <a:off x="4419600" y="838200"/>
            <a:ext cx="45720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     {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</a:t>
            </a: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125"/>
              </a:spcBef>
            </a:pPr>
            <a:endParaRPr lang="en-US" sz="1000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125"/>
              </a:spcBef>
            </a:pPr>
            <a:endParaRPr lang="en-US" sz="1000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53252" name="Rectangle 3"/>
          <p:cNvSpPr>
            <a:spLocks/>
          </p:cNvSpPr>
          <p:nvPr/>
        </p:nvSpPr>
        <p:spPr bwMode="auto">
          <a:xfrm>
            <a:off x="228600" y="1981200"/>
            <a:ext cx="3886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496888" indent="-457200">
              <a:spcBef>
                <a:spcPts val="288"/>
              </a:spcBef>
            </a:pP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1.  For s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, </a:t>
            </a: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L[s]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is length of</a:t>
            </a:r>
          </a:p>
          <a:p>
            <a:pPr marL="496888" indent="-457200">
              <a:spcBef>
                <a:spcPts val="288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shortest v 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 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 path.</a:t>
            </a:r>
            <a:r>
              <a:rPr lang="en-US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</p:txBody>
      </p:sp>
      <p:grpSp>
        <p:nvGrpSpPr>
          <p:cNvPr id="53253" name="Group 4"/>
          <p:cNvGrpSpPr>
            <a:grpSpLocks/>
          </p:cNvGrpSpPr>
          <p:nvPr/>
        </p:nvGrpSpPr>
        <p:grpSpPr bwMode="auto">
          <a:xfrm>
            <a:off x="457200" y="1066800"/>
            <a:ext cx="3657600" cy="838200"/>
            <a:chOff x="0" y="0"/>
            <a:chExt cx="2304" cy="528"/>
          </a:xfrm>
        </p:grpSpPr>
        <p:sp>
          <p:nvSpPr>
            <p:cNvPr id="53264" name="Rectangle 5"/>
            <p:cNvSpPr>
              <a:spLocks/>
            </p:cNvSpPr>
            <p:nvPr/>
          </p:nvSpPr>
          <p:spPr bwMode="auto">
            <a:xfrm>
              <a:off x="0" y="0"/>
              <a:ext cx="432" cy="528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3265" name="Rectangle 6"/>
            <p:cNvSpPr>
              <a:spLocks/>
            </p:cNvSpPr>
            <p:nvPr/>
          </p:nvSpPr>
          <p:spPr bwMode="auto">
            <a:xfrm>
              <a:off x="960" y="0"/>
              <a:ext cx="432" cy="52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3266" name="Rectangle 7"/>
            <p:cNvSpPr>
              <a:spLocks/>
            </p:cNvSpPr>
            <p:nvPr/>
          </p:nvSpPr>
          <p:spPr bwMode="auto">
            <a:xfrm>
              <a:off x="1920" y="0"/>
              <a:ext cx="384" cy="52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3267" name="Line 8"/>
            <p:cNvSpPr>
              <a:spLocks noChangeShapeType="1"/>
            </p:cNvSpPr>
            <p:nvPr/>
          </p:nvSpPr>
          <p:spPr bwMode="auto">
            <a:xfrm>
              <a:off x="431" y="96"/>
              <a:ext cx="529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Line 9"/>
            <p:cNvSpPr>
              <a:spLocks noChangeShapeType="1"/>
            </p:cNvSpPr>
            <p:nvPr/>
          </p:nvSpPr>
          <p:spPr bwMode="auto">
            <a:xfrm>
              <a:off x="431" y="336"/>
              <a:ext cx="529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Line 10"/>
            <p:cNvSpPr>
              <a:spLocks noChangeShapeType="1"/>
            </p:cNvSpPr>
            <p:nvPr/>
          </p:nvSpPr>
          <p:spPr bwMode="auto">
            <a:xfrm>
              <a:off x="1344" y="96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Line 11"/>
            <p:cNvSpPr>
              <a:spLocks noChangeShapeType="1"/>
            </p:cNvSpPr>
            <p:nvPr/>
          </p:nvSpPr>
          <p:spPr bwMode="auto">
            <a:xfrm>
              <a:off x="1344" y="240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4" name="Rectangle 12"/>
          <p:cNvSpPr>
            <a:spLocks/>
          </p:cNvSpPr>
          <p:nvPr/>
        </p:nvSpPr>
        <p:spPr bwMode="auto">
          <a:xfrm>
            <a:off x="228600" y="2819400"/>
            <a:ext cx="411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2.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Edges leaving S go to </a:t>
            </a: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.</a:t>
            </a:r>
            <a:r>
              <a:rPr lang="en-US">
                <a:solidFill>
                  <a:srgbClr val="333399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</p:txBody>
      </p:sp>
      <p:sp>
        <p:nvSpPr>
          <p:cNvPr id="53255" name="Rectangle 13"/>
          <p:cNvSpPr>
            <a:spLocks/>
          </p:cNvSpPr>
          <p:nvPr/>
        </p:nvSpPr>
        <p:spPr bwMode="auto">
          <a:xfrm>
            <a:off x="533400" y="685800"/>
            <a:ext cx="3962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38"/>
              </a:spcBef>
            </a:pP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b="1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</a:t>
            </a:r>
            <a:r>
              <a:rPr lang="en-US" b="1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      F          </a:t>
            </a:r>
            <a:r>
              <a:rPr lang="en-US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Far off</a:t>
            </a:r>
          </a:p>
        </p:txBody>
      </p:sp>
      <p:sp>
        <p:nvSpPr>
          <p:cNvPr id="53256" name="Rectangle 14"/>
          <p:cNvSpPr>
            <a:spLocks/>
          </p:cNvSpPr>
          <p:nvPr/>
        </p:nvSpPr>
        <p:spPr bwMode="auto">
          <a:xfrm>
            <a:off x="228600" y="3276600"/>
            <a:ext cx="3962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3.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f, L[f]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is length of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shortest v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Symbol" charset="0"/>
              </a:rPr>
              <a:t>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 path using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red nodes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(except for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).</a:t>
            </a:r>
          </a:p>
        </p:txBody>
      </p:sp>
      <p:sp>
        <p:nvSpPr>
          <p:cNvPr id="53260" name="Rectangle 18"/>
          <p:cNvSpPr>
            <a:spLocks/>
          </p:cNvSpPr>
          <p:nvPr/>
        </p:nvSpPr>
        <p:spPr bwMode="auto">
          <a:xfrm>
            <a:off x="304800" y="4648200"/>
            <a:ext cx="3810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3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Theorem: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For a node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in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</a:p>
          <a:p>
            <a:pPr marL="39688">
              <a:spcBef>
                <a:spcPts val="13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with min L value, L[f] is</a:t>
            </a:r>
          </a:p>
          <a:p>
            <a:pPr marL="39688">
              <a:spcBef>
                <a:spcPts val="13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shortest path length</a:t>
            </a:r>
          </a:p>
        </p:txBody>
      </p:sp>
      <p:sp>
        <p:nvSpPr>
          <p:cNvPr id="6163" name="Rectangle 19"/>
          <p:cNvSpPr>
            <a:spLocks/>
          </p:cNvSpPr>
          <p:nvPr/>
        </p:nvSpPr>
        <p:spPr bwMode="auto">
          <a:xfrm>
            <a:off x="5334000" y="838200"/>
            <a:ext cx="1447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 </a:t>
            </a:r>
            <a:r>
              <a:rPr lang="en-US" dirty="0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t>≠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{}</a:t>
            </a:r>
          </a:p>
        </p:txBody>
      </p:sp>
      <p:sp>
        <p:nvSpPr>
          <p:cNvPr id="53262" name="Rectangle 20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2603500" cy="635000"/>
          </a:xfrm>
        </p:spPr>
        <p:txBody>
          <a:bodyPr rIns="132080" anchor="t"/>
          <a:lstStyle/>
          <a:p>
            <a:pPr eaLnBrk="1" hangingPunct="1"/>
            <a:r>
              <a:rPr lang="en-US" sz="2800" b="1">
                <a:solidFill>
                  <a:srgbClr val="CC0000"/>
                </a:solidFill>
                <a:latin typeface="Tw Cen MT" charset="0"/>
                <a:sym typeface="Times" charset="0"/>
              </a:rPr>
              <a:t>The algorithm</a:t>
            </a:r>
            <a:endParaRPr lang="en-US" sz="2800" b="1">
              <a:solidFill>
                <a:srgbClr val="CC0000"/>
              </a:solidFill>
              <a:latin typeface="Tw Cen MT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sp>
        <p:nvSpPr>
          <p:cNvPr id="53263" name="Rectangle 21"/>
          <p:cNvSpPr>
            <a:spLocks/>
          </p:cNvSpPr>
          <p:nvPr/>
        </p:nvSpPr>
        <p:spPr bwMode="auto">
          <a:xfrm>
            <a:off x="4343400" y="5181600"/>
            <a:ext cx="4191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Loopy question 2: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</a:p>
        </p:txBody>
      </p:sp>
      <p:sp>
        <p:nvSpPr>
          <p:cNvPr id="26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S=  { }; F=  { v }; L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[v]=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0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;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utoUpdateAnimBg="0"/>
      <p:bldP spid="616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28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343400" y="685800"/>
            <a:ext cx="4572000" cy="445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            {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4724400" y="1082675"/>
            <a:ext cx="396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f= node in F with min L value;</a:t>
            </a:r>
            <a:r>
              <a:rPr lang="en-US" sz="1000" dirty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Remove f from F, add it to S;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38862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71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543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2114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686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31432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6004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40576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5148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1.  For s</a:t>
            </a:r>
            <a:r>
              <a:rPr lang="en-US" dirty="0" smtClean="0">
                <a:sym typeface="Times" charset="0"/>
              </a:rPr>
              <a:t>, </a:t>
            </a: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L[s]</a:t>
            </a:r>
            <a:r>
              <a:rPr lang="en-US" dirty="0" smtClean="0">
                <a:sym typeface="Times" charset="0"/>
              </a:rPr>
              <a:t> is length of</a:t>
            </a:r>
          </a:p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dirty="0" smtClean="0">
                <a:sym typeface="Times" charset="0"/>
              </a:rPr>
              <a:t>     shortest v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 smtClean="0">
                <a:sym typeface="Times" charset="0"/>
              </a:rPr>
              <a:t>s path.</a:t>
            </a:r>
            <a:r>
              <a:rPr lang="en-US" dirty="0" smtClean="0">
                <a:solidFill>
                  <a:schemeClr val="accent2"/>
                </a:solidFill>
                <a:sym typeface="Times" charset="0"/>
              </a:rPr>
              <a:t>   </a:t>
            </a:r>
            <a:endParaRPr lang="en-US" dirty="0" smtClean="0"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1066800"/>
            <a:ext cx="3657600" cy="838200"/>
            <a:chOff x="288" y="864"/>
            <a:chExt cx="2304" cy="528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52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5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20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228600" y="2819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2.</a:t>
            </a:r>
            <a:r>
              <a:rPr lang="en-US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Edges leaving S go to </a:t>
            </a:r>
            <a:r>
              <a:rPr lang="en-US" b="1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>
                <a:solidFill>
                  <a:schemeClr val="accent2"/>
                </a:solidFill>
                <a:latin typeface="Times" charset="0"/>
                <a:ea typeface="ヒラギノ明朝 ProN W3" charset="0"/>
                <a:sym typeface="Times" charset="0"/>
              </a:rPr>
              <a:t>   </a:t>
            </a:r>
            <a:endParaRPr lang="en-US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685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228600" y="3276600"/>
            <a:ext cx="39624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3.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For f, L[f]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is length of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shortest v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f path using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red nodes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(except for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).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304800" y="4724400"/>
            <a:ext cx="38100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Theorem: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For a node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in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with min L value, L[f] is</a:t>
            </a: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shortest path length</a:t>
            </a:r>
          </a:p>
        </p:txBody>
      </p:sp>
      <p:grpSp>
        <p:nvGrpSpPr>
          <p:cNvPr id="58" name="Group 21"/>
          <p:cNvGrpSpPr>
            <a:grpSpLocks/>
          </p:cNvGrpSpPr>
          <p:nvPr/>
        </p:nvGrpSpPr>
        <p:grpSpPr bwMode="auto">
          <a:xfrm>
            <a:off x="914400" y="1524000"/>
            <a:ext cx="1676400" cy="457200"/>
            <a:chOff x="672" y="1392"/>
            <a:chExt cx="1056" cy="288"/>
          </a:xfrm>
        </p:grpSpPr>
        <p:sp>
          <p:nvSpPr>
            <p:cNvPr id="59" name="Oval 22"/>
            <p:cNvSpPr>
              <a:spLocks noChangeArrowheads="1"/>
            </p:cNvSpPr>
            <p:nvPr/>
          </p:nvSpPr>
          <p:spPr bwMode="auto">
            <a:xfrm>
              <a:off x="1440" y="144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60" name="Line 23"/>
            <p:cNvSpPr>
              <a:spLocks noChangeShapeType="1"/>
            </p:cNvSpPr>
            <p:nvPr/>
          </p:nvSpPr>
          <p:spPr bwMode="auto">
            <a:xfrm>
              <a:off x="672" y="1536"/>
              <a:ext cx="76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1440" y="139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Times" charset="0"/>
                  <a:ea typeface="ヒラギノ明朝 ProN W3" charset="0"/>
                  <a:sym typeface="Times" charset="0"/>
                </a:rPr>
                <a:t>f</a:t>
              </a:r>
            </a:p>
          </p:txBody>
        </p:sp>
      </p:grp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5334000" y="685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 ≠  {}</a:t>
            </a:r>
          </a:p>
        </p:txBody>
      </p:sp>
      <p:sp>
        <p:nvSpPr>
          <p:cNvPr id="63" name="Rectangle 36"/>
          <p:cNvSpPr txBox="1">
            <a:spLocks noChangeArrowheads="1"/>
          </p:cNvSpPr>
          <p:nvPr/>
        </p:nvSpPr>
        <p:spPr bwMode="auto">
          <a:xfrm>
            <a:off x="228600" y="228600"/>
            <a:ext cx="251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bIns="50800"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Time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defRPr/>
            </a:pPr>
            <a:r>
              <a:rPr lang="en-US" sz="2800" b="1" smtClean="0">
                <a:solidFill>
                  <a:srgbClr val="CC0000"/>
                </a:solidFill>
              </a:rPr>
              <a:t>The algorithm</a:t>
            </a:r>
            <a:endParaRPr lang="en-US"/>
          </a:p>
        </p:txBody>
      </p:sp>
      <p:grpSp>
        <p:nvGrpSpPr>
          <p:cNvPr id="65" name="Group 49"/>
          <p:cNvGrpSpPr>
            <a:grpSpLocks/>
          </p:cNvGrpSpPr>
          <p:nvPr/>
        </p:nvGrpSpPr>
        <p:grpSpPr bwMode="auto">
          <a:xfrm>
            <a:off x="685800" y="1371600"/>
            <a:ext cx="2895600" cy="533400"/>
            <a:chOff x="432" y="864"/>
            <a:chExt cx="1824" cy="336"/>
          </a:xfrm>
        </p:grpSpPr>
        <p:sp>
          <p:nvSpPr>
            <p:cNvPr id="66" name="Oval 42"/>
            <p:cNvSpPr>
              <a:spLocks noChangeArrowheads="1"/>
            </p:cNvSpPr>
            <p:nvPr/>
          </p:nvSpPr>
          <p:spPr bwMode="auto">
            <a:xfrm>
              <a:off x="432" y="96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grpSp>
          <p:nvGrpSpPr>
            <p:cNvPr id="55316" name="Group 47"/>
            <p:cNvGrpSpPr>
              <a:grpSpLocks/>
            </p:cNvGrpSpPr>
            <p:nvPr/>
          </p:nvGrpSpPr>
          <p:grpSpPr bwMode="auto">
            <a:xfrm>
              <a:off x="432" y="864"/>
              <a:ext cx="1824" cy="336"/>
              <a:chOff x="432" y="864"/>
              <a:chExt cx="1824" cy="336"/>
            </a:xfrm>
          </p:grpSpPr>
          <p:sp>
            <p:nvSpPr>
              <p:cNvPr id="68" name="Text Box 44"/>
              <p:cNvSpPr txBox="1">
                <a:spLocks noChangeArrowheads="1"/>
              </p:cNvSpPr>
              <p:nvPr/>
            </p:nvSpPr>
            <p:spPr bwMode="auto">
              <a:xfrm>
                <a:off x="432" y="9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latin typeface="Times" charset="0"/>
                    <a:ea typeface="ヒラギノ明朝 ProN W3" charset="0"/>
                    <a:sym typeface="Times" charset="0"/>
                  </a:rPr>
                  <a:t>f</a:t>
                </a:r>
              </a:p>
            </p:txBody>
          </p:sp>
          <p:sp>
            <p:nvSpPr>
              <p:cNvPr id="69" name="Line 45"/>
              <p:cNvSpPr>
                <a:spLocks noChangeShapeType="1"/>
              </p:cNvSpPr>
              <p:nvPr/>
            </p:nvSpPr>
            <p:spPr bwMode="auto">
              <a:xfrm flipV="1">
                <a:off x="624" y="864"/>
                <a:ext cx="768" cy="192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Line 46"/>
              <p:cNvSpPr>
                <a:spLocks noChangeShapeType="1"/>
              </p:cNvSpPr>
              <p:nvPr/>
            </p:nvSpPr>
            <p:spPr bwMode="auto">
              <a:xfrm flipV="1">
                <a:off x="624" y="1008"/>
                <a:ext cx="1632" cy="4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S=  { }; F=  { v }; L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[v]= 0;</a:t>
            </a:r>
          </a:p>
        </p:txBody>
      </p:sp>
      <p:sp>
        <p:nvSpPr>
          <p:cNvPr id="38" name="Rectangle 25"/>
          <p:cNvSpPr>
            <a:spLocks/>
          </p:cNvSpPr>
          <p:nvPr/>
        </p:nvSpPr>
        <p:spPr bwMode="auto">
          <a:xfrm>
            <a:off x="2362200" y="5943600"/>
            <a:ext cx="6172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Loopy question </a:t>
            </a:r>
            <a:r>
              <a:rPr lang="en-US" b="1" dirty="0" smtClean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3: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Progress toward termination?</a:t>
            </a:r>
          </a:p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29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343400" y="685800"/>
            <a:ext cx="4572000" cy="526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            {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4724400" y="1082675"/>
            <a:ext cx="396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f= node in F with min L value;</a:t>
            </a:r>
            <a:r>
              <a:rPr lang="en-US" sz="1000" dirty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Remove f from F, add it to S;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38862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71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543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2114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686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31432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6004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40576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5148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1.  For s</a:t>
            </a:r>
            <a:r>
              <a:rPr lang="en-US" dirty="0" smtClean="0">
                <a:sym typeface="Times" charset="0"/>
              </a:rPr>
              <a:t>, </a:t>
            </a: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L[s]</a:t>
            </a:r>
            <a:r>
              <a:rPr lang="en-US" dirty="0" smtClean="0">
                <a:sym typeface="Times" charset="0"/>
              </a:rPr>
              <a:t> is length of</a:t>
            </a:r>
          </a:p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dirty="0" smtClean="0">
                <a:sym typeface="Times" charset="0"/>
              </a:rPr>
              <a:t>     shortest v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 smtClean="0">
                <a:sym typeface="Times" charset="0"/>
              </a:rPr>
              <a:t>s path.</a:t>
            </a:r>
            <a:r>
              <a:rPr lang="en-US" dirty="0" smtClean="0">
                <a:solidFill>
                  <a:schemeClr val="accent2"/>
                </a:solidFill>
                <a:sym typeface="Times" charset="0"/>
              </a:rPr>
              <a:t>   </a:t>
            </a:r>
            <a:endParaRPr lang="en-US" dirty="0" smtClean="0"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1066800"/>
            <a:ext cx="3657600" cy="838200"/>
            <a:chOff x="288" y="864"/>
            <a:chExt cx="2304" cy="528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52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5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20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228600" y="2819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2.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Edges leaving S go to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 dirty="0">
                <a:solidFill>
                  <a:schemeClr val="accent2"/>
                </a:solidFill>
                <a:latin typeface="Times" charset="0"/>
                <a:ea typeface="ヒラギノ明朝 ProN W3" charset="0"/>
                <a:sym typeface="Times" charset="0"/>
              </a:rPr>
              <a:t>   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685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228600" y="3276600"/>
            <a:ext cx="39624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3.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For f, L[f]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is length of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shortest v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f path using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red nodes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(except for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).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304800" y="4724400"/>
            <a:ext cx="38100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Theorem: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For a node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in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with min L value, L[f] is</a:t>
            </a: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shortest path length</a:t>
            </a:r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5334000" y="685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 ≠  {}</a:t>
            </a:r>
          </a:p>
        </p:txBody>
      </p:sp>
      <p:sp>
        <p:nvSpPr>
          <p:cNvPr id="63" name="Rectangle 36"/>
          <p:cNvSpPr txBox="1">
            <a:spLocks noChangeArrowheads="1"/>
          </p:cNvSpPr>
          <p:nvPr/>
        </p:nvSpPr>
        <p:spPr bwMode="auto">
          <a:xfrm>
            <a:off x="228600" y="228600"/>
            <a:ext cx="251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bIns="50800"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Time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defRPr/>
            </a:pPr>
            <a:r>
              <a:rPr lang="en-US" sz="2800" b="1" smtClean="0">
                <a:solidFill>
                  <a:srgbClr val="CC0000"/>
                </a:solidFill>
              </a:rPr>
              <a:t>The algorithm</a:t>
            </a:r>
            <a:endParaRPr lang="en-US"/>
          </a:p>
        </p:txBody>
      </p:sp>
      <p:grpSp>
        <p:nvGrpSpPr>
          <p:cNvPr id="65" name="Group 49"/>
          <p:cNvGrpSpPr>
            <a:grpSpLocks/>
          </p:cNvGrpSpPr>
          <p:nvPr/>
        </p:nvGrpSpPr>
        <p:grpSpPr bwMode="auto">
          <a:xfrm>
            <a:off x="685800" y="1371600"/>
            <a:ext cx="2895600" cy="533400"/>
            <a:chOff x="432" y="864"/>
            <a:chExt cx="1824" cy="336"/>
          </a:xfrm>
        </p:grpSpPr>
        <p:sp>
          <p:nvSpPr>
            <p:cNvPr id="66" name="Oval 42"/>
            <p:cNvSpPr>
              <a:spLocks noChangeArrowheads="1"/>
            </p:cNvSpPr>
            <p:nvPr/>
          </p:nvSpPr>
          <p:spPr bwMode="auto">
            <a:xfrm>
              <a:off x="432" y="96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grpSp>
          <p:nvGrpSpPr>
            <p:cNvPr id="55316" name="Group 47"/>
            <p:cNvGrpSpPr>
              <a:grpSpLocks/>
            </p:cNvGrpSpPr>
            <p:nvPr/>
          </p:nvGrpSpPr>
          <p:grpSpPr bwMode="auto">
            <a:xfrm>
              <a:off x="432" y="864"/>
              <a:ext cx="1824" cy="336"/>
              <a:chOff x="432" y="864"/>
              <a:chExt cx="1824" cy="336"/>
            </a:xfrm>
          </p:grpSpPr>
          <p:sp>
            <p:nvSpPr>
              <p:cNvPr id="68" name="Text Box 44"/>
              <p:cNvSpPr txBox="1">
                <a:spLocks noChangeArrowheads="1"/>
              </p:cNvSpPr>
              <p:nvPr/>
            </p:nvSpPr>
            <p:spPr bwMode="auto">
              <a:xfrm>
                <a:off x="432" y="9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latin typeface="Times" charset="0"/>
                    <a:ea typeface="ヒラギノ明朝 ProN W3" charset="0"/>
                    <a:sym typeface="Times" charset="0"/>
                  </a:rPr>
                  <a:t>f</a:t>
                </a:r>
              </a:p>
            </p:txBody>
          </p:sp>
          <p:sp>
            <p:nvSpPr>
              <p:cNvPr id="69" name="Line 45"/>
              <p:cNvSpPr>
                <a:spLocks noChangeShapeType="1"/>
              </p:cNvSpPr>
              <p:nvPr/>
            </p:nvSpPr>
            <p:spPr bwMode="auto">
              <a:xfrm flipV="1">
                <a:off x="624" y="864"/>
                <a:ext cx="768" cy="192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Line 46"/>
              <p:cNvSpPr>
                <a:spLocks noChangeShapeType="1"/>
              </p:cNvSpPr>
              <p:nvPr/>
            </p:nvSpPr>
            <p:spPr bwMode="auto">
              <a:xfrm flipV="1">
                <a:off x="624" y="1008"/>
                <a:ext cx="1632" cy="48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S=  { }; F=  { v }; L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[v]= 0;</a:t>
            </a:r>
          </a:p>
        </p:txBody>
      </p:sp>
      <p:sp>
        <p:nvSpPr>
          <p:cNvPr id="33" name="Rectangle 21"/>
          <p:cNvSpPr>
            <a:spLocks/>
          </p:cNvSpPr>
          <p:nvPr/>
        </p:nvSpPr>
        <p:spPr bwMode="auto">
          <a:xfrm>
            <a:off x="4800600" y="190500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each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neighbor w of f {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34" name="Rectangle 25"/>
          <p:cNvSpPr>
            <a:spLocks/>
          </p:cNvSpPr>
          <p:nvPr/>
        </p:nvSpPr>
        <p:spPr bwMode="auto">
          <a:xfrm>
            <a:off x="3429000" y="5943600"/>
            <a:ext cx="5105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Loopy question 4: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Maintain invariant?</a:t>
            </a:r>
          </a:p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35" name="Rectangle 22"/>
          <p:cNvSpPr>
            <a:spLocks/>
          </p:cNvSpPr>
          <p:nvPr/>
        </p:nvSpPr>
        <p:spPr bwMode="auto">
          <a:xfrm>
            <a:off x="5219700" y="2306638"/>
            <a:ext cx="38862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(w not in S or F) {</a:t>
            </a:r>
          </a:p>
          <a:p>
            <a:pPr marL="39688">
              <a:spcBef>
                <a:spcPts val="300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{</a:t>
            </a:r>
          </a:p>
          <a:p>
            <a:pPr marL="39688">
              <a:spcBef>
                <a:spcPts val="30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</a:p>
        </p:txBody>
      </p:sp>
      <p:sp>
        <p:nvSpPr>
          <p:cNvPr id="38" name="Line 28"/>
          <p:cNvSpPr>
            <a:spLocks noChangeShapeType="1"/>
          </p:cNvSpPr>
          <p:nvPr/>
        </p:nvSpPr>
        <p:spPr bwMode="auto">
          <a:xfrm rot="10800000" flipH="1">
            <a:off x="990600" y="1371600"/>
            <a:ext cx="121920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30"/>
          <p:cNvGrpSpPr>
            <a:grpSpLocks/>
          </p:cNvGrpSpPr>
          <p:nvPr/>
        </p:nvGrpSpPr>
        <p:grpSpPr bwMode="auto">
          <a:xfrm>
            <a:off x="2209800" y="1143000"/>
            <a:ext cx="457200" cy="469900"/>
            <a:chOff x="48" y="0"/>
            <a:chExt cx="288" cy="296"/>
          </a:xfrm>
        </p:grpSpPr>
        <p:sp>
          <p:nvSpPr>
            <p:cNvPr id="55" name="Oval 31"/>
            <p:cNvSpPr>
              <a:spLocks/>
            </p:cNvSpPr>
            <p:nvPr/>
          </p:nvSpPr>
          <p:spPr bwMode="auto">
            <a:xfrm>
              <a:off x="48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6" name="Rectangle 32"/>
            <p:cNvSpPr>
              <a:spLocks/>
            </p:cNvSpPr>
            <p:nvPr/>
          </p:nvSpPr>
          <p:spPr bwMode="auto">
            <a:xfrm>
              <a:off x="48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w</a:t>
              </a:r>
            </a:p>
          </p:txBody>
        </p:sp>
      </p:grpSp>
      <p:grpSp>
        <p:nvGrpSpPr>
          <p:cNvPr id="71" name="Group 34"/>
          <p:cNvGrpSpPr>
            <a:grpSpLocks/>
          </p:cNvGrpSpPr>
          <p:nvPr/>
        </p:nvGrpSpPr>
        <p:grpSpPr bwMode="auto">
          <a:xfrm>
            <a:off x="3619500" y="1397000"/>
            <a:ext cx="495300" cy="469900"/>
            <a:chOff x="48" y="0"/>
            <a:chExt cx="312" cy="296"/>
          </a:xfrm>
        </p:grpSpPr>
        <p:sp>
          <p:nvSpPr>
            <p:cNvPr id="72" name="Oval 35"/>
            <p:cNvSpPr>
              <a:spLocks/>
            </p:cNvSpPr>
            <p:nvPr/>
          </p:nvSpPr>
          <p:spPr bwMode="auto">
            <a:xfrm>
              <a:off x="48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73" name="Rectangle 36"/>
            <p:cNvSpPr>
              <a:spLocks/>
            </p:cNvSpPr>
            <p:nvPr/>
          </p:nvSpPr>
          <p:spPr bwMode="auto">
            <a:xfrm>
              <a:off x="72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99983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  <p:bldP spid="3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381000"/>
            <a:ext cx="8153400" cy="609600"/>
          </a:xfrm>
        </p:spPr>
        <p:txBody>
          <a:bodyPr/>
          <a:lstStyle/>
          <a:p>
            <a:pPr algn="ctr"/>
            <a:r>
              <a:rPr lang="en-US" sz="3200">
                <a:solidFill>
                  <a:srgbClr val="800000"/>
                </a:solidFill>
                <a:latin typeface="Tw Cen MT" charset="0"/>
              </a:rPr>
              <a:t>Shortest Paths in Graphs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3434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latin typeface="Tw Cen MT" charset="0"/>
              </a:rPr>
              <a:t>Problem of finding shortest (min-cost) path in a graph occurs often</a:t>
            </a:r>
          </a:p>
          <a:p>
            <a:pPr lvl="1">
              <a:defRPr/>
            </a:pPr>
            <a:r>
              <a:rPr lang="en-US" sz="2400" dirty="0">
                <a:latin typeface="Tw Cen MT" charset="0"/>
              </a:rPr>
              <a:t>Find shortest route between Ithaca and West Lafayette, IN</a:t>
            </a:r>
          </a:p>
          <a:p>
            <a:pPr lvl="1">
              <a:defRPr/>
            </a:pPr>
            <a:r>
              <a:rPr lang="en-US" sz="2400" dirty="0">
                <a:latin typeface="Tw Cen MT" charset="0"/>
              </a:rPr>
              <a:t>Result depends on notion of cost</a:t>
            </a:r>
          </a:p>
          <a:p>
            <a:pPr lvl="2">
              <a:defRPr/>
            </a:pPr>
            <a:r>
              <a:rPr lang="en-US" sz="2400" dirty="0">
                <a:latin typeface="Tw Cen MT" charset="0"/>
              </a:rPr>
              <a:t>Least mileage… or least time… or cheapest</a:t>
            </a:r>
          </a:p>
          <a:p>
            <a:pPr lvl="2">
              <a:defRPr/>
            </a:pPr>
            <a:r>
              <a:rPr lang="en-US" sz="2400" dirty="0">
                <a:latin typeface="Tw Cen MT" charset="0"/>
              </a:rPr>
              <a:t>Perhaps, expends the least power in the butterfly while flying fastest</a:t>
            </a:r>
          </a:p>
          <a:p>
            <a:pPr lvl="2">
              <a:defRPr/>
            </a:pPr>
            <a:r>
              <a:rPr lang="en-US" sz="2400" dirty="0">
                <a:latin typeface="Tw Cen MT" charset="0"/>
              </a:rPr>
              <a:t>Many “costs” can be represented as edge </a:t>
            </a:r>
            <a:r>
              <a:rPr lang="en-US" sz="2400" dirty="0" smtClean="0">
                <a:latin typeface="Tw Cen MT" charset="0"/>
              </a:rPr>
              <a:t>weights</a:t>
            </a:r>
          </a:p>
          <a:p>
            <a:pPr marL="90488" indent="0"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Tw Cen MT" charset="0"/>
              </a:rPr>
              <a:t>Every time you use </a:t>
            </a:r>
            <a:r>
              <a:rPr lang="en-US" sz="2400" dirty="0" err="1">
                <a:solidFill>
                  <a:srgbClr val="FF0000"/>
                </a:solidFill>
                <a:latin typeface="Tw Cen MT" charset="0"/>
              </a:rPr>
              <a:t>g</a:t>
            </a:r>
            <a:r>
              <a:rPr lang="en-US" sz="2400" dirty="0" err="1" smtClean="0">
                <a:solidFill>
                  <a:srgbClr val="FF0000"/>
                </a:solidFill>
                <a:latin typeface="Tw Cen MT" charset="0"/>
              </a:rPr>
              <a:t>ooglemaps</a:t>
            </a:r>
            <a:r>
              <a:rPr lang="en-US" sz="2400" dirty="0" smtClean="0">
                <a:solidFill>
                  <a:srgbClr val="FF0000"/>
                </a:solidFill>
                <a:latin typeface="Tw Cen MT" charset="0"/>
              </a:rPr>
              <a:t> or the GPS system on your smartphone to find directions you are using a shortest-path algorithm</a:t>
            </a:r>
            <a:endParaRPr lang="en-US" sz="2400" dirty="0">
              <a:solidFill>
                <a:srgbClr val="FF0000"/>
              </a:solidFill>
              <a:latin typeface="Tw Cen MT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6232306-A3AB-EC4F-B13D-09C4DB8DC2F1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28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1"/>
          <p:cNvSpPr>
            <a:spLocks/>
          </p:cNvSpPr>
          <p:nvPr/>
        </p:nvSpPr>
        <p:spPr bwMode="auto">
          <a:xfrm>
            <a:off x="4800600" y="190500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each edge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, w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{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343400" y="685800"/>
            <a:ext cx="4572000" cy="526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            {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30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4724400" y="1082675"/>
            <a:ext cx="396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f= node in F with min L value;</a:t>
            </a:r>
            <a:r>
              <a:rPr lang="en-US" sz="1000" dirty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Remove f from F, add it to S;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38862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71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543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2114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686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31432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6004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40576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5148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1.  For s</a:t>
            </a:r>
            <a:r>
              <a:rPr lang="en-US" dirty="0" smtClean="0">
                <a:sym typeface="Times" charset="0"/>
              </a:rPr>
              <a:t>, </a:t>
            </a: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L[s]</a:t>
            </a:r>
            <a:r>
              <a:rPr lang="en-US" dirty="0" smtClean="0">
                <a:sym typeface="Times" charset="0"/>
              </a:rPr>
              <a:t> is length of</a:t>
            </a:r>
          </a:p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dirty="0" smtClean="0">
                <a:sym typeface="Times" charset="0"/>
              </a:rPr>
              <a:t>     shortest v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 smtClean="0">
                <a:sym typeface="Times" charset="0"/>
              </a:rPr>
              <a:t>s path.</a:t>
            </a:r>
            <a:r>
              <a:rPr lang="en-US" dirty="0" smtClean="0">
                <a:solidFill>
                  <a:schemeClr val="accent2"/>
                </a:solidFill>
                <a:sym typeface="Times" charset="0"/>
              </a:rPr>
              <a:t>   </a:t>
            </a:r>
            <a:endParaRPr lang="en-US" dirty="0" smtClean="0"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1066800"/>
            <a:ext cx="3657600" cy="838200"/>
            <a:chOff x="288" y="864"/>
            <a:chExt cx="2304" cy="528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52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5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20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228600" y="2819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2.</a:t>
            </a:r>
            <a:r>
              <a:rPr lang="en-US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Edges leaving S go to </a:t>
            </a:r>
            <a:r>
              <a:rPr lang="en-US" b="1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>
                <a:solidFill>
                  <a:schemeClr val="accent2"/>
                </a:solidFill>
                <a:latin typeface="Times" charset="0"/>
                <a:ea typeface="ヒラギノ明朝 ProN W3" charset="0"/>
                <a:sym typeface="Times" charset="0"/>
              </a:rPr>
              <a:t>   </a:t>
            </a:r>
            <a:endParaRPr lang="en-US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685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228600" y="3276600"/>
            <a:ext cx="39624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3.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For f, L[f]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is length of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shortest v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f path using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red nodes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(except for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).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304800" y="4724400"/>
            <a:ext cx="38100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Theorem: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For a node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in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with min L value, L[f] is</a:t>
            </a: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shortest path length</a:t>
            </a:r>
          </a:p>
        </p:txBody>
      </p:sp>
      <p:grpSp>
        <p:nvGrpSpPr>
          <p:cNvPr id="58" name="Group 21"/>
          <p:cNvGrpSpPr>
            <a:grpSpLocks/>
          </p:cNvGrpSpPr>
          <p:nvPr/>
        </p:nvGrpSpPr>
        <p:grpSpPr bwMode="auto">
          <a:xfrm>
            <a:off x="2133600" y="1524000"/>
            <a:ext cx="457200" cy="457200"/>
            <a:chOff x="1392" y="1392"/>
            <a:chExt cx="288" cy="288"/>
          </a:xfrm>
        </p:grpSpPr>
        <p:sp>
          <p:nvSpPr>
            <p:cNvPr id="59" name="Oval 22"/>
            <p:cNvSpPr>
              <a:spLocks noChangeArrowheads="1"/>
            </p:cNvSpPr>
            <p:nvPr/>
          </p:nvSpPr>
          <p:spPr bwMode="auto">
            <a:xfrm>
              <a:off x="1440" y="144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1392" y="139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Times" charset="0"/>
                  <a:ea typeface="ヒラギノ明朝 ProN W3" charset="0"/>
                  <a:sym typeface="Times" charset="0"/>
                </a:rPr>
                <a:t>w</a:t>
              </a:r>
            </a:p>
          </p:txBody>
        </p:sp>
      </p:grp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5334000" y="685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 ≠  {}</a:t>
            </a:r>
          </a:p>
        </p:txBody>
      </p:sp>
      <p:sp>
        <p:nvSpPr>
          <p:cNvPr id="63" name="Rectangle 36"/>
          <p:cNvSpPr txBox="1">
            <a:spLocks noChangeArrowheads="1"/>
          </p:cNvSpPr>
          <p:nvPr/>
        </p:nvSpPr>
        <p:spPr bwMode="auto">
          <a:xfrm>
            <a:off x="228600" y="228600"/>
            <a:ext cx="251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bIns="50800"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Time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defRPr/>
            </a:pPr>
            <a:r>
              <a:rPr lang="en-US" sz="2800" b="1" smtClean="0">
                <a:solidFill>
                  <a:srgbClr val="CC0000"/>
                </a:solidFill>
              </a:rPr>
              <a:t>The algorithm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85800" y="1447800"/>
            <a:ext cx="457200" cy="457200"/>
            <a:chOff x="5334000" y="5181600"/>
            <a:chExt cx="457200" cy="457200"/>
          </a:xfrm>
        </p:grpSpPr>
        <p:sp>
          <p:nvSpPr>
            <p:cNvPr id="66" name="Oval 42"/>
            <p:cNvSpPr>
              <a:spLocks noChangeArrowheads="1"/>
            </p:cNvSpPr>
            <p:nvPr/>
          </p:nvSpPr>
          <p:spPr bwMode="auto">
            <a:xfrm>
              <a:off x="5334000" y="5257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68" name="Text Box 44"/>
            <p:cNvSpPr txBox="1">
              <a:spLocks noChangeArrowheads="1"/>
            </p:cNvSpPr>
            <p:nvPr/>
          </p:nvSpPr>
          <p:spPr bwMode="auto">
            <a:xfrm>
              <a:off x="5334000" y="5181600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Times" charset="0"/>
                  <a:ea typeface="ヒラギノ明朝 ProN W3" charset="0"/>
                  <a:sym typeface="Times" charset="0"/>
                </a:rPr>
                <a:t>f</a:t>
              </a:r>
            </a:p>
          </p:txBody>
        </p:sp>
      </p:grpSp>
      <p:sp>
        <p:nvSpPr>
          <p:cNvPr id="69" name="Line 45"/>
          <p:cNvSpPr>
            <a:spLocks noChangeShapeType="1"/>
          </p:cNvSpPr>
          <p:nvPr/>
        </p:nvSpPr>
        <p:spPr bwMode="auto">
          <a:xfrm flipV="1">
            <a:off x="990600" y="1371600"/>
            <a:ext cx="1219200" cy="3048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" name="Line 46"/>
          <p:cNvSpPr>
            <a:spLocks noChangeShapeType="1"/>
          </p:cNvSpPr>
          <p:nvPr/>
        </p:nvSpPr>
        <p:spPr bwMode="auto">
          <a:xfrm flipV="1">
            <a:off x="990600" y="1600200"/>
            <a:ext cx="2590800" cy="762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S=  { }; F=  { v }; L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[v]= 0;</a:t>
            </a:r>
          </a:p>
        </p:txBody>
      </p:sp>
      <p:sp>
        <p:nvSpPr>
          <p:cNvPr id="34" name="Rectangle 25"/>
          <p:cNvSpPr>
            <a:spLocks/>
          </p:cNvSpPr>
          <p:nvPr/>
        </p:nvSpPr>
        <p:spPr bwMode="auto">
          <a:xfrm>
            <a:off x="3429000" y="5943600"/>
            <a:ext cx="5105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Loopy question 4: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Maintain invariant?</a:t>
            </a:r>
          </a:p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35" name="Rectangle 22"/>
          <p:cNvSpPr>
            <a:spLocks/>
          </p:cNvSpPr>
          <p:nvPr/>
        </p:nvSpPr>
        <p:spPr bwMode="auto">
          <a:xfrm>
            <a:off x="5219700" y="2306638"/>
            <a:ext cx="38862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(w not in S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L[w]=  L[f]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add w to F;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{</a:t>
            </a:r>
          </a:p>
          <a:p>
            <a:pPr marL="39688">
              <a:spcBef>
                <a:spcPts val="30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</a:p>
        </p:txBody>
      </p:sp>
      <p:grpSp>
        <p:nvGrpSpPr>
          <p:cNvPr id="39" name="Group 30"/>
          <p:cNvGrpSpPr>
            <a:grpSpLocks/>
          </p:cNvGrpSpPr>
          <p:nvPr/>
        </p:nvGrpSpPr>
        <p:grpSpPr bwMode="auto">
          <a:xfrm>
            <a:off x="2209800" y="1143000"/>
            <a:ext cx="457200" cy="469900"/>
            <a:chOff x="48" y="0"/>
            <a:chExt cx="288" cy="296"/>
          </a:xfrm>
        </p:grpSpPr>
        <p:sp>
          <p:nvSpPr>
            <p:cNvPr id="43" name="Oval 31"/>
            <p:cNvSpPr>
              <a:spLocks/>
            </p:cNvSpPr>
            <p:nvPr/>
          </p:nvSpPr>
          <p:spPr bwMode="auto">
            <a:xfrm>
              <a:off x="48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4" name="Rectangle 32"/>
            <p:cNvSpPr>
              <a:spLocks/>
            </p:cNvSpPr>
            <p:nvPr/>
          </p:nvSpPr>
          <p:spPr bwMode="auto">
            <a:xfrm>
              <a:off x="48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w</a:t>
              </a:r>
            </a:p>
          </p:txBody>
        </p:sp>
      </p:grpSp>
      <p:sp>
        <p:nvSpPr>
          <p:cNvPr id="55" name="Line 33"/>
          <p:cNvSpPr>
            <a:spLocks noChangeShapeType="1"/>
          </p:cNvSpPr>
          <p:nvPr/>
        </p:nvSpPr>
        <p:spPr bwMode="auto">
          <a:xfrm rot="10800000" flipH="1" flipV="1">
            <a:off x="990600" y="1701800"/>
            <a:ext cx="1219200" cy="508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6" name="Group 34"/>
          <p:cNvGrpSpPr>
            <a:grpSpLocks/>
          </p:cNvGrpSpPr>
          <p:nvPr/>
        </p:nvGrpSpPr>
        <p:grpSpPr bwMode="auto">
          <a:xfrm>
            <a:off x="3619500" y="1397000"/>
            <a:ext cx="495300" cy="469900"/>
            <a:chOff x="48" y="0"/>
            <a:chExt cx="312" cy="296"/>
          </a:xfrm>
        </p:grpSpPr>
        <p:sp>
          <p:nvSpPr>
            <p:cNvPr id="64" name="Oval 35"/>
            <p:cNvSpPr>
              <a:spLocks/>
            </p:cNvSpPr>
            <p:nvPr/>
          </p:nvSpPr>
          <p:spPr bwMode="auto">
            <a:xfrm>
              <a:off x="48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67" name="Rectangle 36"/>
            <p:cNvSpPr>
              <a:spLocks/>
            </p:cNvSpPr>
            <p:nvPr/>
          </p:nvSpPr>
          <p:spPr bwMode="auto">
            <a:xfrm>
              <a:off x="72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722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1"/>
          <p:cNvSpPr>
            <a:spLocks/>
          </p:cNvSpPr>
          <p:nvPr/>
        </p:nvSpPr>
        <p:spPr bwMode="auto">
          <a:xfrm>
            <a:off x="4800600" y="190500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each edge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, w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{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343400" y="685800"/>
            <a:ext cx="4572000" cy="526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            {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31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4724400" y="1082675"/>
            <a:ext cx="396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f= node in F with min L value;</a:t>
            </a:r>
            <a:r>
              <a:rPr lang="en-US" sz="1000" dirty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Remove f from F, add it to S;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38862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71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543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2114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686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31432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6004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40576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5148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1.  For s</a:t>
            </a:r>
            <a:r>
              <a:rPr lang="en-US" dirty="0" smtClean="0">
                <a:sym typeface="Times" charset="0"/>
              </a:rPr>
              <a:t>, </a:t>
            </a: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L[s]</a:t>
            </a:r>
            <a:r>
              <a:rPr lang="en-US" dirty="0" smtClean="0">
                <a:sym typeface="Times" charset="0"/>
              </a:rPr>
              <a:t> is length of</a:t>
            </a:r>
          </a:p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dirty="0" smtClean="0">
                <a:sym typeface="Times" charset="0"/>
              </a:rPr>
              <a:t>     shortest v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 smtClean="0">
                <a:sym typeface="Times" charset="0"/>
              </a:rPr>
              <a:t>s path.</a:t>
            </a:r>
            <a:r>
              <a:rPr lang="en-US" dirty="0" smtClean="0">
                <a:solidFill>
                  <a:schemeClr val="accent2"/>
                </a:solidFill>
                <a:sym typeface="Times" charset="0"/>
              </a:rPr>
              <a:t>   </a:t>
            </a:r>
            <a:endParaRPr lang="en-US" dirty="0" smtClean="0"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1066800"/>
            <a:ext cx="3657600" cy="838200"/>
            <a:chOff x="288" y="864"/>
            <a:chExt cx="2304" cy="528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52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5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20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228600" y="2819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2.</a:t>
            </a:r>
            <a:r>
              <a:rPr lang="en-US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Edges leaving S go to </a:t>
            </a:r>
            <a:r>
              <a:rPr lang="en-US" b="1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>
                <a:solidFill>
                  <a:schemeClr val="accent2"/>
                </a:solidFill>
                <a:latin typeface="Times" charset="0"/>
                <a:ea typeface="ヒラギノ明朝 ProN W3" charset="0"/>
                <a:sym typeface="Times" charset="0"/>
              </a:rPr>
              <a:t>   </a:t>
            </a:r>
            <a:endParaRPr lang="en-US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685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228600" y="3276600"/>
            <a:ext cx="39624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3.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For f, L[f]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is length of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shortest v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f path using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red nodes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(except for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).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304800" y="4724400"/>
            <a:ext cx="38100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Theorem: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For a node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in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with min L value, L[f] is</a:t>
            </a: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shortest path length</a:t>
            </a:r>
          </a:p>
        </p:txBody>
      </p:sp>
      <p:grpSp>
        <p:nvGrpSpPr>
          <p:cNvPr id="58" name="Group 21"/>
          <p:cNvGrpSpPr>
            <a:grpSpLocks/>
          </p:cNvGrpSpPr>
          <p:nvPr/>
        </p:nvGrpSpPr>
        <p:grpSpPr bwMode="auto">
          <a:xfrm>
            <a:off x="2133600" y="1524000"/>
            <a:ext cx="457200" cy="457200"/>
            <a:chOff x="1392" y="1392"/>
            <a:chExt cx="288" cy="288"/>
          </a:xfrm>
        </p:grpSpPr>
        <p:sp>
          <p:nvSpPr>
            <p:cNvPr id="59" name="Oval 22"/>
            <p:cNvSpPr>
              <a:spLocks noChangeArrowheads="1"/>
            </p:cNvSpPr>
            <p:nvPr/>
          </p:nvSpPr>
          <p:spPr bwMode="auto">
            <a:xfrm>
              <a:off x="1440" y="144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1392" y="139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Times" charset="0"/>
                  <a:ea typeface="ヒラギノ明朝 ProN W3" charset="0"/>
                  <a:sym typeface="Times" charset="0"/>
                </a:rPr>
                <a:t>w</a:t>
              </a:r>
            </a:p>
          </p:txBody>
        </p:sp>
      </p:grp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5334000" y="685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 ≠  {}</a:t>
            </a:r>
          </a:p>
        </p:txBody>
      </p:sp>
      <p:sp>
        <p:nvSpPr>
          <p:cNvPr id="63" name="Rectangle 36"/>
          <p:cNvSpPr txBox="1">
            <a:spLocks noChangeArrowheads="1"/>
          </p:cNvSpPr>
          <p:nvPr/>
        </p:nvSpPr>
        <p:spPr bwMode="auto">
          <a:xfrm>
            <a:off x="228600" y="228600"/>
            <a:ext cx="251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bIns="50800"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Time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defRPr/>
            </a:pPr>
            <a:r>
              <a:rPr lang="en-US" sz="2800" b="1" smtClean="0">
                <a:solidFill>
                  <a:srgbClr val="CC0000"/>
                </a:solidFill>
              </a:rPr>
              <a:t>The algorithm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85800" y="1447800"/>
            <a:ext cx="457200" cy="457200"/>
            <a:chOff x="5334000" y="5181600"/>
            <a:chExt cx="457200" cy="457200"/>
          </a:xfrm>
        </p:grpSpPr>
        <p:sp>
          <p:nvSpPr>
            <p:cNvPr id="66" name="Oval 42"/>
            <p:cNvSpPr>
              <a:spLocks noChangeArrowheads="1"/>
            </p:cNvSpPr>
            <p:nvPr/>
          </p:nvSpPr>
          <p:spPr bwMode="auto">
            <a:xfrm>
              <a:off x="5334000" y="5257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68" name="Text Box 44"/>
            <p:cNvSpPr txBox="1">
              <a:spLocks noChangeArrowheads="1"/>
            </p:cNvSpPr>
            <p:nvPr/>
          </p:nvSpPr>
          <p:spPr bwMode="auto">
            <a:xfrm>
              <a:off x="5334000" y="5181600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latin typeface="Times" charset="0"/>
                  <a:ea typeface="ヒラギノ明朝 ProN W3" charset="0"/>
                  <a:sym typeface="Times" charset="0"/>
                </a:rPr>
                <a:t>f</a:t>
              </a:r>
            </a:p>
          </p:txBody>
        </p:sp>
      </p:grpSp>
      <p:sp>
        <p:nvSpPr>
          <p:cNvPr id="69" name="Line 45"/>
          <p:cNvSpPr>
            <a:spLocks noChangeShapeType="1"/>
          </p:cNvSpPr>
          <p:nvPr/>
        </p:nvSpPr>
        <p:spPr bwMode="auto">
          <a:xfrm flipV="1">
            <a:off x="990600" y="1371600"/>
            <a:ext cx="1219200" cy="3048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S=  { }; F=  { v }; L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[v]= 0;</a:t>
            </a:r>
          </a:p>
        </p:txBody>
      </p:sp>
      <p:sp>
        <p:nvSpPr>
          <p:cNvPr id="34" name="Rectangle 25"/>
          <p:cNvSpPr>
            <a:spLocks/>
          </p:cNvSpPr>
          <p:nvPr/>
        </p:nvSpPr>
        <p:spPr bwMode="auto">
          <a:xfrm>
            <a:off x="3429000" y="5943600"/>
            <a:ext cx="5105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9933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Loopy question 4: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Maintain invariant?</a:t>
            </a:r>
          </a:p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35" name="Rectangle 22"/>
          <p:cNvSpPr>
            <a:spLocks/>
          </p:cNvSpPr>
          <p:nvPr/>
        </p:nvSpPr>
        <p:spPr bwMode="auto">
          <a:xfrm>
            <a:off x="5219700" y="2306638"/>
            <a:ext cx="38862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(w not in S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L[w]=  L[f]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add w to F;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{</a:t>
            </a:r>
          </a:p>
          <a:p>
            <a:pPr marL="39688">
              <a:spcBef>
                <a:spcPts val="30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</a:p>
        </p:txBody>
      </p:sp>
      <p:grpSp>
        <p:nvGrpSpPr>
          <p:cNvPr id="39" name="Group 30"/>
          <p:cNvGrpSpPr>
            <a:grpSpLocks/>
          </p:cNvGrpSpPr>
          <p:nvPr/>
        </p:nvGrpSpPr>
        <p:grpSpPr bwMode="auto">
          <a:xfrm>
            <a:off x="2209800" y="1143000"/>
            <a:ext cx="457200" cy="469900"/>
            <a:chOff x="48" y="0"/>
            <a:chExt cx="288" cy="296"/>
          </a:xfrm>
        </p:grpSpPr>
        <p:sp>
          <p:nvSpPr>
            <p:cNvPr id="43" name="Oval 31"/>
            <p:cNvSpPr>
              <a:spLocks/>
            </p:cNvSpPr>
            <p:nvPr/>
          </p:nvSpPr>
          <p:spPr bwMode="auto">
            <a:xfrm>
              <a:off x="48" y="48"/>
              <a:ext cx="192" cy="19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54" name="Rectangle 32"/>
            <p:cNvSpPr>
              <a:spLocks/>
            </p:cNvSpPr>
            <p:nvPr/>
          </p:nvSpPr>
          <p:spPr bwMode="auto">
            <a:xfrm>
              <a:off x="48" y="0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50"/>
                </a:spcBef>
              </a:pPr>
              <a:r>
                <a:rPr lang="en-US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w</a:t>
              </a:r>
            </a:p>
          </p:txBody>
        </p:sp>
      </p:grpSp>
      <p:sp>
        <p:nvSpPr>
          <p:cNvPr id="55" name="Line 33"/>
          <p:cNvSpPr>
            <a:spLocks noChangeShapeType="1"/>
          </p:cNvSpPr>
          <p:nvPr/>
        </p:nvSpPr>
        <p:spPr bwMode="auto">
          <a:xfrm rot="10800000" flipH="1" flipV="1">
            <a:off x="990600" y="1701800"/>
            <a:ext cx="1219200" cy="508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(L[f]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L[w])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L[w]= L[f]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, w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;  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194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1"/>
          <p:cNvSpPr>
            <a:spLocks/>
          </p:cNvSpPr>
          <p:nvPr/>
        </p:nvSpPr>
        <p:spPr bwMode="auto">
          <a:xfrm>
            <a:off x="4800600" y="190500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each edge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, w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{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</a:t>
            </a: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343400" y="685800"/>
            <a:ext cx="4572000" cy="526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            {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sz="1000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 smtClean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32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4724400" y="1082675"/>
            <a:ext cx="396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f= node in F with min L value;</a:t>
            </a:r>
            <a:r>
              <a:rPr lang="en-US" sz="1000" dirty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Remove f from F, add it to S;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38862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71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543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21145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68605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31432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6004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40576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5148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1.  For s</a:t>
            </a:r>
            <a:r>
              <a:rPr lang="en-US" dirty="0" smtClean="0">
                <a:sym typeface="Times" charset="0"/>
              </a:rPr>
              <a:t>, </a:t>
            </a:r>
            <a:r>
              <a:rPr lang="en-US" b="1" dirty="0" smtClean="0">
                <a:solidFill>
                  <a:srgbClr val="CC0000"/>
                </a:solidFill>
                <a:sym typeface="Times" charset="0"/>
              </a:rPr>
              <a:t>L[s]</a:t>
            </a:r>
            <a:r>
              <a:rPr lang="en-US" dirty="0" smtClean="0">
                <a:sym typeface="Times" charset="0"/>
              </a:rPr>
              <a:t> is length of</a:t>
            </a:r>
          </a:p>
          <a:p>
            <a:pPr>
              <a:spcBef>
                <a:spcPct val="10000"/>
              </a:spcBef>
              <a:buFont typeface="Times" charset="0"/>
              <a:buNone/>
              <a:defRPr/>
            </a:pPr>
            <a:r>
              <a:rPr lang="en-US" dirty="0" smtClean="0">
                <a:sym typeface="Times" charset="0"/>
              </a:rPr>
              <a:t>     shortest v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 smtClean="0">
                <a:sym typeface="Times" charset="0"/>
              </a:rPr>
              <a:t>s path.</a:t>
            </a:r>
            <a:r>
              <a:rPr lang="en-US" dirty="0" smtClean="0">
                <a:solidFill>
                  <a:schemeClr val="accent2"/>
                </a:solidFill>
                <a:sym typeface="Times" charset="0"/>
              </a:rPr>
              <a:t>   </a:t>
            </a:r>
            <a:endParaRPr lang="en-US" dirty="0" smtClean="0"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1066800"/>
            <a:ext cx="3657600" cy="838200"/>
            <a:chOff x="288" y="864"/>
            <a:chExt cx="2304" cy="528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52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5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20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228600" y="2819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2.</a:t>
            </a:r>
            <a:r>
              <a:rPr lang="en-US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Edges leaving S go to </a:t>
            </a:r>
            <a:r>
              <a:rPr lang="en-US" b="1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>
                <a:latin typeface="Times" charset="0"/>
                <a:ea typeface="ヒラギノ明朝 ProN W3" charset="0"/>
                <a:sym typeface="Times" charset="0"/>
              </a:rPr>
              <a:t>.</a:t>
            </a:r>
            <a:r>
              <a:rPr lang="en-US">
                <a:solidFill>
                  <a:schemeClr val="accent2"/>
                </a:solidFill>
                <a:latin typeface="Times" charset="0"/>
                <a:ea typeface="ヒラギノ明朝 ProN W3" charset="0"/>
                <a:sym typeface="Times" charset="0"/>
              </a:rPr>
              <a:t>   </a:t>
            </a:r>
            <a:endParaRPr lang="en-US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685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228600" y="3276600"/>
            <a:ext cx="39624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3.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For f, L[f]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is length of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shortest v </a:t>
            </a:r>
            <a:r>
              <a:rPr lang="en-US" altLang="en-US" dirty="0">
                <a:latin typeface="Times" pitchFamily="-84" charset="0"/>
                <a:ea typeface="MS PGothic" pitchFamily="34" charset="-128"/>
                <a:sym typeface="Symbol"/>
              </a:rPr>
              <a:t>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f path using</a:t>
            </a: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red nodes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(except for </a:t>
            </a:r>
            <a:r>
              <a:rPr lang="en-US" dirty="0">
                <a:solidFill>
                  <a:srgbClr val="3366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).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304800" y="4724400"/>
            <a:ext cx="38100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Theorem: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For a node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in 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with min L value, L[f] is</a:t>
            </a:r>
          </a:p>
          <a:p>
            <a:pPr>
              <a:spcBef>
                <a:spcPct val="5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shortest path length</a:t>
            </a:r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5334000" y="685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 ≠  {}</a:t>
            </a:r>
          </a:p>
        </p:txBody>
      </p:sp>
      <p:sp>
        <p:nvSpPr>
          <p:cNvPr id="63" name="Rectangle 36"/>
          <p:cNvSpPr txBox="1">
            <a:spLocks noChangeArrowheads="1"/>
          </p:cNvSpPr>
          <p:nvPr/>
        </p:nvSpPr>
        <p:spPr bwMode="auto">
          <a:xfrm>
            <a:off x="228600" y="228600"/>
            <a:ext cx="251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bIns="50800"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Time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defRPr/>
            </a:pPr>
            <a:r>
              <a:rPr lang="en-US" sz="2800" b="1" smtClean="0">
                <a:solidFill>
                  <a:srgbClr val="CC0000"/>
                </a:solidFill>
              </a:rPr>
              <a:t>The algorithm</a:t>
            </a:r>
            <a:endParaRPr lang="en-US"/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S=  { }; F=  { v }; L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[v]= 0;</a:t>
            </a:r>
          </a:p>
        </p:txBody>
      </p:sp>
      <p:sp>
        <p:nvSpPr>
          <p:cNvPr id="35" name="Rectangle 22"/>
          <p:cNvSpPr>
            <a:spLocks/>
          </p:cNvSpPr>
          <p:nvPr/>
        </p:nvSpPr>
        <p:spPr bwMode="auto">
          <a:xfrm>
            <a:off x="5219700" y="2306638"/>
            <a:ext cx="38862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(w not in S or F)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L[w]=  L[f]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add w to F;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{</a:t>
            </a:r>
          </a:p>
          <a:p>
            <a:pPr marL="39688">
              <a:spcBef>
                <a:spcPts val="30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r>
              <a:rPr lang="en-US" b="1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(L[f]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L[w])</a:t>
            </a:r>
          </a:p>
          <a:p>
            <a:pPr marL="39688">
              <a:spcBef>
                <a:spcPts val="288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L[w]= L[f]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, w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;  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36" name="Rectangle 37"/>
          <p:cNvSpPr>
            <a:spLocks/>
          </p:cNvSpPr>
          <p:nvPr/>
        </p:nvSpPr>
        <p:spPr bwMode="auto">
          <a:xfrm>
            <a:off x="5257800" y="5638800"/>
            <a:ext cx="3225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dirty="0">
                <a:solidFill>
                  <a:srgbClr val="CC181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Algorithm is </a:t>
            </a:r>
            <a:r>
              <a:rPr lang="en-US" b="1" dirty="0" smtClean="0">
                <a:solidFill>
                  <a:srgbClr val="CC181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finished!</a:t>
            </a:r>
            <a:endParaRPr lang="en-US" b="1" dirty="0">
              <a:solidFill>
                <a:srgbClr val="CC1810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6812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33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762000"/>
            <a:ext cx="3657600" cy="305088"/>
            <a:chOff x="288" y="864"/>
            <a:chExt cx="2304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48" y="864"/>
              <a:ext cx="432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208" y="864"/>
              <a:ext cx="384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20" y="96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528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32" y="960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304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         F          </a:t>
            </a: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Far off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7" name="Rectangle 14"/>
          <p:cNvSpPr>
            <a:spLocks/>
          </p:cNvSpPr>
          <p:nvPr/>
        </p:nvSpPr>
        <p:spPr bwMode="auto">
          <a:xfrm>
            <a:off x="4419600" y="381000"/>
            <a:ext cx="3886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19200"/>
            <a:ext cx="4648200" cy="5307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};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v }; L[v]= 0;</a:t>
            </a: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    {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f= node in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with min L value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 from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, add it to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 S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;</a:t>
            </a: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each edge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(f, w)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or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L[w]=  L[f]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{</a:t>
            </a: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(L[f]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L[w])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L[w]= L[f]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}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457200"/>
            <a:ext cx="3657601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Implement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lang="en-US" dirty="0" smtClean="0">
                <a:latin typeface="Times New Roman"/>
                <a:cs typeface="Times New Roman"/>
              </a:rPr>
              <a:t> using a min-heap, priorities are L-values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3000" y="1447800"/>
            <a:ext cx="365760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eed L-values of nodes in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3000" y="2133600"/>
            <a:ext cx="36576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eed to tell quickly whether a node is in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 or </a:t>
            </a:r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F</a:t>
            </a:r>
            <a:endParaRPr lang="en-US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3124200"/>
            <a:ext cx="3657600" cy="156966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lass </a:t>
            </a:r>
            <a:r>
              <a:rPr lang="en-US" dirty="0" err="1" smtClean="0">
                <a:latin typeface="Times New Roman"/>
                <a:cs typeface="Times New Roman"/>
              </a:rPr>
              <a:t>SFdata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{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    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// this node’s L-value</a:t>
            </a:r>
            <a:b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distance;</a:t>
            </a:r>
            <a:b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} 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more fields later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3000" y="4953000"/>
            <a:ext cx="36576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// entries for nodes in S or F</a:t>
            </a:r>
            <a:b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</a:br>
            <a:r>
              <a:rPr lang="en-US" dirty="0" err="1" smtClean="0">
                <a:latin typeface="Times New Roman"/>
                <a:cs typeface="Times New Roman"/>
              </a:rPr>
              <a:t>HashMap</a:t>
            </a:r>
            <a:r>
              <a:rPr lang="en-US" dirty="0" smtClean="0">
                <a:latin typeface="Times New Roman"/>
                <a:cs typeface="Times New Roman"/>
              </a:rPr>
              <a:t>&lt;Node, </a:t>
            </a:r>
            <a:r>
              <a:rPr lang="en-US" dirty="0" err="1" smtClean="0">
                <a:latin typeface="Times New Roman"/>
                <a:cs typeface="Times New Roman"/>
              </a:rPr>
              <a:t>SFdata</a:t>
            </a:r>
            <a:r>
              <a:rPr lang="en-US" dirty="0" smtClean="0">
                <a:latin typeface="Times New Roman"/>
                <a:cs typeface="Times New Roman"/>
              </a:rPr>
              <a:t>&gt;  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                              map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49297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34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762000"/>
            <a:ext cx="2057400" cy="305088"/>
            <a:chOff x="288" y="864"/>
            <a:chExt cx="1296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912" y="864"/>
              <a:ext cx="240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1392" y="864"/>
              <a:ext cx="192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192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 flipV="1">
              <a:off x="1152" y="939"/>
              <a:ext cx="240" cy="2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 flipV="1">
              <a:off x="1152" y="1090"/>
              <a:ext cx="240" cy="1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304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397993"/>
            <a:ext cx="5334000" cy="5307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S= {};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v }; L[v]= 0;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    {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f= node in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with min L value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 from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, add it to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ヒラギノ明朝 ProN W3" charset="0"/>
                <a:sym typeface="Times" charset="0"/>
              </a:rPr>
              <a:t> S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;</a:t>
            </a: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each edge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(f, w)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or S            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L[w]=  L[f]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          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{</a:t>
            </a: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(L[f]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L[w])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L[w]= L[f]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}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5000" y="3124200"/>
            <a:ext cx="3200400" cy="156966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lass </a:t>
            </a:r>
            <a:r>
              <a:rPr lang="en-US" dirty="0" err="1" smtClean="0">
                <a:latin typeface="Times New Roman"/>
                <a:cs typeface="Times New Roman"/>
              </a:rPr>
              <a:t>SFData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{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    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// this node’s L-value</a:t>
            </a:r>
            <a:b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distance;</a:t>
            </a:r>
            <a:b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} 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more fields later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7800" y="5029200"/>
            <a:ext cx="36576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// entries for nodes in S or F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err="1" smtClean="0">
                <a:latin typeface="Times New Roman"/>
                <a:cs typeface="Times New Roman"/>
              </a:rPr>
              <a:t>HashMap</a:t>
            </a:r>
            <a:r>
              <a:rPr lang="en-US" dirty="0" smtClean="0">
                <a:latin typeface="Times New Roman"/>
                <a:cs typeface="Times New Roman"/>
              </a:rPr>
              <a:t>&lt;Node, </a:t>
            </a:r>
            <a:r>
              <a:rPr lang="en-US" dirty="0" err="1" smtClean="0">
                <a:latin typeface="Times New Roman"/>
                <a:cs typeface="Times New Roman"/>
              </a:rPr>
              <a:t>SFData</a:t>
            </a:r>
            <a:r>
              <a:rPr lang="en-US" dirty="0" smtClean="0">
                <a:latin typeface="Times New Roman"/>
                <a:cs typeface="Times New Roman"/>
              </a:rPr>
              <a:t>&gt;  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                              map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1143000" y="838200"/>
            <a:ext cx="30480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6764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0" y="1371600"/>
            <a:ext cx="1783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add v to map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200400" y="28956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67000" y="36576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05200" y="3352800"/>
            <a:ext cx="714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map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048000" y="4191000"/>
            <a:ext cx="1851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dd w to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9819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35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762000"/>
            <a:ext cx="2057400" cy="305088"/>
            <a:chOff x="288" y="864"/>
            <a:chExt cx="1296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912" y="864"/>
              <a:ext cx="240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1392" y="864"/>
              <a:ext cx="192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192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 flipV="1">
              <a:off x="1152" y="939"/>
              <a:ext cx="240" cy="2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 flipV="1">
              <a:off x="1152" y="1090"/>
              <a:ext cx="240" cy="1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304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397993"/>
            <a:ext cx="5334000" cy="5307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v }; L[v]= 0; 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add v to map   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    {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f= node in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with min L value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 from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each edge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(f, w)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map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L[w]=  L[f]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add w to map;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{</a:t>
            </a: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(L[f]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f,w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&lt; L[w])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L[w]= L[f]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}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62600" y="3124200"/>
            <a:ext cx="3200400" cy="156966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lass </a:t>
            </a:r>
            <a:r>
              <a:rPr lang="en-US" dirty="0" err="1" smtClean="0">
                <a:latin typeface="Times New Roman"/>
                <a:cs typeface="Times New Roman"/>
              </a:rPr>
              <a:t>SFData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{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    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// this node’s L-value</a:t>
            </a:r>
            <a:b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distance;</a:t>
            </a:r>
            <a:b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} 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more fields later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5400" y="5029200"/>
            <a:ext cx="3657600" cy="1200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// entries for nodes in S or F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err="1" smtClean="0">
                <a:latin typeface="Times New Roman"/>
                <a:cs typeface="Times New Roman"/>
              </a:rPr>
              <a:t>HashMap</a:t>
            </a:r>
            <a:r>
              <a:rPr lang="en-US" dirty="0" smtClean="0">
                <a:latin typeface="Times New Roman"/>
                <a:cs typeface="Times New Roman"/>
              </a:rPr>
              <a:t>&lt;Node, </a:t>
            </a:r>
            <a:r>
              <a:rPr lang="en-US" dirty="0" err="1" smtClean="0">
                <a:latin typeface="Times New Roman"/>
                <a:cs typeface="Times New Roman"/>
              </a:rPr>
              <a:t>SFData</a:t>
            </a:r>
            <a:r>
              <a:rPr lang="en-US" dirty="0" smtClean="0">
                <a:latin typeface="Times New Roman"/>
                <a:cs typeface="Times New Roman"/>
              </a:rPr>
              <a:t>&gt;  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                             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map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1143000" y="838200"/>
            <a:ext cx="30480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36103" y="609600"/>
            <a:ext cx="2203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Final algorithm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9531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36</a:t>
            </a:fld>
            <a:endParaRPr lang="en-US" sz="1400" b="0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762000"/>
            <a:ext cx="2057400" cy="305088"/>
            <a:chOff x="288" y="864"/>
            <a:chExt cx="1296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912" y="864"/>
              <a:ext cx="240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1392" y="864"/>
              <a:ext cx="192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192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 flipV="1">
              <a:off x="1152" y="939"/>
              <a:ext cx="240" cy="2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 flipV="1">
              <a:off x="1152" y="1090"/>
              <a:ext cx="240" cy="1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304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397993"/>
            <a:ext cx="5334000" cy="5307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v }; L[v]= 0; 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add v to map   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    {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f= node in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with min L value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 from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each edge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(f, w)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map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L[w]=  L[f]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add w to map;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{</a:t>
            </a: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(L[f]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(f, w) &lt; L[w])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L[w]= L[f]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}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1143000" y="838200"/>
            <a:ext cx="30480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0"/>
          <p:cNvSpPr>
            <a:spLocks/>
          </p:cNvSpPr>
          <p:nvPr/>
        </p:nvSpPr>
        <p:spPr bwMode="auto">
          <a:xfrm>
            <a:off x="3276600" y="381000"/>
            <a:ext cx="5334000" cy="863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n nodes, reachable from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v.  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≥ n-1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edges.                    n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–1  ≤  e  ≤  n*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n  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4953000" y="1371600"/>
            <a:ext cx="3657600" cy="4953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/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For each statement, calculate the average TOTAL time it takes to execute it.</a:t>
            </a:r>
          </a:p>
          <a:p>
            <a:pPr marL="39688"/>
            <a:endParaRPr lang="en-US" dirty="0">
              <a:solidFill>
                <a:srgbClr val="0000FF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/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Examples:</a:t>
            </a:r>
          </a:p>
          <a:p>
            <a:pPr marL="39688"/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 ≠ {}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is evaluated 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n+1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times.  </a:t>
            </a:r>
            <a:r>
              <a:rPr lang="en-US" dirty="0" smtClean="0">
                <a:solidFill>
                  <a:srgbClr val="80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O(n)</a:t>
            </a:r>
          </a:p>
          <a:p>
            <a:pPr marL="39688"/>
            <a:endParaRPr lang="en-US" dirty="0">
              <a:solidFill>
                <a:srgbClr val="0000FF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/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 not in map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is evaluated 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times (once for each edge).</a:t>
            </a:r>
          </a:p>
          <a:p>
            <a:pPr marL="39688"/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It’s true  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n-1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times</a:t>
            </a:r>
          </a:p>
          <a:p>
            <a:pPr marL="39688"/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It’s false  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 – (n-1) 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times</a:t>
            </a: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536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84DB7859-C066-F048-8A99-434A6DCA70A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37</a:t>
            </a:fld>
            <a:endParaRPr lang="en-US" sz="1400" b="0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grpSp>
        <p:nvGrpSpPr>
          <p:cNvPr id="55302" name="Group 35"/>
          <p:cNvGrpSpPr>
            <a:grpSpLocks/>
          </p:cNvGrpSpPr>
          <p:nvPr/>
        </p:nvGrpSpPr>
        <p:grpSpPr bwMode="auto">
          <a:xfrm>
            <a:off x="457200" y="762000"/>
            <a:ext cx="2057400" cy="305088"/>
            <a:chOff x="288" y="864"/>
            <a:chExt cx="1296" cy="302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8" y="864"/>
              <a:ext cx="432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912" y="864"/>
              <a:ext cx="240" cy="3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1392" y="864"/>
              <a:ext cx="192" cy="3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明朝 ProN W3" charset="0"/>
                <a:sym typeface="Times" charset="0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720" y="1090"/>
              <a:ext cx="192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 flipV="1">
              <a:off x="1152" y="939"/>
              <a:ext cx="240" cy="2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 flipV="1">
              <a:off x="1152" y="1090"/>
              <a:ext cx="240" cy="1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33400" y="304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Times" charset="0"/>
                <a:ea typeface="ヒラギノ明朝 ProN W3" charset="0"/>
                <a:sym typeface="Times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         </a:t>
            </a:r>
            <a:r>
              <a:rPr lang="en-US" b="1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endParaRPr lang="en-US" b="1" dirty="0">
              <a:solidFill>
                <a:schemeClr val="accent2"/>
              </a:solidFill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60" name="Rectangle 23"/>
          <p:cNvSpPr>
            <a:spLocks/>
          </p:cNvSpPr>
          <p:nvPr/>
        </p:nvSpPr>
        <p:spPr bwMode="auto">
          <a:xfrm>
            <a:off x="5562600" y="3886200"/>
            <a:ext cx="4038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88"/>
              </a:spcBef>
            </a:pPr>
            <a:endParaRPr lang="en-US" dirty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397993"/>
            <a:ext cx="5334000" cy="5307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8">
              <a:spcBef>
                <a:spcPts val="1450"/>
              </a:spcBef>
            </a:pP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=  { v }; L[v]= 0; 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add v to map    </a:t>
            </a:r>
            <a:endParaRPr lang="en-US" dirty="0" smtClean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b="1" dirty="0">
                <a:latin typeface="Times" charset="0"/>
                <a:ea typeface="ヒラギノ明朝 ProN W3" charset="0"/>
                <a:sym typeface="Times" charset="0"/>
              </a:rPr>
              <a:t>while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≠  {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    {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   f= node in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 with min L value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;</a:t>
            </a:r>
          </a:p>
          <a:p>
            <a:pPr>
              <a:spcBef>
                <a:spcPct val="10000"/>
              </a:spcBef>
              <a:defRPr/>
            </a:pPr>
            <a:r>
              <a:rPr lang="en-US" sz="1000" dirty="0">
                <a:latin typeface="Times" charset="0"/>
                <a:ea typeface="ヒラギノ明朝 ProN W3" charset="0"/>
                <a:sym typeface="Times" charset="0"/>
              </a:rPr>
              <a:t> </a:t>
            </a:r>
            <a:r>
              <a:rPr lang="en-US" sz="1000" dirty="0" smtClean="0">
                <a:latin typeface="Times" charset="0"/>
                <a:ea typeface="ヒラギノ明朝 ProN W3" charset="0"/>
                <a:sym typeface="Times" charset="0"/>
              </a:rPr>
              <a:t>        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Remove </a:t>
            </a:r>
            <a:r>
              <a:rPr lang="en-US" dirty="0">
                <a:latin typeface="Times" charset="0"/>
                <a:ea typeface="ヒラギノ明朝 ProN W3" charset="0"/>
                <a:sym typeface="Times" charset="0"/>
              </a:rPr>
              <a:t>f from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ヒラギノ明朝 ProN W3" charset="0"/>
                <a:sym typeface="Times" charset="0"/>
              </a:rPr>
              <a:t>F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;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for each edge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(f, w) {</a:t>
            </a:r>
          </a:p>
          <a:p>
            <a:pPr marL="39688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(w not in 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map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) {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L[w]=  L[f]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add w to F; </a:t>
            </a:r>
            <a:r>
              <a:rPr lang="en-US" dirty="0" smtClean="0">
                <a:solidFill>
                  <a:srgbClr val="FF0000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add w to map;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} </a:t>
            </a: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else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{</a:t>
            </a:r>
          </a:p>
          <a:p>
            <a:pPr marL="39688">
              <a:spcBef>
                <a:spcPts val="288"/>
              </a:spcBef>
            </a:pPr>
            <a:r>
              <a:rPr lang="en-US" b="1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if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(L[f]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(f, w) &lt; L[w])</a:t>
            </a:r>
          </a:p>
          <a:p>
            <a:pPr marL="39688">
              <a:spcBef>
                <a:spcPts val="288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         L[w]= L[f] +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wgt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(f, w);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}</a:t>
            </a:r>
          </a:p>
          <a:p>
            <a:pPr marL="39688">
              <a:spcBef>
                <a:spcPts val="300"/>
              </a:spcBef>
            </a:pP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}</a:t>
            </a:r>
            <a:r>
              <a:rPr lang="en-US" dirty="0" smtClean="0">
                <a:latin typeface="Times" charset="0"/>
                <a:ea typeface="ヒラギノ明朝 ProN W3" charset="0"/>
                <a:sym typeface="Times" charset="0"/>
              </a:rPr>
              <a:t>}</a:t>
            </a:r>
            <a:endParaRPr lang="en-US" dirty="0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1143000" y="838200"/>
            <a:ext cx="30480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0"/>
          <p:cNvSpPr>
            <a:spLocks/>
          </p:cNvSpPr>
          <p:nvPr/>
        </p:nvSpPr>
        <p:spPr bwMode="auto">
          <a:xfrm>
            <a:off x="3276600" y="381000"/>
            <a:ext cx="5334000" cy="863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n nodes, reachable from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v.  e 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≥ n-1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edges.                    n</a:t>
            </a:r>
            <a:r>
              <a:rPr lang="en-US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–1  ≤  e  ≤  n*n</a:t>
            </a:r>
          </a:p>
        </p:txBody>
      </p:sp>
      <p:sp>
        <p:nvSpPr>
          <p:cNvPr id="17" name="Rectangle 26"/>
          <p:cNvSpPr>
            <a:spLocks/>
          </p:cNvSpPr>
          <p:nvPr/>
        </p:nvSpPr>
        <p:spPr bwMode="auto">
          <a:xfrm>
            <a:off x="5029200" y="1447800"/>
            <a:ext cx="914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O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(1)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029200" y="1371600"/>
            <a:ext cx="3581400" cy="3937000"/>
            <a:chOff x="0" y="-288"/>
            <a:chExt cx="2256" cy="2480"/>
          </a:xfrm>
        </p:grpSpPr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0" y="3"/>
              <a:ext cx="816" cy="1064"/>
              <a:chOff x="0" y="0"/>
              <a:chExt cx="816" cy="1064"/>
            </a:xfrm>
          </p:grpSpPr>
          <p:sp>
            <p:nvSpPr>
              <p:cNvPr id="21" name="Rectangle 19"/>
              <p:cNvSpPr>
                <a:spLocks/>
              </p:cNvSpPr>
              <p:nvPr/>
            </p:nvSpPr>
            <p:spPr bwMode="auto">
              <a:xfrm>
                <a:off x="0" y="0"/>
                <a:ext cx="576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/>
                <a:r>
                  <a:rPr lang="en-US" dirty="0">
                    <a:solidFill>
                      <a:srgbClr val="0000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O(n)</a:t>
                </a:r>
              </a:p>
            </p:txBody>
          </p:sp>
          <p:sp>
            <p:nvSpPr>
              <p:cNvPr id="22" name="Rectangle 20"/>
              <p:cNvSpPr>
                <a:spLocks/>
              </p:cNvSpPr>
              <p:nvPr/>
            </p:nvSpPr>
            <p:spPr bwMode="auto">
              <a:xfrm>
                <a:off x="0" y="768"/>
                <a:ext cx="816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/>
                <a:r>
                  <a:rPr lang="en-US" dirty="0">
                    <a:solidFill>
                      <a:srgbClr val="0000FF"/>
                    </a:solidFill>
                    <a:latin typeface="Times" charset="0"/>
                    <a:ea typeface="MS PGothic" charset="0"/>
                    <a:cs typeface="MS PGothic" charset="0"/>
                    <a:sym typeface="Times" charset="0"/>
                  </a:rPr>
                  <a:t>O(n + e)</a:t>
                </a:r>
              </a:p>
            </p:txBody>
          </p:sp>
        </p:grpSp>
        <p:sp>
          <p:nvSpPr>
            <p:cNvPr id="20" name="Rectangle 21"/>
            <p:cNvSpPr>
              <a:spLocks/>
            </p:cNvSpPr>
            <p:nvPr/>
          </p:nvSpPr>
          <p:spPr bwMode="auto">
            <a:xfrm>
              <a:off x="1248" y="-288"/>
              <a:ext cx="1008" cy="2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b="1" dirty="0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outer loop:</a:t>
              </a:r>
            </a:p>
            <a:p>
              <a:pPr marL="39688"/>
              <a:r>
                <a:rPr lang="en-US" dirty="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n iterations.</a:t>
              </a:r>
            </a:p>
            <a:p>
              <a:pPr marL="39688"/>
              <a:r>
                <a:rPr lang="en-US" dirty="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Condition evaluated</a:t>
              </a:r>
            </a:p>
            <a:p>
              <a:pPr marL="39688"/>
              <a:r>
                <a:rPr lang="en-US" dirty="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n+1 times.</a:t>
              </a:r>
            </a:p>
            <a:p>
              <a:pPr marL="39688"/>
              <a:endParaRPr lang="en-US" sz="800" dirty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endParaRPr>
            </a:p>
            <a:p>
              <a:pPr marL="39688"/>
              <a:r>
                <a:rPr lang="en-US" b="1" dirty="0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inner loop:</a:t>
              </a:r>
            </a:p>
            <a:p>
              <a:pPr marL="39688"/>
              <a:r>
                <a:rPr lang="en-US" dirty="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e iterations.</a:t>
              </a:r>
            </a:p>
            <a:p>
              <a:pPr marL="39688"/>
              <a:r>
                <a:rPr lang="en-US" dirty="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Condition evaluated</a:t>
              </a:r>
            </a:p>
            <a:p>
              <a:pPr marL="39688"/>
              <a:r>
                <a:rPr lang="en-US" dirty="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n + e times.</a:t>
              </a: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5029200" y="2273300"/>
            <a:ext cx="1524000" cy="850900"/>
            <a:chOff x="0" y="0"/>
            <a:chExt cx="960" cy="536"/>
          </a:xfrm>
        </p:grpSpPr>
        <p:sp>
          <p:nvSpPr>
            <p:cNvPr id="24" name="Rectangle 12"/>
            <p:cNvSpPr>
              <a:spLocks/>
            </p:cNvSpPr>
            <p:nvPr/>
          </p:nvSpPr>
          <p:spPr bwMode="auto">
            <a:xfrm>
              <a:off x="0" y="0"/>
              <a:ext cx="576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dirty="0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O(n)</a:t>
              </a:r>
            </a:p>
          </p:txBody>
        </p:sp>
        <p:sp>
          <p:nvSpPr>
            <p:cNvPr id="25" name="Rectangle 13"/>
            <p:cNvSpPr>
              <a:spLocks/>
            </p:cNvSpPr>
            <p:nvPr/>
          </p:nvSpPr>
          <p:spPr bwMode="auto">
            <a:xfrm>
              <a:off x="0" y="240"/>
              <a:ext cx="960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>
                  <a:solidFill>
                    <a:srgbClr val="0000FF"/>
                  </a:solidFill>
                  <a:latin typeface="Times" charset="0"/>
                  <a:ea typeface="MS PGothic" charset="0"/>
                  <a:cs typeface="MS PGothic" charset="0"/>
                  <a:sym typeface="Times" charset="0"/>
                </a:rPr>
                <a:t>O(n log n)</a:t>
              </a:r>
            </a:p>
          </p:txBody>
        </p:sp>
      </p:grpSp>
      <p:sp>
        <p:nvSpPr>
          <p:cNvPr id="27" name="Rectangle 14"/>
          <p:cNvSpPr>
            <a:spLocks/>
          </p:cNvSpPr>
          <p:nvPr/>
        </p:nvSpPr>
        <p:spPr bwMode="auto">
          <a:xfrm>
            <a:off x="5029200" y="3416300"/>
            <a:ext cx="762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O(e)</a:t>
            </a:r>
          </a:p>
        </p:txBody>
      </p:sp>
      <p:sp>
        <p:nvSpPr>
          <p:cNvPr id="28" name="Rectangle 15"/>
          <p:cNvSpPr>
            <a:spLocks/>
          </p:cNvSpPr>
          <p:nvPr/>
        </p:nvSpPr>
        <p:spPr bwMode="auto">
          <a:xfrm>
            <a:off x="4800600" y="3810000"/>
            <a:ext cx="1752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O(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n)</a:t>
            </a:r>
            <a:endParaRPr lang="en-US" dirty="0">
              <a:solidFill>
                <a:srgbClr val="0000FF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  <a:p>
            <a:pPr marL="39688">
              <a:spcBef>
                <a:spcPts val="300"/>
              </a:spcBef>
            </a:pP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  O(n log n)</a:t>
            </a:r>
          </a:p>
        </p:txBody>
      </p:sp>
      <p:sp>
        <p:nvSpPr>
          <p:cNvPr id="31" name="Rectangle 16"/>
          <p:cNvSpPr>
            <a:spLocks/>
          </p:cNvSpPr>
          <p:nvPr/>
        </p:nvSpPr>
        <p:spPr bwMode="auto">
          <a:xfrm>
            <a:off x="5029200" y="5334000"/>
            <a:ext cx="2438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O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((e-n) 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log n)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201" y="3429000"/>
            <a:ext cx="1600199" cy="1446550"/>
            <a:chOff x="76201" y="3429000"/>
            <a:chExt cx="1600199" cy="1446550"/>
          </a:xfrm>
        </p:grpSpPr>
        <p:sp>
          <p:nvSpPr>
            <p:cNvPr id="3" name="TextBox 2"/>
            <p:cNvSpPr txBox="1"/>
            <p:nvPr/>
          </p:nvSpPr>
          <p:spPr>
            <a:xfrm>
              <a:off x="76201" y="3429000"/>
              <a:ext cx="1066799" cy="14465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dirty="0">
                  <a:latin typeface="Times New Roman"/>
                  <a:cs typeface="Times New Roman"/>
                </a:rPr>
                <a:t>t</a:t>
              </a:r>
              <a:r>
                <a:rPr lang="en-US" sz="2200" dirty="0" smtClean="0">
                  <a:latin typeface="Times New Roman"/>
                  <a:cs typeface="Times New Roman"/>
                </a:rPr>
                <a:t>rue n-1 times</a:t>
              </a:r>
            </a:p>
            <a:p>
              <a:pPr algn="r"/>
              <a:r>
                <a:rPr lang="en-US" sz="2200" dirty="0" smtClean="0">
                  <a:latin typeface="Times New Roman"/>
                  <a:cs typeface="Times New Roman"/>
                </a:rPr>
                <a:t>false</a:t>
              </a:r>
            </a:p>
            <a:p>
              <a:pPr algn="r"/>
              <a:r>
                <a:rPr lang="en-US" sz="2200" dirty="0" smtClean="0">
                  <a:latin typeface="Times New Roman"/>
                  <a:cs typeface="Times New Roman"/>
                </a:rPr>
                <a:t>e-(n-1)</a:t>
              </a:r>
              <a:endParaRPr lang="en-US" sz="2200" dirty="0">
                <a:latin typeface="Times New Roman"/>
                <a:cs typeface="Times New Roman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1066800" y="3733800"/>
              <a:ext cx="609600" cy="45720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22"/>
          <p:cNvSpPr>
            <a:spLocks/>
          </p:cNvSpPr>
          <p:nvPr/>
        </p:nvSpPr>
        <p:spPr bwMode="auto">
          <a:xfrm>
            <a:off x="1143000" y="6096000"/>
            <a:ext cx="754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Complete graph: O(n</a:t>
            </a:r>
            <a:r>
              <a:rPr lang="en-US" sz="2800" baseline="30000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t> log n). Sparse graph: O(n log n)</a:t>
            </a:r>
          </a:p>
        </p:txBody>
      </p:sp>
    </p:spTree>
    <p:extLst>
      <p:ext uri="{BB962C8B-B14F-4D97-AF65-F5344CB8AC3E}">
        <p14:creationId xmlns:p14="http://schemas.microsoft.com/office/powerpoint/2010/main" val="242638312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27" grpId="0" autoUpdateAnimBg="0"/>
      <p:bldP spid="28" grpId="0" autoUpdateAnimBg="0"/>
      <p:bldP spid="31" grpId="0" autoUpdateAnimBg="0"/>
      <p:bldP spid="3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33996290-E50A-4D48-A4D0-246E17B974C5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4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9375"/>
            <a:ext cx="7772400" cy="1673225"/>
          </a:xfrm>
        </p:spPr>
        <p:txBody>
          <a:bodyPr rIns="132080"/>
          <a:lstStyle/>
          <a:p>
            <a:pPr eaLnBrk="1" hangingPunct="1"/>
            <a:r>
              <a:rPr lang="en-US" sz="3200">
                <a:solidFill>
                  <a:srgbClr val="800000"/>
                </a:solidFill>
                <a:latin typeface="Tw Cen MT" charset="0"/>
              </a:rPr>
              <a:t>Dijkstra</a:t>
            </a:r>
            <a:r>
              <a:rPr lang="ja-JP" altLang="en-US" sz="3200">
                <a:solidFill>
                  <a:srgbClr val="800000"/>
                </a:solidFill>
                <a:latin typeface="Tw Cen MT" charset="0"/>
              </a:rPr>
              <a:t>’</a:t>
            </a:r>
            <a:r>
              <a:rPr lang="en-US" altLang="ja-JP" sz="3200">
                <a:solidFill>
                  <a:srgbClr val="800000"/>
                </a:solidFill>
                <a:latin typeface="Tw Cen MT" charset="0"/>
              </a:rPr>
              <a:t>s shortest-path algorithm</a:t>
            </a:r>
            <a:endParaRPr lang="en-US" sz="320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20483" name="Slide Number Placeholder 3"/>
          <p:cNvSpPr txBox="1">
            <a:spLocks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A02BB77-32F8-F14C-9AB8-D30687A6550B}" type="slidenum">
              <a:rPr lang="en-US" sz="1200">
                <a:solidFill>
                  <a:srgbClr val="FFFFFF"/>
                </a:solidFill>
                <a:ea typeface="ヒラギノ明朝 ProN W3" charset="0"/>
                <a:cs typeface="ヒラギノ明朝 ProN W3" charset="0"/>
              </a:rPr>
              <a:pPr eaLnBrk="1" hangingPunct="1">
                <a:lnSpc>
                  <a:spcPct val="80000"/>
                </a:lnSpc>
              </a:pPr>
              <a:t>4</a:t>
            </a:fld>
            <a:endParaRPr lang="en-US" sz="1200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0484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295400"/>
            <a:ext cx="8302625" cy="4495800"/>
          </a:xfrm>
        </p:spPr>
        <p:txBody>
          <a:bodyPr/>
          <a:lstStyle/>
          <a:p>
            <a:pPr marL="0" indent="0">
              <a:buFont typeface="Times" charset="0"/>
              <a:buNone/>
            </a:pPr>
            <a:r>
              <a:rPr lang="en-US" sz="2400">
                <a:latin typeface="Times New Roman" charset="0"/>
                <a:cs typeface="Times New Roman" charset="0"/>
              </a:rPr>
              <a:t>Edsger Dijkstra, in an interview in 2010 (</a:t>
            </a:r>
            <a:r>
              <a:rPr lang="en-US" sz="2400" i="1">
                <a:latin typeface="Times New Roman" charset="0"/>
                <a:cs typeface="Times New Roman" charset="0"/>
              </a:rPr>
              <a:t>CACM</a:t>
            </a:r>
            <a:r>
              <a:rPr lang="en-US" sz="2400">
                <a:latin typeface="Times New Roman" charset="0"/>
                <a:cs typeface="Times New Roman" charset="0"/>
              </a:rPr>
              <a:t>): </a:t>
            </a:r>
          </a:p>
          <a:p>
            <a:pPr marL="0" indent="0">
              <a:buFont typeface="Times" charset="0"/>
              <a:buNone/>
            </a:pPr>
            <a:r>
              <a:rPr lang="en-US" sz="240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 i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… the algorithm for the shortest path, which I designed in about 20 minutes. One morning I was shopping in Amsterdam with my young fiance, and tired, we sat down on the cafe terrace to drink a cup of coffee, and I was just thinking about whether I could do this, and I then designed the algorithm for the shortest path. As I said, it was a 20-minute invention</a:t>
            </a:r>
            <a:r>
              <a:rPr lang="en-US" sz="2400" i="1">
                <a:latin typeface="Times New Roman" charset="0"/>
                <a:cs typeface="Times New Roman" charset="0"/>
              </a:rPr>
              <a:t>. </a:t>
            </a:r>
            <a:r>
              <a:rPr lang="en-US" sz="2400">
                <a:latin typeface="Times New Roman" charset="0"/>
                <a:cs typeface="Times New Roman" charset="0"/>
              </a:rPr>
              <a:t>[Took place in 1956]</a:t>
            </a:r>
          </a:p>
          <a:p>
            <a:pPr marL="0" indent="0">
              <a:buFont typeface="Times" charset="0"/>
              <a:buNone/>
            </a:pPr>
            <a:endParaRPr lang="en-US" sz="1800" b="1">
              <a:latin typeface="Times New Roman" charset="0"/>
              <a:cs typeface="Times New Roman" charset="0"/>
            </a:endParaRPr>
          </a:p>
          <a:p>
            <a:pPr marL="0" indent="0">
              <a:buFont typeface="Times" charset="0"/>
              <a:buNone/>
            </a:pPr>
            <a:r>
              <a:rPr lang="en-US" sz="2000">
                <a:latin typeface="Times New Roman" charset="0"/>
                <a:cs typeface="Times New Roman" charset="0"/>
              </a:rPr>
              <a:t>Dijkstra, E.W. A note on two problems in Connexion with graphs. </a:t>
            </a:r>
            <a:r>
              <a:rPr lang="en-US" sz="2000" i="1">
                <a:latin typeface="Times New Roman" charset="0"/>
                <a:cs typeface="Times New Roman" charset="0"/>
              </a:rPr>
              <a:t>Numerische Mathematik </a:t>
            </a:r>
            <a:r>
              <a:rPr lang="en-US" sz="2000">
                <a:latin typeface="Times New Roman" charset="0"/>
                <a:cs typeface="Times New Roman" charset="0"/>
              </a:rPr>
              <a:t>1, 269–271 (1959).</a:t>
            </a:r>
          </a:p>
          <a:p>
            <a:pPr marL="0" indent="0">
              <a:buFont typeface="Times" charset="0"/>
              <a:buNone/>
            </a:pPr>
            <a:r>
              <a:rPr lang="en-US" sz="2000">
                <a:latin typeface="Times New Roman" charset="0"/>
                <a:cs typeface="Times New Roman" charset="0"/>
              </a:rPr>
              <a:t>Visit </a:t>
            </a:r>
            <a:r>
              <a:rPr lang="en-US" sz="2000">
                <a:latin typeface="Times New Roman" charset="0"/>
                <a:cs typeface="Times New Roman" charset="0"/>
                <a:hlinkClick r:id="rId3"/>
              </a:rPr>
              <a:t>http://www.dijkstrascry.com</a:t>
            </a:r>
            <a:r>
              <a:rPr lang="en-US" sz="2000">
                <a:latin typeface="Times New Roman" charset="0"/>
                <a:cs typeface="Times New Roman" charset="0"/>
              </a:rPr>
              <a:t> for all sorts of information on Dijkstra and his contributions. As a historical record, this is a gold mine.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D7786B44-3630-1540-AEC4-79E8F8BD0C0A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5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9375"/>
            <a:ext cx="7772400" cy="1673225"/>
          </a:xfrm>
        </p:spPr>
        <p:txBody>
          <a:bodyPr rIns="132080"/>
          <a:lstStyle/>
          <a:p>
            <a:pPr eaLnBrk="1" hangingPunct="1"/>
            <a:r>
              <a:rPr lang="en-US" sz="3200">
                <a:solidFill>
                  <a:srgbClr val="800000"/>
                </a:solidFill>
                <a:latin typeface="Tw Cen MT" charset="0"/>
              </a:rPr>
              <a:t>Dijkstra</a:t>
            </a:r>
            <a:r>
              <a:rPr lang="ja-JP" altLang="en-US" sz="3200">
                <a:solidFill>
                  <a:srgbClr val="800000"/>
                </a:solidFill>
                <a:latin typeface="Tw Cen MT" charset="0"/>
              </a:rPr>
              <a:t>’</a:t>
            </a:r>
            <a:r>
              <a:rPr lang="en-US" altLang="ja-JP" sz="3200">
                <a:solidFill>
                  <a:srgbClr val="800000"/>
                </a:solidFill>
                <a:latin typeface="Tw Cen MT" charset="0"/>
              </a:rPr>
              <a:t>s shortest-path algorithm</a:t>
            </a:r>
            <a:endParaRPr lang="en-US" sz="320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22531" name="Slide Number Placeholder 3"/>
          <p:cNvSpPr txBox="1">
            <a:spLocks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11F5106-CD61-CA49-A4FF-60C05F6B1AC5}" type="slidenum">
              <a:rPr lang="en-US" sz="1200">
                <a:solidFill>
                  <a:srgbClr val="FFFFFF"/>
                </a:solidFill>
                <a:ea typeface="ヒラギノ明朝 ProN W3" charset="0"/>
                <a:cs typeface="ヒラギノ明朝 ProN W3" charset="0"/>
              </a:rPr>
              <a:pPr eaLnBrk="1" hangingPunct="1">
                <a:lnSpc>
                  <a:spcPct val="80000"/>
                </a:lnSpc>
              </a:pPr>
              <a:t>5</a:t>
            </a:fld>
            <a:endParaRPr lang="en-US" sz="1200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2532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524000"/>
            <a:ext cx="8302625" cy="4572000"/>
          </a:xfrm>
        </p:spPr>
        <p:txBody>
          <a:bodyPr/>
          <a:lstStyle/>
          <a:p>
            <a:pPr marL="0" indent="0">
              <a:buFont typeface="Times" charset="0"/>
              <a:buNone/>
            </a:pPr>
            <a:r>
              <a:rPr lang="en-US" sz="2400" dirty="0" err="1">
                <a:latin typeface="Times New Roman" charset="0"/>
                <a:cs typeface="Times New Roman" charset="0"/>
              </a:rPr>
              <a:t>Dijsktra</a:t>
            </a:r>
            <a:r>
              <a:rPr lang="en-US" sz="2400" dirty="0">
                <a:latin typeface="Times New Roman" charset="0"/>
                <a:cs typeface="Times New Roman" charset="0"/>
              </a:rPr>
              <a:t> describes the algorithm in English:</a:t>
            </a:r>
          </a:p>
          <a:p>
            <a:pPr marL="0" indent="0"/>
            <a:r>
              <a:rPr lang="en-US" sz="2400" dirty="0">
                <a:latin typeface="Times New Roman" charset="0"/>
                <a:cs typeface="Times New Roman" charset="0"/>
              </a:rPr>
              <a:t> When he designed it in 1956 (he was 26 years old), most people were programming in assembly language!</a:t>
            </a:r>
          </a:p>
          <a:p>
            <a:pPr marL="0" indent="0"/>
            <a:r>
              <a:rPr lang="en-US" sz="2400" dirty="0">
                <a:latin typeface="Times New Roman" charset="0"/>
                <a:cs typeface="Times New Roman" charset="0"/>
              </a:rPr>
              <a:t> Only </a:t>
            </a:r>
            <a:r>
              <a:rPr lang="en-US" sz="2400" i="1" dirty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one</a:t>
            </a:r>
            <a:r>
              <a:rPr lang="en-US" sz="2400" dirty="0">
                <a:latin typeface="Times New Roman" charset="0"/>
                <a:cs typeface="Times New Roman" charset="0"/>
              </a:rPr>
              <a:t> high-level language: Fortran, developed by John Backus at IBM and not quite finished.</a:t>
            </a:r>
          </a:p>
          <a:p>
            <a:pPr marL="0" indent="0">
              <a:buFont typeface="Times" charset="0"/>
              <a:buNone/>
            </a:pPr>
            <a:r>
              <a:rPr lang="en-US" sz="2400" dirty="0">
                <a:latin typeface="Times New Roman" charset="0"/>
                <a:cs typeface="Times New Roman" charset="0"/>
              </a:rPr>
              <a:t>No theory of order-of-execution time —topic yet to be developed. In paper, </a:t>
            </a:r>
            <a:r>
              <a:rPr lang="en-US" sz="2400" dirty="0" err="1">
                <a:latin typeface="Times New Roman" charset="0"/>
                <a:cs typeface="Times New Roman" charset="0"/>
              </a:rPr>
              <a:t>Dijkstra</a:t>
            </a:r>
            <a:r>
              <a:rPr lang="en-US" sz="2400" dirty="0">
                <a:latin typeface="Times New Roman" charset="0"/>
                <a:cs typeface="Times New Roman" charset="0"/>
              </a:rPr>
              <a:t> says, “my solution is preferred to another one … “the amount of work to be done seems considerably less.”</a:t>
            </a:r>
          </a:p>
          <a:p>
            <a:pPr marL="0" indent="0">
              <a:buFont typeface="Times" charset="0"/>
              <a:buNone/>
            </a:pPr>
            <a:endParaRPr lang="en-US" sz="2400" dirty="0">
              <a:latin typeface="Times New Roman" charset="0"/>
              <a:cs typeface="Times New Roman" charset="0"/>
            </a:endParaRPr>
          </a:p>
          <a:p>
            <a:pPr marL="0" indent="0">
              <a:buFont typeface="Times" charset="0"/>
              <a:buNone/>
            </a:pPr>
            <a:r>
              <a:rPr lang="en-US" sz="2400" dirty="0" err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Dijkstra</a:t>
            </a:r>
            <a:r>
              <a:rPr lang="en-US" sz="2400" dirty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, E.W. A note on two problems in </a:t>
            </a:r>
            <a:r>
              <a:rPr lang="en-US" sz="2400" dirty="0" err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Connexion</a:t>
            </a:r>
            <a:r>
              <a:rPr lang="en-US" sz="2400" dirty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 with graphs. </a:t>
            </a:r>
            <a:r>
              <a:rPr lang="en-US" sz="2400" i="1" dirty="0" err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Numerische</a:t>
            </a:r>
            <a:r>
              <a:rPr lang="en-US" sz="2400" i="1" dirty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Mathematik</a:t>
            </a:r>
            <a:r>
              <a:rPr lang="en-US" sz="2400" i="1" dirty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 dirty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1, 269–271 (1959).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216D692-C911-1841-8580-1AB4370EB9A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685800"/>
          </a:xfrm>
        </p:spPr>
        <p:txBody>
          <a:bodyPr rIns="132080"/>
          <a:lstStyle/>
          <a:p>
            <a:pPr eaLnBrk="1" hangingPunct="1"/>
            <a:r>
              <a:rPr lang="en-US" sz="2800" b="1">
                <a:solidFill>
                  <a:srgbClr val="800000"/>
                </a:solidFill>
                <a:latin typeface="Tw Cen MT" charset="0"/>
                <a:cs typeface="Times" charset="0"/>
              </a:rPr>
              <a:t>1968 NATO Conference on Software Engineering</a:t>
            </a:r>
            <a:br>
              <a:rPr lang="en-US" sz="2800" b="1">
                <a:solidFill>
                  <a:srgbClr val="800000"/>
                </a:solidFill>
                <a:latin typeface="Tw Cen MT" charset="0"/>
                <a:cs typeface="Times" charset="0"/>
              </a:rPr>
            </a:br>
            <a:endParaRPr lang="en-US" sz="2800" b="1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8382000" cy="5029200"/>
          </a:xfrm>
        </p:spPr>
        <p:txBody>
          <a:bodyPr rIns="132080"/>
          <a:lstStyle/>
          <a:p>
            <a:pPr>
              <a:buFont typeface="Times" charset="0"/>
              <a:buChar char="•"/>
            </a:pPr>
            <a:r>
              <a:rPr lang="en-US" sz="2400">
                <a:latin typeface="Tw Cen MT" charset="0"/>
                <a:sym typeface="Times" charset="0"/>
              </a:rPr>
              <a:t>In Garmisch, Germany</a:t>
            </a:r>
          </a:p>
          <a:p>
            <a:pPr>
              <a:buFont typeface="Times" charset="0"/>
              <a:buChar char="•"/>
            </a:pPr>
            <a:r>
              <a:rPr lang="en-US" sz="2400">
                <a:latin typeface="Tw Cen MT" charset="0"/>
                <a:sym typeface="Times" charset="0"/>
              </a:rPr>
              <a:t>Academicians and industry people attended</a:t>
            </a:r>
          </a:p>
          <a:p>
            <a:pPr>
              <a:buFont typeface="Times" charset="0"/>
              <a:buChar char="•"/>
            </a:pPr>
            <a:r>
              <a:rPr lang="en-US" sz="2400">
                <a:latin typeface="Tw Cen MT" charset="0"/>
                <a:sym typeface="Times" charset="0"/>
              </a:rPr>
              <a:t>For first time, people admitted they did not know what they were doing when developing/testing software. Concepts, methodologies, tools were inadequate, missing</a:t>
            </a:r>
          </a:p>
          <a:p>
            <a:pPr>
              <a:buFont typeface="Times" charset="0"/>
              <a:buChar char="•"/>
            </a:pPr>
            <a:r>
              <a:rPr lang="en-US" sz="2400">
                <a:latin typeface="Tw Cen MT" charset="0"/>
                <a:sym typeface="Times" charset="0"/>
              </a:rPr>
              <a:t>The term </a:t>
            </a:r>
            <a:r>
              <a:rPr lang="en-US" sz="2400" i="1">
                <a:solidFill>
                  <a:srgbClr val="FF0000"/>
                </a:solidFill>
                <a:latin typeface="Tw Cen MT" charset="0"/>
                <a:sym typeface="Times" charset="0"/>
              </a:rPr>
              <a:t>software engineering </a:t>
            </a:r>
            <a:r>
              <a:rPr lang="en-US" sz="2400">
                <a:latin typeface="Tw Cen MT" charset="0"/>
                <a:sym typeface="Times" charset="0"/>
              </a:rPr>
              <a:t>was born at this conference.</a:t>
            </a:r>
          </a:p>
          <a:p>
            <a:pPr>
              <a:buFont typeface="Times" charset="0"/>
              <a:buChar char="•"/>
            </a:pPr>
            <a:r>
              <a:rPr lang="en-US" sz="2400">
                <a:latin typeface="Tw Cen MT" charset="0"/>
                <a:sym typeface="Times" charset="0"/>
              </a:rPr>
              <a:t>The NATO Software Engineering Conferences: </a:t>
            </a:r>
          </a:p>
          <a:p>
            <a:pPr marL="388938" lvl="1" indent="0">
              <a:buFont typeface="Times" charset="0"/>
              <a:buNone/>
            </a:pPr>
            <a:r>
              <a:rPr lang="en-US" sz="2400">
                <a:latin typeface="Tw Cen MT" charset="0"/>
                <a:sym typeface="Times" charset="0"/>
                <a:hlinkClick r:id="rId3"/>
              </a:rPr>
              <a:t>http://homepages.cs.ncl.ac.uk/brian.randell/NATO/index.html</a:t>
            </a:r>
            <a:endParaRPr lang="en-US" sz="2400">
              <a:latin typeface="Tw Cen MT" charset="0"/>
              <a:sym typeface="Times" charset="0"/>
            </a:endParaRPr>
          </a:p>
          <a:p>
            <a:pPr marL="388938" lvl="1" indent="0">
              <a:buFont typeface="Times" charset="0"/>
              <a:buNone/>
            </a:pPr>
            <a:r>
              <a:rPr lang="en-US" sz="2400">
                <a:latin typeface="Tw Cen MT" charset="0"/>
                <a:sym typeface="Times" charset="0"/>
              </a:rPr>
              <a:t>Get a good sense of the times by reading these reports!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4CB526DC-49EB-C246-9A5F-A0F9A0708710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7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1225"/>
          </a:xfrm>
        </p:spPr>
        <p:txBody>
          <a:bodyPr rIns="132080"/>
          <a:lstStyle/>
          <a:p>
            <a:pPr algn="ctr" eaLnBrk="1" hangingPunct="1"/>
            <a:r>
              <a:rPr lang="en-US" sz="2800">
                <a:solidFill>
                  <a:srgbClr val="800000"/>
                </a:solidFill>
                <a:latin typeface="Tw Cen MT" charset="0"/>
              </a:rPr>
              <a:t>1968 NATO Conference on</a:t>
            </a:r>
            <a:br>
              <a:rPr lang="en-US" sz="2800">
                <a:solidFill>
                  <a:srgbClr val="800000"/>
                </a:solidFill>
                <a:latin typeface="Tw Cen MT" charset="0"/>
              </a:rPr>
            </a:br>
            <a:r>
              <a:rPr lang="en-US" sz="2800">
                <a:solidFill>
                  <a:srgbClr val="800000"/>
                </a:solidFill>
                <a:latin typeface="Tw Cen MT" charset="0"/>
              </a:rPr>
              <a:t>Software Engineering, Garmisch, Germany</a:t>
            </a:r>
          </a:p>
        </p:txBody>
      </p:sp>
      <p:sp>
        <p:nvSpPr>
          <p:cNvPr id="24579" name="Slide Number Placeholder 3"/>
          <p:cNvSpPr txBox="1">
            <a:spLocks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226CE4D-AA1D-5942-A454-9432D92F4C93}" type="slidenum">
              <a:rPr lang="en-US" sz="1200">
                <a:solidFill>
                  <a:srgbClr val="FFFFFF"/>
                </a:solidFill>
                <a:ea typeface="ヒラギノ明朝 ProN W3" charset="0"/>
                <a:cs typeface="ヒラギノ明朝 ProN W3" charset="0"/>
              </a:rPr>
              <a:pPr eaLnBrk="1" hangingPunct="1">
                <a:lnSpc>
                  <a:spcPct val="80000"/>
                </a:lnSpc>
              </a:pPr>
              <a:t>7</a:t>
            </a:fld>
            <a:endParaRPr lang="en-US" sz="1200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24580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6" b="8086"/>
          <a:stretch>
            <a:fillRect/>
          </a:stretch>
        </p:blipFill>
        <p:spPr>
          <a:xfrm>
            <a:off x="612775" y="1295400"/>
            <a:ext cx="8153400" cy="4495800"/>
          </a:xfrm>
        </p:spPr>
      </p:pic>
      <p:sp>
        <p:nvSpPr>
          <p:cNvPr id="24581" name="TextBox 3"/>
          <p:cNvSpPr txBox="1">
            <a:spLocks noChangeArrowheads="1"/>
          </p:cNvSpPr>
          <p:nvPr/>
        </p:nvSpPr>
        <p:spPr bwMode="auto">
          <a:xfrm>
            <a:off x="5867400" y="3657600"/>
            <a:ext cx="1211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Dijkstra</a:t>
            </a:r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2971800" y="4191000"/>
            <a:ext cx="920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Gries</a:t>
            </a:r>
          </a:p>
        </p:txBody>
      </p: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914400" y="5867400"/>
            <a:ext cx="762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Term “software engineering” coined for this conference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/>
            <a:fld id="{BF77BD82-9053-304A-9E6C-7601507953ED}" type="slidenum">
              <a:rPr lang="en-US" sz="1400" b="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algn="l" eaLnBrk="1" hangingPunct="1"/>
              <a:t>8</a:t>
            </a:fld>
            <a:endParaRPr lang="en-US" sz="1400" b="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1225"/>
          </a:xfrm>
        </p:spPr>
        <p:txBody>
          <a:bodyPr rIns="132080"/>
          <a:lstStyle/>
          <a:p>
            <a:pPr algn="ctr" eaLnBrk="1" hangingPunct="1"/>
            <a:r>
              <a:rPr lang="en-US" sz="2800">
                <a:solidFill>
                  <a:srgbClr val="800000"/>
                </a:solidFill>
                <a:latin typeface="Tw Cen MT" charset="0"/>
              </a:rPr>
              <a:t>1968 NATO Conference on</a:t>
            </a:r>
            <a:br>
              <a:rPr lang="en-US" sz="2800">
                <a:solidFill>
                  <a:srgbClr val="800000"/>
                </a:solidFill>
                <a:latin typeface="Tw Cen MT" charset="0"/>
              </a:rPr>
            </a:br>
            <a:r>
              <a:rPr lang="en-US" sz="2800">
                <a:solidFill>
                  <a:srgbClr val="800000"/>
                </a:solidFill>
                <a:latin typeface="Tw Cen MT" charset="0"/>
              </a:rPr>
              <a:t>Software Engineering, Garmisch, Germany</a:t>
            </a:r>
          </a:p>
        </p:txBody>
      </p:sp>
      <p:sp>
        <p:nvSpPr>
          <p:cNvPr id="27651" name="Slide Number Placeholder 3"/>
          <p:cNvSpPr txBox="1">
            <a:spLocks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EC606FB-ABD9-1C45-BC6D-B97C3C55E3F8}" type="slidenum">
              <a:rPr lang="en-US" sz="1200">
                <a:solidFill>
                  <a:srgbClr val="FFFFFF"/>
                </a:solidFill>
                <a:ea typeface="ヒラギノ明朝 ProN W3" charset="0"/>
                <a:cs typeface="ヒラギノ明朝 ProN W3" charset="0"/>
              </a:rPr>
              <a:pPr eaLnBrk="1" hangingPunct="1">
                <a:lnSpc>
                  <a:spcPct val="80000"/>
                </a:lnSpc>
              </a:pPr>
              <a:t>8</a:t>
            </a:fld>
            <a:endParaRPr lang="en-US" sz="1200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2765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92480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876800" y="1828800"/>
            <a:ext cx="381000" cy="38100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162800" y="2667000"/>
            <a:ext cx="381000" cy="38100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4FDB6E-D4D2-D745-9F92-201273EA439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9698" name="Slide Number Placeholder 3"/>
          <p:cNvSpPr txBox="1">
            <a:spLocks/>
          </p:cNvSpPr>
          <p:nvPr/>
        </p:nvSpPr>
        <p:spPr bwMode="auto">
          <a:xfrm>
            <a:off x="7359650" y="624840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00433F4-E2BB-0C4C-95D8-2E4C6A291E00}" type="slidenum">
              <a:rPr lang="en-US" sz="1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  <a:sym typeface="Times" charset="0"/>
              </a:rPr>
              <a:pPr eaLnBrk="1" hangingPunct="1"/>
              <a:t>9</a:t>
            </a:fld>
            <a:endParaRPr lang="en-US" sz="1400">
              <a:solidFill>
                <a:schemeClr val="tx1"/>
              </a:solidFill>
              <a:latin typeface="Times" charset="0"/>
              <a:ea typeface="MS PGothic" charset="0"/>
              <a:cs typeface="MS PGothic" charset="0"/>
              <a:sym typeface="Times" charset="0"/>
            </a:endParaRPr>
          </a:p>
        </p:txBody>
      </p:sp>
      <p:sp>
        <p:nvSpPr>
          <p:cNvPr id="2969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153400" cy="685800"/>
          </a:xfrm>
        </p:spPr>
        <p:txBody>
          <a:bodyPr rIns="132080"/>
          <a:lstStyle/>
          <a:p>
            <a:pPr eaLnBrk="1" hangingPunct="1"/>
            <a:r>
              <a:rPr lang="en-US" sz="2400" b="1">
                <a:solidFill>
                  <a:srgbClr val="800000"/>
                </a:solidFill>
                <a:latin typeface="Tw Cen MT" charset="0"/>
                <a:cs typeface="Times" charset="0"/>
              </a:rPr>
              <a:t>1968/69 NATO Conferences on Software Engineering</a:t>
            </a:r>
            <a:br>
              <a:rPr lang="en-US" sz="2400" b="1">
                <a:solidFill>
                  <a:srgbClr val="800000"/>
                </a:solidFill>
                <a:latin typeface="Tw Cen MT" charset="0"/>
                <a:cs typeface="Times" charset="0"/>
              </a:rPr>
            </a:br>
            <a:endParaRPr lang="en-US" sz="2400" b="1">
              <a:solidFill>
                <a:srgbClr val="800000"/>
              </a:solidFill>
              <a:latin typeface="Tw Cen MT" charset="0"/>
            </a:endParaRP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747713"/>
            <a:ext cx="175577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2" descr="randalll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0"/>
            <a:ext cx="1460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685800" y="2814638"/>
            <a:ext cx="3424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t>Editors of the proceedings</a:t>
            </a:r>
          </a:p>
        </p:txBody>
      </p:sp>
      <p:pic>
        <p:nvPicPr>
          <p:cNvPr id="2970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17811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17795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19050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Box 2"/>
          <p:cNvSpPr txBox="1">
            <a:spLocks noChangeArrowheads="1"/>
          </p:cNvSpPr>
          <p:nvPr/>
        </p:nvSpPr>
        <p:spPr bwMode="auto">
          <a:xfrm>
            <a:off x="184150" y="5867400"/>
            <a:ext cx="802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Times" charset="0"/>
                <a:ea typeface="ヒラギノ明朝 ProN W3" charset="0"/>
                <a:cs typeface="ヒラギノ明朝 ProN W3" charset="0"/>
                <a:sym typeface="Times" charset="0"/>
              </a:rPr>
              <a:t>Edsger Dijkstra   Niklaus Wirth   Tony Hoare       David Gries  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4191000" y="838200"/>
            <a:ext cx="4724400" cy="212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CA2046"/>
                </a:solidFill>
                <a:cs typeface="+mn-cs"/>
              </a:rPr>
              <a:t> Beards</a:t>
            </a:r>
            <a:endParaRPr lang="en-US" sz="2200" dirty="0">
              <a:cs typeface="+mn-cs"/>
            </a:endParaRPr>
          </a:p>
          <a:p>
            <a:pPr>
              <a:defRPr/>
            </a:pPr>
            <a:r>
              <a:rPr lang="en-US" sz="2200" dirty="0">
                <a:cs typeface="+mn-cs"/>
              </a:rPr>
              <a:t>The reason why some people grow</a:t>
            </a:r>
          </a:p>
          <a:p>
            <a:pPr>
              <a:defRPr/>
            </a:pPr>
            <a:r>
              <a:rPr lang="en-US" sz="2200" dirty="0">
                <a:cs typeface="+mn-cs"/>
              </a:rPr>
              <a:t>     aggressive tufts of facial hair</a:t>
            </a:r>
          </a:p>
          <a:p>
            <a:pPr>
              <a:defRPr/>
            </a:pPr>
            <a:r>
              <a:rPr lang="en-US" sz="2200" dirty="0">
                <a:cs typeface="+mn-cs"/>
              </a:rPr>
              <a:t>Is that they do not like to show</a:t>
            </a:r>
          </a:p>
          <a:p>
            <a:pPr>
              <a:defRPr/>
            </a:pPr>
            <a:r>
              <a:rPr lang="en-US" sz="2200" dirty="0">
                <a:cs typeface="+mn-cs"/>
              </a:rPr>
              <a:t>     the chin that isn't there.</a:t>
            </a:r>
          </a:p>
          <a:p>
            <a:pPr>
              <a:defRPr/>
            </a:pPr>
            <a:r>
              <a:rPr lang="en-US" sz="2200" b="1" dirty="0">
                <a:solidFill>
                  <a:srgbClr val="CA2046"/>
                </a:solidFill>
                <a:cs typeface="+mn-cs"/>
              </a:rPr>
              <a:t>                    a </a:t>
            </a:r>
            <a:r>
              <a:rPr lang="en-US" sz="2200" b="1" dirty="0" err="1">
                <a:solidFill>
                  <a:srgbClr val="0000FF"/>
                </a:solidFill>
                <a:cs typeface="+mn-cs"/>
              </a:rPr>
              <a:t>grook</a:t>
            </a:r>
            <a:r>
              <a:rPr lang="en-US" sz="22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sz="2200" b="1" dirty="0">
                <a:solidFill>
                  <a:srgbClr val="CA2046"/>
                </a:solidFill>
                <a:cs typeface="+mn-cs"/>
              </a:rPr>
              <a:t>by Piet Hein</a:t>
            </a:r>
          </a:p>
        </p:txBody>
      </p:sp>
      <p:pic>
        <p:nvPicPr>
          <p:cNvPr id="29708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1712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11976</TotalTime>
  <Pages>0</Pages>
  <Words>4616</Words>
  <Characters>0</Characters>
  <Application>Microsoft Macintosh PowerPoint</Application>
  <PresentationFormat>On-screen Show (4:3)</PresentationFormat>
  <Lines>0</Lines>
  <Paragraphs>753</Paragraphs>
  <Slides>37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Median</vt:lpstr>
      <vt:lpstr>Shortest Paths  Readings?  Chapter 28 </vt:lpstr>
      <vt:lpstr>About A6</vt:lpstr>
      <vt:lpstr>Shortest Paths in Graphs</vt:lpstr>
      <vt:lpstr>Dijkstra’s shortest-path algorithm</vt:lpstr>
      <vt:lpstr>Dijkstra’s shortest-path algorithm</vt:lpstr>
      <vt:lpstr>1968 NATO Conference on Software Engineering </vt:lpstr>
      <vt:lpstr>1968 NATO Conference on Software Engineering, Garmisch, Germany</vt:lpstr>
      <vt:lpstr>1968 NATO Conference on Software Engineering, Garmisch, Germany</vt:lpstr>
      <vt:lpstr>1968/69 NATO Conferences on Software Engineering </vt:lpstr>
      <vt:lpstr>From Gries to Tate</vt:lpstr>
      <vt:lpstr>Shortest path?</vt:lpstr>
      <vt:lpstr>Shortest path?</vt:lpstr>
      <vt:lpstr>Shortest path?</vt:lpstr>
      <vt:lpstr>Shortest path?</vt:lpstr>
      <vt:lpstr>Shortest path?</vt:lpstr>
      <vt:lpstr>Shortest path?</vt:lpstr>
      <vt:lpstr>Shortest path?</vt:lpstr>
      <vt:lpstr>Shortest path?</vt:lpstr>
      <vt:lpstr>Shortest path?</vt:lpstr>
      <vt:lpstr>Shortest path?</vt:lpstr>
      <vt:lpstr>Shortest path?</vt:lpstr>
      <vt:lpstr>Dijkstra’s shortest path algorithm  </vt:lpstr>
      <vt:lpstr>Dijkstra’s shortest path algorithm  </vt:lpstr>
      <vt:lpstr>The loop invariant </vt:lpstr>
      <vt:lpstr>PowerPoint Presentation</vt:lpstr>
      <vt:lpstr>The algorithm</vt:lpstr>
      <vt:lpstr>The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Queue</dc:title>
  <dc:creator>Dexter Kozen</dc:creator>
  <cp:lastModifiedBy>David Gries</cp:lastModifiedBy>
  <cp:revision>182</cp:revision>
  <cp:lastPrinted>2016-10-31T12:22:56Z</cp:lastPrinted>
  <dcterms:modified xsi:type="dcterms:W3CDTF">2016-11-08T08:43:15Z</dcterms:modified>
</cp:coreProperties>
</file>