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7" r:id="rId2"/>
    <p:sldId id="315" r:id="rId3"/>
    <p:sldId id="314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5" r:id="rId12"/>
    <p:sldId id="268" r:id="rId13"/>
    <p:sldId id="266" r:id="rId14"/>
    <p:sldId id="267" r:id="rId15"/>
    <p:sldId id="269" r:id="rId16"/>
    <p:sldId id="270" r:id="rId17"/>
    <p:sldId id="271" r:id="rId18"/>
    <p:sldId id="273" r:id="rId19"/>
    <p:sldId id="272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09" r:id="rId35"/>
    <p:sldId id="289" r:id="rId36"/>
    <p:sldId id="310" r:id="rId37"/>
    <p:sldId id="290" r:id="rId38"/>
    <p:sldId id="311" r:id="rId39"/>
    <p:sldId id="291" r:id="rId40"/>
    <p:sldId id="292" r:id="rId41"/>
    <p:sldId id="312" r:id="rId42"/>
    <p:sldId id="293" r:id="rId43"/>
    <p:sldId id="313" r:id="rId44"/>
    <p:sldId id="294" r:id="rId45"/>
    <p:sldId id="295" r:id="rId46"/>
    <p:sldId id="296" r:id="rId47"/>
    <p:sldId id="307" r:id="rId48"/>
    <p:sldId id="297" r:id="rId49"/>
    <p:sldId id="308" r:id="rId50"/>
    <p:sldId id="298" r:id="rId51"/>
    <p:sldId id="305" r:id="rId52"/>
    <p:sldId id="299" r:id="rId53"/>
    <p:sldId id="302" r:id="rId54"/>
    <p:sldId id="306" r:id="rId55"/>
    <p:sldId id="303" r:id="rId56"/>
    <p:sldId id="304" r:id="rId57"/>
    <p:sldId id="301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9F"/>
    <a:srgbClr val="FF00FE"/>
    <a:srgbClr val="30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344" y="-112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BC50D-FE26-8142-AA72-88B7F3EE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96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3907-B013-324A-BF32-004C5BD46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012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1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1929-872D-EC4B-8D0C-EEEFDA6F36C7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BF43-ACE3-7745-9C84-8AA315616482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19D4-2643-D946-9D61-BC5E58CA016A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8F71-F13D-B24E-BF8A-4041600FD1AA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2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2425-E31C-3648-82B0-9D46A5CFA0CA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C043-7C69-7B46-92C0-E9C168B10DA8}" type="datetime1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EA25-4229-644C-BBD7-B3D8C3D8437B}" type="datetime1">
              <a:rPr lang="en-US" smtClean="0"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5C75-38C1-D145-80C5-36B70E123A69}" type="datetime1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D38-D049-0247-A0EB-E06A708046C8}" type="datetime1">
              <a:rPr lang="en-US" smtClean="0"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490B-17C7-8746-AE29-AE58F981E890}" type="datetime1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113-CA6A-B04B-8C57-A0F85B98D6BF}" type="datetime1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8372-7E7C-2F47-8CA3-F7DD0CCAC902}" type="datetime1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85" r="13518"/>
          <a:stretch/>
        </p:blipFill>
        <p:spPr>
          <a:xfrm>
            <a:off x="1" y="-26019"/>
            <a:ext cx="9144000" cy="6884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-26018"/>
            <a:ext cx="9144001" cy="1310009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99" y="-256041"/>
            <a:ext cx="4444329" cy="1470025"/>
          </a:xfrm>
        </p:spPr>
        <p:txBody>
          <a:bodyPr>
            <a:norm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Graphs - II</a:t>
            </a:r>
            <a:endParaRPr lang="en-US" sz="80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1638" y="44131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CS 2110, Fall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2016</a:t>
            </a:r>
            <a:endParaRPr lang="en-US" dirty="0">
              <a:solidFill>
                <a:srgbClr val="FFFFFF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57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525963"/>
          </a:xfrm>
        </p:spPr>
        <p:txBody>
          <a:bodyPr/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Given a graph and one of its nodes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  <a:sym typeface="Arial" charset="0"/>
              </a:rPr>
              <a:t>u</a:t>
            </a: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609600" lvl="2" indent="0"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(say node 1 below)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8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525963"/>
          </a:xfrm>
        </p:spPr>
        <p:txBody>
          <a:bodyPr/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Given a graph and one of its nodes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  <a:sym typeface="Arial" charset="0"/>
              </a:rPr>
              <a:t>u</a:t>
            </a: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609600" lvl="2" indent="0"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(say node 1 below)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We want to “visit” each node reachable from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  <a:sym typeface="Arial" charset="0"/>
              </a:rPr>
              <a:t>u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609600" lvl="2" indent="0"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(nodes 1, 0, 2, 3, 5)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861266" y="3842312"/>
            <a:ext cx="2947286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There are many paths to some nodes.</a:t>
            </a:r>
          </a:p>
          <a:p>
            <a:endParaRPr lang="en-US" sz="2400" dirty="0"/>
          </a:p>
          <a:p>
            <a:r>
              <a:rPr lang="en-US" sz="2400" dirty="0" smtClean="0"/>
              <a:t>How do we visit all nodes efficiently, without doing extra work?</a:t>
            </a:r>
          </a:p>
        </p:txBody>
      </p:sp>
    </p:spTree>
    <p:extLst>
      <p:ext uri="{BB962C8B-B14F-4D97-AF65-F5344CB8AC3E}">
        <p14:creationId xmlns:p14="http://schemas.microsoft.com/office/powerpoint/2010/main" val="399093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Suppose all nodes are unvisited.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8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Suppose all nodes are unvisited.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2, 3, 5}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600200"/>
            <a:ext cx="5555153" cy="2732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50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smtClean="0"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Node u is visited </a:t>
            </a:r>
            <a:r>
              <a:rPr lang="en-US" smtClean="0">
                <a:latin typeface="Calibri"/>
                <a:cs typeface="Calibri"/>
                <a:sym typeface="Arial" charset="0"/>
              </a:rPr>
              <a:t>means: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smtClean="0">
                <a:latin typeface="Calibri"/>
                <a:cs typeface="Calibri"/>
                <a:sym typeface="Arial" charset="0"/>
              </a:rPr>
              <a:t>is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smtClean="0">
                <a:latin typeface="Calibri"/>
                <a:cs typeface="Calibri"/>
                <a:sym typeface="Arial" charset="0"/>
              </a:rPr>
              <a:t>means to: set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smtClean="0">
                <a:latin typeface="Calibri"/>
                <a:cs typeface="Calibri"/>
                <a:sym typeface="Arial" charset="0"/>
              </a:rPr>
              <a:t> to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smtClean="0"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mtClean="0">
                <a:latin typeface="Calibri"/>
                <a:cs typeface="Calibri"/>
                <a:sym typeface="Arial" charset="0"/>
              </a:rPr>
              <a:t>Node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mtClean="0">
                <a:latin typeface="Calibri"/>
                <a:cs typeface="Calibri"/>
                <a:sym typeface="Arial" charset="0"/>
              </a:rPr>
              <a:t> is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smtClean="0">
                <a:latin typeface="Calibri"/>
                <a:cs typeface="Calibri"/>
                <a:sym typeface="Arial" charset="0"/>
              </a:rPr>
              <a:t> from node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smtClean="0"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smtClean="0"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7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Suppose all nodes are unvisited.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2, 3, 5}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</a:t>
            </a:r>
            <a:r>
              <a:rPr lang="en-US" sz="2400" b="1" dirty="0" smtClean="0"/>
              <a:t>4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{4, 5, 6}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4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: visited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: unvisited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9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: visited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: unvisited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5}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0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: visited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: unvisited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5}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</a:t>
            </a:r>
            <a:r>
              <a:rPr lang="en-US" sz="2400" b="1" dirty="0" smtClean="0"/>
              <a:t>4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none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5402" y="5838512"/>
            <a:ext cx="36450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Not even </a:t>
            </a:r>
            <a:r>
              <a:rPr lang="en-US" sz="2400" b="1" dirty="0" smtClean="0"/>
              <a:t>4</a:t>
            </a:r>
            <a:r>
              <a:rPr lang="en-US" sz="2400" dirty="0" smtClean="0"/>
              <a:t> itself, because it’s already been visited!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3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659827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Visit all nodes that are REACHABLE from u.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 </a:t>
            </a:r>
            <a:r>
              <a:rPr lang="en-US" sz="260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      </a:t>
            </a:r>
            <a:r>
              <a:rPr lang="en-US" sz="2600" dirty="0" smtClean="0">
                <a:solidFill>
                  <a:srgbClr val="008000"/>
                </a:solidFill>
                <a:cs typeface="Calibri"/>
                <a:sym typeface="Arial" charset="0"/>
              </a:rPr>
              <a:t>Precondition</a:t>
            </a:r>
            <a:r>
              <a:rPr lang="en-US" sz="2600" dirty="0">
                <a:solidFill>
                  <a:srgbClr val="008000"/>
                </a:solidFill>
                <a:cs typeface="Calibri"/>
                <a:sym typeface="Arial" charset="0"/>
              </a:rPr>
              <a:t>: u is not visited*</a:t>
            </a: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6843" y="4664533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68131" y="4665287"/>
            <a:ext cx="3718669" cy="1871433"/>
            <a:chOff x="1003766" y="4332870"/>
            <a:chExt cx="4226062" cy="2126780"/>
          </a:xfrm>
        </p:grpSpPr>
        <p:sp>
          <p:nvSpPr>
            <p:cNvPr id="25" name="Oval 24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4" name="Straight Arrow Connector 33"/>
            <p:cNvCxnSpPr>
              <a:stCxn id="25" idx="4"/>
              <a:endCxn id="27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5" idx="5"/>
              <a:endCxn id="29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5" idx="6"/>
              <a:endCxn id="28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8" idx="4"/>
              <a:endCxn id="29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6"/>
              <a:endCxn id="30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3"/>
              <a:endCxn id="29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2" idx="2"/>
              <a:endCxn id="29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2" idx="3"/>
              <a:endCxn id="3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728770" y="4055641"/>
            <a:ext cx="80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Start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31792" y="4055641"/>
            <a:ext cx="66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End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27446" y="1981732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REACHABLE from 1 are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4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REACHABLE from 1 are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6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A6 will be available tonight or tomorrow.</a:t>
            </a:r>
          </a:p>
          <a:p>
            <a:r>
              <a:rPr lang="en-US" dirty="0" smtClean="0"/>
              <a:t>Gries lunch canceled today</a:t>
            </a:r>
          </a:p>
          <a:p>
            <a:r>
              <a:rPr lang="en-US" dirty="0" smtClean="0"/>
              <a:t>Gries office hours today from 1 to 2 only</a:t>
            </a:r>
          </a:p>
        </p:txBody>
      </p:sp>
    </p:spTree>
    <p:extLst>
      <p:ext uri="{BB962C8B-B14F-4D97-AF65-F5344CB8AC3E}">
        <p14:creationId xmlns:p14="http://schemas.microsoft.com/office/powerpoint/2010/main" val="202522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REACHABLE from 1 are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2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227446" y="1596857"/>
            <a:ext cx="2663050" cy="304698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(visited)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to be visited are </a:t>
            </a:r>
            <a:r>
              <a:rPr lang="en-US" sz="2400" dirty="0" smtClean="0">
                <a:solidFill>
                  <a:srgbClr val="FF0000"/>
                </a:solidFill>
              </a:rPr>
              <a:t>0, 2, 3, 5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304698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(visited)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to be visited are </a:t>
            </a:r>
            <a:r>
              <a:rPr lang="en-US" sz="2400" dirty="0" smtClean="0">
                <a:solidFill>
                  <a:srgbClr val="FF0000"/>
                </a:solidFill>
              </a:rPr>
              <a:t>0, 2, 3, 5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Have to do DFS on all unvisited neighbors of u!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716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61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0, 2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0, 2, 3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72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518" y="4874155"/>
            <a:ext cx="5824272" cy="156966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Suppose </a:t>
            </a:r>
            <a:r>
              <a:rPr lang="en-US" sz="24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srgbClr val="3366FF"/>
                </a:solidFill>
              </a:rPr>
              <a:t> nodes are REACHABLE along </a:t>
            </a:r>
            <a:r>
              <a:rPr lang="en-US" sz="24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solidFill>
                  <a:srgbClr val="3366FF"/>
                </a:solidFill>
              </a:rPr>
              <a:t> edges (in total). What 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Worst-case execution?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Worst-case space?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517" y="4874155"/>
            <a:ext cx="5701518" cy="738664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100" dirty="0" smtClean="0">
                <a:solidFill>
                  <a:srgbClr val="3366FF"/>
                </a:solidFill>
              </a:rPr>
              <a:t>Example</a:t>
            </a:r>
            <a:r>
              <a:rPr lang="en-US" sz="2100" dirty="0" smtClean="0"/>
              <a:t>: Use different way (other than array </a:t>
            </a:r>
            <a:r>
              <a:rPr lang="en-US" sz="2100" dirty="0" smtClean="0">
                <a:solidFill>
                  <a:srgbClr val="800000"/>
                </a:solidFill>
              </a:rPr>
              <a:t>visited</a:t>
            </a:r>
            <a:r>
              <a:rPr lang="en-US" sz="2100" dirty="0" smtClean="0"/>
              <a:t>) to know whether a node has been visited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317517" y="5753707"/>
            <a:ext cx="5701518" cy="738664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100" dirty="0" smtClean="0">
                <a:solidFill>
                  <a:srgbClr val="3366FF"/>
                </a:solidFill>
              </a:rPr>
              <a:t>Example</a:t>
            </a:r>
            <a:r>
              <a:rPr lang="en-US" sz="2100" dirty="0" smtClean="0"/>
              <a:t>: We really haven’t said what data structures are used to implement the graph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That’s all there is to basic DFS. You may have to change it to fit a particular situation.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7446" y="4074090"/>
            <a:ext cx="266305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you don’t have this spec and you do something different, it’s probably wrong.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12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938"/>
            <a:ext cx="8229600" cy="597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Q. Why do programmers </a:t>
            </a:r>
            <a:r>
              <a:rPr lang="en-US" sz="2400" dirty="0" smtClean="0"/>
              <a:t>confuse </a:t>
            </a:r>
            <a:r>
              <a:rPr lang="en-US" sz="2400" dirty="0" smtClean="0"/>
              <a:t>Halloween and Christmas?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93555" y="837104"/>
            <a:ext cx="4371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Answer. </a:t>
            </a:r>
            <a:r>
              <a:rPr lang="en-US" sz="2400" dirty="0" smtClean="0"/>
              <a:t>Because </a:t>
            </a:r>
            <a:r>
              <a:rPr lang="en-US" sz="2400" dirty="0" err="1" smtClean="0"/>
              <a:t>oct</a:t>
            </a:r>
            <a:r>
              <a:rPr lang="en-US" sz="2400" dirty="0" smtClean="0"/>
              <a:t> </a:t>
            </a:r>
            <a:r>
              <a:rPr lang="en-US" sz="2400" dirty="0"/>
              <a:t>31 = </a:t>
            </a:r>
            <a:r>
              <a:rPr lang="en-US" sz="2400" dirty="0" err="1"/>
              <a:t>dec</a:t>
            </a:r>
            <a:r>
              <a:rPr lang="en-US" sz="2400" dirty="0"/>
              <a:t> 25!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1316" y="1358574"/>
            <a:ext cx="2385627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ourier New"/>
                <a:cs typeface="Courier New"/>
              </a:rPr>
              <a:t>Decimal Octal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00      00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01      01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02      02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03      03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04      04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05      05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06      06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07      07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08      10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09      11</a:t>
            </a:r>
          </a:p>
          <a:p>
            <a:r>
              <a:rPr lang="en-US" sz="2200" dirty="0" smtClean="0">
                <a:latin typeface="Courier New"/>
                <a:cs typeface="Courier New"/>
              </a:rPr>
              <a:t>10      12</a:t>
            </a:r>
          </a:p>
          <a:p>
            <a:pPr marL="457200" indent="-457200">
              <a:buAutoNum type="arabicPlain" startAt="11"/>
            </a:pPr>
            <a:r>
              <a:rPr lang="en-US" sz="2200" dirty="0" smtClean="0">
                <a:latin typeface="Courier New"/>
                <a:cs typeface="Courier New"/>
              </a:rPr>
              <a:t>     13</a:t>
            </a:r>
          </a:p>
          <a:p>
            <a:pPr marL="457200" indent="-457200">
              <a:buAutoNum type="arabicPlain" startAt="11"/>
            </a:pPr>
            <a:r>
              <a:rPr lang="en-US" sz="2200" dirty="0" smtClean="0">
                <a:latin typeface="Courier New"/>
                <a:cs typeface="Courier New"/>
              </a:rPr>
              <a:t>     14</a:t>
            </a:r>
            <a:endParaRPr lang="en-US" sz="2200" dirty="0"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4450" y="1298769"/>
            <a:ext cx="2585714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Decimal Octal</a:t>
            </a:r>
          </a:p>
          <a:p>
            <a:pPr marL="457200" indent="-457200">
              <a:buAutoNum type="arabicPlain" startAt="13"/>
            </a:pPr>
            <a:r>
              <a:rPr lang="en-US" sz="2400" dirty="0" smtClean="0">
                <a:latin typeface="Courier New"/>
                <a:cs typeface="Courier New"/>
              </a:rPr>
              <a:t>      15</a:t>
            </a:r>
          </a:p>
          <a:p>
            <a:pPr marL="457200" indent="-457200">
              <a:buAutoNum type="arabicPlain" startAt="13"/>
            </a:pPr>
            <a:r>
              <a:rPr lang="en-US" sz="2400" dirty="0" smtClean="0">
                <a:latin typeface="Courier New"/>
                <a:cs typeface="Courier New"/>
              </a:rPr>
              <a:t>      16</a:t>
            </a:r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15       17</a:t>
            </a:r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16       20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17       21</a:t>
            </a:r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18       22</a:t>
            </a:r>
          </a:p>
          <a:p>
            <a:pPr marL="457200" indent="-457200">
              <a:buAutoNum type="arabicPlain" startAt="19"/>
            </a:pPr>
            <a:r>
              <a:rPr lang="en-US" sz="2400" dirty="0" smtClean="0">
                <a:latin typeface="Courier New"/>
                <a:cs typeface="Courier New"/>
              </a:rPr>
              <a:t>      </a:t>
            </a:r>
            <a:r>
              <a:rPr lang="en-US" sz="2400" dirty="0" smtClean="0">
                <a:latin typeface="Courier New"/>
                <a:cs typeface="Courier New"/>
              </a:rPr>
              <a:t>2</a:t>
            </a:r>
            <a:r>
              <a:rPr lang="en-US" sz="2400" dirty="0" smtClean="0">
                <a:latin typeface="Courier New"/>
                <a:cs typeface="Courier New"/>
              </a:rPr>
              <a:t>3</a:t>
            </a:r>
          </a:p>
          <a:p>
            <a:pPr marL="457200" indent="-457200">
              <a:buAutoNum type="arabicPlain" startAt="19"/>
            </a:pPr>
            <a:r>
              <a:rPr lang="en-US" sz="2400" dirty="0" smtClean="0">
                <a:latin typeface="Courier New"/>
                <a:cs typeface="Courier New"/>
              </a:rPr>
              <a:t>      24      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21       25</a:t>
            </a:r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22       26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23       27</a:t>
            </a:r>
            <a:endParaRPr lang="en-US" sz="2400" dirty="0" smtClean="0">
              <a:latin typeface="Courier New"/>
              <a:cs typeface="Courier New"/>
            </a:endParaRPr>
          </a:p>
          <a:p>
            <a:pPr marL="457200" indent="-457200">
              <a:buAutoNum type="arabicPlain" startAt="24"/>
            </a:pPr>
            <a:r>
              <a:rPr lang="en-US" sz="2400" dirty="0" smtClean="0">
                <a:latin typeface="Courier New"/>
                <a:cs typeface="Courier New"/>
              </a:rPr>
              <a:t>      30</a:t>
            </a:r>
          </a:p>
          <a:p>
            <a:pPr marL="457200" indent="-457200">
              <a:buAutoNum type="arabicPlain" startAt="24"/>
            </a:pPr>
            <a:r>
              <a:rPr lang="en-US" sz="2400" dirty="0" smtClean="0">
                <a:latin typeface="Courier New"/>
                <a:cs typeface="Courier New"/>
              </a:rPr>
              <a:t>      31</a:t>
            </a:r>
            <a:endParaRPr lang="en-US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2522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in OO fashion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class</a:t>
            </a:r>
            <a:r>
              <a:rPr lang="en-US" sz="2800" dirty="0" smtClean="0">
                <a:solidFill>
                  <a:srgbClr val="800000"/>
                </a:solidFill>
              </a:rPr>
              <a:t> Node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boolean</a:t>
            </a:r>
            <a:r>
              <a:rPr lang="en-US" sz="2800" dirty="0" smtClean="0">
                <a:solidFill>
                  <a:srgbClr val="800000"/>
                </a:solidFill>
              </a:rPr>
              <a:t> visited;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List&lt;Node&gt; neighbors;</a:t>
            </a:r>
          </a:p>
          <a:p>
            <a:pPr marL="0" indent="0">
              <a:buNone/>
            </a:pPr>
            <a:endParaRPr lang="en-US" sz="2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	/** This node is unvisited. Visit all nodes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	       REACHABLE from this node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	public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void</a:t>
            </a:r>
            <a:r>
              <a:rPr lang="en-US" sz="2800" dirty="0" smtClean="0">
                <a:solidFill>
                  <a:srgbClr val="800000"/>
                </a:solidFill>
              </a:rPr>
              <a:t> dfs()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visited= true;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		for</a:t>
            </a:r>
            <a:r>
              <a:rPr lang="en-US" sz="2800" dirty="0" smtClean="0">
                <a:solidFill>
                  <a:srgbClr val="800000"/>
                </a:solidFill>
              </a:rPr>
              <a:t> (Node n: neighbors)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      if (!n.visited) n.dfs();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7446" y="1432985"/>
            <a:ext cx="2663050" cy="120032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Each node of the graph is an object of type Node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448" y="3643934"/>
            <a:ext cx="2663050" cy="120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 need for a parameter. The object is the node.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10756" y="3953241"/>
            <a:ext cx="28166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25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    </a:t>
            </a:r>
            <a:r>
              <a:rPr lang="en-US" sz="2800" dirty="0" smtClean="0">
                <a:solidFill>
                  <a:srgbClr val="008000"/>
                </a:solidFill>
              </a:rPr>
              <a:t>// Not Java!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inv: all nodes that have to be visited are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        REACHABLE from some node in 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                            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   </a:t>
            </a:r>
            <a:r>
              <a:rPr lang="en-US" sz="2800" dirty="0" smtClean="0">
                <a:solidFill>
                  <a:srgbClr val="008000"/>
                </a:solidFill>
              </a:rPr>
              <a:t> // Remove top stack node, put in u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9596" y="3132680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 is not empty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03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35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28615" y="2891686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629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67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24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0</a:t>
            </a:r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012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0</a:t>
            </a:r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02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88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9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pic>
        <p:nvPicPr>
          <p:cNvPr id="3" name="Picture 2" descr="geo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17" y="2482492"/>
            <a:ext cx="946508" cy="9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7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200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90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38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3</a:t>
            </a:r>
            <a:endParaRPr lang="en-US" sz="2400" dirty="0"/>
          </a:p>
          <a:p>
            <a:pPr algn="ctr"/>
            <a:r>
              <a:rPr lang="en-US" sz="2400" dirty="0"/>
              <a:t>5</a:t>
            </a:r>
            <a:endParaRPr lang="en-US" sz="2400" dirty="0" smtClean="0"/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79331" y="2734470"/>
            <a:ext cx="3047019" cy="156966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Yes, 5 is put on the stack twice, once for each edge to it. It will be visited only once.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6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    </a:t>
            </a:r>
            <a:r>
              <a:rPr lang="en-US" sz="2800" dirty="0" smtClean="0">
                <a:solidFill>
                  <a:srgbClr val="008000"/>
                </a:solidFill>
              </a:rPr>
              <a:t>// Not Java!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inv: all nodes that have to be visited are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        REACHABLE from some node in 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                            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.popFirst();   </a:t>
            </a:r>
            <a:r>
              <a:rPr lang="en-US" sz="2800" dirty="0" smtClean="0">
                <a:solidFill>
                  <a:srgbClr val="008000"/>
                </a:solidFill>
              </a:rPr>
              <a:t> // Remove first node in queue, put in u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.append(v);    </a:t>
            </a:r>
            <a:r>
              <a:rPr lang="en-US" sz="2800" dirty="0" smtClean="0">
                <a:solidFill>
                  <a:srgbClr val="008000"/>
                </a:solidFill>
              </a:rPr>
              <a:t>/</a:t>
            </a:r>
            <a:r>
              <a:rPr lang="en-US" sz="2800" dirty="0">
                <a:solidFill>
                  <a:srgbClr val="008000"/>
                </a:solidFill>
              </a:rPr>
              <a:t>/ </a:t>
            </a:r>
            <a:r>
              <a:rPr lang="en-US" sz="2800" dirty="0" smtClean="0">
                <a:solidFill>
                  <a:srgbClr val="008000"/>
                </a:solidFill>
              </a:rPr>
              <a:t>Add to end of queue</a:t>
            </a:r>
            <a:endParaRPr lang="en-US" sz="2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9596" y="3132680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q</a:t>
            </a:r>
            <a:r>
              <a:rPr lang="en-US" sz="2400" dirty="0" smtClean="0">
                <a:solidFill>
                  <a:srgbClr val="800000"/>
                </a:solidFill>
              </a:rPr>
              <a:t> is not empty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35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5" name="Straight Arrow Connector 24"/>
          <p:cNvCxnSpPr>
            <a:endCxn id="23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7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5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stCxn id="8" idx="2"/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3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0 2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stCxn id="8" idx="2"/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11012" y="3376070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224" y="268206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714" y="385860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1012" y="43424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5698" y="39815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9739" y="3641091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65720" y="334897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5880" y="372304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1658" y="422733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8613" y="4727952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91356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2658" y="371769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1478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658" y="255915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68446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8568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1804" y="5197817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26085" y="467187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00732" y="44653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54234" y="5020054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8414" y="371770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0822" y="41339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8" idx="5"/>
            <a:endCxn id="3" idx="1"/>
          </p:cNvCxnSpPr>
          <p:nvPr/>
        </p:nvCxnSpPr>
        <p:spPr>
          <a:xfrm>
            <a:off x="4705044" y="2891885"/>
            <a:ext cx="441968" cy="52018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3"/>
            <a:endCxn id="9" idx="7"/>
          </p:cNvCxnSpPr>
          <p:nvPr/>
        </p:nvCxnSpPr>
        <p:spPr>
          <a:xfrm flipH="1">
            <a:off x="4734534" y="3585890"/>
            <a:ext cx="412478" cy="308719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2" idx="1"/>
          </p:cNvCxnSpPr>
          <p:nvPr/>
        </p:nvCxnSpPr>
        <p:spPr>
          <a:xfrm>
            <a:off x="4734534" y="4068429"/>
            <a:ext cx="412478" cy="3099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14" idx="3"/>
          </p:cNvCxnSpPr>
          <p:nvPr/>
        </p:nvCxnSpPr>
        <p:spPr>
          <a:xfrm flipV="1">
            <a:off x="5320832" y="4191339"/>
            <a:ext cx="410866" cy="18708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6"/>
            <a:endCxn id="15" idx="3"/>
          </p:cNvCxnSpPr>
          <p:nvPr/>
        </p:nvCxnSpPr>
        <p:spPr>
          <a:xfrm flipV="1">
            <a:off x="5941518" y="3850911"/>
            <a:ext cx="434221" cy="25351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14" idx="5"/>
          </p:cNvCxnSpPr>
          <p:nvPr/>
        </p:nvCxnSpPr>
        <p:spPr>
          <a:xfrm flipH="1" flipV="1">
            <a:off x="5905518" y="4191339"/>
            <a:ext cx="489095" cy="57261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15" idx="6"/>
          </p:cNvCxnSpPr>
          <p:nvPr/>
        </p:nvCxnSpPr>
        <p:spPr>
          <a:xfrm flipH="1">
            <a:off x="6585559" y="3558798"/>
            <a:ext cx="516161" cy="20520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1"/>
            <a:endCxn id="15" idx="5"/>
          </p:cNvCxnSpPr>
          <p:nvPr/>
        </p:nvCxnSpPr>
        <p:spPr>
          <a:xfrm flipH="1" flipV="1">
            <a:off x="6549559" y="3850911"/>
            <a:ext cx="498099" cy="41242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1"/>
            <a:endCxn id="16" idx="5"/>
          </p:cNvCxnSpPr>
          <p:nvPr/>
        </p:nvCxnSpPr>
        <p:spPr>
          <a:xfrm flipH="1" flipV="1">
            <a:off x="7275540" y="3558798"/>
            <a:ext cx="306340" cy="2002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5"/>
            <a:endCxn id="9" idx="1"/>
          </p:cNvCxnSpPr>
          <p:nvPr/>
        </p:nvCxnSpPr>
        <p:spPr>
          <a:xfrm>
            <a:off x="4201176" y="3329838"/>
            <a:ext cx="359538" cy="56477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3"/>
            <a:endCxn id="24" idx="7"/>
          </p:cNvCxnSpPr>
          <p:nvPr/>
        </p:nvCxnSpPr>
        <p:spPr>
          <a:xfrm flipH="1">
            <a:off x="4078266" y="4068429"/>
            <a:ext cx="482448" cy="224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6" idx="1"/>
            <a:endCxn id="24" idx="5"/>
          </p:cNvCxnSpPr>
          <p:nvPr/>
        </p:nvCxnSpPr>
        <p:spPr>
          <a:xfrm flipH="1" flipV="1">
            <a:off x="4078266" y="4466649"/>
            <a:ext cx="359538" cy="76716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4" idx="2"/>
            <a:endCxn id="27" idx="7"/>
          </p:cNvCxnSpPr>
          <p:nvPr/>
        </p:nvCxnSpPr>
        <p:spPr>
          <a:xfrm flipH="1">
            <a:off x="3235905" y="4379739"/>
            <a:ext cx="632541" cy="32813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1"/>
            <a:endCxn id="25" idx="5"/>
          </p:cNvCxnSpPr>
          <p:nvPr/>
        </p:nvCxnSpPr>
        <p:spPr>
          <a:xfrm flipH="1" flipV="1">
            <a:off x="2918388" y="4466649"/>
            <a:ext cx="143697" cy="24122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5" idx="1"/>
            <a:endCxn id="30" idx="5"/>
          </p:cNvCxnSpPr>
          <p:nvPr/>
        </p:nvCxnSpPr>
        <p:spPr>
          <a:xfrm flipH="1" flipV="1">
            <a:off x="2118234" y="3927528"/>
            <a:ext cx="626334" cy="365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2"/>
            <a:endCxn id="28" idx="7"/>
          </p:cNvCxnSpPr>
          <p:nvPr/>
        </p:nvCxnSpPr>
        <p:spPr>
          <a:xfrm flipH="1">
            <a:off x="2110552" y="4379739"/>
            <a:ext cx="598016" cy="121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0"/>
            <a:endCxn id="28" idx="5"/>
          </p:cNvCxnSpPr>
          <p:nvPr/>
        </p:nvCxnSpPr>
        <p:spPr>
          <a:xfrm flipH="1" flipV="1">
            <a:off x="2110552" y="4675149"/>
            <a:ext cx="166592" cy="34490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8" idx="1"/>
            <a:endCxn id="31" idx="5"/>
          </p:cNvCxnSpPr>
          <p:nvPr/>
        </p:nvCxnSpPr>
        <p:spPr>
          <a:xfrm flipH="1" flipV="1">
            <a:off x="1320642" y="4343739"/>
            <a:ext cx="616090" cy="157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" idx="2"/>
            <a:endCxn id="21" idx="6"/>
          </p:cNvCxnSpPr>
          <p:nvPr/>
        </p:nvCxnSpPr>
        <p:spPr>
          <a:xfrm flipH="1" flipV="1">
            <a:off x="3498478" y="3840608"/>
            <a:ext cx="1026236" cy="14091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1" idx="1"/>
            <a:endCxn id="22" idx="5"/>
          </p:cNvCxnSpPr>
          <p:nvPr/>
        </p:nvCxnSpPr>
        <p:spPr>
          <a:xfrm flipH="1" flipV="1">
            <a:off x="3041298" y="3329838"/>
            <a:ext cx="247360" cy="42386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3"/>
            <a:endCxn id="22" idx="7"/>
          </p:cNvCxnSpPr>
          <p:nvPr/>
        </p:nvCxnSpPr>
        <p:spPr>
          <a:xfrm flipH="1">
            <a:off x="3041298" y="2768975"/>
            <a:ext cx="247360" cy="38704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" idx="7"/>
            <a:endCxn id="30" idx="2"/>
          </p:cNvCxnSpPr>
          <p:nvPr/>
        </p:nvCxnSpPr>
        <p:spPr>
          <a:xfrm flipV="1">
            <a:off x="1320642" y="3840618"/>
            <a:ext cx="587772" cy="329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 descr="geo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37" y="2440165"/>
            <a:ext cx="1003463" cy="10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4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0 2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5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3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2 7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6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2 7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0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0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q.popFirst();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q.append(v);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bfs(1)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7 3 5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073" y="2804255"/>
            <a:ext cx="3536888" cy="212365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dirty="0"/>
              <a:t>Breadth first: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Node u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All nodes 1 edge from u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All nodes 2 edges from u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All nodes 3 edges from u</a:t>
            </a:r>
          </a:p>
          <a:p>
            <a:pPr>
              <a:defRPr/>
            </a:pPr>
            <a:r>
              <a:rPr lang="en-US" sz="2200" dirty="0"/>
              <a:t>…</a:t>
            </a: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11012" y="3376070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224" y="268206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714" y="385860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1012" y="43424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5698" y="39815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9739" y="3641091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65720" y="334897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5880" y="372304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1658" y="422733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8613" y="4727952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91356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2658" y="371769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1478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658" y="255915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68446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8568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1804" y="5197817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26085" y="467187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00732" y="44653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54234" y="5020054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8414" y="371770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0822" y="41339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8" idx="5"/>
            <a:endCxn id="3" idx="1"/>
          </p:cNvCxnSpPr>
          <p:nvPr/>
        </p:nvCxnSpPr>
        <p:spPr>
          <a:xfrm>
            <a:off x="4705044" y="2891885"/>
            <a:ext cx="441968" cy="52018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3"/>
            <a:endCxn id="9" idx="7"/>
          </p:cNvCxnSpPr>
          <p:nvPr/>
        </p:nvCxnSpPr>
        <p:spPr>
          <a:xfrm flipH="1">
            <a:off x="4734534" y="3585890"/>
            <a:ext cx="412478" cy="308719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2" idx="1"/>
          </p:cNvCxnSpPr>
          <p:nvPr/>
        </p:nvCxnSpPr>
        <p:spPr>
          <a:xfrm>
            <a:off x="4734534" y="4068429"/>
            <a:ext cx="412478" cy="3099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14" idx="3"/>
          </p:cNvCxnSpPr>
          <p:nvPr/>
        </p:nvCxnSpPr>
        <p:spPr>
          <a:xfrm flipV="1">
            <a:off x="5320832" y="4191339"/>
            <a:ext cx="410866" cy="18708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6"/>
            <a:endCxn id="15" idx="3"/>
          </p:cNvCxnSpPr>
          <p:nvPr/>
        </p:nvCxnSpPr>
        <p:spPr>
          <a:xfrm flipV="1">
            <a:off x="5941518" y="3850911"/>
            <a:ext cx="434221" cy="25351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14" idx="5"/>
          </p:cNvCxnSpPr>
          <p:nvPr/>
        </p:nvCxnSpPr>
        <p:spPr>
          <a:xfrm flipH="1" flipV="1">
            <a:off x="5905518" y="4191339"/>
            <a:ext cx="489095" cy="57261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15" idx="6"/>
          </p:cNvCxnSpPr>
          <p:nvPr/>
        </p:nvCxnSpPr>
        <p:spPr>
          <a:xfrm flipH="1">
            <a:off x="6585559" y="3558798"/>
            <a:ext cx="516161" cy="20520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1"/>
            <a:endCxn id="15" idx="5"/>
          </p:cNvCxnSpPr>
          <p:nvPr/>
        </p:nvCxnSpPr>
        <p:spPr>
          <a:xfrm flipH="1" flipV="1">
            <a:off x="6549559" y="3850911"/>
            <a:ext cx="498099" cy="41242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1"/>
            <a:endCxn id="16" idx="5"/>
          </p:cNvCxnSpPr>
          <p:nvPr/>
        </p:nvCxnSpPr>
        <p:spPr>
          <a:xfrm flipH="1" flipV="1">
            <a:off x="7275540" y="3558798"/>
            <a:ext cx="306340" cy="2002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5"/>
            <a:endCxn id="9" idx="1"/>
          </p:cNvCxnSpPr>
          <p:nvPr/>
        </p:nvCxnSpPr>
        <p:spPr>
          <a:xfrm>
            <a:off x="4201176" y="3329838"/>
            <a:ext cx="359538" cy="56477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3"/>
            <a:endCxn id="24" idx="7"/>
          </p:cNvCxnSpPr>
          <p:nvPr/>
        </p:nvCxnSpPr>
        <p:spPr>
          <a:xfrm flipH="1">
            <a:off x="4078266" y="4068429"/>
            <a:ext cx="482448" cy="224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6" idx="1"/>
            <a:endCxn id="24" idx="5"/>
          </p:cNvCxnSpPr>
          <p:nvPr/>
        </p:nvCxnSpPr>
        <p:spPr>
          <a:xfrm flipH="1" flipV="1">
            <a:off x="4078266" y="4466649"/>
            <a:ext cx="359538" cy="76716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4" idx="2"/>
            <a:endCxn id="27" idx="7"/>
          </p:cNvCxnSpPr>
          <p:nvPr/>
        </p:nvCxnSpPr>
        <p:spPr>
          <a:xfrm flipH="1">
            <a:off x="3235905" y="4379739"/>
            <a:ext cx="632541" cy="32813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1"/>
            <a:endCxn id="25" idx="5"/>
          </p:cNvCxnSpPr>
          <p:nvPr/>
        </p:nvCxnSpPr>
        <p:spPr>
          <a:xfrm flipH="1" flipV="1">
            <a:off x="2918388" y="4466649"/>
            <a:ext cx="143697" cy="24122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5" idx="1"/>
            <a:endCxn id="30" idx="5"/>
          </p:cNvCxnSpPr>
          <p:nvPr/>
        </p:nvCxnSpPr>
        <p:spPr>
          <a:xfrm flipH="1" flipV="1">
            <a:off x="2118234" y="3927528"/>
            <a:ext cx="626334" cy="365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2"/>
            <a:endCxn id="28" idx="7"/>
          </p:cNvCxnSpPr>
          <p:nvPr/>
        </p:nvCxnSpPr>
        <p:spPr>
          <a:xfrm flipH="1">
            <a:off x="2110552" y="4379739"/>
            <a:ext cx="598016" cy="121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0"/>
            <a:endCxn id="28" idx="5"/>
          </p:cNvCxnSpPr>
          <p:nvPr/>
        </p:nvCxnSpPr>
        <p:spPr>
          <a:xfrm flipH="1" flipV="1">
            <a:off x="2110552" y="4675149"/>
            <a:ext cx="166592" cy="34490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8" idx="1"/>
            <a:endCxn id="31" idx="5"/>
          </p:cNvCxnSpPr>
          <p:nvPr/>
        </p:nvCxnSpPr>
        <p:spPr>
          <a:xfrm flipH="1" flipV="1">
            <a:off x="1320642" y="4343739"/>
            <a:ext cx="616090" cy="157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" idx="2"/>
            <a:endCxn id="21" idx="6"/>
          </p:cNvCxnSpPr>
          <p:nvPr/>
        </p:nvCxnSpPr>
        <p:spPr>
          <a:xfrm flipH="1" flipV="1">
            <a:off x="3498478" y="3840608"/>
            <a:ext cx="1026236" cy="14091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1" idx="1"/>
            <a:endCxn id="22" idx="5"/>
          </p:cNvCxnSpPr>
          <p:nvPr/>
        </p:nvCxnSpPr>
        <p:spPr>
          <a:xfrm flipH="1" flipV="1">
            <a:off x="3041298" y="3329838"/>
            <a:ext cx="247360" cy="42386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3"/>
            <a:endCxn id="22" idx="7"/>
          </p:cNvCxnSpPr>
          <p:nvPr/>
        </p:nvCxnSpPr>
        <p:spPr>
          <a:xfrm flipH="1">
            <a:off x="3041298" y="2768975"/>
            <a:ext cx="247360" cy="38704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" idx="7"/>
            <a:endCxn id="30" idx="2"/>
          </p:cNvCxnSpPr>
          <p:nvPr/>
        </p:nvCxnSpPr>
        <p:spPr>
          <a:xfrm flipV="1">
            <a:off x="1320642" y="3840618"/>
            <a:ext cx="587772" cy="329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06163" y="5222059"/>
            <a:ext cx="4032988" cy="120032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Go as far down a path as possible before backtracking – </a:t>
            </a:r>
            <a:r>
              <a:rPr lang="en-US" sz="2400" b="1" dirty="0" smtClean="0"/>
              <a:t>Depth-First Search</a:t>
            </a:r>
            <a:endParaRPr lang="en-US" sz="2400" b="1" dirty="0"/>
          </a:p>
        </p:txBody>
      </p:sp>
      <p:pic>
        <p:nvPicPr>
          <p:cNvPr id="4" name="Picture 3" descr="geo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32" y="2481667"/>
            <a:ext cx="968738" cy="9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Graph Algorithms</a:t>
            </a:r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Search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alibri" charset="0"/>
                <a:sym typeface="Arial" charset="0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sym typeface="Arial" charset="0"/>
              </a:rPr>
              <a:t>epth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Arial" charset="0"/>
              </a:rPr>
              <a:t>-first search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alibri" charset="0"/>
                <a:sym typeface="Arial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sym typeface="Arial" charset="0"/>
              </a:rPr>
              <a:t>readth</a:t>
            </a:r>
            <a:r>
              <a:rPr lang="en-US" dirty="0">
                <a:solidFill>
                  <a:srgbClr val="FF0000"/>
                </a:solidFill>
                <a:latin typeface="Calibri" charset="0"/>
                <a:sym typeface="Arial" charset="0"/>
              </a:rPr>
              <a:t>-first search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Shortest paths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Dijkstra's algorithm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Minimum spanning trees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Prim's algorithm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Kruskal's algorithm</a:t>
            </a:r>
          </a:p>
        </p:txBody>
      </p:sp>
    </p:spTree>
    <p:extLst>
      <p:ext uri="{BB962C8B-B14F-4D97-AF65-F5344CB8AC3E}">
        <p14:creationId xmlns:p14="http://schemas.microsoft.com/office/powerpoint/2010/main" val="3275472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Calibri" charset="0"/>
              </a:rPr>
              <a:t>Representations of Graphs</a:t>
            </a:r>
          </a:p>
        </p:txBody>
      </p:sp>
      <p:grpSp>
        <p:nvGrpSpPr>
          <p:cNvPr id="52227" name="Group 1"/>
          <p:cNvGrpSpPr>
            <a:grpSpLocks/>
          </p:cNvGrpSpPr>
          <p:nvPr/>
        </p:nvGrpSpPr>
        <p:grpSpPr bwMode="auto">
          <a:xfrm>
            <a:off x="1619252" y="4146600"/>
            <a:ext cx="2479673" cy="2051050"/>
            <a:chOff x="1" y="0"/>
            <a:chExt cx="1561" cy="1292"/>
          </a:xfrm>
        </p:grpSpPr>
        <p:sp>
          <p:nvSpPr>
            <p:cNvPr id="52262" name="Rectangle 2"/>
            <p:cNvSpPr>
              <a:spLocks/>
            </p:cNvSpPr>
            <p:nvPr/>
          </p:nvSpPr>
          <p:spPr bwMode="auto">
            <a:xfrm>
              <a:off x="655" y="1127"/>
              <a:ext cx="293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3" name="Oval 3"/>
            <p:cNvSpPr>
              <a:spLocks/>
            </p:cNvSpPr>
            <p:nvPr/>
          </p:nvSpPr>
          <p:spPr bwMode="auto">
            <a:xfrm>
              <a:off x="824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4" name="Rectangle 4"/>
            <p:cNvSpPr>
              <a:spLocks/>
            </p:cNvSpPr>
            <p:nvPr/>
          </p:nvSpPr>
          <p:spPr bwMode="auto">
            <a:xfrm>
              <a:off x="1285" y="1127"/>
              <a:ext cx="277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5" name="Line 5"/>
            <p:cNvSpPr>
              <a:spLocks noChangeShapeType="1"/>
            </p:cNvSpPr>
            <p:nvPr/>
          </p:nvSpPr>
          <p:spPr bwMode="auto">
            <a:xfrm>
              <a:off x="880" y="1210"/>
              <a:ext cx="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6" name="Rectangle 6"/>
            <p:cNvSpPr>
              <a:spLocks/>
            </p:cNvSpPr>
            <p:nvPr/>
          </p:nvSpPr>
          <p:spPr bwMode="auto">
            <a:xfrm>
              <a:off x="633" y="14"/>
              <a:ext cx="304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7" name="Rectangle 7"/>
            <p:cNvSpPr>
              <a:spLocks/>
            </p:cNvSpPr>
            <p:nvPr/>
          </p:nvSpPr>
          <p:spPr bwMode="auto">
            <a:xfrm>
              <a:off x="1268" y="14"/>
              <a:ext cx="267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8" name="Line 8"/>
            <p:cNvSpPr>
              <a:spLocks noChangeShapeType="1"/>
            </p:cNvSpPr>
            <p:nvPr/>
          </p:nvSpPr>
          <p:spPr bwMode="auto">
            <a:xfrm>
              <a:off x="879" y="96"/>
              <a:ext cx="38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9" name="Rectangle 9"/>
            <p:cNvSpPr>
              <a:spLocks/>
            </p:cNvSpPr>
            <p:nvPr/>
          </p:nvSpPr>
          <p:spPr bwMode="auto">
            <a:xfrm>
              <a:off x="623" y="377"/>
              <a:ext cx="309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0" name="Rectangle 10"/>
            <p:cNvSpPr>
              <a:spLocks/>
            </p:cNvSpPr>
            <p:nvPr/>
          </p:nvSpPr>
          <p:spPr bwMode="auto">
            <a:xfrm>
              <a:off x="695" y="111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1" name="Rectangle 11"/>
            <p:cNvSpPr>
              <a:spLocks/>
            </p:cNvSpPr>
            <p:nvPr/>
          </p:nvSpPr>
          <p:spPr bwMode="auto">
            <a:xfrm>
              <a:off x="1329" y="111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72" name="Rectangle 12"/>
            <p:cNvSpPr>
              <a:spLocks/>
            </p:cNvSpPr>
            <p:nvPr/>
          </p:nvSpPr>
          <p:spPr bwMode="auto">
            <a:xfrm>
              <a:off x="682" y="0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3" name="Rectangle 13"/>
            <p:cNvSpPr>
              <a:spLocks/>
            </p:cNvSpPr>
            <p:nvPr/>
          </p:nvSpPr>
          <p:spPr bwMode="auto">
            <a:xfrm>
              <a:off x="1301" y="1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74" name="Rectangle 14"/>
            <p:cNvSpPr>
              <a:spLocks/>
            </p:cNvSpPr>
            <p:nvPr/>
          </p:nvSpPr>
          <p:spPr bwMode="auto">
            <a:xfrm>
              <a:off x="699" y="36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15" name="Rectangle 15"/>
            <p:cNvSpPr>
              <a:spLocks/>
            </p:cNvSpPr>
            <p:nvPr/>
          </p:nvSpPr>
          <p:spPr bwMode="auto">
            <a:xfrm>
              <a:off x="2" y="10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6" name="Rectangle 16"/>
            <p:cNvSpPr>
              <a:spLocks/>
            </p:cNvSpPr>
            <p:nvPr/>
          </p:nvSpPr>
          <p:spPr bwMode="auto">
            <a:xfrm>
              <a:off x="36" y="1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36918" name="Rectangle 18"/>
            <p:cNvSpPr>
              <a:spLocks/>
            </p:cNvSpPr>
            <p:nvPr/>
          </p:nvSpPr>
          <p:spPr bwMode="auto">
            <a:xfrm>
              <a:off x="1" y="373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8" name="Rectangle 19"/>
            <p:cNvSpPr>
              <a:spLocks/>
            </p:cNvSpPr>
            <p:nvPr/>
          </p:nvSpPr>
          <p:spPr bwMode="auto">
            <a:xfrm>
              <a:off x="35" y="36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36920" name="Rectangle 20"/>
            <p:cNvSpPr>
              <a:spLocks/>
            </p:cNvSpPr>
            <p:nvPr/>
          </p:nvSpPr>
          <p:spPr bwMode="auto">
            <a:xfrm>
              <a:off x="2" y="756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0" name="Rectangle 21"/>
            <p:cNvSpPr>
              <a:spLocks/>
            </p:cNvSpPr>
            <p:nvPr/>
          </p:nvSpPr>
          <p:spPr bwMode="auto">
            <a:xfrm>
              <a:off x="36" y="747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22" name="Rectangle 22"/>
            <p:cNvSpPr>
              <a:spLocks/>
            </p:cNvSpPr>
            <p:nvPr/>
          </p:nvSpPr>
          <p:spPr bwMode="auto">
            <a:xfrm>
              <a:off x="2" y="1123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2" name="Rectangle 23"/>
            <p:cNvSpPr>
              <a:spLocks/>
            </p:cNvSpPr>
            <p:nvPr/>
          </p:nvSpPr>
          <p:spPr bwMode="auto">
            <a:xfrm>
              <a:off x="36" y="111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83" name="Oval 26"/>
            <p:cNvSpPr>
              <a:spLocks/>
            </p:cNvSpPr>
            <p:nvPr/>
          </p:nvSpPr>
          <p:spPr bwMode="auto">
            <a:xfrm>
              <a:off x="306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4" name="Line 27"/>
            <p:cNvSpPr>
              <a:spLocks noChangeShapeType="1"/>
            </p:cNvSpPr>
            <p:nvPr/>
          </p:nvSpPr>
          <p:spPr bwMode="auto">
            <a:xfrm>
              <a:off x="362" y="1210"/>
              <a:ext cx="2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5" name="Line 28"/>
            <p:cNvSpPr>
              <a:spLocks noChangeShapeType="1"/>
            </p:cNvSpPr>
            <p:nvPr/>
          </p:nvSpPr>
          <p:spPr bwMode="auto">
            <a:xfrm>
              <a:off x="345" y="96"/>
              <a:ext cx="2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6" name="Oval 29"/>
            <p:cNvSpPr>
              <a:spLocks/>
            </p:cNvSpPr>
            <p:nvPr/>
          </p:nvSpPr>
          <p:spPr bwMode="auto">
            <a:xfrm>
              <a:off x="823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7" name="Line 30"/>
            <p:cNvSpPr>
              <a:spLocks noChangeShapeType="1"/>
            </p:cNvSpPr>
            <p:nvPr/>
          </p:nvSpPr>
          <p:spPr bwMode="auto">
            <a:xfrm>
              <a:off x="340" y="460"/>
              <a:ext cx="2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8" name="Oval 34"/>
            <p:cNvSpPr>
              <a:spLocks/>
            </p:cNvSpPr>
            <p:nvPr/>
          </p:nvSpPr>
          <p:spPr bwMode="auto">
            <a:xfrm>
              <a:off x="289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9" name="Oval 35"/>
            <p:cNvSpPr>
              <a:spLocks/>
            </p:cNvSpPr>
            <p:nvPr/>
          </p:nvSpPr>
          <p:spPr bwMode="auto">
            <a:xfrm>
              <a:off x="284" y="43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2228" name="Rectangle 36"/>
          <p:cNvSpPr>
            <a:spLocks/>
          </p:cNvSpPr>
          <p:nvPr/>
        </p:nvSpPr>
        <p:spPr bwMode="auto">
          <a:xfrm>
            <a:off x="5635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Rectangle 37"/>
          <p:cNvSpPr>
            <a:spLocks/>
          </p:cNvSpPr>
          <p:nvPr/>
        </p:nvSpPr>
        <p:spPr bwMode="auto">
          <a:xfrm>
            <a:off x="6016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Rectangle 38"/>
          <p:cNvSpPr>
            <a:spLocks/>
          </p:cNvSpPr>
          <p:nvPr/>
        </p:nvSpPr>
        <p:spPr bwMode="auto">
          <a:xfrm>
            <a:off x="6397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Rectangle 39"/>
          <p:cNvSpPr>
            <a:spLocks/>
          </p:cNvSpPr>
          <p:nvPr/>
        </p:nvSpPr>
        <p:spPr bwMode="auto">
          <a:xfrm>
            <a:off x="6778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Rectangle 40"/>
          <p:cNvSpPr>
            <a:spLocks/>
          </p:cNvSpPr>
          <p:nvPr/>
        </p:nvSpPr>
        <p:spPr bwMode="auto">
          <a:xfrm>
            <a:off x="5635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Rectangle 41"/>
          <p:cNvSpPr>
            <a:spLocks/>
          </p:cNvSpPr>
          <p:nvPr/>
        </p:nvSpPr>
        <p:spPr bwMode="auto">
          <a:xfrm>
            <a:off x="6016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Rectangle 42"/>
          <p:cNvSpPr>
            <a:spLocks/>
          </p:cNvSpPr>
          <p:nvPr/>
        </p:nvSpPr>
        <p:spPr bwMode="auto">
          <a:xfrm>
            <a:off x="6397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Rectangle 43"/>
          <p:cNvSpPr>
            <a:spLocks/>
          </p:cNvSpPr>
          <p:nvPr/>
        </p:nvSpPr>
        <p:spPr bwMode="auto">
          <a:xfrm>
            <a:off x="6778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Rectangle 44"/>
          <p:cNvSpPr>
            <a:spLocks/>
          </p:cNvSpPr>
          <p:nvPr/>
        </p:nvSpPr>
        <p:spPr bwMode="auto">
          <a:xfrm>
            <a:off x="5635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45"/>
          <p:cNvSpPr>
            <a:spLocks/>
          </p:cNvSpPr>
          <p:nvPr/>
        </p:nvSpPr>
        <p:spPr bwMode="auto">
          <a:xfrm>
            <a:off x="6016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Rectangle 46"/>
          <p:cNvSpPr>
            <a:spLocks/>
          </p:cNvSpPr>
          <p:nvPr/>
        </p:nvSpPr>
        <p:spPr bwMode="auto">
          <a:xfrm>
            <a:off x="6397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47"/>
          <p:cNvSpPr>
            <a:spLocks/>
          </p:cNvSpPr>
          <p:nvPr/>
        </p:nvSpPr>
        <p:spPr bwMode="auto">
          <a:xfrm>
            <a:off x="6778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Rectangle 48"/>
          <p:cNvSpPr>
            <a:spLocks/>
          </p:cNvSpPr>
          <p:nvPr/>
        </p:nvSpPr>
        <p:spPr bwMode="auto">
          <a:xfrm>
            <a:off x="5635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Rectangle 49"/>
          <p:cNvSpPr>
            <a:spLocks/>
          </p:cNvSpPr>
          <p:nvPr/>
        </p:nvSpPr>
        <p:spPr bwMode="auto">
          <a:xfrm>
            <a:off x="6016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Rectangle 50"/>
          <p:cNvSpPr>
            <a:spLocks/>
          </p:cNvSpPr>
          <p:nvPr/>
        </p:nvSpPr>
        <p:spPr bwMode="auto">
          <a:xfrm>
            <a:off x="6397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Rectangle 51"/>
          <p:cNvSpPr>
            <a:spLocks/>
          </p:cNvSpPr>
          <p:nvPr/>
        </p:nvSpPr>
        <p:spPr bwMode="auto">
          <a:xfrm>
            <a:off x="6778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Rectangle 52"/>
          <p:cNvSpPr>
            <a:spLocks/>
          </p:cNvSpPr>
          <p:nvPr/>
        </p:nvSpPr>
        <p:spPr bwMode="auto">
          <a:xfrm>
            <a:off x="5708650" y="4503788"/>
            <a:ext cx="1397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0   1   0   1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0   0   1   0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0   0   0   0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0   1   1   0</a:t>
            </a:r>
          </a:p>
        </p:txBody>
      </p:sp>
      <p:sp>
        <p:nvSpPr>
          <p:cNvPr id="52245" name="Rectangle 53"/>
          <p:cNvSpPr>
            <a:spLocks/>
          </p:cNvSpPr>
          <p:nvPr/>
        </p:nvSpPr>
        <p:spPr bwMode="auto">
          <a:xfrm>
            <a:off x="5353050" y="4137075"/>
            <a:ext cx="28003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 1   2   3   4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2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3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4</a:t>
            </a:r>
          </a:p>
        </p:txBody>
      </p:sp>
      <p:sp>
        <p:nvSpPr>
          <p:cNvPr id="52246" name="Rectangle 55"/>
          <p:cNvSpPr>
            <a:spLocks/>
          </p:cNvSpPr>
          <p:nvPr/>
        </p:nvSpPr>
        <p:spPr bwMode="auto">
          <a:xfrm>
            <a:off x="1904382" y="3534478"/>
            <a:ext cx="1809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List</a:t>
            </a:r>
          </a:p>
        </p:txBody>
      </p:sp>
      <p:sp>
        <p:nvSpPr>
          <p:cNvPr id="52247" name="Rectangle 56"/>
          <p:cNvSpPr>
            <a:spLocks/>
          </p:cNvSpPr>
          <p:nvPr/>
        </p:nvSpPr>
        <p:spPr bwMode="auto">
          <a:xfrm>
            <a:off x="5214484" y="3534478"/>
            <a:ext cx="2210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Matrix</a:t>
            </a:r>
          </a:p>
        </p:txBody>
      </p:sp>
      <p:grpSp>
        <p:nvGrpSpPr>
          <p:cNvPr id="52248" name="Group 71"/>
          <p:cNvGrpSpPr>
            <a:grpSpLocks/>
          </p:cNvGrpSpPr>
          <p:nvPr/>
        </p:nvGrpSpPr>
        <p:grpSpPr bwMode="auto">
          <a:xfrm>
            <a:off x="3684318" y="1470967"/>
            <a:ext cx="2167978" cy="1763012"/>
            <a:chOff x="3694151" y="1815052"/>
            <a:chExt cx="1615489" cy="1272561"/>
          </a:xfrm>
        </p:grpSpPr>
        <p:sp>
          <p:nvSpPr>
            <p:cNvPr id="52249" name="Oval 57"/>
            <p:cNvSpPr>
              <a:spLocks/>
            </p:cNvSpPr>
            <p:nvPr/>
          </p:nvSpPr>
          <p:spPr bwMode="auto">
            <a:xfrm>
              <a:off x="3948113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0" name="Oval 58"/>
            <p:cNvSpPr>
              <a:spLocks/>
            </p:cNvSpPr>
            <p:nvPr/>
          </p:nvSpPr>
          <p:spPr bwMode="auto">
            <a:xfrm>
              <a:off x="4935538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1" name="Oval 59"/>
            <p:cNvSpPr>
              <a:spLocks/>
            </p:cNvSpPr>
            <p:nvPr/>
          </p:nvSpPr>
          <p:spPr bwMode="auto">
            <a:xfrm>
              <a:off x="3949700" y="28194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2" name="Oval 60"/>
            <p:cNvSpPr>
              <a:spLocks/>
            </p:cNvSpPr>
            <p:nvPr/>
          </p:nvSpPr>
          <p:spPr bwMode="auto">
            <a:xfrm>
              <a:off x="4935538" y="28209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3" name="AutoShape 61"/>
            <p:cNvSpPr>
              <a:spLocks/>
            </p:cNvSpPr>
            <p:nvPr/>
          </p:nvSpPr>
          <p:spPr bwMode="auto">
            <a:xfrm rot="10800000" flipH="1">
              <a:off x="4025900" y="2171700"/>
              <a:ext cx="863600" cy="6604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54" name="Line 62"/>
            <p:cNvSpPr>
              <a:spLocks noChangeShapeType="1"/>
            </p:cNvSpPr>
            <p:nvPr/>
          </p:nvSpPr>
          <p:spPr bwMode="auto">
            <a:xfrm>
              <a:off x="4037013" y="2068513"/>
              <a:ext cx="89852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63"/>
            <p:cNvSpPr>
              <a:spLocks noChangeShapeType="1"/>
            </p:cNvSpPr>
            <p:nvPr/>
          </p:nvSpPr>
          <p:spPr bwMode="auto">
            <a:xfrm>
              <a:off x="3992563" y="2112963"/>
              <a:ext cx="1587" cy="70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64"/>
            <p:cNvSpPr>
              <a:spLocks noChangeShapeType="1"/>
            </p:cNvSpPr>
            <p:nvPr/>
          </p:nvSpPr>
          <p:spPr bwMode="auto">
            <a:xfrm>
              <a:off x="4038600" y="2863850"/>
              <a:ext cx="896938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65"/>
            <p:cNvSpPr>
              <a:spLocks noChangeShapeType="1"/>
            </p:cNvSpPr>
            <p:nvPr/>
          </p:nvSpPr>
          <p:spPr bwMode="auto">
            <a:xfrm>
              <a:off x="4979988" y="2112963"/>
              <a:ext cx="1587" cy="708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Rectangle 66"/>
            <p:cNvSpPr>
              <a:spLocks/>
            </p:cNvSpPr>
            <p:nvPr/>
          </p:nvSpPr>
          <p:spPr bwMode="auto">
            <a:xfrm>
              <a:off x="3727296" y="1815052"/>
              <a:ext cx="95347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52259" name="Rectangle 67"/>
            <p:cNvSpPr>
              <a:spLocks/>
            </p:cNvSpPr>
            <p:nvPr/>
          </p:nvSpPr>
          <p:spPr bwMode="auto">
            <a:xfrm>
              <a:off x="5095558" y="1816249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60" name="Rectangle 68"/>
            <p:cNvSpPr>
              <a:spLocks/>
            </p:cNvSpPr>
            <p:nvPr/>
          </p:nvSpPr>
          <p:spPr bwMode="auto">
            <a:xfrm>
              <a:off x="5095557" y="2730574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61" name="Rectangle 69"/>
            <p:cNvSpPr>
              <a:spLocks/>
            </p:cNvSpPr>
            <p:nvPr/>
          </p:nvSpPr>
          <p:spPr bwMode="auto">
            <a:xfrm>
              <a:off x="3694151" y="2732162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659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</a:rPr>
              <a:t>Adjacency Matrix or </a:t>
            </a:r>
            <a:r>
              <a:rPr lang="en-US" sz="4000" dirty="0" smtClean="0">
                <a:latin typeface="Calibri" charset="0"/>
              </a:rPr>
              <a:t>Adjacency </a:t>
            </a:r>
            <a:r>
              <a:rPr lang="en-US" sz="4000" dirty="0">
                <a:latin typeface="Calibri" charset="0"/>
              </a:rPr>
              <a:t>List?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47580"/>
            <a:ext cx="8382000" cy="5638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008000"/>
                </a:solidFill>
                <a:latin typeface="Calibri" charset="0"/>
              </a:rPr>
              <a:t>Definitions:</a:t>
            </a:r>
            <a:endParaRPr lang="en-US" sz="2400" dirty="0">
              <a:solidFill>
                <a:srgbClr val="008000"/>
              </a:solidFill>
              <a:latin typeface="Calibri" charset="0"/>
            </a:endParaRPr>
          </a:p>
          <a:p>
            <a:pPr lvl="1" eaLnBrk="1" hangingPunct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Calibri" charset="0"/>
              </a:rPr>
              <a:t> = number of vertices</a:t>
            </a:r>
          </a:p>
          <a:p>
            <a:pPr lvl="1" eaLnBrk="1" hangingPunct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Calibri" charset="0"/>
              </a:rPr>
              <a:t> = number of edges</a:t>
            </a:r>
          </a:p>
          <a:p>
            <a:pPr lvl="1" eaLnBrk="1" hangingPunct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Calibri" charset="0"/>
              </a:rPr>
              <a:t> = degree of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>
                <a:latin typeface="Calibri" charset="0"/>
              </a:rPr>
              <a:t> = number of edges leaving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</a:p>
          <a:p>
            <a:pPr eaLnBrk="1" hangingPunct="1"/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Adjacency Matrix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Uses space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sz="2400" dirty="0">
                <a:latin typeface="Calibri" charset="0"/>
              </a:rPr>
              <a:t>Can iterate over all edges in time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Can answer </a:t>
            </a:r>
            <a:r>
              <a:rPr lang="ja-JP" altLang="en-US" sz="2400" dirty="0">
                <a:latin typeface="Calibri" charset="0"/>
              </a:rPr>
              <a:t>“</a:t>
            </a:r>
            <a:r>
              <a:rPr lang="en-US" altLang="ja-JP" sz="2400" dirty="0">
                <a:latin typeface="Calibri" charset="0"/>
              </a:rPr>
              <a:t>Is there an edge from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altLang="ja-JP" sz="2400" dirty="0" smtClean="0">
                <a:latin typeface="Calibri" charset="0"/>
              </a:rPr>
              <a:t> </a:t>
            </a:r>
            <a:r>
              <a:rPr lang="en-US" altLang="ja-JP" sz="2400" dirty="0">
                <a:latin typeface="Calibri" charset="0"/>
              </a:rPr>
              <a:t>to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400" dirty="0" smtClean="0">
                <a:latin typeface="Calibri" charset="0"/>
              </a:rPr>
              <a:t>?</a:t>
            </a:r>
            <a:r>
              <a:rPr lang="ja-JP" altLang="en-US" sz="2400" dirty="0">
                <a:latin typeface="Calibri" charset="0"/>
              </a:rPr>
              <a:t>”</a:t>
            </a:r>
            <a:r>
              <a:rPr lang="en-US" altLang="ja-JP" sz="2400" dirty="0">
                <a:latin typeface="Calibri" charset="0"/>
              </a:rPr>
              <a:t>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O(1)</a:t>
            </a:r>
            <a:r>
              <a:rPr lang="en-US" altLang="ja-JP" sz="2400" dirty="0" smtClean="0">
                <a:latin typeface="Calibri" charset="0"/>
              </a:rPr>
              <a:t> </a:t>
            </a:r>
            <a:r>
              <a:rPr lang="en-US" altLang="ja-JP" sz="2400" dirty="0">
                <a:latin typeface="Calibri" charset="0"/>
              </a:rPr>
              <a:t>time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Better for dense graphs (lots of edges)</a:t>
            </a:r>
          </a:p>
          <a:p>
            <a:pPr eaLnBrk="1" hangingPunct="1"/>
            <a:r>
              <a:rPr lang="en-US" sz="2400" dirty="0">
                <a:solidFill>
                  <a:srgbClr val="660066"/>
                </a:solidFill>
                <a:latin typeface="Calibri" charset="0"/>
                <a:sym typeface="Arial" charset="0"/>
              </a:rPr>
              <a:t>Adjacency List</a:t>
            </a:r>
          </a:p>
          <a:p>
            <a:pPr lvl="1"/>
            <a:r>
              <a:rPr lang="en-US" sz="2400" dirty="0">
                <a:latin typeface="Calibri" charset="0"/>
                <a:sym typeface="Arial" charset="0"/>
              </a:rPr>
              <a:t>Uses space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+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latin typeface="Calibri" charset="0"/>
              <a:sym typeface="Arial" charset="0"/>
            </a:endParaRPr>
          </a:p>
          <a:p>
            <a:pPr lvl="1"/>
            <a:r>
              <a:rPr lang="en-US" sz="2400" dirty="0">
                <a:latin typeface="Calibri" charset="0"/>
                <a:sym typeface="Arial" charset="0"/>
              </a:rPr>
              <a:t>Can iterate over all edges in time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+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latin typeface="Calibri" charset="0"/>
              <a:sym typeface="Arial" charset="0"/>
            </a:endParaRPr>
          </a:p>
          <a:p>
            <a:pPr lvl="1"/>
            <a:r>
              <a:rPr lang="en-US" sz="2400" dirty="0">
                <a:latin typeface="Calibri" charset="0"/>
                <a:sym typeface="Arial" charset="0"/>
              </a:rPr>
              <a:t>Can answer </a:t>
            </a:r>
            <a:r>
              <a:rPr lang="ja-JP" altLang="en-US" sz="2400" dirty="0">
                <a:latin typeface="Calibri" charset="0"/>
                <a:sym typeface="Arial" charset="0"/>
              </a:rPr>
              <a:t>“</a:t>
            </a:r>
            <a:r>
              <a:rPr lang="en-US" altLang="ja-JP" sz="2400" dirty="0">
                <a:latin typeface="Calibri" charset="0"/>
                <a:sym typeface="Arial" charset="0"/>
              </a:rPr>
              <a:t>Is there an edge from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altLang="ja-JP" sz="2400" dirty="0" smtClean="0">
                <a:latin typeface="Calibri" charset="0"/>
                <a:sym typeface="Arial" charset="0"/>
              </a:rPr>
              <a:t> </a:t>
            </a:r>
            <a:r>
              <a:rPr lang="en-US" altLang="ja-JP" sz="2400" dirty="0">
                <a:latin typeface="Calibri" charset="0"/>
                <a:sym typeface="Arial" charset="0"/>
              </a:rPr>
              <a:t>to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400" dirty="0" smtClean="0">
                <a:latin typeface="Calibri" charset="0"/>
                <a:sym typeface="Arial" charset="0"/>
              </a:rPr>
              <a:t>?</a:t>
            </a:r>
            <a:r>
              <a:rPr lang="ja-JP" altLang="en-US" sz="2400" dirty="0">
                <a:latin typeface="Calibri" charset="0"/>
                <a:sym typeface="Arial" charset="0"/>
              </a:rPr>
              <a:t>”</a:t>
            </a:r>
            <a:r>
              <a:rPr lang="en-US" altLang="ja-JP" sz="2400" dirty="0">
                <a:latin typeface="Calibri" charset="0"/>
                <a:sym typeface="Arial" charset="0"/>
              </a:rPr>
              <a:t>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))</a:t>
            </a:r>
            <a:r>
              <a:rPr lang="en-US" altLang="ja-JP" sz="2400" dirty="0" smtClean="0">
                <a:latin typeface="Calibri" charset="0"/>
                <a:sym typeface="Arial" charset="0"/>
              </a:rPr>
              <a:t> </a:t>
            </a:r>
            <a:r>
              <a:rPr lang="en-US" altLang="ja-JP" sz="2400" dirty="0">
                <a:latin typeface="Calibri" charset="0"/>
                <a:sym typeface="Arial" charset="0"/>
              </a:rPr>
              <a:t>time</a:t>
            </a:r>
          </a:p>
          <a:p>
            <a:pPr lvl="1" eaLnBrk="1" hangingPunct="1"/>
            <a:r>
              <a:rPr lang="en-US" sz="2400" dirty="0">
                <a:latin typeface="Calibri" charset="0"/>
                <a:sym typeface="Arial" charset="0"/>
              </a:rPr>
              <a:t>Better for sparse graphs (fewer edges)</a:t>
            </a: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4648200" y="1287463"/>
            <a:ext cx="3810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09550" indent="-169863">
              <a:spcBef>
                <a:spcPts val="450"/>
              </a:spcBef>
              <a:buClr>
                <a:srgbClr val="0033CC"/>
              </a:buClr>
              <a:buSzPct val="100000"/>
              <a:buFont typeface="Wingdings" charset="0"/>
              <a:buChar char=""/>
            </a:pPr>
            <a:endParaRPr lang="en-US" sz="1800">
              <a:solidFill>
                <a:srgbClr val="9900CC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30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3171</Words>
  <Application>Microsoft Macintosh PowerPoint</Application>
  <PresentationFormat>On-screen Show (4:3)</PresentationFormat>
  <Paragraphs>1199</Paragraphs>
  <Slides>57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Graphs - II</vt:lpstr>
      <vt:lpstr>Announcements</vt:lpstr>
      <vt:lpstr>PowerPoint Presentation</vt:lpstr>
      <vt:lpstr>Where did I leave that book?</vt:lpstr>
      <vt:lpstr>Where did I leave that book?</vt:lpstr>
      <vt:lpstr>Where did I leave that book?</vt:lpstr>
      <vt:lpstr>Graph Algorithms</vt:lpstr>
      <vt:lpstr>Representations of Graphs</vt:lpstr>
      <vt:lpstr>Adjacency Matrix or Adjacency List?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 in OO fashion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- II</dc:title>
  <dc:creator>Siddhartha Chaudhuri</dc:creator>
  <cp:lastModifiedBy>David Gries</cp:lastModifiedBy>
  <cp:revision>309</cp:revision>
  <dcterms:created xsi:type="dcterms:W3CDTF">2015-03-25T23:06:31Z</dcterms:created>
  <dcterms:modified xsi:type="dcterms:W3CDTF">2016-10-27T01:19:59Z</dcterms:modified>
</cp:coreProperties>
</file>