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6" r:id="rId3"/>
    <p:sldId id="311" r:id="rId4"/>
    <p:sldId id="312" r:id="rId5"/>
    <p:sldId id="308" r:id="rId6"/>
    <p:sldId id="310" r:id="rId7"/>
    <p:sldId id="309" r:id="rId8"/>
    <p:sldId id="307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8" r:id="rId18"/>
    <p:sldId id="322" r:id="rId19"/>
    <p:sldId id="323" r:id="rId20"/>
    <p:sldId id="315" r:id="rId21"/>
    <p:sldId id="325" r:id="rId22"/>
    <p:sldId id="324" r:id="rId23"/>
    <p:sldId id="326" r:id="rId24"/>
    <p:sldId id="32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25" y="57"/>
      </p:cViewPr>
      <p:guideLst>
        <p:guide orient="horz" pos="2160"/>
        <p:guide pos="11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Tw Cen MT" charset="0"/>
              </a:rPr>
              <a:t>Lecture 14</a:t>
            </a:r>
            <a:endParaRPr lang="en-US" sz="2000" dirty="0">
              <a:latin typeface="Tw Cen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Fall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Static Type checking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95600"/>
            <a:ext cx="8223250" cy="1066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(1979);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static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compiler can automatically detect uses of collections with incorrect types...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Generally speaking, Collection&lt;String&gt; behaves like the parameterized type Collection&lt;T&gt; where all occurrences of T have been substituted with String.</a:t>
            </a:r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Subtyping extends naturally to generic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l 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a 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c = a;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 = a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 = l;</a:t>
            </a: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String is a subtype of object so...</a:t>
            </a:r>
          </a:p>
          <a:p>
            <a:pPr marL="0" indent="0">
              <a:buNone/>
            </a:pPr>
            <a:r>
              <a:rPr lang="en-US" dirty="0"/>
              <a:t>...is </a:t>
            </a:r>
            <a:r>
              <a:rPr lang="en-US" dirty="0" err="1"/>
              <a:t>LinkedList</a:t>
            </a:r>
            <a:r>
              <a:rPr lang="en-US" dirty="0"/>
              <a:t>&lt;String&gt; a subtype of </a:t>
            </a:r>
            <a:r>
              <a:rPr lang="en-US" dirty="0" err="1"/>
              <a:t>LinkedList</a:t>
            </a:r>
            <a:r>
              <a:rPr lang="en-US" dirty="0"/>
              <a:t>&lt;Object&gt;?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992582"/>
            <a:ext cx="8436972" cy="226521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ls is a List&lt;String&gt;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//UH OH: What does s point to, and what is its type?!?!?!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But what would happen at run-time if we were able to actually execute this code?</a:t>
            </a:r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Java’s type system allows the analogous rule for arrays :-/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16084" y="28956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 = as;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ao[0] = 2110;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=as[0];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What happens when this code is run?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8674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It throws an </a:t>
            </a:r>
            <a:r>
              <a:rPr lang="en-US" dirty="0" err="1"/>
              <a:t>ArrayStoreException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to write a helper method to print every value in a Collection&lt;T&gt;.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Printing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get around this problem, Java’s designers added </a:t>
            </a:r>
            <a:r>
              <a:rPr lang="en-US" i="1" dirty="0"/>
              <a:t>wildcards</a:t>
            </a:r>
            <a:r>
              <a:rPr lang="en-US" dirty="0"/>
              <a:t> to </a:t>
            </a:r>
            <a:r>
              <a:rPr lang="en-US"/>
              <a:t>the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One can think of Collection&lt;?&gt; as a  “Collection of </a:t>
            </a:r>
            <a:r>
              <a:rPr lang="en-US" i="1" dirty="0"/>
              <a:t>some</a:t>
            </a:r>
            <a:r>
              <a:rPr lang="en-US" dirty="0"/>
              <a:t> unknown type of values”.</a:t>
            </a:r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 that we cannot add values to collections whose types are wildcards...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Collection&lt;String&gt;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459166" y="4545330"/>
            <a:ext cx="4932275" cy="2263140"/>
          </a:xfrm>
          <a:prstGeom prst="borderCallout1">
            <a:avLst>
              <a:gd name="adj1" fmla="val -99"/>
              <a:gd name="adj2" fmla="val 45146"/>
              <a:gd name="adj3" fmla="val -56793"/>
              <a:gd name="adj4" fmla="val -33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Collection&lt;Object&gt;</a:t>
            </a:r>
          </a:p>
          <a:p>
            <a:r>
              <a:rPr lang="en-US" dirty="0"/>
              <a:t>but c could be a Collection of anything,</a:t>
            </a:r>
          </a:p>
          <a:p>
            <a:r>
              <a:rPr lang="en-US" dirty="0"/>
              <a:t>not just </a:t>
            </a:r>
            <a:r>
              <a:rPr lang="en-US" dirty="0" err="1"/>
              <a:t>supertypes</a:t>
            </a:r>
            <a:r>
              <a:rPr lang="en-US" dirty="0"/>
              <a:t> of Integer</a:t>
            </a:r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Sometimes it is useful to know </a:t>
            </a:r>
            <a:r>
              <a:rPr lang="en-US" i="1" dirty="0"/>
              <a:t>some</a:t>
            </a:r>
            <a:r>
              <a:rPr lang="en-US" dirty="0"/>
              <a:t> 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doIt(Collection&lt;? </a:t>
            </a:r>
            <a:r>
              <a:rPr lang="it-IT" sz="2000" b="1" i="1" dirty="0">
                <a:latin typeface="Consolas"/>
                <a:cs typeface="Consolas"/>
              </a:rPr>
              <a:t>super</a:t>
            </a:r>
            <a:r>
              <a:rPr lang="it-IT" sz="2000" dirty="0">
                <a:latin typeface="Consolas"/>
                <a:cs typeface="Consolas"/>
              </a:rPr>
              <a:t> Integer&gt; c) {</a:t>
            </a:r>
          </a:p>
          <a:p>
            <a:r>
              <a:rPr lang="it-IT" sz="2000" dirty="0">
                <a:latin typeface="Consolas"/>
                <a:cs typeface="Consolas"/>
              </a:rPr>
              <a:t>  c.add(42);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Collection&lt;Float&gt;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Now c can only be a Collection of some </a:t>
            </a:r>
            <a:r>
              <a:rPr lang="en-US" i="1" dirty="0" err="1"/>
              <a:t>supertype</a:t>
            </a:r>
            <a:r>
              <a:rPr lang="en-US" dirty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“? super” is useful for when you are only </a:t>
            </a:r>
            <a:r>
              <a:rPr lang="en-US" i="1" dirty="0"/>
              <a:t>giving</a:t>
            </a:r>
            <a:r>
              <a:rPr lang="en-US" dirty="0"/>
              <a:t> values to the object, such as putting values into a Collection</a:t>
            </a:r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“? extends” is useful for when you are only </a:t>
            </a:r>
            <a:r>
              <a:rPr lang="en-US" i="1" dirty="0"/>
              <a:t>receiving</a:t>
            </a:r>
            <a:r>
              <a:rPr lang="en-US" dirty="0"/>
              <a:t> values from the object, such as getting values out of 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 </a:t>
            </a:r>
            <a:r>
              <a:rPr lang="it-IT" sz="2000" dirty="0" err="1">
                <a:latin typeface="Consolas"/>
                <a:cs typeface="Consolas"/>
              </a:rPr>
              <a:t>extends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Shape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    s.draw();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Collection&lt;Circle&gt;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Wildcards can be nested. The following </a:t>
            </a:r>
            <a:r>
              <a:rPr lang="en-US" i="1" dirty="0"/>
              <a:t>receives</a:t>
            </a:r>
            <a:r>
              <a:rPr lang="en-US" dirty="0"/>
              <a:t> Collections from an </a:t>
            </a:r>
            <a:r>
              <a:rPr lang="en-US" dirty="0" err="1"/>
              <a:t>Iterable</a:t>
            </a:r>
            <a:r>
              <a:rPr lang="en-US" dirty="0"/>
              <a:t> and then </a:t>
            </a:r>
            <a:r>
              <a:rPr lang="en-US" i="1" dirty="0"/>
              <a:t>gives</a:t>
            </a:r>
            <a:r>
              <a:rPr lang="en-US" dirty="0"/>
              <a:t> floats to those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doIt(Iterable&lt;? extends Collection&lt;? super Float&gt;&gt; cs) {</a:t>
            </a:r>
          </a:p>
          <a:p>
            <a:r>
              <a:rPr lang="it-IT" sz="2000" dirty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List&lt;Set&lt;Float&gt;&gt; l = ...</a:t>
            </a:r>
          </a:p>
          <a:p>
            <a:r>
              <a:rPr lang="is-IS" sz="2000" dirty="0">
                <a:latin typeface="Consolas"/>
                <a:cs typeface="Consolas"/>
              </a:rPr>
              <a:t>doIt(l);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Collection&lt;List&lt;Number&gt;&gt; c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</a:t>
            </a:r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&lt;Float&gt;&gt;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ArrayList</a:t>
            </a:r>
            <a:r>
              <a:rPr lang="en-US" sz="2000" dirty="0">
                <a:latin typeface="Consolas"/>
                <a:cs typeface="Consolas"/>
              </a:rPr>
              <a:t>&lt;? extends Set&lt;? super Number&gt;&gt; a 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Textbook and Homework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Generics: Appendix B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 types we discussed: Chapters 1-3, 15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Useful tutorial: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docs.oracle.com</a:t>
            </a:r>
            <a:r>
              <a:rPr lang="en-US" sz="2400" dirty="0">
                <a:solidFill>
                  <a:srgbClr val="800000"/>
                </a:solidFill>
                <a:latin typeface="Tw Cen MT" charset="0"/>
              </a:rPr>
              <a:t>/</a:t>
            </a: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javase</a:t>
            </a:r>
            <a:r>
              <a:rPr lang="en-US" sz="2400" dirty="0">
                <a:solidFill>
                  <a:srgbClr val="800000"/>
                </a:solidFill>
                <a:latin typeface="Tw Cen MT" charset="0"/>
              </a:rPr>
              <a:t>/tutorial/extra/generics/</a:t>
            </a: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index.html</a:t>
            </a:r>
            <a:endParaRPr lang="en-US" sz="2400" dirty="0">
              <a:solidFill>
                <a:srgbClr val="800000"/>
              </a:solidFill>
              <a:latin typeface="Tw Cen MT" charset="0"/>
            </a:endParaRPr>
          </a:p>
          <a:p>
            <a:pPr>
              <a:defRPr/>
            </a:pPr>
            <a:endParaRPr lang="en-US" sz="2400" dirty="0"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Returning to the printing example, another option would be to use a method-level type parameter...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Methods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&lt;T&gt; void print(Collection&lt;T&gt; c) {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 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But wildcards are preferred when just as expressive.</a:t>
            </a: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to concatenate a whole list of lists into one list. We want the return type to depend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Concatenating Lists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3124200"/>
            <a:ext cx="8223250" cy="3429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&lt;T&gt; List&lt;T&gt; flatten(List&lt;? extends List&lt;T&gt;&gt; ls) {</a:t>
            </a:r>
          </a:p>
          <a:p>
            <a:r>
              <a:rPr lang="it-IT" sz="2000" dirty="0">
                <a:latin typeface="Consolas"/>
                <a:cs typeface="Consolas"/>
              </a:rPr>
              <a:t>  List&lt;T&gt; flat = 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 for (List&lt;T&gt; l : ls)</a:t>
            </a:r>
          </a:p>
          <a:p>
            <a:r>
              <a:rPr lang="it-IT" sz="2000" dirty="0">
                <a:latin typeface="Consolas"/>
                <a:cs typeface="Consolas"/>
              </a:rPr>
              <a:t> 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 return flat;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List&lt;List&lt;Integer&gt;&gt; is = ...</a:t>
            </a:r>
          </a:p>
          <a:p>
            <a:r>
              <a:rPr lang="is-IS" sz="2000" dirty="0">
                <a:latin typeface="Consolas"/>
                <a:cs typeface="Consolas"/>
              </a:rPr>
              <a:t>List&lt;Integer&gt; i = flatten(is);</a:t>
            </a:r>
          </a:p>
          <a:p>
            <a:r>
              <a:rPr lang="is-IS" sz="2000" dirty="0">
                <a:latin typeface="Consolas"/>
                <a:cs typeface="Consolas"/>
              </a:rPr>
              <a:t>List&lt;List&lt;String&gt;&gt; ss = ...</a:t>
            </a:r>
          </a:p>
          <a:p>
            <a:r>
              <a:rPr lang="is-IS" sz="2000" dirty="0">
                <a:latin typeface="Consolas"/>
                <a:cs typeface="Consolas"/>
              </a:rPr>
              <a:t>List&lt;String&gt; s = flatten(ss);</a:t>
            </a:r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need two parameters to have similar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Replacing Elements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&lt;T&gt; void replaceAll(List&lt;T&gt; ts, T x, T y) {</a:t>
            </a:r>
          </a:p>
          <a:p>
            <a:r>
              <a:rPr lang="it-IT" sz="2000" dirty="0">
                <a:latin typeface="Consolas"/>
                <a:cs typeface="Consolas"/>
              </a:rPr>
              <a:t>  for (int i = 0; i &lt; ts.size(); i++)</a:t>
            </a:r>
          </a:p>
          <a:p>
            <a:r>
              <a:rPr lang="it-IT" sz="20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20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Note that we are both </a:t>
            </a:r>
            <a:r>
              <a:rPr lang="en-US" i="1" dirty="0"/>
              <a:t>receiving</a:t>
            </a:r>
            <a:r>
              <a:rPr lang="en-US" dirty="0"/>
              <a:t> values from </a:t>
            </a:r>
            <a:r>
              <a:rPr lang="en-US" dirty="0" err="1"/>
              <a:t>ts</a:t>
            </a:r>
            <a:r>
              <a:rPr lang="en-US" dirty="0"/>
              <a:t> and </a:t>
            </a:r>
            <a:r>
              <a:rPr lang="en-US" i="1" dirty="0"/>
              <a:t>giving</a:t>
            </a:r>
            <a:r>
              <a:rPr lang="en-US" dirty="0"/>
              <a:t> values to </a:t>
            </a:r>
            <a:r>
              <a:rPr lang="en-US" dirty="0" err="1"/>
              <a:t>ts</a:t>
            </a:r>
            <a:r>
              <a:rPr lang="en-US" dirty="0"/>
              <a:t>, so we can’t use a wildcard.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Comparable&lt;T&gt; interface declares a method for comparing one object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Interface Comparable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Comparable</a:t>
            </a:r>
            <a:r>
              <a:rPr lang="it-IT" sz="2000" dirty="0">
                <a:latin typeface="Consolas"/>
                <a:cs typeface="Consolas"/>
              </a:rPr>
              <a:t>&lt;T&gt; {</a:t>
            </a:r>
            <a:br>
              <a:rPr lang="it-IT" sz="2000" dirty="0">
                <a:latin typeface="Consolas"/>
                <a:cs typeface="Consolas"/>
              </a:rPr>
            </a:br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/* 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depending on whether this is less than, 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equal to, or greater than that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Integer, Double, Character, and String are all Comparable with themselves</a:t>
            </a: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want to look up a value in a sorted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Binary Search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&lt;T extends Comparable&lt;? super T&gt;&gt;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//bounded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int indexOf(List&lt;T&gt; sorted, T x) { // no null values</a:t>
            </a:r>
          </a:p>
          <a:p>
            <a:r>
              <a:rPr lang="it-IT" sz="2000" dirty="0">
                <a:latin typeface="Consolas"/>
                <a:cs typeface="Consolas"/>
              </a:rPr>
              <a:t>  int min = 0;</a:t>
            </a:r>
          </a:p>
          <a:p>
            <a:r>
              <a:rPr lang="it-IT" sz="2000" dirty="0">
                <a:latin typeface="Consolas"/>
                <a:cs typeface="Consolas"/>
              </a:rPr>
              <a:t>  int max = l.size();</a:t>
            </a:r>
          </a:p>
          <a:p>
            <a:r>
              <a:rPr lang="it-IT" sz="2000" dirty="0">
                <a:latin typeface="Consolas"/>
                <a:cs typeface="Consolas"/>
              </a:rPr>
              <a:t>  while (min &lt; max) {</a:t>
            </a:r>
          </a:p>
          <a:p>
            <a:r>
              <a:rPr lang="it-IT" sz="2000" dirty="0">
                <a:latin typeface="Consolas"/>
                <a:cs typeface="Consolas"/>
              </a:rPr>
              <a:t>     int guess = (min + max) / 2;</a:t>
            </a:r>
          </a:p>
          <a:p>
            <a:r>
              <a:rPr lang="it-IT" sz="2000" dirty="0">
                <a:latin typeface="Consolas"/>
                <a:cs typeface="Consolas"/>
              </a:rPr>
              <a:t>     int comparison = x.compareTo(l.get(guess));</a:t>
            </a:r>
          </a:p>
          <a:p>
            <a:r>
              <a:rPr lang="it-IT" sz="2000" dirty="0">
                <a:latin typeface="Consolas"/>
                <a:cs typeface="Consolas"/>
              </a:rPr>
              <a:t>     if (comparison &lt; 0)</a:t>
            </a:r>
          </a:p>
          <a:p>
            <a:r>
              <a:rPr lang="it-IT" sz="2000" dirty="0">
                <a:latin typeface="Consolas"/>
                <a:cs typeface="Consolas"/>
              </a:rPr>
              <a:t>        max = guess;</a:t>
            </a:r>
          </a:p>
          <a:p>
            <a:r>
              <a:rPr lang="it-IT" sz="2000" dirty="0">
                <a:latin typeface="Consolas"/>
                <a:cs typeface="Consolas"/>
              </a:rPr>
              <a:t>     else if (comparison == 0)</a:t>
            </a:r>
          </a:p>
          <a:p>
            <a:r>
              <a:rPr lang="it-IT" sz="2000" dirty="0">
                <a:latin typeface="Consolas"/>
                <a:cs typeface="Consolas"/>
              </a:rPr>
              <a:t>        return guess;</a:t>
            </a:r>
          </a:p>
          <a:p>
            <a:r>
              <a:rPr lang="it-IT" sz="2000" dirty="0">
                <a:latin typeface="Consolas"/>
                <a:cs typeface="Consolas"/>
              </a:rPr>
              <a:t>     else</a:t>
            </a:r>
          </a:p>
          <a:p>
            <a:r>
              <a:rPr lang="it-IT" sz="2000" dirty="0">
                <a:latin typeface="Consolas"/>
                <a:cs typeface="Consolas"/>
              </a:rPr>
              <a:t>        min = guess + 1;</a:t>
            </a:r>
          </a:p>
          <a:p>
            <a:r>
              <a:rPr lang="it-IT" sz="2000" dirty="0">
                <a:latin typeface="Consolas"/>
                <a:cs typeface="Consolas"/>
              </a:rPr>
              <a:t>  return -1;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Early versions of Java lacked generics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o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(Object o);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o to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  *the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(Object o);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o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(Object o);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(Object o : c) {</a:t>
            </a:r>
          </a:p>
          <a:p>
            <a:r>
              <a:rPr lang="en-US" sz="2000" dirty="0">
                <a:latin typeface="Consolas"/>
                <a:cs typeface="Consolas"/>
              </a:rPr>
              <a:t>  String s =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(String) </a:t>
            </a:r>
            <a:r>
              <a:rPr lang="en-US" sz="2000" dirty="0">
                <a:latin typeface="Consolas"/>
                <a:cs typeface="Consolas"/>
              </a:rPr>
              <a:t>o;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 + “ : “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lack of generics was painful when using collections, because programmers had to insert manual casts into their code...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… and people often made mistakes!</a:t>
            </a:r>
          </a:p>
        </p:txBody>
      </p: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 [] a = ...</a:t>
            </a:r>
          </a:p>
          <a:p>
            <a:r>
              <a:rPr lang="it-IT" sz="2000" dirty="0">
                <a:latin typeface="Consolas"/>
                <a:cs typeface="Consolas"/>
              </a:rPr>
              <a:t>a[0] = (“Hello”)</a:t>
            </a:r>
          </a:p>
          <a:p>
            <a:r>
              <a:rPr lang="it-IT" sz="2000" dirty="0">
                <a:latin typeface="Consolas"/>
                <a:cs typeface="Consolas"/>
              </a:rPr>
              <a:t>a[1] = 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limitation was especially awkward because built-in arrays do not have the same problem!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So, in the late 1990s Sun Microsystems initiated a design process to add generics to the language...</a:t>
            </a:r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32004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Object[] a = ...</a:t>
            </a:r>
          </a:p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a = ...</a:t>
            </a:r>
          </a:p>
          <a:p>
            <a:r>
              <a:rPr lang="it-IT" sz="2000" dirty="0" err="1">
                <a:latin typeface="Consolas"/>
                <a:cs typeface="Consolas"/>
              </a:rPr>
              <a:t>Integer</a:t>
            </a:r>
            <a:r>
              <a:rPr lang="it-IT" sz="2000" dirty="0">
                <a:latin typeface="Consolas"/>
                <a:cs typeface="Consolas"/>
              </a:rPr>
              <a:t>[] a = ...</a:t>
            </a:r>
          </a:p>
          <a:p>
            <a:r>
              <a:rPr lang="it-IT" sz="2000" dirty="0">
                <a:latin typeface="Consolas"/>
                <a:cs typeface="Consolas"/>
              </a:rPr>
              <a:t>Button[] a = ...</a:t>
            </a:r>
          </a:p>
          <a:p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can think of the array “brackets” as a kind of </a:t>
            </a:r>
            <a:r>
              <a:rPr lang="en-US" i="1" dirty="0"/>
              <a:t>parameterized</a:t>
            </a:r>
            <a:r>
              <a:rPr lang="en-US" dirty="0"/>
              <a:t> type: a type-level function that takes one type as input and yields another type as output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7244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We should be able to do the same thing with object types generated by classes!</a:t>
            </a:r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724400"/>
            <a:ext cx="12860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>
                <a:latin typeface="Calibri"/>
                <a:cs typeface="Calibri"/>
              </a:rPr>
              <a:t>PolyJ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724400"/>
            <a:ext cx="19895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latin typeface="Calibri"/>
                <a:cs typeface="Calibri"/>
              </a:rPr>
              <a:t>Pizza/GJ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4648200"/>
            <a:ext cx="1296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latin typeface="Calibri"/>
                <a:cs typeface="Calibri"/>
              </a:rPr>
              <a:t>LOOJ</a:t>
            </a:r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generics, the Collection interface becomes...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Return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  *the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x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fromthe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if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  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 + “ : “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generics, no casts are needed...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dirty="0"/>
              <a:t>… and mistakes (usually) get caught!</a:t>
            </a:r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Pages>0</Pages>
  <Words>1657</Words>
  <Characters>0</Characters>
  <Application>Microsoft Office PowerPoint</Application>
  <PresentationFormat>On-screen Show (4:3)</PresentationFormat>
  <Lines>0</Lines>
  <Paragraphs>279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Consolas</vt:lpstr>
      <vt:lpstr>Courier New</vt:lpstr>
      <vt:lpstr>Times New Roman</vt:lpstr>
      <vt:lpstr>Tw Cen MT</vt:lpstr>
      <vt:lpstr>Wingdings</vt:lpstr>
      <vt:lpstr>Wingdings 2</vt:lpstr>
      <vt:lpstr>ヒラギノ明朝 ProN W3</vt:lpstr>
      <vt:lpstr>Median</vt:lpstr>
      <vt:lpstr>Java Generics</vt:lpstr>
      <vt:lpstr>Textbook and Homework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Static Type checking</vt:lpstr>
      <vt:lpstr>Subtyping</vt:lpstr>
      <vt:lpstr>Subtyping</vt:lpstr>
      <vt:lpstr>Array Subtyping</vt:lpstr>
      <vt:lpstr>Printing Collections</vt:lpstr>
      <vt:lpstr>Wildcards</vt:lpstr>
      <vt:lpstr>Wildcards</vt:lpstr>
      <vt:lpstr>Bounded Wildcards</vt:lpstr>
      <vt:lpstr>Bounded Wildcards</vt:lpstr>
      <vt:lpstr>Bounded Wildcards</vt:lpstr>
      <vt:lpstr>Generic Methods</vt:lpstr>
      <vt:lpstr>Concatenating Lists</vt:lpstr>
      <vt:lpstr>Replacing Elements</vt:lpstr>
      <vt:lpstr>Interface Comparable</vt:lpstr>
      <vt:lpstr>Binary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Michael George</cp:lastModifiedBy>
  <cp:revision>245</cp:revision>
  <cp:lastPrinted>2015-03-17T15:23:50Z</cp:lastPrinted>
  <dcterms:modified xsi:type="dcterms:W3CDTF">2016-10-06T00:54:07Z</dcterms:modified>
</cp:coreProperties>
</file>