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33"/>
  </p:notesMasterIdLst>
  <p:handoutMasterIdLst>
    <p:handoutMasterId r:id="rId34"/>
  </p:handoutMasterIdLst>
  <p:sldIdLst>
    <p:sldId id="256" r:id="rId2"/>
    <p:sldId id="305" r:id="rId3"/>
    <p:sldId id="294" r:id="rId4"/>
    <p:sldId id="295" r:id="rId5"/>
    <p:sldId id="296" r:id="rId6"/>
    <p:sldId id="298" r:id="rId7"/>
    <p:sldId id="299" r:id="rId8"/>
    <p:sldId id="297" r:id="rId9"/>
    <p:sldId id="300" r:id="rId10"/>
    <p:sldId id="259" r:id="rId11"/>
    <p:sldId id="260" r:id="rId12"/>
    <p:sldId id="282" r:id="rId13"/>
    <p:sldId id="261" r:id="rId14"/>
    <p:sldId id="262" r:id="rId15"/>
    <p:sldId id="263" r:id="rId16"/>
    <p:sldId id="281" r:id="rId17"/>
    <p:sldId id="264" r:id="rId18"/>
    <p:sldId id="265" r:id="rId19"/>
    <p:sldId id="304" r:id="rId20"/>
    <p:sldId id="266" r:id="rId21"/>
    <p:sldId id="288" r:id="rId22"/>
    <p:sldId id="284" r:id="rId23"/>
    <p:sldId id="292" r:id="rId24"/>
    <p:sldId id="286" r:id="rId25"/>
    <p:sldId id="291" r:id="rId26"/>
    <p:sldId id="290" r:id="rId27"/>
    <p:sldId id="301" r:id="rId28"/>
    <p:sldId id="302" r:id="rId29"/>
    <p:sldId id="289" r:id="rId30"/>
    <p:sldId id="293" r:id="rId31"/>
    <p:sldId id="275" r:id="rId3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7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525" y="36"/>
      </p:cViewPr>
      <p:guideLst>
        <p:guide orient="horz" pos="187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A89092C-4F8F-4C5C-B6B1-682D9F7513E1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F7FCB9A-9E1A-45F7-8069-00E0BA650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097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93746A92-2587-4FAB-85F8-A44A91DC3C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2535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508F7C-E35A-4B9F-9D8C-14B99C261637}" type="slidenum">
              <a:rPr lang="en-US"/>
              <a:pPr/>
              <a:t>13</a:t>
            </a:fld>
            <a:endParaRPr lang="en-US"/>
          </a:p>
        </p:txBody>
      </p:sp>
      <p:sp>
        <p:nvSpPr>
          <p:cNvPr id="921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pPr marL="41954">
              <a:spcBef>
                <a:spcPts val="476"/>
              </a:spcBef>
            </a:pP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Sad, but true</a:t>
            </a:r>
          </a:p>
          <a:p>
            <a:pPr marL="41954">
              <a:spcBef>
                <a:spcPts val="476"/>
              </a:spcBef>
            </a:pP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Although the girls aren’t that interesting</a:t>
            </a:r>
          </a:p>
        </p:txBody>
      </p:sp>
    </p:spTree>
    <p:extLst>
      <p:ext uri="{BB962C8B-B14F-4D97-AF65-F5344CB8AC3E}">
        <p14:creationId xmlns:p14="http://schemas.microsoft.com/office/powerpoint/2010/main" val="3525725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C9441F9E-892C-41A0-85CE-F236047AEF0B}" type="datetime1">
              <a:rPr lang="en-US" smtClean="0"/>
              <a:t>10/3/2016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1D8BF5-2253-45DA-9A8D-003781E4F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83B3-D36A-4D6E-86CA-FDDEA77A07DA}" type="datetime1">
              <a:rPr lang="en-US" smtClean="0"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34B9-6AFC-412C-95BB-6D0C899C1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BB954B1-D22E-4103-A10E-492104DC1449}" type="datetime1">
              <a:rPr lang="en-US" smtClean="0"/>
              <a:t>10/3/2016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70A0770-378F-4068-91AF-15B16220C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D16F1-E64E-40DF-AAFA-E70EDE44AA62}" type="datetime1">
              <a:rPr lang="en-US" smtClean="0"/>
              <a:t>10/3/2016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77090D-FD0B-4089-9E6D-697387D6EA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5B636-3E37-4943-A2E7-2E6FB379B09E}" type="datetime1">
              <a:rPr lang="en-US" smtClean="0"/>
              <a:t>10/3/2016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E25738D-5B5D-4D2B-B901-CAC1BD3E5B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2BC2C4F-616B-4A6B-9B45-E73A4BBA2DBA}" type="datetime1">
              <a:rPr lang="en-US" smtClean="0"/>
              <a:t>10/3/2016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7D846F3-87B3-464C-B2EE-A990EDAEC1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01C35EB-9FC7-4B06-8902-EA469108FA23}" type="datetime1">
              <a:rPr lang="en-US" smtClean="0"/>
              <a:t>10/3/2016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FF61E2B-FDBA-4F4A-9707-B3FB6F48C0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3004-1A18-48A2-BA86-CA7EE5FDE762}" type="datetime1">
              <a:rPr lang="en-US" smtClean="0"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E3B9BCE-93D2-45E6-86A9-310AF39BC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BD782-D96D-4985-887E-2EACC82D1F8C}" type="datetime1">
              <a:rPr lang="en-US" smtClean="0"/>
              <a:t>10/3/2016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3E7D87-47C3-4941-81C7-74E6DEAF5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DE16-B9FC-47FC-B30C-E4E9D50C69DB}" type="datetime1">
              <a:rPr lang="en-US" smtClean="0"/>
              <a:t>10/3/2016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B18A9C-139A-400A-8D4B-9FEB8743C0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1E4C609-6188-4B82-BF5C-48CB6FA26074}" type="datetime1">
              <a:rPr lang="en-US" smtClean="0"/>
              <a:t>10/3/2016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25CCF66-75A5-47B0-A16A-1007474687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7D5363-3FC4-4F39-8443-1FC8076B1178}" type="datetime1">
              <a:rPr lang="en-US" smtClean="0"/>
              <a:t>10/3/2016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48252E8-FB35-402E-B4D7-54F75EF62B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oracle.com/javase/specs/jls/se7/html/jls-18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3733800" cy="419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447800" y="4038600"/>
            <a:ext cx="6934200" cy="1828800"/>
          </a:xfrm>
          <a:ln/>
        </p:spPr>
        <p:txBody>
          <a:bodyPr rIns="132080"/>
          <a:lstStyle/>
          <a:p>
            <a:r>
              <a:rPr lang="en-US" dirty="0"/>
              <a:t>ADTs, Grammars, Parsing, Tree traversals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 rIns="132080">
            <a:normAutofit fontScale="77500" lnSpcReduction="20000"/>
          </a:bodyPr>
          <a:lstStyle/>
          <a:p>
            <a:r>
              <a:rPr lang="en-US" dirty="0"/>
              <a:t>Lecture 13</a:t>
            </a:r>
          </a:p>
          <a:p>
            <a:r>
              <a:rPr lang="en-US" dirty="0"/>
              <a:t>CS2110 – Fall 2016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D8BF5-2253-45DA-9A8D-003781E4FA0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Motivation for grammars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579B875-45D7-48A2-BB51-D87190F79C5E}" type="slidenum">
              <a:rPr lang="en-US"/>
              <a:pPr/>
              <a:t>10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28600" y="1524000"/>
            <a:ext cx="4187952" cy="4495800"/>
          </a:xfrm>
          <a:ln/>
        </p:spPr>
        <p:txBody>
          <a:bodyPr rIns="132080">
            <a:no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The cat ate the rat.</a:t>
            </a:r>
          </a:p>
          <a:p>
            <a:r>
              <a:rPr lang="en-US" sz="2400" dirty="0">
                <a:solidFill>
                  <a:srgbClr val="800000"/>
                </a:solidFill>
              </a:rPr>
              <a:t>The cat ate the rat slowly.</a:t>
            </a:r>
          </a:p>
          <a:p>
            <a:r>
              <a:rPr lang="en-US" sz="2400" dirty="0">
                <a:solidFill>
                  <a:srgbClr val="800000"/>
                </a:solidFill>
              </a:rPr>
              <a:t>The small cat ate the big rat slowly.</a:t>
            </a:r>
          </a:p>
          <a:p>
            <a:r>
              <a:rPr lang="en-US" sz="2400" dirty="0">
                <a:solidFill>
                  <a:srgbClr val="800000"/>
                </a:solidFill>
              </a:rPr>
              <a:t>The small cat ate the big rat on the mat slowly.</a:t>
            </a:r>
          </a:p>
          <a:p>
            <a:r>
              <a:rPr lang="en-US" sz="2400" dirty="0">
                <a:solidFill>
                  <a:srgbClr val="800000"/>
                </a:solidFill>
              </a:rPr>
              <a:t>The small cat that sat in the hat ate the big rat on the mat slowly, then got sick.</a:t>
            </a:r>
          </a:p>
          <a:p>
            <a:r>
              <a:rPr lang="en-US" sz="2400" dirty="0">
                <a:solidFill>
                  <a:srgbClr val="800000"/>
                </a:solidFill>
              </a:rPr>
              <a:t>…</a:t>
            </a:r>
          </a:p>
        </p:txBody>
      </p:sp>
      <p:sp>
        <p:nvSpPr>
          <p:cNvPr id="6147" name="Rectangle 3"/>
          <p:cNvSpPr>
            <a:spLocks/>
          </p:cNvSpPr>
          <p:nvPr/>
        </p:nvSpPr>
        <p:spPr bwMode="auto">
          <a:xfrm>
            <a:off x="4953000" y="1676400"/>
            <a:ext cx="3810000" cy="403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Not all sequences of words are legal sentences</a:t>
            </a:r>
          </a:p>
          <a:p>
            <a:pPr marL="39687">
              <a:spcBef>
                <a:spcPts val="350"/>
              </a:spcBef>
              <a:buClr>
                <a:srgbClr val="009900"/>
              </a:buClr>
              <a:buSzPct val="100000"/>
            </a:pPr>
            <a:r>
              <a:rPr lang="en-US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	The ate cat rat the 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How many legal sentences are there?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How many legal Java programs?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How do we know what programs are legal?</a:t>
            </a:r>
          </a:p>
        </p:txBody>
      </p:sp>
      <p:sp>
        <p:nvSpPr>
          <p:cNvPr id="6148" name="Rectangle 4"/>
          <p:cNvSpPr>
            <a:spLocks/>
          </p:cNvSpPr>
          <p:nvPr/>
        </p:nvSpPr>
        <p:spPr bwMode="auto">
          <a:xfrm>
            <a:off x="304800" y="6019800"/>
            <a:ext cx="802955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1050"/>
              </a:spcBef>
            </a:pP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http://docs.oracle.com/javase/specs/jls/se8/html/index.html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A Grammar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09600" y="1589567"/>
            <a:ext cx="5029200" cy="2982433"/>
          </a:xfrm>
          <a:ln/>
        </p:spPr>
        <p:txBody>
          <a:bodyPr rIns="132080">
            <a:noAutofit/>
          </a:bodyPr>
          <a:lstStyle/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Noun Verb Noun 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boys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girls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bunnies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like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>
                <a:solidFill>
                  <a:srgbClr val="008000"/>
                </a:solidFill>
              </a:rPr>
              <a:t>  |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see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F372A639-019F-4050-A41F-9FD174F1BDC9}" type="slidenum">
              <a:rPr lang="en-US"/>
              <a:pPr/>
              <a:t>11</a:t>
            </a:fld>
            <a:endParaRPr lang="en-US"/>
          </a:p>
        </p:txBody>
      </p:sp>
      <p:sp>
        <p:nvSpPr>
          <p:cNvPr id="7171" name="Rectangle 3"/>
          <p:cNvSpPr>
            <a:spLocks/>
          </p:cNvSpPr>
          <p:nvPr/>
        </p:nvSpPr>
        <p:spPr bwMode="auto">
          <a:xfrm>
            <a:off x="4724400" y="2286000"/>
            <a:ext cx="4038600" cy="1981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White space between words does not matter</a:t>
            </a: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18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A very boring grammar because the set of Sentences is finite (exactly 18 sentences)</a:t>
            </a:r>
          </a:p>
        </p:txBody>
      </p:sp>
      <p:sp>
        <p:nvSpPr>
          <p:cNvPr id="2" name="Rectangle 1"/>
          <p:cNvSpPr/>
          <p:nvPr/>
        </p:nvSpPr>
        <p:spPr>
          <a:xfrm>
            <a:off x="762000" y="4495800"/>
            <a:ext cx="7772400" cy="17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dirty="0"/>
              <a:t>Our sample grammar has these rules: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Sentence</a:t>
            </a:r>
            <a:r>
              <a:rPr lang="en-US" dirty="0"/>
              <a:t> </a:t>
            </a:r>
            <a:r>
              <a:rPr lang="en-US" dirty="0">
                <a:solidFill>
                  <a:srgbClr val="008000"/>
                </a:solidFill>
              </a:rPr>
              <a:t>can be </a:t>
            </a: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Noun</a:t>
            </a:r>
            <a:r>
              <a:rPr lang="en-US" dirty="0"/>
              <a:t> followed by a </a:t>
            </a:r>
            <a:r>
              <a:rPr lang="en-US" dirty="0">
                <a:solidFill>
                  <a:srgbClr val="FF0000"/>
                </a:solidFill>
              </a:rPr>
              <a:t>Verb</a:t>
            </a:r>
            <a:r>
              <a:rPr lang="en-US" dirty="0"/>
              <a:t> followed</a:t>
            </a:r>
            <a:br>
              <a:rPr lang="en-US" dirty="0"/>
            </a:br>
            <a:r>
              <a:rPr lang="en-US" dirty="0"/>
              <a:t>          by a </a:t>
            </a:r>
            <a:r>
              <a:rPr lang="en-US" dirty="0">
                <a:solidFill>
                  <a:srgbClr val="FF0000"/>
                </a:solidFill>
              </a:rPr>
              <a:t>Noun</a:t>
            </a:r>
            <a:r>
              <a:rPr lang="en-US" dirty="0"/>
              <a:t> 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Noun</a:t>
            </a:r>
            <a:r>
              <a:rPr lang="en-US" dirty="0"/>
              <a:t>  </a:t>
            </a:r>
            <a:r>
              <a:rPr lang="en-US" dirty="0">
                <a:solidFill>
                  <a:srgbClr val="008000"/>
                </a:solidFill>
              </a:rPr>
              <a:t>can be  </a:t>
            </a:r>
            <a:r>
              <a:rPr lang="en-US" dirty="0">
                <a:solidFill>
                  <a:srgbClr val="FF6600"/>
                </a:solidFill>
              </a:rPr>
              <a:t>boys </a:t>
            </a:r>
            <a:r>
              <a:rPr lang="en-US" dirty="0"/>
              <a:t> or  </a:t>
            </a:r>
            <a:r>
              <a:rPr lang="en-US" dirty="0">
                <a:solidFill>
                  <a:srgbClr val="FF6600"/>
                </a:solidFill>
              </a:rPr>
              <a:t>girls </a:t>
            </a:r>
            <a:r>
              <a:rPr lang="en-US" dirty="0"/>
              <a:t> or  </a:t>
            </a:r>
            <a:r>
              <a:rPr lang="en-US" dirty="0">
                <a:solidFill>
                  <a:srgbClr val="FF6600"/>
                </a:solidFill>
              </a:rPr>
              <a:t>bunnies</a:t>
            </a:r>
            <a:endParaRPr lang="en-US" dirty="0"/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Verb</a:t>
            </a:r>
            <a:r>
              <a:rPr lang="en-US" dirty="0"/>
              <a:t>    </a:t>
            </a:r>
            <a:r>
              <a:rPr lang="en-US" dirty="0">
                <a:solidFill>
                  <a:srgbClr val="008000"/>
                </a:solidFill>
              </a:rPr>
              <a:t>can be  </a:t>
            </a:r>
            <a:r>
              <a:rPr lang="en-US" dirty="0">
                <a:solidFill>
                  <a:srgbClr val="FF6600"/>
                </a:solidFill>
              </a:rPr>
              <a:t>like </a:t>
            </a:r>
            <a:r>
              <a:rPr lang="en-US" dirty="0"/>
              <a:t> or  </a:t>
            </a:r>
            <a:r>
              <a:rPr lang="en-US" dirty="0">
                <a:solidFill>
                  <a:srgbClr val="FF6600"/>
                </a:solidFill>
              </a:rPr>
              <a:t>see</a:t>
            </a:r>
            <a:endParaRPr lang="en-US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A Grammar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09600" y="1447800"/>
            <a:ext cx="4572000" cy="2895600"/>
          </a:xfrm>
          <a:ln/>
        </p:spPr>
        <p:txBody>
          <a:bodyPr rIns="132080">
            <a:noAutofit/>
          </a:bodyPr>
          <a:lstStyle/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Noun Verb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Noun</a:t>
            </a:r>
            <a:endParaRPr lang="en-US" sz="2400" dirty="0">
              <a:solidFill>
                <a:srgbClr val="009900"/>
              </a:solidFill>
            </a:endParaRP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boys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girls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bunnies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like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see</a:t>
            </a:r>
          </a:p>
          <a:p>
            <a:pPr marL="209550" indent="-169863">
              <a:lnSpc>
                <a:spcPct val="90000"/>
              </a:lnSpc>
              <a:buClr>
                <a:srgbClr val="009900"/>
              </a:buClr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endParaRPr lang="en-US" sz="2400" dirty="0">
              <a:solidFill>
                <a:srgbClr val="0099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F372A639-019F-4050-A41F-9FD174F1BDC9}" type="slidenum">
              <a:rPr lang="en-US"/>
              <a:pPr/>
              <a:t>12</a:t>
            </a:fld>
            <a:endParaRPr lang="en-US"/>
          </a:p>
        </p:txBody>
      </p:sp>
      <p:sp>
        <p:nvSpPr>
          <p:cNvPr id="6" name="Rectangle 3"/>
          <p:cNvSpPr>
            <a:spLocks/>
          </p:cNvSpPr>
          <p:nvPr/>
        </p:nvSpPr>
        <p:spPr bwMode="auto">
          <a:xfrm>
            <a:off x="4953000" y="1447800"/>
            <a:ext cx="3810000" cy="472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7">
              <a:lnSpc>
                <a:spcPct val="110000"/>
              </a:lnSpc>
              <a:spcBef>
                <a:spcPts val="413"/>
              </a:spcBef>
              <a:buClr>
                <a:srgbClr val="009900"/>
              </a:buClr>
              <a:buSzPct val="100000"/>
            </a:pPr>
            <a:r>
              <a:rPr lang="en-US" b="1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Grammar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: set of rules for generating sentences of a language.</a:t>
            </a: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9900"/>
              </a:buClr>
              <a:buSzPct val="100000"/>
              <a:buFont typeface="Wingdings" charset="2"/>
              <a:buChar char=""/>
            </a:pPr>
            <a:endParaRPr lang="en-US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39687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Examples of Sentence:  </a:t>
            </a:r>
          </a:p>
          <a:p>
            <a:pPr marL="209550" indent="-169863">
              <a:lnSpc>
                <a:spcPct val="110000"/>
              </a:lnSpc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girls see bunnies</a:t>
            </a:r>
          </a:p>
          <a:p>
            <a:pPr marL="209550" indent="-169863">
              <a:lnSpc>
                <a:spcPct val="110000"/>
              </a:lnSpc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bunnies like boys</a:t>
            </a:r>
          </a:p>
          <a:p>
            <a:pPr marL="39687">
              <a:lnSpc>
                <a:spcPct val="110000"/>
              </a:lnSpc>
              <a:spcBef>
                <a:spcPts val="350"/>
              </a:spcBef>
              <a:buClr>
                <a:srgbClr val="9900CC"/>
              </a:buClr>
              <a:buSzPct val="100000"/>
            </a:pPr>
            <a:endParaRPr lang="en-US" dirty="0">
              <a:solidFill>
                <a:srgbClr val="9900CC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4800600"/>
            <a:ext cx="6477000" cy="17642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The words </a:t>
            </a:r>
            <a:r>
              <a:rPr lang="en-US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boys, girls, bunnies, like, see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are called </a:t>
            </a:r>
            <a:r>
              <a:rPr lang="en-US" i="1" dirty="0">
                <a:solidFill>
                  <a:srgbClr val="800000"/>
                </a:solidFill>
                <a:latin typeface="Arial" charset="0"/>
                <a:cs typeface="Arial" charset="0"/>
                <a:sym typeface="Arial" charset="0"/>
              </a:rPr>
              <a:t>tokens</a:t>
            </a:r>
            <a:r>
              <a:rPr lang="en-US" dirty="0">
                <a:solidFill>
                  <a:srgbClr val="800000"/>
                </a:solidFill>
                <a:latin typeface="Arial" charset="0"/>
                <a:cs typeface="Arial" charset="0"/>
                <a:sym typeface="Arial" charset="0"/>
              </a:rPr>
              <a:t> 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or </a:t>
            </a:r>
            <a:r>
              <a:rPr lang="en-US" i="1" dirty="0">
                <a:solidFill>
                  <a:srgbClr val="800000"/>
                </a:solidFill>
                <a:latin typeface="Arial" charset="0"/>
                <a:cs typeface="Arial" charset="0"/>
                <a:sym typeface="Arial" charset="0"/>
              </a:rPr>
              <a:t>terminals</a:t>
            </a: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The words </a:t>
            </a:r>
            <a:r>
              <a:rPr lang="en-US" dirty="0">
                <a:solidFill>
                  <a:srgbClr val="FF0000"/>
                </a:solidFill>
              </a:rPr>
              <a:t>Sentence</a:t>
            </a:r>
            <a:r>
              <a:rPr lang="en-US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, </a:t>
            </a:r>
            <a:r>
              <a:rPr lang="en-US" dirty="0">
                <a:solidFill>
                  <a:srgbClr val="FF0000"/>
                </a:solidFill>
              </a:rPr>
              <a:t>Noun</a:t>
            </a:r>
            <a:r>
              <a:rPr lang="en-US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, </a:t>
            </a:r>
            <a:r>
              <a:rPr lang="en-US" dirty="0">
                <a:solidFill>
                  <a:srgbClr val="FF0000"/>
                </a:solidFill>
              </a:rPr>
              <a:t>Verb</a:t>
            </a:r>
            <a:r>
              <a:rPr lang="en-US" dirty="0">
                <a:solidFill>
                  <a:srgbClr val="009900"/>
                </a:solidFill>
              </a:rPr>
              <a:t> 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are called </a:t>
            </a:r>
            <a:r>
              <a:rPr lang="en-US" i="1" dirty="0" err="1">
                <a:solidFill>
                  <a:srgbClr val="800000"/>
                </a:solidFill>
                <a:latin typeface="Arial" charset="0"/>
                <a:cs typeface="Arial" charset="0"/>
                <a:sym typeface="Arial" charset="0"/>
              </a:rPr>
              <a:t>nonterminals</a:t>
            </a:r>
            <a:endParaRPr lang="en-US" i="1" dirty="0">
              <a:solidFill>
                <a:srgbClr val="800000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26157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A recursive grammar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CE25F59-6245-41D9-A682-237F8879F0C1}" type="slidenum">
              <a:rPr lang="en-US"/>
              <a:pPr/>
              <a:t>13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5330952" cy="3810000"/>
          </a:xfrm>
          <a:ln/>
        </p:spPr>
        <p:txBody>
          <a:bodyPr rIns="132080">
            <a:noAutofit/>
          </a:bodyPr>
          <a:lstStyle/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and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or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Noun  Verb</a:t>
            </a:r>
            <a:r>
              <a:rPr lang="en-US" sz="2400" dirty="0">
                <a:solidFill>
                  <a:srgbClr val="009900"/>
                </a:solidFill>
              </a:rPr>
              <a:t>  </a:t>
            </a:r>
            <a:r>
              <a:rPr lang="en-US" sz="2400" dirty="0">
                <a:solidFill>
                  <a:srgbClr val="FF0000"/>
                </a:solidFill>
              </a:rPr>
              <a:t>Noun</a:t>
            </a:r>
            <a:endParaRPr lang="en-US" sz="2400" dirty="0">
              <a:solidFill>
                <a:srgbClr val="009900"/>
              </a:solidFill>
            </a:endParaRP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  </a:t>
            </a:r>
            <a:r>
              <a:rPr lang="en-US" sz="2400" dirty="0">
                <a:solidFill>
                  <a:srgbClr val="FF9900"/>
                </a:solidFill>
              </a:rPr>
              <a:t>boys</a:t>
            </a: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girls</a:t>
            </a: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 </a:t>
            </a:r>
            <a:r>
              <a:rPr lang="en-US" sz="2400" dirty="0">
                <a:solidFill>
                  <a:srgbClr val="FF9900"/>
                </a:solidFill>
              </a:rPr>
              <a:t>bunnies</a:t>
            </a: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  </a:t>
            </a:r>
            <a:r>
              <a:rPr lang="en-US" sz="2400" dirty="0">
                <a:solidFill>
                  <a:srgbClr val="FF9900"/>
                </a:solidFill>
              </a:rPr>
              <a:t>like</a:t>
            </a: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>
                <a:solidFill>
                  <a:srgbClr val="008000"/>
                </a:solidFill>
              </a:rPr>
              <a:t>  |</a:t>
            </a:r>
            <a:r>
              <a:rPr lang="en-US" sz="2400" dirty="0">
                <a:solidFill>
                  <a:srgbClr val="009900"/>
                </a:solidFill>
              </a:rPr>
              <a:t>	  </a:t>
            </a:r>
            <a:r>
              <a:rPr lang="en-US" sz="2400" dirty="0">
                <a:solidFill>
                  <a:srgbClr val="FF9900"/>
                </a:solidFill>
              </a:rPr>
              <a:t>see</a:t>
            </a: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3886200" y="3429000"/>
            <a:ext cx="4648200" cy="120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dirty="0"/>
              <a:t>This grammar is more interesting than previous one because the set of Sentences is infinite</a:t>
            </a:r>
          </a:p>
        </p:txBody>
      </p:sp>
      <p:sp>
        <p:nvSpPr>
          <p:cNvPr id="7" name="Rectangle 3"/>
          <p:cNvSpPr>
            <a:spLocks/>
          </p:cNvSpPr>
          <p:nvPr/>
        </p:nvSpPr>
        <p:spPr bwMode="auto">
          <a:xfrm>
            <a:off x="3962400" y="4876800"/>
            <a:ext cx="4343400" cy="1447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7">
              <a:spcBef>
                <a:spcPts val="413"/>
              </a:spcBef>
              <a:buClr>
                <a:srgbClr val="0033CC"/>
              </a:buClr>
              <a:buSzPct val="100000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What makes this set infinite? Answer: </a:t>
            </a:r>
          </a:p>
          <a:p>
            <a:pPr marL="39687">
              <a:spcBef>
                <a:spcPts val="350"/>
              </a:spcBef>
              <a:buClr>
                <a:srgbClr val="9900CC"/>
              </a:buClr>
              <a:buSzPct val="100000"/>
            </a:pP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Recursive definition of Sentence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Detour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E2533F6-7F65-4054-9FF8-6FA30B62B3C5}" type="slidenum">
              <a:rPr lang="en-US"/>
              <a:pPr/>
              <a:t>14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226552" cy="4495800"/>
          </a:xfrm>
          <a:ln/>
        </p:spPr>
        <p:txBody>
          <a:bodyPr rIns="132080">
            <a:normAutofit/>
          </a:bodyPr>
          <a:lstStyle/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/>
              <a:t>What if we want to add a period at the end of every sentence?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 </a:t>
            </a:r>
            <a:r>
              <a:rPr lang="en-US" sz="2400" dirty="0">
                <a:solidFill>
                  <a:srgbClr val="FF0000"/>
                </a:solidFill>
              </a:rPr>
              <a:t>Sentence  </a:t>
            </a:r>
            <a:r>
              <a:rPr lang="en-US" sz="2400" dirty="0">
                <a:solidFill>
                  <a:srgbClr val="FF9900"/>
                </a:solidFill>
              </a:rPr>
              <a:t>and</a:t>
            </a:r>
            <a:r>
              <a:rPr lang="en-US" sz="2400" dirty="0">
                <a:solidFill>
                  <a:srgbClr val="009900"/>
                </a:solidFill>
              </a:rPr>
              <a:t>  </a:t>
            </a:r>
            <a:r>
              <a:rPr lang="en-US" sz="2400" dirty="0">
                <a:solidFill>
                  <a:srgbClr val="FF0000"/>
                </a:solidFill>
              </a:rPr>
              <a:t>Sentence </a:t>
            </a:r>
            <a:r>
              <a:rPr lang="en-US" sz="2400" dirty="0">
                <a:solidFill>
                  <a:srgbClr val="FF9900"/>
                </a:solidFill>
              </a:rPr>
              <a:t>.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  </a:t>
            </a:r>
            <a:r>
              <a:rPr lang="en-US" sz="2400" dirty="0">
                <a:solidFill>
                  <a:srgbClr val="FF9900"/>
                </a:solidFill>
              </a:rPr>
              <a:t>or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 </a:t>
            </a:r>
            <a:r>
              <a:rPr lang="en-US" sz="2400" dirty="0">
                <a:solidFill>
                  <a:srgbClr val="FF9900"/>
                </a:solidFill>
              </a:rPr>
              <a:t>.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 </a:t>
            </a: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.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…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/>
              <a:t>Does this work?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/>
              <a:t>No!  This produces sentences like:</a:t>
            </a:r>
          </a:p>
          <a:p>
            <a:pPr marL="454343" lvl="1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/>
              <a:t>girls like boys . and boys like bunnies . .</a:t>
            </a:r>
          </a:p>
        </p:txBody>
      </p:sp>
      <p:sp>
        <p:nvSpPr>
          <p:cNvPr id="10243" name="AutoShape 3"/>
          <p:cNvSpPr>
            <a:spLocks/>
          </p:cNvSpPr>
          <p:nvPr/>
        </p:nvSpPr>
        <p:spPr bwMode="auto">
          <a:xfrm rot="5400000" flipH="1">
            <a:off x="4542630" y="4220369"/>
            <a:ext cx="211138" cy="21336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25400">
            <a:solidFill>
              <a:srgbClr val="0099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b="1"/>
          </a:p>
        </p:txBody>
      </p:sp>
      <p:sp>
        <p:nvSpPr>
          <p:cNvPr id="10244" name="AutoShape 4"/>
          <p:cNvSpPr>
            <a:spLocks/>
          </p:cNvSpPr>
          <p:nvPr/>
        </p:nvSpPr>
        <p:spPr bwMode="auto">
          <a:xfrm rot="5400000" flipH="1">
            <a:off x="1931987" y="4454525"/>
            <a:ext cx="160338" cy="1766888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25400">
            <a:solidFill>
              <a:srgbClr val="0099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b="1"/>
          </a:p>
        </p:txBody>
      </p:sp>
      <p:sp>
        <p:nvSpPr>
          <p:cNvPr id="10245" name="Rectangle 5"/>
          <p:cNvSpPr>
            <a:spLocks/>
          </p:cNvSpPr>
          <p:nvPr/>
        </p:nvSpPr>
        <p:spPr bwMode="auto">
          <a:xfrm>
            <a:off x="1411296" y="5484813"/>
            <a:ext cx="96677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900"/>
              </a:spcBef>
            </a:pPr>
            <a:r>
              <a:rPr lang="en-US" sz="2000" dirty="0">
                <a:solidFill>
                  <a:srgbClr val="FF0000"/>
                </a:solidFill>
              </a:rPr>
              <a:t>Sentence</a:t>
            </a:r>
            <a:endParaRPr lang="en-US" sz="2000" b="1" dirty="0">
              <a:solidFill>
                <a:srgbClr val="0099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0246" name="Rectangle 6"/>
          <p:cNvSpPr>
            <a:spLocks/>
          </p:cNvSpPr>
          <p:nvPr/>
        </p:nvSpPr>
        <p:spPr bwMode="auto">
          <a:xfrm>
            <a:off x="4202247" y="5484813"/>
            <a:ext cx="96677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900"/>
              </a:spcBef>
            </a:pPr>
            <a:r>
              <a:rPr lang="en-US" sz="2000" dirty="0">
                <a:solidFill>
                  <a:srgbClr val="FF0000"/>
                </a:solidFill>
              </a:rPr>
              <a:t>Sentence</a:t>
            </a:r>
            <a:endParaRPr lang="en-US" sz="2000" b="1" dirty="0">
              <a:solidFill>
                <a:srgbClr val="0099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0247" name="Rectangle 7"/>
          <p:cNvSpPr>
            <a:spLocks/>
          </p:cNvSpPr>
          <p:nvPr/>
        </p:nvSpPr>
        <p:spPr bwMode="auto">
          <a:xfrm>
            <a:off x="3059247" y="6078379"/>
            <a:ext cx="96677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900"/>
              </a:spcBef>
            </a:pPr>
            <a:r>
              <a:rPr lang="en-US" sz="2000" dirty="0">
                <a:solidFill>
                  <a:srgbClr val="FF0000"/>
                </a:solidFill>
              </a:rPr>
              <a:t>Sentence</a:t>
            </a:r>
            <a:endParaRPr lang="en-US" sz="2000" b="1" dirty="0">
              <a:solidFill>
                <a:srgbClr val="0099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0248" name="AutoShape 8"/>
          <p:cNvSpPr>
            <a:spLocks/>
          </p:cNvSpPr>
          <p:nvPr/>
        </p:nvSpPr>
        <p:spPr bwMode="auto">
          <a:xfrm rot="5400000" flipH="1">
            <a:off x="3341687" y="3516313"/>
            <a:ext cx="327025" cy="48768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25400">
            <a:solidFill>
              <a:srgbClr val="0099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b="1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Sentences with periods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BE018A8-DCA5-4F7B-8244-B2987076ED9F}" type="slidenum">
              <a:rPr lang="en-US"/>
              <a:pPr/>
              <a:t>15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304800" y="1600200"/>
            <a:ext cx="4949952" cy="4495800"/>
          </a:xfrm>
          <a:ln/>
        </p:spPr>
        <p:txBody>
          <a:bodyPr rIns="132080">
            <a:noAutofit/>
          </a:bodyPr>
          <a:lstStyle/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 err="1">
                <a:solidFill>
                  <a:srgbClr val="FF0000"/>
                </a:solidFill>
              </a:rPr>
              <a:t>PunctuatedSentence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800" dirty="0">
                <a:solidFill>
                  <a:srgbClr val="FF6600"/>
                </a:solidFill>
              </a:rPr>
              <a:t>.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and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or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 </a:t>
            </a: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VerbNoun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 </a:t>
            </a:r>
            <a:r>
              <a:rPr lang="en-US" sz="2400" dirty="0">
                <a:solidFill>
                  <a:srgbClr val="FF9900"/>
                </a:solidFill>
              </a:rPr>
              <a:t>boys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girls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 </a:t>
            </a:r>
            <a:r>
              <a:rPr lang="en-US" sz="2400" dirty="0">
                <a:solidFill>
                  <a:srgbClr val="FF9900"/>
                </a:solidFill>
              </a:rPr>
              <a:t>bunnies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like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see</a:t>
            </a:r>
          </a:p>
        </p:txBody>
      </p:sp>
      <p:sp>
        <p:nvSpPr>
          <p:cNvPr id="11267" name="Rectangle 3"/>
          <p:cNvSpPr>
            <a:spLocks/>
          </p:cNvSpPr>
          <p:nvPr/>
        </p:nvSpPr>
        <p:spPr bwMode="auto">
          <a:xfrm>
            <a:off x="4495800" y="2971800"/>
            <a:ext cx="4114800" cy="3505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New rule adds a period only at end of sentence.</a:t>
            </a: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Tokens are the 7 words plus the period (.)</a:t>
            </a: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Grammar is ambiguous:</a:t>
            </a:r>
          </a:p>
          <a:p>
            <a:pPr marL="269875" indent="-230188">
              <a:spcBef>
                <a:spcPts val="450"/>
              </a:spcBef>
            </a:pPr>
            <a:r>
              <a:rPr lang="en-US" b="1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		boys like girls</a:t>
            </a:r>
          </a:p>
          <a:p>
            <a:pPr marL="269875" indent="-230188">
              <a:spcBef>
                <a:spcPts val="450"/>
              </a:spcBef>
            </a:pPr>
            <a:r>
              <a:rPr lang="en-US" b="1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		and girls like boys</a:t>
            </a:r>
          </a:p>
          <a:p>
            <a:pPr marL="269875" indent="-230188">
              <a:spcBef>
                <a:spcPts val="450"/>
              </a:spcBef>
            </a:pPr>
            <a:r>
              <a:rPr lang="en-US" b="1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		or girls like bunnies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Grammars for programming languages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Grammar describes every possible legal expression</a:t>
            </a:r>
          </a:p>
          <a:p>
            <a:pPr marL="365760" lvl="1" indent="0">
              <a:buNone/>
            </a:pPr>
            <a:r>
              <a:rPr lang="en-US" sz="2400" dirty="0"/>
              <a:t>You could use the grammar for Java to list every possible Java program.  (It would take forever.)</a:t>
            </a:r>
          </a:p>
          <a:p>
            <a:pPr marL="365760" lvl="1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Grammar tells the Java compiler how to “parse” a Java program</a:t>
            </a:r>
          </a:p>
        </p:txBody>
      </p:sp>
      <p:sp>
        <p:nvSpPr>
          <p:cNvPr id="5" name="Rectangle 4"/>
          <p:cNvSpPr/>
          <p:nvPr/>
        </p:nvSpPr>
        <p:spPr>
          <a:xfrm>
            <a:off x="838200" y="4876800"/>
            <a:ext cx="769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00"/>
                </a:solidFill>
              </a:rPr>
              <a:t>docs.oracle.com/</a:t>
            </a:r>
            <a:r>
              <a:rPr lang="en-US" dirty="0" err="1">
                <a:solidFill>
                  <a:srgbClr val="800000"/>
                </a:solidFill>
              </a:rPr>
              <a:t>javase</a:t>
            </a:r>
            <a:r>
              <a:rPr lang="en-US" dirty="0">
                <a:solidFill>
                  <a:srgbClr val="800000"/>
                </a:solidFill>
              </a:rPr>
              <a:t>/specs/</a:t>
            </a:r>
            <a:r>
              <a:rPr lang="en-US" dirty="0" err="1">
                <a:solidFill>
                  <a:srgbClr val="800000"/>
                </a:solidFill>
              </a:rPr>
              <a:t>jls</a:t>
            </a:r>
            <a:r>
              <a:rPr lang="en-US" dirty="0">
                <a:solidFill>
                  <a:srgbClr val="800000"/>
                </a:solidFill>
              </a:rPr>
              <a:t>/se8/html/jls-2.html#jls-2.3</a:t>
            </a:r>
          </a:p>
        </p:txBody>
      </p:sp>
    </p:spTree>
    <p:extLst>
      <p:ext uri="{BB962C8B-B14F-4D97-AF65-F5344CB8AC3E}">
        <p14:creationId xmlns:p14="http://schemas.microsoft.com/office/powerpoint/2010/main" val="15862322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Grammar for simple expressions (not the best)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380C8B2-0D03-48D3-9AC7-BE9885DAE98D}" type="slidenum">
              <a:rPr lang="en-US"/>
              <a:pPr/>
              <a:t>17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492752" cy="4495800"/>
          </a:xfrm>
          <a:ln/>
        </p:spPr>
        <p:txBody>
          <a:bodyPr rIns="132080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sz="2000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000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sz="2000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000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  <a:p>
            <a:pPr marL="0" indent="0">
              <a:buNone/>
            </a:pPr>
            <a:r>
              <a:rPr lang="en-US" sz="2000" dirty="0">
                <a:latin typeface="Times New Roman"/>
                <a:cs typeface="Times New Roman"/>
              </a:rPr>
              <a:t>Simple expressions:</a:t>
            </a:r>
          </a:p>
          <a:p>
            <a:pPr marL="408623"/>
            <a:r>
              <a:rPr lang="en-US" sz="2000" dirty="0">
                <a:latin typeface="Times New Roman"/>
                <a:cs typeface="Times New Roman"/>
              </a:rPr>
              <a:t>An E can be an integer.</a:t>
            </a:r>
          </a:p>
          <a:p>
            <a:pPr marL="408623"/>
            <a:r>
              <a:rPr lang="en-US" sz="2000" dirty="0">
                <a:latin typeface="Times New Roman"/>
                <a:cs typeface="Times New Roman"/>
              </a:rPr>
              <a:t>An E can be ‘(’ followed by an E followed by ‘+’ followed by an E followed by ‘)’</a:t>
            </a:r>
          </a:p>
          <a:p>
            <a:endParaRPr lang="en-US" sz="20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000" dirty="0">
                <a:latin typeface="Times New Roman"/>
                <a:cs typeface="Times New Roman"/>
              </a:rPr>
              <a:t>Set of expressions defined by this grammar is a recursively-defined set</a:t>
            </a:r>
          </a:p>
          <a:p>
            <a:pPr marL="408623"/>
            <a:r>
              <a:rPr lang="en-US" sz="2300" dirty="0">
                <a:latin typeface="Times New Roman"/>
                <a:cs typeface="Times New Roman"/>
              </a:rPr>
              <a:t>Is language finite or infinite?</a:t>
            </a:r>
          </a:p>
          <a:p>
            <a:pPr marL="408623"/>
            <a:r>
              <a:rPr lang="en-US" sz="2300" dirty="0">
                <a:latin typeface="Times New Roman"/>
                <a:cs typeface="Times New Roman"/>
              </a:rPr>
              <a:t>Do recursive grammars always yield infinite languages?</a:t>
            </a:r>
          </a:p>
        </p:txBody>
      </p:sp>
      <p:sp>
        <p:nvSpPr>
          <p:cNvPr id="12291" name="Rectangle 3"/>
          <p:cNvSpPr>
            <a:spLocks/>
          </p:cNvSpPr>
          <p:nvPr/>
        </p:nvSpPr>
        <p:spPr bwMode="auto">
          <a:xfrm>
            <a:off x="5257800" y="1676400"/>
            <a:ext cx="3429000" cy="448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7">
              <a:spcBef>
                <a:spcPts val="413"/>
              </a:spcBef>
              <a:buClr>
                <a:srgbClr val="0033CC"/>
              </a:buClr>
              <a:buSzPct val="100000"/>
            </a:pP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Some legal expressions: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Times New Roman"/>
                <a:cs typeface="Times New Roman"/>
                <a:sym typeface="Arial" charset="0"/>
              </a:rPr>
              <a:t>2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Times New Roman"/>
                <a:cs typeface="Times New Roman"/>
                <a:sym typeface="Arial" charset="0"/>
              </a:rPr>
              <a:t>(3 + 34)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Times New Roman"/>
                <a:cs typeface="Times New Roman"/>
                <a:sym typeface="Arial" charset="0"/>
              </a:rPr>
              <a:t>((4+23) + 89)</a:t>
            </a:r>
            <a:endParaRPr lang="en-US" dirty="0">
              <a:solidFill>
                <a:srgbClr val="0033CC"/>
              </a:solidFill>
              <a:latin typeface="Times New Roman"/>
              <a:cs typeface="Times New Roman"/>
              <a:sym typeface="Arial" charset="0"/>
            </a:endParaRP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dirty="0">
              <a:solidFill>
                <a:srgbClr val="0033CC"/>
              </a:solidFill>
              <a:latin typeface="Times New Roman"/>
              <a:cs typeface="Times New Roman"/>
              <a:sym typeface="Arial" charset="0"/>
            </a:endParaRPr>
          </a:p>
          <a:p>
            <a:pPr marL="39687">
              <a:spcBef>
                <a:spcPts val="413"/>
              </a:spcBef>
              <a:buClr>
                <a:srgbClr val="0033CC"/>
              </a:buClr>
              <a:buSzPct val="100000"/>
            </a:pP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Some illegal expressions: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Times New Roman"/>
                <a:cs typeface="Times New Roman"/>
                <a:sym typeface="Arial" charset="0"/>
              </a:rPr>
              <a:t>(3 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Times New Roman"/>
                <a:cs typeface="Times New Roman"/>
                <a:sym typeface="Arial" charset="0"/>
              </a:rPr>
              <a:t>3 + 4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39687">
              <a:spcBef>
                <a:spcPts val="413"/>
              </a:spcBef>
              <a:buClr>
                <a:srgbClr val="0033CC"/>
              </a:buClr>
              <a:buSzPct val="100000"/>
            </a:pPr>
            <a:r>
              <a:rPr lang="en-US" i="1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Tokens</a:t>
            </a: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 of this grammar:</a:t>
            </a:r>
            <a:b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</a:br>
            <a:r>
              <a:rPr lang="en-US" dirty="0">
                <a:solidFill>
                  <a:srgbClr val="FF0000"/>
                </a:solidFill>
                <a:latin typeface="Times New Roman"/>
                <a:cs typeface="Times New Roman"/>
                <a:sym typeface="Arial" charset="0"/>
              </a:rPr>
              <a:t>(  +  )   </a:t>
            </a: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and any </a:t>
            </a:r>
            <a:r>
              <a:rPr lang="en-US" dirty="0">
                <a:solidFill>
                  <a:srgbClr val="FF0000"/>
                </a:solidFill>
                <a:latin typeface="Times New Roman"/>
                <a:cs typeface="Times New Roman"/>
                <a:sym typeface="Arial" charset="0"/>
              </a:rPr>
              <a:t>integer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Parsing</a:t>
            </a:r>
          </a:p>
        </p:txBody>
      </p:sp>
      <p:sp>
        <p:nvSpPr>
          <p:cNvPr id="3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AA5353F-73C0-49A8-A5DC-C7B49EF3BFEA}" type="slidenum">
              <a:rPr lang="en-US"/>
              <a:pPr/>
              <a:t>18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87952" cy="4876800"/>
          </a:xfrm>
          <a:ln/>
        </p:spPr>
        <p:txBody>
          <a:bodyPr rIns="132080"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Use a grammar in two ways:</a:t>
            </a:r>
          </a:p>
          <a:p>
            <a:pPr marL="408623"/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A grammar defines a </a:t>
            </a:r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language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(i.e. the set of properly structured </a:t>
            </a:r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sentences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)</a:t>
            </a:r>
          </a:p>
          <a:p>
            <a:pPr marL="408623"/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A grammar can be used to </a:t>
            </a:r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parse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a </a:t>
            </a:r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sentence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(thus, checking if a string is </a:t>
            </a:r>
            <a:r>
              <a:rPr lang="en-US" sz="2400" dirty="0" err="1">
                <a:solidFill>
                  <a:srgbClr val="800000"/>
                </a:solidFill>
                <a:latin typeface="Times New Roman"/>
                <a:cs typeface="Times New Roman"/>
              </a:rPr>
              <a:t>a</a:t>
            </a:r>
            <a:r>
              <a:rPr lang="en-US" sz="2400" i="1" dirty="0" err="1">
                <a:solidFill>
                  <a:srgbClr val="800000"/>
                </a:solidFill>
                <a:latin typeface="Times New Roman"/>
                <a:cs typeface="Times New Roman"/>
              </a:rPr>
              <a:t>sentence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is in the </a:t>
            </a:r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language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)</a:t>
            </a:r>
          </a:p>
          <a:p>
            <a:pPr marL="0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To </a:t>
            </a:r>
            <a:r>
              <a:rPr lang="en-US" sz="2400" i="1" dirty="0">
                <a:latin typeface="Times New Roman"/>
                <a:cs typeface="Times New Roman"/>
              </a:rPr>
              <a:t>parse</a:t>
            </a:r>
            <a:r>
              <a:rPr lang="en-US" sz="2400" dirty="0">
                <a:latin typeface="Times New Roman"/>
                <a:cs typeface="Times New Roman"/>
              </a:rPr>
              <a:t> a sentence is to build a </a:t>
            </a:r>
            <a:r>
              <a:rPr lang="en-US" sz="2400" i="1" dirty="0">
                <a:latin typeface="Times New Roman"/>
                <a:cs typeface="Times New Roman"/>
              </a:rPr>
              <a:t>parse tree</a:t>
            </a:r>
            <a:r>
              <a:rPr lang="en-US" sz="2400" dirty="0">
                <a:latin typeface="Times New Roman"/>
                <a:cs typeface="Times New Roman"/>
              </a:rPr>
              <a:t>: much like diagramming a sentence</a:t>
            </a: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3315" name="Rectangle 3"/>
          <p:cNvSpPr>
            <a:spLocks/>
          </p:cNvSpPr>
          <p:nvPr/>
        </p:nvSpPr>
        <p:spPr bwMode="auto">
          <a:xfrm>
            <a:off x="4876800" y="1981200"/>
            <a:ext cx="3810000" cy="1257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Example: Show that </a:t>
            </a:r>
            <a:b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</a:b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     ((4+23) + 89) </a:t>
            </a:r>
            <a:b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</a:b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is a valid expression E by building a </a:t>
            </a:r>
            <a:r>
              <a:rPr lang="en-US" i="1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parse tree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150226" y="3554968"/>
            <a:ext cx="3209420" cy="2922032"/>
            <a:chOff x="5150226" y="3554968"/>
            <a:chExt cx="3209420" cy="2922032"/>
          </a:xfrm>
        </p:grpSpPr>
        <p:sp>
          <p:nvSpPr>
            <p:cNvPr id="13316" name="Rectangle 4"/>
            <p:cNvSpPr>
              <a:spLocks/>
            </p:cNvSpPr>
            <p:nvPr/>
          </p:nvSpPr>
          <p:spPr bwMode="auto">
            <a:xfrm flipH="1">
              <a:off x="6399432" y="35549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17" name="Rectangle 5"/>
            <p:cNvSpPr>
              <a:spLocks/>
            </p:cNvSpPr>
            <p:nvPr/>
          </p:nvSpPr>
          <p:spPr bwMode="auto">
            <a:xfrm flipH="1">
              <a:off x="5683626" y="4356655"/>
              <a:ext cx="327202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(</a:t>
              </a:r>
            </a:p>
          </p:txBody>
        </p:sp>
        <p:sp>
          <p:nvSpPr>
            <p:cNvPr id="13318" name="Rectangle 6"/>
            <p:cNvSpPr>
              <a:spLocks/>
            </p:cNvSpPr>
            <p:nvPr/>
          </p:nvSpPr>
          <p:spPr bwMode="auto">
            <a:xfrm flipH="1">
              <a:off x="6212107" y="43550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19" name="Rectangle 7"/>
            <p:cNvSpPr>
              <a:spLocks/>
            </p:cNvSpPr>
            <p:nvPr/>
          </p:nvSpPr>
          <p:spPr bwMode="auto">
            <a:xfrm flipH="1">
              <a:off x="7588576" y="4356655"/>
              <a:ext cx="326974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)</a:t>
              </a:r>
            </a:p>
          </p:txBody>
        </p:sp>
        <p:sp>
          <p:nvSpPr>
            <p:cNvPr id="13320" name="Rectangle 8"/>
            <p:cNvSpPr>
              <a:spLocks/>
            </p:cNvSpPr>
            <p:nvPr/>
          </p:nvSpPr>
          <p:spPr bwMode="auto">
            <a:xfrm flipH="1">
              <a:off x="7126507" y="43550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1" name="Rectangle 9"/>
            <p:cNvSpPr>
              <a:spLocks/>
            </p:cNvSpPr>
            <p:nvPr/>
          </p:nvSpPr>
          <p:spPr bwMode="auto">
            <a:xfrm flipH="1">
              <a:off x="6660310" y="43550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</a:t>
              </a:r>
            </a:p>
          </p:txBody>
        </p:sp>
        <p:sp>
          <p:nvSpPr>
            <p:cNvPr id="13322" name="Rectangle 10"/>
            <p:cNvSpPr>
              <a:spLocks/>
            </p:cNvSpPr>
            <p:nvPr/>
          </p:nvSpPr>
          <p:spPr bwMode="auto">
            <a:xfrm flipH="1">
              <a:off x="7565011" y="4999593"/>
              <a:ext cx="794635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89</a:t>
              </a:r>
            </a:p>
          </p:txBody>
        </p:sp>
        <p:sp>
          <p:nvSpPr>
            <p:cNvPr id="13323" name="Rectangle 11"/>
            <p:cNvSpPr>
              <a:spLocks/>
            </p:cNvSpPr>
            <p:nvPr/>
          </p:nvSpPr>
          <p:spPr bwMode="auto">
            <a:xfrm flipH="1">
              <a:off x="5150226" y="5271055"/>
              <a:ext cx="327202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(</a:t>
              </a:r>
            </a:p>
          </p:txBody>
        </p:sp>
        <p:sp>
          <p:nvSpPr>
            <p:cNvPr id="13324" name="Rectangle 12"/>
            <p:cNvSpPr>
              <a:spLocks/>
            </p:cNvSpPr>
            <p:nvPr/>
          </p:nvSpPr>
          <p:spPr bwMode="auto">
            <a:xfrm flipH="1">
              <a:off x="5678707" y="52694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5" name="Rectangle 13"/>
            <p:cNvSpPr>
              <a:spLocks/>
            </p:cNvSpPr>
            <p:nvPr/>
          </p:nvSpPr>
          <p:spPr bwMode="auto">
            <a:xfrm flipH="1">
              <a:off x="7055176" y="5271055"/>
              <a:ext cx="326974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)</a:t>
              </a:r>
            </a:p>
          </p:txBody>
        </p:sp>
        <p:sp>
          <p:nvSpPr>
            <p:cNvPr id="13326" name="Rectangle 14"/>
            <p:cNvSpPr>
              <a:spLocks/>
            </p:cNvSpPr>
            <p:nvPr/>
          </p:nvSpPr>
          <p:spPr bwMode="auto">
            <a:xfrm flipH="1">
              <a:off x="6593107" y="52694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7" name="Rectangle 15"/>
            <p:cNvSpPr>
              <a:spLocks/>
            </p:cNvSpPr>
            <p:nvPr/>
          </p:nvSpPr>
          <p:spPr bwMode="auto">
            <a:xfrm flipH="1">
              <a:off x="6126910" y="52694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</a:t>
              </a:r>
            </a:p>
          </p:txBody>
        </p:sp>
        <p:sp>
          <p:nvSpPr>
            <p:cNvPr id="13328" name="Rectangle 16"/>
            <p:cNvSpPr>
              <a:spLocks/>
            </p:cNvSpPr>
            <p:nvPr/>
          </p:nvSpPr>
          <p:spPr bwMode="auto">
            <a:xfrm flipH="1">
              <a:off x="5728140" y="6093380"/>
              <a:ext cx="444060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4</a:t>
              </a:r>
            </a:p>
          </p:txBody>
        </p:sp>
        <p:sp>
          <p:nvSpPr>
            <p:cNvPr id="13329" name="Rectangle 17"/>
            <p:cNvSpPr>
              <a:spLocks/>
            </p:cNvSpPr>
            <p:nvPr/>
          </p:nvSpPr>
          <p:spPr bwMode="auto">
            <a:xfrm flipH="1">
              <a:off x="6477000" y="6107668"/>
              <a:ext cx="794635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23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5867400" y="3962400"/>
            <a:ext cx="1752600" cy="457200"/>
            <a:chOff x="5562600" y="3352800"/>
            <a:chExt cx="1752600" cy="457200"/>
          </a:xfrm>
        </p:grpSpPr>
        <p:sp>
          <p:nvSpPr>
            <p:cNvPr id="13330" name="Line 18"/>
            <p:cNvSpPr>
              <a:spLocks noChangeShapeType="1"/>
            </p:cNvSpPr>
            <p:nvPr/>
          </p:nvSpPr>
          <p:spPr bwMode="auto">
            <a:xfrm flipH="1">
              <a:off x="5562600" y="3352800"/>
              <a:ext cx="68580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1" name="Line 19"/>
            <p:cNvSpPr>
              <a:spLocks noChangeShapeType="1"/>
            </p:cNvSpPr>
            <p:nvPr/>
          </p:nvSpPr>
          <p:spPr bwMode="auto">
            <a:xfrm flipH="1">
              <a:off x="6096000" y="3352800"/>
              <a:ext cx="15240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2" name="Line 20"/>
            <p:cNvSpPr>
              <a:spLocks noChangeShapeType="1"/>
            </p:cNvSpPr>
            <p:nvPr/>
          </p:nvSpPr>
          <p:spPr bwMode="auto">
            <a:xfrm>
              <a:off x="6248400" y="3352800"/>
              <a:ext cx="30480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3" name="Line 21"/>
            <p:cNvSpPr>
              <a:spLocks noChangeShapeType="1"/>
            </p:cNvSpPr>
            <p:nvPr/>
          </p:nvSpPr>
          <p:spPr bwMode="auto">
            <a:xfrm>
              <a:off x="6248400" y="3352800"/>
              <a:ext cx="68580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4" name="Line 22"/>
            <p:cNvSpPr>
              <a:spLocks noChangeShapeType="1"/>
            </p:cNvSpPr>
            <p:nvPr/>
          </p:nvSpPr>
          <p:spPr bwMode="auto">
            <a:xfrm>
              <a:off x="6248400" y="3352800"/>
              <a:ext cx="106680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</p:grp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7543800" y="4724400"/>
            <a:ext cx="3048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486400" y="4724400"/>
            <a:ext cx="1676400" cy="609600"/>
            <a:chOff x="5181600" y="4114800"/>
            <a:chExt cx="1676400" cy="609600"/>
          </a:xfrm>
        </p:grpSpPr>
        <p:sp>
          <p:nvSpPr>
            <p:cNvPr id="13336" name="Line 24"/>
            <p:cNvSpPr>
              <a:spLocks noChangeShapeType="1"/>
            </p:cNvSpPr>
            <p:nvPr/>
          </p:nvSpPr>
          <p:spPr bwMode="auto">
            <a:xfrm flipH="1">
              <a:off x="5181600" y="4114800"/>
              <a:ext cx="9144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7" name="Line 25"/>
            <p:cNvSpPr>
              <a:spLocks noChangeShapeType="1"/>
            </p:cNvSpPr>
            <p:nvPr/>
          </p:nvSpPr>
          <p:spPr bwMode="auto">
            <a:xfrm flipH="1">
              <a:off x="5638800" y="4114800"/>
              <a:ext cx="4572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8" name="Line 26"/>
            <p:cNvSpPr>
              <a:spLocks noChangeShapeType="1"/>
            </p:cNvSpPr>
            <p:nvPr/>
          </p:nvSpPr>
          <p:spPr bwMode="auto">
            <a:xfrm flipH="1">
              <a:off x="6019800" y="4114800"/>
              <a:ext cx="762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9" name="Line 27"/>
            <p:cNvSpPr>
              <a:spLocks noChangeShapeType="1"/>
            </p:cNvSpPr>
            <p:nvPr/>
          </p:nvSpPr>
          <p:spPr bwMode="auto">
            <a:xfrm>
              <a:off x="6096000" y="4114800"/>
              <a:ext cx="3048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40" name="Line 28"/>
            <p:cNvSpPr>
              <a:spLocks noChangeShapeType="1"/>
            </p:cNvSpPr>
            <p:nvPr/>
          </p:nvSpPr>
          <p:spPr bwMode="auto">
            <a:xfrm>
              <a:off x="6096000" y="4114800"/>
              <a:ext cx="7620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</p:grpSp>
      <p:sp>
        <p:nvSpPr>
          <p:cNvPr id="13341" name="Line 29"/>
          <p:cNvSpPr>
            <a:spLocks noChangeShapeType="1"/>
          </p:cNvSpPr>
          <p:nvPr/>
        </p:nvSpPr>
        <p:spPr bwMode="auto">
          <a:xfrm>
            <a:off x="5943600" y="5638800"/>
            <a:ext cx="1588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>
            <a:off x="6858000" y="5638800"/>
            <a:ext cx="1588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24600" y="762000"/>
            <a:ext cx="1892615" cy="830997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Ambiguity</a:t>
            </a:r>
          </a:p>
        </p:txBody>
      </p:sp>
      <p:sp>
        <p:nvSpPr>
          <p:cNvPr id="3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AA5353F-73C0-49A8-A5DC-C7B49EF3BFEA}" type="slidenum">
              <a:rPr lang="en-US"/>
              <a:pPr/>
              <a:t>19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87952" cy="4876800"/>
          </a:xfrm>
          <a:ln/>
        </p:spPr>
        <p:txBody>
          <a:bodyPr rIns="132080"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Grammar is ambiguous if it allows two parse trees for a sentence. The grammar below, using no parentheses, is ambiguous. The two parse trees to right show this. We don’t know which + to evaluate first in the expression 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1 + 2 + 3</a:t>
            </a:r>
            <a:endParaRPr lang="en-US" sz="2400" i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096000" y="1524000"/>
            <a:ext cx="2045776" cy="2198132"/>
            <a:chOff x="6048083" y="3707368"/>
            <a:chExt cx="2045776" cy="2198132"/>
          </a:xfrm>
        </p:grpSpPr>
        <p:sp>
          <p:nvSpPr>
            <p:cNvPr id="13316" name="Rectangle 4"/>
            <p:cNvSpPr>
              <a:spLocks/>
            </p:cNvSpPr>
            <p:nvPr/>
          </p:nvSpPr>
          <p:spPr bwMode="auto">
            <a:xfrm flipH="1">
              <a:off x="6429083" y="37073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 </a:t>
              </a:r>
            </a:p>
          </p:txBody>
        </p:sp>
        <p:sp>
          <p:nvSpPr>
            <p:cNvPr id="13318" name="Rectangle 6"/>
            <p:cNvSpPr>
              <a:spLocks/>
            </p:cNvSpPr>
            <p:nvPr/>
          </p:nvSpPr>
          <p:spPr bwMode="auto">
            <a:xfrm flipH="1">
              <a:off x="6048083" y="43550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0" name="Rectangle 8"/>
            <p:cNvSpPr>
              <a:spLocks/>
            </p:cNvSpPr>
            <p:nvPr/>
          </p:nvSpPr>
          <p:spPr bwMode="auto">
            <a:xfrm flipH="1">
              <a:off x="7126507" y="43550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1" name="Rectangle 9"/>
            <p:cNvSpPr>
              <a:spLocks/>
            </p:cNvSpPr>
            <p:nvPr/>
          </p:nvSpPr>
          <p:spPr bwMode="auto">
            <a:xfrm flipH="1">
              <a:off x="6521826" y="43550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 </a:t>
              </a:r>
            </a:p>
          </p:txBody>
        </p:sp>
        <p:sp>
          <p:nvSpPr>
            <p:cNvPr id="13324" name="Rectangle 12"/>
            <p:cNvSpPr>
              <a:spLocks/>
            </p:cNvSpPr>
            <p:nvPr/>
          </p:nvSpPr>
          <p:spPr bwMode="auto">
            <a:xfrm flipH="1">
              <a:off x="6669307" y="50027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6" name="Rectangle 14"/>
            <p:cNvSpPr>
              <a:spLocks/>
            </p:cNvSpPr>
            <p:nvPr/>
          </p:nvSpPr>
          <p:spPr bwMode="auto">
            <a:xfrm flipH="1">
              <a:off x="7572083" y="50027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7" name="Rectangle 15"/>
            <p:cNvSpPr>
              <a:spLocks/>
            </p:cNvSpPr>
            <p:nvPr/>
          </p:nvSpPr>
          <p:spPr bwMode="auto">
            <a:xfrm flipH="1">
              <a:off x="7145794" y="50027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</a:t>
              </a:r>
            </a:p>
          </p:txBody>
        </p:sp>
        <p:sp>
          <p:nvSpPr>
            <p:cNvPr id="13328" name="Rectangle 16"/>
            <p:cNvSpPr>
              <a:spLocks/>
            </p:cNvSpPr>
            <p:nvPr/>
          </p:nvSpPr>
          <p:spPr bwMode="auto">
            <a:xfrm flipH="1">
              <a:off x="6048083" y="5536168"/>
              <a:ext cx="444060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1</a:t>
              </a:r>
            </a:p>
          </p:txBody>
        </p:sp>
        <p:sp>
          <p:nvSpPr>
            <p:cNvPr id="13329" name="Rectangle 17"/>
            <p:cNvSpPr>
              <a:spLocks/>
            </p:cNvSpPr>
            <p:nvPr/>
          </p:nvSpPr>
          <p:spPr bwMode="auto">
            <a:xfrm flipH="1">
              <a:off x="6581483" y="5536168"/>
              <a:ext cx="794635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2</a:t>
              </a:r>
            </a:p>
          </p:txBody>
        </p:sp>
      </p:grp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6934200" y="1905000"/>
            <a:ext cx="304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6781800" y="1905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>
            <a:off x="7391400" y="2590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76400" y="4953000"/>
            <a:ext cx="1685077" cy="830997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 E + E </a:t>
            </a:r>
          </a:p>
        </p:txBody>
      </p:sp>
      <p:sp>
        <p:nvSpPr>
          <p:cNvPr id="37" name="Line 26"/>
          <p:cNvSpPr>
            <a:spLocks noChangeShapeType="1"/>
          </p:cNvSpPr>
          <p:nvPr/>
        </p:nvSpPr>
        <p:spPr bwMode="auto">
          <a:xfrm flipH="1">
            <a:off x="6400800" y="1905000"/>
            <a:ext cx="2286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8" name="Line 26"/>
          <p:cNvSpPr>
            <a:spLocks noChangeShapeType="1"/>
          </p:cNvSpPr>
          <p:nvPr/>
        </p:nvSpPr>
        <p:spPr bwMode="auto">
          <a:xfrm flipH="1">
            <a:off x="6324600" y="2590800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9" name="Line 26"/>
          <p:cNvSpPr>
            <a:spLocks noChangeShapeType="1"/>
          </p:cNvSpPr>
          <p:nvPr/>
        </p:nvSpPr>
        <p:spPr bwMode="auto">
          <a:xfrm flipH="1">
            <a:off x="7086600" y="2514600"/>
            <a:ext cx="2286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0" name="Line 19"/>
          <p:cNvSpPr>
            <a:spLocks noChangeShapeType="1"/>
          </p:cNvSpPr>
          <p:nvPr/>
        </p:nvSpPr>
        <p:spPr bwMode="auto">
          <a:xfrm>
            <a:off x="7543800" y="2514600"/>
            <a:ext cx="304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1" name="Rectangle 17"/>
          <p:cNvSpPr>
            <a:spLocks/>
          </p:cNvSpPr>
          <p:nvPr/>
        </p:nvSpPr>
        <p:spPr bwMode="auto">
          <a:xfrm flipH="1">
            <a:off x="7543800" y="3352800"/>
            <a:ext cx="79463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40639" bIns="0">
            <a:spAutoFit/>
          </a:bodyPr>
          <a:lstStyle/>
          <a:p>
            <a:pPr marL="39688" algn="ctr"/>
            <a:r>
              <a:rPr lang="en-US" b="1" dirty="0">
                <a:solidFill>
                  <a:srgbClr val="C00000"/>
                </a:solidFill>
                <a:latin typeface="Times New Roman"/>
                <a:cs typeface="Times New Roman"/>
                <a:sym typeface="Arial" charset="0"/>
              </a:rPr>
              <a:t>3</a:t>
            </a:r>
          </a:p>
        </p:txBody>
      </p:sp>
      <p:sp>
        <p:nvSpPr>
          <p:cNvPr id="42" name="Line 26"/>
          <p:cNvSpPr>
            <a:spLocks noChangeShapeType="1"/>
          </p:cNvSpPr>
          <p:nvPr/>
        </p:nvSpPr>
        <p:spPr bwMode="auto">
          <a:xfrm flipH="1">
            <a:off x="7010400" y="32004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3" name="Line 26"/>
          <p:cNvSpPr>
            <a:spLocks noChangeShapeType="1"/>
          </p:cNvSpPr>
          <p:nvPr/>
        </p:nvSpPr>
        <p:spPr bwMode="auto">
          <a:xfrm flipV="1">
            <a:off x="7924800" y="32004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5" name="Slide Number Placeholder 3"/>
          <p:cNvSpPr txBox="1">
            <a:spLocks/>
          </p:cNvSpPr>
          <p:nvPr/>
        </p:nvSpPr>
        <p:spPr>
          <a:xfrm>
            <a:off x="0" y="3863022"/>
            <a:ext cx="533400" cy="244476"/>
          </a:xfrm>
          <a:prstGeom prst="rect">
            <a:avLst/>
          </a:prstGeom>
        </p:spPr>
        <p:txBody>
          <a:bodyPr vert="horz" anchor="ctr" anchorCtr="0">
            <a:normAutofit fontScale="85000" lnSpcReduction="20000"/>
          </a:bodyPr>
          <a:lstStyle>
            <a:defPPr>
              <a:defRPr lang="en-US"/>
            </a:defPPr>
            <a:lvl1pPr algn="ctr" rtl="0" eaLnBrk="1" fontAlgn="base" latinLnBrk="0" hangingPunct="1">
              <a:spcBef>
                <a:spcPct val="0"/>
              </a:spcBef>
              <a:spcAft>
                <a:spcPct val="0"/>
              </a:spcAft>
              <a:defRPr kumimoji="0" sz="1400" b="1" kern="1200">
                <a:solidFill>
                  <a:srgbClr val="FFFFFF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9pPr>
          </a:lstStyle>
          <a:p>
            <a:fld id="{3AA5353F-73C0-49A8-A5DC-C7B49EF3BFEA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47" name="Group 46"/>
          <p:cNvGrpSpPr/>
          <p:nvPr/>
        </p:nvGrpSpPr>
        <p:grpSpPr>
          <a:xfrm>
            <a:off x="5638800" y="4202668"/>
            <a:ext cx="2426776" cy="2262664"/>
            <a:chOff x="5590883" y="3795236"/>
            <a:chExt cx="2426776" cy="2262664"/>
          </a:xfrm>
        </p:grpSpPr>
        <p:sp>
          <p:nvSpPr>
            <p:cNvPr id="48" name="Rectangle 4"/>
            <p:cNvSpPr>
              <a:spLocks/>
            </p:cNvSpPr>
            <p:nvPr/>
          </p:nvSpPr>
          <p:spPr bwMode="auto">
            <a:xfrm flipH="1">
              <a:off x="6429083" y="3795236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 </a:t>
              </a:r>
            </a:p>
          </p:txBody>
        </p:sp>
        <p:sp>
          <p:nvSpPr>
            <p:cNvPr id="49" name="Rectangle 6"/>
            <p:cNvSpPr>
              <a:spLocks/>
            </p:cNvSpPr>
            <p:nvPr/>
          </p:nvSpPr>
          <p:spPr bwMode="auto">
            <a:xfrm flipH="1">
              <a:off x="6048083" y="43550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50" name="Rectangle 8"/>
            <p:cNvSpPr>
              <a:spLocks/>
            </p:cNvSpPr>
            <p:nvPr/>
          </p:nvSpPr>
          <p:spPr bwMode="auto">
            <a:xfrm flipH="1">
              <a:off x="7495883" y="43931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51" name="Rectangle 9"/>
            <p:cNvSpPr>
              <a:spLocks/>
            </p:cNvSpPr>
            <p:nvPr/>
          </p:nvSpPr>
          <p:spPr bwMode="auto">
            <a:xfrm flipH="1">
              <a:off x="6048083" y="51551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 </a:t>
              </a:r>
            </a:p>
          </p:txBody>
        </p:sp>
        <p:sp>
          <p:nvSpPr>
            <p:cNvPr id="52" name="Rectangle 12"/>
            <p:cNvSpPr>
              <a:spLocks/>
            </p:cNvSpPr>
            <p:nvPr/>
          </p:nvSpPr>
          <p:spPr bwMode="auto">
            <a:xfrm flipH="1">
              <a:off x="5590883" y="50789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53" name="Rectangle 14"/>
            <p:cNvSpPr>
              <a:spLocks/>
            </p:cNvSpPr>
            <p:nvPr/>
          </p:nvSpPr>
          <p:spPr bwMode="auto">
            <a:xfrm flipH="1">
              <a:off x="6505283" y="50789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54" name="Rectangle 15"/>
            <p:cNvSpPr>
              <a:spLocks/>
            </p:cNvSpPr>
            <p:nvPr/>
          </p:nvSpPr>
          <p:spPr bwMode="auto">
            <a:xfrm flipH="1">
              <a:off x="7038683" y="51551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</a:t>
              </a:r>
            </a:p>
          </p:txBody>
        </p:sp>
        <p:sp>
          <p:nvSpPr>
            <p:cNvPr id="55" name="Rectangle 16"/>
            <p:cNvSpPr>
              <a:spLocks/>
            </p:cNvSpPr>
            <p:nvPr/>
          </p:nvSpPr>
          <p:spPr bwMode="auto">
            <a:xfrm flipH="1">
              <a:off x="5590883" y="5688568"/>
              <a:ext cx="444060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1</a:t>
              </a:r>
            </a:p>
          </p:txBody>
        </p:sp>
        <p:sp>
          <p:nvSpPr>
            <p:cNvPr id="56" name="Rectangle 17"/>
            <p:cNvSpPr>
              <a:spLocks/>
            </p:cNvSpPr>
            <p:nvPr/>
          </p:nvSpPr>
          <p:spPr bwMode="auto">
            <a:xfrm flipH="1">
              <a:off x="6352883" y="5688568"/>
              <a:ext cx="794635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2</a:t>
              </a:r>
            </a:p>
          </p:txBody>
        </p:sp>
      </p:grpSp>
      <p:sp>
        <p:nvSpPr>
          <p:cNvPr id="57" name="Line 19"/>
          <p:cNvSpPr>
            <a:spLocks noChangeShapeType="1"/>
          </p:cNvSpPr>
          <p:nvPr/>
        </p:nvSpPr>
        <p:spPr bwMode="auto">
          <a:xfrm>
            <a:off x="6934200" y="4495800"/>
            <a:ext cx="6858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58" name="Line 23"/>
          <p:cNvSpPr>
            <a:spLocks noChangeShapeType="1"/>
          </p:cNvSpPr>
          <p:nvPr/>
        </p:nvSpPr>
        <p:spPr bwMode="auto">
          <a:xfrm>
            <a:off x="6781800" y="4572000"/>
            <a:ext cx="457200" cy="990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59" name="Line 30"/>
          <p:cNvSpPr>
            <a:spLocks noChangeShapeType="1"/>
          </p:cNvSpPr>
          <p:nvPr/>
        </p:nvSpPr>
        <p:spPr bwMode="auto">
          <a:xfrm>
            <a:off x="6324600" y="51816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066800" y="7239000"/>
            <a:ext cx="1685077" cy="830997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 E + E </a:t>
            </a:r>
          </a:p>
        </p:txBody>
      </p:sp>
      <p:sp>
        <p:nvSpPr>
          <p:cNvPr id="61" name="Line 26"/>
          <p:cNvSpPr>
            <a:spLocks noChangeShapeType="1"/>
          </p:cNvSpPr>
          <p:nvPr/>
        </p:nvSpPr>
        <p:spPr bwMode="auto">
          <a:xfrm flipH="1">
            <a:off x="6400800" y="4572000"/>
            <a:ext cx="2286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2" name="Line 26"/>
          <p:cNvSpPr>
            <a:spLocks noChangeShapeType="1"/>
          </p:cNvSpPr>
          <p:nvPr/>
        </p:nvSpPr>
        <p:spPr bwMode="auto">
          <a:xfrm flipH="1">
            <a:off x="5867400" y="58674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3" name="Line 26"/>
          <p:cNvSpPr>
            <a:spLocks noChangeShapeType="1"/>
          </p:cNvSpPr>
          <p:nvPr/>
        </p:nvSpPr>
        <p:spPr bwMode="auto">
          <a:xfrm flipH="1">
            <a:off x="5943600" y="5181600"/>
            <a:ext cx="2286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4" name="Line 19"/>
          <p:cNvSpPr>
            <a:spLocks noChangeShapeType="1"/>
          </p:cNvSpPr>
          <p:nvPr/>
        </p:nvSpPr>
        <p:spPr bwMode="auto">
          <a:xfrm>
            <a:off x="6477000" y="5181600"/>
            <a:ext cx="304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5" name="Rectangle 17"/>
          <p:cNvSpPr>
            <a:spLocks/>
          </p:cNvSpPr>
          <p:nvPr/>
        </p:nvSpPr>
        <p:spPr bwMode="auto">
          <a:xfrm flipH="1">
            <a:off x="7391400" y="6096000"/>
            <a:ext cx="79463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40639" bIns="0">
            <a:spAutoFit/>
          </a:bodyPr>
          <a:lstStyle/>
          <a:p>
            <a:pPr marL="39688" algn="ctr"/>
            <a:r>
              <a:rPr lang="en-US" b="1" dirty="0">
                <a:solidFill>
                  <a:srgbClr val="C00000"/>
                </a:solidFill>
                <a:latin typeface="Times New Roman"/>
                <a:cs typeface="Times New Roman"/>
                <a:sym typeface="Arial" charset="0"/>
              </a:rPr>
              <a:t>3</a:t>
            </a:r>
          </a:p>
        </p:txBody>
      </p:sp>
      <p:sp>
        <p:nvSpPr>
          <p:cNvPr id="66" name="Line 26"/>
          <p:cNvSpPr>
            <a:spLocks noChangeShapeType="1"/>
          </p:cNvSpPr>
          <p:nvPr/>
        </p:nvSpPr>
        <p:spPr bwMode="auto">
          <a:xfrm flipH="1">
            <a:off x="6781800" y="58674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7" name="Line 26"/>
          <p:cNvSpPr>
            <a:spLocks noChangeShapeType="1"/>
          </p:cNvSpPr>
          <p:nvPr/>
        </p:nvSpPr>
        <p:spPr bwMode="auto">
          <a:xfrm flipV="1">
            <a:off x="7772400" y="5181600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82457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Pointers to material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lvl="1"/>
            <a:r>
              <a:rPr lang="en-US" sz="2400" dirty="0"/>
              <a:t>Parse trees: text, section 23.36</a:t>
            </a:r>
          </a:p>
          <a:p>
            <a:pPr lvl="1"/>
            <a:r>
              <a:rPr lang="en-US" sz="2400" dirty="0"/>
              <a:t>Definition of Java Language, sometimes useful: </a:t>
            </a:r>
            <a:r>
              <a:rPr lang="en-US" sz="2400" dirty="0">
                <a:solidFill>
                  <a:srgbClr val="00B050"/>
                </a:solidFill>
              </a:rPr>
              <a:t>docs.oracle.com/</a:t>
            </a:r>
            <a:r>
              <a:rPr lang="en-US" sz="2400" dirty="0" err="1">
                <a:solidFill>
                  <a:srgbClr val="00B050"/>
                </a:solidFill>
              </a:rPr>
              <a:t>javase</a:t>
            </a:r>
            <a:r>
              <a:rPr lang="en-US" sz="2400" dirty="0">
                <a:solidFill>
                  <a:srgbClr val="00B050"/>
                </a:solidFill>
              </a:rPr>
              <a:t>/specs/</a:t>
            </a:r>
            <a:r>
              <a:rPr lang="en-US" sz="2400" dirty="0" err="1">
                <a:solidFill>
                  <a:srgbClr val="00B050"/>
                </a:solidFill>
              </a:rPr>
              <a:t>jls</a:t>
            </a:r>
            <a:r>
              <a:rPr lang="en-US" sz="2400" dirty="0">
                <a:solidFill>
                  <a:srgbClr val="00B050"/>
                </a:solidFill>
              </a:rPr>
              <a:t>/se8/html/index.html</a:t>
            </a:r>
          </a:p>
          <a:p>
            <a:pPr lvl="1"/>
            <a:r>
              <a:rPr lang="en-US" sz="2400" dirty="0"/>
              <a:t>Grammar for most of Java, for those who are curious: </a:t>
            </a:r>
            <a:r>
              <a:rPr lang="en-US" sz="2400" dirty="0">
                <a:solidFill>
                  <a:srgbClr val="00B050"/>
                </a:solidFill>
                <a:hlinkClick r:id="rId2"/>
              </a:rPr>
              <a:t>docs.oracle.com/</a:t>
            </a:r>
            <a:r>
              <a:rPr lang="en-US" sz="2400" dirty="0" err="1">
                <a:solidFill>
                  <a:srgbClr val="00B050"/>
                </a:solidFill>
                <a:hlinkClick r:id="rId2"/>
              </a:rPr>
              <a:t>javase</a:t>
            </a:r>
            <a:r>
              <a:rPr lang="en-US" sz="2400" dirty="0">
                <a:solidFill>
                  <a:srgbClr val="00B050"/>
                </a:solidFill>
                <a:hlinkClick r:id="rId2"/>
              </a:rPr>
              <a:t>/specs/</a:t>
            </a:r>
            <a:r>
              <a:rPr lang="en-US" sz="2400" dirty="0" err="1">
                <a:solidFill>
                  <a:srgbClr val="00B050"/>
                </a:solidFill>
                <a:hlinkClick r:id="rId2"/>
              </a:rPr>
              <a:t>jls</a:t>
            </a:r>
            <a:r>
              <a:rPr lang="en-US" sz="2400" dirty="0">
                <a:solidFill>
                  <a:srgbClr val="00B050"/>
                </a:solidFill>
                <a:hlinkClick r:id="rId2"/>
              </a:rPr>
              <a:t>/se8/html/jls-18.html</a:t>
            </a:r>
            <a:endParaRPr lang="en-US" sz="2400" dirty="0">
              <a:solidFill>
                <a:srgbClr val="00B050"/>
              </a:solidFill>
            </a:endParaRPr>
          </a:p>
          <a:p>
            <a:pPr lvl="1"/>
            <a:r>
              <a:rPr lang="en-US" sz="2400" dirty="0">
                <a:solidFill>
                  <a:srgbClr val="00B050"/>
                </a:solidFill>
              </a:rPr>
              <a:t>Tree traversals –preorder, </a:t>
            </a:r>
            <a:r>
              <a:rPr lang="en-US" sz="2400" dirty="0" err="1">
                <a:solidFill>
                  <a:srgbClr val="00B050"/>
                </a:solidFill>
              </a:rPr>
              <a:t>inorder</a:t>
            </a:r>
            <a:r>
              <a:rPr lang="en-US" sz="2400" dirty="0">
                <a:solidFill>
                  <a:srgbClr val="00B050"/>
                </a:solidFill>
              </a:rPr>
              <a:t>, </a:t>
            </a:r>
            <a:r>
              <a:rPr lang="en-US" sz="2400" dirty="0" err="1">
                <a:solidFill>
                  <a:srgbClr val="00B050"/>
                </a:solidFill>
              </a:rPr>
              <a:t>postorder</a:t>
            </a:r>
            <a:r>
              <a:rPr lang="en-US" sz="2400" dirty="0">
                <a:solidFill>
                  <a:srgbClr val="00B050"/>
                </a:solidFill>
              </a:rPr>
              <a:t>: text, sections 23.13 .. 23.15.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122739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Recursive descent </a:t>
            </a:r>
            <a:r>
              <a:rPr lang="en-US" sz="3200" dirty="0">
                <a:solidFill>
                  <a:srgbClr val="800000"/>
                </a:solidFill>
              </a:rPr>
              <a:t>parsing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20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153400" cy="3886200"/>
          </a:xfrm>
          <a:ln/>
        </p:spPr>
        <p:txBody>
          <a:bodyPr rIns="132080">
            <a:normAutofit/>
          </a:bodyPr>
          <a:lstStyle/>
          <a:p>
            <a:pPr marL="39687" indent="0">
              <a:buNone/>
            </a:pPr>
            <a:r>
              <a:rPr lang="en-US" sz="2400" dirty="0"/>
              <a:t>Write a set of mutually </a:t>
            </a:r>
            <a:r>
              <a:rPr lang="en-US" sz="2400" i="1" dirty="0"/>
              <a:t>recursive methods </a:t>
            </a:r>
            <a:r>
              <a:rPr lang="en-US" sz="2400" dirty="0"/>
              <a:t>to check if a sentence is in the language (show how to generate parse tree later).</a:t>
            </a:r>
          </a:p>
          <a:p>
            <a:pPr marL="39687" indent="0">
              <a:buNone/>
            </a:pPr>
            <a:endParaRPr lang="en-US" sz="2400" dirty="0"/>
          </a:p>
          <a:p>
            <a:pPr marL="39687" indent="0">
              <a:buNone/>
            </a:pPr>
            <a:r>
              <a:rPr lang="en-US" sz="2400" dirty="0"/>
              <a:t>One method for each nonterminal of the grammar. The method is completely determined by the rules for that nonterminal. On the next pages, we give a high-level version of the method for nonterminal </a:t>
            </a:r>
            <a:r>
              <a:rPr lang="en-US" sz="2400" dirty="0">
                <a:solidFill>
                  <a:srgbClr val="008000"/>
                </a:solidFill>
              </a:rPr>
              <a:t>E:</a:t>
            </a:r>
          </a:p>
          <a:p>
            <a:pPr marL="0" indent="0">
              <a:buNone/>
            </a:pPr>
            <a:r>
              <a:rPr lang="en-US" sz="2400" dirty="0"/>
              <a:t> 	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	E 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  <a:p>
            <a:pPr marL="39687" indent="0">
              <a:buNone/>
            </a:pPr>
            <a:endParaRPr lang="en-US" sz="2400" dirty="0"/>
          </a:p>
          <a:p>
            <a:pPr marL="39687" indent="0">
              <a:buNone/>
            </a:pPr>
            <a:endParaRPr lang="en-US" sz="2400" dirty="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Parsing an E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21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28600" y="1600200"/>
            <a:ext cx="8686800" cy="2362200"/>
          </a:xfrm>
          <a:ln/>
        </p:spPr>
        <p:txBody>
          <a:bodyPr rIns="132080">
            <a:noAutofit/>
          </a:bodyPr>
          <a:lstStyle/>
          <a:p>
            <a:pPr marL="39687" indent="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/**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Unprocessed input starts an E. Recognize that E, throwing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away each piece from the input as it is recognized.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Return false if error is detected and true if no errors.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Upon return, processed tokens have been removed from input.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*/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public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boolean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6400800" y="685800"/>
            <a:ext cx="1892615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09600" y="3810000"/>
            <a:ext cx="7315200" cy="1066800"/>
            <a:chOff x="609600" y="3810000"/>
            <a:chExt cx="7315200" cy="1066800"/>
          </a:xfrm>
        </p:grpSpPr>
        <p:sp>
          <p:nvSpPr>
            <p:cNvPr id="3" name="TextBox 2"/>
            <p:cNvSpPr txBox="1"/>
            <p:nvPr/>
          </p:nvSpPr>
          <p:spPr>
            <a:xfrm>
              <a:off x="3500843" y="4415135"/>
              <a:ext cx="44239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8000"/>
                  </a:solidFill>
                </a:rPr>
                <a:t>(   2   +   </a:t>
              </a:r>
              <a:r>
                <a:rPr lang="en-US" dirty="0">
                  <a:solidFill>
                    <a:srgbClr val="FF0000"/>
                  </a:solidFill>
                </a:rPr>
                <a:t>(   4    +    8    )    +    9   )</a:t>
              </a:r>
            </a:p>
          </p:txBody>
        </p:sp>
        <p:sp>
          <p:nvSpPr>
            <p:cNvPr id="7" name="Line 29"/>
            <p:cNvSpPr>
              <a:spLocks noChangeShapeType="1"/>
            </p:cNvSpPr>
            <p:nvPr/>
          </p:nvSpPr>
          <p:spPr bwMode="auto">
            <a:xfrm>
              <a:off x="3577043" y="4343400"/>
              <a:ext cx="914400" cy="0"/>
            </a:xfrm>
            <a:prstGeom prst="line">
              <a:avLst/>
            </a:prstGeom>
            <a:noFill/>
            <a:ln w="412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8" name="Line 29"/>
            <p:cNvSpPr>
              <a:spLocks noChangeShapeType="1"/>
            </p:cNvSpPr>
            <p:nvPr/>
          </p:nvSpPr>
          <p:spPr bwMode="auto">
            <a:xfrm>
              <a:off x="4724400" y="4343400"/>
              <a:ext cx="3043643" cy="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609600" y="3810000"/>
              <a:ext cx="7315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tx1"/>
                  </a:solidFill>
                </a:rPr>
                <a:t>before call:   </a:t>
              </a:r>
              <a:r>
                <a:rPr lang="en-US" dirty="0">
                  <a:solidFill>
                    <a:srgbClr val="0000FF"/>
                  </a:solidFill>
                </a:rPr>
                <a:t>already processed</a:t>
              </a:r>
              <a:r>
                <a:rPr lang="en-US" dirty="0"/>
                <a:t>    </a:t>
              </a:r>
              <a:r>
                <a:rPr lang="en-US" dirty="0">
                  <a:solidFill>
                    <a:srgbClr val="FF0000"/>
                  </a:solidFill>
                </a:rPr>
                <a:t>unprocessed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33400" y="5181600"/>
            <a:ext cx="8229600" cy="1066800"/>
            <a:chOff x="533400" y="5181600"/>
            <a:chExt cx="8229600" cy="1066800"/>
          </a:xfrm>
        </p:grpSpPr>
        <p:grpSp>
          <p:nvGrpSpPr>
            <p:cNvPr id="11" name="Group 10"/>
            <p:cNvGrpSpPr/>
            <p:nvPr/>
          </p:nvGrpSpPr>
          <p:grpSpPr>
            <a:xfrm>
              <a:off x="609600" y="5181600"/>
              <a:ext cx="8153400" cy="1066800"/>
              <a:chOff x="609600" y="3810000"/>
              <a:chExt cx="8153400" cy="1066800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3500843" y="4415135"/>
                <a:ext cx="442395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008000"/>
                    </a:solidFill>
                  </a:rPr>
                  <a:t>(   2   +   (   4    +    8    )    </a:t>
                </a:r>
                <a:r>
                  <a:rPr lang="en-US" dirty="0">
                    <a:solidFill>
                      <a:srgbClr val="FF0000"/>
                    </a:solidFill>
                  </a:rPr>
                  <a:t>+    9   )</a:t>
                </a:r>
              </a:p>
            </p:txBody>
          </p:sp>
          <p:sp>
            <p:nvSpPr>
              <p:cNvPr id="13" name="Line 29"/>
              <p:cNvSpPr>
                <a:spLocks noChangeShapeType="1"/>
              </p:cNvSpPr>
              <p:nvPr/>
            </p:nvSpPr>
            <p:spPr bwMode="auto">
              <a:xfrm>
                <a:off x="3577042" y="4343400"/>
                <a:ext cx="2899957" cy="0"/>
              </a:xfrm>
              <a:prstGeom prst="line">
                <a:avLst/>
              </a:prstGeom>
              <a:noFill/>
              <a:ln w="412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>
                  <a:solidFill>
                    <a:srgbClr val="C00000"/>
                  </a:solidFill>
                </a:endParaRPr>
              </a:p>
            </p:txBody>
          </p:sp>
          <p:sp>
            <p:nvSpPr>
              <p:cNvPr id="14" name="Line 29"/>
              <p:cNvSpPr>
                <a:spLocks noChangeShapeType="1"/>
              </p:cNvSpPr>
              <p:nvPr/>
            </p:nvSpPr>
            <p:spPr bwMode="auto">
              <a:xfrm>
                <a:off x="6858000" y="4343400"/>
                <a:ext cx="1371599" cy="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>
                  <a:solidFill>
                    <a:srgbClr val="C00000"/>
                  </a:solidFill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09600" y="3810000"/>
                <a:ext cx="8153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after call:                                </a:t>
                </a:r>
                <a:r>
                  <a:rPr lang="en-US" dirty="0">
                    <a:solidFill>
                      <a:srgbClr val="0000FF"/>
                    </a:solidFill>
                  </a:rPr>
                  <a:t>already processed</a:t>
                </a:r>
                <a:r>
                  <a:rPr lang="en-US" dirty="0"/>
                  <a:t>    </a:t>
                </a:r>
                <a:r>
                  <a:rPr lang="en-US" dirty="0">
                    <a:solidFill>
                      <a:srgbClr val="FF0000"/>
                    </a:solidFill>
                  </a:rPr>
                  <a:t>unprocessed</a:t>
                </a: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533400" y="5562600"/>
              <a:ext cx="23209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(call returns true)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398956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r>
              <a:rPr lang="en-US" sz="2400" dirty="0"/>
              <a:t>Specification: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/** Unprocessed input starts an E. …*/</a:t>
            </a:r>
            <a:b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</a:b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22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28600" y="1447800"/>
            <a:ext cx="8537448" cy="4495800"/>
          </a:xfrm>
          <a:ln/>
        </p:spPr>
        <p:txBody>
          <a:bodyPr rIns="132080">
            <a:noAutofit/>
          </a:bodyPr>
          <a:lstStyle/>
          <a:p>
            <a:pPr marL="39687" indent="0">
              <a:spcBef>
                <a:spcPts val="350"/>
              </a:spcBef>
              <a:buNone/>
            </a:pP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public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boolean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 {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an integer) remove it from input and return true;</a:t>
            </a: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not  ‘(‘ ) return false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else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remove it from input;</a:t>
            </a: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(!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()) return false;</a:t>
            </a: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not  ‘+‘ ) return false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else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remove it from input;</a:t>
            </a:r>
            <a:endParaRPr lang="en-US" sz="2400" b="1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(!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()) return false;</a:t>
            </a: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not  ‘)‘ ) return false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else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remove it from input;</a:t>
            </a: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return true;</a:t>
            </a:r>
          </a:p>
          <a:p>
            <a:pPr marL="39687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}</a:t>
            </a:r>
          </a:p>
          <a:p>
            <a:pPr marL="39687" indent="0">
              <a:buNone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019800" y="990600"/>
            <a:ext cx="1892615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</p:txBody>
      </p:sp>
    </p:spTree>
    <p:extLst>
      <p:ext uri="{BB962C8B-B14F-4D97-AF65-F5344CB8AC3E}">
        <p14:creationId xmlns:p14="http://schemas.microsoft.com/office/powerpoint/2010/main" val="2164907141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Illustration of parsing to check syntax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23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705600" y="1524000"/>
            <a:ext cx="1892615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</p:txBody>
      </p:sp>
      <p:sp>
        <p:nvSpPr>
          <p:cNvPr id="2" name="Rectangle 1"/>
          <p:cNvSpPr/>
          <p:nvPr/>
        </p:nvSpPr>
        <p:spPr>
          <a:xfrm>
            <a:off x="2133600" y="5791200"/>
            <a:ext cx="53644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9687" indent="0">
              <a:buNone/>
            </a:pPr>
            <a:r>
              <a:rPr lang="en-US" dirty="0"/>
              <a:t>	(       1    +     (    2     +     4     )     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19800" y="1905000"/>
            <a:ext cx="37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276600" y="2362200"/>
            <a:ext cx="2667000" cy="3505200"/>
          </a:xfrm>
          <a:prstGeom prst="line">
            <a:avLst/>
          </a:prstGeom>
          <a:ln w="317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4952994" y="2362200"/>
            <a:ext cx="1143004" cy="1680865"/>
            <a:chOff x="5223164" y="2501725"/>
            <a:chExt cx="415638" cy="1483795"/>
          </a:xfrm>
        </p:grpSpPr>
        <p:sp>
          <p:nvSpPr>
            <p:cNvPr id="11" name="TextBox 10"/>
            <p:cNvSpPr txBox="1"/>
            <p:nvPr/>
          </p:nvSpPr>
          <p:spPr>
            <a:xfrm>
              <a:off x="5223164" y="3523855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  <p:cxnSp>
          <p:nvCxnSpPr>
            <p:cNvPr id="13" name="Straight Connector 12"/>
            <p:cNvCxnSpPr>
              <a:endCxn id="11" idx="0"/>
            </p:cNvCxnSpPr>
            <p:nvPr/>
          </p:nvCxnSpPr>
          <p:spPr>
            <a:xfrm flipH="1">
              <a:off x="5375564" y="2501725"/>
              <a:ext cx="263238" cy="1022130"/>
            </a:xfrm>
            <a:prstGeom prst="line">
              <a:avLst/>
            </a:prstGeom>
            <a:ln w="3175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Straight Connector 17"/>
          <p:cNvCxnSpPr/>
          <p:nvPr/>
        </p:nvCxnSpPr>
        <p:spPr>
          <a:xfrm flipH="1">
            <a:off x="3886200" y="3962400"/>
            <a:ext cx="1143000" cy="1828800"/>
          </a:xfrm>
          <a:prstGeom prst="line">
            <a:avLst/>
          </a:prstGeom>
          <a:ln w="317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3" idx="2"/>
          </p:cNvCxnSpPr>
          <p:nvPr/>
        </p:nvCxnSpPr>
        <p:spPr>
          <a:xfrm flipH="1">
            <a:off x="4419600" y="2366665"/>
            <a:ext cx="1786534" cy="3424535"/>
          </a:xfrm>
          <a:prstGeom prst="line">
            <a:avLst/>
          </a:prstGeom>
          <a:ln w="317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5943600" y="2438399"/>
            <a:ext cx="304805" cy="1637198"/>
            <a:chOff x="5223164" y="2501725"/>
            <a:chExt cx="415640" cy="1325104"/>
          </a:xfrm>
        </p:grpSpPr>
        <p:sp>
          <p:nvSpPr>
            <p:cNvPr id="36" name="TextBox 35"/>
            <p:cNvSpPr txBox="1"/>
            <p:nvPr/>
          </p:nvSpPr>
          <p:spPr>
            <a:xfrm>
              <a:off x="5223164" y="3365164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  <p:cxnSp>
          <p:nvCxnSpPr>
            <p:cNvPr id="37" name="Straight Connector 36"/>
            <p:cNvCxnSpPr/>
            <p:nvPr/>
          </p:nvCxnSpPr>
          <p:spPr>
            <a:xfrm flipH="1">
              <a:off x="5430986" y="2501725"/>
              <a:ext cx="207818" cy="863439"/>
            </a:xfrm>
            <a:prstGeom prst="line">
              <a:avLst/>
            </a:prstGeom>
            <a:ln w="3175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344" name="Group 14343"/>
          <p:cNvGrpSpPr/>
          <p:nvPr/>
        </p:nvGrpSpPr>
        <p:grpSpPr>
          <a:xfrm>
            <a:off x="4953000" y="3962400"/>
            <a:ext cx="1828800" cy="1828800"/>
            <a:chOff x="4953000" y="3962400"/>
            <a:chExt cx="1828800" cy="1828800"/>
          </a:xfrm>
        </p:grpSpPr>
        <p:cxnSp>
          <p:nvCxnSpPr>
            <p:cNvPr id="39" name="Straight Connector 38"/>
            <p:cNvCxnSpPr/>
            <p:nvPr/>
          </p:nvCxnSpPr>
          <p:spPr>
            <a:xfrm flipH="1">
              <a:off x="4953000" y="3962400"/>
              <a:ext cx="1143000" cy="1828800"/>
            </a:xfrm>
            <a:prstGeom prst="line">
              <a:avLst/>
            </a:prstGeom>
            <a:ln w="3175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6172200" y="3962400"/>
              <a:ext cx="609600" cy="1828800"/>
            </a:xfrm>
            <a:prstGeom prst="line">
              <a:avLst/>
            </a:prstGeom>
            <a:ln w="3175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7" name="Straight Connector 46"/>
          <p:cNvCxnSpPr/>
          <p:nvPr/>
        </p:nvCxnSpPr>
        <p:spPr>
          <a:xfrm>
            <a:off x="6324600" y="2362200"/>
            <a:ext cx="914400" cy="3429000"/>
          </a:xfrm>
          <a:prstGeom prst="line">
            <a:avLst/>
          </a:prstGeom>
          <a:ln w="317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51332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The scanner constructs tokens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24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153400" cy="3886200"/>
          </a:xfrm>
          <a:ln/>
        </p:spPr>
        <p:txBody>
          <a:bodyPr rIns="132080">
            <a:normAutofit/>
          </a:bodyPr>
          <a:lstStyle/>
          <a:p>
            <a:pPr marL="39687" indent="0">
              <a:buNone/>
            </a:pPr>
            <a:r>
              <a:rPr lang="en-US" sz="2400" dirty="0"/>
              <a:t>An object </a:t>
            </a:r>
            <a:r>
              <a:rPr lang="en-US" sz="2400" dirty="0">
                <a:solidFill>
                  <a:srgbClr val="FF0000"/>
                </a:solidFill>
              </a:rPr>
              <a:t>scanner</a:t>
            </a:r>
            <a:r>
              <a:rPr lang="en-US" sz="2400" dirty="0"/>
              <a:t> of class </a:t>
            </a:r>
            <a:r>
              <a:rPr lang="en-US" sz="2400" dirty="0">
                <a:solidFill>
                  <a:srgbClr val="FF0000"/>
                </a:solidFill>
              </a:rPr>
              <a:t>Scanner</a:t>
            </a:r>
            <a:r>
              <a:rPr lang="en-US" sz="2400" dirty="0"/>
              <a:t> is in charge of the input String. It constructs the tokens from the String as necessary.</a:t>
            </a:r>
          </a:p>
          <a:p>
            <a:pPr marL="39687" indent="0">
              <a:buNone/>
            </a:pPr>
            <a:r>
              <a:rPr lang="en-US" sz="2400" dirty="0"/>
              <a:t>e.g. from the string “1464+634” build the token “1464”, the token “+”, and the token “634”.</a:t>
            </a:r>
          </a:p>
          <a:p>
            <a:pPr marL="39687" indent="0">
              <a:buNone/>
            </a:pPr>
            <a:r>
              <a:rPr lang="en-US" sz="2400" dirty="0"/>
              <a:t>It is ready to work with the part of the input string that has not yet been processed and has thrown away the part that is already processed, in left-to-right fashion.</a:t>
            </a:r>
          </a:p>
          <a:p>
            <a:pPr marL="39687" indent="0">
              <a:buNone/>
            </a:pPr>
            <a:endParaRPr lang="en-US" sz="2400" dirty="0"/>
          </a:p>
        </p:txBody>
      </p:sp>
      <p:grpSp>
        <p:nvGrpSpPr>
          <p:cNvPr id="2" name="Group 1"/>
          <p:cNvGrpSpPr/>
          <p:nvPr/>
        </p:nvGrpSpPr>
        <p:grpSpPr>
          <a:xfrm>
            <a:off x="609600" y="5181600"/>
            <a:ext cx="8153400" cy="1066800"/>
            <a:chOff x="609600" y="5181600"/>
            <a:chExt cx="8153400" cy="1066800"/>
          </a:xfrm>
        </p:grpSpPr>
        <p:sp>
          <p:nvSpPr>
            <p:cNvPr id="6" name="TextBox 5"/>
            <p:cNvSpPr txBox="1"/>
            <p:nvPr/>
          </p:nvSpPr>
          <p:spPr>
            <a:xfrm>
              <a:off x="609600" y="5181600"/>
              <a:ext cx="815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00FF"/>
                  </a:solidFill>
                </a:rPr>
                <a:t>                                               already processed</a:t>
              </a:r>
              <a:r>
                <a:rPr lang="en-US" dirty="0"/>
                <a:t>    </a:t>
              </a:r>
              <a:r>
                <a:rPr lang="en-US" dirty="0">
                  <a:solidFill>
                    <a:srgbClr val="FF0000"/>
                  </a:solidFill>
                </a:rPr>
                <a:t>unprocessed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3500843" y="5715000"/>
              <a:ext cx="4728756" cy="533400"/>
              <a:chOff x="3500843" y="4343400"/>
              <a:chExt cx="4728756" cy="533400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3500843" y="4415135"/>
                <a:ext cx="442395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008000"/>
                    </a:solidFill>
                  </a:rPr>
                  <a:t>(   2   +   (   4    +    8    )    </a:t>
                </a:r>
                <a:r>
                  <a:rPr lang="en-US" dirty="0">
                    <a:solidFill>
                      <a:srgbClr val="FF0000"/>
                    </a:solidFill>
                  </a:rPr>
                  <a:t>+    9   )</a:t>
                </a:r>
              </a:p>
            </p:txBody>
          </p:sp>
          <p:sp>
            <p:nvSpPr>
              <p:cNvPr id="11" name="Line 29"/>
              <p:cNvSpPr>
                <a:spLocks noChangeShapeType="1"/>
              </p:cNvSpPr>
              <p:nvPr/>
            </p:nvSpPr>
            <p:spPr bwMode="auto">
              <a:xfrm>
                <a:off x="3577042" y="4343400"/>
                <a:ext cx="2899957" cy="0"/>
              </a:xfrm>
              <a:prstGeom prst="line">
                <a:avLst/>
              </a:prstGeom>
              <a:noFill/>
              <a:ln w="412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>
                  <a:solidFill>
                    <a:srgbClr val="C00000"/>
                  </a:solidFill>
                </a:endParaRPr>
              </a:p>
            </p:txBody>
          </p:sp>
          <p:sp>
            <p:nvSpPr>
              <p:cNvPr id="12" name="Line 29"/>
              <p:cNvSpPr>
                <a:spLocks noChangeShapeType="1"/>
              </p:cNvSpPr>
              <p:nvPr/>
            </p:nvSpPr>
            <p:spPr bwMode="auto">
              <a:xfrm>
                <a:off x="6858000" y="4343400"/>
                <a:ext cx="1371599" cy="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>
                  <a:solidFill>
                    <a:srgbClr val="C0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682638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r>
              <a:rPr lang="en-US" sz="3200" dirty="0"/>
              <a:t>Change parser to generate a tree</a:t>
            </a:r>
            <a:endParaRPr lang="en-US" sz="3200" dirty="0">
              <a:solidFill>
                <a:srgbClr val="008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25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28600" y="1447800"/>
            <a:ext cx="8537448" cy="1524000"/>
          </a:xfrm>
          <a:ln/>
        </p:spPr>
        <p:txBody>
          <a:bodyPr rIns="132080">
            <a:noAutofit/>
          </a:bodyPr>
          <a:lstStyle/>
          <a:p>
            <a:pPr marL="39687" indent="0">
              <a:spcBef>
                <a:spcPts val="35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/** … Return a Tree for the E if no error. 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       Return null if there was an error*/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public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  <a:sym typeface="Courier New" charset="0"/>
              </a:rPr>
              <a:t>T</a:t>
            </a:r>
            <a:r>
              <a:rPr lang="en-US" sz="2400" b="1" dirty="0">
                <a:solidFill>
                  <a:srgbClr val="FF0000"/>
                </a:solidFill>
                <a:latin typeface="Times New Roman"/>
                <a:cs typeface="Times New Roman"/>
                <a:sym typeface="Courier New" charset="0"/>
              </a:rPr>
              <a:t>ree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 {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an integer) remove it from input and return true;</a:t>
            </a:r>
          </a:p>
          <a:p>
            <a:pPr marL="0" indent="0" defTabSz="457200">
              <a:spcBef>
                <a:spcPts val="9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</a:p>
          <a:p>
            <a:pPr marL="0" indent="0" defTabSz="457200">
              <a:spcBef>
                <a:spcPts val="950"/>
              </a:spcBef>
              <a:buNone/>
            </a:pPr>
            <a:endParaRPr lang="en-US" sz="2400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0" indent="0" defTabSz="457200">
              <a:spcBef>
                <a:spcPts val="950"/>
              </a:spcBef>
              <a:buNone/>
            </a:pPr>
            <a:endParaRPr lang="en-US" sz="2400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0" indent="0" defTabSz="457200">
              <a:spcBef>
                <a:spcPts val="950"/>
              </a:spcBef>
              <a:buNone/>
            </a:pPr>
            <a:endParaRPr lang="en-US" sz="2400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0" indent="0" defTabSz="457200">
              <a:spcBef>
                <a:spcPts val="950"/>
              </a:spcBef>
              <a:buNone/>
            </a:pPr>
            <a:endParaRPr lang="en-US" sz="2400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0" indent="0" defTabSz="457200">
              <a:spcBef>
                <a:spcPts val="950"/>
              </a:spcBef>
              <a:buNone/>
            </a:pPr>
            <a:r>
              <a:rPr lang="en-US" sz="240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    …</a:t>
            </a:r>
            <a:endParaRPr lang="en-US" sz="2400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0" indent="0" defTabSz="457200">
              <a:spcBef>
                <a:spcPts val="9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}</a:t>
            </a:r>
          </a:p>
          <a:p>
            <a:pPr marL="39687" indent="0">
              <a:buNone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019800" y="990600"/>
            <a:ext cx="1892615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85354" y="2971800"/>
            <a:ext cx="8301445" cy="2319992"/>
            <a:chOff x="385354" y="2514600"/>
            <a:chExt cx="8301445" cy="2319992"/>
          </a:xfrm>
        </p:grpSpPr>
        <p:sp>
          <p:nvSpPr>
            <p:cNvPr id="4" name="TextBox 3"/>
            <p:cNvSpPr txBox="1"/>
            <p:nvPr/>
          </p:nvSpPr>
          <p:spPr>
            <a:xfrm>
              <a:off x="762000" y="2895600"/>
              <a:ext cx="4110771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if</a:t>
              </a:r>
              <a:r>
                <a:rPr lang="en-US" dirty="0"/>
                <a:t> (first token is an integer) {</a:t>
              </a:r>
            </a:p>
            <a:p>
              <a:r>
                <a:rPr lang="en-US" dirty="0"/>
                <a:t>   Tree t= </a:t>
              </a:r>
              <a:r>
                <a:rPr lang="en-US" b="1" dirty="0"/>
                <a:t>new</a:t>
              </a:r>
              <a:r>
                <a:rPr lang="en-US" dirty="0"/>
                <a:t> Tree(the integer);</a:t>
              </a:r>
            </a:p>
            <a:p>
              <a:r>
                <a:rPr lang="en-US" dirty="0"/>
                <a:t>   Remove token from input;</a:t>
              </a:r>
            </a:p>
            <a:p>
              <a:r>
                <a:rPr lang="en-US" dirty="0"/>
                <a:t>   </a:t>
              </a:r>
              <a:r>
                <a:rPr lang="en-US" b="1" dirty="0"/>
                <a:t>return</a:t>
              </a:r>
              <a:r>
                <a:rPr lang="en-US" dirty="0"/>
                <a:t> t;</a:t>
              </a:r>
            </a:p>
            <a:p>
              <a:r>
                <a:rPr lang="en-US" dirty="0"/>
                <a:t>}</a:t>
              </a:r>
            </a:p>
          </p:txBody>
        </p:sp>
        <p:sp>
          <p:nvSpPr>
            <p:cNvPr id="14" name="Line 29"/>
            <p:cNvSpPr>
              <a:spLocks noChangeShapeType="1"/>
            </p:cNvSpPr>
            <p:nvPr/>
          </p:nvSpPr>
          <p:spPr bwMode="auto">
            <a:xfrm>
              <a:off x="385354" y="2514600"/>
              <a:ext cx="8301445" cy="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555227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Change parser to generate a tree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26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28600" y="1447800"/>
            <a:ext cx="8537448" cy="4495800"/>
          </a:xfrm>
          <a:ln/>
        </p:spPr>
        <p:txBody>
          <a:bodyPr rIns="132080">
            <a:noAutofit/>
          </a:bodyPr>
          <a:lstStyle/>
          <a:p>
            <a:pPr marL="39687" indent="0">
              <a:spcBef>
                <a:spcPts val="35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/** … Return a Tree for the E if no error. 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       Return null if there was an error*/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public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/>
                <a:cs typeface="Times New Roman"/>
                <a:sym typeface="Courier New" charset="0"/>
              </a:rPr>
              <a:t>Tree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 {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an integer) … ;</a:t>
            </a:r>
          </a:p>
          <a:p>
            <a:pPr marL="0" indent="0" defTabSz="457200">
              <a:spcBef>
                <a:spcPts val="9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not  ‘(‘ ) return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null else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remove it from input;</a:t>
            </a:r>
          </a:p>
          <a:p>
            <a:pPr marL="0" indent="0" defTabSz="457200">
              <a:spcBef>
                <a:spcPts val="9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Tree t1= parse(E);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(t1 == n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ull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)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return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null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;</a:t>
            </a:r>
          </a:p>
          <a:p>
            <a:pPr marL="0" indent="0" defTabSz="457200">
              <a:spcBef>
                <a:spcPts val="9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not  ‘+‘ ) return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null else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remove it from input; </a:t>
            </a:r>
          </a:p>
          <a:p>
            <a:pPr marL="0" indent="0" defTabSz="457200">
              <a:spcBef>
                <a:spcPts val="9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Tree t2= parse(E);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(t2 == n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ull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)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return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null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;</a:t>
            </a:r>
          </a:p>
          <a:p>
            <a:pPr marL="0" indent="0" defTabSz="457200">
              <a:spcBef>
                <a:spcPts val="9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not  ‘)‘ ) return false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else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remove it from input; </a:t>
            </a:r>
          </a:p>
          <a:p>
            <a:pPr marL="0" indent="0" defTabSz="457200">
              <a:spcBef>
                <a:spcPts val="9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return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new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Tree(t1, ‘+’, t2);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}</a:t>
            </a:r>
          </a:p>
          <a:p>
            <a:pPr marL="39687" indent="0">
              <a:buNone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413185" y="1226403"/>
            <a:ext cx="1892615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</p:txBody>
      </p:sp>
    </p:spTree>
    <p:extLst>
      <p:ext uri="{BB962C8B-B14F-4D97-AF65-F5344CB8AC3E}">
        <p14:creationId xmlns:p14="http://schemas.microsoft.com/office/powerpoint/2010/main" val="255093793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Code for a stack machine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F39C539-F52E-4B60-8B11-3AA0252F6DF2}" type="slidenum">
              <a:rPr lang="en-US"/>
              <a:pPr/>
              <a:t>27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3959352" cy="3962400"/>
          </a:xfrm>
          <a:ln/>
        </p:spPr>
        <p:txBody>
          <a:bodyPr rIns="132080">
            <a:noAutofit/>
          </a:bodyPr>
          <a:lstStyle/>
          <a:p>
            <a:pPr marL="39687" indent="0">
              <a:buNone/>
            </a:pPr>
            <a:r>
              <a:rPr lang="en-US" sz="2400" dirty="0"/>
              <a:t>Code for 2 + (3 + 4)</a:t>
            </a:r>
          </a:p>
          <a:p>
            <a:pPr marL="381000" lvl="1" indent="0">
              <a:buNone/>
            </a:pPr>
            <a:r>
              <a:rPr lang="en-US" sz="2400" dirty="0">
                <a:solidFill>
                  <a:srgbClr val="009900"/>
                </a:solidFill>
              </a:rPr>
              <a:t>PUSH 2</a:t>
            </a:r>
          </a:p>
          <a:p>
            <a:pPr marL="381000" lvl="1" indent="0">
              <a:buNone/>
            </a:pPr>
            <a:r>
              <a:rPr lang="en-US" sz="2400" dirty="0">
                <a:solidFill>
                  <a:srgbClr val="009900"/>
                </a:solidFill>
              </a:rPr>
              <a:t>PUSH 3</a:t>
            </a:r>
          </a:p>
          <a:p>
            <a:pPr marL="381000" lvl="1" indent="0">
              <a:buNone/>
            </a:pPr>
            <a:r>
              <a:rPr lang="en-US" sz="2400" dirty="0">
                <a:solidFill>
                  <a:srgbClr val="009900"/>
                </a:solidFill>
              </a:rPr>
              <a:t>PUSH 4</a:t>
            </a:r>
          </a:p>
          <a:p>
            <a:pPr marL="381000" lvl="1" indent="0">
              <a:buNone/>
            </a:pPr>
            <a:r>
              <a:rPr lang="en-US" sz="2400" dirty="0">
                <a:solidFill>
                  <a:srgbClr val="009900"/>
                </a:solidFill>
              </a:rPr>
              <a:t>ADD</a:t>
            </a:r>
          </a:p>
          <a:p>
            <a:pPr marL="381000" lvl="1" indent="0">
              <a:buNone/>
            </a:pPr>
            <a:r>
              <a:rPr lang="en-US" sz="2400" dirty="0">
                <a:solidFill>
                  <a:srgbClr val="009900"/>
                </a:solidFill>
              </a:rPr>
              <a:t>ADD</a:t>
            </a:r>
          </a:p>
          <a:p>
            <a:pPr marL="0" lvl="1" indent="0">
              <a:buNone/>
            </a:pPr>
            <a:r>
              <a:rPr lang="en-US" sz="2400" dirty="0">
                <a:solidFill>
                  <a:srgbClr val="0000FF"/>
                </a:solidFill>
              </a:rPr>
              <a:t>ADD: remove two top values from stack, add them, and place result on stack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04800" y="2209800"/>
            <a:ext cx="4810375" cy="4195465"/>
            <a:chOff x="304800" y="2209800"/>
            <a:chExt cx="4810375" cy="4195465"/>
          </a:xfrm>
        </p:grpSpPr>
        <p:sp>
          <p:nvSpPr>
            <p:cNvPr id="2" name="TextBox 1"/>
            <p:cNvSpPr txBox="1"/>
            <p:nvPr/>
          </p:nvSpPr>
          <p:spPr>
            <a:xfrm>
              <a:off x="762000" y="5943600"/>
              <a:ext cx="435317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It’s postfix notation!  </a:t>
              </a:r>
              <a:r>
                <a:rPr lang="en-US" b="1" dirty="0">
                  <a:solidFill>
                    <a:srgbClr val="800000"/>
                  </a:solidFill>
                </a:rPr>
                <a:t>2  3  4  +  +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609600" y="2209800"/>
              <a:ext cx="0" cy="1905000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04800" y="3048000"/>
              <a:ext cx="0" cy="3124200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04800" y="3048000"/>
              <a:ext cx="304800" cy="0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2" idx="1"/>
            </p:cNvCxnSpPr>
            <p:nvPr/>
          </p:nvCxnSpPr>
          <p:spPr>
            <a:xfrm>
              <a:off x="304800" y="6172200"/>
              <a:ext cx="457200" cy="2233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6311900" y="4533900"/>
            <a:ext cx="1176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 t a c 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53200" y="4038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53200" y="3505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53200" y="2971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53200" y="3505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5145301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3333 0 " pathEditMode="relative" ptsTypes="AA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07407E-6 L 0.1316 -0.00024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80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15" grpId="1"/>
      <p:bldP spid="16" grpId="0"/>
      <p:bldP spid="16" grpId="1"/>
      <p:bldP spid="1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Code for a stack machine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F39C539-F52E-4B60-8B11-3AA0252F6DF2}" type="slidenum">
              <a:rPr lang="en-US"/>
              <a:pPr/>
              <a:t>28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3959352" cy="3962400"/>
          </a:xfrm>
          <a:ln/>
        </p:spPr>
        <p:txBody>
          <a:bodyPr rIns="132080">
            <a:noAutofit/>
          </a:bodyPr>
          <a:lstStyle/>
          <a:p>
            <a:pPr marL="39687" indent="0">
              <a:buNone/>
            </a:pPr>
            <a:r>
              <a:rPr lang="en-US" sz="2400" dirty="0"/>
              <a:t>Code for 2 + (3 + 4)</a:t>
            </a:r>
          </a:p>
          <a:p>
            <a:pPr marL="381000" lvl="1" indent="0">
              <a:buNone/>
            </a:pPr>
            <a:r>
              <a:rPr lang="en-US" sz="2400" dirty="0">
                <a:solidFill>
                  <a:srgbClr val="009900"/>
                </a:solidFill>
              </a:rPr>
              <a:t>PUSH 2</a:t>
            </a:r>
          </a:p>
          <a:p>
            <a:pPr marL="381000" lvl="1" indent="0">
              <a:buNone/>
            </a:pPr>
            <a:r>
              <a:rPr lang="en-US" sz="2400" dirty="0">
                <a:solidFill>
                  <a:srgbClr val="009900"/>
                </a:solidFill>
              </a:rPr>
              <a:t>PUSH 3</a:t>
            </a:r>
          </a:p>
          <a:p>
            <a:pPr marL="381000" lvl="1" indent="0">
              <a:buNone/>
            </a:pPr>
            <a:r>
              <a:rPr lang="en-US" sz="2400" dirty="0">
                <a:solidFill>
                  <a:srgbClr val="009900"/>
                </a:solidFill>
              </a:rPr>
              <a:t>PUSH 4</a:t>
            </a:r>
          </a:p>
          <a:p>
            <a:pPr marL="381000" lvl="1" indent="0">
              <a:buNone/>
            </a:pPr>
            <a:r>
              <a:rPr lang="en-US" sz="2400" dirty="0">
                <a:solidFill>
                  <a:srgbClr val="009900"/>
                </a:solidFill>
              </a:rPr>
              <a:t>ADD</a:t>
            </a:r>
          </a:p>
          <a:p>
            <a:pPr marL="381000" lvl="1" indent="0">
              <a:buNone/>
            </a:pPr>
            <a:r>
              <a:rPr lang="en-US" sz="2400" dirty="0">
                <a:solidFill>
                  <a:srgbClr val="009900"/>
                </a:solidFill>
              </a:rPr>
              <a:t>ADD</a:t>
            </a:r>
          </a:p>
          <a:p>
            <a:pPr marL="0" lvl="1" indent="0">
              <a:buNone/>
            </a:pPr>
            <a:r>
              <a:rPr lang="en-US" sz="2400" dirty="0">
                <a:solidFill>
                  <a:srgbClr val="0000FF"/>
                </a:solidFill>
              </a:rPr>
              <a:t>ADD: remove two top values from stack, add them, and place result on stack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04800" y="2209800"/>
            <a:ext cx="4810375" cy="4195465"/>
            <a:chOff x="304800" y="2209800"/>
            <a:chExt cx="4810375" cy="4195465"/>
          </a:xfrm>
        </p:grpSpPr>
        <p:sp>
          <p:nvSpPr>
            <p:cNvPr id="2" name="TextBox 1"/>
            <p:cNvSpPr txBox="1"/>
            <p:nvPr/>
          </p:nvSpPr>
          <p:spPr>
            <a:xfrm>
              <a:off x="762000" y="5943600"/>
              <a:ext cx="435317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It’s postfix notation!  </a:t>
              </a:r>
              <a:r>
                <a:rPr lang="en-US" b="1" dirty="0">
                  <a:solidFill>
                    <a:srgbClr val="800000"/>
                  </a:solidFill>
                </a:rPr>
                <a:t>2  3  4  +  +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609600" y="2209800"/>
              <a:ext cx="0" cy="1905000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04800" y="3048000"/>
              <a:ext cx="0" cy="3124200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04800" y="3048000"/>
              <a:ext cx="304800" cy="0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2" idx="1"/>
            </p:cNvCxnSpPr>
            <p:nvPr/>
          </p:nvCxnSpPr>
          <p:spPr>
            <a:xfrm>
              <a:off x="304800" y="6172200"/>
              <a:ext cx="457200" cy="2233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6311900" y="4533900"/>
            <a:ext cx="1176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 t a c 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53200" y="4038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53200" y="35814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53200" y="4038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8927284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26 -0.00023 L 0.14826 -0.00023 " pathEditMode="relative" ptsTypes="AA">
                                      <p:cBhvr>
                                        <p:cTn id="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6 L 0.14826 -0.00023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13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17" grpId="0"/>
      <p:bldP spid="17" grpId="1"/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Use parser to generate code for a stack machine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F39C539-F52E-4B60-8B11-3AA0252F6DF2}" type="slidenum">
              <a:rPr lang="en-US"/>
              <a:pPr/>
              <a:t>29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3959352" cy="3962400"/>
          </a:xfrm>
          <a:ln/>
        </p:spPr>
        <p:txBody>
          <a:bodyPr rIns="132080">
            <a:noAutofit/>
          </a:bodyPr>
          <a:lstStyle/>
          <a:p>
            <a:pPr marL="39687" indent="0">
              <a:buNone/>
            </a:pPr>
            <a:r>
              <a:rPr lang="en-US" sz="2400" dirty="0"/>
              <a:t>Code for 2 + (3 + 4)</a:t>
            </a:r>
          </a:p>
          <a:p>
            <a:pPr marL="381000" lvl="1" indent="0">
              <a:buNone/>
            </a:pPr>
            <a:r>
              <a:rPr lang="en-US" sz="2400" dirty="0">
                <a:solidFill>
                  <a:srgbClr val="009900"/>
                </a:solidFill>
              </a:rPr>
              <a:t>PUSH 2</a:t>
            </a:r>
          </a:p>
          <a:p>
            <a:pPr marL="381000" lvl="1" indent="0">
              <a:buNone/>
            </a:pPr>
            <a:r>
              <a:rPr lang="en-US" sz="2400" dirty="0">
                <a:solidFill>
                  <a:srgbClr val="009900"/>
                </a:solidFill>
              </a:rPr>
              <a:t>PUSH 3</a:t>
            </a:r>
          </a:p>
          <a:p>
            <a:pPr marL="381000" lvl="1" indent="0">
              <a:buNone/>
            </a:pPr>
            <a:r>
              <a:rPr lang="en-US" sz="2400" dirty="0">
                <a:solidFill>
                  <a:srgbClr val="009900"/>
                </a:solidFill>
              </a:rPr>
              <a:t>PUSH 4</a:t>
            </a:r>
          </a:p>
          <a:p>
            <a:pPr marL="381000" lvl="1" indent="0">
              <a:buNone/>
            </a:pPr>
            <a:r>
              <a:rPr lang="en-US" sz="2400" dirty="0">
                <a:solidFill>
                  <a:srgbClr val="009900"/>
                </a:solidFill>
              </a:rPr>
              <a:t>ADD</a:t>
            </a:r>
          </a:p>
          <a:p>
            <a:pPr marL="381000" lvl="1" indent="0">
              <a:buNone/>
            </a:pPr>
            <a:r>
              <a:rPr lang="en-US" sz="2400" dirty="0">
                <a:solidFill>
                  <a:srgbClr val="009900"/>
                </a:solidFill>
              </a:rPr>
              <a:t>ADD</a:t>
            </a:r>
          </a:p>
          <a:p>
            <a:pPr marL="0" lvl="1" indent="0">
              <a:buNone/>
            </a:pPr>
            <a:r>
              <a:rPr lang="en-US" sz="2400" dirty="0">
                <a:solidFill>
                  <a:srgbClr val="0000FF"/>
                </a:solidFill>
              </a:rPr>
              <a:t>ADD: remove two top values from stack, add them, and place result on stack</a:t>
            </a:r>
          </a:p>
        </p:txBody>
      </p:sp>
      <p:sp>
        <p:nvSpPr>
          <p:cNvPr id="22531" name="Rectangle 3"/>
          <p:cNvSpPr>
            <a:spLocks/>
          </p:cNvSpPr>
          <p:nvPr/>
        </p:nvSpPr>
        <p:spPr bwMode="auto">
          <a:xfrm>
            <a:off x="4572000" y="1676400"/>
            <a:ext cx="4038600" cy="367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7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dirty="0" err="1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parseE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can generate code as follows:</a:t>
            </a:r>
          </a:p>
          <a:p>
            <a:pPr marL="39687">
              <a:spcBef>
                <a:spcPts val="450"/>
              </a:spcBef>
              <a:buClr>
                <a:srgbClr val="0033CC"/>
              </a:buClr>
              <a:buSzPct val="100000"/>
            </a:pPr>
            <a:endParaRPr lang="en-US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09550" indent="-169863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For integer </a:t>
            </a:r>
            <a:r>
              <a:rPr lang="en-US" dirty="0" err="1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i</a:t>
            </a: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, return string </a:t>
            </a:r>
            <a:r>
              <a:rPr lang="en-US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“PUSH ” + </a:t>
            </a:r>
            <a:r>
              <a:rPr lang="en-US" dirty="0" err="1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i</a:t>
            </a:r>
            <a:r>
              <a:rPr lang="en-US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 + “\n”</a:t>
            </a:r>
          </a:p>
          <a:p>
            <a:pPr marL="209550" indent="-169863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For (E1 + E2), return a string containing</a:t>
            </a:r>
          </a:p>
          <a:p>
            <a:pPr marL="666750" lvl="1" indent="-169863">
              <a:spcBef>
                <a:spcPts val="350"/>
              </a:spcBef>
              <a:buClr>
                <a:srgbClr val="009900"/>
              </a:buClr>
              <a:buSzPct val="100000"/>
              <a:buFont typeface="Wingdings" charset="2"/>
              <a:buChar char="w"/>
            </a:pPr>
            <a:r>
              <a:rPr lang="en-US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Code for E1</a:t>
            </a:r>
          </a:p>
          <a:p>
            <a:pPr marL="666750" lvl="1" indent="-169863">
              <a:spcBef>
                <a:spcPts val="350"/>
              </a:spcBef>
              <a:buClr>
                <a:srgbClr val="009900"/>
              </a:buClr>
              <a:buSzPct val="100000"/>
              <a:buFont typeface="Wingdings" charset="2"/>
              <a:buChar char="w"/>
            </a:pPr>
            <a:r>
              <a:rPr lang="en-US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Code for E2</a:t>
            </a:r>
          </a:p>
          <a:p>
            <a:pPr marL="666750" lvl="1" indent="-169863">
              <a:spcBef>
                <a:spcPts val="350"/>
              </a:spcBef>
              <a:buClr>
                <a:srgbClr val="009900"/>
              </a:buClr>
              <a:buSzPct val="100000"/>
              <a:buFont typeface="Wingdings" charset="2"/>
              <a:buChar char="w"/>
            </a:pPr>
            <a:r>
              <a:rPr lang="en-US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“ADD\n”</a:t>
            </a:r>
            <a:br>
              <a:rPr lang="en-US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</a:br>
            <a:endParaRPr lang="en-US" dirty="0">
              <a:solidFill>
                <a:srgbClr val="9900CC"/>
              </a:solidFill>
              <a:latin typeface="Arial" charset="0"/>
              <a:cs typeface="Arial" charset="0"/>
              <a:sym typeface="Arial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04800" y="2209800"/>
            <a:ext cx="4810375" cy="4195465"/>
            <a:chOff x="304800" y="2209800"/>
            <a:chExt cx="4810375" cy="4195465"/>
          </a:xfrm>
        </p:grpSpPr>
        <p:sp>
          <p:nvSpPr>
            <p:cNvPr id="2" name="TextBox 1"/>
            <p:cNvSpPr txBox="1"/>
            <p:nvPr/>
          </p:nvSpPr>
          <p:spPr>
            <a:xfrm>
              <a:off x="762000" y="5943600"/>
              <a:ext cx="435317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It’s postfix notation!  </a:t>
              </a:r>
              <a:r>
                <a:rPr lang="en-US" b="1" dirty="0">
                  <a:solidFill>
                    <a:srgbClr val="800000"/>
                  </a:solidFill>
                </a:rPr>
                <a:t>2  3  4  +  +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609600" y="2209800"/>
              <a:ext cx="0" cy="1905000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04800" y="3048000"/>
              <a:ext cx="0" cy="3124200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04800" y="3048000"/>
              <a:ext cx="304800" cy="0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2" idx="1"/>
            </p:cNvCxnSpPr>
            <p:nvPr/>
          </p:nvCxnSpPr>
          <p:spPr>
            <a:xfrm>
              <a:off x="304800" y="6172200"/>
              <a:ext cx="457200" cy="2233"/>
            </a:xfrm>
            <a:prstGeom prst="line">
              <a:avLst/>
            </a:prstGeom>
            <a:ln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078247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Expression trees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85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Can draw a tree for 2 * 3 – (1 + 2 * 4)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91000" y="2286000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70759" y="2743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90800" y="32766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0" y="32721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57800" y="2819400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24400" y="32766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19800" y="3276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77000" y="3733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3429000" y="2667000"/>
            <a:ext cx="7620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572000" y="2667000"/>
            <a:ext cx="609600" cy="304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12" idx="1"/>
          </p:cNvCxnSpPr>
          <p:nvPr/>
        </p:nvCxnSpPr>
        <p:spPr>
          <a:xfrm>
            <a:off x="5562600" y="3200400"/>
            <a:ext cx="457200" cy="3070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248400" y="3657600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5029200" y="3200400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352800" y="3124200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2895600" y="3124200"/>
            <a:ext cx="2286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752600" y="4648200"/>
            <a:ext cx="5499100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Tw Cen MT"/>
                <a:cs typeface="Tw Cen MT"/>
              </a:rPr>
              <a:t>public abstract class </a:t>
            </a:r>
            <a:r>
              <a:rPr lang="en-US" dirty="0" err="1">
                <a:latin typeface="Tw Cen MT"/>
                <a:cs typeface="Tw Cen MT"/>
              </a:rPr>
              <a:t>Exp</a:t>
            </a:r>
            <a:r>
              <a:rPr lang="en-US" dirty="0">
                <a:latin typeface="Tw Cen MT"/>
                <a:cs typeface="Tw Cen MT"/>
              </a:rPr>
              <a:t> {</a:t>
            </a:r>
          </a:p>
          <a:p>
            <a:r>
              <a:rPr lang="en-US" dirty="0">
                <a:latin typeface="Tw Cen MT"/>
                <a:cs typeface="Tw Cen MT"/>
              </a:rPr>
              <a:t>     /* return the value of this </a:t>
            </a:r>
            <a:r>
              <a:rPr lang="en-US" dirty="0" err="1">
                <a:latin typeface="Tw Cen MT"/>
                <a:cs typeface="Tw Cen MT"/>
              </a:rPr>
              <a:t>Exp</a:t>
            </a:r>
            <a:r>
              <a:rPr lang="en-US" dirty="0">
                <a:latin typeface="Tw Cen MT"/>
                <a:cs typeface="Tw Cen MT"/>
              </a:rPr>
              <a:t> */</a:t>
            </a:r>
          </a:p>
          <a:p>
            <a:r>
              <a:rPr lang="en-US" dirty="0">
                <a:latin typeface="Tw Cen MT"/>
                <a:cs typeface="Tw Cen MT"/>
              </a:rPr>
              <a:t>     public abstract </a:t>
            </a:r>
            <a:r>
              <a:rPr lang="en-US" dirty="0" err="1">
                <a:latin typeface="Tw Cen MT"/>
                <a:cs typeface="Tw Cen MT"/>
              </a:rPr>
              <a:t>int</a:t>
            </a:r>
            <a:r>
              <a:rPr lang="en-US" dirty="0">
                <a:latin typeface="Tw Cen MT"/>
                <a:cs typeface="Tw Cen MT"/>
              </a:rPr>
              <a:t> </a:t>
            </a:r>
            <a:r>
              <a:rPr lang="en-US" dirty="0" err="1">
                <a:latin typeface="Tw Cen MT"/>
                <a:cs typeface="Tw Cen MT"/>
              </a:rPr>
              <a:t>eval</a:t>
            </a:r>
            <a:r>
              <a:rPr lang="en-US" dirty="0">
                <a:latin typeface="Tw Cen MT"/>
                <a:cs typeface="Tw Cen MT"/>
              </a:rPr>
              <a:t>();</a:t>
            </a:r>
          </a:p>
          <a:p>
            <a:r>
              <a:rPr lang="en-US" dirty="0">
                <a:latin typeface="Tw Cen MT"/>
                <a:cs typeface="Tw Cen MT"/>
              </a:rPr>
              <a:t>}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638800" y="37293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5943601" y="3657600"/>
            <a:ext cx="152399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37990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Autofit/>
          </a:bodyPr>
          <a:lstStyle/>
          <a:p>
            <a:pPr algn="ctr"/>
            <a:r>
              <a:rPr lang="en-US" sz="2800" dirty="0">
                <a:solidFill>
                  <a:srgbClr val="800000"/>
                </a:solidFill>
              </a:rPr>
              <a:t>Grammar that gives precedence to * over +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0445D9A-206B-4C44-82A5-B10A1574EA43}" type="slidenum">
              <a:rPr lang="en-US"/>
              <a:pPr/>
              <a:t>30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762000" y="1524000"/>
            <a:ext cx="7620000" cy="2819400"/>
          </a:xfrm>
          <a:ln/>
        </p:spPr>
        <p:txBody>
          <a:bodyPr rIns="132080">
            <a:noAutofit/>
          </a:bodyPr>
          <a:lstStyle/>
          <a:p>
            <a:pPr marL="39687" indent="0">
              <a:lnSpc>
                <a:spcPct val="90000"/>
              </a:lnSpc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E -&gt;  T  { + T }</a:t>
            </a:r>
          </a:p>
          <a:p>
            <a:pPr marL="39687" indent="0">
              <a:lnSpc>
                <a:spcPct val="90000"/>
              </a:lnSpc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T -&gt; F { * F }    </a:t>
            </a:r>
          </a:p>
          <a:p>
            <a:pPr marL="39687" indent="0">
              <a:lnSpc>
                <a:spcPct val="90000"/>
              </a:lnSpc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F -&gt; integer</a:t>
            </a:r>
          </a:p>
          <a:p>
            <a:pPr marL="39687" indent="0">
              <a:lnSpc>
                <a:spcPct val="90000"/>
              </a:lnSpc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F -&gt; (  E  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5486400"/>
            <a:ext cx="27366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lain" startAt="2"/>
            </a:pPr>
            <a:r>
              <a:rPr lang="en-US" dirty="0"/>
              <a:t> +     3       *      4</a:t>
            </a:r>
          </a:p>
          <a:p>
            <a:r>
              <a:rPr lang="en-US" dirty="0"/>
              <a:t>   </a:t>
            </a:r>
            <a:r>
              <a:rPr lang="en-US" dirty="0">
                <a:solidFill>
                  <a:srgbClr val="008000"/>
                </a:solidFill>
              </a:rPr>
              <a:t>says do *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3962400"/>
            <a:ext cx="367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47800" y="3352800"/>
            <a:ext cx="37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19600" y="1600200"/>
            <a:ext cx="4267200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Notation: </a:t>
            </a:r>
            <a:r>
              <a:rPr lang="en-US" dirty="0">
                <a:solidFill>
                  <a:srgbClr val="800000"/>
                </a:solidFill>
                <a:latin typeface="Times New Roman"/>
                <a:cs typeface="Times New Roman"/>
              </a:rPr>
              <a:t>{  xxx } means</a:t>
            </a:r>
          </a:p>
          <a:p>
            <a:r>
              <a:rPr lang="en-US" dirty="0">
                <a:solidFill>
                  <a:srgbClr val="800000"/>
                </a:solidFill>
                <a:latin typeface="Times New Roman"/>
                <a:cs typeface="Times New Roman"/>
              </a:rPr>
              <a:t>  0 or more occurrences of xxx.</a:t>
            </a:r>
          </a:p>
          <a:p>
            <a:r>
              <a:rPr lang="en-US" b="1" dirty="0">
                <a:solidFill>
                  <a:schemeClr val="tx1"/>
                </a:solidFill>
                <a:latin typeface="Times New Roman"/>
                <a:cs typeface="Times New Roman"/>
              </a:rPr>
              <a:t>E: </a:t>
            </a:r>
            <a:r>
              <a:rPr lang="en-US" dirty="0">
                <a:solidFill>
                  <a:srgbClr val="800000"/>
                </a:solidFill>
                <a:latin typeface="Times New Roman"/>
                <a:cs typeface="Times New Roman"/>
              </a:rPr>
              <a:t>Expression              </a:t>
            </a:r>
            <a:r>
              <a:rPr lang="en-US" b="1" dirty="0">
                <a:latin typeface="Times New Roman"/>
                <a:cs typeface="Times New Roman"/>
              </a:rPr>
              <a:t>T: </a:t>
            </a:r>
            <a:r>
              <a:rPr lang="en-US" dirty="0">
                <a:solidFill>
                  <a:srgbClr val="800000"/>
                </a:solidFill>
                <a:latin typeface="Times New Roman"/>
                <a:cs typeface="Times New Roman"/>
              </a:rPr>
              <a:t>Term</a:t>
            </a:r>
          </a:p>
          <a:p>
            <a:r>
              <a:rPr lang="en-US" b="1" dirty="0">
                <a:latin typeface="Times New Roman"/>
                <a:cs typeface="Times New Roman"/>
              </a:rPr>
              <a:t>F: </a:t>
            </a:r>
            <a:r>
              <a:rPr lang="en-US" dirty="0">
                <a:solidFill>
                  <a:srgbClr val="800000"/>
                </a:solidFill>
                <a:latin typeface="Times New Roman"/>
                <a:cs typeface="Times New Roman"/>
              </a:rPr>
              <a:t>Factor</a:t>
            </a:r>
            <a:r>
              <a:rPr lang="en-US" dirty="0"/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8200" y="4643735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1" name="Line 24"/>
          <p:cNvSpPr>
            <a:spLocks noChangeShapeType="1"/>
          </p:cNvSpPr>
          <p:nvPr/>
        </p:nvSpPr>
        <p:spPr bwMode="auto">
          <a:xfrm flipH="1">
            <a:off x="990600" y="4343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2" name="Line 24"/>
          <p:cNvSpPr>
            <a:spLocks noChangeShapeType="1"/>
          </p:cNvSpPr>
          <p:nvPr/>
        </p:nvSpPr>
        <p:spPr bwMode="auto">
          <a:xfrm flipH="1">
            <a:off x="990600" y="50292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" name="Line 24"/>
          <p:cNvSpPr>
            <a:spLocks noChangeShapeType="1"/>
          </p:cNvSpPr>
          <p:nvPr/>
        </p:nvSpPr>
        <p:spPr bwMode="auto">
          <a:xfrm flipH="1">
            <a:off x="1143000" y="3810000"/>
            <a:ext cx="3810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4" name="Line 24"/>
          <p:cNvSpPr>
            <a:spLocks noChangeShapeType="1"/>
          </p:cNvSpPr>
          <p:nvPr/>
        </p:nvSpPr>
        <p:spPr bwMode="auto">
          <a:xfrm flipH="1">
            <a:off x="1600200" y="3810000"/>
            <a:ext cx="0" cy="1752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5" name="Line 24"/>
          <p:cNvSpPr>
            <a:spLocks noChangeShapeType="1"/>
          </p:cNvSpPr>
          <p:nvPr/>
        </p:nvSpPr>
        <p:spPr bwMode="auto">
          <a:xfrm>
            <a:off x="1752600" y="3810000"/>
            <a:ext cx="7620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14600" y="3962400"/>
            <a:ext cx="367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81200" y="4643735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8" name="Line 24"/>
          <p:cNvSpPr>
            <a:spLocks noChangeShapeType="1"/>
          </p:cNvSpPr>
          <p:nvPr/>
        </p:nvSpPr>
        <p:spPr bwMode="auto">
          <a:xfrm flipH="1">
            <a:off x="2209800" y="4343400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9" name="Line 24"/>
          <p:cNvSpPr>
            <a:spLocks noChangeShapeType="1"/>
          </p:cNvSpPr>
          <p:nvPr/>
        </p:nvSpPr>
        <p:spPr bwMode="auto">
          <a:xfrm flipH="1">
            <a:off x="2743200" y="4343400"/>
            <a:ext cx="0" cy="1219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20" name="Line 24"/>
          <p:cNvSpPr>
            <a:spLocks noChangeShapeType="1"/>
          </p:cNvSpPr>
          <p:nvPr/>
        </p:nvSpPr>
        <p:spPr bwMode="auto">
          <a:xfrm flipH="1">
            <a:off x="2133600" y="50292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00400" y="4643735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22" name="Line 24"/>
          <p:cNvSpPr>
            <a:spLocks noChangeShapeType="1"/>
          </p:cNvSpPr>
          <p:nvPr/>
        </p:nvSpPr>
        <p:spPr bwMode="auto">
          <a:xfrm>
            <a:off x="2819400" y="4343400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 flipH="1">
            <a:off x="3352800" y="50292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95492" y="4034135"/>
            <a:ext cx="367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56732" y="3124200"/>
            <a:ext cx="37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  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181600" y="4796135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 flipH="1">
            <a:off x="5334000" y="44958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 flipH="1">
            <a:off x="5334000" y="5181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0" name="Line 24"/>
          <p:cNvSpPr>
            <a:spLocks noChangeShapeType="1"/>
          </p:cNvSpPr>
          <p:nvPr/>
        </p:nvSpPr>
        <p:spPr bwMode="auto">
          <a:xfrm flipH="1">
            <a:off x="5486400" y="3581400"/>
            <a:ext cx="8382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1" name="Line 24"/>
          <p:cNvSpPr>
            <a:spLocks noChangeShapeType="1"/>
          </p:cNvSpPr>
          <p:nvPr/>
        </p:nvSpPr>
        <p:spPr bwMode="auto">
          <a:xfrm flipH="1">
            <a:off x="5943600" y="3581400"/>
            <a:ext cx="457200" cy="1905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2" name="Line 24"/>
          <p:cNvSpPr>
            <a:spLocks noChangeShapeType="1"/>
          </p:cNvSpPr>
          <p:nvPr/>
        </p:nvSpPr>
        <p:spPr bwMode="auto">
          <a:xfrm>
            <a:off x="6553200" y="3581400"/>
            <a:ext cx="6096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400800" y="4034135"/>
            <a:ext cx="367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00800" y="4796135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35" name="Line 24"/>
          <p:cNvSpPr>
            <a:spLocks noChangeShapeType="1"/>
          </p:cNvSpPr>
          <p:nvPr/>
        </p:nvSpPr>
        <p:spPr bwMode="auto">
          <a:xfrm flipH="1">
            <a:off x="6553200" y="44958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7" name="Line 24"/>
          <p:cNvSpPr>
            <a:spLocks noChangeShapeType="1"/>
          </p:cNvSpPr>
          <p:nvPr/>
        </p:nvSpPr>
        <p:spPr bwMode="auto">
          <a:xfrm flipH="1">
            <a:off x="6553200" y="5181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696200" y="4800600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39" name="Line 24"/>
          <p:cNvSpPr>
            <a:spLocks noChangeShapeType="1"/>
          </p:cNvSpPr>
          <p:nvPr/>
        </p:nvSpPr>
        <p:spPr bwMode="auto">
          <a:xfrm>
            <a:off x="6477000" y="3581400"/>
            <a:ext cx="762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0" name="Line 24"/>
          <p:cNvSpPr>
            <a:spLocks noChangeShapeType="1"/>
          </p:cNvSpPr>
          <p:nvPr/>
        </p:nvSpPr>
        <p:spPr bwMode="auto">
          <a:xfrm flipH="1">
            <a:off x="7848600" y="5181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181600" y="5486400"/>
            <a:ext cx="28905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lain" startAt="2"/>
            </a:pPr>
            <a:r>
              <a:rPr lang="en-US" dirty="0"/>
              <a:t>  +      3       *      4</a:t>
            </a:r>
          </a:p>
        </p:txBody>
      </p:sp>
      <p:sp>
        <p:nvSpPr>
          <p:cNvPr id="7" name="Rectangle 6"/>
          <p:cNvSpPr/>
          <p:nvPr/>
        </p:nvSpPr>
        <p:spPr>
          <a:xfrm>
            <a:off x="4191000" y="5862935"/>
            <a:ext cx="47856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Try to do + first, can’t complete tree</a:t>
            </a:r>
          </a:p>
        </p:txBody>
      </p:sp>
    </p:spTree>
    <p:extLst>
      <p:ext uri="{BB962C8B-B14F-4D97-AF65-F5344CB8AC3E}">
        <p14:creationId xmlns:p14="http://schemas.microsoft.com/office/powerpoint/2010/main" val="923975244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Does recursive descent always work?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27A55A-33E8-4A5A-AF91-871C8EB22AE0}" type="slidenum">
              <a:rPr lang="en-US"/>
              <a:pPr/>
              <a:t>31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074152" cy="4495800"/>
          </a:xfrm>
          <a:ln/>
        </p:spPr>
        <p:txBody>
          <a:bodyPr rIns="132080">
            <a:noAutofit/>
          </a:bodyPr>
          <a:lstStyle/>
          <a:p>
            <a:pPr marL="39687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Some grammars cannot be used for recursive descent</a:t>
            </a:r>
          </a:p>
          <a:p>
            <a:pPr marL="381000" lvl="1" indent="0">
              <a:buNone/>
            </a:pPr>
            <a:r>
              <a:rPr lang="en-US" sz="2400" dirty="0">
                <a:solidFill>
                  <a:srgbClr val="0000FF"/>
                </a:solidFill>
                <a:latin typeface="Times New Roman"/>
                <a:cs typeface="Times New Roman"/>
              </a:rPr>
              <a:t>Trivial example (causes infinite recursion):</a:t>
            </a: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b</a:t>
            </a: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Sa</a:t>
            </a:r>
          </a:p>
          <a:p>
            <a:pPr marL="209550" indent="-169863"/>
            <a:endParaRPr lang="en-US" sz="2400" dirty="0">
              <a:latin typeface="Times New Roman"/>
              <a:cs typeface="Times New Roman"/>
            </a:endParaRPr>
          </a:p>
          <a:p>
            <a:pPr marL="39687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Can rewrite grammar</a:t>
            </a: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b</a:t>
            </a: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bA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a</a:t>
            </a: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aA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3555" name="Rectangle 3"/>
          <p:cNvSpPr>
            <a:spLocks/>
          </p:cNvSpPr>
          <p:nvPr/>
        </p:nvSpPr>
        <p:spPr bwMode="auto">
          <a:xfrm>
            <a:off x="4267200" y="3200400"/>
            <a:ext cx="4114800" cy="2438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7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For some constructs, recur-</a:t>
            </a:r>
            <a:r>
              <a:rPr lang="en-US" dirty="0" err="1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sive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descent is hard to use</a:t>
            </a:r>
          </a:p>
          <a:p>
            <a:pPr marL="39687">
              <a:spcBef>
                <a:spcPts val="450"/>
              </a:spcBef>
              <a:buClr>
                <a:srgbClr val="0033CC"/>
              </a:buClr>
              <a:buSzPct val="100000"/>
            </a:pPr>
            <a:endParaRPr lang="en-US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39687">
              <a:spcBef>
                <a:spcPts val="413"/>
              </a:spcBef>
              <a:buClr>
                <a:srgbClr val="9900CC"/>
              </a:buClr>
              <a:buSzPct val="100000"/>
            </a:pP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Other parsing techniques exist – take the compiler writing course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Expression trees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4038600"/>
            <a:ext cx="3962400" cy="2590800"/>
          </a:xfrm>
          <a:ln>
            <a:solidFill>
              <a:srgbClr val="800000"/>
            </a:solidFill>
          </a:ln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public class </a:t>
            </a:r>
            <a:r>
              <a:rPr lang="en-US" sz="2400" dirty="0" err="1"/>
              <a:t>Int</a:t>
            </a:r>
            <a:r>
              <a:rPr lang="en-US" sz="2400" dirty="0"/>
              <a:t> extends </a:t>
            </a:r>
            <a:r>
              <a:rPr lang="en-US" sz="2400" dirty="0" err="1"/>
              <a:t>Exp</a:t>
            </a:r>
            <a:r>
              <a:rPr lang="en-US" sz="2400" dirty="0"/>
              <a:t>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</a:t>
            </a:r>
            <a:r>
              <a:rPr lang="en-US" sz="2400" dirty="0" err="1"/>
              <a:t>int</a:t>
            </a:r>
            <a:r>
              <a:rPr lang="en-US" sz="2400" dirty="0"/>
              <a:t> v;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public 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eval</a:t>
            </a:r>
            <a:r>
              <a:rPr lang="en-US" sz="2400" dirty="0"/>
              <a:t>() {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   return v;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}</a:t>
            </a:r>
          </a:p>
        </p:txBody>
      </p:sp>
      <p:sp>
        <p:nvSpPr>
          <p:cNvPr id="21" name="Content Placeholder 3"/>
          <p:cNvSpPr txBox="1">
            <a:spLocks/>
          </p:cNvSpPr>
          <p:nvPr/>
        </p:nvSpPr>
        <p:spPr>
          <a:xfrm>
            <a:off x="4343400" y="3810000"/>
            <a:ext cx="4572000" cy="2819400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public class Add extends </a:t>
            </a:r>
            <a:r>
              <a:rPr lang="en-US" sz="2400" dirty="0" err="1"/>
              <a:t>Exp</a:t>
            </a:r>
            <a:r>
              <a:rPr lang="en-US" sz="2400" dirty="0"/>
              <a:t>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    </a:t>
            </a:r>
            <a:r>
              <a:rPr lang="en-US" sz="2400" dirty="0" err="1"/>
              <a:t>Exp</a:t>
            </a:r>
            <a:r>
              <a:rPr lang="en-US" sz="2400" dirty="0"/>
              <a:t> left;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    </a:t>
            </a:r>
            <a:r>
              <a:rPr lang="en-US" sz="2400" dirty="0" err="1"/>
              <a:t>Exp</a:t>
            </a:r>
            <a:r>
              <a:rPr lang="en-US" sz="2400" dirty="0"/>
              <a:t> right;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    public 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eval</a:t>
            </a:r>
            <a:r>
              <a:rPr lang="en-US" sz="2400" dirty="0"/>
              <a:t>()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        return </a:t>
            </a:r>
            <a:r>
              <a:rPr lang="en-US" sz="2400" dirty="0" err="1"/>
              <a:t>left.eval</a:t>
            </a:r>
            <a:r>
              <a:rPr lang="en-US" sz="2400" dirty="0"/>
              <a:t>() + </a:t>
            </a:r>
            <a:r>
              <a:rPr lang="en-US" sz="2400" dirty="0" err="1"/>
              <a:t>right.eval</a:t>
            </a:r>
            <a:r>
              <a:rPr lang="en-US" sz="2400" dirty="0"/>
              <a:t>();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    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}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2400" y="1828800"/>
            <a:ext cx="5499100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Tw Cen MT"/>
                <a:cs typeface="Tw Cen MT"/>
              </a:rPr>
              <a:t>public abstract class </a:t>
            </a:r>
            <a:r>
              <a:rPr lang="en-US" dirty="0" err="1">
                <a:latin typeface="Tw Cen MT"/>
                <a:cs typeface="Tw Cen MT"/>
              </a:rPr>
              <a:t>Exp</a:t>
            </a:r>
            <a:r>
              <a:rPr lang="en-US" dirty="0">
                <a:latin typeface="Tw Cen MT"/>
                <a:cs typeface="Tw Cen MT"/>
              </a:rPr>
              <a:t> {</a:t>
            </a:r>
          </a:p>
          <a:p>
            <a:r>
              <a:rPr lang="en-US" dirty="0">
                <a:latin typeface="Tw Cen MT"/>
                <a:cs typeface="Tw Cen MT"/>
              </a:rPr>
              <a:t>     /* return the value of this </a:t>
            </a:r>
            <a:r>
              <a:rPr lang="en-US" dirty="0" err="1">
                <a:latin typeface="Tw Cen MT"/>
                <a:cs typeface="Tw Cen MT"/>
              </a:rPr>
              <a:t>Exp</a:t>
            </a:r>
            <a:r>
              <a:rPr lang="en-US" dirty="0">
                <a:latin typeface="Tw Cen MT"/>
                <a:cs typeface="Tw Cen MT"/>
              </a:rPr>
              <a:t> */</a:t>
            </a:r>
          </a:p>
          <a:p>
            <a:r>
              <a:rPr lang="en-US" dirty="0">
                <a:latin typeface="Tw Cen MT"/>
                <a:cs typeface="Tw Cen MT"/>
              </a:rPr>
              <a:t>     public abstract </a:t>
            </a:r>
            <a:r>
              <a:rPr lang="en-US" dirty="0" err="1">
                <a:latin typeface="Tw Cen MT"/>
                <a:cs typeface="Tw Cen MT"/>
              </a:rPr>
              <a:t>int</a:t>
            </a:r>
            <a:r>
              <a:rPr lang="en-US" dirty="0">
                <a:latin typeface="Tw Cen MT"/>
                <a:cs typeface="Tw Cen MT"/>
              </a:rPr>
              <a:t> </a:t>
            </a:r>
            <a:r>
              <a:rPr lang="en-US" dirty="0" err="1">
                <a:latin typeface="Tw Cen MT"/>
                <a:cs typeface="Tw Cen MT"/>
              </a:rPr>
              <a:t>eval</a:t>
            </a:r>
            <a:r>
              <a:rPr lang="en-US" dirty="0">
                <a:latin typeface="Tw Cen MT"/>
                <a:cs typeface="Tw Cen MT"/>
              </a:rPr>
              <a:t>();</a:t>
            </a:r>
          </a:p>
          <a:p>
            <a:r>
              <a:rPr lang="en-US" dirty="0">
                <a:latin typeface="Tw Cen MT"/>
                <a:cs typeface="Tw Cen MT"/>
              </a:rPr>
              <a:t>}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6400800" y="1828800"/>
            <a:ext cx="1524000" cy="995065"/>
            <a:chOff x="2590800" y="2743200"/>
            <a:chExt cx="1524000" cy="995065"/>
          </a:xfrm>
        </p:grpSpPr>
        <p:sp>
          <p:nvSpPr>
            <p:cNvPr id="7" name="TextBox 6"/>
            <p:cNvSpPr txBox="1"/>
            <p:nvPr/>
          </p:nvSpPr>
          <p:spPr>
            <a:xfrm>
              <a:off x="3070759" y="2743200"/>
              <a:ext cx="3582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590800" y="327660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657600" y="32721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3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3352800" y="3124200"/>
              <a:ext cx="3048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2895600" y="3124200"/>
              <a:ext cx="2286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06674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>
            <a:normAutofit/>
          </a:bodyPr>
          <a:lstStyle/>
          <a:p>
            <a:pPr marL="0" indent="0" algn="ctr"/>
            <a:r>
              <a:rPr lang="en-US" sz="3200" dirty="0"/>
              <a:t>tree for (2 + 3) * (1 + 4)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586422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81000" y="3840540"/>
            <a:ext cx="386859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800000"/>
                </a:solidFill>
              </a:rPr>
              <a:t>Preorder traversal:</a:t>
            </a:r>
          </a:p>
          <a:p>
            <a:r>
              <a:rPr lang="en-US" sz="2200" dirty="0">
                <a:solidFill>
                  <a:srgbClr val="800000"/>
                </a:solidFill>
              </a:rPr>
              <a:t>1. Visit the root</a:t>
            </a:r>
          </a:p>
          <a:p>
            <a:r>
              <a:rPr lang="en-US" sz="2200" dirty="0">
                <a:solidFill>
                  <a:srgbClr val="800000"/>
                </a:solidFill>
              </a:rPr>
              <a:t>2. Visit left </a:t>
            </a:r>
            <a:r>
              <a:rPr lang="en-US" sz="2200" dirty="0" err="1">
                <a:solidFill>
                  <a:srgbClr val="800000"/>
                </a:solidFill>
              </a:rPr>
              <a:t>subtree</a:t>
            </a:r>
            <a:r>
              <a:rPr lang="en-US" sz="2200" dirty="0">
                <a:solidFill>
                  <a:srgbClr val="800000"/>
                </a:solidFill>
              </a:rPr>
              <a:t>, in preorder</a:t>
            </a:r>
          </a:p>
          <a:p>
            <a:r>
              <a:rPr lang="en-US" sz="2200" dirty="0">
                <a:solidFill>
                  <a:srgbClr val="800000"/>
                </a:solidFill>
              </a:rPr>
              <a:t>3. Visit right </a:t>
            </a:r>
            <a:r>
              <a:rPr lang="en-US" sz="2200" dirty="0" err="1">
                <a:solidFill>
                  <a:srgbClr val="800000"/>
                </a:solidFill>
              </a:rPr>
              <a:t>subtree</a:t>
            </a:r>
            <a:r>
              <a:rPr lang="en-US" sz="2200" dirty="0">
                <a:solidFill>
                  <a:srgbClr val="800000"/>
                </a:solidFill>
              </a:rPr>
              <a:t>, in preorder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19200" y="5710535"/>
            <a:ext cx="819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+ 2 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4400" y="57867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209800" y="5710535"/>
            <a:ext cx="819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+ 1 4</a:t>
            </a:r>
          </a:p>
        </p:txBody>
      </p:sp>
      <p:sp>
        <p:nvSpPr>
          <p:cNvPr id="4" name="Rectangle 3"/>
          <p:cNvSpPr/>
          <p:nvPr/>
        </p:nvSpPr>
        <p:spPr>
          <a:xfrm>
            <a:off x="4876800" y="3733800"/>
            <a:ext cx="3467100" cy="267765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r"/>
            <a:r>
              <a:rPr lang="en-US" dirty="0"/>
              <a:t>prefix and postfix notation proposed by Jan </a:t>
            </a:r>
            <a:r>
              <a:rPr lang="en-US" dirty="0" err="1"/>
              <a:t>Lukasiewicz</a:t>
            </a:r>
            <a:r>
              <a:rPr lang="en-US" dirty="0"/>
              <a:t> in 1951</a:t>
            </a:r>
          </a:p>
          <a:p>
            <a:pPr algn="r"/>
            <a:endParaRPr lang="en-US" dirty="0"/>
          </a:p>
          <a:p>
            <a:pPr algn="r"/>
            <a:r>
              <a:rPr lang="en-US" dirty="0">
                <a:solidFill>
                  <a:srgbClr val="FF0000"/>
                </a:solidFill>
              </a:rPr>
              <a:t>Postfix</a:t>
            </a:r>
            <a:r>
              <a:rPr lang="en-US" dirty="0"/>
              <a:t> (we see it later) is often called </a:t>
            </a:r>
            <a:r>
              <a:rPr lang="en-US" dirty="0">
                <a:solidFill>
                  <a:srgbClr val="FF0000"/>
                </a:solidFill>
              </a:rPr>
              <a:t>RPN</a:t>
            </a:r>
            <a:r>
              <a:rPr lang="en-US" dirty="0"/>
              <a:t> for </a:t>
            </a:r>
            <a:r>
              <a:rPr lang="en-US" dirty="0">
                <a:solidFill>
                  <a:srgbClr val="FF0000"/>
                </a:solidFill>
              </a:rPr>
              <a:t>Reverse Polish Notation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67200" y="175706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146959" y="2214265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819400" y="274766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733800" y="27432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34000" y="2290465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800600" y="274766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926339" y="2761281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3505200" y="2138065"/>
            <a:ext cx="7620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648200" y="2138065"/>
            <a:ext cx="609600" cy="304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697739" y="2685081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5105400" y="2671465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429000" y="2595265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2971800" y="2595265"/>
            <a:ext cx="2286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7289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4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543800" cy="990600"/>
          </a:xfrm>
        </p:spPr>
        <p:txBody>
          <a:bodyPr>
            <a:normAutofit/>
          </a:bodyPr>
          <a:lstStyle/>
          <a:p>
            <a:pPr marL="0" indent="0" algn="ctr"/>
            <a:r>
              <a:rPr lang="en-US" sz="3200" dirty="0"/>
              <a:t>tree for (2 + 3) * (1 + 4)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295400" y="586422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72000" y="3886200"/>
            <a:ext cx="398057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800000"/>
                </a:solidFill>
              </a:rPr>
              <a:t>Postorder</a:t>
            </a:r>
            <a:r>
              <a:rPr lang="en-US" sz="2200" dirty="0">
                <a:solidFill>
                  <a:srgbClr val="800000"/>
                </a:solidFill>
              </a:rPr>
              <a:t> traversal:</a:t>
            </a:r>
          </a:p>
          <a:p>
            <a:r>
              <a:rPr lang="en-US" sz="2200" dirty="0">
                <a:solidFill>
                  <a:srgbClr val="800000"/>
                </a:solidFill>
              </a:rPr>
              <a:t>1. Visit left </a:t>
            </a:r>
            <a:r>
              <a:rPr lang="en-US" sz="2200" dirty="0" err="1">
                <a:solidFill>
                  <a:srgbClr val="800000"/>
                </a:solidFill>
              </a:rPr>
              <a:t>subtree</a:t>
            </a:r>
            <a:r>
              <a:rPr lang="en-US" sz="2200" dirty="0">
                <a:solidFill>
                  <a:srgbClr val="800000"/>
                </a:solidFill>
              </a:rPr>
              <a:t>, in </a:t>
            </a:r>
            <a:r>
              <a:rPr lang="en-US" sz="2200" dirty="0" err="1">
                <a:solidFill>
                  <a:srgbClr val="800000"/>
                </a:solidFill>
              </a:rPr>
              <a:t>postorder</a:t>
            </a:r>
            <a:endParaRPr lang="en-US" sz="2200" dirty="0">
              <a:solidFill>
                <a:srgbClr val="800000"/>
              </a:solidFill>
            </a:endParaRPr>
          </a:p>
          <a:p>
            <a:r>
              <a:rPr lang="en-US" sz="2200" dirty="0">
                <a:solidFill>
                  <a:srgbClr val="800000"/>
                </a:solidFill>
              </a:rPr>
              <a:t>2. Visit right </a:t>
            </a:r>
            <a:r>
              <a:rPr lang="en-US" sz="2200" dirty="0" err="1">
                <a:solidFill>
                  <a:srgbClr val="800000"/>
                </a:solidFill>
              </a:rPr>
              <a:t>subtree</a:t>
            </a:r>
            <a:r>
              <a:rPr lang="en-US" sz="2200" dirty="0">
                <a:solidFill>
                  <a:srgbClr val="800000"/>
                </a:solidFill>
              </a:rPr>
              <a:t>, in </a:t>
            </a:r>
            <a:r>
              <a:rPr lang="en-US" sz="2200" dirty="0" err="1">
                <a:solidFill>
                  <a:srgbClr val="800000"/>
                </a:solidFill>
              </a:rPr>
              <a:t>postorder</a:t>
            </a:r>
            <a:endParaRPr lang="en-US" sz="2200" dirty="0">
              <a:solidFill>
                <a:srgbClr val="800000"/>
              </a:solidFill>
            </a:endParaRPr>
          </a:p>
          <a:p>
            <a:r>
              <a:rPr lang="en-US" sz="2200" dirty="0">
                <a:solidFill>
                  <a:srgbClr val="800000"/>
                </a:solidFill>
              </a:rPr>
              <a:t>3. Visit the root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648200" y="5638800"/>
            <a:ext cx="896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2 3 +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0" y="5638800"/>
            <a:ext cx="819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4 +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48400" y="5638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4038600"/>
            <a:ext cx="3429000" cy="2308324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In about 1974, Gries paid $300 for an HP calculator, which had some memory and </a:t>
            </a:r>
            <a:r>
              <a:rPr lang="en-US" dirty="0">
                <a:solidFill>
                  <a:srgbClr val="FF0000"/>
                </a:solidFill>
              </a:rPr>
              <a:t>used postfix notation</a:t>
            </a:r>
            <a:r>
              <a:rPr lang="en-US" dirty="0"/>
              <a:t>!</a:t>
            </a:r>
          </a:p>
          <a:p>
            <a:r>
              <a:rPr lang="en-US" dirty="0"/>
              <a:t>Still works. Come up to see it.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81000"/>
            <a:ext cx="1981200" cy="3637613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4800600" y="6019800"/>
            <a:ext cx="2146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Postfix notation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676900" y="184464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56659" y="2301848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229100" y="2835248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143500" y="2830783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743700" y="2378048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210300" y="2835248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336039" y="284886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4914900" y="2225648"/>
            <a:ext cx="7620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6057900" y="2225648"/>
            <a:ext cx="609600" cy="304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07439" y="2772664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6515100" y="2759048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838700" y="2682848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4381500" y="2682848"/>
            <a:ext cx="2286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001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7" grpId="0" animBg="1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>
            <a:normAutofit/>
          </a:bodyPr>
          <a:lstStyle/>
          <a:p>
            <a:pPr marL="0" indent="0" algn="ctr"/>
            <a:r>
              <a:rPr lang="en-US" sz="3200" dirty="0"/>
              <a:t>tree for (2 + 3) * (1 + 4)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295400" y="586422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400" y="1600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66159" y="2057400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38600" y="2590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53000" y="25863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53200" y="2133600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19800" y="2590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45539" y="2604416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4724400" y="1981200"/>
            <a:ext cx="7620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867400" y="1981200"/>
            <a:ext cx="609600" cy="304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916939" y="2528216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6324600" y="2514600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648200" y="2438400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4191000" y="2438400"/>
            <a:ext cx="2286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648200" y="5638800"/>
            <a:ext cx="896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2 3 +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86400" y="5638800"/>
            <a:ext cx="819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4 +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324600" y="5638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1491020"/>
            <a:ext cx="3657600" cy="498598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Postfix is easy to compute.</a:t>
            </a:r>
          </a:p>
          <a:p>
            <a:r>
              <a:rPr lang="en-US" dirty="0"/>
              <a:t>Process elements left to right.</a:t>
            </a:r>
          </a:p>
          <a:p>
            <a:pPr>
              <a:spcBef>
                <a:spcPts val="1200"/>
              </a:spcBef>
            </a:pPr>
            <a:r>
              <a:rPr lang="en-US" dirty="0"/>
              <a:t>Number? Push it on a stack</a:t>
            </a:r>
          </a:p>
          <a:p>
            <a:pPr>
              <a:spcBef>
                <a:spcPts val="1200"/>
              </a:spcBef>
            </a:pPr>
            <a:r>
              <a:rPr lang="en-US" dirty="0"/>
              <a:t>Binary operator? Remove two top stack elements, apply operator to it, push result on stack</a:t>
            </a:r>
          </a:p>
          <a:p>
            <a:pPr>
              <a:spcBef>
                <a:spcPts val="1200"/>
              </a:spcBef>
            </a:pPr>
            <a:r>
              <a:rPr lang="en-US" dirty="0"/>
              <a:t>Unary operator? Remove top stack element, apply operator to it, push result on stack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00600" y="5105400"/>
            <a:ext cx="2146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Postfix notation</a:t>
            </a:r>
          </a:p>
        </p:txBody>
      </p:sp>
    </p:spTree>
    <p:extLst>
      <p:ext uri="{BB962C8B-B14F-4D97-AF65-F5344CB8AC3E}">
        <p14:creationId xmlns:p14="http://schemas.microsoft.com/office/powerpoint/2010/main" val="2275694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>
            <a:normAutofit/>
          </a:bodyPr>
          <a:lstStyle/>
          <a:p>
            <a:pPr marL="0" indent="0" algn="ctr"/>
            <a:r>
              <a:rPr lang="en-US" sz="3200" dirty="0"/>
              <a:t>tree for (2 + 3) * (1 + 4)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586422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81000" y="3840540"/>
            <a:ext cx="372780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800000"/>
                </a:solidFill>
              </a:rPr>
              <a:t>Inorder</a:t>
            </a:r>
            <a:r>
              <a:rPr lang="en-US" sz="2200" dirty="0">
                <a:solidFill>
                  <a:srgbClr val="800000"/>
                </a:solidFill>
              </a:rPr>
              <a:t> traversal:</a:t>
            </a:r>
          </a:p>
          <a:p>
            <a:r>
              <a:rPr lang="en-US" sz="2200" dirty="0">
                <a:solidFill>
                  <a:srgbClr val="800000"/>
                </a:solidFill>
              </a:rPr>
              <a:t>1. Visit left </a:t>
            </a:r>
            <a:r>
              <a:rPr lang="en-US" sz="2200" dirty="0" err="1">
                <a:solidFill>
                  <a:srgbClr val="800000"/>
                </a:solidFill>
              </a:rPr>
              <a:t>subtree</a:t>
            </a:r>
            <a:r>
              <a:rPr lang="en-US" sz="2200" dirty="0">
                <a:solidFill>
                  <a:srgbClr val="800000"/>
                </a:solidFill>
              </a:rPr>
              <a:t>, in </a:t>
            </a:r>
            <a:r>
              <a:rPr lang="en-US" sz="2200" dirty="0" err="1">
                <a:solidFill>
                  <a:srgbClr val="800000"/>
                </a:solidFill>
              </a:rPr>
              <a:t>inorder</a:t>
            </a:r>
            <a:endParaRPr lang="en-US" sz="2200" dirty="0">
              <a:solidFill>
                <a:srgbClr val="800000"/>
              </a:solidFill>
            </a:endParaRPr>
          </a:p>
          <a:p>
            <a:r>
              <a:rPr lang="en-US" sz="2200" dirty="0">
                <a:solidFill>
                  <a:srgbClr val="800000"/>
                </a:solidFill>
              </a:rPr>
              <a:t>2. Visit the root</a:t>
            </a:r>
          </a:p>
          <a:p>
            <a:r>
              <a:rPr lang="en-US" sz="2200" dirty="0">
                <a:solidFill>
                  <a:srgbClr val="800000"/>
                </a:solidFill>
              </a:rPr>
              <a:t>3. Visit right </a:t>
            </a:r>
            <a:r>
              <a:rPr lang="en-US" sz="2200" dirty="0" err="1">
                <a:solidFill>
                  <a:srgbClr val="800000"/>
                </a:solidFill>
              </a:rPr>
              <a:t>subtree</a:t>
            </a:r>
            <a:r>
              <a:rPr lang="en-US" sz="2200" dirty="0">
                <a:solidFill>
                  <a:srgbClr val="800000"/>
                </a:solidFill>
              </a:rPr>
              <a:t>, in </a:t>
            </a:r>
            <a:r>
              <a:rPr lang="en-US" sz="2200" dirty="0" err="1">
                <a:solidFill>
                  <a:srgbClr val="800000"/>
                </a:solidFill>
              </a:rPr>
              <a:t>inorder</a:t>
            </a:r>
            <a:endParaRPr lang="en-US" sz="2200" dirty="0">
              <a:solidFill>
                <a:srgbClr val="8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43400" y="3810000"/>
            <a:ext cx="3810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 help out, put </a:t>
            </a:r>
            <a:r>
              <a:rPr lang="en-US" dirty="0" err="1"/>
              <a:t>parens</a:t>
            </a:r>
            <a:r>
              <a:rPr lang="en-US" dirty="0"/>
              <a:t> around expressions with operators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581400" y="5562600"/>
            <a:ext cx="1024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(2 + 3)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690646" y="56343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10200" y="5562600"/>
            <a:ext cx="1024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(1 + 4)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49403" y="1826567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929162" y="2283767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601603" y="281716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516003" y="2812702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16203" y="2359967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82803" y="281716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08542" y="2830783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  <p:cxnSp>
        <p:nvCxnSpPr>
          <p:cNvPr id="37" name="Straight Connector 36"/>
          <p:cNvCxnSpPr/>
          <p:nvPr/>
        </p:nvCxnSpPr>
        <p:spPr>
          <a:xfrm flipH="1">
            <a:off x="3287403" y="2207567"/>
            <a:ext cx="7620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430403" y="2207567"/>
            <a:ext cx="609600" cy="304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479942" y="2754583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4887603" y="2740967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211203" y="2664767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2754003" y="2664767"/>
            <a:ext cx="2286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6742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4" grpId="0"/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Expression trees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1" name="Content Placeholder 3"/>
          <p:cNvSpPr txBox="1">
            <a:spLocks/>
          </p:cNvSpPr>
          <p:nvPr/>
        </p:nvSpPr>
        <p:spPr>
          <a:xfrm>
            <a:off x="381000" y="1676400"/>
            <a:ext cx="8153400" cy="4495800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vert="horz">
            <a:normAutofit fontScale="92500"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public class Add extends </a:t>
            </a:r>
            <a:r>
              <a:rPr lang="en-US" sz="2400" dirty="0" err="1"/>
              <a:t>Exp</a:t>
            </a:r>
            <a:r>
              <a:rPr lang="en-US" sz="2400" dirty="0"/>
              <a:t>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    </a:t>
            </a:r>
            <a:r>
              <a:rPr lang="en-US" sz="2400" dirty="0" err="1"/>
              <a:t>Exp</a:t>
            </a:r>
            <a:r>
              <a:rPr lang="en-US" sz="2400" dirty="0"/>
              <a:t> left;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    </a:t>
            </a:r>
            <a:r>
              <a:rPr lang="en-US" sz="2400" dirty="0" err="1"/>
              <a:t>Exp</a:t>
            </a:r>
            <a:r>
              <a:rPr lang="en-US" sz="2400" dirty="0"/>
              <a:t> right;</a:t>
            </a:r>
          </a:p>
          <a:p>
            <a:pPr marL="0" indent="0">
              <a:spcBef>
                <a:spcPts val="600"/>
              </a:spcBef>
              <a:buFont typeface="Wingdings"/>
              <a:buNone/>
            </a:pPr>
            <a:r>
              <a:rPr lang="en-US" sz="2400" dirty="0"/>
              <a:t>    </a:t>
            </a:r>
            <a:r>
              <a:rPr lang="en-US" sz="2400" dirty="0">
                <a:solidFill>
                  <a:srgbClr val="008000"/>
                </a:solidFill>
              </a:rPr>
              <a:t>/** Return the value of this exp. */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    public 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eval</a:t>
            </a:r>
            <a:r>
              <a:rPr lang="en-US" sz="2400" dirty="0"/>
              <a:t>() {return </a:t>
            </a:r>
            <a:r>
              <a:rPr lang="en-US" sz="2400" dirty="0" err="1"/>
              <a:t>left.eval</a:t>
            </a:r>
            <a:r>
              <a:rPr lang="en-US" sz="2400" dirty="0"/>
              <a:t>() + </a:t>
            </a:r>
            <a:r>
              <a:rPr lang="en-US" sz="2400" dirty="0" err="1"/>
              <a:t>right.eval</a:t>
            </a:r>
            <a:r>
              <a:rPr lang="en-US" sz="2400" dirty="0"/>
              <a:t>();}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endParaRPr lang="en-US" sz="2400" dirty="0"/>
          </a:p>
          <a:p>
            <a:pPr marL="0" indent="0">
              <a:spcBef>
                <a:spcPts val="600"/>
              </a:spcBef>
              <a:buFont typeface="Wingdings"/>
              <a:buNone/>
            </a:pPr>
            <a:r>
              <a:rPr lang="en-US" sz="2400" dirty="0"/>
              <a:t>    </a:t>
            </a:r>
            <a:r>
              <a:rPr lang="en-US" sz="2400" dirty="0">
                <a:solidFill>
                  <a:srgbClr val="008000"/>
                </a:solidFill>
              </a:rPr>
              <a:t>/** Return the preorder.*/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    public String pre() {return “+  “ + </a:t>
            </a:r>
            <a:r>
              <a:rPr lang="en-US" sz="2400" dirty="0" err="1"/>
              <a:t>left.pre</a:t>
            </a:r>
            <a:r>
              <a:rPr lang="en-US" sz="2400" dirty="0"/>
              <a:t>() + </a:t>
            </a:r>
            <a:r>
              <a:rPr lang="en-US" sz="2400" dirty="0" err="1"/>
              <a:t>right.pre</a:t>
            </a:r>
            <a:r>
              <a:rPr lang="en-US" sz="2400" dirty="0"/>
              <a:t>(); }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 </a:t>
            </a:r>
            <a:r>
              <a:rPr lang="en-US" sz="2400" dirty="0">
                <a:solidFill>
                  <a:srgbClr val="008000"/>
                </a:solidFill>
              </a:rPr>
              <a:t>/** Return the </a:t>
            </a:r>
            <a:r>
              <a:rPr lang="en-US" sz="2400" dirty="0" err="1">
                <a:solidFill>
                  <a:srgbClr val="008000"/>
                </a:solidFill>
              </a:rPr>
              <a:t>postorder</a:t>
            </a:r>
            <a:r>
              <a:rPr lang="en-US" sz="2400" dirty="0">
                <a:solidFill>
                  <a:srgbClr val="008000"/>
                </a:solidFill>
              </a:rPr>
              <a:t>.*/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 public String post() {return </a:t>
            </a:r>
            <a:r>
              <a:rPr lang="en-US" sz="2400" dirty="0" err="1"/>
              <a:t>left.post</a:t>
            </a:r>
            <a:r>
              <a:rPr lang="en-US" sz="2400" dirty="0"/>
              <a:t>() + </a:t>
            </a:r>
            <a:r>
              <a:rPr lang="en-US" sz="2400" dirty="0" err="1"/>
              <a:t>right.post</a:t>
            </a:r>
            <a:r>
              <a:rPr lang="en-US" sz="2400" dirty="0"/>
              <a:t>() + “+  “; 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}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48200" y="762000"/>
            <a:ext cx="4038600" cy="19389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public abstract class </a:t>
            </a:r>
            <a:r>
              <a:rPr lang="en-US" dirty="0" err="1"/>
              <a:t>Exp</a:t>
            </a:r>
            <a:r>
              <a:rPr lang="en-US" dirty="0"/>
              <a:t> {</a:t>
            </a:r>
          </a:p>
          <a:p>
            <a:r>
              <a:rPr lang="en-US" dirty="0"/>
              <a:t>    public abstract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eval</a:t>
            </a:r>
            <a:r>
              <a:rPr lang="en-US" dirty="0"/>
              <a:t>();</a:t>
            </a:r>
          </a:p>
          <a:p>
            <a:r>
              <a:rPr lang="en-US" dirty="0"/>
              <a:t>    public abstract String pre();</a:t>
            </a:r>
          </a:p>
          <a:p>
            <a:r>
              <a:rPr lang="en-US" dirty="0"/>
              <a:t>    public abstract String post();</a:t>
            </a:r>
          </a:p>
          <a:p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52944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3202</TotalTime>
  <Pages>0</Pages>
  <Words>2006</Words>
  <Characters>0</Characters>
  <Application>Microsoft Office PowerPoint</Application>
  <PresentationFormat>On-screen Show (4:3)</PresentationFormat>
  <Lines>0</Lines>
  <Paragraphs>480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Arial</vt:lpstr>
      <vt:lpstr>Courier New</vt:lpstr>
      <vt:lpstr>Symbol</vt:lpstr>
      <vt:lpstr>Times New Roman</vt:lpstr>
      <vt:lpstr>Tw Cen MT</vt:lpstr>
      <vt:lpstr>Wingdings</vt:lpstr>
      <vt:lpstr>Wingdings 2</vt:lpstr>
      <vt:lpstr>Median</vt:lpstr>
      <vt:lpstr>ADTs, Grammars, Parsing, Tree traversals</vt:lpstr>
      <vt:lpstr>Pointers to material</vt:lpstr>
      <vt:lpstr>Expression trees</vt:lpstr>
      <vt:lpstr>Expression trees</vt:lpstr>
      <vt:lpstr>tree for (2 + 3) * (1 + 4)</vt:lpstr>
      <vt:lpstr>tree for (2 + 3) * (1 + 4)</vt:lpstr>
      <vt:lpstr>tree for (2 + 3) * (1 + 4)</vt:lpstr>
      <vt:lpstr>tree for (2 + 3) * (1 + 4)</vt:lpstr>
      <vt:lpstr>Expression trees</vt:lpstr>
      <vt:lpstr>Motivation for grammars</vt:lpstr>
      <vt:lpstr>A Grammar</vt:lpstr>
      <vt:lpstr>A Grammar</vt:lpstr>
      <vt:lpstr>A recursive grammar</vt:lpstr>
      <vt:lpstr>Detour</vt:lpstr>
      <vt:lpstr>Sentences with periods</vt:lpstr>
      <vt:lpstr>Grammars for programming languages</vt:lpstr>
      <vt:lpstr>Grammar for simple expressions (not the best)</vt:lpstr>
      <vt:lpstr>Parsing</vt:lpstr>
      <vt:lpstr>Ambiguity</vt:lpstr>
      <vt:lpstr>Recursive descent parsing</vt:lpstr>
      <vt:lpstr>Parsing an E </vt:lpstr>
      <vt:lpstr>Specification: /** Unprocessed input starts an E. …*/ </vt:lpstr>
      <vt:lpstr>Illustration of parsing to check syntax</vt:lpstr>
      <vt:lpstr>The scanner constructs tokens</vt:lpstr>
      <vt:lpstr>Change parser to generate a tree</vt:lpstr>
      <vt:lpstr>Change parser to generate a tree</vt:lpstr>
      <vt:lpstr>Code for a stack machine</vt:lpstr>
      <vt:lpstr>Code for a stack machine</vt:lpstr>
      <vt:lpstr>Use parser to generate code for a stack machine</vt:lpstr>
      <vt:lpstr>Grammar that gives precedence to * over +</vt:lpstr>
      <vt:lpstr>Does recursive descent always work?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CS211</dc:title>
  <dc:creator>chew</dc:creator>
  <cp:lastModifiedBy>Michael George</cp:lastModifiedBy>
  <cp:revision>132</cp:revision>
  <cp:lastPrinted>2013-09-23T16:53:33Z</cp:lastPrinted>
  <dcterms:modified xsi:type="dcterms:W3CDTF">2016-10-03T20:23:54Z</dcterms:modified>
</cp:coreProperties>
</file>