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72" r:id="rId1"/>
  </p:sldMasterIdLst>
  <p:notesMasterIdLst>
    <p:notesMasterId r:id="rId25"/>
  </p:notesMasterIdLst>
  <p:handoutMasterIdLst>
    <p:handoutMasterId r:id="rId26"/>
  </p:handoutMasterIdLst>
  <p:sldIdLst>
    <p:sldId id="257" r:id="rId2"/>
    <p:sldId id="308" r:id="rId3"/>
    <p:sldId id="277" r:id="rId4"/>
    <p:sldId id="361" r:id="rId5"/>
    <p:sldId id="369" r:id="rId6"/>
    <p:sldId id="370" r:id="rId7"/>
    <p:sldId id="371" r:id="rId8"/>
    <p:sldId id="372" r:id="rId9"/>
    <p:sldId id="374" r:id="rId10"/>
    <p:sldId id="373" r:id="rId11"/>
    <p:sldId id="271" r:id="rId12"/>
    <p:sldId id="272" r:id="rId13"/>
    <p:sldId id="366" r:id="rId14"/>
    <p:sldId id="375" r:id="rId15"/>
    <p:sldId id="376" r:id="rId16"/>
    <p:sldId id="356" r:id="rId17"/>
    <p:sldId id="357" r:id="rId18"/>
    <p:sldId id="358" r:id="rId19"/>
    <p:sldId id="359" r:id="rId20"/>
    <p:sldId id="360" r:id="rId21"/>
    <p:sldId id="279" r:id="rId22"/>
    <p:sldId id="368" r:id="rId23"/>
    <p:sldId id="367" r:id="rId24"/>
  </p:sldIdLst>
  <p:sldSz cx="9144000" cy="6858000" type="screen4x3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5pPr>
    <a:lvl6pPr marL="2286000" algn="l" defTabSz="914400" rtl="0" eaLnBrk="1" latinLnBrk="0" hangingPunct="1"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6pPr>
    <a:lvl7pPr marL="2743200" algn="l" defTabSz="914400" rtl="0" eaLnBrk="1" latinLnBrk="0" hangingPunct="1"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7pPr>
    <a:lvl8pPr marL="3200400" algn="l" defTabSz="914400" rtl="0" eaLnBrk="1" latinLnBrk="0" hangingPunct="1"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8pPr>
    <a:lvl9pPr marL="3657600" algn="l" defTabSz="914400" rtl="0" eaLnBrk="1" latinLnBrk="0" hangingPunct="1">
      <a:defRPr sz="2400" kern="1200">
        <a:solidFill>
          <a:srgbClr val="000000"/>
        </a:solidFill>
        <a:latin typeface="Times New Roman" charset="0"/>
        <a:ea typeface="ヒラギノ明朝 ProN W3" charset="0"/>
        <a:cs typeface="ヒラギノ明朝 ProN W3" charset="0"/>
        <a:sym typeface="Times New Roman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 useTimings="0">
    <p:browse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3399"/>
    <a:srgbClr val="FFFFCC"/>
    <a:srgbClr val="FF00FF"/>
    <a:srgbClr val="33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94" d="100"/>
          <a:sy n="94" d="100"/>
        </p:scale>
        <p:origin x="-1448" y="-112"/>
      </p:cViewPr>
      <p:guideLst>
        <p:guide orient="horz" pos="1152"/>
        <p:guide pos="2016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28" d="100"/>
        <a:sy n="128" d="100"/>
      </p:scale>
      <p:origin x="0" y="8296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notesMaster" Target="notesMasters/notesMaster1.xml"/><Relationship Id="rId26" Type="http://schemas.openxmlformats.org/officeDocument/2006/relationships/handoutMaster" Target="handoutMasters/handoutMaster1.xml"/><Relationship Id="rId27" Type="http://schemas.openxmlformats.org/officeDocument/2006/relationships/printerSettings" Target="printerSettings/printerSettings1.bin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9B4318BD-C299-44E9-88D1-C6CC9E233D26}" type="datetimeFigureOut">
              <a:rPr lang="fr-FR" smtClean="0"/>
              <a:pPr/>
              <a:t>9/20/16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8A05F905-2C5C-4864-A355-6EC3CB3AE8BB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04403558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1F579695-C23E-4FFE-ABC5-539166CA7C48}" type="datetimeFigureOut">
              <a:rPr lang="fr-FR" smtClean="0"/>
              <a:pPr/>
              <a:t>9/20/16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661" tIns="48331" rIns="96661" bIns="48331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520" y="4560570"/>
            <a:ext cx="5852160" cy="4320540"/>
          </a:xfrm>
          <a:prstGeom prst="rect">
            <a:avLst/>
          </a:prstGeom>
        </p:spPr>
        <p:txBody>
          <a:bodyPr vert="horz" lIns="96661" tIns="48331" rIns="96661" bIns="48331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FF3DDF71-1BD4-4DB5-A775-C070775D01DC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366269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pPr algn="ctr" eaLnBrk="1" latinLnBrk="0" hangingPunct="1"/>
            <a:fld id="{23A271A1-F6D6-438B-A432-4747EE7ECD40}" type="datetimeFigureOut">
              <a:rPr lang="en-US" smtClean="0"/>
              <a:pPr algn="ctr" eaLnBrk="1" latinLnBrk="0" hangingPunct="1"/>
              <a:t>9/20/16</a:t>
            </a:fld>
            <a:endParaRPr lang="en-US" sz="2000" dirty="0">
              <a:solidFill>
                <a:srgbClr val="FFFFFF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pPr algn="r" eaLnBrk="1" latinLnBrk="0" hangingPunct="1"/>
            <a:endParaRPr kumimoji="0" lang="en-US" dirty="0">
              <a:solidFill>
                <a:schemeClr val="tx2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9530CB95-2B6A-467F-B333-49971DD9111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7486EEE-CEC5-4AEA-9FA0-08BD86ED8DF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A480990A-AB83-4A88-A706-0F19240CB24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175A245-EE69-4B3A-AFB3-0E3CED17144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0A9BB117-30C8-4C4C-A786-F07586D086A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kumimoji="0"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5A7D23AC-FF0A-4996-AE1A-D46A578017F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A730C3DA-37AA-4A8A-84A9-259E84A18A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F0DD195D-8CA4-4EB9-95E6-C475B94F1C9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7D0FE9C2-751A-4D4B-83D5-7DEE1D71A43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kumimoji="0"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895EA-417B-4F7C-962F-9E328EFCE28A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23A271A1-F6D6-438B-A432-4747EE7ECD40}" type="datetimeFigureOut">
              <a:rPr lang="en-US" smtClean="0"/>
              <a:pPr/>
              <a:t>9/20/16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kumimoji="0" lang="en-US" dirty="0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8E15FE25-7B5C-405C-9E44-2D9F3E6861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23A271A1-F6D6-438B-A432-4747EE7ECD40}" type="datetimeFigureOut">
              <a:rPr lang="en-US" smtClean="0"/>
              <a:pPr/>
              <a:t>9/20/16</a:t>
            </a:fld>
            <a:endParaRPr lang="en-US" sz="1400" dirty="0">
              <a:solidFill>
                <a:schemeClr val="tx2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pPr algn="r" eaLnBrk="1" latinLnBrk="0" hangingPunct="1"/>
            <a:endParaRPr kumimoji="0" lang="en-US" sz="1400" dirty="0">
              <a:solidFill>
                <a:schemeClr val="tx2"/>
              </a:solidFill>
            </a:endParaRPr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3AE02889-2932-4A11-AA74-26138C8CBEC2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tiff"/><Relationship Id="rId4" Type="http://schemas.openxmlformats.org/officeDocument/2006/relationships/image" Target="../media/image6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tiff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tiff"/><Relationship Id="rId3" Type="http://schemas.openxmlformats.org/officeDocument/2006/relationships/image" Target="../media/image6.tiff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73" name="Group 1"/>
          <p:cNvGrpSpPr>
            <a:grpSpLocks/>
          </p:cNvGrpSpPr>
          <p:nvPr/>
        </p:nvGrpSpPr>
        <p:grpSpPr bwMode="auto">
          <a:xfrm>
            <a:off x="304800" y="228600"/>
            <a:ext cx="4711700" cy="5981700"/>
            <a:chOff x="0" y="0"/>
            <a:chExt cx="2968" cy="3768"/>
          </a:xfrm>
        </p:grpSpPr>
        <p:sp>
          <p:nvSpPr>
            <p:cNvPr id="3074" name="Rectangle 2"/>
            <p:cNvSpPr>
              <a:spLocks/>
            </p:cNvSpPr>
            <p:nvPr/>
          </p:nvSpPr>
          <p:spPr bwMode="auto">
            <a:xfrm>
              <a:off x="0" y="0"/>
              <a:ext cx="2968" cy="3768"/>
            </a:xfrm>
            <a:prstGeom prst="rect">
              <a:avLst/>
            </a:prstGeom>
            <a:solidFill>
              <a:schemeClr val="accent1"/>
            </a:solidFill>
            <a:ln w="12700">
              <a:noFill/>
              <a:miter lim="800000"/>
              <a:headEnd type="none" w="med" len="med"/>
              <a:tailEnd type="none" w="med" len="med"/>
            </a:ln>
          </p:spPr>
          <p:txBody>
            <a:bodyPr lIns="0" tIns="0" rIns="0" bIns="0"/>
            <a:lstStyle/>
            <a:p>
              <a:endParaRPr lang="fr-BE"/>
            </a:p>
          </p:txBody>
        </p:sp>
        <p:pic>
          <p:nvPicPr>
            <p:cNvPr id="3075" name="Picture 3"/>
            <p:cNvPicPr>
              <a:picLocks noChangeAspect="1" noChangeArrowheads="1"/>
            </p:cNvPicPr>
            <p:nvPr/>
          </p:nvPicPr>
          <p:blipFill>
            <a:blip r:embed="rId2" cstate="print"/>
            <a:srcRect l="20000" t="218" r="6874" b="438"/>
            <a:stretch>
              <a:fillRect/>
            </a:stretch>
          </p:blipFill>
          <p:spPr bwMode="auto">
            <a:xfrm>
              <a:off x="80" y="72"/>
              <a:ext cx="2808" cy="3624"/>
            </a:xfrm>
            <a:prstGeom prst="rect">
              <a:avLst/>
            </a:prstGeom>
            <a:noFill/>
            <a:ln w="12700">
              <a:noFill/>
              <a:miter lim="800000"/>
              <a:headEnd/>
              <a:tailEnd/>
            </a:ln>
          </p:spPr>
        </p:pic>
      </p:grpSp>
      <p:sp>
        <p:nvSpPr>
          <p:cNvPr id="3076" name="Rectangle 4"/>
          <p:cNvSpPr>
            <a:spLocks noGrp="1" noChangeArrowheads="1"/>
          </p:cNvSpPr>
          <p:nvPr>
            <p:ph type="ctrTitle"/>
          </p:nvPr>
        </p:nvSpPr>
        <p:spPr>
          <a:ln/>
        </p:spPr>
        <p:txBody>
          <a:bodyPr rIns="132080"/>
          <a:lstStyle/>
          <a:p>
            <a:pPr algn="r"/>
            <a:r>
              <a:rPr lang="en-US" sz="3600" dirty="0" smtClean="0"/>
              <a:t>Recursion (Continued)</a:t>
            </a:r>
            <a:endParaRPr lang="en-US" sz="3600" dirty="0"/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subTitle" idx="1"/>
          </p:nvPr>
        </p:nvSpPr>
        <p:spPr>
          <a:ln/>
        </p:spPr>
        <p:txBody>
          <a:bodyPr rIns="132080" anchor="ctr">
            <a:normAutofit fontScale="92500" lnSpcReduction="10000"/>
          </a:bodyPr>
          <a:lstStyle/>
          <a:p>
            <a:pPr marL="39688" indent="0" algn="ctr">
              <a:spcBef>
                <a:spcPct val="0"/>
              </a:spcBef>
              <a:buFont typeface="Wingdings" charset="2"/>
              <a:buNone/>
            </a:pPr>
            <a:r>
              <a:rPr lang="en-US" sz="2000" dirty="0"/>
              <a:t>Lecture 9</a:t>
            </a:r>
          </a:p>
          <a:p>
            <a:pPr marL="39688" indent="0" algn="ctr">
              <a:spcBef>
                <a:spcPts val="500"/>
              </a:spcBef>
              <a:buFont typeface="Wingdings" charset="2"/>
              <a:buNone/>
            </a:pPr>
            <a:r>
              <a:rPr lang="en-US" sz="2000" dirty="0"/>
              <a:t>CS2110 – </a:t>
            </a:r>
            <a:r>
              <a:rPr lang="en-US" sz="2000" dirty="0" smtClean="0"/>
              <a:t>Fall2016</a:t>
            </a:r>
            <a:endParaRPr lang="en-US" sz="2000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Overview references to sections </a:t>
            </a:r>
            <a:r>
              <a:rPr lang="en-US" sz="3600" dirty="0" smtClean="0">
                <a:solidFill>
                  <a:srgbClr val="008000"/>
                </a:solidFill>
              </a:rPr>
              <a:t>in text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609600" y="1524000"/>
            <a:ext cx="8153400" cy="2362200"/>
          </a:xfrm>
        </p:spPr>
        <p:txBody>
          <a:bodyPr>
            <a:noAutofit/>
          </a:bodyPr>
          <a:lstStyle/>
          <a:p>
            <a:r>
              <a:rPr lang="en-US" sz="2400" dirty="0" smtClean="0"/>
              <a:t>What is recursion? </a:t>
            </a:r>
            <a:r>
              <a:rPr lang="en-US" sz="2400" dirty="0" smtClean="0">
                <a:solidFill>
                  <a:srgbClr val="008000"/>
                </a:solidFill>
              </a:rPr>
              <a:t>7.1-7.39 </a:t>
            </a:r>
            <a:r>
              <a:rPr lang="en-US" sz="2400" dirty="0" smtClean="0"/>
              <a:t>  </a:t>
            </a:r>
            <a:r>
              <a:rPr lang="en-US" sz="2400" dirty="0" smtClean="0">
                <a:solidFill>
                  <a:srgbClr val="800000"/>
                </a:solidFill>
              </a:rPr>
              <a:t>slide 1-7</a:t>
            </a:r>
          </a:p>
          <a:p>
            <a:r>
              <a:rPr lang="en-US" sz="2400" dirty="0" smtClean="0"/>
              <a:t>Base case   </a:t>
            </a:r>
            <a:r>
              <a:rPr lang="en-US" sz="2400" dirty="0" smtClean="0">
                <a:solidFill>
                  <a:srgbClr val="00B050"/>
                </a:solidFill>
              </a:rPr>
              <a:t>7.1-7.10</a:t>
            </a:r>
            <a:r>
              <a:rPr lang="en-US" sz="2400" dirty="0" smtClean="0"/>
              <a:t> </a:t>
            </a:r>
            <a:r>
              <a:rPr lang="en-US" sz="2400" dirty="0" smtClean="0">
                <a:solidFill>
                  <a:srgbClr val="800000"/>
                </a:solidFill>
              </a:rPr>
              <a:t>slide 13</a:t>
            </a:r>
            <a:endParaRPr lang="en-US" sz="2400" b="1" dirty="0" smtClean="0">
              <a:solidFill>
                <a:srgbClr val="800000"/>
              </a:solidFill>
            </a:endParaRPr>
          </a:p>
          <a:p>
            <a:r>
              <a:rPr lang="en-US" sz="2400" dirty="0" smtClean="0"/>
              <a:t>How Java stack frames work </a:t>
            </a:r>
            <a:r>
              <a:rPr lang="en-US" sz="2400" dirty="0" smtClean="0">
                <a:solidFill>
                  <a:srgbClr val="00B050"/>
                </a:solidFill>
              </a:rPr>
              <a:t>7.8-7.10 </a:t>
            </a:r>
            <a:r>
              <a:rPr lang="en-US" sz="2400" dirty="0" smtClean="0">
                <a:solidFill>
                  <a:srgbClr val="800000"/>
                </a:solidFill>
              </a:rPr>
              <a:t>slide 28-32</a:t>
            </a:r>
          </a:p>
          <a:p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838200" y="3124200"/>
            <a:ext cx="7467600" cy="34470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Solutions to recitation problem sets. See Piazza Supplemental Study Material</a:t>
            </a:r>
          </a:p>
          <a:p>
            <a:pPr>
              <a:spcBef>
                <a:spcPts val="1200"/>
              </a:spcBef>
            </a:pPr>
            <a:r>
              <a:rPr lang="en-US" dirty="0" smtClean="0">
                <a:solidFill>
                  <a:srgbClr val="0000FF"/>
                </a:solidFill>
              </a:rPr>
              <a:t>TA </a:t>
            </a:r>
            <a:r>
              <a:rPr lang="en-US" dirty="0" err="1" smtClean="0">
                <a:solidFill>
                  <a:srgbClr val="0000FF"/>
                </a:solidFill>
              </a:rPr>
              <a:t>midsemester</a:t>
            </a:r>
            <a:r>
              <a:rPr lang="en-US" dirty="0" smtClean="0">
                <a:solidFill>
                  <a:srgbClr val="0000FF"/>
                </a:solidFill>
              </a:rPr>
              <a:t> evaluation coming! PLEASE help us and complete the evaluations! A chance to help TAs and YOU this semester</a:t>
            </a: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r>
              <a:rPr lang="en-US" dirty="0" smtClean="0">
                <a:solidFill>
                  <a:srgbClr val="CC3399"/>
                </a:solidFill>
              </a:rPr>
              <a:t>Prelim a week from Thursday. </a:t>
            </a:r>
            <a:r>
              <a:rPr lang="en-US" dirty="0" smtClean="0">
                <a:solidFill>
                  <a:srgbClr val="0000FF"/>
                </a:solidFill>
              </a:rPr>
              <a:t>32 conflicts so far.</a:t>
            </a:r>
            <a:br>
              <a:rPr lang="en-US" dirty="0" smtClean="0">
                <a:solidFill>
                  <a:srgbClr val="0000FF"/>
                </a:solidFill>
              </a:rPr>
            </a:br>
            <a:r>
              <a:rPr lang="en-US" dirty="0" smtClean="0">
                <a:solidFill>
                  <a:srgbClr val="CC3399"/>
                </a:solidFill>
              </a:rPr>
              <a:t>Look </a:t>
            </a:r>
            <a:r>
              <a:rPr lang="en-US" dirty="0" smtClean="0">
                <a:solidFill>
                  <a:srgbClr val="CC3399"/>
                </a:solidFill>
              </a:rPr>
              <a:t>here for </a:t>
            </a:r>
            <a:r>
              <a:rPr lang="en-US" dirty="0" smtClean="0">
                <a:solidFill>
                  <a:srgbClr val="CC3399"/>
                </a:solidFill>
              </a:rPr>
              <a:t>info:</a:t>
            </a:r>
            <a:endParaRPr lang="en-US" dirty="0" smtClean="0">
              <a:solidFill>
                <a:srgbClr val="CC3399"/>
              </a:solidFill>
            </a:endParaRPr>
          </a:p>
          <a:p>
            <a:pPr>
              <a:spcBef>
                <a:spcPts val="1200"/>
              </a:spcBef>
            </a:pPr>
            <a:r>
              <a:rPr lang="en-US" sz="2000" dirty="0">
                <a:solidFill>
                  <a:srgbClr val="CC3399"/>
                </a:solidFill>
              </a:rPr>
              <a:t>http://</a:t>
            </a:r>
            <a:r>
              <a:rPr lang="en-US" sz="2000" dirty="0" err="1">
                <a:solidFill>
                  <a:srgbClr val="CC3399"/>
                </a:solidFill>
              </a:rPr>
              <a:t>www.cs.cornell.edu</a:t>
            </a:r>
            <a:r>
              <a:rPr lang="en-US" sz="2000" dirty="0">
                <a:solidFill>
                  <a:srgbClr val="CC3399"/>
                </a:solidFill>
              </a:rPr>
              <a:t>/courses/CS2110/2016fa/</a:t>
            </a:r>
            <a:r>
              <a:rPr lang="en-US" sz="2000" dirty="0" err="1">
                <a:solidFill>
                  <a:srgbClr val="CC3399"/>
                </a:solidFill>
              </a:rPr>
              <a:t>exams.html</a:t>
            </a:r>
            <a:endParaRPr lang="en-US" sz="2000" dirty="0">
              <a:solidFill>
                <a:srgbClr val="CC339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801199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Rectangle 1"/>
          <p:cNvSpPr>
            <a:spLocks noGrp="1" noChangeArrowheads="1"/>
          </p:cNvSpPr>
          <p:nvPr>
            <p:ph type="title"/>
          </p:nvPr>
        </p:nvSpPr>
        <p:spPr>
          <a:xfrm>
            <a:off x="685800" y="411163"/>
            <a:ext cx="7772400" cy="1076325"/>
          </a:xfrm>
          <a:ln/>
        </p:spPr>
        <p:txBody>
          <a:bodyPr rIns="132080">
            <a:normAutofit/>
          </a:bodyPr>
          <a:lstStyle/>
          <a:p>
            <a:pPr algn="ctr"/>
            <a:r>
              <a:rPr lang="en-US" sz="3200" dirty="0" smtClean="0">
                <a:solidFill>
                  <a:srgbClr val="800000"/>
                </a:solidFill>
              </a:rPr>
              <a:t>Summary of method call execution: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5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1B8D5EDB-C7D2-4E15-AD8E-B44246F73DE8}" type="slidenum">
              <a:rPr lang="en-US"/>
              <a:pPr/>
              <a:t>3</a:t>
            </a:fld>
            <a:endParaRPr lang="en-US"/>
          </a:p>
        </p:txBody>
      </p:sp>
      <p:sp>
        <p:nvSpPr>
          <p:cNvPr id="2" name="Content Placeholder 1"/>
          <p:cNvSpPr>
            <a:spLocks noGrp="1"/>
          </p:cNvSpPr>
          <p:nvPr>
            <p:ph sz="quarter" idx="1"/>
          </p:nvPr>
        </p:nvSpPr>
        <p:spPr>
          <a:xfrm>
            <a:off x="609600" y="1371600"/>
            <a:ext cx="5483352" cy="3810000"/>
          </a:xfrm>
        </p:spPr>
        <p:txBody>
          <a:bodyPr>
            <a:noAutofit/>
          </a:bodyPr>
          <a:lstStyle/>
          <a:p>
            <a:pPr>
              <a:spcBef>
                <a:spcPts val="1200"/>
              </a:spcBef>
            </a:pPr>
            <a:r>
              <a:rPr lang="en-US" sz="2400" dirty="0" smtClean="0">
                <a:latin typeface="Times New Roman"/>
                <a:cs typeface="Times New Roman"/>
              </a:rPr>
              <a:t>1. Push frame for call onto call stack.</a:t>
            </a:r>
          </a:p>
          <a:p>
            <a:pPr>
              <a:spcBef>
                <a:spcPts val="1200"/>
              </a:spcBef>
            </a:pPr>
            <a:r>
              <a:rPr lang="en-US" sz="2400" dirty="0" smtClean="0">
                <a:latin typeface="Times New Roman"/>
                <a:cs typeface="Times New Roman"/>
              </a:rPr>
              <a:t>2. Assign </a:t>
            </a:r>
            <a:r>
              <a:rPr lang="en-US" sz="2400" dirty="0" err="1" smtClean="0">
                <a:latin typeface="Times New Roman"/>
                <a:cs typeface="Times New Roman"/>
              </a:rPr>
              <a:t>arg</a:t>
            </a:r>
            <a:r>
              <a:rPr lang="en-US" sz="2400" dirty="0" smtClean="0">
                <a:latin typeface="Times New Roman"/>
                <a:cs typeface="Times New Roman"/>
              </a:rPr>
              <a:t> values to pars.</a:t>
            </a:r>
          </a:p>
          <a:p>
            <a:pPr>
              <a:spcBef>
                <a:spcPts val="1200"/>
              </a:spcBef>
            </a:pPr>
            <a:r>
              <a:rPr lang="en-US" sz="2400" dirty="0" smtClean="0">
                <a:latin typeface="Times New Roman"/>
                <a:cs typeface="Times New Roman"/>
              </a:rPr>
              <a:t>3. </a:t>
            </a:r>
            <a:r>
              <a:rPr lang="en-US" sz="2400" dirty="0">
                <a:latin typeface="Times New Roman"/>
                <a:cs typeface="Times New Roman"/>
              </a:rPr>
              <a:t>E</a:t>
            </a:r>
            <a:r>
              <a:rPr lang="en-US" sz="2400" dirty="0" smtClean="0">
                <a:latin typeface="Times New Roman"/>
                <a:cs typeface="Times New Roman"/>
              </a:rPr>
              <a:t>xecute method body.</a:t>
            </a:r>
          </a:p>
          <a:p>
            <a:pPr>
              <a:spcBef>
                <a:spcPts val="1200"/>
              </a:spcBef>
            </a:pPr>
            <a:r>
              <a:rPr lang="en-US" sz="2400" dirty="0" smtClean="0">
                <a:latin typeface="Times New Roman"/>
                <a:cs typeface="Times New Roman"/>
              </a:rPr>
              <a:t>4. Pop frame from stack and (for a function) push return value on the stack.</a:t>
            </a:r>
          </a:p>
          <a:p>
            <a:pPr marL="342900" indent="-342900">
              <a:spcBef>
                <a:spcPts val="1200"/>
              </a:spcBef>
            </a:pPr>
            <a:r>
              <a:rPr lang="en-US" sz="2400" dirty="0" smtClean="0">
                <a:latin typeface="Times New Roman"/>
                <a:cs typeface="Times New Roman"/>
              </a:rPr>
              <a:t>For function call: When control given back to call, pop return value, use it as the value of the function call.</a:t>
            </a:r>
            <a:endParaRPr lang="en-US" sz="2400" dirty="0">
              <a:latin typeface="Times New Roman"/>
              <a:cs typeface="Times New Roman"/>
            </a:endParaRPr>
          </a:p>
        </p:txBody>
      </p:sp>
      <p:grpSp>
        <p:nvGrpSpPr>
          <p:cNvPr id="9" name="Group 8"/>
          <p:cNvGrpSpPr/>
          <p:nvPr/>
        </p:nvGrpSpPr>
        <p:grpSpPr>
          <a:xfrm>
            <a:off x="762000" y="4114800"/>
            <a:ext cx="7696200" cy="2484060"/>
            <a:chOff x="762000" y="4114800"/>
            <a:chExt cx="7696200" cy="2484060"/>
          </a:xfrm>
        </p:grpSpPr>
        <p:grpSp>
          <p:nvGrpSpPr>
            <p:cNvPr id="6" name="Group 5"/>
            <p:cNvGrpSpPr/>
            <p:nvPr/>
          </p:nvGrpSpPr>
          <p:grpSpPr>
            <a:xfrm>
              <a:off x="762000" y="5029200"/>
              <a:ext cx="4419600" cy="1569660"/>
              <a:chOff x="762000" y="5029200"/>
              <a:chExt cx="4419600" cy="1569660"/>
            </a:xfrm>
          </p:grpSpPr>
          <p:sp>
            <p:nvSpPr>
              <p:cNvPr id="3" name="TextBox 2"/>
              <p:cNvSpPr txBox="1"/>
              <p:nvPr/>
            </p:nvSpPr>
            <p:spPr>
              <a:xfrm>
                <a:off x="762000" y="5029200"/>
                <a:ext cx="2657548" cy="156966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dirty="0"/>
                  <a:t>p</a:t>
                </a:r>
                <a:r>
                  <a:rPr lang="en-US" dirty="0" smtClean="0"/>
                  <a:t>ublic </a:t>
                </a:r>
                <a:r>
                  <a:rPr lang="en-US" dirty="0" err="1" smtClean="0"/>
                  <a:t>int</a:t>
                </a:r>
                <a:r>
                  <a:rPr lang="en-US" dirty="0" smtClean="0"/>
                  <a:t> m(</a:t>
                </a:r>
                <a:r>
                  <a:rPr lang="en-US" dirty="0" err="1" smtClean="0"/>
                  <a:t>int</a:t>
                </a:r>
                <a:r>
                  <a:rPr lang="en-US" dirty="0" smtClean="0"/>
                  <a:t> p) {</a:t>
                </a:r>
              </a:p>
              <a:p>
                <a:r>
                  <a:rPr lang="en-US" dirty="0"/>
                  <a:t> </a:t>
                </a:r>
                <a:r>
                  <a:rPr lang="en-US" dirty="0" smtClean="0"/>
                  <a:t>   </a:t>
                </a:r>
                <a:r>
                  <a:rPr lang="en-US" dirty="0" err="1" smtClean="0"/>
                  <a:t>int</a:t>
                </a:r>
                <a:r>
                  <a:rPr lang="en-US" dirty="0" smtClean="0"/>
                  <a:t> k= </a:t>
                </a:r>
                <a:r>
                  <a:rPr lang="is-IS" dirty="0" smtClean="0"/>
                  <a:t>p+1;</a:t>
                </a:r>
              </a:p>
              <a:p>
                <a:r>
                  <a:rPr lang="is-IS" dirty="0"/>
                  <a:t> </a:t>
                </a:r>
                <a:r>
                  <a:rPr lang="is-IS" dirty="0" smtClean="0"/>
                  <a:t>   return p;</a:t>
                </a:r>
              </a:p>
              <a:p>
                <a:r>
                  <a:rPr lang="is-IS" dirty="0"/>
                  <a:t>}</a:t>
                </a:r>
                <a:endParaRPr lang="en-US" dirty="0"/>
              </a:p>
            </p:txBody>
          </p:sp>
          <p:sp>
            <p:nvSpPr>
              <p:cNvPr id="4" name="Rectangle 3"/>
              <p:cNvSpPr/>
              <p:nvPr/>
            </p:nvSpPr>
            <p:spPr>
              <a:xfrm>
                <a:off x="4071200" y="5334000"/>
                <a:ext cx="1110400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en-US" dirty="0"/>
                  <a:t>m</a:t>
                </a:r>
                <a:r>
                  <a:rPr lang="en-US" dirty="0" smtClean="0"/>
                  <a:t>(5+2)  </a:t>
                </a:r>
                <a:endParaRPr lang="en-US" dirty="0"/>
              </a:p>
            </p:txBody>
          </p:sp>
        </p:grpSp>
        <p:sp>
          <p:nvSpPr>
            <p:cNvPr id="7" name="TextBox 6"/>
            <p:cNvSpPr txBox="1"/>
            <p:nvPr/>
          </p:nvSpPr>
          <p:spPr>
            <a:xfrm>
              <a:off x="6858000" y="5715000"/>
              <a:ext cx="133882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c</a:t>
              </a:r>
              <a:r>
                <a:rPr lang="en-US" dirty="0" smtClean="0"/>
                <a:t>all stack</a:t>
              </a:r>
              <a:endParaRPr lang="en-US" dirty="0"/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6858000" y="4114800"/>
              <a:ext cx="1600200" cy="156966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 </a:t>
              </a:r>
            </a:p>
            <a:p>
              <a:endParaRPr lang="en-US" dirty="0"/>
            </a:p>
            <a:p>
              <a:endParaRPr lang="en-US" dirty="0" smtClean="0"/>
            </a:p>
            <a:p>
              <a:r>
                <a:rPr lang="en-US" dirty="0"/>
                <a:t> </a:t>
              </a:r>
              <a:r>
                <a:rPr lang="en-US" dirty="0" smtClean="0"/>
                <a:t>   </a:t>
              </a:r>
              <a:endParaRPr lang="en-US" dirty="0"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6858000" y="2895600"/>
            <a:ext cx="1600200" cy="1200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/>
              <a:t>p</a:t>
            </a:r>
            <a:r>
              <a:rPr lang="en-US" dirty="0" smtClean="0"/>
              <a:t> ____</a:t>
            </a:r>
          </a:p>
          <a:p>
            <a:endParaRPr lang="en-US" dirty="0"/>
          </a:p>
          <a:p>
            <a:r>
              <a:rPr lang="en-US" dirty="0" smtClean="0"/>
              <a:t>k ____</a:t>
            </a:r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7315200" y="2895600"/>
            <a:ext cx="3385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7</a:t>
            </a:r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7315200" y="3505200"/>
            <a:ext cx="3385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8</a:t>
            </a:r>
            <a:endParaRPr lang="en-US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/>
      <p:bldP spid="1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Understanding recursive methods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32598" y="1828800"/>
            <a:ext cx="7620802" cy="47705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Bef>
                <a:spcPts val="1200"/>
              </a:spcBef>
              <a:buAutoNum type="arabicPeriod"/>
            </a:pPr>
            <a:r>
              <a:rPr lang="en-US" dirty="0" smtClean="0"/>
              <a:t>Have a precise specification</a:t>
            </a:r>
          </a:p>
          <a:p>
            <a:pPr marL="457200" indent="-457200">
              <a:spcBef>
                <a:spcPts val="1200"/>
              </a:spcBef>
              <a:buFontTx/>
              <a:buAutoNum type="arabicPeriod"/>
            </a:pPr>
            <a:r>
              <a:rPr lang="en-US" dirty="0" smtClean="0">
                <a:latin typeface="Times New Roman"/>
                <a:cs typeface="Times New Roman"/>
              </a:rPr>
              <a:t>Check </a:t>
            </a:r>
            <a:r>
              <a:rPr lang="en-US" dirty="0">
                <a:latin typeface="Times New Roman"/>
                <a:cs typeface="Times New Roman"/>
              </a:rPr>
              <a:t>that the method works in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</a:rPr>
              <a:t>the base case(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</a:rPr>
              <a:t>s)</a:t>
            </a:r>
            <a:r>
              <a:rPr lang="en-US" dirty="0" smtClean="0">
                <a:latin typeface="Times New Roman"/>
                <a:cs typeface="Times New Roman"/>
              </a:rPr>
              <a:t>.</a:t>
            </a:r>
          </a:p>
          <a:p>
            <a:pPr marL="0" indent="0">
              <a:spcBef>
                <a:spcPts val="1200"/>
              </a:spcBef>
              <a:buFont typeface="Wingdings"/>
              <a:buNone/>
            </a:pPr>
            <a:r>
              <a:rPr lang="en-US" dirty="0" smtClean="0">
                <a:latin typeface="Times New Roman"/>
                <a:cs typeface="Times New Roman"/>
              </a:rPr>
              <a:t>3</a:t>
            </a:r>
            <a:r>
              <a:rPr lang="en-US" dirty="0">
                <a:latin typeface="Times New Roman"/>
                <a:cs typeface="Times New Roman"/>
              </a:rPr>
              <a:t>. Look at the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</a:rPr>
              <a:t> 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</a:rPr>
              <a:t>recursive case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</a:rPr>
              <a:t>(s)</a:t>
            </a:r>
            <a:r>
              <a:rPr lang="en-US" dirty="0">
                <a:latin typeface="Times New Roman"/>
                <a:cs typeface="Times New Roman"/>
              </a:rPr>
              <a:t>. In your mind, </a:t>
            </a:r>
            <a:r>
              <a:rPr lang="en-US" dirty="0" smtClean="0">
                <a:latin typeface="Times New Roman"/>
                <a:cs typeface="Times New Roman"/>
              </a:rPr>
              <a:t>replace </a:t>
            </a:r>
            <a:r>
              <a:rPr lang="en-US" dirty="0" smtClean="0">
                <a:latin typeface="Times New Roman"/>
                <a:cs typeface="Times New Roman"/>
              </a:rPr>
              <a:t>each recursive </a:t>
            </a:r>
            <a:r>
              <a:rPr lang="en-US" dirty="0">
                <a:latin typeface="Times New Roman"/>
                <a:cs typeface="Times New Roman"/>
              </a:rPr>
              <a:t>call by what </a:t>
            </a:r>
            <a:r>
              <a:rPr lang="en-US" dirty="0" smtClean="0">
                <a:latin typeface="Times New Roman"/>
                <a:cs typeface="Times New Roman"/>
              </a:rPr>
              <a:t>it does </a:t>
            </a:r>
            <a:r>
              <a:rPr lang="en-US" dirty="0">
                <a:latin typeface="Times New Roman"/>
                <a:cs typeface="Times New Roman"/>
              </a:rPr>
              <a:t>according to the spec </a:t>
            </a:r>
            <a:r>
              <a:rPr lang="en-US" dirty="0" smtClean="0">
                <a:latin typeface="Times New Roman"/>
                <a:cs typeface="Times New Roman"/>
              </a:rPr>
              <a:t>and verify </a:t>
            </a:r>
            <a:r>
              <a:rPr lang="en-US" dirty="0">
                <a:latin typeface="Times New Roman"/>
                <a:cs typeface="Times New Roman"/>
              </a:rPr>
              <a:t>correctness</a:t>
            </a:r>
            <a:r>
              <a:rPr lang="en-US" dirty="0" smtClean="0">
                <a:latin typeface="Times New Roman"/>
                <a:cs typeface="Times New Roman"/>
              </a:rPr>
              <a:t>.</a:t>
            </a:r>
          </a:p>
          <a:p>
            <a:pPr>
              <a:spcBef>
                <a:spcPts val="1200"/>
              </a:spcBef>
            </a:pPr>
            <a:r>
              <a:rPr lang="en-US" dirty="0" smtClean="0">
                <a:latin typeface="Times New Roman"/>
                <a:cs typeface="Times New Roman"/>
              </a:rPr>
              <a:t>4</a:t>
            </a:r>
            <a:r>
              <a:rPr lang="en-US" dirty="0">
                <a:latin typeface="Times New Roman"/>
                <a:cs typeface="Times New Roman"/>
              </a:rPr>
              <a:t>. (No infinite recursion) Make sure that the </a:t>
            </a:r>
            <a:r>
              <a:rPr lang="en-US" dirty="0" err="1">
                <a:latin typeface="Times New Roman"/>
                <a:cs typeface="Times New Roman"/>
              </a:rPr>
              <a:t>args</a:t>
            </a:r>
            <a:r>
              <a:rPr lang="en-US" dirty="0">
                <a:latin typeface="Times New Roman"/>
                <a:cs typeface="Times New Roman"/>
              </a:rPr>
              <a:t> </a:t>
            </a:r>
            <a:r>
              <a:rPr lang="en-US" dirty="0" smtClean="0">
                <a:latin typeface="Times New Roman"/>
                <a:cs typeface="Times New Roman"/>
              </a:rPr>
              <a:t>of recursive </a:t>
            </a:r>
            <a:r>
              <a:rPr lang="en-US" dirty="0">
                <a:latin typeface="Times New Roman"/>
                <a:cs typeface="Times New Roman"/>
              </a:rPr>
              <a:t>calls are in some sense smaller than the </a:t>
            </a:r>
            <a:r>
              <a:rPr lang="en-US" dirty="0" smtClean="0">
                <a:latin typeface="Times New Roman"/>
                <a:cs typeface="Times New Roman"/>
              </a:rPr>
              <a:t>pars of </a:t>
            </a:r>
            <a:r>
              <a:rPr lang="en-US" dirty="0">
                <a:latin typeface="Times New Roman"/>
                <a:cs typeface="Times New Roman"/>
              </a:rPr>
              <a:t>the method</a:t>
            </a:r>
          </a:p>
          <a:p>
            <a:pPr marL="0" indent="0">
              <a:spcBef>
                <a:spcPts val="1200"/>
              </a:spcBef>
              <a:buFont typeface="Wingdings"/>
              <a:buNone/>
            </a:pPr>
            <a:endParaRPr lang="en-US" dirty="0">
              <a:latin typeface="Times New Roman"/>
              <a:cs typeface="Times New Roman"/>
            </a:endParaRPr>
          </a:p>
          <a:p>
            <a:pPr marL="457200" indent="-457200">
              <a:buFontTx/>
              <a:buAutoNum type="arabicPeriod"/>
            </a:pPr>
            <a:endParaRPr lang="en-US" dirty="0" smtClean="0">
              <a:latin typeface="Times New Roman"/>
              <a:cs typeface="Times New Roman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45492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32598" y="1828800"/>
            <a:ext cx="7948961" cy="98488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/** Return </a:t>
            </a:r>
            <a:r>
              <a:rPr lang="en-US" dirty="0" smtClean="0">
                <a:solidFill>
                  <a:srgbClr val="0000FF"/>
                </a:solidFill>
              </a:rPr>
              <a:t>shortest </a:t>
            </a:r>
            <a:r>
              <a:rPr lang="en-US" dirty="0">
                <a:solidFill>
                  <a:srgbClr val="0000FF"/>
                </a:solidFill>
              </a:rPr>
              <a:t>substring x of s such </a:t>
            </a:r>
            <a:r>
              <a:rPr lang="en-US" dirty="0" smtClean="0">
                <a:solidFill>
                  <a:srgbClr val="0000FF"/>
                </a:solidFill>
              </a:rPr>
              <a:t>that s </a:t>
            </a:r>
            <a:r>
              <a:rPr lang="en-US" dirty="0">
                <a:solidFill>
                  <a:srgbClr val="0000FF"/>
                </a:solidFill>
              </a:rPr>
              <a:t>= x + x + ⋯ + </a:t>
            </a:r>
            <a:r>
              <a:rPr lang="en-US" dirty="0" smtClean="0">
                <a:solidFill>
                  <a:srgbClr val="0000FF"/>
                </a:solidFill>
              </a:rPr>
              <a:t>x</a:t>
            </a:r>
          </a:p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public static String </a:t>
            </a:r>
            <a:r>
              <a:rPr lang="en-US" dirty="0" err="1">
                <a:solidFill>
                  <a:srgbClr val="0000FF"/>
                </a:solidFill>
              </a:rPr>
              <a:t>deduplicate</a:t>
            </a:r>
            <a:r>
              <a:rPr lang="en-US" dirty="0">
                <a:solidFill>
                  <a:srgbClr val="0000FF"/>
                </a:solidFill>
              </a:rPr>
              <a:t>(String s) </a:t>
            </a:r>
            <a:r>
              <a:rPr lang="en-US" dirty="0" smtClean="0">
                <a:solidFill>
                  <a:srgbClr val="0000FF"/>
                </a:solidFill>
              </a:rPr>
              <a:t>{</a:t>
            </a:r>
            <a:r>
              <a:rPr lang="en-US" dirty="0">
                <a:solidFill>
                  <a:srgbClr val="0000FF"/>
                </a:solidFill>
              </a:rPr>
              <a:t>}</a:t>
            </a:r>
            <a:endParaRPr lang="en-US" dirty="0" smtClean="0">
              <a:solidFill>
                <a:srgbClr val="0000FF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85800" y="3276600"/>
            <a:ext cx="724233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Many solutions far too complicated! We show how to do</a:t>
            </a:r>
          </a:p>
          <a:p>
            <a:r>
              <a:rPr lang="en-US" dirty="0"/>
              <a:t>t</a:t>
            </a:r>
            <a:r>
              <a:rPr lang="en-US" dirty="0" smtClean="0"/>
              <a:t>his simply, using recursion –next lecture, using iteration.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77379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685800" y="2819400"/>
            <a:ext cx="7948961" cy="36009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/** Return </a:t>
            </a:r>
            <a:r>
              <a:rPr lang="en-US" dirty="0" smtClean="0">
                <a:solidFill>
                  <a:srgbClr val="0000FF"/>
                </a:solidFill>
              </a:rPr>
              <a:t>shortest </a:t>
            </a:r>
            <a:r>
              <a:rPr lang="en-US" dirty="0">
                <a:solidFill>
                  <a:srgbClr val="0000FF"/>
                </a:solidFill>
              </a:rPr>
              <a:t>substring x of s such </a:t>
            </a:r>
            <a:r>
              <a:rPr lang="en-US" dirty="0" smtClean="0">
                <a:solidFill>
                  <a:srgbClr val="0000FF"/>
                </a:solidFill>
              </a:rPr>
              <a:t>that s </a:t>
            </a:r>
            <a:r>
              <a:rPr lang="en-US" dirty="0">
                <a:solidFill>
                  <a:srgbClr val="0000FF"/>
                </a:solidFill>
              </a:rPr>
              <a:t>= x + x + ⋯ + </a:t>
            </a:r>
            <a:r>
              <a:rPr lang="en-US" dirty="0" smtClean="0">
                <a:solidFill>
                  <a:srgbClr val="0000FF"/>
                </a:solidFill>
              </a:rPr>
              <a:t>x</a:t>
            </a:r>
          </a:p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public static String </a:t>
            </a:r>
            <a:r>
              <a:rPr lang="en-US" dirty="0" err="1">
                <a:solidFill>
                  <a:srgbClr val="0000FF"/>
                </a:solidFill>
              </a:rPr>
              <a:t>deduplicate</a:t>
            </a:r>
            <a:r>
              <a:rPr lang="en-US" dirty="0">
                <a:solidFill>
                  <a:srgbClr val="0000FF"/>
                </a:solidFill>
              </a:rPr>
              <a:t>(String s) </a:t>
            </a:r>
            <a:r>
              <a:rPr lang="en-US" dirty="0" smtClean="0">
                <a:solidFill>
                  <a:srgbClr val="0000FF"/>
                </a:solidFill>
              </a:rPr>
              <a:t>{</a:t>
            </a: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r>
              <a:rPr lang="en-US" dirty="0" smtClean="0">
                <a:solidFill>
                  <a:srgbClr val="0000FF"/>
                </a:solidFill>
              </a:rPr>
              <a:t>}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09600" y="1524000"/>
            <a:ext cx="7696200" cy="1200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This is a linear search in 1..s.length() for smallest something. </a:t>
            </a:r>
            <a:endParaRPr lang="en-US" dirty="0"/>
          </a:p>
          <a:p>
            <a:r>
              <a:rPr lang="en-US" dirty="0" smtClean="0"/>
              <a:t>It’s guaranteed to succeed because x = s is a solution, but not necessarily the smallest.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066800" y="3733800"/>
            <a:ext cx="67056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f</a:t>
            </a:r>
            <a:r>
              <a:rPr lang="en-US" dirty="0" smtClean="0"/>
              <a:t>or (</a:t>
            </a:r>
            <a:r>
              <a:rPr lang="en-US" dirty="0" err="1" smtClean="0"/>
              <a:t>int</a:t>
            </a:r>
            <a:r>
              <a:rPr lang="en-US" dirty="0" smtClean="0"/>
              <a:t> k= 1; k &lt; </a:t>
            </a:r>
            <a:r>
              <a:rPr lang="en-US" dirty="0" err="1" smtClean="0"/>
              <a:t>s.length</a:t>
            </a:r>
            <a:r>
              <a:rPr lang="en-US" dirty="0" smtClean="0"/>
              <a:t>(); k= k+1) {</a:t>
            </a:r>
          </a:p>
          <a:p>
            <a:r>
              <a:rPr lang="en-US" dirty="0" smtClean="0"/>
              <a:t>     String x= </a:t>
            </a:r>
            <a:r>
              <a:rPr lang="en-US" dirty="0" err="1" smtClean="0"/>
              <a:t>s.substring</a:t>
            </a:r>
            <a:r>
              <a:rPr lang="en-US" dirty="0" smtClean="0"/>
              <a:t>(0, k);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}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12016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3197352" cy="990600"/>
          </a:xfrm>
        </p:spPr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609600" y="2590800"/>
            <a:ext cx="7948961" cy="412420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/** Return </a:t>
            </a:r>
            <a:r>
              <a:rPr lang="en-US" dirty="0" smtClean="0">
                <a:solidFill>
                  <a:srgbClr val="0000FF"/>
                </a:solidFill>
              </a:rPr>
              <a:t>shortest </a:t>
            </a:r>
            <a:r>
              <a:rPr lang="en-US" dirty="0">
                <a:solidFill>
                  <a:srgbClr val="0000FF"/>
                </a:solidFill>
              </a:rPr>
              <a:t>substring x of s such </a:t>
            </a:r>
            <a:r>
              <a:rPr lang="en-US" dirty="0" smtClean="0">
                <a:solidFill>
                  <a:srgbClr val="0000FF"/>
                </a:solidFill>
              </a:rPr>
              <a:t>that s </a:t>
            </a:r>
            <a:r>
              <a:rPr lang="en-US" dirty="0">
                <a:solidFill>
                  <a:srgbClr val="0000FF"/>
                </a:solidFill>
              </a:rPr>
              <a:t>= x + x + ⋯ + </a:t>
            </a:r>
            <a:r>
              <a:rPr lang="en-US" dirty="0" smtClean="0">
                <a:solidFill>
                  <a:srgbClr val="0000FF"/>
                </a:solidFill>
              </a:rPr>
              <a:t>x</a:t>
            </a:r>
          </a:p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public static String </a:t>
            </a:r>
            <a:r>
              <a:rPr lang="en-US" dirty="0" err="1">
                <a:solidFill>
                  <a:srgbClr val="0000FF"/>
                </a:solidFill>
              </a:rPr>
              <a:t>deduplicate</a:t>
            </a:r>
            <a:r>
              <a:rPr lang="en-US" dirty="0">
                <a:solidFill>
                  <a:srgbClr val="0000FF"/>
                </a:solidFill>
              </a:rPr>
              <a:t>(String s) </a:t>
            </a:r>
            <a:r>
              <a:rPr lang="en-US" dirty="0" smtClean="0">
                <a:solidFill>
                  <a:srgbClr val="0000FF"/>
                </a:solidFill>
              </a:rPr>
              <a:t>{</a:t>
            </a: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r>
              <a:rPr lang="en-US" dirty="0" smtClean="0">
                <a:solidFill>
                  <a:srgbClr val="0000FF"/>
                </a:solidFill>
              </a:rPr>
              <a:t>}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09600" y="1524000"/>
            <a:ext cx="7696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STAY AWAY FROM NESTED LOOPS. Put in comment saying what to do.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66800" y="3733800"/>
            <a:ext cx="67056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f</a:t>
            </a:r>
            <a:r>
              <a:rPr lang="en-US" dirty="0" smtClean="0"/>
              <a:t>or (</a:t>
            </a:r>
            <a:r>
              <a:rPr lang="en-US" dirty="0" err="1" smtClean="0"/>
              <a:t>int</a:t>
            </a:r>
            <a:r>
              <a:rPr lang="en-US" dirty="0" smtClean="0"/>
              <a:t> k= 1; k &lt; </a:t>
            </a:r>
            <a:r>
              <a:rPr lang="en-US" dirty="0" err="1" smtClean="0"/>
              <a:t>s.length</a:t>
            </a:r>
            <a:r>
              <a:rPr lang="en-US" dirty="0" smtClean="0"/>
              <a:t>(); k= k+1) {</a:t>
            </a:r>
          </a:p>
          <a:p>
            <a:r>
              <a:rPr lang="en-US" dirty="0" smtClean="0"/>
              <a:t>     String x= </a:t>
            </a:r>
            <a:r>
              <a:rPr lang="en-US" dirty="0" err="1" smtClean="0"/>
              <a:t>s.substring</a:t>
            </a:r>
            <a:r>
              <a:rPr lang="en-US" dirty="0" smtClean="0"/>
              <a:t>(0, k);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}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1447800" y="4495800"/>
            <a:ext cx="448071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8000"/>
                </a:solidFill>
              </a:rPr>
              <a:t>// Return true if s is  x + x + </a:t>
            </a:r>
            <a:r>
              <a:rPr lang="is-IS" dirty="0" smtClean="0">
                <a:solidFill>
                  <a:srgbClr val="008000"/>
                </a:solidFill>
              </a:rPr>
              <a:t>… + x</a:t>
            </a:r>
            <a:endParaRPr lang="en-US" dirty="0">
              <a:solidFill>
                <a:srgbClr val="008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084229" y="5791200"/>
            <a:ext cx="12017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</a:t>
            </a:r>
            <a:r>
              <a:rPr lang="en-US" dirty="0" smtClean="0"/>
              <a:t>eturn s;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113550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3197352" cy="990600"/>
          </a:xfrm>
        </p:spPr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609600" y="2438400"/>
            <a:ext cx="6729576" cy="378565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/** = "s is formed by </a:t>
            </a:r>
            <a:r>
              <a:rPr lang="en-US" dirty="0" err="1">
                <a:solidFill>
                  <a:schemeClr val="tx1"/>
                </a:solidFill>
              </a:rPr>
              <a:t>catenating</a:t>
            </a:r>
            <a:r>
              <a:rPr lang="en-US" dirty="0">
                <a:solidFill>
                  <a:schemeClr val="tx1"/>
                </a:solidFill>
              </a:rPr>
              <a:t> x </a:t>
            </a:r>
            <a:r>
              <a:rPr lang="en-US" dirty="0" smtClean="0">
                <a:solidFill>
                  <a:schemeClr val="tx1"/>
                </a:solidFill>
              </a:rPr>
              <a:t>  1 </a:t>
            </a:r>
            <a:r>
              <a:rPr lang="en-US" dirty="0">
                <a:solidFill>
                  <a:schemeClr val="tx1"/>
                </a:solidFill>
              </a:rPr>
              <a:t>or more times."</a:t>
            </a:r>
          </a:p>
          <a:p>
            <a:r>
              <a:rPr lang="en-US" dirty="0">
                <a:solidFill>
                  <a:schemeClr val="tx1"/>
                </a:solidFill>
              </a:rPr>
              <a:t>   </a:t>
            </a:r>
            <a:r>
              <a:rPr lang="en-US" dirty="0" smtClean="0">
                <a:solidFill>
                  <a:schemeClr val="tx1"/>
                </a:solidFill>
              </a:rPr>
              <a:t>*     </a:t>
            </a:r>
            <a:r>
              <a:rPr lang="en-US" dirty="0">
                <a:solidFill>
                  <a:schemeClr val="tx1"/>
                </a:solidFill>
              </a:rPr>
              <a:t>Precondition: </a:t>
            </a:r>
            <a:r>
              <a:rPr lang="en-US" dirty="0" err="1">
                <a:solidFill>
                  <a:schemeClr val="tx1"/>
                </a:solidFill>
              </a:rPr>
              <a:t>x.length</a:t>
            </a:r>
            <a:r>
              <a:rPr lang="en-US" dirty="0">
                <a:solidFill>
                  <a:schemeClr val="tx1"/>
                </a:solidFill>
              </a:rPr>
              <a:t>() &gt; 0. *</a:t>
            </a:r>
            <a:r>
              <a:rPr lang="en-US" dirty="0" smtClean="0">
                <a:solidFill>
                  <a:schemeClr val="tx1"/>
                </a:solidFill>
              </a:rPr>
              <a:t>/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dirty="0">
                <a:solidFill>
                  <a:schemeClr val="tx1"/>
                </a:solidFill>
              </a:rPr>
              <a:t>public static </a:t>
            </a:r>
            <a:r>
              <a:rPr lang="en-US" dirty="0" err="1">
                <a:solidFill>
                  <a:schemeClr val="tx1"/>
                </a:solidFill>
              </a:rPr>
              <a:t>boolean</a:t>
            </a:r>
            <a:r>
              <a:rPr lang="en-US" dirty="0">
                <a:solidFill>
                  <a:schemeClr val="tx1"/>
                </a:solidFill>
              </a:rPr>
              <a:t> </a:t>
            </a:r>
            <a:r>
              <a:rPr lang="en-US" dirty="0" err="1">
                <a:solidFill>
                  <a:schemeClr val="tx1"/>
                </a:solidFill>
              </a:rPr>
              <a:t>sIsCatX</a:t>
            </a:r>
            <a:r>
              <a:rPr lang="en-US" dirty="0">
                <a:solidFill>
                  <a:schemeClr val="tx1"/>
                </a:solidFill>
              </a:rPr>
              <a:t>(String s, String x) </a:t>
            </a:r>
            <a:r>
              <a:rPr lang="en-US" dirty="0" smtClean="0">
                <a:solidFill>
                  <a:schemeClr val="tx1"/>
                </a:solidFill>
              </a:rPr>
              <a:t>{</a:t>
            </a:r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 smtClean="0">
              <a:solidFill>
                <a:schemeClr val="tx1"/>
              </a:solidFill>
            </a:endParaRPr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 smtClean="0">
              <a:solidFill>
                <a:schemeClr val="tx1"/>
              </a:solidFill>
            </a:endParaRPr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 smtClean="0">
              <a:solidFill>
                <a:schemeClr val="tx1"/>
              </a:solidFill>
            </a:endParaRPr>
          </a:p>
          <a:p>
            <a:r>
              <a:rPr lang="en-US" dirty="0">
                <a:solidFill>
                  <a:schemeClr val="tx1"/>
                </a:solidFill>
              </a:rPr>
              <a:t>}</a:t>
            </a:r>
            <a:endParaRPr lang="en-US" dirty="0" smtClean="0">
              <a:solidFill>
                <a:schemeClr val="tx1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09600" y="1524000"/>
            <a:ext cx="7696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STAY AWAY FROM NESTED LOOPS. Write a method to return true if s is x + x + </a:t>
            </a:r>
            <a:r>
              <a:rPr lang="is-IS" dirty="0" smtClean="0">
                <a:solidFill>
                  <a:srgbClr val="FF0000"/>
                </a:solidFill>
              </a:rPr>
              <a:t>… + x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87291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3197352" cy="990600"/>
          </a:xfrm>
        </p:spPr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609600" y="2362200"/>
            <a:ext cx="7143151" cy="304698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/** = "s is formed by </a:t>
            </a:r>
            <a:r>
              <a:rPr lang="en-US" u="sng" dirty="0" err="1">
                <a:solidFill>
                  <a:schemeClr val="tx1"/>
                </a:solidFill>
              </a:rPr>
              <a:t>catenating</a:t>
            </a:r>
            <a:r>
              <a:rPr lang="en-US" u="sng" dirty="0">
                <a:solidFill>
                  <a:schemeClr val="tx1"/>
                </a:solidFill>
              </a:rPr>
              <a:t> x </a:t>
            </a:r>
            <a:r>
              <a:rPr lang="en-US" u="sng" dirty="0" smtClean="0">
                <a:solidFill>
                  <a:schemeClr val="tx1"/>
                </a:solidFill>
              </a:rPr>
              <a:t>  1 </a:t>
            </a:r>
            <a:r>
              <a:rPr lang="en-US" u="sng" dirty="0">
                <a:solidFill>
                  <a:schemeClr val="tx1"/>
                </a:solidFill>
              </a:rPr>
              <a:t>or more times."</a:t>
            </a:r>
          </a:p>
          <a:p>
            <a:r>
              <a:rPr lang="en-US" dirty="0">
                <a:solidFill>
                  <a:schemeClr val="tx1"/>
                </a:solidFill>
              </a:rPr>
              <a:t>   </a:t>
            </a:r>
            <a:r>
              <a:rPr lang="en-US" dirty="0" smtClean="0">
                <a:solidFill>
                  <a:schemeClr val="tx1"/>
                </a:solidFill>
              </a:rPr>
              <a:t>*     </a:t>
            </a:r>
            <a:r>
              <a:rPr lang="en-US" dirty="0">
                <a:solidFill>
                  <a:schemeClr val="tx1"/>
                </a:solidFill>
              </a:rPr>
              <a:t>Precondition: </a:t>
            </a:r>
            <a:r>
              <a:rPr lang="en-US" dirty="0" err="1">
                <a:solidFill>
                  <a:schemeClr val="tx1"/>
                </a:solidFill>
              </a:rPr>
              <a:t>x.length</a:t>
            </a:r>
            <a:r>
              <a:rPr lang="en-US" dirty="0">
                <a:solidFill>
                  <a:schemeClr val="tx1"/>
                </a:solidFill>
              </a:rPr>
              <a:t>() &gt; 0. *</a:t>
            </a:r>
            <a:r>
              <a:rPr lang="en-US" dirty="0" smtClean="0">
                <a:solidFill>
                  <a:schemeClr val="tx1"/>
                </a:solidFill>
              </a:rPr>
              <a:t>/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dirty="0">
                <a:solidFill>
                  <a:schemeClr val="tx1"/>
                </a:solidFill>
              </a:rPr>
              <a:t>public static </a:t>
            </a:r>
            <a:r>
              <a:rPr lang="en-US" dirty="0" err="1">
                <a:solidFill>
                  <a:schemeClr val="tx1"/>
                </a:solidFill>
              </a:rPr>
              <a:t>boolean</a:t>
            </a:r>
            <a:r>
              <a:rPr lang="en-US" dirty="0">
                <a:solidFill>
                  <a:schemeClr val="tx1"/>
                </a:solidFill>
              </a:rPr>
              <a:t> </a:t>
            </a:r>
            <a:r>
              <a:rPr lang="en-US" dirty="0" err="1">
                <a:solidFill>
                  <a:schemeClr val="tx1"/>
                </a:solidFill>
              </a:rPr>
              <a:t>sIsCatX</a:t>
            </a:r>
            <a:r>
              <a:rPr lang="en-US" dirty="0">
                <a:solidFill>
                  <a:schemeClr val="tx1"/>
                </a:solidFill>
              </a:rPr>
              <a:t>(String s, String x) </a:t>
            </a:r>
            <a:r>
              <a:rPr lang="en-US" dirty="0" smtClean="0">
                <a:solidFill>
                  <a:schemeClr val="tx1"/>
                </a:solidFill>
              </a:rPr>
              <a:t>{</a:t>
            </a:r>
          </a:p>
          <a:p>
            <a:r>
              <a:rPr lang="en-US" dirty="0" smtClean="0"/>
              <a:t>       </a:t>
            </a:r>
            <a:r>
              <a:rPr lang="en-US" dirty="0" smtClean="0">
                <a:solidFill>
                  <a:srgbClr val="3366FF"/>
                </a:solidFill>
              </a:rPr>
              <a:t> </a:t>
            </a:r>
            <a:r>
              <a:rPr lang="en-US" dirty="0" err="1" smtClean="0">
                <a:solidFill>
                  <a:srgbClr val="3366FF"/>
                </a:solidFill>
              </a:rPr>
              <a:t>int</a:t>
            </a:r>
            <a:r>
              <a:rPr lang="en-US" dirty="0" smtClean="0">
                <a:solidFill>
                  <a:srgbClr val="3366FF"/>
                </a:solidFill>
              </a:rPr>
              <a:t> </a:t>
            </a:r>
            <a:r>
              <a:rPr lang="en-US" dirty="0">
                <a:solidFill>
                  <a:srgbClr val="3366FF"/>
                </a:solidFill>
              </a:rPr>
              <a:t>n= </a:t>
            </a:r>
            <a:r>
              <a:rPr lang="en-US" dirty="0" smtClean="0">
                <a:solidFill>
                  <a:srgbClr val="3366FF"/>
                </a:solidFill>
              </a:rPr>
              <a:t> </a:t>
            </a:r>
            <a:r>
              <a:rPr lang="en-US" dirty="0" err="1" smtClean="0">
                <a:solidFill>
                  <a:srgbClr val="3366FF"/>
                </a:solidFill>
              </a:rPr>
              <a:t>x.length</a:t>
            </a:r>
            <a:r>
              <a:rPr lang="en-US" dirty="0">
                <a:solidFill>
                  <a:srgbClr val="3366FF"/>
                </a:solidFill>
              </a:rPr>
              <a:t>();</a:t>
            </a:r>
          </a:p>
          <a:p>
            <a:r>
              <a:rPr lang="en-US" dirty="0">
                <a:solidFill>
                  <a:srgbClr val="3366FF"/>
                </a:solidFill>
              </a:rPr>
              <a:t>        if (</a:t>
            </a:r>
            <a:r>
              <a:rPr lang="en-US" dirty="0" err="1">
                <a:solidFill>
                  <a:srgbClr val="3366FF"/>
                </a:solidFill>
              </a:rPr>
              <a:t>s.length</a:t>
            </a:r>
            <a:r>
              <a:rPr lang="en-US" dirty="0">
                <a:solidFill>
                  <a:srgbClr val="3366FF"/>
                </a:solidFill>
              </a:rPr>
              <a:t>() &lt; </a:t>
            </a:r>
            <a:r>
              <a:rPr lang="en-US" dirty="0" err="1">
                <a:solidFill>
                  <a:srgbClr val="3366FF"/>
                </a:solidFill>
              </a:rPr>
              <a:t>x.length</a:t>
            </a:r>
            <a:r>
              <a:rPr lang="en-US" dirty="0">
                <a:solidFill>
                  <a:srgbClr val="3366FF"/>
                </a:solidFill>
              </a:rPr>
              <a:t>()) return false;</a:t>
            </a:r>
          </a:p>
          <a:p>
            <a:r>
              <a:rPr lang="en-US" dirty="0">
                <a:solidFill>
                  <a:srgbClr val="3366FF"/>
                </a:solidFill>
              </a:rPr>
              <a:t>        if (!</a:t>
            </a:r>
            <a:r>
              <a:rPr lang="en-US" dirty="0" err="1">
                <a:solidFill>
                  <a:srgbClr val="3366FF"/>
                </a:solidFill>
              </a:rPr>
              <a:t>x.equals</a:t>
            </a:r>
            <a:r>
              <a:rPr lang="en-US" dirty="0">
                <a:solidFill>
                  <a:srgbClr val="3366FF"/>
                </a:solidFill>
              </a:rPr>
              <a:t>(</a:t>
            </a:r>
            <a:r>
              <a:rPr lang="en-US" dirty="0" err="1">
                <a:solidFill>
                  <a:srgbClr val="3366FF"/>
                </a:solidFill>
              </a:rPr>
              <a:t>s.substring</a:t>
            </a:r>
            <a:r>
              <a:rPr lang="en-US" dirty="0">
                <a:solidFill>
                  <a:srgbClr val="3366FF"/>
                </a:solidFill>
              </a:rPr>
              <a:t>(0, n))) return false;</a:t>
            </a:r>
          </a:p>
          <a:p>
            <a:r>
              <a:rPr lang="en-US" dirty="0">
                <a:solidFill>
                  <a:srgbClr val="3366FF"/>
                </a:solidFill>
              </a:rPr>
              <a:t>        return </a:t>
            </a:r>
            <a:r>
              <a:rPr lang="en-US" dirty="0" err="1">
                <a:solidFill>
                  <a:srgbClr val="3366FF"/>
                </a:solidFill>
              </a:rPr>
              <a:t>s.length</a:t>
            </a:r>
            <a:r>
              <a:rPr lang="en-US" dirty="0">
                <a:solidFill>
                  <a:srgbClr val="3366FF"/>
                </a:solidFill>
              </a:rPr>
              <a:t>() == n  ||  </a:t>
            </a:r>
            <a:r>
              <a:rPr lang="en-US" dirty="0" err="1">
                <a:solidFill>
                  <a:srgbClr val="3366FF"/>
                </a:solidFill>
              </a:rPr>
              <a:t>sIsCatX</a:t>
            </a:r>
            <a:r>
              <a:rPr lang="en-US" dirty="0">
                <a:solidFill>
                  <a:srgbClr val="3366FF"/>
                </a:solidFill>
              </a:rPr>
              <a:t>(</a:t>
            </a:r>
            <a:r>
              <a:rPr lang="en-US" dirty="0" err="1">
                <a:solidFill>
                  <a:srgbClr val="3366FF"/>
                </a:solidFill>
              </a:rPr>
              <a:t>s.substring</a:t>
            </a:r>
            <a:r>
              <a:rPr lang="en-US" dirty="0">
                <a:solidFill>
                  <a:srgbClr val="3366FF"/>
                </a:solidFill>
              </a:rPr>
              <a:t>(n), x)</a:t>
            </a:r>
            <a:r>
              <a:rPr lang="en-US" dirty="0" smtClean="0">
                <a:solidFill>
                  <a:srgbClr val="3366FF"/>
                </a:solidFill>
              </a:rPr>
              <a:t>;</a:t>
            </a:r>
          </a:p>
          <a:p>
            <a:r>
              <a:rPr lang="en-US" dirty="0">
                <a:solidFill>
                  <a:schemeClr val="tx1"/>
                </a:solidFill>
              </a:rPr>
              <a:t>}</a:t>
            </a:r>
            <a:endParaRPr lang="en-US" dirty="0" smtClean="0">
              <a:solidFill>
                <a:schemeClr val="tx1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09600" y="1524000"/>
            <a:ext cx="7696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STAY AWAY FROM NESTED LOOPS. Write a method to return true if s is x + x + </a:t>
            </a:r>
            <a:r>
              <a:rPr lang="is-IS" dirty="0" smtClean="0">
                <a:solidFill>
                  <a:srgbClr val="FF0000"/>
                </a:solidFill>
              </a:rPr>
              <a:t>… + x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38512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3197352" cy="990600"/>
          </a:xfrm>
        </p:spPr>
        <p:txBody>
          <a:bodyPr>
            <a:normAutofit/>
          </a:bodyPr>
          <a:lstStyle/>
          <a:p>
            <a:r>
              <a:rPr lang="en-US" sz="3600" dirty="0" err="1">
                <a:solidFill>
                  <a:srgbClr val="800000"/>
                </a:solidFill>
              </a:rPr>
              <a:t>d</a:t>
            </a:r>
            <a:r>
              <a:rPr lang="en-US" sz="3600" dirty="0" err="1" smtClean="0">
                <a:solidFill>
                  <a:srgbClr val="800000"/>
                </a:solidFill>
              </a:rPr>
              <a:t>eduplicate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609600" y="2590800"/>
            <a:ext cx="7948961" cy="412420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/** Return </a:t>
            </a:r>
            <a:r>
              <a:rPr lang="en-US" dirty="0" smtClean="0">
                <a:solidFill>
                  <a:srgbClr val="0000FF"/>
                </a:solidFill>
              </a:rPr>
              <a:t>shortest </a:t>
            </a:r>
            <a:r>
              <a:rPr lang="en-US" dirty="0">
                <a:solidFill>
                  <a:srgbClr val="0000FF"/>
                </a:solidFill>
              </a:rPr>
              <a:t>substring x of s such </a:t>
            </a:r>
            <a:r>
              <a:rPr lang="en-US" dirty="0" smtClean="0">
                <a:solidFill>
                  <a:srgbClr val="0000FF"/>
                </a:solidFill>
              </a:rPr>
              <a:t>that s </a:t>
            </a:r>
            <a:r>
              <a:rPr lang="en-US" dirty="0">
                <a:solidFill>
                  <a:srgbClr val="0000FF"/>
                </a:solidFill>
              </a:rPr>
              <a:t>= x + x + ⋯ + </a:t>
            </a:r>
            <a:r>
              <a:rPr lang="en-US" dirty="0" smtClean="0">
                <a:solidFill>
                  <a:srgbClr val="0000FF"/>
                </a:solidFill>
              </a:rPr>
              <a:t>x</a:t>
            </a:r>
          </a:p>
          <a:p>
            <a:pPr>
              <a:spcBef>
                <a:spcPts val="1200"/>
              </a:spcBef>
            </a:pPr>
            <a:r>
              <a:rPr lang="en-US" dirty="0">
                <a:solidFill>
                  <a:srgbClr val="0000FF"/>
                </a:solidFill>
              </a:rPr>
              <a:t>public static String </a:t>
            </a:r>
            <a:r>
              <a:rPr lang="en-US" dirty="0" err="1">
                <a:solidFill>
                  <a:srgbClr val="0000FF"/>
                </a:solidFill>
              </a:rPr>
              <a:t>deduplicate</a:t>
            </a:r>
            <a:r>
              <a:rPr lang="en-US" dirty="0">
                <a:solidFill>
                  <a:srgbClr val="0000FF"/>
                </a:solidFill>
              </a:rPr>
              <a:t>(String s) </a:t>
            </a:r>
            <a:r>
              <a:rPr lang="en-US" dirty="0" smtClean="0">
                <a:solidFill>
                  <a:srgbClr val="0000FF"/>
                </a:solidFill>
              </a:rPr>
              <a:t>{</a:t>
            </a: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endParaRPr lang="en-US" dirty="0" smtClean="0">
              <a:solidFill>
                <a:srgbClr val="0000FF"/>
              </a:solidFill>
            </a:endParaRPr>
          </a:p>
          <a:p>
            <a:pPr>
              <a:spcBef>
                <a:spcPts val="1200"/>
              </a:spcBef>
            </a:pPr>
            <a:r>
              <a:rPr lang="en-US" dirty="0" smtClean="0">
                <a:solidFill>
                  <a:srgbClr val="0000FF"/>
                </a:solidFill>
              </a:rPr>
              <a:t>}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09600" y="1524000"/>
            <a:ext cx="7696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STAY AWAY FROM NESTED LOOPS. Write a method to return true if s is x + x + </a:t>
            </a:r>
            <a:r>
              <a:rPr lang="is-IS" dirty="0" smtClean="0">
                <a:solidFill>
                  <a:srgbClr val="FF0000"/>
                </a:solidFill>
              </a:rPr>
              <a:t>… + x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66800" y="3733800"/>
            <a:ext cx="67056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f</a:t>
            </a:r>
            <a:r>
              <a:rPr lang="en-US" dirty="0" smtClean="0"/>
              <a:t>or (</a:t>
            </a:r>
            <a:r>
              <a:rPr lang="en-US" dirty="0" err="1" smtClean="0"/>
              <a:t>int</a:t>
            </a:r>
            <a:r>
              <a:rPr lang="en-US" dirty="0" smtClean="0"/>
              <a:t> k= 1; k &lt; </a:t>
            </a:r>
            <a:r>
              <a:rPr lang="en-US" dirty="0" err="1" smtClean="0"/>
              <a:t>s.length</a:t>
            </a:r>
            <a:r>
              <a:rPr lang="en-US" dirty="0" smtClean="0"/>
              <a:t>(); k= k+1) {</a:t>
            </a:r>
          </a:p>
          <a:p>
            <a:r>
              <a:rPr lang="en-US" dirty="0" smtClean="0"/>
              <a:t>     String x= </a:t>
            </a:r>
            <a:r>
              <a:rPr lang="en-US" dirty="0" err="1" smtClean="0"/>
              <a:t>s.substring</a:t>
            </a:r>
            <a:r>
              <a:rPr lang="en-US" dirty="0" smtClean="0"/>
              <a:t>(0, k);</a:t>
            </a:r>
          </a:p>
          <a:p>
            <a:endParaRPr lang="en-US" dirty="0" smtClean="0"/>
          </a:p>
          <a:p>
            <a:r>
              <a:rPr lang="en-US" dirty="0" smtClean="0">
                <a:solidFill>
                  <a:schemeClr val="tx1"/>
                </a:solidFill>
              </a:rPr>
              <a:t>     </a:t>
            </a:r>
            <a:r>
              <a:rPr lang="en-US" dirty="0"/>
              <a:t>if (</a:t>
            </a:r>
            <a:r>
              <a:rPr lang="en-US" dirty="0" err="1"/>
              <a:t>sIsCatX</a:t>
            </a:r>
            <a:r>
              <a:rPr lang="en-US" dirty="0"/>
              <a:t>(s, x)) return x</a:t>
            </a:r>
            <a:r>
              <a:rPr lang="en-US" dirty="0" smtClean="0"/>
              <a:t>;</a:t>
            </a:r>
          </a:p>
          <a:p>
            <a:r>
              <a:rPr lang="en-US" dirty="0" smtClean="0"/>
              <a:t>}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1447800" y="4495800"/>
            <a:ext cx="458330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8000"/>
                </a:solidFill>
              </a:rPr>
              <a:t>// Return true is s is  x + x + </a:t>
            </a:r>
            <a:r>
              <a:rPr lang="is-IS" dirty="0" smtClean="0">
                <a:solidFill>
                  <a:srgbClr val="008000"/>
                </a:solidFill>
              </a:rPr>
              <a:t>… + x</a:t>
            </a:r>
            <a:endParaRPr lang="en-US" dirty="0">
              <a:solidFill>
                <a:srgbClr val="008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066800" y="5791200"/>
            <a:ext cx="12017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</a:t>
            </a:r>
            <a:r>
              <a:rPr lang="en-US" dirty="0" smtClean="0"/>
              <a:t>eturn s;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65552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7" name="Rectangle 1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3200" dirty="0" smtClean="0">
                <a:solidFill>
                  <a:srgbClr val="800000"/>
                </a:solidFill>
              </a:rPr>
              <a:t>Computing </a:t>
            </a:r>
            <a:r>
              <a:rPr lang="en-US" sz="3200" dirty="0" err="1" smtClean="0">
                <a:solidFill>
                  <a:srgbClr val="800000"/>
                </a:solidFill>
              </a:rPr>
              <a:t>b</a:t>
            </a:r>
            <a:r>
              <a:rPr lang="en-US" sz="4000" baseline="30000" dirty="0" err="1" smtClean="0">
                <a:solidFill>
                  <a:srgbClr val="800000"/>
                </a:solidFill>
              </a:rPr>
              <a:t>n</a:t>
            </a:r>
            <a:r>
              <a:rPr lang="en-US" sz="3200" dirty="0" smtClean="0">
                <a:solidFill>
                  <a:srgbClr val="800000"/>
                </a:solidFill>
              </a:rPr>
              <a:t> for n &gt;= 0</a:t>
            </a:r>
            <a:endParaRPr lang="en-US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CEE6C706-42C8-4184-8300-7301804EC38A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19458" name="Rectangle 2"/>
          <p:cNvSpPr>
            <a:spLocks noGrp="1" noChangeArrowheads="1"/>
          </p:cNvSpPr>
          <p:nvPr>
            <p:ph sz="quarter" idx="1"/>
          </p:nvPr>
        </p:nvSpPr>
        <p:spPr>
          <a:xfrm>
            <a:off x="457200" y="1600200"/>
            <a:ext cx="8153400" cy="4114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/>
              <a:t>Power computation:</a:t>
            </a:r>
          </a:p>
          <a:p>
            <a:pPr lvl="1"/>
            <a:r>
              <a:rPr lang="en-US" sz="2400" dirty="0"/>
              <a:t>b</a:t>
            </a:r>
            <a:r>
              <a:rPr lang="en-US" sz="3200" baseline="30000" dirty="0" smtClean="0"/>
              <a:t>0</a:t>
            </a:r>
            <a:r>
              <a:rPr lang="en-US" sz="2400" dirty="0" smtClean="0"/>
              <a:t> = 1</a:t>
            </a:r>
          </a:p>
          <a:p>
            <a:pPr lvl="1"/>
            <a:r>
              <a:rPr lang="en-US" sz="2400" dirty="0"/>
              <a:t>If n != </a:t>
            </a:r>
            <a:r>
              <a:rPr lang="en-US" sz="2400" dirty="0" smtClean="0"/>
              <a:t>0, </a:t>
            </a:r>
            <a:r>
              <a:rPr lang="en-US" sz="2400" dirty="0" err="1" smtClean="0"/>
              <a:t>b</a:t>
            </a:r>
            <a:r>
              <a:rPr lang="en-US" sz="3200" baseline="30000" dirty="0" err="1" smtClean="0"/>
              <a:t>n</a:t>
            </a:r>
            <a:r>
              <a:rPr lang="en-US" sz="2400" dirty="0" smtClean="0"/>
              <a:t> = b * b</a:t>
            </a:r>
            <a:r>
              <a:rPr lang="en-US" sz="3200" baseline="30000" dirty="0" smtClean="0"/>
              <a:t>n-1</a:t>
            </a:r>
            <a:endParaRPr lang="en-US" sz="3200" dirty="0"/>
          </a:p>
          <a:p>
            <a:pPr lvl="1"/>
            <a:r>
              <a:rPr lang="en-US" sz="2400" dirty="0"/>
              <a:t>If n != 0 and even, </a:t>
            </a:r>
            <a:r>
              <a:rPr lang="en-US" sz="2400" dirty="0" err="1" smtClean="0"/>
              <a:t>b</a:t>
            </a:r>
            <a:r>
              <a:rPr lang="en-US" sz="3200" baseline="30000" dirty="0" err="1" smtClean="0"/>
              <a:t>n</a:t>
            </a:r>
            <a:r>
              <a:rPr lang="en-US" sz="2400" dirty="0" smtClean="0"/>
              <a:t> </a:t>
            </a:r>
            <a:r>
              <a:rPr lang="en-US" sz="2400" dirty="0"/>
              <a:t>= </a:t>
            </a:r>
            <a:r>
              <a:rPr lang="en-US" sz="2400" dirty="0" smtClean="0"/>
              <a:t>(b*</a:t>
            </a:r>
            <a:r>
              <a:rPr lang="en-US" sz="2400" dirty="0"/>
              <a:t>b</a:t>
            </a:r>
            <a:r>
              <a:rPr lang="en-US" sz="2400" dirty="0" smtClean="0"/>
              <a:t>)</a:t>
            </a:r>
            <a:r>
              <a:rPr lang="en-US" sz="3200" baseline="30000" dirty="0"/>
              <a:t>n/2</a:t>
            </a:r>
          </a:p>
          <a:p>
            <a:pPr marL="365760" lvl="1" indent="0">
              <a:buNone/>
            </a:pPr>
            <a:endParaRPr lang="en-US" sz="2400" dirty="0" smtClean="0"/>
          </a:p>
          <a:p>
            <a:pPr marL="0" indent="0">
              <a:buNone/>
            </a:pPr>
            <a:r>
              <a:rPr lang="en-US" sz="2400" dirty="0" smtClean="0">
                <a:solidFill>
                  <a:srgbClr val="000090"/>
                </a:solidFill>
              </a:rPr>
              <a:t>Judicious use of the third property gives far better algorithm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914400" y="4876800"/>
            <a:ext cx="716470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800000"/>
                </a:solidFill>
              </a:rPr>
              <a:t>Example: 3</a:t>
            </a:r>
            <a:r>
              <a:rPr lang="en-US" sz="3200" baseline="30000" dirty="0" smtClean="0">
                <a:solidFill>
                  <a:srgbClr val="800000"/>
                </a:solidFill>
              </a:rPr>
              <a:t>8</a:t>
            </a:r>
            <a:r>
              <a:rPr lang="en-US" dirty="0" smtClean="0">
                <a:solidFill>
                  <a:srgbClr val="800000"/>
                </a:solidFill>
              </a:rPr>
              <a:t>  =  (3*3) * (3*3) * (3*3) * (3*3)  =  (3*3) </a:t>
            </a:r>
            <a:r>
              <a:rPr lang="en-US" sz="3200" baseline="30000" dirty="0" smtClean="0">
                <a:solidFill>
                  <a:srgbClr val="800000"/>
                </a:solidFill>
              </a:rPr>
              <a:t>4</a:t>
            </a:r>
            <a:r>
              <a:rPr lang="en-US" dirty="0" smtClean="0">
                <a:solidFill>
                  <a:srgbClr val="800000"/>
                </a:solidFill>
              </a:rPr>
              <a:t> </a:t>
            </a:r>
            <a:endParaRPr lang="en-US" dirty="0">
              <a:solidFill>
                <a:srgbClr val="800000"/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1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 rIns="132080">
            <a:normAutofit/>
          </a:bodyPr>
          <a:lstStyle/>
          <a:p>
            <a:pPr algn="ctr"/>
            <a:r>
              <a:rPr lang="en-US" sz="3200" dirty="0">
                <a:solidFill>
                  <a:srgbClr val="800000"/>
                </a:solidFill>
              </a:rPr>
              <a:t>Computing </a:t>
            </a:r>
            <a:r>
              <a:rPr lang="en-US" sz="3200" dirty="0" err="1" smtClean="0">
                <a:solidFill>
                  <a:srgbClr val="800000"/>
                </a:solidFill>
              </a:rPr>
              <a:t>b</a:t>
            </a:r>
            <a:r>
              <a:rPr lang="en-US" sz="3200" baseline="30000" dirty="0" err="1" smtClean="0">
                <a:solidFill>
                  <a:srgbClr val="800000"/>
                </a:solidFill>
              </a:rPr>
              <a:t>n</a:t>
            </a:r>
            <a:r>
              <a:rPr lang="en-US" sz="3200" dirty="0" smtClean="0">
                <a:solidFill>
                  <a:srgbClr val="800000"/>
                </a:solidFill>
              </a:rPr>
              <a:t> </a:t>
            </a:r>
            <a:r>
              <a:rPr lang="en-US" sz="3200" dirty="0">
                <a:solidFill>
                  <a:srgbClr val="800000"/>
                </a:solidFill>
              </a:rPr>
              <a:t>for n &gt;= 0</a:t>
            </a:r>
            <a:endParaRPr lang="en-US" sz="3200" dirty="0"/>
          </a:p>
        </p:txBody>
      </p:sp>
      <p:sp>
        <p:nvSpPr>
          <p:cNvPr id="12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56D73C1E-8206-4137-8EE5-DCDC1F046D9B}" type="slidenum">
              <a:rPr lang="en-US"/>
              <a:pPr/>
              <a:t>12</a:t>
            </a:fld>
            <a:endParaRPr lang="en-US"/>
          </a:p>
        </p:txBody>
      </p:sp>
      <p:sp>
        <p:nvSpPr>
          <p:cNvPr id="6" name="Rectangle 2"/>
          <p:cNvSpPr txBox="1">
            <a:spLocks noChangeArrowheads="1"/>
          </p:cNvSpPr>
          <p:nvPr/>
        </p:nvSpPr>
        <p:spPr>
          <a:xfrm>
            <a:off x="609600" y="1600200"/>
            <a:ext cx="8153400" cy="4114800"/>
          </a:xfrm>
          <a:prstGeom prst="rect">
            <a:avLst/>
          </a:prstGeom>
        </p:spPr>
        <p:txBody>
          <a:bodyPr vert="horz">
            <a:normAutofit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/>
              <a:buNone/>
            </a:pPr>
            <a:r>
              <a:rPr lang="en-US" sz="2400" dirty="0" smtClean="0"/>
              <a:t>Power computation:</a:t>
            </a:r>
          </a:p>
          <a:p>
            <a:pPr lvl="1"/>
            <a:r>
              <a:rPr lang="en-US" sz="2400" dirty="0"/>
              <a:t>b</a:t>
            </a:r>
            <a:r>
              <a:rPr lang="en-US" sz="3200" baseline="30000" dirty="0" smtClean="0"/>
              <a:t>0</a:t>
            </a:r>
            <a:r>
              <a:rPr lang="en-US" sz="2400" dirty="0" smtClean="0"/>
              <a:t> = 1</a:t>
            </a:r>
          </a:p>
          <a:p>
            <a:pPr lvl="1"/>
            <a:r>
              <a:rPr lang="en-US" sz="2400" dirty="0" smtClean="0"/>
              <a:t>If n != 0, </a:t>
            </a:r>
            <a:r>
              <a:rPr lang="en-US" sz="2400" dirty="0" err="1" smtClean="0"/>
              <a:t>b</a:t>
            </a:r>
            <a:r>
              <a:rPr lang="en-US" sz="3200" baseline="30000" dirty="0" err="1" smtClean="0"/>
              <a:t>n</a:t>
            </a:r>
            <a:r>
              <a:rPr lang="en-US" sz="2400" dirty="0" smtClean="0"/>
              <a:t> = b b</a:t>
            </a:r>
            <a:r>
              <a:rPr lang="en-US" sz="3200" baseline="30000" dirty="0" smtClean="0"/>
              <a:t>n-1</a:t>
            </a:r>
            <a:endParaRPr lang="en-US" sz="3200" dirty="0" smtClean="0"/>
          </a:p>
          <a:p>
            <a:pPr lvl="1"/>
            <a:r>
              <a:rPr lang="en-US" sz="2400" dirty="0" smtClean="0"/>
              <a:t>If n != 0 and even, </a:t>
            </a:r>
            <a:r>
              <a:rPr lang="en-US" sz="2400" dirty="0" err="1" smtClean="0"/>
              <a:t>b</a:t>
            </a:r>
            <a:r>
              <a:rPr lang="en-US" sz="3200" baseline="30000" dirty="0" err="1" smtClean="0"/>
              <a:t>n</a:t>
            </a:r>
            <a:r>
              <a:rPr lang="en-US" sz="2400" dirty="0" smtClean="0"/>
              <a:t> = (b*b)</a:t>
            </a:r>
            <a:r>
              <a:rPr lang="en-US" sz="3200" baseline="30000" dirty="0" smtClean="0"/>
              <a:t>n/2</a:t>
            </a:r>
          </a:p>
        </p:txBody>
      </p:sp>
      <p:sp>
        <p:nvSpPr>
          <p:cNvPr id="20483" name="Rectangle 3"/>
          <p:cNvSpPr>
            <a:spLocks/>
          </p:cNvSpPr>
          <p:nvPr/>
        </p:nvSpPr>
        <p:spPr bwMode="auto">
          <a:xfrm>
            <a:off x="457200" y="3657600"/>
            <a:ext cx="5320938" cy="2575064"/>
          </a:xfrm>
          <a:prstGeom prst="rect">
            <a:avLst/>
          </a:prstGeom>
          <a:solidFill>
            <a:srgbClr val="FFFFCC"/>
          </a:solidFill>
          <a:ln w="12700">
            <a:solidFill>
              <a:schemeClr val="tx1"/>
            </a:solidFill>
            <a:prstDash val="solid"/>
            <a:miter lim="800000"/>
            <a:headEnd type="none" w="med" len="med"/>
            <a:tailEnd type="none" w="med" len="med"/>
          </a:ln>
        </p:spPr>
        <p:txBody>
          <a:bodyPr wrap="none" lIns="177800" tIns="177800" rIns="182880" bIns="177800">
            <a:spAutoFit/>
          </a:bodyPr>
          <a:lstStyle/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/** = b**n. Precondition: n &gt;= 0 */</a:t>
            </a:r>
          </a:p>
          <a:p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static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b="1" dirty="0" err="1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double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b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, </a:t>
            </a:r>
            <a:r>
              <a:rPr lang="en-US" b="1" dirty="0" err="1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) {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(n == 0)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1;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(n%2 == 0)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(b*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b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,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/2);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b *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(b, n-1);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}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943600" y="1752600"/>
            <a:ext cx="2838087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Suppose n = 16</a:t>
            </a:r>
          </a:p>
          <a:p>
            <a:r>
              <a:rPr lang="en-US" dirty="0" smtClean="0"/>
              <a:t>Next recursive call: 8</a:t>
            </a:r>
            <a:endParaRPr lang="en-US" dirty="0"/>
          </a:p>
          <a:p>
            <a:r>
              <a:rPr lang="en-US" dirty="0"/>
              <a:t>Next recursive call</a:t>
            </a:r>
            <a:r>
              <a:rPr lang="en-US" dirty="0" smtClean="0"/>
              <a:t>: 4</a:t>
            </a:r>
            <a:endParaRPr lang="en-US" dirty="0"/>
          </a:p>
          <a:p>
            <a:r>
              <a:rPr lang="en-US" dirty="0"/>
              <a:t>Next recursive call: </a:t>
            </a:r>
            <a:r>
              <a:rPr lang="en-US" dirty="0" smtClean="0"/>
              <a:t>2</a:t>
            </a:r>
            <a:endParaRPr lang="en-US" dirty="0"/>
          </a:p>
          <a:p>
            <a:r>
              <a:rPr lang="en-US" dirty="0"/>
              <a:t>Next recursive call: </a:t>
            </a:r>
            <a:r>
              <a:rPr lang="en-US" dirty="0" smtClean="0"/>
              <a:t>1</a:t>
            </a:r>
          </a:p>
          <a:p>
            <a:r>
              <a:rPr lang="en-US" dirty="0" smtClean="0"/>
              <a:t>Then 0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019800" y="4114800"/>
            <a:ext cx="2815945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16 = 2**4</a:t>
            </a:r>
            <a:endParaRPr lang="en-US" dirty="0"/>
          </a:p>
          <a:p>
            <a:r>
              <a:rPr lang="en-US" dirty="0" smtClean="0"/>
              <a:t>Suppose n = 2**k</a:t>
            </a:r>
          </a:p>
          <a:p>
            <a:r>
              <a:rPr lang="en-US" dirty="0" smtClean="0"/>
              <a:t>Will make k + 2 calls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4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83" grpId="0" animBg="1" autoUpdateAnimBg="0"/>
      <p:bldP spid="3" grpId="0"/>
      <p:bldP spid="9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1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 rIns="132080">
            <a:normAutofit/>
          </a:bodyPr>
          <a:lstStyle/>
          <a:p>
            <a:pPr algn="ctr"/>
            <a:r>
              <a:rPr lang="en-US" sz="3200" dirty="0">
                <a:solidFill>
                  <a:srgbClr val="800000"/>
                </a:solidFill>
              </a:rPr>
              <a:t>Computing </a:t>
            </a:r>
            <a:r>
              <a:rPr lang="en-US" sz="3200" dirty="0" err="1" smtClean="0">
                <a:solidFill>
                  <a:srgbClr val="800000"/>
                </a:solidFill>
              </a:rPr>
              <a:t>b</a:t>
            </a:r>
            <a:r>
              <a:rPr lang="en-US" sz="3200" baseline="30000" dirty="0" err="1" smtClean="0">
                <a:solidFill>
                  <a:srgbClr val="800000"/>
                </a:solidFill>
              </a:rPr>
              <a:t>n</a:t>
            </a:r>
            <a:r>
              <a:rPr lang="en-US" sz="3200" dirty="0" smtClean="0">
                <a:solidFill>
                  <a:srgbClr val="800000"/>
                </a:solidFill>
              </a:rPr>
              <a:t> </a:t>
            </a:r>
            <a:r>
              <a:rPr lang="en-US" sz="3200" dirty="0">
                <a:solidFill>
                  <a:srgbClr val="800000"/>
                </a:solidFill>
              </a:rPr>
              <a:t>for n &gt;= 0</a:t>
            </a:r>
            <a:endParaRPr lang="en-US" sz="3200" dirty="0"/>
          </a:p>
        </p:txBody>
      </p:sp>
      <p:sp>
        <p:nvSpPr>
          <p:cNvPr id="12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56D73C1E-8206-4137-8EE5-DCDC1F046D9B}" type="slidenum">
              <a:rPr lang="en-US"/>
              <a:pPr/>
              <a:t>13</a:t>
            </a:fld>
            <a:endParaRPr lang="en-US"/>
          </a:p>
        </p:txBody>
      </p:sp>
      <p:sp>
        <p:nvSpPr>
          <p:cNvPr id="6" name="Rectangle 2"/>
          <p:cNvSpPr txBox="1">
            <a:spLocks noChangeArrowheads="1"/>
          </p:cNvSpPr>
          <p:nvPr/>
        </p:nvSpPr>
        <p:spPr>
          <a:xfrm>
            <a:off x="609600" y="1600200"/>
            <a:ext cx="8153400" cy="4114800"/>
          </a:xfrm>
          <a:prstGeom prst="rect">
            <a:avLst/>
          </a:prstGeom>
        </p:spPr>
        <p:txBody>
          <a:bodyPr vert="horz">
            <a:normAutofit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/>
              <a:buNone/>
            </a:pPr>
            <a:endParaRPr lang="en-US" sz="3200" baseline="30000" dirty="0" smtClean="0"/>
          </a:p>
        </p:txBody>
      </p:sp>
      <p:sp>
        <p:nvSpPr>
          <p:cNvPr id="20483" name="Rectangle 3"/>
          <p:cNvSpPr>
            <a:spLocks/>
          </p:cNvSpPr>
          <p:nvPr/>
        </p:nvSpPr>
        <p:spPr bwMode="auto">
          <a:xfrm>
            <a:off x="457200" y="3657600"/>
            <a:ext cx="5320938" cy="2575064"/>
          </a:xfrm>
          <a:prstGeom prst="rect">
            <a:avLst/>
          </a:prstGeom>
          <a:solidFill>
            <a:srgbClr val="FFFFCC"/>
          </a:solidFill>
          <a:ln w="12700">
            <a:solidFill>
              <a:schemeClr val="tx1"/>
            </a:solidFill>
            <a:prstDash val="solid"/>
            <a:miter lim="800000"/>
            <a:headEnd type="none" w="med" len="med"/>
            <a:tailEnd type="none" w="med" len="med"/>
          </a:ln>
        </p:spPr>
        <p:txBody>
          <a:bodyPr wrap="none" lIns="177800" tIns="177800" rIns="182880" bIns="177800">
            <a:spAutoFit/>
          </a:bodyPr>
          <a:lstStyle/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/** = b**n. Precondition: n &gt;= 0 */</a:t>
            </a:r>
          </a:p>
          <a:p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static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b="1" dirty="0" err="1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double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b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, </a:t>
            </a:r>
            <a:r>
              <a:rPr lang="en-US" b="1" dirty="0" err="1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) {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(n == 0)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1;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(n%2 == 0)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(b*b,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/2);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b *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(b, n-1);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}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943600" y="1752600"/>
            <a:ext cx="2838087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Suppose n = 16</a:t>
            </a:r>
          </a:p>
          <a:p>
            <a:r>
              <a:rPr lang="en-US" dirty="0" smtClean="0"/>
              <a:t>Next recursive call: 8</a:t>
            </a:r>
            <a:endParaRPr lang="en-US" dirty="0"/>
          </a:p>
          <a:p>
            <a:r>
              <a:rPr lang="en-US" dirty="0"/>
              <a:t>Next recursive call</a:t>
            </a:r>
            <a:r>
              <a:rPr lang="en-US" dirty="0" smtClean="0"/>
              <a:t>: 4</a:t>
            </a:r>
            <a:endParaRPr lang="en-US" dirty="0"/>
          </a:p>
          <a:p>
            <a:r>
              <a:rPr lang="en-US" dirty="0"/>
              <a:t>Next recursive call: </a:t>
            </a:r>
            <a:r>
              <a:rPr lang="en-US" dirty="0" smtClean="0"/>
              <a:t>2</a:t>
            </a:r>
            <a:endParaRPr lang="en-US" dirty="0"/>
          </a:p>
          <a:p>
            <a:r>
              <a:rPr lang="en-US" dirty="0"/>
              <a:t>Next recursive call: </a:t>
            </a:r>
            <a:r>
              <a:rPr lang="en-US" dirty="0" smtClean="0"/>
              <a:t>1</a:t>
            </a:r>
          </a:p>
          <a:p>
            <a:r>
              <a:rPr lang="en-US" dirty="0" smtClean="0"/>
              <a:t>Then 0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019800" y="4114800"/>
            <a:ext cx="2815945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16 = 2**4</a:t>
            </a:r>
            <a:endParaRPr lang="en-US" dirty="0"/>
          </a:p>
          <a:p>
            <a:r>
              <a:rPr lang="en-US" dirty="0" smtClean="0"/>
              <a:t>Suppose n = 2**k</a:t>
            </a:r>
          </a:p>
          <a:p>
            <a:r>
              <a:rPr lang="en-US" smtClean="0"/>
              <a:t>Will make k + 2 </a:t>
            </a:r>
            <a:r>
              <a:rPr lang="en-US" dirty="0" smtClean="0"/>
              <a:t>calls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09600" y="1676400"/>
            <a:ext cx="4611960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CC3399"/>
                </a:solidFill>
              </a:rPr>
              <a:t>If  n = 2**k</a:t>
            </a:r>
          </a:p>
          <a:p>
            <a:r>
              <a:rPr lang="en-US" dirty="0" smtClean="0">
                <a:solidFill>
                  <a:srgbClr val="CC3399"/>
                </a:solidFill>
              </a:rPr>
              <a:t>k  is called the logarithm (to base 2)</a:t>
            </a:r>
          </a:p>
          <a:p>
            <a:r>
              <a:rPr lang="en-US" dirty="0" smtClean="0">
                <a:solidFill>
                  <a:srgbClr val="CC3399"/>
                </a:solidFill>
              </a:rPr>
              <a:t>of  n:   </a:t>
            </a:r>
            <a:r>
              <a:rPr lang="en-US" dirty="0" smtClean="0">
                <a:solidFill>
                  <a:srgbClr val="FF0000"/>
                </a:solidFill>
              </a:rPr>
              <a:t>k = log n  </a:t>
            </a:r>
            <a:r>
              <a:rPr lang="en-US" dirty="0" smtClean="0">
                <a:solidFill>
                  <a:srgbClr val="CC3399"/>
                </a:solidFill>
              </a:rPr>
              <a:t>or  </a:t>
            </a:r>
            <a:r>
              <a:rPr lang="en-US" dirty="0" smtClean="0">
                <a:solidFill>
                  <a:srgbClr val="FF0000"/>
                </a:solidFill>
              </a:rPr>
              <a:t>k = log(n)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6444546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1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 rIns="132080">
            <a:normAutofit/>
          </a:bodyPr>
          <a:lstStyle/>
          <a:p>
            <a:pPr algn="ctr"/>
            <a:r>
              <a:rPr lang="en-US" sz="3200" dirty="0" smtClean="0">
                <a:solidFill>
                  <a:srgbClr val="800000"/>
                </a:solidFill>
              </a:rPr>
              <a:t>Difference between linear and log solutions?</a:t>
            </a:r>
            <a:endParaRPr lang="en-US" sz="3200" dirty="0"/>
          </a:p>
        </p:txBody>
      </p:sp>
      <p:sp>
        <p:nvSpPr>
          <p:cNvPr id="12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56D73C1E-8206-4137-8EE5-DCDC1F046D9B}" type="slidenum">
              <a:rPr lang="en-US"/>
              <a:pPr/>
              <a:t>14</a:t>
            </a:fld>
            <a:endParaRPr lang="en-US"/>
          </a:p>
        </p:txBody>
      </p:sp>
      <p:sp>
        <p:nvSpPr>
          <p:cNvPr id="6" name="Rectangle 2"/>
          <p:cNvSpPr txBox="1">
            <a:spLocks noChangeArrowheads="1"/>
          </p:cNvSpPr>
          <p:nvPr/>
        </p:nvSpPr>
        <p:spPr>
          <a:xfrm>
            <a:off x="609600" y="1600200"/>
            <a:ext cx="8153400" cy="4114800"/>
          </a:xfrm>
          <a:prstGeom prst="rect">
            <a:avLst/>
          </a:prstGeom>
        </p:spPr>
        <p:txBody>
          <a:bodyPr vert="horz">
            <a:normAutofit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/>
              <a:buNone/>
            </a:pPr>
            <a:endParaRPr lang="en-US" sz="3200" baseline="30000" dirty="0" smtClean="0"/>
          </a:p>
        </p:txBody>
      </p:sp>
      <p:sp>
        <p:nvSpPr>
          <p:cNvPr id="20483" name="Rectangle 3"/>
          <p:cNvSpPr>
            <a:spLocks/>
          </p:cNvSpPr>
          <p:nvPr/>
        </p:nvSpPr>
        <p:spPr bwMode="auto">
          <a:xfrm>
            <a:off x="539931" y="3886200"/>
            <a:ext cx="5320938" cy="2575064"/>
          </a:xfrm>
          <a:prstGeom prst="rect">
            <a:avLst/>
          </a:prstGeom>
          <a:solidFill>
            <a:srgbClr val="FFFFCC"/>
          </a:solidFill>
          <a:ln w="12700">
            <a:solidFill>
              <a:schemeClr val="tx1"/>
            </a:solidFill>
            <a:prstDash val="solid"/>
            <a:miter lim="800000"/>
            <a:headEnd type="none" w="med" len="med"/>
            <a:tailEnd type="none" w="med" len="med"/>
          </a:ln>
        </p:spPr>
        <p:txBody>
          <a:bodyPr wrap="none" lIns="177800" tIns="177800" rIns="182880" bIns="177800">
            <a:spAutoFit/>
          </a:bodyPr>
          <a:lstStyle/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/** = b**n. Precondition: n &gt;= 0 */</a:t>
            </a:r>
          </a:p>
          <a:p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static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b="1" dirty="0" err="1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double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b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, </a:t>
            </a:r>
            <a:r>
              <a:rPr lang="en-US" b="1" dirty="0" err="1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) {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(n == 0)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1;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(n%2 == 0) 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(b*b,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/2);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b *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(b, n-1);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}</a:t>
            </a:r>
          </a:p>
        </p:txBody>
      </p:sp>
      <p:sp>
        <p:nvSpPr>
          <p:cNvPr id="10" name="Rectangle 3"/>
          <p:cNvSpPr>
            <a:spLocks/>
          </p:cNvSpPr>
          <p:nvPr/>
        </p:nvSpPr>
        <p:spPr bwMode="auto">
          <a:xfrm>
            <a:off x="539931" y="1524000"/>
            <a:ext cx="4724370" cy="2205732"/>
          </a:xfrm>
          <a:prstGeom prst="rect">
            <a:avLst/>
          </a:prstGeom>
          <a:solidFill>
            <a:srgbClr val="FFFFCC"/>
          </a:solidFill>
          <a:ln w="12700">
            <a:solidFill>
              <a:schemeClr val="tx1"/>
            </a:solidFill>
            <a:prstDash val="solid"/>
            <a:miter lim="800000"/>
            <a:headEnd type="none" w="med" len="med"/>
            <a:tailEnd type="none" w="med" len="med"/>
          </a:ln>
        </p:spPr>
        <p:txBody>
          <a:bodyPr wrap="none" lIns="177800" tIns="177800" rIns="182880" bIns="177800">
            <a:spAutoFit/>
          </a:bodyPr>
          <a:lstStyle/>
          <a:p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/** = b**n. Precondition: n &gt;= 0 */</a:t>
            </a:r>
          </a:p>
          <a:p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static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b="1" dirty="0" err="1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double </a:t>
            </a:r>
            <a:r>
              <a:rPr lang="en-US" dirty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b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, </a:t>
            </a:r>
            <a:r>
              <a:rPr lang="en-US" b="1" dirty="0" err="1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int</a:t>
            </a:r>
            <a:r>
              <a:rPr lang="en-US" b="1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 </a:t>
            </a:r>
            <a:r>
              <a:rPr lang="en-US" dirty="0" smtClean="0">
                <a:solidFill>
                  <a:srgbClr val="FF0000"/>
                </a:solidFill>
                <a:latin typeface="Times New Roman"/>
                <a:cs typeface="Times New Roman"/>
                <a:sym typeface="Courier New" charset="0"/>
              </a:rPr>
              <a:t>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) {</a:t>
            </a: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if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(n == 0) </a:t>
            </a:r>
            <a:r>
              <a:rPr lang="en-US" b="1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return</a:t>
            </a:r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1;</a:t>
            </a:r>
          </a:p>
          <a:p>
            <a:r>
              <a:rPr lang="en-US" b="1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  return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 b * </a:t>
            </a:r>
            <a:r>
              <a:rPr lang="en-US" dirty="0" smtClean="0">
                <a:solidFill>
                  <a:srgbClr val="0000FF"/>
                </a:solidFill>
                <a:latin typeface="Times New Roman"/>
                <a:cs typeface="Times New Roman"/>
                <a:sym typeface="Courier New" charset="0"/>
              </a:rPr>
              <a:t>power</a:t>
            </a:r>
            <a:r>
              <a:rPr lang="en-US" dirty="0" smtClean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(b, n-1);</a:t>
            </a:r>
            <a:endParaRPr lang="en-US" dirty="0">
              <a:solidFill>
                <a:schemeClr val="tx1"/>
              </a:solidFill>
              <a:latin typeface="Times New Roman"/>
              <a:cs typeface="Times New Roman"/>
              <a:sym typeface="Courier New" charset="0"/>
            </a:endParaRPr>
          </a:p>
          <a:p>
            <a:r>
              <a:rPr lang="en-US" dirty="0">
                <a:solidFill>
                  <a:schemeClr val="tx1"/>
                </a:solidFill>
                <a:latin typeface="Times New Roman"/>
                <a:cs typeface="Times New Roman"/>
                <a:sym typeface="Courier New" charset="0"/>
              </a:rPr>
              <a:t>}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562600" y="1600200"/>
            <a:ext cx="302165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Number of recursive calls is n</a:t>
            </a:r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5562600" y="3048000"/>
            <a:ext cx="302165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Number of recursive calls is ~ log n.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72200" y="3962400"/>
            <a:ext cx="27432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3366FF"/>
                </a:solidFill>
              </a:rPr>
              <a:t>To show difference, we run linear version with bigger n until out of stack space. Then run log one on that n. See demo.</a:t>
            </a:r>
            <a:endParaRPr lang="en-US" dirty="0">
              <a:solidFill>
                <a:srgbClr val="3366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1665694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1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 rIns="132080">
            <a:normAutofit fontScale="90000"/>
          </a:bodyPr>
          <a:lstStyle/>
          <a:p>
            <a:pPr algn="ctr"/>
            <a:r>
              <a:rPr lang="en-US" sz="3200" dirty="0" smtClean="0">
                <a:solidFill>
                  <a:srgbClr val="800000"/>
                </a:solidFill>
              </a:rPr>
              <a:t>Table of log to the base 2</a:t>
            </a:r>
            <a:br>
              <a:rPr lang="en-US" sz="3200" dirty="0" smtClean="0">
                <a:solidFill>
                  <a:srgbClr val="800000"/>
                </a:solidFill>
              </a:rPr>
            </a:br>
            <a:endParaRPr lang="en-US" sz="3200" dirty="0"/>
          </a:p>
        </p:txBody>
      </p:sp>
      <p:sp>
        <p:nvSpPr>
          <p:cNvPr id="12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56D73C1E-8206-4137-8EE5-DCDC1F046D9B}" type="slidenum">
              <a:rPr lang="en-US"/>
              <a:pPr/>
              <a:t>15</a:t>
            </a:fld>
            <a:endParaRPr lang="en-US"/>
          </a:p>
        </p:txBody>
      </p:sp>
      <p:sp>
        <p:nvSpPr>
          <p:cNvPr id="6" name="Rectangle 2"/>
          <p:cNvSpPr txBox="1">
            <a:spLocks noChangeArrowheads="1"/>
          </p:cNvSpPr>
          <p:nvPr/>
        </p:nvSpPr>
        <p:spPr>
          <a:xfrm>
            <a:off x="609600" y="1600200"/>
            <a:ext cx="8153400" cy="4114800"/>
          </a:xfrm>
          <a:prstGeom prst="rect">
            <a:avLst/>
          </a:prstGeom>
        </p:spPr>
        <p:txBody>
          <a:bodyPr vert="horz">
            <a:normAutofit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/>
              <a:buNone/>
            </a:pPr>
            <a:endParaRPr lang="en-US" sz="3200" baseline="30000" dirty="0" smtClean="0"/>
          </a:p>
        </p:txBody>
      </p:sp>
      <p:sp>
        <p:nvSpPr>
          <p:cNvPr id="2" name="TextBox 1"/>
          <p:cNvSpPr txBox="1"/>
          <p:nvPr/>
        </p:nvSpPr>
        <p:spPr>
          <a:xfrm>
            <a:off x="762000" y="1066800"/>
            <a:ext cx="5334000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latin typeface="Courier New"/>
                <a:cs typeface="Courier New"/>
              </a:rPr>
              <a:t>k	</a:t>
            </a:r>
            <a:r>
              <a:rPr lang="en-US" dirty="0">
                <a:latin typeface="Courier New"/>
                <a:cs typeface="Courier New"/>
              </a:rPr>
              <a:t>n = 2^</a:t>
            </a:r>
            <a:r>
              <a:rPr lang="en-US" dirty="0" smtClean="0">
                <a:latin typeface="Courier New"/>
                <a:cs typeface="Courier New"/>
              </a:rPr>
              <a:t>k	log n (= k)</a:t>
            </a:r>
          </a:p>
          <a:p>
            <a:r>
              <a:rPr lang="en-US" dirty="0" smtClean="0">
                <a:latin typeface="Courier New"/>
                <a:cs typeface="Courier New"/>
              </a:rPr>
              <a:t> 0   </a:t>
            </a:r>
            <a:r>
              <a:rPr lang="en-US" dirty="0">
                <a:latin typeface="Courier New"/>
                <a:cs typeface="Courier New"/>
              </a:rPr>
              <a:t> </a:t>
            </a:r>
            <a:r>
              <a:rPr lang="en-US" dirty="0" smtClean="0">
                <a:latin typeface="Courier New"/>
                <a:cs typeface="Courier New"/>
              </a:rPr>
              <a:t>  1   </a:t>
            </a:r>
            <a:r>
              <a:rPr lang="en-US" dirty="0">
                <a:latin typeface="Courier New"/>
                <a:cs typeface="Courier New"/>
              </a:rPr>
              <a:t>	</a:t>
            </a:r>
            <a:r>
              <a:rPr lang="en-US" dirty="0" smtClean="0">
                <a:latin typeface="Courier New"/>
                <a:cs typeface="Courier New"/>
              </a:rPr>
              <a:t> 	 0</a:t>
            </a:r>
          </a:p>
          <a:p>
            <a:r>
              <a:rPr lang="en-US" dirty="0" smtClean="0">
                <a:latin typeface="Courier New"/>
                <a:cs typeface="Courier New"/>
              </a:rPr>
              <a:t> 1	   2			 1</a:t>
            </a:r>
          </a:p>
          <a:p>
            <a:r>
              <a:rPr lang="en-US" dirty="0" smtClean="0">
                <a:latin typeface="Courier New"/>
                <a:cs typeface="Courier New"/>
              </a:rPr>
              <a:t> 2	   4			 2</a:t>
            </a:r>
          </a:p>
          <a:p>
            <a:r>
              <a:rPr lang="en-US" dirty="0" smtClean="0">
                <a:latin typeface="Courier New"/>
                <a:cs typeface="Courier New"/>
              </a:rPr>
              <a:t> 3	   8			 3</a:t>
            </a:r>
          </a:p>
          <a:p>
            <a:r>
              <a:rPr lang="en-US" dirty="0" smtClean="0">
                <a:latin typeface="Courier New"/>
                <a:cs typeface="Courier New"/>
              </a:rPr>
              <a:t> 4	  16			 4</a:t>
            </a:r>
          </a:p>
          <a:p>
            <a:r>
              <a:rPr lang="en-US" dirty="0" smtClean="0">
                <a:latin typeface="Courier New"/>
                <a:cs typeface="Courier New"/>
              </a:rPr>
              <a:t> 5	  32			 5</a:t>
            </a:r>
          </a:p>
          <a:p>
            <a:r>
              <a:rPr lang="en-US" dirty="0" smtClean="0">
                <a:latin typeface="Courier New"/>
                <a:cs typeface="Courier New"/>
              </a:rPr>
              <a:t> 6	  64			 6</a:t>
            </a:r>
          </a:p>
          <a:p>
            <a:r>
              <a:rPr lang="en-US" dirty="0" smtClean="0">
                <a:latin typeface="Courier New"/>
                <a:cs typeface="Courier New"/>
              </a:rPr>
              <a:t> 7	 128			 7</a:t>
            </a:r>
          </a:p>
          <a:p>
            <a:r>
              <a:rPr lang="en-US" dirty="0" smtClean="0">
                <a:latin typeface="Courier New"/>
                <a:cs typeface="Courier New"/>
              </a:rPr>
              <a:t> 8	 256			 8</a:t>
            </a:r>
          </a:p>
          <a:p>
            <a:r>
              <a:rPr lang="en-US" dirty="0">
                <a:latin typeface="Courier New"/>
                <a:cs typeface="Courier New"/>
              </a:rPr>
              <a:t> </a:t>
            </a:r>
            <a:r>
              <a:rPr lang="en-US" dirty="0" smtClean="0">
                <a:latin typeface="Courier New"/>
                <a:cs typeface="Courier New"/>
              </a:rPr>
              <a:t>9	 512			 9</a:t>
            </a:r>
          </a:p>
          <a:p>
            <a:pPr marL="457200" indent="-457200">
              <a:buAutoNum type="arabicPlain" startAt="10"/>
            </a:pPr>
            <a:r>
              <a:rPr lang="en-US" dirty="0" smtClean="0">
                <a:latin typeface="Courier New"/>
                <a:cs typeface="Courier New"/>
              </a:rPr>
              <a:t>   1024			10</a:t>
            </a:r>
          </a:p>
          <a:p>
            <a:pPr marL="457200" indent="-457200">
              <a:buAutoNum type="arabicPlain" startAt="10"/>
            </a:pPr>
            <a:r>
              <a:rPr lang="en-US" dirty="0" smtClean="0">
                <a:latin typeface="Courier New"/>
                <a:cs typeface="Courier New"/>
              </a:rPr>
              <a:t>   2148			11</a:t>
            </a:r>
          </a:p>
          <a:p>
            <a:r>
              <a:rPr lang="en-US" smtClean="0">
                <a:latin typeface="Courier New"/>
                <a:cs typeface="Courier New"/>
              </a:rPr>
              <a:t>15   32768		15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09148027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1"/>
          <p:cNvSpPr>
            <a:spLocks noGrp="1" noChangeArrowheads="1"/>
          </p:cNvSpPr>
          <p:nvPr>
            <p:ph type="title"/>
          </p:nvPr>
        </p:nvSpPr>
        <p:spPr>
          <a:xfrm>
            <a:off x="612775" y="228600"/>
            <a:ext cx="8153400" cy="990600"/>
          </a:xfrm>
        </p:spPr>
        <p:txBody>
          <a:bodyPr rIns="132080"/>
          <a:lstStyle/>
          <a:p>
            <a:pPr algn="ctr" eaLnBrk="1" hangingPunct="1"/>
            <a:r>
              <a:rPr lang="en-US" sz="3200">
                <a:solidFill>
                  <a:srgbClr val="800000"/>
                </a:solidFill>
                <a:latin typeface="Tw Cen MT" charset="0"/>
                <a:ea typeface="MS PGothic" charset="0"/>
              </a:rPr>
              <a:t>Tiling Elaine’s kitchen</a:t>
            </a:r>
          </a:p>
        </p:txBody>
      </p:sp>
      <p:sp>
        <p:nvSpPr>
          <p:cNvPr id="47106" name="Slide Number Placeholder 3"/>
          <p:cNvSpPr>
            <a:spLocks noGrp="1"/>
          </p:cNvSpPr>
          <p:nvPr>
            <p:ph type="sldNum" sz="quarter" idx="12"/>
          </p:nvPr>
        </p:nvSpPr>
        <p:spPr bwMode="auto">
          <a:xfrm>
            <a:off x="0" y="1295400"/>
            <a:ext cx="533400" cy="24447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1pPr>
            <a:lvl2pPr marL="742950" indent="-28575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2pPr>
            <a:lvl3pPr marL="11430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3pPr>
            <a:lvl4pPr marL="16002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4pPr>
            <a:lvl5pPr marL="20574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9pPr>
          </a:lstStyle>
          <a:p>
            <a:pPr eaLnBrk="1" hangingPunct="1">
              <a:lnSpc>
                <a:spcPct val="80000"/>
              </a:lnSpc>
            </a:pPr>
            <a:fld id="{6BB2C459-5F4C-484F-AA66-589F9914284A}" type="slidenum">
              <a:rPr lang="en-US" sz="1200">
                <a:solidFill>
                  <a:srgbClr val="FFFFFF"/>
                </a:solidFill>
              </a:rPr>
              <a:pPr eaLnBrk="1" hangingPunct="1">
                <a:lnSpc>
                  <a:spcPct val="80000"/>
                </a:lnSpc>
              </a:pPr>
              <a:t>16</a:t>
            </a:fld>
            <a:endParaRPr lang="en-US" sz="1200">
              <a:solidFill>
                <a:srgbClr val="FFFFFF"/>
              </a:solidFill>
            </a:endParaRPr>
          </a:p>
        </p:txBody>
      </p:sp>
      <p:sp>
        <p:nvSpPr>
          <p:cNvPr id="47107" name="Rectangle 2"/>
          <p:cNvSpPr>
            <a:spLocks noGrp="1" noChangeArrowheads="1"/>
          </p:cNvSpPr>
          <p:nvPr>
            <p:ph sz="quarter" idx="1"/>
          </p:nvPr>
        </p:nvSpPr>
        <p:spPr>
          <a:xfrm>
            <a:off x="609600" y="1600200"/>
            <a:ext cx="8153400" cy="4495800"/>
          </a:xfrm>
        </p:spPr>
        <p:txBody>
          <a:bodyPr rIns="132080"/>
          <a:lstStyle/>
          <a:p>
            <a:pPr marL="0" indent="0" eaLnBrk="1" hangingPunct="1">
              <a:buFont typeface="Wingdings" charset="0"/>
              <a:buNone/>
            </a:pPr>
            <a:r>
              <a:rPr lang="en-US" sz="2400" dirty="0">
                <a:latin typeface="Tw Cen MT" charset="0"/>
                <a:ea typeface="MS PGothic" charset="0"/>
              </a:rPr>
              <a:t>Kitchen in </a:t>
            </a:r>
            <a:r>
              <a:rPr lang="en-US" sz="2400" dirty="0" err="1">
                <a:latin typeface="Tw Cen MT" charset="0"/>
                <a:ea typeface="MS PGothic" charset="0"/>
              </a:rPr>
              <a:t>Gries’s</a:t>
            </a:r>
            <a:r>
              <a:rPr lang="en-US" sz="2400" dirty="0">
                <a:latin typeface="Tw Cen MT" charset="0"/>
                <a:ea typeface="MS PGothic" charset="0"/>
              </a:rPr>
              <a:t> </a:t>
            </a:r>
            <a:r>
              <a:rPr lang="en-US" sz="2400" dirty="0" smtClean="0">
                <a:latin typeface="Tw Cen MT" charset="0"/>
                <a:ea typeface="MS PGothic" charset="0"/>
              </a:rPr>
              <a:t>house: 8 </a:t>
            </a:r>
            <a:r>
              <a:rPr lang="en-US" sz="2400" dirty="0">
                <a:latin typeface="Tw Cen MT" charset="0"/>
                <a:ea typeface="MS PGothic" charset="0"/>
              </a:rPr>
              <a:t>x 8. </a:t>
            </a:r>
            <a:r>
              <a:rPr lang="en-US" sz="2400" dirty="0" smtClean="0">
                <a:latin typeface="Tw Cen MT" charset="0"/>
                <a:ea typeface="MS PGothic" charset="0"/>
              </a:rPr>
              <a:t>Fridge sits </a:t>
            </a:r>
            <a:r>
              <a:rPr lang="en-US" sz="2400" dirty="0">
                <a:latin typeface="Tw Cen MT" charset="0"/>
                <a:ea typeface="MS PGothic" charset="0"/>
              </a:rPr>
              <a:t>on one of </a:t>
            </a:r>
            <a:r>
              <a:rPr lang="en-US" sz="2400" dirty="0" smtClean="0">
                <a:latin typeface="Tw Cen MT" charset="0"/>
                <a:ea typeface="MS PGothic" charset="0"/>
              </a:rPr>
              <a:t>1x1 squares</a:t>
            </a:r>
            <a:endParaRPr lang="en-US" sz="2400" dirty="0">
              <a:latin typeface="Tw Cen MT" charset="0"/>
              <a:ea typeface="MS PGothic" charset="0"/>
            </a:endParaRPr>
          </a:p>
          <a:p>
            <a:pPr marL="0" indent="0" eaLnBrk="1" hangingPunct="1">
              <a:buFont typeface="Wingdings" charset="0"/>
              <a:buNone/>
            </a:pPr>
            <a:r>
              <a:rPr lang="en-US" sz="2400" dirty="0">
                <a:latin typeface="Tw Cen MT" charset="0"/>
                <a:ea typeface="MS PGothic" charset="0"/>
              </a:rPr>
              <a:t>His wife, Elaine, wants </a:t>
            </a:r>
            <a:r>
              <a:rPr lang="en-US" sz="2400" dirty="0" smtClean="0">
                <a:latin typeface="Tw Cen MT" charset="0"/>
                <a:ea typeface="MS PGothic" charset="0"/>
              </a:rPr>
              <a:t>kitchen </a:t>
            </a:r>
            <a:r>
              <a:rPr lang="en-US" sz="2400" dirty="0">
                <a:latin typeface="Tw Cen MT" charset="0"/>
                <a:ea typeface="MS PGothic" charset="0"/>
              </a:rPr>
              <a:t>tiled with el-shaped tiles –every square except where the refrigerator sits should be tiled</a:t>
            </a:r>
            <a:r>
              <a:rPr lang="en-US" sz="2400" dirty="0" smtClean="0">
                <a:latin typeface="Tw Cen MT" charset="0"/>
                <a:ea typeface="MS PGothic" charset="0"/>
              </a:rPr>
              <a:t>.</a:t>
            </a:r>
          </a:p>
        </p:txBody>
      </p:sp>
      <p:grpSp>
        <p:nvGrpSpPr>
          <p:cNvPr id="47108" name="Group 2"/>
          <p:cNvGrpSpPr>
            <a:grpSpLocks/>
          </p:cNvGrpSpPr>
          <p:nvPr/>
        </p:nvGrpSpPr>
        <p:grpSpPr bwMode="auto">
          <a:xfrm>
            <a:off x="4648200" y="5791200"/>
            <a:ext cx="609600" cy="609600"/>
            <a:chOff x="7315200" y="4114800"/>
            <a:chExt cx="609600" cy="609600"/>
          </a:xfrm>
        </p:grpSpPr>
        <p:sp>
          <p:nvSpPr>
            <p:cNvPr id="47135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6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7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grpSp>
        <p:nvGrpSpPr>
          <p:cNvPr id="47109" name="Group 6"/>
          <p:cNvGrpSpPr>
            <a:grpSpLocks/>
          </p:cNvGrpSpPr>
          <p:nvPr/>
        </p:nvGrpSpPr>
        <p:grpSpPr bwMode="auto">
          <a:xfrm>
            <a:off x="5318125" y="3352800"/>
            <a:ext cx="3216275" cy="3082925"/>
            <a:chOff x="0" y="0"/>
            <a:chExt cx="2026" cy="1942"/>
          </a:xfrm>
        </p:grpSpPr>
        <p:sp>
          <p:nvSpPr>
            <p:cNvPr id="47110" name="Line 7"/>
            <p:cNvSpPr>
              <a:spLocks noChangeShapeType="1"/>
            </p:cNvSpPr>
            <p:nvPr/>
          </p:nvSpPr>
          <p:spPr bwMode="auto">
            <a:xfrm>
              <a:off x="55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1" name="Line 8"/>
            <p:cNvSpPr>
              <a:spLocks noChangeShapeType="1"/>
            </p:cNvSpPr>
            <p:nvPr/>
          </p:nvSpPr>
          <p:spPr bwMode="auto">
            <a:xfrm>
              <a:off x="116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2" name="Line 9"/>
            <p:cNvSpPr>
              <a:spLocks noChangeShapeType="1"/>
            </p:cNvSpPr>
            <p:nvPr/>
          </p:nvSpPr>
          <p:spPr bwMode="auto">
            <a:xfrm>
              <a:off x="137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3" name="Line 10"/>
            <p:cNvSpPr>
              <a:spLocks noChangeShapeType="1"/>
            </p:cNvSpPr>
            <p:nvPr/>
          </p:nvSpPr>
          <p:spPr bwMode="auto">
            <a:xfrm>
              <a:off x="157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4" name="Line 11"/>
            <p:cNvSpPr>
              <a:spLocks noChangeShapeType="1"/>
            </p:cNvSpPr>
            <p:nvPr/>
          </p:nvSpPr>
          <p:spPr bwMode="auto">
            <a:xfrm>
              <a:off x="178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5" name="Line 12"/>
            <p:cNvSpPr>
              <a:spLocks noChangeShapeType="1"/>
            </p:cNvSpPr>
            <p:nvPr/>
          </p:nvSpPr>
          <p:spPr bwMode="auto">
            <a:xfrm>
              <a:off x="96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6" name="Line 13"/>
            <p:cNvSpPr>
              <a:spLocks noChangeShapeType="1"/>
            </p:cNvSpPr>
            <p:nvPr/>
          </p:nvSpPr>
          <p:spPr bwMode="auto">
            <a:xfrm>
              <a:off x="75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7" name="Rectangle 14"/>
            <p:cNvSpPr>
              <a:spLocks/>
            </p:cNvSpPr>
            <p:nvPr/>
          </p:nvSpPr>
          <p:spPr bwMode="auto">
            <a:xfrm>
              <a:off x="1374" y="719"/>
              <a:ext cx="204" cy="203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18" name="Rectangle 15"/>
            <p:cNvSpPr>
              <a:spLocks/>
            </p:cNvSpPr>
            <p:nvPr/>
          </p:nvSpPr>
          <p:spPr bwMode="auto">
            <a:xfrm>
              <a:off x="0" y="960"/>
              <a:ext cx="193" cy="27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r>
                <a:rPr lang="en-US">
                  <a:solidFill>
                    <a:schemeClr val="tx1"/>
                  </a:solidFill>
                  <a:cs typeface="Times New Roman" charset="0"/>
                </a:rPr>
                <a:t>8</a:t>
              </a:r>
            </a:p>
          </p:txBody>
        </p:sp>
        <p:sp>
          <p:nvSpPr>
            <p:cNvPr id="47119" name="Rectangle 16"/>
            <p:cNvSpPr>
              <a:spLocks/>
            </p:cNvSpPr>
            <p:nvPr/>
          </p:nvSpPr>
          <p:spPr bwMode="auto">
            <a:xfrm>
              <a:off x="1008" y="0"/>
              <a:ext cx="193" cy="27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r>
                <a:rPr lang="en-US">
                  <a:solidFill>
                    <a:schemeClr val="tx1"/>
                  </a:solidFill>
                  <a:cs typeface="Times New Roman" charset="0"/>
                </a:rPr>
                <a:t>8</a:t>
              </a:r>
            </a:p>
          </p:txBody>
        </p:sp>
        <p:sp>
          <p:nvSpPr>
            <p:cNvPr id="47120" name="Line 17"/>
            <p:cNvSpPr>
              <a:spLocks noChangeShapeType="1"/>
            </p:cNvSpPr>
            <p:nvPr/>
          </p:nvSpPr>
          <p:spPr bwMode="auto">
            <a:xfrm>
              <a:off x="106" y="1222"/>
              <a:ext cx="1" cy="72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1" name="Line 18"/>
            <p:cNvSpPr>
              <a:spLocks noChangeShapeType="1"/>
            </p:cNvSpPr>
            <p:nvPr/>
          </p:nvSpPr>
          <p:spPr bwMode="auto">
            <a:xfrm rot="10800000" flipH="1">
              <a:off x="106" y="310"/>
              <a:ext cx="1" cy="62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2" name="Line 19"/>
            <p:cNvSpPr>
              <a:spLocks noChangeShapeType="1"/>
            </p:cNvSpPr>
            <p:nvPr/>
          </p:nvSpPr>
          <p:spPr bwMode="auto">
            <a:xfrm flipH="1">
              <a:off x="298" y="166"/>
              <a:ext cx="67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3" name="Line 20"/>
            <p:cNvSpPr>
              <a:spLocks noChangeShapeType="1"/>
            </p:cNvSpPr>
            <p:nvPr/>
          </p:nvSpPr>
          <p:spPr bwMode="auto">
            <a:xfrm>
              <a:off x="1258" y="166"/>
              <a:ext cx="76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4" name="Line 21"/>
            <p:cNvSpPr>
              <a:spLocks noChangeShapeType="1"/>
            </p:cNvSpPr>
            <p:nvPr/>
          </p:nvSpPr>
          <p:spPr bwMode="auto">
            <a:xfrm>
              <a:off x="1982" y="306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5" name="Line 22"/>
            <p:cNvSpPr>
              <a:spLocks noChangeShapeType="1"/>
            </p:cNvSpPr>
            <p:nvPr/>
          </p:nvSpPr>
          <p:spPr bwMode="auto">
            <a:xfrm>
              <a:off x="34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6" name="Line 23"/>
            <p:cNvSpPr>
              <a:spLocks noChangeShapeType="1"/>
            </p:cNvSpPr>
            <p:nvPr/>
          </p:nvSpPr>
          <p:spPr bwMode="auto">
            <a:xfrm rot="10800000" flipH="1">
              <a:off x="346" y="30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7" name="Line 24"/>
            <p:cNvSpPr>
              <a:spLocks noChangeShapeType="1"/>
            </p:cNvSpPr>
            <p:nvPr/>
          </p:nvSpPr>
          <p:spPr bwMode="auto">
            <a:xfrm rot="10800000" flipH="1">
              <a:off x="346" y="51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8" name="Line 25"/>
            <p:cNvSpPr>
              <a:spLocks noChangeShapeType="1"/>
            </p:cNvSpPr>
            <p:nvPr/>
          </p:nvSpPr>
          <p:spPr bwMode="auto">
            <a:xfrm rot="10800000" flipH="1">
              <a:off x="346" y="71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9" name="Line 26"/>
            <p:cNvSpPr>
              <a:spLocks noChangeShapeType="1"/>
            </p:cNvSpPr>
            <p:nvPr/>
          </p:nvSpPr>
          <p:spPr bwMode="auto">
            <a:xfrm rot="10800000" flipH="1">
              <a:off x="346" y="91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0" name="Line 27"/>
            <p:cNvSpPr>
              <a:spLocks noChangeShapeType="1"/>
            </p:cNvSpPr>
            <p:nvPr/>
          </p:nvSpPr>
          <p:spPr bwMode="auto">
            <a:xfrm rot="10800000" flipH="1">
              <a:off x="346" y="132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1" name="Line 28"/>
            <p:cNvSpPr>
              <a:spLocks noChangeShapeType="1"/>
            </p:cNvSpPr>
            <p:nvPr/>
          </p:nvSpPr>
          <p:spPr bwMode="auto">
            <a:xfrm rot="10800000" flipH="1">
              <a:off x="346" y="153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2" name="Line 29"/>
            <p:cNvSpPr>
              <a:spLocks noChangeShapeType="1"/>
            </p:cNvSpPr>
            <p:nvPr/>
          </p:nvSpPr>
          <p:spPr bwMode="auto">
            <a:xfrm rot="10800000" flipH="1">
              <a:off x="346" y="173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3" name="Line 30"/>
            <p:cNvSpPr>
              <a:spLocks noChangeShapeType="1"/>
            </p:cNvSpPr>
            <p:nvPr/>
          </p:nvSpPr>
          <p:spPr bwMode="auto">
            <a:xfrm rot="10800000" flipH="1">
              <a:off x="346" y="193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4" name="Line 31"/>
            <p:cNvSpPr>
              <a:spLocks noChangeShapeType="1"/>
            </p:cNvSpPr>
            <p:nvPr/>
          </p:nvSpPr>
          <p:spPr bwMode="auto">
            <a:xfrm rot="10800000" flipH="1">
              <a:off x="346" y="1122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421054" y="3449209"/>
            <a:ext cx="4303346" cy="24191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/** tile a </a:t>
            </a:r>
            <a:r>
              <a:rPr lang="en-US" dirty="0" smtClean="0">
                <a:solidFill>
                  <a:srgbClr val="0009CC"/>
                </a:solidFill>
              </a:rPr>
              <a:t>2</a:t>
            </a:r>
            <a:r>
              <a:rPr lang="en-US" sz="3200" baseline="30000" dirty="0">
                <a:solidFill>
                  <a:srgbClr val="0009CC"/>
                </a:solidFill>
              </a:rPr>
              <a:t>3</a:t>
            </a:r>
            <a:r>
              <a:rPr lang="en-US" dirty="0" smtClean="0">
                <a:solidFill>
                  <a:srgbClr val="0009CC"/>
                </a:solidFill>
              </a:rPr>
              <a:t> </a:t>
            </a:r>
            <a:r>
              <a:rPr lang="en-US" dirty="0">
                <a:solidFill>
                  <a:srgbClr val="0009CC"/>
                </a:solidFill>
              </a:rPr>
              <a:t>by </a:t>
            </a:r>
            <a:r>
              <a:rPr lang="en-US" dirty="0" smtClean="0">
                <a:solidFill>
                  <a:srgbClr val="0009CC"/>
                </a:solidFill>
              </a:rPr>
              <a:t>2</a:t>
            </a:r>
            <a:r>
              <a:rPr lang="en-US" sz="3200" baseline="30000" dirty="0">
                <a:solidFill>
                  <a:srgbClr val="0009CC"/>
                </a:solidFill>
              </a:rPr>
              <a:t>3</a:t>
            </a:r>
            <a:r>
              <a:rPr lang="en-US" dirty="0" smtClean="0">
                <a:solidFill>
                  <a:srgbClr val="0009CC"/>
                </a:solidFill>
              </a:rPr>
              <a:t> </a:t>
            </a:r>
            <a:r>
              <a:rPr lang="en-US" dirty="0">
                <a:solidFill>
                  <a:srgbClr val="0009CC"/>
                </a:solidFill>
              </a:rPr>
              <a:t>kitchen with 1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      square filled. */ </a:t>
            </a:r>
            <a:br>
              <a:rPr lang="en-US" dirty="0">
                <a:solidFill>
                  <a:srgbClr val="0009CC"/>
                </a:solidFill>
              </a:rPr>
            </a:br>
            <a:r>
              <a:rPr lang="en-US" dirty="0">
                <a:solidFill>
                  <a:srgbClr val="0009CC"/>
                </a:solidFill>
              </a:rPr>
              <a:t>public static void tile(</a:t>
            </a:r>
            <a:r>
              <a:rPr lang="en-US" dirty="0" err="1">
                <a:solidFill>
                  <a:srgbClr val="0009CC"/>
                </a:solidFill>
              </a:rPr>
              <a:t>int</a:t>
            </a:r>
            <a:r>
              <a:rPr lang="en-US" dirty="0">
                <a:solidFill>
                  <a:srgbClr val="0009CC"/>
                </a:solidFill>
              </a:rPr>
              <a:t> n</a:t>
            </a:r>
            <a:r>
              <a:rPr lang="en-US" dirty="0" smtClean="0">
                <a:solidFill>
                  <a:srgbClr val="0009CC"/>
                </a:solidFill>
              </a:rPr>
              <a:t>)</a:t>
            </a: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 smtClean="0">
                <a:solidFill>
                  <a:srgbClr val="FF0000"/>
                </a:solidFill>
              </a:rPr>
              <a:t>We abstract away keeping track of where the filled square is, etc.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7648425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allAtOnce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1"/>
          <p:cNvSpPr>
            <a:spLocks noGrp="1" noChangeArrowheads="1"/>
          </p:cNvSpPr>
          <p:nvPr>
            <p:ph type="title"/>
          </p:nvPr>
        </p:nvSpPr>
        <p:spPr>
          <a:xfrm>
            <a:off x="612775" y="228600"/>
            <a:ext cx="8153400" cy="990600"/>
          </a:xfrm>
        </p:spPr>
        <p:txBody>
          <a:bodyPr rIns="132080"/>
          <a:lstStyle/>
          <a:p>
            <a:pPr algn="ctr" eaLnBrk="1" hangingPunct="1"/>
            <a:r>
              <a:rPr lang="en-US" sz="3200">
                <a:solidFill>
                  <a:srgbClr val="800000"/>
                </a:solidFill>
                <a:latin typeface="Tw Cen MT" charset="0"/>
                <a:ea typeface="MS PGothic" charset="0"/>
              </a:rPr>
              <a:t>Tiling Elaine’s kitchen</a:t>
            </a:r>
          </a:p>
        </p:txBody>
      </p:sp>
      <p:sp>
        <p:nvSpPr>
          <p:cNvPr id="47106" name="Slide Number Placeholder 3"/>
          <p:cNvSpPr>
            <a:spLocks noGrp="1"/>
          </p:cNvSpPr>
          <p:nvPr>
            <p:ph type="sldNum" sz="quarter" idx="12"/>
          </p:nvPr>
        </p:nvSpPr>
        <p:spPr bwMode="auto">
          <a:xfrm>
            <a:off x="0" y="1295400"/>
            <a:ext cx="533400" cy="24447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1pPr>
            <a:lvl2pPr marL="742950" indent="-28575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2pPr>
            <a:lvl3pPr marL="11430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3pPr>
            <a:lvl4pPr marL="16002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4pPr>
            <a:lvl5pPr marL="20574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9pPr>
          </a:lstStyle>
          <a:p>
            <a:pPr eaLnBrk="1" hangingPunct="1">
              <a:lnSpc>
                <a:spcPct val="80000"/>
              </a:lnSpc>
            </a:pPr>
            <a:fld id="{6BB2C459-5F4C-484F-AA66-589F9914284A}" type="slidenum">
              <a:rPr lang="en-US" sz="1200">
                <a:solidFill>
                  <a:srgbClr val="FFFFFF"/>
                </a:solidFill>
              </a:rPr>
              <a:pPr eaLnBrk="1" hangingPunct="1">
                <a:lnSpc>
                  <a:spcPct val="80000"/>
                </a:lnSpc>
              </a:pPr>
              <a:t>17</a:t>
            </a:fld>
            <a:endParaRPr lang="en-US" sz="1200">
              <a:solidFill>
                <a:srgbClr val="FFFFFF"/>
              </a:solidFill>
            </a:endParaRPr>
          </a:p>
        </p:txBody>
      </p:sp>
      <p:grpSp>
        <p:nvGrpSpPr>
          <p:cNvPr id="47108" name="Group 2"/>
          <p:cNvGrpSpPr>
            <a:grpSpLocks/>
          </p:cNvGrpSpPr>
          <p:nvPr/>
        </p:nvGrpSpPr>
        <p:grpSpPr bwMode="auto">
          <a:xfrm>
            <a:off x="7924800" y="4724400"/>
            <a:ext cx="609600" cy="609600"/>
            <a:chOff x="7315200" y="4114800"/>
            <a:chExt cx="609600" cy="609600"/>
          </a:xfrm>
        </p:grpSpPr>
        <p:sp>
          <p:nvSpPr>
            <p:cNvPr id="47135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6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7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grpSp>
        <p:nvGrpSpPr>
          <p:cNvPr id="47109" name="Group 6"/>
          <p:cNvGrpSpPr>
            <a:grpSpLocks/>
          </p:cNvGrpSpPr>
          <p:nvPr/>
        </p:nvGrpSpPr>
        <p:grpSpPr bwMode="auto">
          <a:xfrm>
            <a:off x="5334000" y="1371600"/>
            <a:ext cx="3216275" cy="3082925"/>
            <a:chOff x="0" y="0"/>
            <a:chExt cx="2026" cy="1942"/>
          </a:xfrm>
        </p:grpSpPr>
        <p:sp>
          <p:nvSpPr>
            <p:cNvPr id="47110" name="Line 7"/>
            <p:cNvSpPr>
              <a:spLocks noChangeShapeType="1"/>
            </p:cNvSpPr>
            <p:nvPr/>
          </p:nvSpPr>
          <p:spPr bwMode="auto">
            <a:xfrm>
              <a:off x="55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1" name="Line 8"/>
            <p:cNvSpPr>
              <a:spLocks noChangeShapeType="1"/>
            </p:cNvSpPr>
            <p:nvPr/>
          </p:nvSpPr>
          <p:spPr bwMode="auto">
            <a:xfrm>
              <a:off x="116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2" name="Line 9"/>
            <p:cNvSpPr>
              <a:spLocks noChangeShapeType="1"/>
            </p:cNvSpPr>
            <p:nvPr/>
          </p:nvSpPr>
          <p:spPr bwMode="auto">
            <a:xfrm>
              <a:off x="137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3" name="Line 10"/>
            <p:cNvSpPr>
              <a:spLocks noChangeShapeType="1"/>
            </p:cNvSpPr>
            <p:nvPr/>
          </p:nvSpPr>
          <p:spPr bwMode="auto">
            <a:xfrm>
              <a:off x="157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4" name="Line 11"/>
            <p:cNvSpPr>
              <a:spLocks noChangeShapeType="1"/>
            </p:cNvSpPr>
            <p:nvPr/>
          </p:nvSpPr>
          <p:spPr bwMode="auto">
            <a:xfrm>
              <a:off x="178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5" name="Line 12"/>
            <p:cNvSpPr>
              <a:spLocks noChangeShapeType="1"/>
            </p:cNvSpPr>
            <p:nvPr/>
          </p:nvSpPr>
          <p:spPr bwMode="auto">
            <a:xfrm>
              <a:off x="96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6" name="Line 13"/>
            <p:cNvSpPr>
              <a:spLocks noChangeShapeType="1"/>
            </p:cNvSpPr>
            <p:nvPr/>
          </p:nvSpPr>
          <p:spPr bwMode="auto">
            <a:xfrm>
              <a:off x="75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7" name="Rectangle 14"/>
            <p:cNvSpPr>
              <a:spLocks/>
            </p:cNvSpPr>
            <p:nvPr/>
          </p:nvSpPr>
          <p:spPr bwMode="auto">
            <a:xfrm>
              <a:off x="1374" y="719"/>
              <a:ext cx="204" cy="203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18" name="Rectangle 15"/>
            <p:cNvSpPr>
              <a:spLocks/>
            </p:cNvSpPr>
            <p:nvPr/>
          </p:nvSpPr>
          <p:spPr bwMode="auto">
            <a:xfrm>
              <a:off x="0" y="96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19" name="Rectangle 16"/>
            <p:cNvSpPr>
              <a:spLocks/>
            </p:cNvSpPr>
            <p:nvPr/>
          </p:nvSpPr>
          <p:spPr bwMode="auto">
            <a:xfrm>
              <a:off x="1008" y="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20" name="Line 17"/>
            <p:cNvSpPr>
              <a:spLocks noChangeShapeType="1"/>
            </p:cNvSpPr>
            <p:nvPr/>
          </p:nvSpPr>
          <p:spPr bwMode="auto">
            <a:xfrm>
              <a:off x="106" y="1222"/>
              <a:ext cx="1" cy="72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1" name="Line 18"/>
            <p:cNvSpPr>
              <a:spLocks noChangeShapeType="1"/>
            </p:cNvSpPr>
            <p:nvPr/>
          </p:nvSpPr>
          <p:spPr bwMode="auto">
            <a:xfrm rot="10800000" flipH="1">
              <a:off x="106" y="310"/>
              <a:ext cx="1" cy="62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2" name="Line 19"/>
            <p:cNvSpPr>
              <a:spLocks noChangeShapeType="1"/>
            </p:cNvSpPr>
            <p:nvPr/>
          </p:nvSpPr>
          <p:spPr bwMode="auto">
            <a:xfrm flipH="1">
              <a:off x="298" y="166"/>
              <a:ext cx="67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3" name="Line 20"/>
            <p:cNvSpPr>
              <a:spLocks noChangeShapeType="1"/>
            </p:cNvSpPr>
            <p:nvPr/>
          </p:nvSpPr>
          <p:spPr bwMode="auto">
            <a:xfrm>
              <a:off x="1258" y="166"/>
              <a:ext cx="76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4" name="Line 21"/>
            <p:cNvSpPr>
              <a:spLocks noChangeShapeType="1"/>
            </p:cNvSpPr>
            <p:nvPr/>
          </p:nvSpPr>
          <p:spPr bwMode="auto">
            <a:xfrm>
              <a:off x="1982" y="306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5" name="Line 22"/>
            <p:cNvSpPr>
              <a:spLocks noChangeShapeType="1"/>
            </p:cNvSpPr>
            <p:nvPr/>
          </p:nvSpPr>
          <p:spPr bwMode="auto">
            <a:xfrm>
              <a:off x="34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6" name="Line 23"/>
            <p:cNvSpPr>
              <a:spLocks noChangeShapeType="1"/>
            </p:cNvSpPr>
            <p:nvPr/>
          </p:nvSpPr>
          <p:spPr bwMode="auto">
            <a:xfrm rot="10800000" flipH="1">
              <a:off x="346" y="30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7" name="Line 24"/>
            <p:cNvSpPr>
              <a:spLocks noChangeShapeType="1"/>
            </p:cNvSpPr>
            <p:nvPr/>
          </p:nvSpPr>
          <p:spPr bwMode="auto">
            <a:xfrm rot="10800000" flipH="1">
              <a:off x="346" y="51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8" name="Line 25"/>
            <p:cNvSpPr>
              <a:spLocks noChangeShapeType="1"/>
            </p:cNvSpPr>
            <p:nvPr/>
          </p:nvSpPr>
          <p:spPr bwMode="auto">
            <a:xfrm rot="10800000" flipH="1">
              <a:off x="346" y="71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9" name="Line 26"/>
            <p:cNvSpPr>
              <a:spLocks noChangeShapeType="1"/>
            </p:cNvSpPr>
            <p:nvPr/>
          </p:nvSpPr>
          <p:spPr bwMode="auto">
            <a:xfrm rot="10800000" flipH="1">
              <a:off x="346" y="91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0" name="Line 27"/>
            <p:cNvSpPr>
              <a:spLocks noChangeShapeType="1"/>
            </p:cNvSpPr>
            <p:nvPr/>
          </p:nvSpPr>
          <p:spPr bwMode="auto">
            <a:xfrm rot="10800000" flipH="1">
              <a:off x="346" y="132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1" name="Line 28"/>
            <p:cNvSpPr>
              <a:spLocks noChangeShapeType="1"/>
            </p:cNvSpPr>
            <p:nvPr/>
          </p:nvSpPr>
          <p:spPr bwMode="auto">
            <a:xfrm rot="10800000" flipH="1">
              <a:off x="346" y="153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2" name="Line 29"/>
            <p:cNvSpPr>
              <a:spLocks noChangeShapeType="1"/>
            </p:cNvSpPr>
            <p:nvPr/>
          </p:nvSpPr>
          <p:spPr bwMode="auto">
            <a:xfrm rot="10800000" flipH="1">
              <a:off x="346" y="173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3" name="Line 30"/>
            <p:cNvSpPr>
              <a:spLocks noChangeShapeType="1"/>
            </p:cNvSpPr>
            <p:nvPr/>
          </p:nvSpPr>
          <p:spPr bwMode="auto">
            <a:xfrm rot="10800000" flipH="1">
              <a:off x="346" y="193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4" name="Line 31"/>
            <p:cNvSpPr>
              <a:spLocks noChangeShapeType="1"/>
            </p:cNvSpPr>
            <p:nvPr/>
          </p:nvSpPr>
          <p:spPr bwMode="auto">
            <a:xfrm rot="10800000" flipH="1">
              <a:off x="346" y="1122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533400" y="1750067"/>
            <a:ext cx="4800600" cy="40811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/** tile a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by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kitchen with 1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      square filled. */ </a:t>
            </a:r>
            <a:br>
              <a:rPr lang="en-US" dirty="0">
                <a:solidFill>
                  <a:srgbClr val="0009CC"/>
                </a:solidFill>
              </a:rPr>
            </a:br>
            <a:r>
              <a:rPr lang="en-US" dirty="0">
                <a:solidFill>
                  <a:srgbClr val="0009CC"/>
                </a:solidFill>
              </a:rPr>
              <a:t>public static void tile(</a:t>
            </a:r>
            <a:r>
              <a:rPr lang="en-US" dirty="0" err="1">
                <a:solidFill>
                  <a:srgbClr val="0009CC"/>
                </a:solidFill>
              </a:rPr>
              <a:t>int</a:t>
            </a:r>
            <a:r>
              <a:rPr lang="en-US" dirty="0">
                <a:solidFill>
                  <a:srgbClr val="0009CC"/>
                </a:solidFill>
              </a:rPr>
              <a:t> n</a:t>
            </a:r>
            <a:r>
              <a:rPr lang="en-US" dirty="0" smtClean="0">
                <a:solidFill>
                  <a:srgbClr val="0009CC"/>
                </a:solidFill>
              </a:rPr>
              <a:t>) {</a:t>
            </a: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}</a:t>
            </a: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 smtClean="0">
                <a:solidFill>
                  <a:srgbClr val="FF0000"/>
                </a:solidFill>
              </a:rPr>
              <a:t>We generalize to a</a:t>
            </a:r>
            <a:r>
              <a:rPr lang="en-US" dirty="0" smtClean="0">
                <a:solidFill>
                  <a:srgbClr val="0009CC"/>
                </a:solidFill>
              </a:rPr>
              <a:t> </a:t>
            </a:r>
            <a:r>
              <a:rPr lang="en-US" dirty="0">
                <a:solidFill>
                  <a:srgbClr val="0009CC"/>
                </a:solidFill>
              </a:rPr>
              <a:t>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by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kitchen  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837027" y="5012200"/>
            <a:ext cx="152607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Base case?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076258" y="3124200"/>
            <a:ext cx="236074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i</a:t>
            </a:r>
            <a:r>
              <a:rPr lang="en-US" dirty="0" smtClean="0"/>
              <a:t>f (n == 0) return;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8834931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1"/>
          <p:cNvSpPr>
            <a:spLocks noGrp="1" noChangeArrowheads="1"/>
          </p:cNvSpPr>
          <p:nvPr>
            <p:ph type="title"/>
          </p:nvPr>
        </p:nvSpPr>
        <p:spPr>
          <a:xfrm>
            <a:off x="612775" y="228600"/>
            <a:ext cx="8153400" cy="990600"/>
          </a:xfrm>
        </p:spPr>
        <p:txBody>
          <a:bodyPr rIns="132080"/>
          <a:lstStyle/>
          <a:p>
            <a:pPr algn="ctr" eaLnBrk="1" hangingPunct="1"/>
            <a:r>
              <a:rPr lang="en-US" sz="3200">
                <a:solidFill>
                  <a:srgbClr val="800000"/>
                </a:solidFill>
                <a:latin typeface="Tw Cen MT" charset="0"/>
                <a:ea typeface="MS PGothic" charset="0"/>
              </a:rPr>
              <a:t>Tiling Elaine’s kitchen</a:t>
            </a:r>
          </a:p>
        </p:txBody>
      </p:sp>
      <p:sp>
        <p:nvSpPr>
          <p:cNvPr id="47106" name="Slide Number Placeholder 3"/>
          <p:cNvSpPr>
            <a:spLocks noGrp="1"/>
          </p:cNvSpPr>
          <p:nvPr>
            <p:ph type="sldNum" sz="quarter" idx="12"/>
          </p:nvPr>
        </p:nvSpPr>
        <p:spPr bwMode="auto">
          <a:xfrm>
            <a:off x="0" y="1295400"/>
            <a:ext cx="533400" cy="24447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1pPr>
            <a:lvl2pPr marL="742950" indent="-28575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2pPr>
            <a:lvl3pPr marL="11430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3pPr>
            <a:lvl4pPr marL="16002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4pPr>
            <a:lvl5pPr marL="20574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9pPr>
          </a:lstStyle>
          <a:p>
            <a:pPr eaLnBrk="1" hangingPunct="1">
              <a:lnSpc>
                <a:spcPct val="80000"/>
              </a:lnSpc>
            </a:pPr>
            <a:fld id="{6BB2C459-5F4C-484F-AA66-589F9914284A}" type="slidenum">
              <a:rPr lang="en-US" sz="1200">
                <a:solidFill>
                  <a:srgbClr val="FFFFFF"/>
                </a:solidFill>
              </a:rPr>
              <a:pPr eaLnBrk="1" hangingPunct="1">
                <a:lnSpc>
                  <a:spcPct val="80000"/>
                </a:lnSpc>
              </a:pPr>
              <a:t>18</a:t>
            </a:fld>
            <a:endParaRPr lang="en-US" sz="1200">
              <a:solidFill>
                <a:srgbClr val="FFFFFF"/>
              </a:solidFill>
            </a:endParaRPr>
          </a:p>
        </p:txBody>
      </p:sp>
      <p:grpSp>
        <p:nvGrpSpPr>
          <p:cNvPr id="47108" name="Group 2"/>
          <p:cNvGrpSpPr>
            <a:grpSpLocks/>
          </p:cNvGrpSpPr>
          <p:nvPr/>
        </p:nvGrpSpPr>
        <p:grpSpPr bwMode="auto">
          <a:xfrm>
            <a:off x="7924800" y="4724400"/>
            <a:ext cx="609600" cy="609600"/>
            <a:chOff x="7315200" y="4114800"/>
            <a:chExt cx="609600" cy="609600"/>
          </a:xfrm>
        </p:grpSpPr>
        <p:sp>
          <p:nvSpPr>
            <p:cNvPr id="47135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6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7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grpSp>
        <p:nvGrpSpPr>
          <p:cNvPr id="47109" name="Group 6"/>
          <p:cNvGrpSpPr>
            <a:grpSpLocks/>
          </p:cNvGrpSpPr>
          <p:nvPr/>
        </p:nvGrpSpPr>
        <p:grpSpPr bwMode="auto">
          <a:xfrm>
            <a:off x="5334000" y="1371600"/>
            <a:ext cx="3216275" cy="3082925"/>
            <a:chOff x="0" y="0"/>
            <a:chExt cx="2026" cy="1942"/>
          </a:xfrm>
        </p:grpSpPr>
        <p:sp>
          <p:nvSpPr>
            <p:cNvPr id="47110" name="Line 7"/>
            <p:cNvSpPr>
              <a:spLocks noChangeShapeType="1"/>
            </p:cNvSpPr>
            <p:nvPr/>
          </p:nvSpPr>
          <p:spPr bwMode="auto">
            <a:xfrm>
              <a:off x="55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1" name="Line 8"/>
            <p:cNvSpPr>
              <a:spLocks noChangeShapeType="1"/>
            </p:cNvSpPr>
            <p:nvPr/>
          </p:nvSpPr>
          <p:spPr bwMode="auto">
            <a:xfrm>
              <a:off x="116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2" name="Line 9"/>
            <p:cNvSpPr>
              <a:spLocks noChangeShapeType="1"/>
            </p:cNvSpPr>
            <p:nvPr/>
          </p:nvSpPr>
          <p:spPr bwMode="auto">
            <a:xfrm>
              <a:off x="137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3" name="Line 10"/>
            <p:cNvSpPr>
              <a:spLocks noChangeShapeType="1"/>
            </p:cNvSpPr>
            <p:nvPr/>
          </p:nvSpPr>
          <p:spPr bwMode="auto">
            <a:xfrm>
              <a:off x="157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4" name="Line 11"/>
            <p:cNvSpPr>
              <a:spLocks noChangeShapeType="1"/>
            </p:cNvSpPr>
            <p:nvPr/>
          </p:nvSpPr>
          <p:spPr bwMode="auto">
            <a:xfrm>
              <a:off x="178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5" name="Line 12"/>
            <p:cNvSpPr>
              <a:spLocks noChangeShapeType="1"/>
            </p:cNvSpPr>
            <p:nvPr/>
          </p:nvSpPr>
          <p:spPr bwMode="auto">
            <a:xfrm>
              <a:off x="96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6" name="Line 13"/>
            <p:cNvSpPr>
              <a:spLocks noChangeShapeType="1"/>
            </p:cNvSpPr>
            <p:nvPr/>
          </p:nvSpPr>
          <p:spPr bwMode="auto">
            <a:xfrm>
              <a:off x="75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7" name="Rectangle 14"/>
            <p:cNvSpPr>
              <a:spLocks/>
            </p:cNvSpPr>
            <p:nvPr/>
          </p:nvSpPr>
          <p:spPr bwMode="auto">
            <a:xfrm>
              <a:off x="1374" y="719"/>
              <a:ext cx="204" cy="203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18" name="Rectangle 15"/>
            <p:cNvSpPr>
              <a:spLocks/>
            </p:cNvSpPr>
            <p:nvPr/>
          </p:nvSpPr>
          <p:spPr bwMode="auto">
            <a:xfrm>
              <a:off x="0" y="96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19" name="Rectangle 16"/>
            <p:cNvSpPr>
              <a:spLocks/>
            </p:cNvSpPr>
            <p:nvPr/>
          </p:nvSpPr>
          <p:spPr bwMode="auto">
            <a:xfrm>
              <a:off x="1008" y="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20" name="Line 17"/>
            <p:cNvSpPr>
              <a:spLocks noChangeShapeType="1"/>
            </p:cNvSpPr>
            <p:nvPr/>
          </p:nvSpPr>
          <p:spPr bwMode="auto">
            <a:xfrm>
              <a:off x="106" y="1222"/>
              <a:ext cx="1" cy="72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1" name="Line 18"/>
            <p:cNvSpPr>
              <a:spLocks noChangeShapeType="1"/>
            </p:cNvSpPr>
            <p:nvPr/>
          </p:nvSpPr>
          <p:spPr bwMode="auto">
            <a:xfrm rot="10800000" flipH="1">
              <a:off x="106" y="310"/>
              <a:ext cx="1" cy="62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2" name="Line 19"/>
            <p:cNvSpPr>
              <a:spLocks noChangeShapeType="1"/>
            </p:cNvSpPr>
            <p:nvPr/>
          </p:nvSpPr>
          <p:spPr bwMode="auto">
            <a:xfrm flipH="1">
              <a:off x="298" y="166"/>
              <a:ext cx="67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3" name="Line 20"/>
            <p:cNvSpPr>
              <a:spLocks noChangeShapeType="1"/>
            </p:cNvSpPr>
            <p:nvPr/>
          </p:nvSpPr>
          <p:spPr bwMode="auto">
            <a:xfrm>
              <a:off x="1258" y="166"/>
              <a:ext cx="76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4" name="Line 21"/>
            <p:cNvSpPr>
              <a:spLocks noChangeShapeType="1"/>
            </p:cNvSpPr>
            <p:nvPr/>
          </p:nvSpPr>
          <p:spPr bwMode="auto">
            <a:xfrm>
              <a:off x="1982" y="306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5" name="Line 22"/>
            <p:cNvSpPr>
              <a:spLocks noChangeShapeType="1"/>
            </p:cNvSpPr>
            <p:nvPr/>
          </p:nvSpPr>
          <p:spPr bwMode="auto">
            <a:xfrm>
              <a:off x="34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6" name="Line 23"/>
            <p:cNvSpPr>
              <a:spLocks noChangeShapeType="1"/>
            </p:cNvSpPr>
            <p:nvPr/>
          </p:nvSpPr>
          <p:spPr bwMode="auto">
            <a:xfrm rot="10800000" flipH="1">
              <a:off x="346" y="30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7" name="Line 24"/>
            <p:cNvSpPr>
              <a:spLocks noChangeShapeType="1"/>
            </p:cNvSpPr>
            <p:nvPr/>
          </p:nvSpPr>
          <p:spPr bwMode="auto">
            <a:xfrm rot="10800000" flipH="1">
              <a:off x="346" y="51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8" name="Line 25"/>
            <p:cNvSpPr>
              <a:spLocks noChangeShapeType="1"/>
            </p:cNvSpPr>
            <p:nvPr/>
          </p:nvSpPr>
          <p:spPr bwMode="auto">
            <a:xfrm rot="10800000" flipH="1">
              <a:off x="346" y="71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9" name="Line 26"/>
            <p:cNvSpPr>
              <a:spLocks noChangeShapeType="1"/>
            </p:cNvSpPr>
            <p:nvPr/>
          </p:nvSpPr>
          <p:spPr bwMode="auto">
            <a:xfrm rot="10800000" flipH="1">
              <a:off x="346" y="91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0" name="Line 27"/>
            <p:cNvSpPr>
              <a:spLocks noChangeShapeType="1"/>
            </p:cNvSpPr>
            <p:nvPr/>
          </p:nvSpPr>
          <p:spPr bwMode="auto">
            <a:xfrm rot="10800000" flipH="1">
              <a:off x="346" y="132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1" name="Line 28"/>
            <p:cNvSpPr>
              <a:spLocks noChangeShapeType="1"/>
            </p:cNvSpPr>
            <p:nvPr/>
          </p:nvSpPr>
          <p:spPr bwMode="auto">
            <a:xfrm rot="10800000" flipH="1">
              <a:off x="346" y="153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2" name="Line 29"/>
            <p:cNvSpPr>
              <a:spLocks noChangeShapeType="1"/>
            </p:cNvSpPr>
            <p:nvPr/>
          </p:nvSpPr>
          <p:spPr bwMode="auto">
            <a:xfrm rot="10800000" flipH="1">
              <a:off x="346" y="173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3" name="Line 30"/>
            <p:cNvSpPr>
              <a:spLocks noChangeShapeType="1"/>
            </p:cNvSpPr>
            <p:nvPr/>
          </p:nvSpPr>
          <p:spPr bwMode="auto">
            <a:xfrm rot="10800000" flipH="1">
              <a:off x="346" y="193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4" name="Line 31"/>
            <p:cNvSpPr>
              <a:spLocks noChangeShapeType="1"/>
            </p:cNvSpPr>
            <p:nvPr/>
          </p:nvSpPr>
          <p:spPr bwMode="auto">
            <a:xfrm rot="10800000" flipH="1">
              <a:off x="346" y="1122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533400" y="1750067"/>
            <a:ext cx="4495800" cy="40811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/** tile a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by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kitchen with 1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      square filled. */ </a:t>
            </a:r>
            <a:br>
              <a:rPr lang="en-US" dirty="0">
                <a:solidFill>
                  <a:srgbClr val="0009CC"/>
                </a:solidFill>
              </a:rPr>
            </a:br>
            <a:r>
              <a:rPr lang="en-US" dirty="0">
                <a:solidFill>
                  <a:srgbClr val="0009CC"/>
                </a:solidFill>
              </a:rPr>
              <a:t>public static void tile(</a:t>
            </a:r>
            <a:r>
              <a:rPr lang="en-US" dirty="0" err="1">
                <a:solidFill>
                  <a:srgbClr val="0009CC"/>
                </a:solidFill>
              </a:rPr>
              <a:t>int</a:t>
            </a:r>
            <a:r>
              <a:rPr lang="en-US" dirty="0">
                <a:solidFill>
                  <a:srgbClr val="0009CC"/>
                </a:solidFill>
              </a:rPr>
              <a:t> n</a:t>
            </a:r>
            <a:r>
              <a:rPr lang="en-US" dirty="0" smtClean="0">
                <a:solidFill>
                  <a:srgbClr val="0009CC"/>
                </a:solidFill>
              </a:rPr>
              <a:t>) {</a:t>
            </a: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}</a:t>
            </a: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609600" y="5638800"/>
            <a:ext cx="737268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  &gt; 0. What can we do to get kitchens of size </a:t>
            </a:r>
            <a:r>
              <a:rPr lang="en-US" dirty="0" smtClean="0">
                <a:solidFill>
                  <a:srgbClr val="FF0000"/>
                </a:solidFill>
              </a:rPr>
              <a:t>2</a:t>
            </a:r>
            <a:r>
              <a:rPr lang="en-US" sz="3200" baseline="30000" dirty="0" smtClean="0">
                <a:solidFill>
                  <a:srgbClr val="FF0000"/>
                </a:solidFill>
              </a:rPr>
              <a:t>n-1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>
                <a:solidFill>
                  <a:srgbClr val="FF0000"/>
                </a:solidFill>
              </a:rPr>
              <a:t>by </a:t>
            </a:r>
            <a:r>
              <a:rPr lang="en-US" dirty="0" smtClean="0">
                <a:solidFill>
                  <a:srgbClr val="FF0000"/>
                </a:solidFill>
              </a:rPr>
              <a:t>2</a:t>
            </a:r>
            <a:r>
              <a:rPr lang="en-US" sz="3200" baseline="30000" dirty="0" smtClean="0">
                <a:solidFill>
                  <a:srgbClr val="FF0000"/>
                </a:solidFill>
              </a:rPr>
              <a:t>n-1</a:t>
            </a:r>
            <a:r>
              <a:rPr lang="en-US" dirty="0" smtClean="0">
                <a:solidFill>
                  <a:srgbClr val="FF0000"/>
                </a:solidFill>
              </a:rPr>
              <a:t>  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71529" y="3048000"/>
            <a:ext cx="236074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i</a:t>
            </a:r>
            <a:r>
              <a:rPr lang="en-US" dirty="0" smtClean="0"/>
              <a:t>f (n == 0) return; </a:t>
            </a:r>
            <a:endParaRPr lang="en-US" dirty="0"/>
          </a:p>
        </p:txBody>
      </p:sp>
      <p:grpSp>
        <p:nvGrpSpPr>
          <p:cNvPr id="2" name="Group 1"/>
          <p:cNvGrpSpPr/>
          <p:nvPr/>
        </p:nvGrpSpPr>
        <p:grpSpPr>
          <a:xfrm>
            <a:off x="5867400" y="1789038"/>
            <a:ext cx="2590800" cy="2630561"/>
            <a:chOff x="5867400" y="1789038"/>
            <a:chExt cx="2590800" cy="2630561"/>
          </a:xfrm>
        </p:grpSpPr>
        <p:sp>
          <p:nvSpPr>
            <p:cNvPr id="37" name="Line 18"/>
            <p:cNvSpPr>
              <a:spLocks noChangeShapeType="1"/>
            </p:cNvSpPr>
            <p:nvPr/>
          </p:nvSpPr>
          <p:spPr bwMode="auto">
            <a:xfrm rot="10800000" flipH="1">
              <a:off x="7162800" y="1789038"/>
              <a:ext cx="1588" cy="263056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" name="Line 18"/>
            <p:cNvSpPr>
              <a:spLocks noChangeShapeType="1"/>
            </p:cNvSpPr>
            <p:nvPr/>
          </p:nvSpPr>
          <p:spPr bwMode="auto">
            <a:xfrm rot="10800000">
              <a:off x="5867400" y="3124198"/>
              <a:ext cx="2590800" cy="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6" name="Rectangle 5"/>
          <p:cNvSpPr/>
          <p:nvPr/>
        </p:nvSpPr>
        <p:spPr>
          <a:xfrm>
            <a:off x="5257800" y="2895600"/>
            <a:ext cx="47534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solidFill>
                  <a:srgbClr val="0009CC"/>
                </a:solidFill>
              </a:rPr>
              <a:t>2</a:t>
            </a:r>
            <a:r>
              <a:rPr lang="en-US" sz="3200" baseline="30000" dirty="0" smtClean="0">
                <a:solidFill>
                  <a:srgbClr val="0009CC"/>
                </a:solidFill>
              </a:rPr>
              <a:t>n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6858000" y="1290935"/>
            <a:ext cx="47534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0009CC"/>
                </a:solidFill>
              </a:rPr>
              <a:t>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49500555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1"/>
          <p:cNvSpPr>
            <a:spLocks noGrp="1" noChangeArrowheads="1"/>
          </p:cNvSpPr>
          <p:nvPr>
            <p:ph type="title"/>
          </p:nvPr>
        </p:nvSpPr>
        <p:spPr>
          <a:xfrm>
            <a:off x="612775" y="228600"/>
            <a:ext cx="8153400" cy="990600"/>
          </a:xfrm>
        </p:spPr>
        <p:txBody>
          <a:bodyPr rIns="132080"/>
          <a:lstStyle/>
          <a:p>
            <a:pPr algn="ctr" eaLnBrk="1" hangingPunct="1"/>
            <a:r>
              <a:rPr lang="en-US" sz="3200">
                <a:solidFill>
                  <a:srgbClr val="800000"/>
                </a:solidFill>
                <a:latin typeface="Tw Cen MT" charset="0"/>
                <a:ea typeface="MS PGothic" charset="0"/>
              </a:rPr>
              <a:t>Tiling Elaine’s kitchen</a:t>
            </a:r>
          </a:p>
        </p:txBody>
      </p:sp>
      <p:sp>
        <p:nvSpPr>
          <p:cNvPr id="47106" name="Slide Number Placeholder 3"/>
          <p:cNvSpPr>
            <a:spLocks noGrp="1"/>
          </p:cNvSpPr>
          <p:nvPr>
            <p:ph type="sldNum" sz="quarter" idx="12"/>
          </p:nvPr>
        </p:nvSpPr>
        <p:spPr bwMode="auto">
          <a:xfrm>
            <a:off x="0" y="1295400"/>
            <a:ext cx="533400" cy="24447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1pPr>
            <a:lvl2pPr marL="742950" indent="-28575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2pPr>
            <a:lvl3pPr marL="11430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3pPr>
            <a:lvl4pPr marL="16002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4pPr>
            <a:lvl5pPr marL="20574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9pPr>
          </a:lstStyle>
          <a:p>
            <a:pPr eaLnBrk="1" hangingPunct="1">
              <a:lnSpc>
                <a:spcPct val="80000"/>
              </a:lnSpc>
            </a:pPr>
            <a:fld id="{6BB2C459-5F4C-484F-AA66-589F9914284A}" type="slidenum">
              <a:rPr lang="en-US" sz="1200">
                <a:solidFill>
                  <a:srgbClr val="FFFFFF"/>
                </a:solidFill>
              </a:rPr>
              <a:pPr eaLnBrk="1" hangingPunct="1">
                <a:lnSpc>
                  <a:spcPct val="80000"/>
                </a:lnSpc>
              </a:pPr>
              <a:t>19</a:t>
            </a:fld>
            <a:endParaRPr lang="en-US" sz="1200">
              <a:solidFill>
                <a:srgbClr val="FFFFFF"/>
              </a:solidFill>
            </a:endParaRPr>
          </a:p>
        </p:txBody>
      </p:sp>
      <p:grpSp>
        <p:nvGrpSpPr>
          <p:cNvPr id="47108" name="Group 2"/>
          <p:cNvGrpSpPr>
            <a:grpSpLocks/>
          </p:cNvGrpSpPr>
          <p:nvPr/>
        </p:nvGrpSpPr>
        <p:grpSpPr bwMode="auto">
          <a:xfrm>
            <a:off x="7924800" y="4724400"/>
            <a:ext cx="609600" cy="609600"/>
            <a:chOff x="7315200" y="4114800"/>
            <a:chExt cx="609600" cy="609600"/>
          </a:xfrm>
        </p:grpSpPr>
        <p:sp>
          <p:nvSpPr>
            <p:cNvPr id="47135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6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7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grpSp>
        <p:nvGrpSpPr>
          <p:cNvPr id="47109" name="Group 6"/>
          <p:cNvGrpSpPr>
            <a:grpSpLocks/>
          </p:cNvGrpSpPr>
          <p:nvPr/>
        </p:nvGrpSpPr>
        <p:grpSpPr bwMode="auto">
          <a:xfrm>
            <a:off x="5334000" y="1371600"/>
            <a:ext cx="3216275" cy="3082925"/>
            <a:chOff x="0" y="0"/>
            <a:chExt cx="2026" cy="1942"/>
          </a:xfrm>
        </p:grpSpPr>
        <p:sp>
          <p:nvSpPr>
            <p:cNvPr id="47110" name="Line 7"/>
            <p:cNvSpPr>
              <a:spLocks noChangeShapeType="1"/>
            </p:cNvSpPr>
            <p:nvPr/>
          </p:nvSpPr>
          <p:spPr bwMode="auto">
            <a:xfrm>
              <a:off x="55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1" name="Line 8"/>
            <p:cNvSpPr>
              <a:spLocks noChangeShapeType="1"/>
            </p:cNvSpPr>
            <p:nvPr/>
          </p:nvSpPr>
          <p:spPr bwMode="auto">
            <a:xfrm>
              <a:off x="116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2" name="Line 9"/>
            <p:cNvSpPr>
              <a:spLocks noChangeShapeType="1"/>
            </p:cNvSpPr>
            <p:nvPr/>
          </p:nvSpPr>
          <p:spPr bwMode="auto">
            <a:xfrm>
              <a:off x="137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3" name="Line 10"/>
            <p:cNvSpPr>
              <a:spLocks noChangeShapeType="1"/>
            </p:cNvSpPr>
            <p:nvPr/>
          </p:nvSpPr>
          <p:spPr bwMode="auto">
            <a:xfrm>
              <a:off x="157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4" name="Line 11"/>
            <p:cNvSpPr>
              <a:spLocks noChangeShapeType="1"/>
            </p:cNvSpPr>
            <p:nvPr/>
          </p:nvSpPr>
          <p:spPr bwMode="auto">
            <a:xfrm>
              <a:off x="178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5" name="Line 12"/>
            <p:cNvSpPr>
              <a:spLocks noChangeShapeType="1"/>
            </p:cNvSpPr>
            <p:nvPr/>
          </p:nvSpPr>
          <p:spPr bwMode="auto">
            <a:xfrm>
              <a:off x="96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6" name="Line 13"/>
            <p:cNvSpPr>
              <a:spLocks noChangeShapeType="1"/>
            </p:cNvSpPr>
            <p:nvPr/>
          </p:nvSpPr>
          <p:spPr bwMode="auto">
            <a:xfrm>
              <a:off x="75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7" name="Rectangle 14"/>
            <p:cNvSpPr>
              <a:spLocks/>
            </p:cNvSpPr>
            <p:nvPr/>
          </p:nvSpPr>
          <p:spPr bwMode="auto">
            <a:xfrm>
              <a:off x="1374" y="719"/>
              <a:ext cx="204" cy="203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18" name="Rectangle 15"/>
            <p:cNvSpPr>
              <a:spLocks/>
            </p:cNvSpPr>
            <p:nvPr/>
          </p:nvSpPr>
          <p:spPr bwMode="auto">
            <a:xfrm>
              <a:off x="0" y="96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19" name="Rectangle 16"/>
            <p:cNvSpPr>
              <a:spLocks/>
            </p:cNvSpPr>
            <p:nvPr/>
          </p:nvSpPr>
          <p:spPr bwMode="auto">
            <a:xfrm>
              <a:off x="1008" y="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20" name="Line 17"/>
            <p:cNvSpPr>
              <a:spLocks noChangeShapeType="1"/>
            </p:cNvSpPr>
            <p:nvPr/>
          </p:nvSpPr>
          <p:spPr bwMode="auto">
            <a:xfrm>
              <a:off x="106" y="1222"/>
              <a:ext cx="1" cy="72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1" name="Line 18"/>
            <p:cNvSpPr>
              <a:spLocks noChangeShapeType="1"/>
            </p:cNvSpPr>
            <p:nvPr/>
          </p:nvSpPr>
          <p:spPr bwMode="auto">
            <a:xfrm rot="10800000" flipH="1">
              <a:off x="106" y="310"/>
              <a:ext cx="1" cy="62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2" name="Line 19"/>
            <p:cNvSpPr>
              <a:spLocks noChangeShapeType="1"/>
            </p:cNvSpPr>
            <p:nvPr/>
          </p:nvSpPr>
          <p:spPr bwMode="auto">
            <a:xfrm flipH="1">
              <a:off x="298" y="166"/>
              <a:ext cx="67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3" name="Line 20"/>
            <p:cNvSpPr>
              <a:spLocks noChangeShapeType="1"/>
            </p:cNvSpPr>
            <p:nvPr/>
          </p:nvSpPr>
          <p:spPr bwMode="auto">
            <a:xfrm>
              <a:off x="1258" y="166"/>
              <a:ext cx="76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4" name="Line 21"/>
            <p:cNvSpPr>
              <a:spLocks noChangeShapeType="1"/>
            </p:cNvSpPr>
            <p:nvPr/>
          </p:nvSpPr>
          <p:spPr bwMode="auto">
            <a:xfrm>
              <a:off x="1982" y="306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5" name="Line 22"/>
            <p:cNvSpPr>
              <a:spLocks noChangeShapeType="1"/>
            </p:cNvSpPr>
            <p:nvPr/>
          </p:nvSpPr>
          <p:spPr bwMode="auto">
            <a:xfrm>
              <a:off x="34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6" name="Line 23"/>
            <p:cNvSpPr>
              <a:spLocks noChangeShapeType="1"/>
            </p:cNvSpPr>
            <p:nvPr/>
          </p:nvSpPr>
          <p:spPr bwMode="auto">
            <a:xfrm rot="10800000" flipH="1">
              <a:off x="346" y="30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7" name="Line 24"/>
            <p:cNvSpPr>
              <a:spLocks noChangeShapeType="1"/>
            </p:cNvSpPr>
            <p:nvPr/>
          </p:nvSpPr>
          <p:spPr bwMode="auto">
            <a:xfrm rot="10800000" flipH="1">
              <a:off x="346" y="51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8" name="Line 25"/>
            <p:cNvSpPr>
              <a:spLocks noChangeShapeType="1"/>
            </p:cNvSpPr>
            <p:nvPr/>
          </p:nvSpPr>
          <p:spPr bwMode="auto">
            <a:xfrm rot="10800000" flipH="1">
              <a:off x="346" y="71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9" name="Line 26"/>
            <p:cNvSpPr>
              <a:spLocks noChangeShapeType="1"/>
            </p:cNvSpPr>
            <p:nvPr/>
          </p:nvSpPr>
          <p:spPr bwMode="auto">
            <a:xfrm rot="10800000" flipH="1">
              <a:off x="346" y="91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0" name="Line 27"/>
            <p:cNvSpPr>
              <a:spLocks noChangeShapeType="1"/>
            </p:cNvSpPr>
            <p:nvPr/>
          </p:nvSpPr>
          <p:spPr bwMode="auto">
            <a:xfrm rot="10800000" flipH="1">
              <a:off x="346" y="132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1" name="Line 28"/>
            <p:cNvSpPr>
              <a:spLocks noChangeShapeType="1"/>
            </p:cNvSpPr>
            <p:nvPr/>
          </p:nvSpPr>
          <p:spPr bwMode="auto">
            <a:xfrm rot="10800000" flipH="1">
              <a:off x="346" y="153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2" name="Line 29"/>
            <p:cNvSpPr>
              <a:spLocks noChangeShapeType="1"/>
            </p:cNvSpPr>
            <p:nvPr/>
          </p:nvSpPr>
          <p:spPr bwMode="auto">
            <a:xfrm rot="10800000" flipH="1">
              <a:off x="346" y="173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3" name="Line 30"/>
            <p:cNvSpPr>
              <a:spLocks noChangeShapeType="1"/>
            </p:cNvSpPr>
            <p:nvPr/>
          </p:nvSpPr>
          <p:spPr bwMode="auto">
            <a:xfrm rot="10800000" flipH="1">
              <a:off x="346" y="193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4" name="Line 31"/>
            <p:cNvSpPr>
              <a:spLocks noChangeShapeType="1"/>
            </p:cNvSpPr>
            <p:nvPr/>
          </p:nvSpPr>
          <p:spPr bwMode="auto">
            <a:xfrm rot="10800000" flipH="1">
              <a:off x="346" y="1122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533400" y="1750067"/>
            <a:ext cx="4495800" cy="40811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/** tile a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by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kitchen with 1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      square filled. */ </a:t>
            </a:r>
            <a:br>
              <a:rPr lang="en-US" dirty="0">
                <a:solidFill>
                  <a:srgbClr val="0009CC"/>
                </a:solidFill>
              </a:rPr>
            </a:br>
            <a:r>
              <a:rPr lang="en-US" dirty="0">
                <a:solidFill>
                  <a:srgbClr val="0009CC"/>
                </a:solidFill>
              </a:rPr>
              <a:t>public static void tile(</a:t>
            </a:r>
            <a:r>
              <a:rPr lang="en-US" dirty="0" err="1">
                <a:solidFill>
                  <a:srgbClr val="0009CC"/>
                </a:solidFill>
              </a:rPr>
              <a:t>int</a:t>
            </a:r>
            <a:r>
              <a:rPr lang="en-US" dirty="0">
                <a:solidFill>
                  <a:srgbClr val="0009CC"/>
                </a:solidFill>
              </a:rPr>
              <a:t> n</a:t>
            </a:r>
            <a:r>
              <a:rPr lang="en-US" dirty="0" smtClean="0">
                <a:solidFill>
                  <a:srgbClr val="0009CC"/>
                </a:solidFill>
              </a:rPr>
              <a:t>) {</a:t>
            </a: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}</a:t>
            </a: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81000" y="4953000"/>
            <a:ext cx="801860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We can tile the upper-right </a:t>
            </a:r>
            <a:r>
              <a:rPr lang="en-US" dirty="0" smtClean="0">
                <a:solidFill>
                  <a:srgbClr val="FF0000"/>
                </a:solidFill>
              </a:rPr>
              <a:t>2</a:t>
            </a:r>
            <a:r>
              <a:rPr lang="en-US" sz="3200" baseline="30000" dirty="0" smtClean="0">
                <a:solidFill>
                  <a:srgbClr val="FF0000"/>
                </a:solidFill>
              </a:rPr>
              <a:t>n-1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>
                <a:solidFill>
                  <a:srgbClr val="FF0000"/>
                </a:solidFill>
              </a:rPr>
              <a:t>by </a:t>
            </a:r>
            <a:r>
              <a:rPr lang="en-US" dirty="0" smtClean="0">
                <a:solidFill>
                  <a:srgbClr val="FF0000"/>
                </a:solidFill>
              </a:rPr>
              <a:t>2</a:t>
            </a:r>
            <a:r>
              <a:rPr lang="en-US" sz="3200" baseline="30000" dirty="0" smtClean="0">
                <a:solidFill>
                  <a:srgbClr val="FF0000"/>
                </a:solidFill>
              </a:rPr>
              <a:t>n-1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chemeClr val="tx1"/>
                </a:solidFill>
              </a:rPr>
              <a:t>kitchen recursively.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But we can’t tile the other three because they don’t have a filled square.</a:t>
            </a:r>
          </a:p>
          <a:p>
            <a:r>
              <a:rPr lang="en-US" dirty="0" smtClean="0">
                <a:solidFill>
                  <a:srgbClr val="3366FF"/>
                </a:solidFill>
              </a:rPr>
              <a:t>What can we do? Remember, the idea is to tile the kitchen!</a:t>
            </a:r>
            <a:endParaRPr lang="en-US" dirty="0">
              <a:solidFill>
                <a:srgbClr val="3366FF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71529" y="3048000"/>
            <a:ext cx="236074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i</a:t>
            </a:r>
            <a:r>
              <a:rPr lang="en-US" dirty="0" smtClean="0"/>
              <a:t>f (n == 0) return; </a:t>
            </a:r>
            <a:endParaRPr lang="en-US" dirty="0"/>
          </a:p>
        </p:txBody>
      </p:sp>
      <p:grpSp>
        <p:nvGrpSpPr>
          <p:cNvPr id="2" name="Group 1"/>
          <p:cNvGrpSpPr/>
          <p:nvPr/>
        </p:nvGrpSpPr>
        <p:grpSpPr>
          <a:xfrm>
            <a:off x="5867400" y="1789038"/>
            <a:ext cx="2590800" cy="2630561"/>
            <a:chOff x="5867400" y="1789038"/>
            <a:chExt cx="2590800" cy="2630561"/>
          </a:xfrm>
        </p:grpSpPr>
        <p:sp>
          <p:nvSpPr>
            <p:cNvPr id="37" name="Line 18"/>
            <p:cNvSpPr>
              <a:spLocks noChangeShapeType="1"/>
            </p:cNvSpPr>
            <p:nvPr/>
          </p:nvSpPr>
          <p:spPr bwMode="auto">
            <a:xfrm rot="10800000" flipH="1">
              <a:off x="7162800" y="1789038"/>
              <a:ext cx="1588" cy="263056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" name="Line 18"/>
            <p:cNvSpPr>
              <a:spLocks noChangeShapeType="1"/>
            </p:cNvSpPr>
            <p:nvPr/>
          </p:nvSpPr>
          <p:spPr bwMode="auto">
            <a:xfrm rot="10800000">
              <a:off x="5867400" y="3124198"/>
              <a:ext cx="2590800" cy="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902675306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1"/>
          <p:cNvSpPr>
            <a:spLocks noGrp="1" noChangeArrowheads="1"/>
          </p:cNvSpPr>
          <p:nvPr>
            <p:ph type="title"/>
          </p:nvPr>
        </p:nvSpPr>
        <p:spPr>
          <a:xfrm>
            <a:off x="612775" y="228600"/>
            <a:ext cx="8153400" cy="990600"/>
          </a:xfrm>
        </p:spPr>
        <p:txBody>
          <a:bodyPr rIns="132080"/>
          <a:lstStyle/>
          <a:p>
            <a:pPr algn="ctr" eaLnBrk="1" hangingPunct="1"/>
            <a:r>
              <a:rPr lang="en-US" sz="3200">
                <a:solidFill>
                  <a:srgbClr val="800000"/>
                </a:solidFill>
                <a:latin typeface="Tw Cen MT" charset="0"/>
                <a:ea typeface="MS PGothic" charset="0"/>
              </a:rPr>
              <a:t>Tiling Elaine’s kitchen</a:t>
            </a:r>
          </a:p>
        </p:txBody>
      </p:sp>
      <p:sp>
        <p:nvSpPr>
          <p:cNvPr id="47106" name="Slide Number Placeholder 3"/>
          <p:cNvSpPr>
            <a:spLocks noGrp="1"/>
          </p:cNvSpPr>
          <p:nvPr>
            <p:ph type="sldNum" sz="quarter" idx="12"/>
          </p:nvPr>
        </p:nvSpPr>
        <p:spPr bwMode="auto">
          <a:xfrm>
            <a:off x="0" y="1295400"/>
            <a:ext cx="533400" cy="24447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1pPr>
            <a:lvl2pPr marL="742950" indent="-28575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2pPr>
            <a:lvl3pPr marL="11430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3pPr>
            <a:lvl4pPr marL="16002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4pPr>
            <a:lvl5pPr marL="2057400" indent="-228600" eaLnBrk="0" hangingPunct="0"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rgbClr val="000000"/>
                </a:solidFill>
                <a:latin typeface="Times New Roman" charset="0"/>
                <a:ea typeface="ヒラギノ明朝 ProN W3" charset="0"/>
                <a:cs typeface="ヒラギノ明朝 ProN W3" charset="0"/>
                <a:sym typeface="Times New Roman" charset="0"/>
              </a:defRPr>
            </a:lvl9pPr>
          </a:lstStyle>
          <a:p>
            <a:pPr eaLnBrk="1" hangingPunct="1">
              <a:lnSpc>
                <a:spcPct val="80000"/>
              </a:lnSpc>
            </a:pPr>
            <a:fld id="{6BB2C459-5F4C-484F-AA66-589F9914284A}" type="slidenum">
              <a:rPr lang="en-US" sz="1200">
                <a:solidFill>
                  <a:srgbClr val="FFFFFF"/>
                </a:solidFill>
              </a:rPr>
              <a:pPr eaLnBrk="1" hangingPunct="1">
                <a:lnSpc>
                  <a:spcPct val="80000"/>
                </a:lnSpc>
              </a:pPr>
              <a:t>20</a:t>
            </a:fld>
            <a:endParaRPr lang="en-US" sz="1200">
              <a:solidFill>
                <a:srgbClr val="FFFFFF"/>
              </a:solidFill>
            </a:endParaRPr>
          </a:p>
        </p:txBody>
      </p:sp>
      <p:grpSp>
        <p:nvGrpSpPr>
          <p:cNvPr id="47108" name="Group 2"/>
          <p:cNvGrpSpPr>
            <a:grpSpLocks/>
          </p:cNvGrpSpPr>
          <p:nvPr/>
        </p:nvGrpSpPr>
        <p:grpSpPr bwMode="auto">
          <a:xfrm>
            <a:off x="7924800" y="4724400"/>
            <a:ext cx="609600" cy="609600"/>
            <a:chOff x="7315200" y="4114800"/>
            <a:chExt cx="609600" cy="609600"/>
          </a:xfrm>
        </p:grpSpPr>
        <p:sp>
          <p:nvSpPr>
            <p:cNvPr id="47135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6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37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grpSp>
        <p:nvGrpSpPr>
          <p:cNvPr id="47109" name="Group 6"/>
          <p:cNvGrpSpPr>
            <a:grpSpLocks/>
          </p:cNvGrpSpPr>
          <p:nvPr/>
        </p:nvGrpSpPr>
        <p:grpSpPr bwMode="auto">
          <a:xfrm>
            <a:off x="5334000" y="1371600"/>
            <a:ext cx="3216275" cy="3082925"/>
            <a:chOff x="0" y="0"/>
            <a:chExt cx="2026" cy="1942"/>
          </a:xfrm>
        </p:grpSpPr>
        <p:sp>
          <p:nvSpPr>
            <p:cNvPr id="47110" name="Line 7"/>
            <p:cNvSpPr>
              <a:spLocks noChangeShapeType="1"/>
            </p:cNvSpPr>
            <p:nvPr/>
          </p:nvSpPr>
          <p:spPr bwMode="auto">
            <a:xfrm>
              <a:off x="55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1" name="Line 8"/>
            <p:cNvSpPr>
              <a:spLocks noChangeShapeType="1"/>
            </p:cNvSpPr>
            <p:nvPr/>
          </p:nvSpPr>
          <p:spPr bwMode="auto">
            <a:xfrm>
              <a:off x="116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2" name="Line 9"/>
            <p:cNvSpPr>
              <a:spLocks noChangeShapeType="1"/>
            </p:cNvSpPr>
            <p:nvPr/>
          </p:nvSpPr>
          <p:spPr bwMode="auto">
            <a:xfrm>
              <a:off x="137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3" name="Line 10"/>
            <p:cNvSpPr>
              <a:spLocks noChangeShapeType="1"/>
            </p:cNvSpPr>
            <p:nvPr/>
          </p:nvSpPr>
          <p:spPr bwMode="auto">
            <a:xfrm>
              <a:off x="1577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4" name="Line 11"/>
            <p:cNvSpPr>
              <a:spLocks noChangeShapeType="1"/>
            </p:cNvSpPr>
            <p:nvPr/>
          </p:nvSpPr>
          <p:spPr bwMode="auto">
            <a:xfrm>
              <a:off x="1782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5" name="Line 12"/>
            <p:cNvSpPr>
              <a:spLocks noChangeShapeType="1"/>
            </p:cNvSpPr>
            <p:nvPr/>
          </p:nvSpPr>
          <p:spPr bwMode="auto">
            <a:xfrm>
              <a:off x="961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6" name="Line 13"/>
            <p:cNvSpPr>
              <a:spLocks noChangeShapeType="1"/>
            </p:cNvSpPr>
            <p:nvPr/>
          </p:nvSpPr>
          <p:spPr bwMode="auto">
            <a:xfrm>
              <a:off x="75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17" name="Rectangle 14"/>
            <p:cNvSpPr>
              <a:spLocks/>
            </p:cNvSpPr>
            <p:nvPr/>
          </p:nvSpPr>
          <p:spPr bwMode="auto">
            <a:xfrm>
              <a:off x="1374" y="719"/>
              <a:ext cx="204" cy="203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7118" name="Rectangle 15"/>
            <p:cNvSpPr>
              <a:spLocks/>
            </p:cNvSpPr>
            <p:nvPr/>
          </p:nvSpPr>
          <p:spPr bwMode="auto">
            <a:xfrm>
              <a:off x="0" y="96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19" name="Rectangle 16"/>
            <p:cNvSpPr>
              <a:spLocks/>
            </p:cNvSpPr>
            <p:nvPr/>
          </p:nvSpPr>
          <p:spPr bwMode="auto">
            <a:xfrm>
              <a:off x="1008" y="0"/>
              <a:ext cx="26" cy="23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0" tIns="0" rIns="40639" bIns="0">
              <a:spAutoFit/>
            </a:bodyPr>
            <a:lstStyle/>
            <a:p>
              <a:pPr marL="39688">
                <a:spcBef>
                  <a:spcPts val="1350"/>
                </a:spcBef>
              </a:pPr>
              <a:endParaRPr lang="en-US" dirty="0">
                <a:solidFill>
                  <a:schemeClr val="tx1"/>
                </a:solidFill>
                <a:cs typeface="Times New Roman" charset="0"/>
              </a:endParaRPr>
            </a:p>
          </p:txBody>
        </p:sp>
        <p:sp>
          <p:nvSpPr>
            <p:cNvPr id="47120" name="Line 17"/>
            <p:cNvSpPr>
              <a:spLocks noChangeShapeType="1"/>
            </p:cNvSpPr>
            <p:nvPr/>
          </p:nvSpPr>
          <p:spPr bwMode="auto">
            <a:xfrm>
              <a:off x="106" y="1222"/>
              <a:ext cx="1" cy="72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1" name="Line 18"/>
            <p:cNvSpPr>
              <a:spLocks noChangeShapeType="1"/>
            </p:cNvSpPr>
            <p:nvPr/>
          </p:nvSpPr>
          <p:spPr bwMode="auto">
            <a:xfrm rot="10800000" flipH="1">
              <a:off x="106" y="310"/>
              <a:ext cx="1" cy="624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2" name="Line 19"/>
            <p:cNvSpPr>
              <a:spLocks noChangeShapeType="1"/>
            </p:cNvSpPr>
            <p:nvPr/>
          </p:nvSpPr>
          <p:spPr bwMode="auto">
            <a:xfrm flipH="1">
              <a:off x="298" y="166"/>
              <a:ext cx="67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3" name="Line 20"/>
            <p:cNvSpPr>
              <a:spLocks noChangeShapeType="1"/>
            </p:cNvSpPr>
            <p:nvPr/>
          </p:nvSpPr>
          <p:spPr bwMode="auto">
            <a:xfrm>
              <a:off x="1258" y="166"/>
              <a:ext cx="768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4" name="Line 21"/>
            <p:cNvSpPr>
              <a:spLocks noChangeShapeType="1"/>
            </p:cNvSpPr>
            <p:nvPr/>
          </p:nvSpPr>
          <p:spPr bwMode="auto">
            <a:xfrm>
              <a:off x="1982" y="306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5" name="Line 22"/>
            <p:cNvSpPr>
              <a:spLocks noChangeShapeType="1"/>
            </p:cNvSpPr>
            <p:nvPr/>
          </p:nvSpPr>
          <p:spPr bwMode="auto">
            <a:xfrm>
              <a:off x="346" y="307"/>
              <a:ext cx="1" cy="163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6" name="Line 23"/>
            <p:cNvSpPr>
              <a:spLocks noChangeShapeType="1"/>
            </p:cNvSpPr>
            <p:nvPr/>
          </p:nvSpPr>
          <p:spPr bwMode="auto">
            <a:xfrm rot="10800000" flipH="1">
              <a:off x="346" y="30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7" name="Line 24"/>
            <p:cNvSpPr>
              <a:spLocks noChangeShapeType="1"/>
            </p:cNvSpPr>
            <p:nvPr/>
          </p:nvSpPr>
          <p:spPr bwMode="auto">
            <a:xfrm rot="10800000" flipH="1">
              <a:off x="346" y="51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8" name="Line 25"/>
            <p:cNvSpPr>
              <a:spLocks noChangeShapeType="1"/>
            </p:cNvSpPr>
            <p:nvPr/>
          </p:nvSpPr>
          <p:spPr bwMode="auto">
            <a:xfrm rot="10800000" flipH="1">
              <a:off x="346" y="71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29" name="Line 26"/>
            <p:cNvSpPr>
              <a:spLocks noChangeShapeType="1"/>
            </p:cNvSpPr>
            <p:nvPr/>
          </p:nvSpPr>
          <p:spPr bwMode="auto">
            <a:xfrm rot="10800000" flipH="1">
              <a:off x="346" y="91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0" name="Line 27"/>
            <p:cNvSpPr>
              <a:spLocks noChangeShapeType="1"/>
            </p:cNvSpPr>
            <p:nvPr/>
          </p:nvSpPr>
          <p:spPr bwMode="auto">
            <a:xfrm rot="10800000" flipH="1">
              <a:off x="346" y="1326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1" name="Line 28"/>
            <p:cNvSpPr>
              <a:spLocks noChangeShapeType="1"/>
            </p:cNvSpPr>
            <p:nvPr/>
          </p:nvSpPr>
          <p:spPr bwMode="auto">
            <a:xfrm rot="10800000" flipH="1">
              <a:off x="346" y="1530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2" name="Line 29"/>
            <p:cNvSpPr>
              <a:spLocks noChangeShapeType="1"/>
            </p:cNvSpPr>
            <p:nvPr/>
          </p:nvSpPr>
          <p:spPr bwMode="auto">
            <a:xfrm rot="10800000" flipH="1">
              <a:off x="346" y="1734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3" name="Line 30"/>
            <p:cNvSpPr>
              <a:spLocks noChangeShapeType="1"/>
            </p:cNvSpPr>
            <p:nvPr/>
          </p:nvSpPr>
          <p:spPr bwMode="auto">
            <a:xfrm rot="10800000" flipH="1">
              <a:off x="346" y="1938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7134" name="Line 31"/>
            <p:cNvSpPr>
              <a:spLocks noChangeShapeType="1"/>
            </p:cNvSpPr>
            <p:nvPr/>
          </p:nvSpPr>
          <p:spPr bwMode="auto">
            <a:xfrm rot="10800000" flipH="1">
              <a:off x="346" y="1122"/>
              <a:ext cx="1632" cy="1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381000" y="1750067"/>
            <a:ext cx="4495800" cy="4487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/** tile a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by 2</a:t>
            </a:r>
            <a:r>
              <a:rPr lang="en-US" sz="3200" baseline="30000" dirty="0">
                <a:solidFill>
                  <a:srgbClr val="0009CC"/>
                </a:solidFill>
              </a:rPr>
              <a:t>n</a:t>
            </a:r>
            <a:r>
              <a:rPr lang="en-US" dirty="0">
                <a:solidFill>
                  <a:srgbClr val="0009CC"/>
                </a:solidFill>
              </a:rPr>
              <a:t> kitchen with 1</a:t>
            </a:r>
          </a:p>
          <a:p>
            <a:pPr>
              <a:spcBef>
                <a:spcPct val="10000"/>
              </a:spcBef>
            </a:pPr>
            <a:r>
              <a:rPr lang="en-US" dirty="0">
                <a:solidFill>
                  <a:srgbClr val="0009CC"/>
                </a:solidFill>
              </a:rPr>
              <a:t>      square filled. */ </a:t>
            </a:r>
            <a:br>
              <a:rPr lang="en-US" dirty="0">
                <a:solidFill>
                  <a:srgbClr val="0009CC"/>
                </a:solidFill>
              </a:rPr>
            </a:br>
            <a:r>
              <a:rPr lang="en-US" dirty="0">
                <a:solidFill>
                  <a:srgbClr val="0009CC"/>
                </a:solidFill>
              </a:rPr>
              <a:t>public static void tile(</a:t>
            </a:r>
            <a:r>
              <a:rPr lang="en-US" dirty="0" err="1">
                <a:solidFill>
                  <a:srgbClr val="0009CC"/>
                </a:solidFill>
              </a:rPr>
              <a:t>int</a:t>
            </a:r>
            <a:r>
              <a:rPr lang="en-US" dirty="0">
                <a:solidFill>
                  <a:srgbClr val="0009CC"/>
                </a:solidFill>
              </a:rPr>
              <a:t> n</a:t>
            </a:r>
            <a:r>
              <a:rPr lang="en-US" dirty="0" smtClean="0">
                <a:solidFill>
                  <a:srgbClr val="0009CC"/>
                </a:solidFill>
              </a:rPr>
              <a:t>) {</a:t>
            </a: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 smtClean="0">
                <a:solidFill>
                  <a:srgbClr val="0009CC"/>
                </a:solidFill>
              </a:rPr>
              <a:t> </a:t>
            </a: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endParaRPr lang="en-US" dirty="0" smtClean="0">
              <a:solidFill>
                <a:srgbClr val="0009CC"/>
              </a:solidFill>
            </a:endParaRPr>
          </a:p>
          <a:p>
            <a:pPr>
              <a:spcBef>
                <a:spcPct val="10000"/>
              </a:spcBef>
            </a:pPr>
            <a:r>
              <a:rPr lang="en-US" dirty="0" smtClean="0">
                <a:solidFill>
                  <a:srgbClr val="0009CC"/>
                </a:solidFill>
              </a:rPr>
              <a:t>}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85800" y="2971800"/>
            <a:ext cx="46482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</a:t>
            </a:r>
            <a:r>
              <a:rPr lang="en-US" dirty="0" smtClean="0"/>
              <a:t>f (n == 0) return;</a:t>
            </a:r>
          </a:p>
          <a:p>
            <a:r>
              <a:rPr lang="en-US" dirty="0" smtClean="0"/>
              <a:t>Place one tile so that each kitchen has one square filled;</a:t>
            </a:r>
          </a:p>
          <a:p>
            <a:endParaRPr lang="en-US" dirty="0"/>
          </a:p>
          <a:p>
            <a:endParaRPr lang="en-US" dirty="0"/>
          </a:p>
        </p:txBody>
      </p:sp>
      <p:grpSp>
        <p:nvGrpSpPr>
          <p:cNvPr id="2" name="Group 1"/>
          <p:cNvGrpSpPr/>
          <p:nvPr/>
        </p:nvGrpSpPr>
        <p:grpSpPr>
          <a:xfrm>
            <a:off x="5867400" y="1789038"/>
            <a:ext cx="2590800" cy="2630561"/>
            <a:chOff x="5867400" y="1789038"/>
            <a:chExt cx="2590800" cy="2630561"/>
          </a:xfrm>
        </p:grpSpPr>
        <p:sp>
          <p:nvSpPr>
            <p:cNvPr id="37" name="Line 18"/>
            <p:cNvSpPr>
              <a:spLocks noChangeShapeType="1"/>
            </p:cNvSpPr>
            <p:nvPr/>
          </p:nvSpPr>
          <p:spPr bwMode="auto">
            <a:xfrm rot="10800000" flipH="1">
              <a:off x="7162800" y="1789038"/>
              <a:ext cx="1588" cy="263056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" name="Line 18"/>
            <p:cNvSpPr>
              <a:spLocks noChangeShapeType="1"/>
            </p:cNvSpPr>
            <p:nvPr/>
          </p:nvSpPr>
          <p:spPr bwMode="auto">
            <a:xfrm rot="10800000">
              <a:off x="5867400" y="3124198"/>
              <a:ext cx="2590800" cy="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non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40" name="Group 2"/>
          <p:cNvGrpSpPr>
            <a:grpSpLocks/>
          </p:cNvGrpSpPr>
          <p:nvPr/>
        </p:nvGrpSpPr>
        <p:grpSpPr bwMode="auto">
          <a:xfrm flipH="1" flipV="1">
            <a:off x="6876288" y="2852928"/>
            <a:ext cx="609600" cy="609600"/>
            <a:chOff x="7315200" y="4114800"/>
            <a:chExt cx="609600" cy="609600"/>
          </a:xfrm>
          <a:scene3d>
            <a:camera prst="orthographicFront"/>
            <a:lightRig rig="threePt" dir="t"/>
          </a:scene3d>
        </p:grpSpPr>
        <p:sp>
          <p:nvSpPr>
            <p:cNvPr id="41" name="Rectangle 3"/>
            <p:cNvSpPr>
              <a:spLocks/>
            </p:cNvSpPr>
            <p:nvPr/>
          </p:nvSpPr>
          <p:spPr bwMode="auto">
            <a:xfrm>
              <a:off x="7620000" y="44196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2" name="Rectangle 4"/>
            <p:cNvSpPr>
              <a:spLocks/>
            </p:cNvSpPr>
            <p:nvPr/>
          </p:nvSpPr>
          <p:spPr bwMode="auto">
            <a:xfrm>
              <a:off x="76200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  <p:sp>
          <p:nvSpPr>
            <p:cNvPr id="43" name="Rectangle 5"/>
            <p:cNvSpPr>
              <a:spLocks/>
            </p:cNvSpPr>
            <p:nvPr/>
          </p:nvSpPr>
          <p:spPr bwMode="auto">
            <a:xfrm>
              <a:off x="7315200" y="4114800"/>
              <a:ext cx="304800" cy="304800"/>
            </a:xfrm>
            <a:prstGeom prst="rect">
              <a:avLst/>
            </a:prstGeom>
            <a:solidFill>
              <a:srgbClr val="0033CC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lIns="0" tIns="0" rIns="0" bIns="0"/>
            <a:lstStyle/>
            <a:p>
              <a:endParaRPr lang="fr-FR"/>
            </a:p>
          </p:txBody>
        </p:sp>
      </p:grpSp>
      <p:sp>
        <p:nvSpPr>
          <p:cNvPr id="6" name="TextBox 5"/>
          <p:cNvSpPr txBox="1"/>
          <p:nvPr/>
        </p:nvSpPr>
        <p:spPr>
          <a:xfrm>
            <a:off x="685800" y="4267200"/>
            <a:ext cx="4617971" cy="19389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Tile upper left kitchen recursively;</a:t>
            </a:r>
          </a:p>
          <a:p>
            <a:r>
              <a:rPr lang="en-US" dirty="0"/>
              <a:t>Tile upper right kitchen recursively;</a:t>
            </a:r>
          </a:p>
          <a:p>
            <a:r>
              <a:rPr lang="en-US" dirty="0"/>
              <a:t>Tile lower left kitchen recursively;</a:t>
            </a:r>
          </a:p>
          <a:p>
            <a:r>
              <a:rPr lang="en-US" dirty="0"/>
              <a:t>Tile lower right kitchen recursively;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17572407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2667000" y="3962400"/>
            <a:ext cx="5714999" cy="2362200"/>
            <a:chOff x="2667000" y="3962400"/>
            <a:chExt cx="5714999" cy="2362200"/>
          </a:xfrm>
        </p:grpSpPr>
        <p:pic>
          <p:nvPicPr>
            <p:cNvPr id="7" name="Picture 6" descr="sier2.tiff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67000" y="4038600"/>
              <a:ext cx="2394570" cy="2286000"/>
            </a:xfrm>
            <a:prstGeom prst="rect">
              <a:avLst/>
            </a:prstGeom>
          </p:spPr>
        </p:pic>
        <p:sp>
          <p:nvSpPr>
            <p:cNvPr id="11" name="TextBox 10"/>
            <p:cNvSpPr txBox="1"/>
            <p:nvPr/>
          </p:nvSpPr>
          <p:spPr>
            <a:xfrm>
              <a:off x="4495800" y="3962400"/>
              <a:ext cx="3886199" cy="12097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 smtClean="0"/>
                <a:t>S</a:t>
              </a:r>
              <a:r>
                <a:rPr lang="en-US" dirty="0" smtClean="0"/>
                <a:t> triangle of depth 2:  3 S triangles of depth 1 drawn at the 3 vertices of the triangle </a:t>
              </a:r>
              <a:endParaRPr lang="en-US" dirty="0"/>
            </a:p>
          </p:txBody>
        </p:sp>
      </p:grpSp>
      <p:sp>
        <p:nvSpPr>
          <p:cNvPr id="27649" name="Rectangle 1"/>
          <p:cNvSpPr>
            <a:spLocks noGrp="1" noChangeArrowheads="1"/>
          </p:cNvSpPr>
          <p:nvPr>
            <p:ph type="title"/>
          </p:nvPr>
        </p:nvSpPr>
        <p:spPr>
          <a:xfrm>
            <a:off x="685800" y="173038"/>
            <a:ext cx="7772400" cy="1343025"/>
          </a:xfrm>
          <a:ln/>
        </p:spPr>
        <p:txBody>
          <a:bodyPr rIns="132080"/>
          <a:lstStyle/>
          <a:p>
            <a:r>
              <a:rPr lang="en-US" dirty="0" err="1" smtClean="0"/>
              <a:t>Sierpinski</a:t>
            </a:r>
            <a:r>
              <a:rPr lang="en-US" dirty="0" smtClean="0"/>
              <a:t> triangles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E9AD2483-82B0-46A2-BAFE-DE0955272D50}" type="slidenum">
              <a:rPr lang="en-US"/>
              <a:pPr/>
              <a:t>21</a:t>
            </a:fld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1981200" y="1600200"/>
            <a:ext cx="269767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i="1" dirty="0" smtClean="0"/>
              <a:t>S</a:t>
            </a:r>
            <a:r>
              <a:rPr lang="en-US" dirty="0" smtClean="0"/>
              <a:t> triangle of depth 0</a:t>
            </a:r>
            <a:endParaRPr lang="en-US" dirty="0"/>
          </a:p>
        </p:txBody>
      </p:sp>
      <p:grpSp>
        <p:nvGrpSpPr>
          <p:cNvPr id="6" name="Group 5"/>
          <p:cNvGrpSpPr/>
          <p:nvPr/>
        </p:nvGrpSpPr>
        <p:grpSpPr>
          <a:xfrm>
            <a:off x="1447800" y="2438400"/>
            <a:ext cx="7010399" cy="1905000"/>
            <a:chOff x="1676400" y="2286000"/>
            <a:chExt cx="7010399" cy="1905000"/>
          </a:xfrm>
        </p:grpSpPr>
        <p:pic>
          <p:nvPicPr>
            <p:cNvPr id="5" name="Picture 4" descr="sier1.tiff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76400" y="2286000"/>
              <a:ext cx="2010833" cy="1905000"/>
            </a:xfrm>
            <a:prstGeom prst="rect">
              <a:avLst/>
            </a:prstGeom>
          </p:spPr>
        </p:pic>
        <p:sp>
          <p:nvSpPr>
            <p:cNvPr id="8" name="TextBox 7"/>
            <p:cNvSpPr txBox="1"/>
            <p:nvPr/>
          </p:nvSpPr>
          <p:spPr>
            <a:xfrm>
              <a:off x="3352800" y="2438400"/>
              <a:ext cx="5333999" cy="120032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i="1" dirty="0" smtClean="0"/>
                <a:t>S</a:t>
              </a:r>
              <a:r>
                <a:rPr lang="en-US" dirty="0" smtClean="0"/>
                <a:t> triangle of depth 1:  3 S triangles of depth 0 drawn at the 3 vertices of the triangle </a:t>
              </a:r>
              <a:endParaRPr lang="en-US" dirty="0"/>
            </a:p>
          </p:txBody>
        </p:sp>
      </p:grpSp>
      <p:pic>
        <p:nvPicPr>
          <p:cNvPr id="2" name="Picture 1" descr="sier0.tif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800" y="1600200"/>
            <a:ext cx="1680633" cy="1600200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2710830" y="2667000"/>
            <a:ext cx="5823569" cy="3200400"/>
            <a:chOff x="2939430" y="3124200"/>
            <a:chExt cx="5823569" cy="3200400"/>
          </a:xfrm>
        </p:grpSpPr>
        <p:pic>
          <p:nvPicPr>
            <p:cNvPr id="7" name="Picture 6" descr="sier2.tiff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939430" y="4038600"/>
              <a:ext cx="2394570" cy="2286000"/>
            </a:xfrm>
            <a:prstGeom prst="rect">
              <a:avLst/>
            </a:prstGeom>
          </p:spPr>
        </p:pic>
        <p:sp>
          <p:nvSpPr>
            <p:cNvPr id="11" name="TextBox 10"/>
            <p:cNvSpPr txBox="1"/>
            <p:nvPr/>
          </p:nvSpPr>
          <p:spPr>
            <a:xfrm>
              <a:off x="5486400" y="3124200"/>
              <a:ext cx="3276599" cy="15696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US" i="1" dirty="0" smtClean="0"/>
                <a:t>S</a:t>
              </a:r>
              <a:r>
                <a:rPr lang="en-US" dirty="0" smtClean="0"/>
                <a:t> triangle of depth d at points p1, p2, p3:</a:t>
              </a:r>
              <a:br>
                <a:rPr lang="en-US" dirty="0" smtClean="0"/>
              </a:br>
              <a:r>
                <a:rPr lang="en-US" dirty="0" smtClean="0">
                  <a:solidFill>
                    <a:srgbClr val="0000FF"/>
                  </a:solidFill>
                </a:rPr>
                <a:t>3 S triangles of depth d-1 drawn at at p1, p2, p3</a:t>
              </a:r>
              <a:endParaRPr lang="en-US" dirty="0">
                <a:solidFill>
                  <a:srgbClr val="0000FF"/>
                </a:solidFill>
              </a:endParaRPr>
            </a:p>
          </p:txBody>
        </p:sp>
      </p:grpSp>
      <p:sp>
        <p:nvSpPr>
          <p:cNvPr id="27649" name="Rectangle 1"/>
          <p:cNvSpPr>
            <a:spLocks noGrp="1" noChangeArrowheads="1"/>
          </p:cNvSpPr>
          <p:nvPr>
            <p:ph type="title"/>
          </p:nvPr>
        </p:nvSpPr>
        <p:spPr>
          <a:xfrm>
            <a:off x="685800" y="173038"/>
            <a:ext cx="7772400" cy="1343025"/>
          </a:xfrm>
          <a:ln/>
        </p:spPr>
        <p:txBody>
          <a:bodyPr rIns="132080"/>
          <a:lstStyle/>
          <a:p>
            <a:r>
              <a:rPr lang="en-US" dirty="0" err="1" smtClean="0"/>
              <a:t>Sierpinski</a:t>
            </a:r>
            <a:r>
              <a:rPr lang="en-US" dirty="0" smtClean="0"/>
              <a:t> triangles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E9AD2483-82B0-46A2-BAFE-DE0955272D50}" type="slidenum">
              <a:rPr lang="en-US"/>
              <a:pPr/>
              <a:t>22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524000" y="1447800"/>
            <a:ext cx="533399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 smtClean="0"/>
              <a:t>S</a:t>
            </a:r>
            <a:r>
              <a:rPr lang="en-US" dirty="0" smtClean="0"/>
              <a:t> triangle of depth 0:  </a:t>
            </a:r>
            <a:r>
              <a:rPr lang="en-US" dirty="0" smtClean="0">
                <a:solidFill>
                  <a:srgbClr val="0000FF"/>
                </a:solidFill>
              </a:rPr>
              <a:t>the triangle</a:t>
            </a:r>
            <a:endParaRPr lang="en-US" dirty="0"/>
          </a:p>
        </p:txBody>
      </p:sp>
      <p:sp>
        <p:nvSpPr>
          <p:cNvPr id="10" name="Isosceles Triangle 9"/>
          <p:cNvSpPr/>
          <p:nvPr/>
        </p:nvSpPr>
        <p:spPr>
          <a:xfrm>
            <a:off x="3415093" y="3657600"/>
            <a:ext cx="990600" cy="990600"/>
          </a:xfrm>
          <a:prstGeom prst="triangl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Isosceles Triangle 12"/>
          <p:cNvSpPr/>
          <p:nvPr/>
        </p:nvSpPr>
        <p:spPr>
          <a:xfrm>
            <a:off x="2860357" y="4686300"/>
            <a:ext cx="990600" cy="990600"/>
          </a:xfrm>
          <a:prstGeom prst="triangl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Isosceles Triangle 13"/>
          <p:cNvSpPr/>
          <p:nvPr/>
        </p:nvSpPr>
        <p:spPr>
          <a:xfrm>
            <a:off x="3927157" y="4686300"/>
            <a:ext cx="990600" cy="990600"/>
          </a:xfrm>
          <a:prstGeom prst="triangl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2250757" y="5638800"/>
            <a:ext cx="4924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p1</a:t>
            </a:r>
            <a:endParaRPr lang="en-US" dirty="0"/>
          </a:p>
        </p:txBody>
      </p:sp>
      <p:sp>
        <p:nvSpPr>
          <p:cNvPr id="16" name="TextBox 15"/>
          <p:cNvSpPr txBox="1"/>
          <p:nvPr/>
        </p:nvSpPr>
        <p:spPr>
          <a:xfrm>
            <a:off x="4993957" y="5562600"/>
            <a:ext cx="4924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p2</a:t>
            </a:r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3698557" y="3124200"/>
            <a:ext cx="49244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p3</a:t>
            </a:r>
            <a:endParaRPr lang="en-US" dirty="0"/>
          </a:p>
        </p:txBody>
      </p:sp>
      <p:sp>
        <p:nvSpPr>
          <p:cNvPr id="15" name="TextBox 14"/>
          <p:cNvSpPr txBox="1"/>
          <p:nvPr/>
        </p:nvSpPr>
        <p:spPr>
          <a:xfrm>
            <a:off x="716117" y="4025972"/>
            <a:ext cx="1569883" cy="1200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>
                <a:solidFill>
                  <a:srgbClr val="0000FF"/>
                </a:solidFill>
              </a:rPr>
              <a:t>Sierpinski</a:t>
            </a:r>
            <a:r>
              <a:rPr lang="en-US" dirty="0" smtClean="0">
                <a:solidFill>
                  <a:srgbClr val="0000FF"/>
                </a:solidFill>
              </a:rPr>
              <a:t> triangles of depth d-1</a:t>
            </a:r>
            <a:endParaRPr lang="en-US" dirty="0">
              <a:solidFill>
                <a:srgbClr val="0000FF"/>
              </a:solidFill>
            </a:endParaRPr>
          </a:p>
        </p:txBody>
      </p:sp>
      <p:cxnSp>
        <p:nvCxnSpPr>
          <p:cNvPr id="19" name="Straight Arrow Connector 18"/>
          <p:cNvCxnSpPr>
            <a:stCxn id="15" idx="3"/>
          </p:cNvCxnSpPr>
          <p:nvPr/>
        </p:nvCxnSpPr>
        <p:spPr>
          <a:xfrm>
            <a:off x="2286000" y="4572000"/>
            <a:ext cx="914400" cy="914400"/>
          </a:xfrm>
          <a:prstGeom prst="straightConnector1">
            <a:avLst/>
          </a:prstGeom>
          <a:ln w="34925">
            <a:solidFill>
              <a:srgbClr val="0000FF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15" idx="3"/>
          </p:cNvCxnSpPr>
          <p:nvPr/>
        </p:nvCxnSpPr>
        <p:spPr>
          <a:xfrm>
            <a:off x="2286000" y="4626136"/>
            <a:ext cx="2133600" cy="707864"/>
          </a:xfrm>
          <a:prstGeom prst="straightConnector1">
            <a:avLst/>
          </a:prstGeom>
          <a:ln w="34925">
            <a:solidFill>
              <a:srgbClr val="0000FF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>
            <a:stCxn id="15" idx="3"/>
          </p:cNvCxnSpPr>
          <p:nvPr/>
        </p:nvCxnSpPr>
        <p:spPr>
          <a:xfrm flipV="1">
            <a:off x="2286000" y="4267200"/>
            <a:ext cx="1600200" cy="358936"/>
          </a:xfrm>
          <a:prstGeom prst="straightConnector1">
            <a:avLst/>
          </a:prstGeom>
          <a:ln w="34925">
            <a:solidFill>
              <a:srgbClr val="0000FF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8" name="Picture 27" descr="sier0.tif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0" y="1828800"/>
            <a:ext cx="1680633" cy="160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3464131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Rectangle 1"/>
          <p:cNvSpPr>
            <a:spLocks noGrp="1" noChangeArrowheads="1"/>
          </p:cNvSpPr>
          <p:nvPr>
            <p:ph type="title"/>
          </p:nvPr>
        </p:nvSpPr>
        <p:spPr>
          <a:xfrm>
            <a:off x="685800" y="173038"/>
            <a:ext cx="7772400" cy="1343025"/>
          </a:xfrm>
          <a:ln/>
        </p:spPr>
        <p:txBody>
          <a:bodyPr rIns="132080"/>
          <a:lstStyle/>
          <a:p>
            <a:r>
              <a:rPr lang="en-US"/>
              <a:t>Conclusion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E9AD2483-82B0-46A2-BAFE-DE0955272D50}" type="slidenum">
              <a:rPr lang="en-US"/>
              <a:pPr/>
              <a:t>23</a:t>
            </a:fld>
            <a:endParaRPr lang="en-US"/>
          </a:p>
        </p:txBody>
      </p:sp>
      <p:sp>
        <p:nvSpPr>
          <p:cNvPr id="27650" name="Rectangle 2"/>
          <p:cNvSpPr>
            <a:spLocks noGrp="1" noChangeArrowheads="1"/>
          </p:cNvSpPr>
          <p:nvPr>
            <p:ph sz="quarter" idx="1"/>
          </p:nvPr>
        </p:nvSpPr>
        <p:spPr>
          <a:xfrm>
            <a:off x="685800" y="1516063"/>
            <a:ext cx="7772400" cy="5037137"/>
          </a:xfrm>
          <a:ln/>
        </p:spPr>
        <p:txBody>
          <a:bodyPr rIns="132080">
            <a:noAutofit/>
          </a:bodyPr>
          <a:lstStyle/>
          <a:p>
            <a:pPr marL="0" indent="0">
              <a:buNone/>
            </a:pPr>
            <a:r>
              <a:rPr lang="en-US" sz="2400" dirty="0">
                <a:latin typeface="Times New Roman"/>
                <a:cs typeface="Times New Roman"/>
              </a:rPr>
              <a:t>Recursion is a convenient and powerful way to define functions</a:t>
            </a:r>
          </a:p>
          <a:p>
            <a:endParaRPr lang="en-US" sz="2400" dirty="0"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400" dirty="0">
                <a:latin typeface="Times New Roman"/>
                <a:cs typeface="Times New Roman"/>
              </a:rPr>
              <a:t>Problems that seem insurmountable can often be solved in a “divide-and-conquer” fashion:</a:t>
            </a:r>
          </a:p>
          <a:p>
            <a:pPr marL="728663" lvl="1"/>
            <a:r>
              <a:rPr lang="en-US" sz="2400" dirty="0">
                <a:latin typeface="Times New Roman"/>
                <a:cs typeface="Times New Roman"/>
              </a:rPr>
              <a:t>Reduce a big problem to smaller problems of the same kind, solve the smaller problems</a:t>
            </a:r>
          </a:p>
          <a:p>
            <a:pPr marL="728663" lvl="1"/>
            <a:r>
              <a:rPr lang="en-US" sz="2400" dirty="0">
                <a:latin typeface="Times New Roman"/>
                <a:cs typeface="Times New Roman"/>
              </a:rPr>
              <a:t>Recombine the solutions to smaller problems to form solution for big </a:t>
            </a:r>
            <a:r>
              <a:rPr lang="en-US" sz="2400" dirty="0" smtClean="0">
                <a:latin typeface="Times New Roman"/>
                <a:cs typeface="Times New Roman"/>
              </a:rPr>
              <a:t>problem</a:t>
            </a:r>
            <a:endParaRPr lang="en-US" sz="2400" dirty="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943132165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6556</TotalTime>
  <Pages>0</Pages>
  <Words>1870</Words>
  <Characters>0</Characters>
  <Application>Microsoft Macintosh PowerPoint</Application>
  <PresentationFormat>On-screen Show (4:3)</PresentationFormat>
  <Lines>0</Lines>
  <Paragraphs>292</Paragraphs>
  <Slides>23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Median</vt:lpstr>
      <vt:lpstr>Recursion (Continued)</vt:lpstr>
      <vt:lpstr>Overview references to sections in text</vt:lpstr>
      <vt:lpstr>Summary of method call execution:</vt:lpstr>
      <vt:lpstr>Understanding recursive methods</vt:lpstr>
      <vt:lpstr>deduplicate</vt:lpstr>
      <vt:lpstr>deduplicate</vt:lpstr>
      <vt:lpstr>deduplicate</vt:lpstr>
      <vt:lpstr>deduplicate</vt:lpstr>
      <vt:lpstr>deduplicate</vt:lpstr>
      <vt:lpstr>deduplicate</vt:lpstr>
      <vt:lpstr>Computing bn for n &gt;= 0</vt:lpstr>
      <vt:lpstr>Computing bn for n &gt;= 0</vt:lpstr>
      <vt:lpstr>Computing bn for n &gt;= 0</vt:lpstr>
      <vt:lpstr>Difference between linear and log solutions?</vt:lpstr>
      <vt:lpstr>Table of log to the base 2 </vt:lpstr>
      <vt:lpstr>Tiling Elaine’s kitchen</vt:lpstr>
      <vt:lpstr>Tiling Elaine’s kitchen</vt:lpstr>
      <vt:lpstr>Tiling Elaine’s kitchen</vt:lpstr>
      <vt:lpstr>Tiling Elaine’s kitchen</vt:lpstr>
      <vt:lpstr>Tiling Elaine’s kitchen</vt:lpstr>
      <vt:lpstr>Sierpinski triangles</vt:lpstr>
      <vt:lpstr>Sierpinski triangles</vt:lpstr>
      <vt:lpstr>Conclusion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CS211</dc:title>
  <dc:creator>chew</dc:creator>
  <cp:lastModifiedBy>David Gries</cp:lastModifiedBy>
  <cp:revision>210</cp:revision>
  <cp:lastPrinted>2014-09-15T14:24:46Z</cp:lastPrinted>
  <dcterms:modified xsi:type="dcterms:W3CDTF">2016-09-20T13:44:50Z</dcterms:modified>
</cp:coreProperties>
</file>