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comments/comment1.xml" ContentType="application/vnd.openxmlformats-officedocument.presentationml.comments+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notesMasterIdLst>
    <p:notesMasterId r:id="rId28"/>
  </p:notesMasterIdLst>
  <p:handoutMasterIdLst>
    <p:handoutMasterId r:id="rId29"/>
  </p:handoutMasterIdLst>
  <p:sldIdLst>
    <p:sldId id="256" r:id="rId2"/>
    <p:sldId id="378" r:id="rId3"/>
    <p:sldId id="380" r:id="rId4"/>
    <p:sldId id="381" r:id="rId5"/>
    <p:sldId id="382" r:id="rId6"/>
    <p:sldId id="383" r:id="rId7"/>
    <p:sldId id="384" r:id="rId8"/>
    <p:sldId id="385" r:id="rId9"/>
    <p:sldId id="386" r:id="rId10"/>
    <p:sldId id="387" r:id="rId11"/>
    <p:sldId id="388" r:id="rId12"/>
    <p:sldId id="389" r:id="rId13"/>
    <p:sldId id="390" r:id="rId14"/>
    <p:sldId id="391" r:id="rId15"/>
    <p:sldId id="392" r:id="rId16"/>
    <p:sldId id="393" r:id="rId17"/>
    <p:sldId id="394" r:id="rId18"/>
    <p:sldId id="395" r:id="rId19"/>
    <p:sldId id="396" r:id="rId20"/>
    <p:sldId id="397" r:id="rId21"/>
    <p:sldId id="398" r:id="rId22"/>
    <p:sldId id="399" r:id="rId23"/>
    <p:sldId id="400" r:id="rId24"/>
    <p:sldId id="401" r:id="rId25"/>
    <p:sldId id="402" r:id="rId26"/>
    <p:sldId id="403" r:id="rId27"/>
  </p:sldIdLst>
  <p:sldSz cx="9144000" cy="6858000" type="screen4x3"/>
  <p:notesSz cx="7315200" cy="96012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32">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Eric Chahin" initials="" lastIdx="8" clrIdx="0"/>
</p:cmAuthorLst>
</file>

<file path=ppt/presProps.xml><?xml version="1.0" encoding="utf-8"?>
<p:presentationPr xmlns:a="http://schemas.openxmlformats.org/drawingml/2006/main" xmlns:r="http://schemas.openxmlformats.org/officeDocument/2006/relationships" xmlns:p="http://schemas.openxmlformats.org/presentationml/2006/main">
  <p:prnPr prnWhat="handouts6" frameSlides="1"/>
  <p:showPr showNarration="1">
    <p:browse/>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B3D3D"/>
    <a:srgbClr val="800000"/>
    <a:srgbClr val="E4DFFF"/>
    <a:srgbClr val="FFF7F3"/>
    <a:srgbClr val="F8DFF0"/>
    <a:srgbClr val="FFFF8B"/>
    <a:srgbClr val="FF3300"/>
    <a:srgbClr val="FF99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99" d="100"/>
          <a:sy n="99" d="100"/>
        </p:scale>
        <p:origin x="555" y="51"/>
      </p:cViewPr>
      <p:guideLst>
        <p:guide orient="horz" pos="2160"/>
        <p:guide pos="2832"/>
      </p:guideLst>
    </p:cSldViewPr>
  </p:slideViewPr>
  <p:outlineViewPr>
    <p:cViewPr>
      <p:scale>
        <a:sx n="33" d="100"/>
        <a:sy n="33" d="100"/>
      </p:scale>
      <p:origin x="0" y="5370"/>
    </p:cViewPr>
  </p:outlineViewPr>
  <p:notesTextViewPr>
    <p:cViewPr>
      <p:scale>
        <a:sx n="100" d="100"/>
        <a:sy n="100" d="100"/>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handoutMaster" Target="handoutMasters/handout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commentAuthors" Target="commentAuthors.xml"/></Relationships>
</file>

<file path=ppt/comments/comment1.xml><?xml version="1.0" encoding="utf-8"?>
<p:cmLst xmlns:a="http://schemas.openxmlformats.org/drawingml/2006/main" xmlns:r="http://schemas.openxmlformats.org/officeDocument/2006/relationships" xmlns:p="http://schemas.openxmlformats.org/presentationml/2006/main">
  <p:cm authorId="1" dt="2016-09-12T19:03:09.401" idx="1">
    <p:pos x="6000" y="0"/>
    <p:text>Replace with lines</p:text>
  </p:cm>
</p:cmLst>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69920" cy="480060"/>
          </a:xfrm>
          <a:prstGeom prst="rect">
            <a:avLst/>
          </a:prstGeom>
        </p:spPr>
        <p:txBody>
          <a:bodyPr vert="horz" lIns="96661" tIns="48331" rIns="96661" bIns="48331" rtlCol="0"/>
          <a:lstStyle>
            <a:lvl1pPr algn="l">
              <a:defRPr sz="1300"/>
            </a:lvl1pPr>
          </a:lstStyle>
          <a:p>
            <a:endParaRPr lang="fr-BE"/>
          </a:p>
        </p:txBody>
      </p:sp>
      <p:sp>
        <p:nvSpPr>
          <p:cNvPr id="3" name="Date Placeholder 2"/>
          <p:cNvSpPr>
            <a:spLocks noGrp="1"/>
          </p:cNvSpPr>
          <p:nvPr>
            <p:ph type="dt" sz="quarter" idx="1"/>
          </p:nvPr>
        </p:nvSpPr>
        <p:spPr>
          <a:xfrm>
            <a:off x="4143587" y="0"/>
            <a:ext cx="3169920" cy="480060"/>
          </a:xfrm>
          <a:prstGeom prst="rect">
            <a:avLst/>
          </a:prstGeom>
        </p:spPr>
        <p:txBody>
          <a:bodyPr vert="horz" lIns="96661" tIns="48331" rIns="96661" bIns="48331" rtlCol="0"/>
          <a:lstStyle>
            <a:lvl1pPr algn="r">
              <a:defRPr sz="1300"/>
            </a:lvl1pPr>
          </a:lstStyle>
          <a:p>
            <a:fld id="{E903F6D4-391E-4FD1-832D-082385455723}" type="datetimeFigureOut">
              <a:rPr lang="fr-FR" smtClean="0"/>
              <a:pPr/>
              <a:t>12/09/2016</a:t>
            </a:fld>
            <a:endParaRPr lang="fr-BE"/>
          </a:p>
        </p:txBody>
      </p:sp>
      <p:sp>
        <p:nvSpPr>
          <p:cNvPr id="4" name="Footer Placeholder 3"/>
          <p:cNvSpPr>
            <a:spLocks noGrp="1"/>
          </p:cNvSpPr>
          <p:nvPr>
            <p:ph type="ftr" sz="quarter" idx="2"/>
          </p:nvPr>
        </p:nvSpPr>
        <p:spPr>
          <a:xfrm>
            <a:off x="0" y="9119474"/>
            <a:ext cx="3169920" cy="480060"/>
          </a:xfrm>
          <a:prstGeom prst="rect">
            <a:avLst/>
          </a:prstGeom>
        </p:spPr>
        <p:txBody>
          <a:bodyPr vert="horz" lIns="96661" tIns="48331" rIns="96661" bIns="48331" rtlCol="0" anchor="b"/>
          <a:lstStyle>
            <a:lvl1pPr algn="l">
              <a:defRPr sz="1300"/>
            </a:lvl1pPr>
          </a:lstStyle>
          <a:p>
            <a:endParaRPr lang="fr-BE"/>
          </a:p>
        </p:txBody>
      </p:sp>
      <p:sp>
        <p:nvSpPr>
          <p:cNvPr id="5" name="Slide Number Placeholder 4"/>
          <p:cNvSpPr>
            <a:spLocks noGrp="1"/>
          </p:cNvSpPr>
          <p:nvPr>
            <p:ph type="sldNum" sz="quarter" idx="3"/>
          </p:nvPr>
        </p:nvSpPr>
        <p:spPr>
          <a:xfrm>
            <a:off x="4143587" y="9119474"/>
            <a:ext cx="3169920" cy="480060"/>
          </a:xfrm>
          <a:prstGeom prst="rect">
            <a:avLst/>
          </a:prstGeom>
        </p:spPr>
        <p:txBody>
          <a:bodyPr vert="horz" lIns="96661" tIns="48331" rIns="96661" bIns="48331" rtlCol="0" anchor="b"/>
          <a:lstStyle>
            <a:lvl1pPr algn="r">
              <a:defRPr sz="1300"/>
            </a:lvl1pPr>
          </a:lstStyle>
          <a:p>
            <a:fld id="{541A836A-809C-4B6B-8F3B-106C7434EABB}" type="slidenum">
              <a:rPr lang="fr-BE" smtClean="0"/>
              <a:pPr/>
              <a:t>‹#›</a:t>
            </a:fld>
            <a:endParaRPr lang="fr-BE"/>
          </a:p>
        </p:txBody>
      </p:sp>
    </p:spTree>
    <p:extLst>
      <p:ext uri="{BB962C8B-B14F-4D97-AF65-F5344CB8AC3E}">
        <p14:creationId xmlns:p14="http://schemas.microsoft.com/office/powerpoint/2010/main" val="295862951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70238" cy="479425"/>
          </a:xfrm>
          <a:prstGeom prst="rect">
            <a:avLst/>
          </a:prstGeom>
        </p:spPr>
        <p:txBody>
          <a:bodyPr vert="horz" lIns="91440" tIns="45720" rIns="91440" bIns="45720" rtlCol="0"/>
          <a:lstStyle>
            <a:lvl1pPr algn="l">
              <a:defRPr sz="1200"/>
            </a:lvl1pPr>
          </a:lstStyle>
          <a:p>
            <a:endParaRPr lang="fr-BE"/>
          </a:p>
        </p:txBody>
      </p:sp>
      <p:sp>
        <p:nvSpPr>
          <p:cNvPr id="3" name="Date Placeholder 2"/>
          <p:cNvSpPr>
            <a:spLocks noGrp="1"/>
          </p:cNvSpPr>
          <p:nvPr>
            <p:ph type="dt" idx="1"/>
          </p:nvPr>
        </p:nvSpPr>
        <p:spPr>
          <a:xfrm>
            <a:off x="4143375" y="0"/>
            <a:ext cx="3170238" cy="479425"/>
          </a:xfrm>
          <a:prstGeom prst="rect">
            <a:avLst/>
          </a:prstGeom>
        </p:spPr>
        <p:txBody>
          <a:bodyPr vert="horz" lIns="91440" tIns="45720" rIns="91440" bIns="45720" rtlCol="0"/>
          <a:lstStyle>
            <a:lvl1pPr algn="r">
              <a:defRPr sz="1200"/>
            </a:lvl1pPr>
          </a:lstStyle>
          <a:p>
            <a:fld id="{F6AE02B9-FBD2-43C6-9215-2B8038F192E1}" type="datetimeFigureOut">
              <a:rPr lang="fr-FR" smtClean="0"/>
              <a:pPr/>
              <a:t>12/09/2016</a:t>
            </a:fld>
            <a:endParaRPr lang="fr-BE"/>
          </a:p>
        </p:txBody>
      </p:sp>
      <p:sp>
        <p:nvSpPr>
          <p:cNvPr id="4" name="Slide Image Placeholder 3"/>
          <p:cNvSpPr>
            <a:spLocks noGrp="1" noRot="1" noChangeAspect="1"/>
          </p:cNvSpPr>
          <p:nvPr>
            <p:ph type="sldImg" idx="2"/>
          </p:nvPr>
        </p:nvSpPr>
        <p:spPr>
          <a:xfrm>
            <a:off x="1257300" y="720725"/>
            <a:ext cx="4800600" cy="3600450"/>
          </a:xfrm>
          <a:prstGeom prst="rect">
            <a:avLst/>
          </a:prstGeom>
          <a:noFill/>
          <a:ln w="12700">
            <a:solidFill>
              <a:prstClr val="black"/>
            </a:solidFill>
          </a:ln>
        </p:spPr>
        <p:txBody>
          <a:bodyPr vert="horz" lIns="91440" tIns="45720" rIns="91440" bIns="45720" rtlCol="0" anchor="ctr"/>
          <a:lstStyle/>
          <a:p>
            <a:endParaRPr lang="fr-BE"/>
          </a:p>
        </p:txBody>
      </p:sp>
      <p:sp>
        <p:nvSpPr>
          <p:cNvPr id="5" name="Notes Placeholder 4"/>
          <p:cNvSpPr>
            <a:spLocks noGrp="1"/>
          </p:cNvSpPr>
          <p:nvPr>
            <p:ph type="body" sz="quarter" idx="3"/>
          </p:nvPr>
        </p:nvSpPr>
        <p:spPr>
          <a:xfrm>
            <a:off x="731838" y="4560888"/>
            <a:ext cx="5851525" cy="4319587"/>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r-BE"/>
          </a:p>
        </p:txBody>
      </p:sp>
      <p:sp>
        <p:nvSpPr>
          <p:cNvPr id="6" name="Footer Placeholder 5"/>
          <p:cNvSpPr>
            <a:spLocks noGrp="1"/>
          </p:cNvSpPr>
          <p:nvPr>
            <p:ph type="ftr" sz="quarter" idx="4"/>
          </p:nvPr>
        </p:nvSpPr>
        <p:spPr>
          <a:xfrm>
            <a:off x="0" y="9120188"/>
            <a:ext cx="3170238" cy="479425"/>
          </a:xfrm>
          <a:prstGeom prst="rect">
            <a:avLst/>
          </a:prstGeom>
        </p:spPr>
        <p:txBody>
          <a:bodyPr vert="horz" lIns="91440" tIns="45720" rIns="91440" bIns="45720" rtlCol="0" anchor="b"/>
          <a:lstStyle>
            <a:lvl1pPr algn="l">
              <a:defRPr sz="1200"/>
            </a:lvl1pPr>
          </a:lstStyle>
          <a:p>
            <a:endParaRPr lang="fr-BE"/>
          </a:p>
        </p:txBody>
      </p:sp>
      <p:sp>
        <p:nvSpPr>
          <p:cNvPr id="7" name="Slide Number Placeholder 6"/>
          <p:cNvSpPr>
            <a:spLocks noGrp="1"/>
          </p:cNvSpPr>
          <p:nvPr>
            <p:ph type="sldNum" sz="quarter" idx="5"/>
          </p:nvPr>
        </p:nvSpPr>
        <p:spPr>
          <a:xfrm>
            <a:off x="4143375" y="9120188"/>
            <a:ext cx="3170238" cy="479425"/>
          </a:xfrm>
          <a:prstGeom prst="rect">
            <a:avLst/>
          </a:prstGeom>
        </p:spPr>
        <p:txBody>
          <a:bodyPr vert="horz" lIns="91440" tIns="45720" rIns="91440" bIns="45720" rtlCol="0" anchor="b"/>
          <a:lstStyle>
            <a:lvl1pPr algn="r">
              <a:defRPr sz="1200"/>
            </a:lvl1pPr>
          </a:lstStyle>
          <a:p>
            <a:fld id="{D3D8F2BC-EAAB-4030-AE40-C7E2573B34D6}" type="slidenum">
              <a:rPr lang="fr-BE" smtClean="0"/>
              <a:pPr/>
              <a:t>‹#›</a:t>
            </a:fld>
            <a:endParaRPr lang="fr-BE"/>
          </a:p>
        </p:txBody>
      </p:sp>
    </p:spTree>
    <p:extLst>
      <p:ext uri="{BB962C8B-B14F-4D97-AF65-F5344CB8AC3E}">
        <p14:creationId xmlns:p14="http://schemas.microsoft.com/office/powerpoint/2010/main" val="51787552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3D8F2BC-EAAB-4030-AE40-C7E2573B34D6}" type="slidenum">
              <a:rPr lang="fr-BE" smtClean="0"/>
              <a:pPr/>
              <a:t>1</a:t>
            </a:fld>
            <a:endParaRPr lang="fr-BE"/>
          </a:p>
        </p:txBody>
      </p:sp>
    </p:spTree>
    <p:extLst>
      <p:ext uri="{BB962C8B-B14F-4D97-AF65-F5344CB8AC3E}">
        <p14:creationId xmlns:p14="http://schemas.microsoft.com/office/powerpoint/2010/main" val="198546236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3"/>
        <p:cNvGrpSpPr/>
        <p:nvPr/>
      </p:nvGrpSpPr>
      <p:grpSpPr>
        <a:xfrm>
          <a:off x="0" y="0"/>
          <a:ext cx="0" cy="0"/>
          <a:chOff x="0" y="0"/>
          <a:chExt cx="0" cy="0"/>
        </a:xfrm>
      </p:grpSpPr>
      <p:sp>
        <p:nvSpPr>
          <p:cNvPr id="54" name="Shape 54"/>
          <p:cNvSpPr>
            <a:spLocks noGrp="1" noRot="1" noChangeAspect="1"/>
          </p:cNvSpPr>
          <p:nvPr>
            <p:ph type="sldImg" idx="2"/>
          </p:nvPr>
        </p:nvSpPr>
        <p:spPr>
          <a:xfrm>
            <a:off x="1143000" y="685800"/>
            <a:ext cx="4572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55" name="Shape 55"/>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marL="457200" lvl="0" indent="-317500" rtl="0">
              <a:spcBef>
                <a:spcPts val="0"/>
              </a:spcBef>
              <a:buClr>
                <a:srgbClr val="000000"/>
              </a:buClr>
              <a:buSzPct val="100000"/>
              <a:buFont typeface="Arial"/>
              <a:buChar char="●"/>
            </a:pPr>
            <a:r>
              <a:rPr lang="en" sz="1400" dirty="0"/>
              <a:t>Encourage the students to download the code for this online</a:t>
            </a:r>
          </a:p>
          <a:p>
            <a:pPr marL="457200" lvl="0" indent="-317500" rtl="0">
              <a:spcBef>
                <a:spcPts val="0"/>
              </a:spcBef>
              <a:buClr>
                <a:srgbClr val="000000"/>
              </a:buClr>
              <a:buSzPct val="100000"/>
              <a:buFont typeface="Arial"/>
              <a:buChar char="●"/>
            </a:pPr>
            <a:r>
              <a:rPr lang="en" sz="1400" dirty="0"/>
              <a:t>The goal is to incorporate an area method for all shapes</a:t>
            </a:r>
            <a:endParaRPr lang="en-US" sz="1400" dirty="0"/>
          </a:p>
          <a:p>
            <a:pPr marL="457200" lvl="0" indent="-317500" rtl="0">
              <a:spcBef>
                <a:spcPts val="0"/>
              </a:spcBef>
              <a:buClr>
                <a:srgbClr val="000000"/>
              </a:buClr>
              <a:buSzPct val="100000"/>
              <a:buFont typeface="Arial"/>
              <a:buChar char="●"/>
            </a:pPr>
            <a:r>
              <a:rPr lang="en-US" sz="1400" dirty="0"/>
              <a:t>Note that</a:t>
            </a:r>
            <a:r>
              <a:rPr lang="en-US" sz="1400" baseline="0" dirty="0"/>
              <a:t> on this slide (and others), to simplify formatting, we show a variable as its name following by underlining, and we may put the value in the </a:t>
            </a:r>
            <a:r>
              <a:rPr lang="en-US" sz="1400" baseline="0" dirty="0" err="1"/>
              <a:t>udnerline</a:t>
            </a:r>
            <a:r>
              <a:rPr lang="en-US" sz="1400" baseline="0" dirty="0"/>
              <a:t> place (as done in one case here)</a:t>
            </a:r>
            <a:endParaRPr lang="en" sz="1400" dirty="0"/>
          </a:p>
          <a:p>
            <a:pPr marL="457200" lvl="0" indent="-317500" rtl="0">
              <a:spcBef>
                <a:spcPts val="0"/>
              </a:spcBef>
              <a:buClr>
                <a:srgbClr val="000000"/>
              </a:buClr>
              <a:buSzPct val="100000"/>
              <a:buFont typeface="Arial"/>
              <a:buChar char="●"/>
            </a:pPr>
            <a:r>
              <a:rPr lang="en" sz="1400" dirty="0"/>
              <a:t>x,y are coordinates that are for all shapes. Each subclass has its own relevant fields.</a:t>
            </a:r>
          </a:p>
          <a:p>
            <a:pPr marL="457200" lvl="0" indent="-317500" rtl="0">
              <a:spcBef>
                <a:spcPts val="0"/>
              </a:spcBef>
              <a:buClr>
                <a:srgbClr val="000000"/>
              </a:buClr>
              <a:buSzPct val="100000"/>
              <a:buFont typeface="Arial"/>
              <a:buChar char="●"/>
            </a:pPr>
            <a:r>
              <a:rPr lang="en" sz="1400" dirty="0"/>
              <a:t>Explain that Circle, Square, and Triangle all have different area() </a:t>
            </a:r>
            <a:r>
              <a:rPr lang="en-US" sz="1400" dirty="0"/>
              <a:t>functions</a:t>
            </a:r>
            <a:endParaRPr lang="en" sz="1400" dirty="0"/>
          </a:p>
          <a:p>
            <a:pPr marL="914400" lvl="1" indent="-317500" rtl="0">
              <a:spcBef>
                <a:spcPts val="0"/>
              </a:spcBef>
              <a:buClr>
                <a:srgbClr val="000000"/>
              </a:buClr>
              <a:buSzPct val="100000"/>
              <a:buFont typeface="Courier New"/>
              <a:buChar char="o"/>
            </a:pPr>
            <a:r>
              <a:rPr lang="en" sz="1400" dirty="0"/>
              <a:t>but Shape does not have one</a:t>
            </a:r>
          </a:p>
        </p:txBody>
      </p:sp>
    </p:spTree>
    <p:extLst>
      <p:ext uri="{BB962C8B-B14F-4D97-AF65-F5344CB8AC3E}">
        <p14:creationId xmlns:p14="http://schemas.microsoft.com/office/powerpoint/2010/main" val="362365546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1"/>
        <p:cNvGrpSpPr/>
        <p:nvPr/>
      </p:nvGrpSpPr>
      <p:grpSpPr>
        <a:xfrm>
          <a:off x="0" y="0"/>
          <a:ext cx="0" cy="0"/>
          <a:chOff x="0" y="0"/>
          <a:chExt cx="0" cy="0"/>
        </a:xfrm>
      </p:grpSpPr>
      <p:sp>
        <p:nvSpPr>
          <p:cNvPr id="62" name="Shape 62"/>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63" name="Shape 63"/>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marL="457200" lvl="0" indent="-304800" rtl="0">
              <a:spcBef>
                <a:spcPts val="0"/>
              </a:spcBef>
              <a:buClr>
                <a:srgbClr val="000000"/>
              </a:buClr>
              <a:buSzPct val="100000"/>
              <a:buFont typeface="Arial"/>
              <a:buChar char="●"/>
            </a:pPr>
            <a:r>
              <a:rPr lang="en" sz="1200" dirty="0"/>
              <a:t>Show them the code and how each of the subclasses have a</a:t>
            </a:r>
            <a:r>
              <a:rPr lang="en-US" sz="1200" baseline="0" dirty="0"/>
              <a:t> function</a:t>
            </a:r>
            <a:r>
              <a:rPr lang="en" sz="1200" dirty="0"/>
              <a:t> </a:t>
            </a:r>
            <a:r>
              <a:rPr lang="en" sz="1200" b="1" dirty="0">
                <a:solidFill>
                  <a:srgbClr val="1155CC"/>
                </a:solidFill>
                <a:latin typeface="Courier New"/>
                <a:ea typeface="Courier New"/>
                <a:cs typeface="Courier New"/>
                <a:sym typeface="Courier New"/>
              </a:rPr>
              <a:t>area</a:t>
            </a:r>
            <a:endParaRPr lang="en" sz="1200" dirty="0"/>
          </a:p>
          <a:p>
            <a:pPr marL="914400" lvl="1" indent="-304800" rtl="0">
              <a:spcBef>
                <a:spcPts val="0"/>
              </a:spcBef>
              <a:buClr>
                <a:srgbClr val="000000"/>
              </a:buClr>
              <a:buSzPct val="100000"/>
              <a:buFont typeface="Courier New"/>
              <a:buChar char="o"/>
            </a:pPr>
            <a:r>
              <a:rPr lang="en" sz="1200" dirty="0"/>
              <a:t>but not in superclass Shape</a:t>
            </a:r>
          </a:p>
          <a:p>
            <a:pPr marL="457200" lvl="0" indent="-304800" rtl="0">
              <a:spcBef>
                <a:spcPts val="0"/>
              </a:spcBef>
              <a:buClr>
                <a:srgbClr val="000000"/>
              </a:buClr>
              <a:buSzPct val="100000"/>
              <a:buFont typeface="Arial"/>
              <a:buChar char="●"/>
            </a:pPr>
            <a:r>
              <a:rPr lang="en" sz="1200" dirty="0"/>
              <a:t>Point out how ugly the casting makes the function</a:t>
            </a:r>
          </a:p>
          <a:p>
            <a:pPr rtl="0">
              <a:spcBef>
                <a:spcPts val="0"/>
              </a:spcBef>
              <a:buNone/>
            </a:pPr>
            <a:endParaRPr sz="1200" dirty="0"/>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private static double sumAreas(Shape[] shapes){</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int total = 0;</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for (int i = 0; i &lt; shapes.length; i++) {</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if (shapes[i] instanceof Square) {</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total += ((Square) shapes[i]).area();</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 else if (shapes[i] instanceof Triangle) {</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total += ((Triangle) shapes[i]).area();</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 else if (shapes[i] instanceof Circle) {</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total += ((Circle) shapes[i]).area();</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return total;</a:t>
            </a:r>
          </a:p>
          <a:p>
            <a:pPr lvl="0" rtl="0">
              <a:spcBef>
                <a:spcPts val="0"/>
              </a:spcBef>
              <a:buClr>
                <a:schemeClr val="dk1"/>
              </a:buClr>
              <a:buSzPct val="91666"/>
              <a:buFont typeface="Arial"/>
              <a:buNone/>
            </a:pPr>
            <a:r>
              <a:rPr lang="en" sz="1200" dirty="0">
                <a:solidFill>
                  <a:srgbClr val="1155CC"/>
                </a:solidFill>
                <a:latin typeface="Courier New"/>
                <a:ea typeface="Courier New"/>
                <a:cs typeface="Courier New"/>
                <a:sym typeface="Courier New"/>
              </a:rPr>
              <a:t>	}</a:t>
            </a:r>
          </a:p>
          <a:p>
            <a:pPr lvl="0" rtl="0">
              <a:spcBef>
                <a:spcPts val="0"/>
              </a:spcBef>
              <a:buNone/>
            </a:pPr>
            <a:endParaRPr sz="1200" dirty="0"/>
          </a:p>
          <a:p>
            <a:pPr rtl="0">
              <a:spcBef>
                <a:spcPts val="0"/>
              </a:spcBef>
              <a:buNone/>
            </a:pPr>
            <a:endParaRPr sz="1400" dirty="0"/>
          </a:p>
          <a:p>
            <a:pPr rtl="0">
              <a:spcBef>
                <a:spcPts val="0"/>
              </a:spcBef>
              <a:buNone/>
            </a:pPr>
            <a:r>
              <a:rPr lang="en" sz="1400" dirty="0"/>
              <a:t>Discussion notes regarding the function:</a:t>
            </a:r>
          </a:p>
          <a:p>
            <a:pPr marL="457200" lvl="0" indent="-304800" rtl="0">
              <a:spcBef>
                <a:spcPts val="0"/>
              </a:spcBef>
              <a:buClr>
                <a:schemeClr val="dk1"/>
              </a:buClr>
              <a:buSzPct val="100000"/>
              <a:buFont typeface="Arial"/>
              <a:buChar char="●"/>
            </a:pPr>
            <a:r>
              <a:rPr lang="en" sz="1200" dirty="0">
                <a:solidFill>
                  <a:schemeClr val="dk1"/>
                </a:solidFill>
              </a:rPr>
              <a:t>Not very extensible: if you try to add another subclass</a:t>
            </a:r>
          </a:p>
          <a:p>
            <a:pPr marL="914400" lvl="1" indent="-304800" rtl="0">
              <a:spcBef>
                <a:spcPts val="0"/>
              </a:spcBef>
              <a:buClr>
                <a:schemeClr val="dk1"/>
              </a:buClr>
              <a:buSzPct val="100000"/>
              <a:buFont typeface="Arial"/>
              <a:buChar char="○"/>
            </a:pPr>
            <a:r>
              <a:rPr lang="en" sz="1200" dirty="0">
                <a:solidFill>
                  <a:schemeClr val="dk1"/>
                </a:solidFill>
              </a:rPr>
              <a:t>All methods using Shapes need to change</a:t>
            </a:r>
          </a:p>
          <a:p>
            <a:pPr marL="914400" lvl="1" indent="-304800" rtl="0">
              <a:spcBef>
                <a:spcPts val="0"/>
              </a:spcBef>
              <a:buClr>
                <a:schemeClr val="dk1"/>
              </a:buClr>
              <a:buSzPct val="100000"/>
              <a:buFont typeface="Arial"/>
              <a:buChar char="○"/>
            </a:pPr>
            <a:r>
              <a:rPr lang="en" sz="1200" dirty="0">
                <a:solidFill>
                  <a:schemeClr val="dk1"/>
                </a:solidFill>
              </a:rPr>
              <a:t>Bugs appear if more subclasses are added and methods aren’t fixed</a:t>
            </a:r>
          </a:p>
          <a:p>
            <a:pPr marL="457200" lvl="0" indent="-304800" rtl="0">
              <a:spcBef>
                <a:spcPts val="0"/>
              </a:spcBef>
              <a:buClr>
                <a:schemeClr val="dk1"/>
              </a:buClr>
              <a:buSzPct val="100000"/>
              <a:buFont typeface="Arial"/>
              <a:buChar char="●"/>
            </a:pPr>
            <a:r>
              <a:rPr lang="en" sz="1200" dirty="0">
                <a:solidFill>
                  <a:schemeClr val="dk1"/>
                </a:solidFill>
              </a:rPr>
              <a:t>Casting is ugly, verbose, and has potential for runtime errors</a:t>
            </a:r>
          </a:p>
          <a:p>
            <a:pPr marL="457200" lvl="0" indent="-304800" rtl="0">
              <a:spcBef>
                <a:spcPts val="0"/>
              </a:spcBef>
              <a:buClr>
                <a:schemeClr val="dk1"/>
              </a:buClr>
              <a:buSzPct val="100000"/>
              <a:buFont typeface="Arial"/>
              <a:buChar char="●"/>
            </a:pPr>
            <a:r>
              <a:rPr lang="en" sz="1200" dirty="0">
                <a:solidFill>
                  <a:schemeClr val="dk1"/>
                </a:solidFill>
              </a:rPr>
              <a:t>Also! All different types of shapes have area, but superclass Shape doesn’t have a</a:t>
            </a:r>
            <a:r>
              <a:rPr lang="en-US" sz="1200" baseline="0" dirty="0">
                <a:solidFill>
                  <a:schemeClr val="dk1"/>
                </a:solidFill>
              </a:rPr>
              <a:t> function</a:t>
            </a:r>
            <a:r>
              <a:rPr lang="en" sz="1200" dirty="0">
                <a:solidFill>
                  <a:schemeClr val="dk1"/>
                </a:solidFill>
              </a:rPr>
              <a:t> area - a bit strange</a:t>
            </a:r>
          </a:p>
        </p:txBody>
      </p:sp>
    </p:spTree>
    <p:extLst>
      <p:ext uri="{BB962C8B-B14F-4D97-AF65-F5344CB8AC3E}">
        <p14:creationId xmlns:p14="http://schemas.microsoft.com/office/powerpoint/2010/main" val="137039220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0"/>
        <p:cNvGrpSpPr/>
        <p:nvPr/>
      </p:nvGrpSpPr>
      <p:grpSpPr>
        <a:xfrm>
          <a:off x="0" y="0"/>
          <a:ext cx="0" cy="0"/>
          <a:chOff x="0" y="0"/>
          <a:chExt cx="0" cy="0"/>
        </a:xfrm>
      </p:grpSpPr>
      <p:sp>
        <p:nvSpPr>
          <p:cNvPr id="71" name="Shape 7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72" name="Shape 72"/>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rtl="0">
              <a:spcBef>
                <a:spcPts val="600"/>
              </a:spcBef>
              <a:buClr>
                <a:schemeClr val="dk1"/>
              </a:buClr>
              <a:buSzPct val="91666"/>
              <a:buFont typeface="Arial"/>
              <a:buNone/>
            </a:pPr>
            <a:r>
              <a:rPr lang="en-US" sz="1200" dirty="0">
                <a:solidFill>
                  <a:schemeClr val="dk1"/>
                </a:solidFill>
              </a:rPr>
              <a:t>T</a:t>
            </a:r>
            <a:r>
              <a:rPr lang="en" sz="1200" dirty="0">
                <a:solidFill>
                  <a:schemeClr val="dk1"/>
                </a:solidFill>
              </a:rPr>
              <a:t>ry to solve the casting problem: Ask for ideas.</a:t>
            </a:r>
          </a:p>
          <a:p>
            <a:pPr lvl="0" rtl="0">
              <a:spcBef>
                <a:spcPts val="600"/>
              </a:spcBef>
              <a:buClr>
                <a:schemeClr val="dk1"/>
              </a:buClr>
              <a:buFont typeface="Arial"/>
              <a:buNone/>
            </a:pPr>
            <a:endParaRPr sz="1200" dirty="0">
              <a:solidFill>
                <a:schemeClr val="dk1"/>
              </a:solidFill>
            </a:endParaRPr>
          </a:p>
          <a:p>
            <a:pPr lvl="0" rtl="0">
              <a:spcBef>
                <a:spcPts val="600"/>
              </a:spcBef>
              <a:buClr>
                <a:schemeClr val="dk1"/>
              </a:buClr>
              <a:buSzPct val="91666"/>
              <a:buFont typeface="Arial"/>
              <a:buNone/>
            </a:pPr>
            <a:r>
              <a:rPr lang="en" sz="1200" dirty="0">
                <a:solidFill>
                  <a:schemeClr val="dk1"/>
                </a:solidFill>
              </a:rPr>
              <a:t>Solve our earlier problem - makes sumAreas(..) simple and clean, but has its own host of issues:</a:t>
            </a:r>
          </a:p>
          <a:p>
            <a:pPr marL="457200" lvl="0" indent="-304800" rtl="0">
              <a:spcBef>
                <a:spcPts val="600"/>
              </a:spcBef>
              <a:buClr>
                <a:schemeClr val="dk1"/>
              </a:buClr>
              <a:buSzPct val="100000"/>
              <a:buFont typeface="Arial"/>
              <a:buChar char="●"/>
            </a:pPr>
            <a:r>
              <a:rPr lang="en" sz="1200" dirty="0">
                <a:solidFill>
                  <a:schemeClr val="dk1"/>
                </a:solidFill>
              </a:rPr>
              <a:t>Subclasses of Shape have to remember to override - easy to lose track of, cause bugs down the line</a:t>
            </a:r>
          </a:p>
          <a:p>
            <a:pPr marL="457200" lvl="0" indent="-304800" rtl="0">
              <a:spcBef>
                <a:spcPts val="600"/>
              </a:spcBef>
              <a:buClr>
                <a:schemeClr val="dk1"/>
              </a:buClr>
              <a:buSzPct val="100000"/>
              <a:buFont typeface="Arial"/>
              <a:buChar char="●"/>
            </a:pPr>
            <a:r>
              <a:rPr lang="en" sz="1200" dirty="0">
                <a:solidFill>
                  <a:schemeClr val="dk1"/>
                </a:solidFill>
              </a:rPr>
              <a:t>Shapes that aren’t subclasses have 0 area, which would normally be incorrect</a:t>
            </a:r>
          </a:p>
          <a:p>
            <a:pPr rtl="0">
              <a:spcBef>
                <a:spcPts val="0"/>
              </a:spcBef>
              <a:buNone/>
            </a:pPr>
            <a:endParaRPr sz="1200" dirty="0"/>
          </a:p>
          <a:p>
            <a:pPr rtl="0">
              <a:spcBef>
                <a:spcPts val="0"/>
              </a:spcBef>
              <a:buNone/>
            </a:pPr>
            <a:r>
              <a:rPr lang="en" sz="1200" dirty="0"/>
              <a:t>Now add the RuntimeException:</a:t>
            </a:r>
          </a:p>
          <a:p>
            <a:pPr lvl="0" rtl="0">
              <a:spcBef>
                <a:spcPts val="600"/>
              </a:spcBef>
              <a:buClr>
                <a:schemeClr val="dk1"/>
              </a:buClr>
              <a:buSzPct val="91666"/>
              <a:buFont typeface="Arial"/>
              <a:buNone/>
            </a:pPr>
            <a:r>
              <a:rPr lang="en" sz="1200" dirty="0">
                <a:solidFill>
                  <a:schemeClr val="dk1"/>
                </a:solidFill>
              </a:rPr>
              <a:t>Gets even closer. Now we can’t call getArea on Shapes that aren’t subclasses.</a:t>
            </a:r>
          </a:p>
          <a:p>
            <a:pPr marL="457200" lvl="0" indent="-304800" rtl="0">
              <a:spcBef>
                <a:spcPts val="600"/>
              </a:spcBef>
              <a:buClr>
                <a:schemeClr val="dk1"/>
              </a:buClr>
              <a:buSzPct val="100000"/>
              <a:buFont typeface="Arial"/>
              <a:buChar char="●"/>
            </a:pPr>
            <a:r>
              <a:rPr lang="en" sz="1200" dirty="0">
                <a:solidFill>
                  <a:schemeClr val="dk1"/>
                </a:solidFill>
              </a:rPr>
              <a:t>Still, </a:t>
            </a:r>
            <a:r>
              <a:rPr lang="en-US" sz="1200" dirty="0">
                <a:solidFill>
                  <a:schemeClr val="dk1"/>
                </a:solidFill>
              </a:rPr>
              <a:t>s</a:t>
            </a:r>
            <a:r>
              <a:rPr lang="en" sz="1200" dirty="0">
                <a:solidFill>
                  <a:schemeClr val="dk1"/>
                </a:solidFill>
              </a:rPr>
              <a:t>ubclasses of Shape have to remember to override - easy to lose track of, cause bugs down the line</a:t>
            </a:r>
          </a:p>
          <a:p>
            <a:pPr marL="457200" lvl="0" indent="-304800" rtl="0">
              <a:spcBef>
                <a:spcPts val="600"/>
              </a:spcBef>
              <a:buClr>
                <a:schemeClr val="dk1"/>
              </a:buClr>
              <a:buSzPct val="100000"/>
              <a:buFont typeface="Arial"/>
              <a:buChar char="●"/>
            </a:pPr>
            <a:r>
              <a:rPr lang="en" sz="1200" dirty="0">
                <a:solidFill>
                  <a:schemeClr val="dk1"/>
                </a:solidFill>
              </a:rPr>
              <a:t>Makes a lot more </a:t>
            </a:r>
            <a:r>
              <a:rPr lang="en-US" sz="1200" dirty="0">
                <a:solidFill>
                  <a:schemeClr val="dk1"/>
                </a:solidFill>
              </a:rPr>
              <a:t>r</a:t>
            </a:r>
            <a:r>
              <a:rPr lang="en" sz="1200" dirty="0">
                <a:solidFill>
                  <a:schemeClr val="dk1"/>
                </a:solidFill>
              </a:rPr>
              <a:t>untime </a:t>
            </a:r>
            <a:r>
              <a:rPr lang="en-US" sz="1200" dirty="0">
                <a:solidFill>
                  <a:schemeClr val="dk1"/>
                </a:solidFill>
              </a:rPr>
              <a:t>e</a:t>
            </a:r>
            <a:r>
              <a:rPr lang="en" sz="1200" dirty="0">
                <a:solidFill>
                  <a:schemeClr val="dk1"/>
                </a:solidFill>
              </a:rPr>
              <a:t>rrors – </a:t>
            </a:r>
            <a:r>
              <a:rPr lang="en-US" sz="1200" dirty="0">
                <a:solidFill>
                  <a:schemeClr val="dk1"/>
                </a:solidFill>
              </a:rPr>
              <a:t>c</a:t>
            </a:r>
            <a:r>
              <a:rPr lang="en" sz="1200" dirty="0">
                <a:solidFill>
                  <a:schemeClr val="dk1"/>
                </a:solidFill>
              </a:rPr>
              <a:t>ompile </a:t>
            </a:r>
            <a:r>
              <a:rPr lang="en-US" sz="1200" dirty="0">
                <a:solidFill>
                  <a:schemeClr val="dk1"/>
                </a:solidFill>
              </a:rPr>
              <a:t>t</a:t>
            </a:r>
            <a:r>
              <a:rPr lang="en" sz="1200" dirty="0">
                <a:solidFill>
                  <a:schemeClr val="dk1"/>
                </a:solidFill>
              </a:rPr>
              <a:t>ime </a:t>
            </a:r>
            <a:r>
              <a:rPr lang="en-US" sz="1200" dirty="0">
                <a:solidFill>
                  <a:schemeClr val="dk1"/>
                </a:solidFill>
              </a:rPr>
              <a:t>(syntax) errors </a:t>
            </a:r>
            <a:r>
              <a:rPr lang="en" sz="1200" dirty="0">
                <a:solidFill>
                  <a:schemeClr val="dk1"/>
                </a:solidFill>
              </a:rPr>
              <a:t>are easier to catch and fix</a:t>
            </a:r>
          </a:p>
        </p:txBody>
      </p:sp>
    </p:spTree>
    <p:extLst>
      <p:ext uri="{BB962C8B-B14F-4D97-AF65-F5344CB8AC3E}">
        <p14:creationId xmlns:p14="http://schemas.microsoft.com/office/powerpoint/2010/main" val="214720969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
        <p:cNvGrpSpPr/>
        <p:nvPr/>
      </p:nvGrpSpPr>
      <p:grpSpPr>
        <a:xfrm>
          <a:off x="0" y="0"/>
          <a:ext cx="0" cy="0"/>
          <a:chOff x="0" y="0"/>
          <a:chExt cx="0" cy="0"/>
        </a:xfrm>
      </p:grpSpPr>
      <p:sp>
        <p:nvSpPr>
          <p:cNvPr id="79" name="Shape 79"/>
          <p:cNvSpPr>
            <a:spLocks noGrp="1" noRot="1" noChangeAspect="1"/>
          </p:cNvSpPr>
          <p:nvPr>
            <p:ph type="sldImg" idx="2"/>
          </p:nvPr>
        </p:nvSpPr>
        <p:spPr>
          <a:xfrm>
            <a:off x="1143000" y="685800"/>
            <a:ext cx="4572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80" name="Shape 80"/>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rtl="0">
              <a:spcBef>
                <a:spcPts val="0"/>
              </a:spcBef>
              <a:buNone/>
            </a:pPr>
            <a:endParaRPr sz="1400"/>
          </a:p>
        </p:txBody>
      </p:sp>
    </p:spTree>
    <p:extLst>
      <p:ext uri="{BB962C8B-B14F-4D97-AF65-F5344CB8AC3E}">
        <p14:creationId xmlns:p14="http://schemas.microsoft.com/office/powerpoint/2010/main" val="260190255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7"/>
        <p:cNvGrpSpPr/>
        <p:nvPr/>
      </p:nvGrpSpPr>
      <p:grpSpPr>
        <a:xfrm>
          <a:off x="0" y="0"/>
          <a:ext cx="0" cy="0"/>
          <a:chOff x="0" y="0"/>
          <a:chExt cx="0" cy="0"/>
        </a:xfrm>
      </p:grpSpPr>
      <p:sp>
        <p:nvSpPr>
          <p:cNvPr id="88" name="Shape 8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89" name="Shape 89"/>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marL="457200" lvl="0" indent="-304800" rtl="0">
              <a:spcBef>
                <a:spcPts val="600"/>
              </a:spcBef>
              <a:buClr>
                <a:schemeClr val="dk1"/>
              </a:buClr>
              <a:buSzPct val="100000"/>
              <a:buFont typeface="Arial"/>
              <a:buChar char="●"/>
            </a:pPr>
            <a:r>
              <a:rPr lang="en" sz="1200" dirty="0">
                <a:solidFill>
                  <a:schemeClr val="dk1"/>
                </a:solidFill>
              </a:rPr>
              <a:t>This solves </a:t>
            </a:r>
            <a:r>
              <a:rPr lang="en-US" sz="1200" dirty="0">
                <a:solidFill>
                  <a:schemeClr val="dk1"/>
                </a:solidFill>
              </a:rPr>
              <a:t>the</a:t>
            </a:r>
            <a:r>
              <a:rPr lang="en" sz="1200" dirty="0">
                <a:solidFill>
                  <a:schemeClr val="dk1"/>
                </a:solidFill>
              </a:rPr>
              <a:t>first problem - by making Shape </a:t>
            </a:r>
            <a:r>
              <a:rPr lang="en" sz="1200" b="1" dirty="0">
                <a:solidFill>
                  <a:srgbClr val="1155CC"/>
                </a:solidFill>
              </a:rPr>
              <a:t>abstract</a:t>
            </a:r>
            <a:r>
              <a:rPr lang="en" sz="1200" dirty="0">
                <a:solidFill>
                  <a:schemeClr val="dk1"/>
                </a:solidFill>
              </a:rPr>
              <a:t>, we don’t have to worry about instantiating it. Cannot create an object of class Shape because use of new-expression is illegal. So every Shape</a:t>
            </a:r>
            <a:r>
              <a:rPr lang="en-US" sz="1200" dirty="0">
                <a:solidFill>
                  <a:schemeClr val="dk1"/>
                </a:solidFill>
              </a:rPr>
              <a:t> object</a:t>
            </a:r>
            <a:r>
              <a:rPr lang="en" sz="1200" dirty="0">
                <a:solidFill>
                  <a:schemeClr val="dk1"/>
                </a:solidFill>
              </a:rPr>
              <a:t> is truly a Circle, Square, Triangle, or some other subclass.</a:t>
            </a:r>
          </a:p>
          <a:p>
            <a:pPr>
              <a:spcBef>
                <a:spcPts val="0"/>
              </a:spcBef>
              <a:buNone/>
            </a:pPr>
            <a:endParaRPr sz="1200" dirty="0"/>
          </a:p>
        </p:txBody>
      </p:sp>
    </p:spTree>
    <p:extLst>
      <p:ext uri="{BB962C8B-B14F-4D97-AF65-F5344CB8AC3E}">
        <p14:creationId xmlns:p14="http://schemas.microsoft.com/office/powerpoint/2010/main" val="326653117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7"/>
        <p:cNvGrpSpPr/>
        <p:nvPr/>
      </p:nvGrpSpPr>
      <p:grpSpPr>
        <a:xfrm>
          <a:off x="0" y="0"/>
          <a:ext cx="0" cy="0"/>
          <a:chOff x="0" y="0"/>
          <a:chExt cx="0" cy="0"/>
        </a:xfrm>
      </p:grpSpPr>
      <p:sp>
        <p:nvSpPr>
          <p:cNvPr id="98" name="Shape 9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99" name="Shape 99"/>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marL="0" lvl="0" indent="0" rtl="0">
              <a:spcBef>
                <a:spcPts val="600"/>
              </a:spcBef>
              <a:buSzPct val="100000"/>
              <a:buNone/>
            </a:pPr>
            <a:r>
              <a:rPr lang="en" sz="1200" dirty="0">
                <a:solidFill>
                  <a:schemeClr val="dk1"/>
                </a:solidFill>
              </a:rPr>
              <a:t>     This solves the second problem.</a:t>
            </a:r>
          </a:p>
          <a:p>
            <a:pPr marL="228600" lvl="0" indent="0" rtl="0">
              <a:spcBef>
                <a:spcPts val="600"/>
              </a:spcBef>
              <a:buSzPct val="100000"/>
              <a:buNone/>
            </a:pPr>
            <a:r>
              <a:rPr lang="en" sz="1200" dirty="0">
                <a:solidFill>
                  <a:schemeClr val="dk1"/>
                </a:solidFill>
              </a:rPr>
              <a:t>An abstract method must be overridden in every subclass -</a:t>
            </a:r>
            <a:r>
              <a:rPr lang="en-US" sz="1200" dirty="0">
                <a:solidFill>
                  <a:schemeClr val="dk1"/>
                </a:solidFill>
              </a:rPr>
              <a:t>-</a:t>
            </a:r>
            <a:r>
              <a:rPr lang="en" sz="1200" dirty="0">
                <a:solidFill>
                  <a:schemeClr val="dk1"/>
                </a:solidFill>
              </a:rPr>
              <a:t> not doing so is a </a:t>
            </a:r>
            <a:r>
              <a:rPr lang="en" sz="1200" b="1" dirty="0">
                <a:solidFill>
                  <a:schemeClr val="dk1"/>
                </a:solidFill>
              </a:rPr>
              <a:t>compile time</a:t>
            </a:r>
            <a:r>
              <a:rPr lang="en" sz="1200" dirty="0">
                <a:solidFill>
                  <a:schemeClr val="dk1"/>
                </a:solidFill>
              </a:rPr>
              <a:t> error --program us illegal.</a:t>
            </a:r>
          </a:p>
          <a:p>
            <a:pPr marL="457200" lvl="0" indent="-228600" rtl="0">
              <a:spcBef>
                <a:spcPts val="600"/>
              </a:spcBef>
              <a:buSzPct val="100000"/>
              <a:buNone/>
            </a:pPr>
            <a:r>
              <a:rPr lang="en" sz="1200" dirty="0">
                <a:solidFill>
                  <a:schemeClr val="dk1"/>
                </a:solidFill>
              </a:rPr>
              <a:t>An abstract method doesn’t have a body </a:t>
            </a:r>
            <a:r>
              <a:rPr lang="en-US" sz="1200" dirty="0">
                <a:solidFill>
                  <a:schemeClr val="dk1"/>
                </a:solidFill>
              </a:rPr>
              <a:t>-</a:t>
            </a:r>
            <a:r>
              <a:rPr lang="en" sz="1200" dirty="0">
                <a:solidFill>
                  <a:schemeClr val="dk1"/>
                </a:solidFill>
              </a:rPr>
              <a:t>- just method header then semicolon.</a:t>
            </a:r>
          </a:p>
          <a:p>
            <a:pPr lvl="0" rtl="0">
              <a:spcBef>
                <a:spcPts val="0"/>
              </a:spcBef>
              <a:buNone/>
            </a:pPr>
            <a:endParaRPr sz="1200" dirty="0"/>
          </a:p>
        </p:txBody>
      </p:sp>
    </p:spTree>
    <p:extLst>
      <p:ext uri="{BB962C8B-B14F-4D97-AF65-F5344CB8AC3E}">
        <p14:creationId xmlns:p14="http://schemas.microsoft.com/office/powerpoint/2010/main" val="43879110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4"/>
        <p:cNvGrpSpPr/>
        <p:nvPr/>
      </p:nvGrpSpPr>
      <p:grpSpPr>
        <a:xfrm>
          <a:off x="0" y="0"/>
          <a:ext cx="0" cy="0"/>
          <a:chOff x="0" y="0"/>
          <a:chExt cx="0" cy="0"/>
        </a:xfrm>
      </p:grpSpPr>
      <p:sp>
        <p:nvSpPr>
          <p:cNvPr id="105" name="Shape 105"/>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06" name="Shape 106"/>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rtl="0">
              <a:spcBef>
                <a:spcPts val="0"/>
              </a:spcBef>
              <a:buNone/>
            </a:pPr>
            <a:r>
              <a:rPr lang="en" dirty="0"/>
              <a:t>Make Shape abstract, the problem of area() is now solved</a:t>
            </a:r>
          </a:p>
          <a:p>
            <a:pPr rtl="0">
              <a:spcBef>
                <a:spcPts val="0"/>
              </a:spcBef>
              <a:buNone/>
            </a:pPr>
            <a:r>
              <a:rPr lang="en" dirty="0"/>
              <a:t>Go back and make the first demo look a lot cleaner.</a:t>
            </a:r>
          </a:p>
          <a:p>
            <a:pPr rtl="0">
              <a:spcBef>
                <a:spcPts val="0"/>
              </a:spcBef>
              <a:buNone/>
            </a:pPr>
            <a:endParaRPr dirty="0"/>
          </a:p>
          <a:p>
            <a:pPr rtl="0">
              <a:spcBef>
                <a:spcPts val="0"/>
              </a:spcBef>
              <a:buNone/>
            </a:pPr>
            <a:r>
              <a:rPr lang="en" dirty="0"/>
              <a:t>Note: You don’t have to go over those bullet points, the next slide handles them for emphasis.</a:t>
            </a:r>
            <a:endParaRPr lang="en-US" dirty="0"/>
          </a:p>
          <a:p>
            <a:pPr rtl="0">
              <a:spcBef>
                <a:spcPts val="0"/>
              </a:spcBef>
              <a:buNone/>
            </a:pPr>
            <a:r>
              <a:rPr lang="en-US" dirty="0"/>
              <a:t>When</a:t>
            </a:r>
            <a:r>
              <a:rPr lang="en-US" baseline="0" dirty="0"/>
              <a:t> you demo, it is a good idea to tell them what @Override does</a:t>
            </a:r>
            <a:endParaRPr lang="en" dirty="0"/>
          </a:p>
          <a:p>
            <a:pPr rtl="0">
              <a:spcBef>
                <a:spcPts val="0"/>
              </a:spcBef>
              <a:buNone/>
            </a:pPr>
            <a:endParaRPr dirty="0"/>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import java.util.Arrays;</a:t>
            </a:r>
          </a:p>
          <a:p>
            <a:pPr lvl="0" rtl="0">
              <a:spcBef>
                <a:spcPts val="0"/>
              </a:spcBef>
              <a:buClr>
                <a:schemeClr val="dk1"/>
              </a:buClr>
              <a:buFont typeface="Arial"/>
              <a:buNone/>
            </a:pPr>
            <a:endParaRPr dirty="0">
              <a:solidFill>
                <a:srgbClr val="1155CC"/>
              </a:solidFill>
              <a:latin typeface="Courier New"/>
              <a:ea typeface="Courier New"/>
              <a:cs typeface="Courier New"/>
              <a:sym typeface="Courier New"/>
            </a:endParaRPr>
          </a:p>
          <a:p>
            <a:pPr lvl="0" rtl="0">
              <a:spcBef>
                <a:spcPts val="0"/>
              </a:spcBef>
              <a:buClr>
                <a:schemeClr val="dk1"/>
              </a:buClr>
              <a:buFont typeface="Arial"/>
              <a:buNone/>
            </a:pPr>
            <a:endParaRPr dirty="0">
              <a:solidFill>
                <a:srgbClr val="1155CC"/>
              </a:solidFill>
              <a:latin typeface="Courier New"/>
              <a:ea typeface="Courier New"/>
              <a:cs typeface="Courier New"/>
              <a:sym typeface="Courier New"/>
            </a:endParaRP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public abstract class Shape implements Comparable&lt;Shape&gt;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private int x;</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private int y;</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 Constructor: a shape with bounding box top left  (x, y).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public Shape(int x, int y)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this.x= x;</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this.y= y;</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 = area of this Shape.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public abstract double area();</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 = &lt; 0, 0, or &gt; 0 depending on whether this Shape's</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 area is smaller, than, equal to, or grater than s's area*/</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public @Override int compareTo(Shape s)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double diff= area() - s.area();</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return (diff == 0 ? 0 : diff &lt; 0 ? -1 : +1);</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 = repr of this Shape, giving its position.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public String toString()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return "(" + x + ", " + y +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 Method main to test things.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public static void main(String[] args) {</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Shape[] shapes= new Shape[5];</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shapes[0]= new Circle(3, 4, 2);</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shapes[1]= new Circle(1, 2, 15);</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shapes[2]= new Square(0, 0, 20);</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shapes[3]= new Square(0, 0, 5);</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shapes[4]= new Square(0, 0, 2);</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System.out.println("unsorted: " + Arrays.toString(shapes));</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Arrays.sort(shapes);</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System.out.println("  sorted: " + Arrays.toString(shapes));</a:t>
            </a: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t>
            </a:r>
          </a:p>
          <a:p>
            <a:pPr lvl="0" rtl="0">
              <a:spcBef>
                <a:spcPts val="0"/>
              </a:spcBef>
              <a:buClr>
                <a:schemeClr val="dk1"/>
              </a:buClr>
              <a:buFont typeface="Arial"/>
              <a:buNone/>
            </a:pPr>
            <a:endParaRPr dirty="0">
              <a:solidFill>
                <a:srgbClr val="1155CC"/>
              </a:solidFill>
              <a:latin typeface="Courier New"/>
              <a:ea typeface="Courier New"/>
              <a:cs typeface="Courier New"/>
              <a:sym typeface="Courier New"/>
            </a:endParaRPr>
          </a:p>
          <a:p>
            <a:pPr lvl="0" rtl="0">
              <a:spcBef>
                <a:spcPts val="0"/>
              </a:spcBef>
              <a:buClr>
                <a:schemeClr val="dk1"/>
              </a:buClr>
              <a:buFont typeface="Arial"/>
              <a:buNone/>
            </a:pPr>
            <a:endParaRPr dirty="0">
              <a:solidFill>
                <a:srgbClr val="1155CC"/>
              </a:solidFill>
              <a:latin typeface="Courier New"/>
              <a:ea typeface="Courier New"/>
              <a:cs typeface="Courier New"/>
              <a:sym typeface="Courier New"/>
            </a:endParaRPr>
          </a:p>
          <a:p>
            <a:pPr lvl="0" rtl="0">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a:t>
            </a:r>
          </a:p>
          <a:p>
            <a:pPr>
              <a:spcBef>
                <a:spcPts val="0"/>
              </a:spcBef>
              <a:buNone/>
            </a:pPr>
            <a:endParaRPr dirty="0"/>
          </a:p>
        </p:txBody>
      </p:sp>
    </p:spTree>
    <p:extLst>
      <p:ext uri="{BB962C8B-B14F-4D97-AF65-F5344CB8AC3E}">
        <p14:creationId xmlns:p14="http://schemas.microsoft.com/office/powerpoint/2010/main" val="184099814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1"/>
        <p:cNvGrpSpPr/>
        <p:nvPr/>
      </p:nvGrpSpPr>
      <p:grpSpPr>
        <a:xfrm>
          <a:off x="0" y="0"/>
          <a:ext cx="0" cy="0"/>
          <a:chOff x="0" y="0"/>
          <a:chExt cx="0" cy="0"/>
        </a:xfrm>
      </p:grpSpPr>
      <p:sp>
        <p:nvSpPr>
          <p:cNvPr id="112" name="Shape 112"/>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13" name="Shape 113"/>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rtl="0">
              <a:spcBef>
                <a:spcPts val="0"/>
              </a:spcBef>
              <a:buNone/>
            </a:pPr>
            <a:r>
              <a:rPr lang="en" dirty="0"/>
              <a:t>Why? Java requires this so that the following doesn’t happen.</a:t>
            </a:r>
          </a:p>
          <a:p>
            <a:pPr marL="457200" lvl="0" indent="-317500" rtl="0">
              <a:spcBef>
                <a:spcPts val="0"/>
              </a:spcBef>
              <a:buClr>
                <a:srgbClr val="000000"/>
              </a:buClr>
              <a:buSzPct val="127272"/>
              <a:buFont typeface="Arial"/>
              <a:buAutoNum type="arabicPeriod"/>
            </a:pPr>
            <a:r>
              <a:rPr lang="en" dirty="0"/>
              <a:t>If subclasses didn’t override the abstract method, we could have a situation where the method gets called but it has no implementation to use</a:t>
            </a:r>
          </a:p>
          <a:p>
            <a:pPr marL="457200" lvl="0" indent="-317500" rtl="0">
              <a:spcBef>
                <a:spcPts val="0"/>
              </a:spcBef>
              <a:buClr>
                <a:srgbClr val="000000"/>
              </a:buClr>
              <a:buSzPct val="127272"/>
              <a:buFont typeface="Arial"/>
              <a:buAutoNum type="arabicPeriod"/>
            </a:pPr>
            <a:r>
              <a:rPr lang="en" dirty="0"/>
              <a:t>If we could instantiate an object of an abstract class and tried to call one of the abstract methods, it would have no implementation to use</a:t>
            </a:r>
          </a:p>
        </p:txBody>
      </p:sp>
    </p:spTree>
    <p:extLst>
      <p:ext uri="{BB962C8B-B14F-4D97-AF65-F5344CB8AC3E}">
        <p14:creationId xmlns:p14="http://schemas.microsoft.com/office/powerpoint/2010/main" val="73333889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6"/>
        <p:cNvGrpSpPr/>
        <p:nvPr/>
      </p:nvGrpSpPr>
      <p:grpSpPr>
        <a:xfrm>
          <a:off x="0" y="0"/>
          <a:ext cx="0" cy="0"/>
          <a:chOff x="0" y="0"/>
          <a:chExt cx="0" cy="0"/>
        </a:xfrm>
      </p:grpSpPr>
      <p:sp>
        <p:nvSpPr>
          <p:cNvPr id="117" name="Shape 117"/>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18" name="Shape 118"/>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rtl="0">
              <a:spcBef>
                <a:spcPts val="0"/>
              </a:spcBef>
              <a:buNone/>
            </a:pPr>
            <a:endParaRPr/>
          </a:p>
        </p:txBody>
      </p:sp>
    </p:spTree>
    <p:extLst>
      <p:ext uri="{BB962C8B-B14F-4D97-AF65-F5344CB8AC3E}">
        <p14:creationId xmlns:p14="http://schemas.microsoft.com/office/powerpoint/2010/main" val="199217646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7"/>
        <p:cNvGrpSpPr/>
        <p:nvPr/>
      </p:nvGrpSpPr>
      <p:grpSpPr>
        <a:xfrm>
          <a:off x="0" y="0"/>
          <a:ext cx="0" cy="0"/>
          <a:chOff x="0" y="0"/>
          <a:chExt cx="0" cy="0"/>
        </a:xfrm>
      </p:grpSpPr>
      <p:sp>
        <p:nvSpPr>
          <p:cNvPr id="138" name="Shape 13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39" name="Shape 139"/>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rtl="0">
              <a:spcBef>
                <a:spcPts val="0"/>
              </a:spcBef>
              <a:buNone/>
            </a:pPr>
            <a:r>
              <a:rPr lang="en"/>
              <a:t>If we were to implement a method whistle(), where is the best place to implement whistle? </a:t>
            </a:r>
          </a:p>
          <a:p>
            <a:pPr rtl="0">
              <a:spcBef>
                <a:spcPts val="0"/>
              </a:spcBef>
              <a:buNone/>
            </a:pPr>
            <a:r>
              <a:rPr lang="en"/>
              <a:t>Some of our animals like Human and Parrot should be able to whistle but Dog should not.</a:t>
            </a:r>
          </a:p>
          <a:p>
            <a:pPr rtl="0">
              <a:spcBef>
                <a:spcPts val="0"/>
              </a:spcBef>
              <a:buNone/>
            </a:pPr>
            <a:endParaRPr/>
          </a:p>
          <a:p>
            <a:pPr rtl="0">
              <a:spcBef>
                <a:spcPts val="0"/>
              </a:spcBef>
              <a:buNone/>
            </a:pPr>
            <a:r>
              <a:rPr lang="en"/>
              <a:t>Two problems:</a:t>
            </a:r>
          </a:p>
          <a:p>
            <a:pPr marL="457200" lvl="0" indent="-298450" rtl="0">
              <a:spcBef>
                <a:spcPts val="0"/>
              </a:spcBef>
              <a:buClr>
                <a:srgbClr val="000000"/>
              </a:buClr>
              <a:buSzPct val="100000"/>
              <a:buFont typeface="Arial"/>
              <a:buAutoNum type="arabicPeriod"/>
            </a:pPr>
            <a:r>
              <a:rPr lang="en"/>
              <a:t>We could implement whistle() in a superclass, but that doesn’t really make sense because not all animals, mammals, or birds are whistlers.</a:t>
            </a:r>
          </a:p>
          <a:p>
            <a:pPr marL="457200" lvl="0" indent="-298450" rtl="0">
              <a:spcBef>
                <a:spcPts val="0"/>
              </a:spcBef>
              <a:buClr>
                <a:srgbClr val="000000"/>
              </a:buClr>
              <a:buSzPct val="100000"/>
              <a:buFont typeface="Arial"/>
              <a:buAutoNum type="arabicPeriod"/>
            </a:pPr>
            <a:r>
              <a:rPr lang="en"/>
              <a:t>We could implement whistle() in just Human and Parrot, but then we would have to do that ugly casting again in order to run whistle().</a:t>
            </a:r>
          </a:p>
          <a:p>
            <a:pPr rtl="0">
              <a:spcBef>
                <a:spcPts val="0"/>
              </a:spcBef>
              <a:buNone/>
            </a:pPr>
            <a:endParaRPr/>
          </a:p>
          <a:p>
            <a:pPr rtl="0">
              <a:spcBef>
                <a:spcPts val="0"/>
              </a:spcBef>
              <a:buNone/>
            </a:pPr>
            <a:r>
              <a:rPr lang="en"/>
              <a:t>It would be great to have a second </a:t>
            </a:r>
            <a:r>
              <a:rPr lang="en" b="1"/>
              <a:t>class</a:t>
            </a:r>
            <a:r>
              <a:rPr lang="en"/>
              <a:t> Whistler that we could extend! Human could just inherit from Whistler </a:t>
            </a:r>
            <a:r>
              <a:rPr lang="en" b="1"/>
              <a:t>and </a:t>
            </a:r>
            <a:r>
              <a:rPr lang="en"/>
              <a:t>Mammal.</a:t>
            </a:r>
          </a:p>
          <a:p>
            <a:pPr lvl="0" rtl="0">
              <a:spcBef>
                <a:spcPts val="0"/>
              </a:spcBef>
              <a:buNone/>
            </a:pPr>
            <a:endParaRPr/>
          </a:p>
        </p:txBody>
      </p:sp>
    </p:spTree>
    <p:extLst>
      <p:ext uri="{BB962C8B-B14F-4D97-AF65-F5344CB8AC3E}">
        <p14:creationId xmlns:p14="http://schemas.microsoft.com/office/powerpoint/2010/main" val="372837753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7"/>
        <p:cNvGrpSpPr/>
        <p:nvPr/>
      </p:nvGrpSpPr>
      <p:grpSpPr>
        <a:xfrm>
          <a:off x="0" y="0"/>
          <a:ext cx="0" cy="0"/>
          <a:chOff x="0" y="0"/>
          <a:chExt cx="0" cy="0"/>
        </a:xfrm>
      </p:grpSpPr>
      <p:sp>
        <p:nvSpPr>
          <p:cNvPr id="148" name="Shape 14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49" name="Shape 149"/>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rtl="0">
              <a:spcBef>
                <a:spcPts val="0"/>
              </a:spcBef>
              <a:buNone/>
            </a:pPr>
            <a:r>
              <a:rPr lang="en" dirty="0"/>
              <a:t>Can extend only </a:t>
            </a:r>
            <a:r>
              <a:rPr lang="en" b="1" dirty="0"/>
              <a:t>one</a:t>
            </a:r>
            <a:r>
              <a:rPr lang="en" dirty="0"/>
              <a:t> class!</a:t>
            </a:r>
          </a:p>
          <a:p>
            <a:pPr rtl="0">
              <a:spcBef>
                <a:spcPts val="0"/>
              </a:spcBef>
              <a:buNone/>
            </a:pPr>
            <a:endParaRPr dirty="0"/>
          </a:p>
          <a:p>
            <a:pPr rtl="0">
              <a:spcBef>
                <a:spcPts val="0"/>
              </a:spcBef>
              <a:buNone/>
            </a:pPr>
            <a:r>
              <a:rPr lang="en" dirty="0"/>
              <a:t>Java does not allow this because it doesn’t know which method breathe to call. </a:t>
            </a:r>
          </a:p>
          <a:p>
            <a:pPr rtl="0">
              <a:spcBef>
                <a:spcPts val="0"/>
              </a:spcBef>
              <a:buNone/>
            </a:pPr>
            <a:r>
              <a:rPr lang="en" dirty="0"/>
              <a:t>C++ has always had multiple inheritance and it’s always been a problem. </a:t>
            </a:r>
          </a:p>
          <a:p>
            <a:pPr rtl="0">
              <a:spcBef>
                <a:spcPts val="0"/>
              </a:spcBef>
              <a:buNone/>
            </a:pPr>
            <a:endParaRPr dirty="0"/>
          </a:p>
          <a:p>
            <a:pPr lvl="0">
              <a:lnSpc>
                <a:spcPct val="115000"/>
              </a:lnSpc>
              <a:spcBef>
                <a:spcPts val="0"/>
              </a:spcBef>
              <a:buClr>
                <a:schemeClr val="dk1"/>
              </a:buClr>
              <a:buFont typeface="Arial"/>
              <a:buNone/>
            </a:pPr>
            <a:endParaRPr dirty="0"/>
          </a:p>
        </p:txBody>
      </p:sp>
    </p:spTree>
    <p:extLst>
      <p:ext uri="{BB962C8B-B14F-4D97-AF65-F5344CB8AC3E}">
        <p14:creationId xmlns:p14="http://schemas.microsoft.com/office/powerpoint/2010/main" val="121592185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6"/>
        <p:cNvGrpSpPr/>
        <p:nvPr/>
      </p:nvGrpSpPr>
      <p:grpSpPr>
        <a:xfrm>
          <a:off x="0" y="0"/>
          <a:ext cx="0" cy="0"/>
          <a:chOff x="0" y="0"/>
          <a:chExt cx="0" cy="0"/>
        </a:xfrm>
      </p:grpSpPr>
      <p:sp>
        <p:nvSpPr>
          <p:cNvPr id="157" name="Shape 157"/>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58" name="Shape 158"/>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rtl="0">
              <a:lnSpc>
                <a:spcPct val="115000"/>
              </a:lnSpc>
              <a:spcBef>
                <a:spcPts val="0"/>
              </a:spcBef>
              <a:buNone/>
            </a:pPr>
            <a:r>
              <a:rPr lang="en">
                <a:solidFill>
                  <a:schemeClr val="dk1"/>
                </a:solidFill>
              </a:rPr>
              <a:t>Use abstract classes instead? Seems okay because method bodies are not given.</a:t>
            </a:r>
          </a:p>
          <a:p>
            <a:pPr lvl="0" rtl="0">
              <a:lnSpc>
                <a:spcPct val="115000"/>
              </a:lnSpc>
              <a:spcBef>
                <a:spcPts val="0"/>
              </a:spcBef>
              <a:buNone/>
            </a:pPr>
            <a:r>
              <a:rPr lang="en">
                <a:solidFill>
                  <a:schemeClr val="dk1"/>
                </a:solidFill>
              </a:rPr>
              <a:t>But Java does not allow this, because abstract classes can still have similarly named non-abstract methods.</a:t>
            </a:r>
          </a:p>
          <a:p>
            <a:pPr lvl="0" rtl="0">
              <a:lnSpc>
                <a:spcPct val="115000"/>
              </a:lnSpc>
              <a:spcBef>
                <a:spcPts val="0"/>
              </a:spcBef>
              <a:buNone/>
            </a:pPr>
            <a:r>
              <a:rPr lang="en">
                <a:solidFill>
                  <a:schemeClr val="dk1"/>
                </a:solidFill>
              </a:rPr>
              <a:t>Instead, Java has a construct, the interface, which is like an abstract class but has more restrictions.</a:t>
            </a:r>
          </a:p>
        </p:txBody>
      </p:sp>
    </p:spTree>
    <p:extLst>
      <p:ext uri="{BB962C8B-B14F-4D97-AF65-F5344CB8AC3E}">
        <p14:creationId xmlns:p14="http://schemas.microsoft.com/office/powerpoint/2010/main" val="294165521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6"/>
        <p:cNvGrpSpPr/>
        <p:nvPr/>
      </p:nvGrpSpPr>
      <p:grpSpPr>
        <a:xfrm>
          <a:off x="0" y="0"/>
          <a:ext cx="0" cy="0"/>
          <a:chOff x="0" y="0"/>
          <a:chExt cx="0" cy="0"/>
        </a:xfrm>
      </p:grpSpPr>
      <p:sp>
        <p:nvSpPr>
          <p:cNvPr id="167" name="Shape 167"/>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68" name="Shape 168"/>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rtl="0">
              <a:lnSpc>
                <a:spcPct val="115000"/>
              </a:lnSpc>
              <a:spcBef>
                <a:spcPts val="0"/>
              </a:spcBef>
              <a:buClr>
                <a:schemeClr val="dk1"/>
              </a:buClr>
              <a:buSzPct val="100000"/>
              <a:buFont typeface="Arial"/>
              <a:buNone/>
            </a:pPr>
            <a:r>
              <a:rPr lang="en" dirty="0">
                <a:solidFill>
                  <a:schemeClr val="dk1"/>
                </a:solidFill>
              </a:rPr>
              <a:t>An interface is like a fully abstract class but has a slightly different syntax.</a:t>
            </a:r>
          </a:p>
          <a:p>
            <a:pPr lvl="0" rtl="0">
              <a:lnSpc>
                <a:spcPct val="115000"/>
              </a:lnSpc>
              <a:spcBef>
                <a:spcPts val="0"/>
              </a:spcBef>
              <a:buClr>
                <a:schemeClr val="dk1"/>
              </a:buClr>
              <a:buSzPct val="100000"/>
              <a:buFont typeface="Arial"/>
              <a:buNone/>
            </a:pPr>
            <a:r>
              <a:rPr lang="en" dirty="0">
                <a:solidFill>
                  <a:schemeClr val="dk1"/>
                </a:solidFill>
              </a:rPr>
              <a:t>An interface can contain type signatures for methods, just like abstract methods in abstract classes, but they have to be public.</a:t>
            </a:r>
          </a:p>
          <a:p>
            <a:pPr lvl="0">
              <a:lnSpc>
                <a:spcPct val="115000"/>
              </a:lnSpc>
              <a:spcBef>
                <a:spcPts val="0"/>
              </a:spcBef>
              <a:buClr>
                <a:schemeClr val="dk1"/>
              </a:buClr>
              <a:buSzPct val="100000"/>
              <a:buFont typeface="Arial"/>
              <a:buNone/>
            </a:pPr>
            <a:r>
              <a:rPr lang="en" dirty="0">
                <a:solidFill>
                  <a:schemeClr val="dk1"/>
                </a:solidFill>
              </a:rPr>
              <a:t>An interface can contain fields, but they have to be public, static, and final and they have to contain an initializer. So they are really just constants</a:t>
            </a:r>
            <a:r>
              <a:rPr lang="en-US" dirty="0">
                <a:solidFill>
                  <a:schemeClr val="dk1"/>
                </a:solidFill>
              </a:rPr>
              <a:t>.</a:t>
            </a:r>
          </a:p>
          <a:p>
            <a:pPr lvl="0">
              <a:lnSpc>
                <a:spcPct val="115000"/>
              </a:lnSpc>
              <a:spcBef>
                <a:spcPts val="0"/>
              </a:spcBef>
              <a:buClr>
                <a:schemeClr val="dk1"/>
              </a:buClr>
              <a:buSzPct val="100000"/>
              <a:buFont typeface="Arial"/>
              <a:buNone/>
            </a:pPr>
            <a:endParaRPr lang="en-US" dirty="0">
              <a:solidFill>
                <a:schemeClr val="dk1"/>
              </a:solidFill>
            </a:endParaRPr>
          </a:p>
          <a:p>
            <a:pPr lvl="0">
              <a:lnSpc>
                <a:spcPct val="115000"/>
              </a:lnSpc>
              <a:spcBef>
                <a:spcPts val="0"/>
              </a:spcBef>
              <a:buClr>
                <a:schemeClr val="dk1"/>
              </a:buClr>
              <a:buSzPct val="100000"/>
              <a:buFont typeface="Arial"/>
              <a:buNone/>
            </a:pPr>
            <a:r>
              <a:rPr lang="en-US" dirty="0">
                <a:solidFill>
                  <a:schemeClr val="dk1"/>
                </a:solidFill>
              </a:rPr>
              <a:t>Emphasize again: An interface is like an</a:t>
            </a:r>
            <a:r>
              <a:rPr lang="en-US" baseline="0" dirty="0">
                <a:solidFill>
                  <a:schemeClr val="dk1"/>
                </a:solidFill>
              </a:rPr>
              <a:t> abstract class in which all methods are abstract and all fields are constants.</a:t>
            </a:r>
          </a:p>
          <a:p>
            <a:pPr lvl="0">
              <a:lnSpc>
                <a:spcPct val="115000"/>
              </a:lnSpc>
              <a:spcBef>
                <a:spcPts val="0"/>
              </a:spcBef>
              <a:buClr>
                <a:schemeClr val="dk1"/>
              </a:buClr>
              <a:buSzPct val="100000"/>
              <a:buFont typeface="Arial"/>
              <a:buNone/>
            </a:pPr>
            <a:r>
              <a:rPr lang="en-US" baseline="0" dirty="0">
                <a:solidFill>
                  <a:schemeClr val="dk1"/>
                </a:solidFill>
              </a:rPr>
              <a:t>It’s just a different syntax.</a:t>
            </a:r>
            <a:endParaRPr lang="en" dirty="0">
              <a:solidFill>
                <a:schemeClr val="dk1"/>
              </a:solidFill>
            </a:endParaRPr>
          </a:p>
        </p:txBody>
      </p:sp>
    </p:spTree>
    <p:extLst>
      <p:ext uri="{BB962C8B-B14F-4D97-AF65-F5344CB8AC3E}">
        <p14:creationId xmlns:p14="http://schemas.microsoft.com/office/powerpoint/2010/main" val="228800192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6"/>
        <p:cNvGrpSpPr/>
        <p:nvPr/>
      </p:nvGrpSpPr>
      <p:grpSpPr>
        <a:xfrm>
          <a:off x="0" y="0"/>
          <a:ext cx="0" cy="0"/>
          <a:chOff x="0" y="0"/>
          <a:chExt cx="0" cy="0"/>
        </a:xfrm>
      </p:grpSpPr>
      <p:sp>
        <p:nvSpPr>
          <p:cNvPr id="177" name="Shape 177"/>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78" name="Shape 178"/>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rtl="0">
              <a:spcBef>
                <a:spcPts val="0"/>
              </a:spcBef>
              <a:buNone/>
            </a:pPr>
            <a:r>
              <a:rPr lang="en"/>
              <a:t>----------- NOTE -------------</a:t>
            </a:r>
          </a:p>
          <a:p>
            <a:pPr rtl="0">
              <a:spcBef>
                <a:spcPts val="0"/>
              </a:spcBef>
              <a:buNone/>
            </a:pPr>
            <a:r>
              <a:rPr lang="en"/>
              <a:t>If someone asks about conflicting constants in interfaces, Java will actually have an compile-time error due to ambiguity.</a:t>
            </a:r>
          </a:p>
          <a:p>
            <a:pPr rtl="0">
              <a:spcBef>
                <a:spcPts val="0"/>
              </a:spcBef>
              <a:buNone/>
            </a:pPr>
            <a:r>
              <a:rPr lang="en"/>
              <a:t>So you would need to call the constant you want from the interface like Whistler.MEANING_OF_LIFE or Singer.MEANING_OF_LIFE.</a:t>
            </a:r>
          </a:p>
          <a:p>
            <a:pPr rtl="0">
              <a:spcBef>
                <a:spcPts val="0"/>
              </a:spcBef>
              <a:buNone/>
            </a:pPr>
            <a:endParaRPr/>
          </a:p>
          <a:p>
            <a:pPr>
              <a:spcBef>
                <a:spcPts val="0"/>
              </a:spcBef>
              <a:buNone/>
            </a:pPr>
            <a:r>
              <a:rPr lang="en"/>
              <a:t>Similarly for conflicting return types for methods of the same name, java will say that the return type is incompatible with one of the interfaces.</a:t>
            </a:r>
          </a:p>
        </p:txBody>
      </p:sp>
    </p:spTree>
    <p:extLst>
      <p:ext uri="{BB962C8B-B14F-4D97-AF65-F5344CB8AC3E}">
        <p14:creationId xmlns:p14="http://schemas.microsoft.com/office/powerpoint/2010/main" val="394422100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7"/>
        <p:cNvGrpSpPr/>
        <p:nvPr/>
      </p:nvGrpSpPr>
      <p:grpSpPr>
        <a:xfrm>
          <a:off x="0" y="0"/>
          <a:ext cx="0" cy="0"/>
          <a:chOff x="0" y="0"/>
          <a:chExt cx="0" cy="0"/>
        </a:xfrm>
      </p:grpSpPr>
      <p:sp>
        <p:nvSpPr>
          <p:cNvPr id="198" name="Shape 19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99" name="Shape 199"/>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marL="457200" lvl="0" indent="-304800" rtl="0">
              <a:lnSpc>
                <a:spcPct val="144000"/>
              </a:lnSpc>
              <a:spcBef>
                <a:spcPts val="0"/>
              </a:spcBef>
              <a:buClr>
                <a:schemeClr val="dk1"/>
              </a:buClr>
              <a:buSzPct val="100000"/>
              <a:buFont typeface="Arial"/>
              <a:buChar char="●"/>
            </a:pPr>
            <a:r>
              <a:rPr lang="en" sz="1200" dirty="0">
                <a:solidFill>
                  <a:schemeClr val="dk1"/>
                </a:solidFill>
              </a:rPr>
              <a:t>Implementing an interface allows a class to become more formal about the behavior it promises to provide. </a:t>
            </a:r>
          </a:p>
          <a:p>
            <a:pPr marL="457200" lvl="0" indent="-304800" rtl="0">
              <a:lnSpc>
                <a:spcPct val="144000"/>
              </a:lnSpc>
              <a:spcBef>
                <a:spcPts val="0"/>
              </a:spcBef>
              <a:buClr>
                <a:schemeClr val="dk1"/>
              </a:buClr>
              <a:buSzPct val="100000"/>
              <a:buFont typeface="Arial"/>
              <a:buChar char="●"/>
            </a:pPr>
            <a:r>
              <a:rPr lang="en" sz="1200" dirty="0">
                <a:solidFill>
                  <a:schemeClr val="dk1"/>
                </a:solidFill>
              </a:rPr>
              <a:t>Interfaces form a </a:t>
            </a:r>
            <a:r>
              <a:rPr lang="en" sz="1200" b="1" dirty="0">
                <a:solidFill>
                  <a:schemeClr val="dk1"/>
                </a:solidFill>
              </a:rPr>
              <a:t>contract</a:t>
            </a:r>
            <a:r>
              <a:rPr lang="en" sz="1200" dirty="0">
                <a:solidFill>
                  <a:schemeClr val="dk1"/>
                </a:solidFill>
              </a:rPr>
              <a:t> between the class and the outside world, and this contract is enforced at build time by the compiler. </a:t>
            </a:r>
          </a:p>
          <a:p>
            <a:pPr marL="457200" lvl="0" indent="-304800" rtl="0">
              <a:lnSpc>
                <a:spcPct val="144000"/>
              </a:lnSpc>
              <a:spcBef>
                <a:spcPts val="0"/>
              </a:spcBef>
              <a:buClr>
                <a:schemeClr val="dk1"/>
              </a:buClr>
              <a:buSzPct val="100000"/>
              <a:buFont typeface="Arial"/>
              <a:buChar char="●"/>
            </a:pPr>
            <a:r>
              <a:rPr lang="en" sz="1200" dirty="0">
                <a:solidFill>
                  <a:schemeClr val="dk1"/>
                </a:solidFill>
              </a:rPr>
              <a:t>If your class claims to implement an interface, the class will compile only if all methods defined by that interface are overridden in the class.</a:t>
            </a:r>
          </a:p>
        </p:txBody>
      </p:sp>
    </p:spTree>
    <p:extLst>
      <p:ext uri="{BB962C8B-B14F-4D97-AF65-F5344CB8AC3E}">
        <p14:creationId xmlns:p14="http://schemas.microsoft.com/office/powerpoint/2010/main" val="158708707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5"/>
        <p:cNvGrpSpPr/>
        <p:nvPr/>
      </p:nvGrpSpPr>
      <p:grpSpPr>
        <a:xfrm>
          <a:off x="0" y="0"/>
          <a:ext cx="0" cy="0"/>
          <a:chOff x="0" y="0"/>
          <a:chExt cx="0" cy="0"/>
        </a:xfrm>
      </p:grpSpPr>
      <p:sp>
        <p:nvSpPr>
          <p:cNvPr id="216" name="Shape 216"/>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217" name="Shape 217"/>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rtl="0">
              <a:spcBef>
                <a:spcPts val="0"/>
              </a:spcBef>
              <a:buNone/>
            </a:pPr>
            <a:r>
              <a:rPr lang="en" dirty="0"/>
              <a:t>There are </a:t>
            </a:r>
            <a:r>
              <a:rPr lang="en" b="1" dirty="0"/>
              <a:t>six</a:t>
            </a:r>
            <a:r>
              <a:rPr lang="en" dirty="0"/>
              <a:t> perspectives of the same Human object. From each perspective, you can call a method m()  (say) only if it is defined in that perspective or above it; otherwise, the call is illegal. </a:t>
            </a:r>
            <a:r>
              <a:rPr lang="en" b="1" dirty="0"/>
              <a:t>This ensures that a method to be called actually exists at runtime</a:t>
            </a:r>
            <a:r>
              <a:rPr lang="en" dirty="0"/>
              <a:t>.</a:t>
            </a:r>
          </a:p>
          <a:p>
            <a:pPr rtl="0">
              <a:spcBef>
                <a:spcPts val="0"/>
              </a:spcBef>
              <a:buNone/>
            </a:pPr>
            <a:endParaRPr dirty="0"/>
          </a:p>
          <a:p>
            <a:pPr rtl="0">
              <a:spcBef>
                <a:spcPts val="0"/>
              </a:spcBef>
              <a:buNone/>
            </a:pPr>
            <a:r>
              <a:rPr lang="en" dirty="0"/>
              <a:t>But of course the object does NOT change when one casts.</a:t>
            </a:r>
          </a:p>
          <a:p>
            <a:pPr>
              <a:spcBef>
                <a:spcPts val="0"/>
              </a:spcBef>
              <a:buNone/>
            </a:pPr>
            <a:endParaRPr dirty="0"/>
          </a:p>
        </p:txBody>
      </p:sp>
    </p:spTree>
    <p:extLst>
      <p:ext uri="{BB962C8B-B14F-4D97-AF65-F5344CB8AC3E}">
        <p14:creationId xmlns:p14="http://schemas.microsoft.com/office/powerpoint/2010/main" val="317097532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7"/>
        <p:cNvGrpSpPr/>
        <p:nvPr/>
      </p:nvGrpSpPr>
      <p:grpSpPr>
        <a:xfrm>
          <a:off x="0" y="0"/>
          <a:ext cx="0" cy="0"/>
          <a:chOff x="0" y="0"/>
          <a:chExt cx="0" cy="0"/>
        </a:xfrm>
      </p:grpSpPr>
      <p:sp>
        <p:nvSpPr>
          <p:cNvPr id="238" name="Shape 23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239" name="Shape 239"/>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rtl="0">
              <a:spcBef>
                <a:spcPts val="0"/>
              </a:spcBef>
              <a:buNone/>
            </a:pPr>
            <a:r>
              <a:rPr lang="en"/>
              <a:t>Note that explicit upcasts are unnecessary.</a:t>
            </a:r>
          </a:p>
          <a:p>
            <a:pPr rtl="0">
              <a:spcBef>
                <a:spcPts val="0"/>
              </a:spcBef>
              <a:buNone/>
            </a:pPr>
            <a:endParaRPr/>
          </a:p>
          <a:p>
            <a:pPr rtl="0">
              <a:spcBef>
                <a:spcPts val="0"/>
              </a:spcBef>
              <a:buNone/>
            </a:pPr>
            <a:r>
              <a:rPr lang="en"/>
              <a:t>Explicit downcasts are necessary --and they should be done only if it is KNOWN that the cast will work (use instanceof to check that).</a:t>
            </a:r>
          </a:p>
          <a:p>
            <a:pPr rtl="0">
              <a:spcBef>
                <a:spcPts val="0"/>
              </a:spcBef>
              <a:buNone/>
            </a:pPr>
            <a:endParaRPr/>
          </a:p>
          <a:p>
            <a:pPr rtl="0">
              <a:spcBef>
                <a:spcPts val="0"/>
              </a:spcBef>
              <a:buNone/>
            </a:pPr>
            <a:r>
              <a:rPr lang="en"/>
              <a:t>Note that    c instanceof  C   is true iff c has a partition called C.</a:t>
            </a:r>
          </a:p>
          <a:p>
            <a:pPr lvl="0" rtl="0">
              <a:spcBef>
                <a:spcPts val="0"/>
              </a:spcBef>
              <a:buNone/>
            </a:pPr>
            <a:r>
              <a:rPr lang="en"/>
              <a:t>For the object shown on this slide,  h instance of C is true for C being  Whistler, Human, Mammal, Singer, Animal, and Object.</a:t>
            </a:r>
          </a:p>
        </p:txBody>
      </p:sp>
    </p:spTree>
    <p:extLst>
      <p:ext uri="{BB962C8B-B14F-4D97-AF65-F5344CB8AC3E}">
        <p14:creationId xmlns:p14="http://schemas.microsoft.com/office/powerpoint/2010/main" val="156482528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4"/>
        <p:cNvGrpSpPr/>
        <p:nvPr/>
      </p:nvGrpSpPr>
      <p:grpSpPr>
        <a:xfrm>
          <a:off x="0" y="0"/>
          <a:ext cx="0" cy="0"/>
          <a:chOff x="0" y="0"/>
          <a:chExt cx="0" cy="0"/>
        </a:xfrm>
      </p:grpSpPr>
      <p:sp>
        <p:nvSpPr>
          <p:cNvPr id="255" name="Shape 255"/>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256" name="Shape 256"/>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rtl="0">
              <a:spcBef>
                <a:spcPts val="0"/>
              </a:spcBef>
              <a:buNone/>
            </a:pPr>
            <a:endParaRPr dirty="0"/>
          </a:p>
          <a:p>
            <a:pPr rtl="0">
              <a:spcBef>
                <a:spcPts val="0"/>
              </a:spcBef>
              <a:buNone/>
            </a:pPr>
            <a:endParaRPr dirty="0"/>
          </a:p>
          <a:p>
            <a:pPr rtl="0">
              <a:spcBef>
                <a:spcPts val="0"/>
              </a:spcBef>
              <a:buNone/>
            </a:pPr>
            <a:r>
              <a:rPr lang="en" dirty="0"/>
              <a:t>When h.listenTo(h) or h.listenTo(w) gets called, it calls the listenTo method declared in Human. (“Bottom-up rule”)</a:t>
            </a:r>
          </a:p>
          <a:p>
            <a:pPr rtl="0">
              <a:spcBef>
                <a:spcPts val="0"/>
              </a:spcBef>
              <a:buNone/>
            </a:pPr>
            <a:endParaRPr dirty="0"/>
          </a:p>
          <a:p>
            <a:pPr rtl="0">
              <a:spcBef>
                <a:spcPts val="0"/>
              </a:spcBef>
              <a:buNone/>
            </a:pPr>
            <a:r>
              <a:rPr lang="en" dirty="0"/>
              <a:t>w.listenTo(w) doesn’t compile because a Whistler object does not have a listenTo method.</a:t>
            </a:r>
          </a:p>
          <a:p>
            <a:pPr rtl="0">
              <a:spcBef>
                <a:spcPts val="0"/>
              </a:spcBef>
              <a:buNone/>
            </a:pPr>
            <a:endParaRPr dirty="0"/>
          </a:p>
          <a:p>
            <a:pPr lvl="0" rtl="0">
              <a:spcBef>
                <a:spcPts val="0"/>
              </a:spcBef>
              <a:buNone/>
            </a:pPr>
            <a:r>
              <a:rPr lang="en" dirty="0"/>
              <a:t>Whenever we call upon </a:t>
            </a:r>
            <a:r>
              <a:rPr lang="en" b="1" dirty="0">
                <a:solidFill>
                  <a:srgbClr val="1155CC"/>
                </a:solidFill>
                <a:latin typeface="Courier New"/>
                <a:ea typeface="Courier New"/>
                <a:cs typeface="Courier New"/>
                <a:sym typeface="Courier New"/>
              </a:rPr>
              <a:t>w</a:t>
            </a:r>
            <a:r>
              <a:rPr lang="en" dirty="0"/>
              <a:t>, the compiler knows that it can call upon the methods that were declared in </a:t>
            </a:r>
            <a:r>
              <a:rPr lang="en-US" dirty="0"/>
              <a:t>interface</a:t>
            </a:r>
            <a:r>
              <a:rPr lang="en" dirty="0"/>
              <a:t> Whistler.</a:t>
            </a:r>
          </a:p>
        </p:txBody>
      </p:sp>
    </p:spTree>
    <p:extLst>
      <p:ext uri="{BB962C8B-B14F-4D97-AF65-F5344CB8AC3E}">
        <p14:creationId xmlns:p14="http://schemas.microsoft.com/office/powerpoint/2010/main" val="1711231430"/>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0"/>
        <p:cNvGrpSpPr/>
        <p:nvPr/>
      </p:nvGrpSpPr>
      <p:grpSpPr>
        <a:xfrm>
          <a:off x="0" y="0"/>
          <a:ext cx="0" cy="0"/>
          <a:chOff x="0" y="0"/>
          <a:chExt cx="0" cy="0"/>
        </a:xfrm>
      </p:grpSpPr>
      <p:sp>
        <p:nvSpPr>
          <p:cNvPr id="261" name="Shape 26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262" name="Shape 262"/>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rtl="0">
              <a:spcBef>
                <a:spcPts val="0"/>
              </a:spcBef>
              <a:buNone/>
            </a:pPr>
            <a:r>
              <a:rPr lang="en" dirty="0"/>
              <a:t>In class Shape, we can write </a:t>
            </a:r>
            <a:r>
              <a:rPr lang="en-US" dirty="0"/>
              <a:t>a </a:t>
            </a:r>
            <a:r>
              <a:rPr lang="en" dirty="0"/>
              <a:t>method compareTo that orders Shapes based on their areas.</a:t>
            </a:r>
          </a:p>
          <a:p>
            <a:pPr rtl="0">
              <a:spcBef>
                <a:spcPts val="0"/>
              </a:spcBef>
              <a:buNone/>
            </a:pPr>
            <a:r>
              <a:rPr lang="en" dirty="0"/>
              <a:t>For example, if Shape object s1 has a smaller area than Shape object s2, s1.compareTo(s2) should return a negative number.</a:t>
            </a:r>
          </a:p>
          <a:p>
            <a:pPr rtl="0">
              <a:spcBef>
                <a:spcPts val="0"/>
              </a:spcBef>
              <a:buNone/>
            </a:pPr>
            <a:endParaRPr dirty="0"/>
          </a:p>
          <a:p>
            <a:pPr rtl="0">
              <a:spcBef>
                <a:spcPts val="0"/>
              </a:spcBef>
              <a:buNone/>
            </a:pPr>
            <a:r>
              <a:rPr lang="en" dirty="0">
                <a:solidFill>
                  <a:srgbClr val="1155CC"/>
                </a:solidFill>
                <a:latin typeface="Courier New"/>
                <a:ea typeface="Courier New"/>
                <a:cs typeface="Courier New"/>
                <a:sym typeface="Courier New"/>
              </a:rPr>
              <a:t>class Shape implements Comparable&lt;Shape&gt; {</a:t>
            </a:r>
            <a:endParaRPr lang="en-US" dirty="0">
              <a:solidFill>
                <a:srgbClr val="1155CC"/>
              </a:solidFill>
              <a:latin typeface="Courier New"/>
              <a:ea typeface="Courier New"/>
              <a:cs typeface="Courier New"/>
              <a:sym typeface="Courier New"/>
            </a:endParaRPr>
          </a:p>
          <a:p>
            <a:pPr rtl="0">
              <a:spcBef>
                <a:spcPts val="0"/>
              </a:spcBef>
              <a:buNone/>
            </a:pPr>
            <a:r>
              <a:rPr lang="en" dirty="0">
                <a:solidFill>
                  <a:srgbClr val="1155CC"/>
                </a:solidFill>
                <a:latin typeface="Courier New"/>
                <a:ea typeface="Courier New"/>
                <a:cs typeface="Courier New"/>
                <a:sym typeface="Courier New"/>
              </a:rPr>
              <a:t>public int compareTo(Shape s) {</a:t>
            </a:r>
          </a:p>
          <a:p>
            <a:pPr lvl="0" rtl="0">
              <a:lnSpc>
                <a:spcPct val="115000"/>
              </a:lnSpc>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double diff= area() - s.area();</a:t>
            </a:r>
          </a:p>
          <a:p>
            <a:pPr lvl="0" rtl="0">
              <a:lnSpc>
                <a:spcPct val="115000"/>
              </a:lnSpc>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if (diff &lt; 0) {</a:t>
            </a:r>
          </a:p>
          <a:p>
            <a:pPr lvl="0" rtl="0">
              <a:lnSpc>
                <a:spcPct val="115000"/>
              </a:lnSpc>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return -1;</a:t>
            </a:r>
          </a:p>
          <a:p>
            <a:pPr lvl="0" rtl="0">
              <a:lnSpc>
                <a:spcPct val="115000"/>
              </a:lnSpc>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 else if (diff == 0) {</a:t>
            </a:r>
          </a:p>
          <a:p>
            <a:pPr lvl="0" rtl="0">
              <a:lnSpc>
                <a:spcPct val="115000"/>
              </a:lnSpc>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return 0;</a:t>
            </a:r>
          </a:p>
          <a:p>
            <a:pPr lvl="0" rtl="0">
              <a:lnSpc>
                <a:spcPct val="115000"/>
              </a:lnSpc>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 else {</a:t>
            </a:r>
          </a:p>
          <a:p>
            <a:pPr lvl="0" rtl="0">
              <a:lnSpc>
                <a:spcPct val="115000"/>
              </a:lnSpc>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return 1;</a:t>
            </a:r>
          </a:p>
          <a:p>
            <a:pPr marL="457200" lvl="0" indent="0" rtl="0">
              <a:lnSpc>
                <a:spcPct val="115000"/>
              </a:lnSpc>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t>
            </a:r>
          </a:p>
          <a:p>
            <a:pPr lvl="0" rtl="0">
              <a:lnSpc>
                <a:spcPct val="115000"/>
              </a:lnSpc>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    }</a:t>
            </a:r>
          </a:p>
          <a:p>
            <a:pPr lvl="0">
              <a:lnSpc>
                <a:spcPct val="115000"/>
              </a:lnSpc>
              <a:spcBef>
                <a:spcPts val="0"/>
              </a:spcBef>
              <a:buClr>
                <a:schemeClr val="dk1"/>
              </a:buClr>
              <a:buSzPct val="100000"/>
              <a:buFont typeface="Arial"/>
              <a:buNone/>
            </a:pPr>
            <a:r>
              <a:rPr lang="en" dirty="0">
                <a:solidFill>
                  <a:srgbClr val="1155CC"/>
                </a:solidFill>
                <a:latin typeface="Courier New"/>
                <a:ea typeface="Courier New"/>
                <a:cs typeface="Courier New"/>
                <a:sym typeface="Courier New"/>
              </a:rPr>
              <a:t>}</a:t>
            </a:r>
          </a:p>
        </p:txBody>
      </p:sp>
    </p:spTree>
    <p:extLst>
      <p:ext uri="{BB962C8B-B14F-4D97-AF65-F5344CB8AC3E}">
        <p14:creationId xmlns:p14="http://schemas.microsoft.com/office/powerpoint/2010/main" val="301150406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6"/>
        <p:cNvGrpSpPr/>
        <p:nvPr/>
      </p:nvGrpSpPr>
      <p:grpSpPr>
        <a:xfrm>
          <a:off x="0" y="0"/>
          <a:ext cx="0" cy="0"/>
          <a:chOff x="0" y="0"/>
          <a:chExt cx="0" cy="0"/>
        </a:xfrm>
      </p:grpSpPr>
      <p:sp>
        <p:nvSpPr>
          <p:cNvPr id="267" name="Shape 267"/>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268" name="Shape 268"/>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rtl="0">
              <a:spcBef>
                <a:spcPts val="0"/>
              </a:spcBef>
              <a:buNone/>
            </a:pPr>
            <a:r>
              <a:rPr lang="en" dirty="0"/>
              <a:t>At this point, in your Demo, change class Shape to implement Comparable&lt;T&gt; as shown on this slide,</a:t>
            </a:r>
          </a:p>
          <a:p>
            <a:pPr rtl="0">
              <a:spcBef>
                <a:spcPts val="0"/>
              </a:spcBef>
              <a:buNone/>
            </a:pPr>
            <a:r>
              <a:rPr lang="en" dirty="0"/>
              <a:t>adding method </a:t>
            </a:r>
            <a:r>
              <a:rPr lang="en" dirty="0" err="1"/>
              <a:t>compareTo</a:t>
            </a:r>
            <a:r>
              <a:rPr lang="en" dirty="0"/>
              <a:t> and implementing Comparable&lt;Shape&gt;.</a:t>
            </a:r>
          </a:p>
          <a:p>
            <a:pPr rtl="0">
              <a:spcBef>
                <a:spcPts val="0"/>
              </a:spcBef>
              <a:buNone/>
            </a:pPr>
            <a:r>
              <a:rPr lang="en" dirty="0"/>
              <a:t>You should then be able to run method main and show them that the sort works.</a:t>
            </a:r>
          </a:p>
          <a:p>
            <a:pPr rtl="0">
              <a:spcBef>
                <a:spcPts val="0"/>
              </a:spcBef>
              <a:buNone/>
            </a:pPr>
            <a:endParaRPr dirty="0"/>
          </a:p>
          <a:p>
            <a:pPr rtl="0">
              <a:spcBef>
                <a:spcPts val="0"/>
              </a:spcBef>
              <a:buNone/>
            </a:pPr>
            <a:r>
              <a:rPr lang="en" dirty="0"/>
              <a:t>Note: It would be nice to write </a:t>
            </a:r>
            <a:r>
              <a:rPr lang="en" dirty="0" err="1"/>
              <a:t>compareTo</a:t>
            </a:r>
            <a:r>
              <a:rPr lang="en" dirty="0"/>
              <a:t> using just:</a:t>
            </a:r>
          </a:p>
          <a:p>
            <a:pPr rtl="0">
              <a:spcBef>
                <a:spcPts val="0"/>
              </a:spcBef>
              <a:buNone/>
            </a:pPr>
            <a:endParaRPr dirty="0"/>
          </a:p>
          <a:p>
            <a:pPr rtl="0">
              <a:spcBef>
                <a:spcPts val="0"/>
              </a:spcBef>
              <a:buNone/>
            </a:pPr>
            <a:r>
              <a:rPr lang="en" dirty="0"/>
              <a:t>    return area() - </a:t>
            </a:r>
            <a:r>
              <a:rPr lang="en" dirty="0" err="1"/>
              <a:t>s.area</a:t>
            </a:r>
            <a:r>
              <a:rPr lang="en" dirty="0"/>
              <a:t>()</a:t>
            </a:r>
          </a:p>
          <a:p>
            <a:pPr rtl="0">
              <a:spcBef>
                <a:spcPts val="0"/>
              </a:spcBef>
              <a:buNone/>
            </a:pPr>
            <a:endParaRPr dirty="0"/>
          </a:p>
          <a:p>
            <a:pPr rtl="0">
              <a:spcBef>
                <a:spcPts val="0"/>
              </a:spcBef>
              <a:buNone/>
            </a:pPr>
            <a:r>
              <a:rPr lang="en" dirty="0"/>
              <a:t>but the expression is a double. And if we try to cast it to an </a:t>
            </a:r>
            <a:r>
              <a:rPr lang="en" dirty="0" err="1"/>
              <a:t>int</a:t>
            </a:r>
            <a:r>
              <a:rPr lang="en" dirty="0"/>
              <a:t>, using</a:t>
            </a:r>
          </a:p>
          <a:p>
            <a:pPr rtl="0">
              <a:spcBef>
                <a:spcPts val="0"/>
              </a:spcBef>
              <a:buNone/>
            </a:pPr>
            <a:endParaRPr dirty="0"/>
          </a:p>
          <a:p>
            <a:pPr lvl="0" rtl="0">
              <a:spcBef>
                <a:spcPts val="0"/>
              </a:spcBef>
              <a:buNone/>
            </a:pPr>
            <a:r>
              <a:rPr lang="en" dirty="0"/>
              <a:t>   </a:t>
            </a:r>
            <a:r>
              <a:rPr lang="en" dirty="0">
                <a:solidFill>
                  <a:schemeClr val="dk1"/>
                </a:solidFill>
              </a:rPr>
              <a:t>return (</a:t>
            </a:r>
            <a:r>
              <a:rPr lang="en" dirty="0" err="1">
                <a:solidFill>
                  <a:schemeClr val="dk1"/>
                </a:solidFill>
              </a:rPr>
              <a:t>int</a:t>
            </a:r>
            <a:r>
              <a:rPr lang="en" dirty="0">
                <a:solidFill>
                  <a:schemeClr val="dk1"/>
                </a:solidFill>
              </a:rPr>
              <a:t>)(area() - </a:t>
            </a:r>
            <a:r>
              <a:rPr lang="en" dirty="0" err="1">
                <a:solidFill>
                  <a:schemeClr val="dk1"/>
                </a:solidFill>
              </a:rPr>
              <a:t>s.area</a:t>
            </a:r>
            <a:r>
              <a:rPr lang="en" dirty="0">
                <a:solidFill>
                  <a:schemeClr val="dk1"/>
                </a:solidFill>
              </a:rPr>
              <a:t>());</a:t>
            </a:r>
          </a:p>
          <a:p>
            <a:pPr lvl="0" rtl="0">
              <a:spcBef>
                <a:spcPts val="0"/>
              </a:spcBef>
              <a:buNone/>
            </a:pPr>
            <a:endParaRPr dirty="0">
              <a:solidFill>
                <a:schemeClr val="dk1"/>
              </a:solidFill>
            </a:endParaRPr>
          </a:p>
          <a:p>
            <a:pPr lvl="0" rtl="0">
              <a:spcBef>
                <a:spcPts val="0"/>
              </a:spcBef>
              <a:buClr>
                <a:schemeClr val="dk1"/>
              </a:buClr>
              <a:buSzPct val="100000"/>
              <a:buFont typeface="Arial"/>
              <a:buNone/>
            </a:pPr>
            <a:r>
              <a:rPr lang="en" dirty="0">
                <a:solidFill>
                  <a:schemeClr val="dk1"/>
                </a:solidFill>
              </a:rPr>
              <a:t>it doesn’t give the right answer is the area different is between -1 and 1 (non-inclusive).</a:t>
            </a:r>
          </a:p>
          <a:p>
            <a:pPr lvl="0" rtl="0">
              <a:spcBef>
                <a:spcPts val="0"/>
              </a:spcBef>
              <a:buNone/>
            </a:pPr>
            <a:endParaRPr dirty="0"/>
          </a:p>
        </p:txBody>
      </p:sp>
    </p:spTree>
    <p:extLst>
      <p:ext uri="{BB962C8B-B14F-4D97-AF65-F5344CB8AC3E}">
        <p14:creationId xmlns:p14="http://schemas.microsoft.com/office/powerpoint/2010/main" val="427577219"/>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2"/>
        <p:cNvGrpSpPr/>
        <p:nvPr/>
      </p:nvGrpSpPr>
      <p:grpSpPr>
        <a:xfrm>
          <a:off x="0" y="0"/>
          <a:ext cx="0" cy="0"/>
          <a:chOff x="0" y="0"/>
          <a:chExt cx="0" cy="0"/>
        </a:xfrm>
      </p:grpSpPr>
      <p:sp>
        <p:nvSpPr>
          <p:cNvPr id="273" name="Shape 273"/>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274" name="Shape 274"/>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rtl="0">
              <a:spcBef>
                <a:spcPts val="0"/>
              </a:spcBef>
              <a:buNone/>
            </a:pPr>
            <a:endParaRPr/>
          </a:p>
          <a:p>
            <a:pPr lvl="0" rtl="0">
              <a:spcBef>
                <a:spcPts val="0"/>
              </a:spcBef>
              <a:buNone/>
            </a:pPr>
            <a:r>
              <a:rPr lang="en"/>
              <a:t>All 110 very diverse/different classes that implement Comparable just need to use one method! (Arrays.sort)</a:t>
            </a:r>
          </a:p>
          <a:p>
            <a:pPr lvl="0" rtl="0">
              <a:spcBef>
                <a:spcPts val="0"/>
              </a:spcBef>
              <a:buNone/>
            </a:pPr>
            <a:r>
              <a:rPr lang="en"/>
              <a:t>Interfaces stop us from needlessly writing 110 different sort implementations! If YOUR class C (say) implements Comparable,</a:t>
            </a:r>
          </a:p>
          <a:p>
            <a:pPr lvl="0" rtl="0">
              <a:spcBef>
                <a:spcPts val="0"/>
              </a:spcBef>
              <a:buNone/>
            </a:pPr>
            <a:r>
              <a:rPr lang="en"/>
              <a:t>thus providing a method that gives an ordering to objects of the class, you can use Arrays.sort to sort arrays C[].</a:t>
            </a:r>
          </a:p>
        </p:txBody>
      </p:sp>
    </p:spTree>
    <p:extLst>
      <p:ext uri="{BB962C8B-B14F-4D97-AF65-F5344CB8AC3E}">
        <p14:creationId xmlns:p14="http://schemas.microsoft.com/office/powerpoint/2010/main" val="1490114430"/>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0"/>
        <p:cNvGrpSpPr/>
        <p:nvPr/>
      </p:nvGrpSpPr>
      <p:grpSpPr>
        <a:xfrm>
          <a:off x="0" y="0"/>
          <a:ext cx="0" cy="0"/>
          <a:chOff x="0" y="0"/>
          <a:chExt cx="0" cy="0"/>
        </a:xfrm>
      </p:grpSpPr>
      <p:sp>
        <p:nvSpPr>
          <p:cNvPr id="281" name="Shape 28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282" name="Shape 282"/>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rtl="0">
              <a:spcBef>
                <a:spcPts val="0"/>
              </a:spcBef>
              <a:buNone/>
            </a:pPr>
            <a:r>
              <a:rPr lang="en"/>
              <a:t>Because of interfaces, we need </a:t>
            </a:r>
            <a:r>
              <a:rPr lang="en">
                <a:solidFill>
                  <a:schemeClr val="dk1"/>
                </a:solidFill>
              </a:rPr>
              <a:t>only </a:t>
            </a:r>
            <a:r>
              <a:rPr lang="en"/>
              <a:t>one sort method, which just relies on compareTo. </a:t>
            </a:r>
          </a:p>
          <a:p>
            <a:pPr lvl="0" rtl="0">
              <a:spcBef>
                <a:spcPts val="0"/>
              </a:spcBef>
              <a:buNone/>
            </a:pPr>
            <a:r>
              <a:rPr lang="en"/>
              <a:t>As long as Arrays.sort can cast elements to type Comparable, it can reliably call method compareTo.</a:t>
            </a:r>
          </a:p>
        </p:txBody>
      </p:sp>
    </p:spTree>
    <p:extLst>
      <p:ext uri="{BB962C8B-B14F-4D97-AF65-F5344CB8AC3E}">
        <p14:creationId xmlns:p14="http://schemas.microsoft.com/office/powerpoint/2010/main" val="3766804471"/>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8"/>
        <p:cNvGrpSpPr/>
        <p:nvPr/>
      </p:nvGrpSpPr>
      <p:grpSpPr>
        <a:xfrm>
          <a:off x="0" y="0"/>
          <a:ext cx="0" cy="0"/>
          <a:chOff x="0" y="0"/>
          <a:chExt cx="0" cy="0"/>
        </a:xfrm>
      </p:grpSpPr>
      <p:sp>
        <p:nvSpPr>
          <p:cNvPr id="289" name="Shape 28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290" name="Shape 290"/>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rtl="0">
              <a:spcBef>
                <a:spcPts val="0"/>
              </a:spcBef>
              <a:buNone/>
            </a:pPr>
            <a:r>
              <a:rPr lang="en"/>
              <a:t>Because of interfaces, we need </a:t>
            </a:r>
            <a:r>
              <a:rPr lang="en">
                <a:solidFill>
                  <a:schemeClr val="dk1"/>
                </a:solidFill>
              </a:rPr>
              <a:t>only </a:t>
            </a:r>
            <a:r>
              <a:rPr lang="en"/>
              <a:t>one sort method, which just relies on compareTo. </a:t>
            </a:r>
          </a:p>
          <a:p>
            <a:pPr lvl="0" rtl="0">
              <a:spcBef>
                <a:spcPts val="0"/>
              </a:spcBef>
              <a:buNone/>
            </a:pPr>
            <a:r>
              <a:rPr lang="en"/>
              <a:t>As long as Arrays.sort can cast elements to type Comparable, it can reliably call method compareTo.</a:t>
            </a:r>
          </a:p>
        </p:txBody>
      </p:sp>
    </p:spTree>
    <p:extLst>
      <p:ext uri="{BB962C8B-B14F-4D97-AF65-F5344CB8AC3E}">
        <p14:creationId xmlns:p14="http://schemas.microsoft.com/office/powerpoint/2010/main" val="414835723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98"/>
        <p:cNvGrpSpPr/>
        <p:nvPr/>
      </p:nvGrpSpPr>
      <p:grpSpPr>
        <a:xfrm>
          <a:off x="0" y="0"/>
          <a:ext cx="0" cy="0"/>
          <a:chOff x="0" y="0"/>
          <a:chExt cx="0" cy="0"/>
        </a:xfrm>
      </p:grpSpPr>
      <p:sp>
        <p:nvSpPr>
          <p:cNvPr id="299" name="Shape 29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300" name="Shape 300"/>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rtl="0">
              <a:spcBef>
                <a:spcPts val="0"/>
              </a:spcBef>
              <a:buNone/>
            </a:pPr>
            <a:r>
              <a:rPr lang="en" sz="1200" dirty="0">
                <a:solidFill>
                  <a:schemeClr val="dk1"/>
                </a:solidFill>
              </a:rPr>
              <a:t>(If you have time) go through the points in the context of the previous examples of Humans/</a:t>
            </a:r>
            <a:r>
              <a:rPr lang="en-US" sz="1200" dirty="0">
                <a:solidFill>
                  <a:schemeClr val="dk1"/>
                </a:solidFill>
              </a:rPr>
              <a:t>W</a:t>
            </a:r>
            <a:r>
              <a:rPr lang="en" sz="1200" dirty="0">
                <a:solidFill>
                  <a:schemeClr val="dk1"/>
                </a:solidFill>
              </a:rPr>
              <a:t>histlers and </a:t>
            </a:r>
            <a:r>
              <a:rPr lang="en-US" sz="1200" dirty="0">
                <a:solidFill>
                  <a:schemeClr val="dk1"/>
                </a:solidFill>
              </a:rPr>
              <a:t>S</a:t>
            </a:r>
            <a:r>
              <a:rPr lang="en" sz="1200" dirty="0">
                <a:solidFill>
                  <a:schemeClr val="dk1"/>
                </a:solidFill>
              </a:rPr>
              <a:t>hapes.</a:t>
            </a:r>
          </a:p>
          <a:p>
            <a:pPr rtl="0">
              <a:spcBef>
                <a:spcPts val="0"/>
              </a:spcBef>
              <a:buNone/>
            </a:pPr>
            <a:endParaRPr sz="1200" dirty="0">
              <a:solidFill>
                <a:schemeClr val="dk1"/>
              </a:solidFill>
            </a:endParaRPr>
          </a:p>
          <a:p>
            <a:pPr rtl="0">
              <a:spcBef>
                <a:spcPts val="0"/>
              </a:spcBef>
              <a:buNone/>
            </a:pPr>
            <a:endParaRPr sz="1200" dirty="0">
              <a:solidFill>
                <a:schemeClr val="dk1"/>
              </a:solidFill>
            </a:endParaRPr>
          </a:p>
          <a:p>
            <a:pPr rtl="0">
              <a:spcBef>
                <a:spcPts val="0"/>
              </a:spcBef>
              <a:buNone/>
            </a:pPr>
            <a:r>
              <a:rPr lang="en" sz="1200" dirty="0">
                <a:solidFill>
                  <a:schemeClr val="dk1"/>
                </a:solidFill>
              </a:rPr>
              <a:t>Software</a:t>
            </a:r>
            <a:r>
              <a:rPr lang="en-US" sz="1200" dirty="0">
                <a:solidFill>
                  <a:schemeClr val="dk1"/>
                </a:solidFill>
              </a:rPr>
              <a:t>e</a:t>
            </a:r>
            <a:r>
              <a:rPr lang="en" sz="1200" dirty="0">
                <a:solidFill>
                  <a:schemeClr val="dk1"/>
                </a:solidFill>
              </a:rPr>
              <a:t>Engineering:</a:t>
            </a:r>
          </a:p>
          <a:p>
            <a:pPr marL="457200" lvl="0" indent="-304800" rtl="0">
              <a:spcBef>
                <a:spcPts val="0"/>
              </a:spcBef>
              <a:buClr>
                <a:schemeClr val="dk1"/>
              </a:buClr>
              <a:buSzPct val="100000"/>
              <a:buFont typeface="Arial"/>
              <a:buChar char="-"/>
            </a:pPr>
            <a:r>
              <a:rPr lang="en" sz="1200" dirty="0">
                <a:solidFill>
                  <a:schemeClr val="dk1"/>
                </a:solidFill>
              </a:rPr>
              <a:t>specify and enforce boundaries between different parts of a team project</a:t>
            </a:r>
          </a:p>
          <a:p>
            <a:pPr rtl="0">
              <a:spcBef>
                <a:spcPts val="0"/>
              </a:spcBef>
              <a:buNone/>
            </a:pPr>
            <a:endParaRPr sz="1200" dirty="0">
              <a:solidFill>
                <a:schemeClr val="dk1"/>
              </a:solidFill>
            </a:endParaRPr>
          </a:p>
          <a:p>
            <a:pPr lvl="0">
              <a:spcBef>
                <a:spcPts val="0"/>
              </a:spcBef>
              <a:buNone/>
            </a:pPr>
            <a:r>
              <a:rPr lang="en" sz="1200" dirty="0">
                <a:solidFill>
                  <a:schemeClr val="dk1"/>
                </a:solidFill>
              </a:rPr>
              <a:t>Because they will have had some exposure to Lists, you can say that if they implement </a:t>
            </a:r>
            <a:r>
              <a:rPr lang="en-US" sz="1200" dirty="0">
                <a:solidFill>
                  <a:schemeClr val="dk1"/>
                </a:solidFill>
              </a:rPr>
              <a:t>interface</a:t>
            </a:r>
            <a:r>
              <a:rPr lang="en" sz="1200" dirty="0">
                <a:solidFill>
                  <a:schemeClr val="dk1"/>
                </a:solidFill>
              </a:rPr>
              <a:t> List&lt;T&gt;, it allows a user to have a guarantee that their list implementation will have those List methods. It doesn’t say anything about the implementation (backing array vs. objects and pointers). It just needs to satisfy the specification. Else, there will be a compiler error.</a:t>
            </a:r>
          </a:p>
        </p:txBody>
      </p:sp>
    </p:spTree>
    <p:extLst>
      <p:ext uri="{BB962C8B-B14F-4D97-AF65-F5344CB8AC3E}">
        <p14:creationId xmlns:p14="http://schemas.microsoft.com/office/powerpoint/2010/main" val="138746514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1">
        <a:schemeClr val="bg2"/>
      </p:bgRef>
    </p:bg>
    <p:spTree>
      <p:nvGrpSpPr>
        <p:cNvPr id="1" name=""/>
        <p:cNvGrpSpPr/>
        <p:nvPr/>
      </p:nvGrpSpPr>
      <p:grpSpPr>
        <a:xfrm>
          <a:off x="0" y="0"/>
          <a:ext cx="0" cy="0"/>
          <a:chOff x="0" y="0"/>
          <a:chExt cx="0" cy="0"/>
        </a:xfrm>
      </p:grpSpPr>
      <p:sp>
        <p:nvSpPr>
          <p:cNvPr id="7" name="Rectangle 6"/>
          <p:cNvSpPr/>
          <p:nvPr/>
        </p:nvSpPr>
        <p:spPr bwMode="white">
          <a:xfrm>
            <a:off x="0" y="5971032"/>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9144" y="6053328"/>
            <a:ext cx="2249424"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Rectangle 10"/>
          <p:cNvSpPr/>
          <p:nvPr/>
        </p:nvSpPr>
        <p:spPr>
          <a:xfrm>
            <a:off x="2359152" y="6044184"/>
            <a:ext cx="6784848"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Title 7"/>
          <p:cNvSpPr>
            <a:spLocks noGrp="1"/>
          </p:cNvSpPr>
          <p:nvPr>
            <p:ph type="ctrTitle"/>
          </p:nvPr>
        </p:nvSpPr>
        <p:spPr>
          <a:xfrm>
            <a:off x="2362200" y="4038600"/>
            <a:ext cx="6477000" cy="1828800"/>
          </a:xfrm>
        </p:spPr>
        <p:txBody>
          <a:bodyPr anchor="b"/>
          <a:lstStyle>
            <a:lvl1pPr>
              <a:defRPr cap="all" baseline="0"/>
            </a:lvl1pPr>
          </a:lstStyle>
          <a:p>
            <a:r>
              <a:rPr kumimoji="0" lang="en-US"/>
              <a:t>Click to edit Master title style</a:t>
            </a:r>
          </a:p>
        </p:txBody>
      </p:sp>
      <p:sp>
        <p:nvSpPr>
          <p:cNvPr id="9" name="Subtitle 8"/>
          <p:cNvSpPr>
            <a:spLocks noGrp="1"/>
          </p:cNvSpPr>
          <p:nvPr>
            <p:ph type="subTitle" idx="1"/>
          </p:nvPr>
        </p:nvSpPr>
        <p:spPr>
          <a:xfrm>
            <a:off x="2362200" y="6050037"/>
            <a:ext cx="6705600" cy="685800"/>
          </a:xfrm>
        </p:spPr>
        <p:txBody>
          <a:bodyPr anchor="ctr">
            <a:normAutofit/>
          </a:bodyPr>
          <a:lstStyle>
            <a:lvl1pPr marL="0" indent="0" algn="l">
              <a:buNone/>
              <a:defRPr sz="2600">
                <a:solidFill>
                  <a:srgbClr val="FFFFFF"/>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a:t>Click to edit Master subtitle style</a:t>
            </a:r>
          </a:p>
        </p:txBody>
      </p:sp>
      <p:sp>
        <p:nvSpPr>
          <p:cNvPr id="28" name="Date Placeholder 27"/>
          <p:cNvSpPr>
            <a:spLocks noGrp="1"/>
          </p:cNvSpPr>
          <p:nvPr>
            <p:ph type="dt" sz="half" idx="10"/>
          </p:nvPr>
        </p:nvSpPr>
        <p:spPr>
          <a:xfrm>
            <a:off x="76200" y="6068699"/>
            <a:ext cx="2057400" cy="685800"/>
          </a:xfrm>
        </p:spPr>
        <p:txBody>
          <a:bodyPr>
            <a:noAutofit/>
          </a:bodyPr>
          <a:lstStyle>
            <a:lvl1pPr algn="ctr">
              <a:defRPr sz="2000">
                <a:solidFill>
                  <a:srgbClr val="FFFFFF"/>
                </a:solidFill>
              </a:defRPr>
            </a:lvl1pPr>
          </a:lstStyle>
          <a:p>
            <a:fld id="{4CB957DA-E10A-46DE-944B-C6C734ED21F5}" type="datetime1">
              <a:rPr lang="en-US" smtClean="0"/>
              <a:t>9/12/2016</a:t>
            </a:fld>
            <a:endParaRPr lang="en-US"/>
          </a:p>
        </p:txBody>
      </p:sp>
      <p:sp>
        <p:nvSpPr>
          <p:cNvPr id="17" name="Footer Placeholder 16"/>
          <p:cNvSpPr>
            <a:spLocks noGrp="1"/>
          </p:cNvSpPr>
          <p:nvPr>
            <p:ph type="ftr" sz="quarter" idx="11"/>
          </p:nvPr>
        </p:nvSpPr>
        <p:spPr>
          <a:xfrm>
            <a:off x="2085393" y="236538"/>
            <a:ext cx="5867400" cy="365125"/>
          </a:xfrm>
        </p:spPr>
        <p:txBody>
          <a:bodyPr/>
          <a:lstStyle>
            <a:lvl1pPr algn="r">
              <a:defRPr>
                <a:solidFill>
                  <a:schemeClr val="tx2"/>
                </a:solidFill>
              </a:defRPr>
            </a:lvl1pPr>
          </a:lstStyle>
          <a:p>
            <a:endParaRPr lang="en-US"/>
          </a:p>
        </p:txBody>
      </p:sp>
      <p:sp>
        <p:nvSpPr>
          <p:cNvPr id="29" name="Slide Number Placeholder 28"/>
          <p:cNvSpPr>
            <a:spLocks noGrp="1"/>
          </p:cNvSpPr>
          <p:nvPr>
            <p:ph type="sldNum" sz="quarter" idx="12"/>
          </p:nvPr>
        </p:nvSpPr>
        <p:spPr>
          <a:xfrm>
            <a:off x="8001000" y="228600"/>
            <a:ext cx="838200" cy="381000"/>
          </a:xfrm>
        </p:spPr>
        <p:txBody>
          <a:bodyPr/>
          <a:lstStyle>
            <a:lvl1pPr>
              <a:defRPr>
                <a:solidFill>
                  <a:schemeClr val="tx2"/>
                </a:solidFill>
              </a:defRPr>
            </a:lvl1pPr>
          </a:lstStyle>
          <a:p>
            <a:fld id="{B6F15528-21DE-4FAA-801E-634DDDAF4B2B}"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12648" y="228600"/>
            <a:ext cx="8153400" cy="990600"/>
          </a:xfrm>
        </p:spPr>
        <p:txBody>
          <a:bodyPr/>
          <a:lstStyle/>
          <a:p>
            <a:r>
              <a:rPr kumimoji="0" lang="en-US"/>
              <a:t>Click to edit Master title style</a:t>
            </a:r>
          </a:p>
        </p:txBody>
      </p:sp>
      <p:sp>
        <p:nvSpPr>
          <p:cNvPr id="4" name="Date Placeholder 3"/>
          <p:cNvSpPr>
            <a:spLocks noGrp="1"/>
          </p:cNvSpPr>
          <p:nvPr>
            <p:ph type="dt" sz="half" idx="10"/>
          </p:nvPr>
        </p:nvSpPr>
        <p:spPr/>
        <p:txBody>
          <a:bodyPr/>
          <a:lstStyle/>
          <a:p>
            <a:fld id="{01CD9B30-EFC6-4151-A015-9EAB71C0E573}" type="datetime1">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lvl1pPr>
              <a:defRPr>
                <a:solidFill>
                  <a:srgbClr val="FFFFFF"/>
                </a:solidFill>
              </a:defRPr>
            </a:lvl1pPr>
          </a:lstStyle>
          <a:p>
            <a:fld id="{B6F15528-21DE-4FAA-801E-634DDDAF4B2B}" type="slidenum">
              <a:rPr lang="en-US" smtClean="0"/>
              <a:pPr/>
              <a:t>‹#›</a:t>
            </a:fld>
            <a:endParaRPr lang="en-US"/>
          </a:p>
        </p:txBody>
      </p:sp>
      <p:sp>
        <p:nvSpPr>
          <p:cNvPr id="8" name="Content Placeholder 7"/>
          <p:cNvSpPr>
            <a:spLocks noGrp="1"/>
          </p:cNvSpPr>
          <p:nvPr>
            <p:ph sz="quarter" idx="1"/>
          </p:nvPr>
        </p:nvSpPr>
        <p:spPr>
          <a:xfrm>
            <a:off x="612648" y="1600200"/>
            <a:ext cx="8153400" cy="44958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3">
        <a:schemeClr val="bg1"/>
      </p:bgRef>
    </p:bg>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371600" y="2743200"/>
            <a:ext cx="7123113" cy="1673225"/>
          </a:xfrm>
        </p:spPr>
        <p:txBody>
          <a:bodyPr anchor="t"/>
          <a:lstStyle>
            <a:lvl1pPr marL="0" indent="0">
              <a:buNone/>
              <a:defRPr sz="280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a:t>Click to edit Master text styles</a:t>
            </a:r>
          </a:p>
        </p:txBody>
      </p:sp>
      <p:sp>
        <p:nvSpPr>
          <p:cNvPr id="7" name="Rectangle 6"/>
          <p:cNvSpPr/>
          <p:nvPr/>
        </p:nvSpPr>
        <p:spPr bwMode="white">
          <a:xfrm>
            <a:off x="0" y="1524000"/>
            <a:ext cx="9144000" cy="114300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600200"/>
            <a:ext cx="1295400" cy="990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1371600" y="1600200"/>
            <a:ext cx="7772400" cy="990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371600" y="1600200"/>
            <a:ext cx="7620000" cy="990600"/>
          </a:xfrm>
        </p:spPr>
        <p:txBody>
          <a:bodyPr/>
          <a:lstStyle>
            <a:lvl1pPr algn="l">
              <a:buNone/>
              <a:defRPr sz="4400" b="0" cap="none">
                <a:solidFill>
                  <a:srgbClr val="FFFFFF"/>
                </a:solidFill>
              </a:defRPr>
            </a:lvl1pPr>
          </a:lstStyle>
          <a:p>
            <a:r>
              <a:rPr kumimoji="0" lang="en-US"/>
              <a:t>Click to edit Master title style</a:t>
            </a:r>
          </a:p>
        </p:txBody>
      </p:sp>
      <p:sp>
        <p:nvSpPr>
          <p:cNvPr id="12" name="Date Placeholder 11"/>
          <p:cNvSpPr>
            <a:spLocks noGrp="1"/>
          </p:cNvSpPr>
          <p:nvPr>
            <p:ph type="dt" sz="half" idx="10"/>
          </p:nvPr>
        </p:nvSpPr>
        <p:spPr/>
        <p:txBody>
          <a:bodyPr/>
          <a:lstStyle/>
          <a:p>
            <a:fld id="{54271C3A-B957-4058-B8ED-99A2523CCA14}" type="datetime1">
              <a:rPr lang="en-US" smtClean="0"/>
              <a:t>9/12/2016</a:t>
            </a:fld>
            <a:endParaRPr lang="en-US"/>
          </a:p>
        </p:txBody>
      </p:sp>
      <p:sp>
        <p:nvSpPr>
          <p:cNvPr id="13" name="Slide Number Placeholder 12"/>
          <p:cNvSpPr>
            <a:spLocks noGrp="1"/>
          </p:cNvSpPr>
          <p:nvPr>
            <p:ph type="sldNum" sz="quarter" idx="11"/>
          </p:nvPr>
        </p:nvSpPr>
        <p:spPr>
          <a:xfrm>
            <a:off x="0" y="1752600"/>
            <a:ext cx="1295400" cy="701676"/>
          </a:xfrm>
        </p:spPr>
        <p:txBody>
          <a:bodyPr>
            <a:noAutofit/>
          </a:bodyPr>
          <a:lstStyle>
            <a:lvl1pPr>
              <a:defRPr sz="2400">
                <a:solidFill>
                  <a:srgbClr val="FFFFFF"/>
                </a:solidFill>
              </a:defRPr>
            </a:lvl1pPr>
          </a:lstStyle>
          <a:p>
            <a:fld id="{B6F15528-21DE-4FAA-801E-634DDDAF4B2B}" type="slidenum">
              <a:rPr lang="en-US" smtClean="0"/>
              <a:pPr/>
              <a:t>‹#›</a:t>
            </a:fld>
            <a:endParaRPr lang="en-US"/>
          </a:p>
        </p:txBody>
      </p:sp>
      <p:sp>
        <p:nvSpPr>
          <p:cNvPr id="14" name="Footer Placeholder 13"/>
          <p:cNvSpPr>
            <a:spLocks noGrp="1"/>
          </p:cNvSpPr>
          <p:nvPr>
            <p:ph type="ftr" sz="quarter" idx="12"/>
          </p:nvPr>
        </p:nvSpPr>
        <p:spPr/>
        <p:txBody>
          <a:bodyPr/>
          <a:lstStyle/>
          <a:p>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9" name="Content Placeholder 8"/>
          <p:cNvSpPr>
            <a:spLocks noGrp="1"/>
          </p:cNvSpPr>
          <p:nvPr>
            <p:ph sz="quarter" idx="1"/>
          </p:nvPr>
        </p:nvSpPr>
        <p:spPr>
          <a:xfrm>
            <a:off x="609600" y="1589567"/>
            <a:ext cx="3886200" cy="45720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1" name="Content Placeholder 10"/>
          <p:cNvSpPr>
            <a:spLocks noGrp="1"/>
          </p:cNvSpPr>
          <p:nvPr>
            <p:ph sz="quarter" idx="2"/>
          </p:nvPr>
        </p:nvSpPr>
        <p:spPr>
          <a:xfrm>
            <a:off x="4844901" y="1589567"/>
            <a:ext cx="3886200" cy="45720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8" name="Date Placeholder 7"/>
          <p:cNvSpPr>
            <a:spLocks noGrp="1"/>
          </p:cNvSpPr>
          <p:nvPr>
            <p:ph type="dt" sz="half" idx="15"/>
          </p:nvPr>
        </p:nvSpPr>
        <p:spPr/>
        <p:txBody>
          <a:bodyPr rtlCol="0"/>
          <a:lstStyle/>
          <a:p>
            <a:fld id="{96AAE059-5DFC-41C1-A5FF-E50061B12E66}" type="datetime1">
              <a:rPr lang="en-US" smtClean="0"/>
              <a:t>9/12/2016</a:t>
            </a:fld>
            <a:endParaRPr lang="en-US"/>
          </a:p>
        </p:txBody>
      </p:sp>
      <p:sp>
        <p:nvSpPr>
          <p:cNvPr id="10" name="Slide Number Placeholder 9"/>
          <p:cNvSpPr>
            <a:spLocks noGrp="1"/>
          </p:cNvSpPr>
          <p:nvPr>
            <p:ph type="sldNum" sz="quarter" idx="16"/>
          </p:nvPr>
        </p:nvSpPr>
        <p:spPr/>
        <p:txBody>
          <a:bodyPr rtlCol="0"/>
          <a:lstStyle/>
          <a:p>
            <a:fld id="{B6F15528-21DE-4FAA-801E-634DDDAF4B2B}" type="slidenum">
              <a:rPr lang="en-US" smtClean="0"/>
              <a:pPr/>
              <a:t>‹#›</a:t>
            </a:fld>
            <a:endParaRPr lang="en-US"/>
          </a:p>
        </p:txBody>
      </p:sp>
      <p:sp>
        <p:nvSpPr>
          <p:cNvPr id="12" name="Footer Placeholder 11"/>
          <p:cNvSpPr>
            <a:spLocks noGrp="1"/>
          </p:cNvSpPr>
          <p:nvPr>
            <p:ph type="ftr" sz="quarter" idx="17"/>
          </p:nvPr>
        </p:nvSpPr>
        <p:spPr/>
        <p:txBody>
          <a:bodyPr rtlCol="0"/>
          <a:lstStyle/>
          <a:p>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533400" y="273050"/>
            <a:ext cx="8153400" cy="869950"/>
          </a:xfrm>
        </p:spPr>
        <p:txBody>
          <a:bodyPr anchor="ctr"/>
          <a:lstStyle>
            <a:lvl1pPr>
              <a:defRPr/>
            </a:lvl1pPr>
          </a:lstStyle>
          <a:p>
            <a:r>
              <a:rPr kumimoji="0" lang="en-US"/>
              <a:t>Click to edit Master title style</a:t>
            </a:r>
          </a:p>
        </p:txBody>
      </p:sp>
      <p:sp>
        <p:nvSpPr>
          <p:cNvPr id="11" name="Content Placeholder 10"/>
          <p:cNvSpPr>
            <a:spLocks noGrp="1"/>
          </p:cNvSpPr>
          <p:nvPr>
            <p:ph sz="quarter" idx="2"/>
          </p:nvPr>
        </p:nvSpPr>
        <p:spPr>
          <a:xfrm>
            <a:off x="609600" y="2438400"/>
            <a:ext cx="3886200" cy="35814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3" name="Content Placeholder 12"/>
          <p:cNvSpPr>
            <a:spLocks noGrp="1"/>
          </p:cNvSpPr>
          <p:nvPr>
            <p:ph sz="quarter" idx="4"/>
          </p:nvPr>
        </p:nvSpPr>
        <p:spPr>
          <a:xfrm>
            <a:off x="4800600" y="2438400"/>
            <a:ext cx="3886200" cy="35814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0" name="Date Placeholder 9"/>
          <p:cNvSpPr>
            <a:spLocks noGrp="1"/>
          </p:cNvSpPr>
          <p:nvPr>
            <p:ph type="dt" sz="half" idx="15"/>
          </p:nvPr>
        </p:nvSpPr>
        <p:spPr/>
        <p:txBody>
          <a:bodyPr rtlCol="0"/>
          <a:lstStyle/>
          <a:p>
            <a:fld id="{FF5C3119-2647-44FC-88D9-3457ED259308}" type="datetime1">
              <a:rPr lang="en-US" smtClean="0"/>
              <a:t>9/12/2016</a:t>
            </a:fld>
            <a:endParaRPr lang="en-US"/>
          </a:p>
        </p:txBody>
      </p:sp>
      <p:sp>
        <p:nvSpPr>
          <p:cNvPr id="12" name="Slide Number Placeholder 11"/>
          <p:cNvSpPr>
            <a:spLocks noGrp="1"/>
          </p:cNvSpPr>
          <p:nvPr>
            <p:ph type="sldNum" sz="quarter" idx="16"/>
          </p:nvPr>
        </p:nvSpPr>
        <p:spPr/>
        <p:txBody>
          <a:bodyPr rtlCol="0"/>
          <a:lstStyle/>
          <a:p>
            <a:fld id="{B6F15528-21DE-4FAA-801E-634DDDAF4B2B}" type="slidenum">
              <a:rPr lang="en-US" smtClean="0"/>
              <a:pPr/>
              <a:t>‹#›</a:t>
            </a:fld>
            <a:endParaRPr lang="en-US"/>
          </a:p>
        </p:txBody>
      </p:sp>
      <p:sp>
        <p:nvSpPr>
          <p:cNvPr id="14" name="Footer Placeholder 13"/>
          <p:cNvSpPr>
            <a:spLocks noGrp="1"/>
          </p:cNvSpPr>
          <p:nvPr>
            <p:ph type="ftr" sz="quarter" idx="17"/>
          </p:nvPr>
        </p:nvSpPr>
        <p:spPr/>
        <p:txBody>
          <a:bodyPr rtlCol="0"/>
          <a:lstStyle/>
          <a:p>
            <a:endParaRPr lang="en-US"/>
          </a:p>
        </p:txBody>
      </p:sp>
      <p:sp>
        <p:nvSpPr>
          <p:cNvPr id="16" name="Text Placeholder 15"/>
          <p:cNvSpPr>
            <a:spLocks noGrp="1"/>
          </p:cNvSpPr>
          <p:nvPr>
            <p:ph type="body" sz="quarter" idx="1"/>
          </p:nvPr>
        </p:nvSpPr>
        <p:spPr>
          <a:xfrm>
            <a:off x="609600" y="1752600"/>
            <a:ext cx="3886200" cy="640080"/>
          </a:xfrm>
          <a:solidFill>
            <a:schemeClr val="accent2"/>
          </a:solidFill>
        </p:spPr>
        <p:txBody>
          <a:bodyPr rtlCol="0" anchor="ctr"/>
          <a:lstStyle>
            <a:lvl1pPr marL="0" indent="0">
              <a:buFontTx/>
              <a:buNone/>
              <a:defRPr sz="2000" b="1">
                <a:solidFill>
                  <a:srgbClr val="FFFFFF"/>
                </a:solidFill>
              </a:defRPr>
            </a:lvl1pPr>
          </a:lstStyle>
          <a:p>
            <a:pPr lvl="0" eaLnBrk="1" latinLnBrk="0" hangingPunct="1"/>
            <a:r>
              <a:rPr kumimoji="0" lang="en-US"/>
              <a:t>Click to edit Master text styles</a:t>
            </a:r>
          </a:p>
        </p:txBody>
      </p:sp>
      <p:sp>
        <p:nvSpPr>
          <p:cNvPr id="15" name="Text Placeholder 14"/>
          <p:cNvSpPr>
            <a:spLocks noGrp="1"/>
          </p:cNvSpPr>
          <p:nvPr>
            <p:ph type="body" sz="quarter" idx="3"/>
          </p:nvPr>
        </p:nvSpPr>
        <p:spPr>
          <a:xfrm>
            <a:off x="4800600" y="1752600"/>
            <a:ext cx="3886200" cy="640080"/>
          </a:xfrm>
          <a:solidFill>
            <a:schemeClr val="accent4"/>
          </a:solidFill>
        </p:spPr>
        <p:txBody>
          <a:bodyPr rtlCol="0" anchor="ctr"/>
          <a:lstStyle>
            <a:lvl1pPr marL="0" indent="0">
              <a:buFontTx/>
              <a:buNone/>
              <a:defRPr sz="2000" b="1">
                <a:solidFill>
                  <a:srgbClr val="FFFFFF"/>
                </a:solidFill>
              </a:defRPr>
            </a:lvl1pPr>
          </a:lstStyle>
          <a:p>
            <a:pPr lvl="0" eaLnBrk="1" latinLnBrk="0" hangingPunct="1"/>
            <a:r>
              <a:rPr kumimoji="0" lang="en-US"/>
              <a:t>Click to edit Master text styles</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3" name="Date Placeholder 2"/>
          <p:cNvSpPr>
            <a:spLocks noGrp="1"/>
          </p:cNvSpPr>
          <p:nvPr>
            <p:ph type="dt" sz="half" idx="10"/>
          </p:nvPr>
        </p:nvSpPr>
        <p:spPr/>
        <p:txBody>
          <a:bodyPr/>
          <a:lstStyle/>
          <a:p>
            <a:fld id="{4A9470A9-3555-4D40-AB1C-ED989CE6D46D}" type="datetime1">
              <a:rPr lang="en-US" smtClean="0"/>
              <a:t>9/12/2016</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lvl1pPr>
              <a:defRPr>
                <a:solidFill>
                  <a:srgbClr val="FFFFFF"/>
                </a:solidFill>
              </a:defRPr>
            </a:lvl1p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5CDC299-7110-411E-9EEC-030D6CDB49F9}" type="datetime1">
              <a:rPr lang="en-US" smtClean="0"/>
              <a:t>9/12/2016</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a:xfrm>
            <a:off x="0" y="6248400"/>
            <a:ext cx="533400" cy="381000"/>
          </a:xfrm>
        </p:spPr>
        <p:txBody>
          <a:bodyPr/>
          <a:lstStyle>
            <a:lvl1pPr>
              <a:defRPr>
                <a:solidFill>
                  <a:schemeClr val="tx2"/>
                </a:solidFill>
              </a:defRPr>
            </a:lvl1p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3050"/>
            <a:ext cx="8077200" cy="869950"/>
          </a:xfrm>
        </p:spPr>
        <p:txBody>
          <a:bodyPr anchor="ctr"/>
          <a:lstStyle>
            <a:lvl1pPr algn="l">
              <a:buNone/>
              <a:defRPr sz="4400" b="0"/>
            </a:lvl1pPr>
          </a:lstStyle>
          <a:p>
            <a:r>
              <a:rPr kumimoji="0" lang="en-US"/>
              <a:t>Click to edit Master title style</a:t>
            </a:r>
          </a:p>
        </p:txBody>
      </p:sp>
      <p:sp>
        <p:nvSpPr>
          <p:cNvPr id="5" name="Date Placeholder 4"/>
          <p:cNvSpPr>
            <a:spLocks noGrp="1"/>
          </p:cNvSpPr>
          <p:nvPr>
            <p:ph type="dt" sz="half" idx="10"/>
          </p:nvPr>
        </p:nvSpPr>
        <p:spPr/>
        <p:txBody>
          <a:bodyPr/>
          <a:lstStyle/>
          <a:p>
            <a:fld id="{8A4DB62C-E330-425B-B2F7-9C20B52F2868}" type="datetime1">
              <a:rPr lang="en-US" smtClean="0"/>
              <a:t>9/12/2016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lvl1pPr>
              <a:defRPr>
                <a:solidFill>
                  <a:srgbClr val="FFFFFF"/>
                </a:solidFill>
              </a:defRPr>
            </a:lvl1pPr>
          </a:lstStyle>
          <a:p>
            <a:fld id="{B6F15528-21DE-4FAA-801E-634DDDAF4B2B}" type="slidenum">
              <a:rPr lang="en-US" smtClean="0"/>
              <a:pPr/>
              <a:t>‹#›</a:t>
            </a:fld>
            <a:endParaRPr lang="en-US"/>
          </a:p>
        </p:txBody>
      </p:sp>
      <p:sp>
        <p:nvSpPr>
          <p:cNvPr id="3" name="Text Placeholder 2"/>
          <p:cNvSpPr>
            <a:spLocks noGrp="1"/>
          </p:cNvSpPr>
          <p:nvPr>
            <p:ph type="body" idx="2"/>
          </p:nvPr>
        </p:nvSpPr>
        <p:spPr>
          <a:xfrm>
            <a:off x="609600" y="1752600"/>
            <a:ext cx="1600200" cy="4343400"/>
          </a:xfrm>
          <a:ln w="50800" cap="sq" cmpd="dbl" algn="ctr">
            <a:solidFill>
              <a:schemeClr val="accent2"/>
            </a:solidFill>
            <a:prstDash val="solid"/>
            <a:miter lim="800000"/>
          </a:ln>
          <a:effectLst/>
        </p:spPr>
        <p:style>
          <a:lnRef idx="3">
            <a:schemeClr val="lt1"/>
          </a:lnRef>
          <a:fillRef idx="1">
            <a:schemeClr val="accent2"/>
          </a:fillRef>
          <a:effectRef idx="1">
            <a:schemeClr val="accent2"/>
          </a:effectRef>
          <a:fontRef idx="minor">
            <a:schemeClr val="lt1"/>
          </a:fontRef>
        </p:style>
        <p:txBody>
          <a:bodyPr lIns="137160" tIns="182880" rIns="137160" bIns="91440"/>
          <a:lstStyle>
            <a:lvl1pPr marL="0" indent="0">
              <a:spcAft>
                <a:spcPts val="1000"/>
              </a:spcAft>
              <a:buNone/>
              <a:defRPr sz="1800"/>
            </a:lvl1pPr>
            <a:lvl2pPr>
              <a:buNone/>
              <a:defRPr sz="1200"/>
            </a:lvl2pPr>
            <a:lvl3pPr>
              <a:buNone/>
              <a:defRPr sz="1000"/>
            </a:lvl3pPr>
            <a:lvl4pPr>
              <a:buNone/>
              <a:defRPr sz="900"/>
            </a:lvl4pPr>
            <a:lvl5pPr>
              <a:buNone/>
              <a:defRPr sz="900"/>
            </a:lvl5pPr>
          </a:lstStyle>
          <a:p>
            <a:pPr lvl="0" eaLnBrk="1" latinLnBrk="0" hangingPunct="1"/>
            <a:r>
              <a:rPr kumimoji="0" lang="en-US"/>
              <a:t>Click to edit Master text styles</a:t>
            </a:r>
          </a:p>
        </p:txBody>
      </p:sp>
      <p:sp>
        <p:nvSpPr>
          <p:cNvPr id="9" name="Content Placeholder 8"/>
          <p:cNvSpPr>
            <a:spLocks noGrp="1"/>
          </p:cNvSpPr>
          <p:nvPr>
            <p:ph sz="quarter" idx="1"/>
          </p:nvPr>
        </p:nvSpPr>
        <p:spPr>
          <a:xfrm>
            <a:off x="2362200" y="1752600"/>
            <a:ext cx="6400800" cy="44196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3">
        <a:schemeClr val="bg2"/>
      </p:bgRef>
    </p:bg>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1600200" y="5486400"/>
            <a:ext cx="7315200" cy="685800"/>
          </a:xfrm>
        </p:spPr>
        <p:txBody>
          <a:bodyPr/>
          <a:lstStyle>
            <a:lvl1pPr marL="0" indent="0">
              <a:buFontTx/>
              <a:buNone/>
              <a:defRPr sz="1700"/>
            </a:lvl1pPr>
            <a:lvl2pPr>
              <a:buFontTx/>
              <a:buNone/>
              <a:defRPr sz="1200"/>
            </a:lvl2pPr>
            <a:lvl3pPr>
              <a:buFontTx/>
              <a:buNone/>
              <a:defRPr sz="1000"/>
            </a:lvl3pPr>
            <a:lvl4pPr>
              <a:buFontTx/>
              <a:buNone/>
              <a:defRPr sz="900"/>
            </a:lvl4pPr>
            <a:lvl5pPr>
              <a:buFontTx/>
              <a:buNone/>
              <a:defRPr sz="900"/>
            </a:lvl5pPr>
          </a:lstStyle>
          <a:p>
            <a:pPr lvl="0" eaLnBrk="1" latinLnBrk="0" hangingPunct="1"/>
            <a:r>
              <a:rPr kumimoji="0" lang="en-US"/>
              <a:t>Click to edit Master text styles</a:t>
            </a:r>
          </a:p>
        </p:txBody>
      </p:sp>
      <p:sp>
        <p:nvSpPr>
          <p:cNvPr id="8" name="Rectangle 7"/>
          <p:cNvSpPr/>
          <p:nvPr/>
        </p:nvSpPr>
        <p:spPr bwMode="white">
          <a:xfrm>
            <a:off x="-9144" y="4572000"/>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9144" y="4663440"/>
            <a:ext cx="1463040"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1545336" y="4654296"/>
            <a:ext cx="7598664"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600200" y="4648200"/>
            <a:ext cx="7315200" cy="685800"/>
          </a:xfrm>
        </p:spPr>
        <p:txBody>
          <a:bodyPr anchor="ctr"/>
          <a:lstStyle>
            <a:lvl1pPr algn="l">
              <a:buNone/>
              <a:defRPr sz="2800" b="0">
                <a:solidFill>
                  <a:srgbClr val="FFFFFF"/>
                </a:solidFill>
              </a:defRPr>
            </a:lvl1pPr>
          </a:lstStyle>
          <a:p>
            <a:r>
              <a:rPr kumimoji="0" lang="en-US"/>
              <a:t>Click to edit Master title style</a:t>
            </a:r>
          </a:p>
        </p:txBody>
      </p:sp>
      <p:sp>
        <p:nvSpPr>
          <p:cNvPr id="11" name="Rectangle 10"/>
          <p:cNvSpPr/>
          <p:nvPr/>
        </p:nvSpPr>
        <p:spPr bwMode="white">
          <a:xfrm>
            <a:off x="1447800" y="0"/>
            <a:ext cx="100584" cy="6867144"/>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Date Placeholder 11"/>
          <p:cNvSpPr>
            <a:spLocks noGrp="1"/>
          </p:cNvSpPr>
          <p:nvPr>
            <p:ph type="dt" sz="half" idx="10"/>
          </p:nvPr>
        </p:nvSpPr>
        <p:spPr>
          <a:xfrm>
            <a:off x="6248400" y="6248400"/>
            <a:ext cx="2667000" cy="365125"/>
          </a:xfrm>
        </p:spPr>
        <p:txBody>
          <a:bodyPr rtlCol="0"/>
          <a:lstStyle/>
          <a:p>
            <a:fld id="{05374623-CFC1-412C-97A4-04D4E59B64C2}" type="datetime1">
              <a:rPr lang="en-US" smtClean="0"/>
              <a:t>9/12/2016</a:t>
            </a:fld>
            <a:endParaRPr lang="en-US"/>
          </a:p>
        </p:txBody>
      </p:sp>
      <p:sp>
        <p:nvSpPr>
          <p:cNvPr id="13" name="Slide Number Placeholder 12"/>
          <p:cNvSpPr>
            <a:spLocks noGrp="1"/>
          </p:cNvSpPr>
          <p:nvPr>
            <p:ph type="sldNum" sz="quarter" idx="11"/>
          </p:nvPr>
        </p:nvSpPr>
        <p:spPr>
          <a:xfrm>
            <a:off x="0" y="4667249"/>
            <a:ext cx="1447800" cy="663578"/>
          </a:xfrm>
        </p:spPr>
        <p:txBody>
          <a:bodyPr rtlCol="0"/>
          <a:lstStyle>
            <a:lvl1pPr>
              <a:defRPr sz="2800"/>
            </a:lvl1pPr>
          </a:lstStyle>
          <a:p>
            <a:fld id="{B6F15528-21DE-4FAA-801E-634DDDAF4B2B}" type="slidenum">
              <a:rPr lang="en-US" smtClean="0"/>
              <a:pPr/>
              <a:t>‹#›</a:t>
            </a:fld>
            <a:endParaRPr lang="en-US"/>
          </a:p>
        </p:txBody>
      </p:sp>
      <p:sp>
        <p:nvSpPr>
          <p:cNvPr id="14" name="Footer Placeholder 13"/>
          <p:cNvSpPr>
            <a:spLocks noGrp="1"/>
          </p:cNvSpPr>
          <p:nvPr>
            <p:ph type="ftr" sz="quarter" idx="12"/>
          </p:nvPr>
        </p:nvSpPr>
        <p:spPr>
          <a:xfrm>
            <a:off x="1600200" y="6248206"/>
            <a:ext cx="4572000" cy="365125"/>
          </a:xfrm>
        </p:spPr>
        <p:txBody>
          <a:bodyPr rtlCol="0"/>
          <a:lstStyle/>
          <a:p>
            <a:endParaRPr lang="en-US"/>
          </a:p>
        </p:txBody>
      </p:sp>
      <p:sp>
        <p:nvSpPr>
          <p:cNvPr id="3" name="Picture Placeholder 2"/>
          <p:cNvSpPr>
            <a:spLocks noGrp="1"/>
          </p:cNvSpPr>
          <p:nvPr>
            <p:ph type="pic" idx="1"/>
          </p:nvPr>
        </p:nvSpPr>
        <p:spPr>
          <a:xfrm>
            <a:off x="1560576" y="0"/>
            <a:ext cx="7583424" cy="4568952"/>
          </a:xfrm>
          <a:solidFill>
            <a:schemeClr val="accent1">
              <a:tint val="40000"/>
            </a:schemeClr>
          </a:solidFill>
          <a:ln>
            <a:noFill/>
          </a:ln>
        </p:spPr>
        <p:txBody>
          <a:bodyPr/>
          <a:lstStyle>
            <a:lvl1pPr marL="0" indent="0">
              <a:buNone/>
              <a:defRPr sz="3200"/>
            </a:lvl1pPr>
          </a:lstStyle>
          <a:p>
            <a:r>
              <a:rPr kumimoji="0" lang="en-US"/>
              <a:t>Click icon to add picture</a:t>
            </a:r>
            <a:endParaRPr kumimoji="0" lang="en-US" dirty="0"/>
          </a:p>
        </p:txBody>
      </p:sp>
    </p:spTree>
  </p:cSld>
  <p:clrMapOvr>
    <a:overrideClrMapping bg1="lt1" tx1="dk1" bg2="lt2" tx2="dk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3" name="Vertical Text Placeholder 2"/>
          <p:cNvSpPr>
            <a:spLocks noGrp="1"/>
          </p:cNvSpPr>
          <p:nvPr>
            <p:ph type="body" orient="vert" idx="1"/>
          </p:nvPr>
        </p:nvSpPr>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p:txBody>
          <a:bodyPr/>
          <a:lstStyle/>
          <a:p>
            <a:fld id="{8AA9DD89-8A4F-4E6F-9DC3-F0E473C3AA45}" type="datetime1">
              <a:rPr lang="en-US" smtClean="0"/>
              <a:t>9/12/2016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bg>
      <p:bgRef idx="1001">
        <a:schemeClr val="bg1"/>
      </p:bgRef>
    </p:bg>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53200" y="609600"/>
            <a:ext cx="2057400" cy="5516563"/>
          </a:xfrm>
        </p:spPr>
        <p:txBody>
          <a:bodyPr vert="eaVert"/>
          <a:lstStyle/>
          <a:p>
            <a:r>
              <a:rPr kumimoji="0" lang="en-US"/>
              <a:t>Click to edit Master title style</a:t>
            </a:r>
          </a:p>
        </p:txBody>
      </p:sp>
      <p:sp>
        <p:nvSpPr>
          <p:cNvPr id="3" name="Vertical Text Placeholder 2"/>
          <p:cNvSpPr>
            <a:spLocks noGrp="1"/>
          </p:cNvSpPr>
          <p:nvPr>
            <p:ph type="body" orient="vert" idx="1"/>
          </p:nvPr>
        </p:nvSpPr>
        <p:spPr>
          <a:xfrm>
            <a:off x="457200" y="609600"/>
            <a:ext cx="5562600" cy="5516564"/>
          </a:xfrm>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a:xfrm>
            <a:off x="6553200" y="6248402"/>
            <a:ext cx="2209800" cy="365125"/>
          </a:xfrm>
        </p:spPr>
        <p:txBody>
          <a:bodyPr/>
          <a:lstStyle/>
          <a:p>
            <a:fld id="{F2ECB3D4-A814-4106-8EDF-ADA9EB42614F}" type="datetime1">
              <a:rPr lang="en-US" smtClean="0"/>
              <a:t>9/12/2016</a:t>
            </a:fld>
            <a:endParaRPr lang="en-US"/>
          </a:p>
        </p:txBody>
      </p:sp>
      <p:sp>
        <p:nvSpPr>
          <p:cNvPr id="5" name="Footer Placeholder 4"/>
          <p:cNvSpPr>
            <a:spLocks noGrp="1"/>
          </p:cNvSpPr>
          <p:nvPr>
            <p:ph type="ftr" sz="quarter" idx="11"/>
          </p:nvPr>
        </p:nvSpPr>
        <p:spPr>
          <a:xfrm>
            <a:off x="457201" y="6248207"/>
            <a:ext cx="5573483" cy="365125"/>
          </a:xfrm>
        </p:spPr>
        <p:txBody>
          <a:bodyPr/>
          <a:lstStyle/>
          <a:p>
            <a:endParaRPr lang="en-US"/>
          </a:p>
        </p:txBody>
      </p:sp>
      <p:sp>
        <p:nvSpPr>
          <p:cNvPr id="7" name="Rectangle 6"/>
          <p:cNvSpPr/>
          <p:nvPr/>
        </p:nvSpPr>
        <p:spPr bwMode="white">
          <a:xfrm>
            <a:off x="6096318" y="0"/>
            <a:ext cx="320040" cy="6858000"/>
          </a:xfrm>
          <a:prstGeom prst="rect">
            <a:avLst/>
          </a:prstGeom>
          <a:solidFill>
            <a:srgbClr val="FFFFFF"/>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8" name="Rectangle 7"/>
          <p:cNvSpPr/>
          <p:nvPr/>
        </p:nvSpPr>
        <p:spPr>
          <a:xfrm>
            <a:off x="6142038" y="609600"/>
            <a:ext cx="228600" cy="6248400"/>
          </a:xfrm>
          <a:prstGeom prst="rect">
            <a:avLst/>
          </a:prstGeom>
          <a:solidFill>
            <a:schemeClr val="accent1"/>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9" name="Rectangle 8"/>
          <p:cNvSpPr/>
          <p:nvPr/>
        </p:nvSpPr>
        <p:spPr>
          <a:xfrm>
            <a:off x="6142038" y="0"/>
            <a:ext cx="228600" cy="533400"/>
          </a:xfrm>
          <a:prstGeom prst="rect">
            <a:avLst/>
          </a:prstGeom>
          <a:solidFill>
            <a:schemeClr val="accent2"/>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6" name="Slide Number Placeholder 5"/>
          <p:cNvSpPr>
            <a:spLocks noGrp="1"/>
          </p:cNvSpPr>
          <p:nvPr>
            <p:ph type="sldNum" sz="quarter" idx="12"/>
          </p:nvPr>
        </p:nvSpPr>
        <p:spPr>
          <a:xfrm rot="5400000">
            <a:off x="5989638" y="144462"/>
            <a:ext cx="533400" cy="244476"/>
          </a:xfrm>
        </p:spPr>
        <p:txBody>
          <a:bodyPr/>
          <a:lstStyle/>
          <a:p>
            <a:fld id="{B6F15528-21DE-4FAA-801E-634DDDAF4B2B}"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
  <p:cSld name="Title and Body">
    <p:spTree>
      <p:nvGrpSpPr>
        <p:cNvPr id="1" name="Shape 15"/>
        <p:cNvGrpSpPr/>
        <p:nvPr/>
      </p:nvGrpSpPr>
      <p:grpSpPr>
        <a:xfrm>
          <a:off x="0" y="0"/>
          <a:ext cx="0" cy="0"/>
          <a:chOff x="0" y="0"/>
          <a:chExt cx="0" cy="0"/>
        </a:xfrm>
      </p:grpSpPr>
      <p:sp>
        <p:nvSpPr>
          <p:cNvPr id="16" name="Shape 16"/>
          <p:cNvSpPr txBox="1">
            <a:spLocks noGrp="1"/>
          </p:cNvSpPr>
          <p:nvPr>
            <p:ph type="title"/>
          </p:nvPr>
        </p:nvSpPr>
        <p:spPr>
          <a:xfrm>
            <a:off x="457200" y="274637"/>
            <a:ext cx="8229600" cy="1143200"/>
          </a:xfrm>
          <a:prstGeom prst="rect">
            <a:avLst/>
          </a:prstGeom>
        </p:spPr>
        <p:txBody>
          <a:bodyPr lIns="91425" tIns="91425" rIns="91425" bIns="91425" anchor="b" anchorCtr="0"/>
          <a:lstStyle>
            <a:lvl1pPr>
              <a:spcBef>
                <a:spcPts val="0"/>
              </a:spcBef>
              <a:defRPr>
                <a:solidFill>
                  <a:srgbClr val="DA0002"/>
                </a:solidFill>
              </a:defRPr>
            </a:lvl1pPr>
            <a:lvl2pPr>
              <a:spcBef>
                <a:spcPts val="0"/>
              </a:spcBef>
              <a:defRPr>
                <a:solidFill>
                  <a:srgbClr val="DA0002"/>
                </a:solidFill>
              </a:defRPr>
            </a:lvl2pPr>
            <a:lvl3pPr>
              <a:spcBef>
                <a:spcPts val="0"/>
              </a:spcBef>
              <a:defRPr>
                <a:solidFill>
                  <a:srgbClr val="DA0002"/>
                </a:solidFill>
              </a:defRPr>
            </a:lvl3pPr>
            <a:lvl4pPr>
              <a:spcBef>
                <a:spcPts val="0"/>
              </a:spcBef>
              <a:defRPr>
                <a:solidFill>
                  <a:srgbClr val="DA0002"/>
                </a:solidFill>
              </a:defRPr>
            </a:lvl4pPr>
            <a:lvl5pPr>
              <a:spcBef>
                <a:spcPts val="0"/>
              </a:spcBef>
              <a:defRPr>
                <a:solidFill>
                  <a:srgbClr val="DA0002"/>
                </a:solidFill>
              </a:defRPr>
            </a:lvl5pPr>
            <a:lvl6pPr>
              <a:spcBef>
                <a:spcPts val="0"/>
              </a:spcBef>
              <a:defRPr>
                <a:solidFill>
                  <a:srgbClr val="DA0002"/>
                </a:solidFill>
              </a:defRPr>
            </a:lvl6pPr>
            <a:lvl7pPr>
              <a:spcBef>
                <a:spcPts val="0"/>
              </a:spcBef>
              <a:defRPr>
                <a:solidFill>
                  <a:srgbClr val="DA0002"/>
                </a:solidFill>
              </a:defRPr>
            </a:lvl7pPr>
            <a:lvl8pPr>
              <a:spcBef>
                <a:spcPts val="0"/>
              </a:spcBef>
              <a:defRPr>
                <a:solidFill>
                  <a:srgbClr val="DA0002"/>
                </a:solidFill>
              </a:defRPr>
            </a:lvl8pPr>
            <a:lvl9pPr>
              <a:spcBef>
                <a:spcPts val="0"/>
              </a:spcBef>
              <a:defRPr>
                <a:solidFill>
                  <a:srgbClr val="DA0002"/>
                </a:solidFill>
              </a:defRPr>
            </a:lvl9pPr>
          </a:lstStyle>
          <a:p>
            <a:endParaRPr/>
          </a:p>
        </p:txBody>
      </p:sp>
      <p:sp>
        <p:nvSpPr>
          <p:cNvPr id="17" name="Shape 17"/>
          <p:cNvSpPr txBox="1">
            <a:spLocks noGrp="1"/>
          </p:cNvSpPr>
          <p:nvPr>
            <p:ph type="body" idx="1"/>
          </p:nvPr>
        </p:nvSpPr>
        <p:spPr>
          <a:xfrm>
            <a:off x="457200" y="1600201"/>
            <a:ext cx="8229600" cy="4967599"/>
          </a:xfrm>
          <a:prstGeom prst="rect">
            <a:avLst/>
          </a:prstGeom>
        </p:spPr>
        <p:txBody>
          <a:bodyPr lIns="91425" tIns="91425" rIns="91425" bIns="91425" anchor="t" anchorCtr="0"/>
          <a:lstStyle>
            <a:lvl1pPr>
              <a:spcBef>
                <a:spcPts val="0"/>
              </a:spcBef>
              <a:defRPr/>
            </a:lvl1pPr>
            <a:lvl2pPr>
              <a:spcBef>
                <a:spcPts val="0"/>
              </a:spcBef>
              <a:defRPr/>
            </a:lvl2pPr>
            <a:lvl3pPr>
              <a:spcBef>
                <a:spcPts val="0"/>
              </a:spcBef>
              <a:defRPr/>
            </a:lvl3pPr>
            <a:lvl4pPr>
              <a:spcBef>
                <a:spcPts val="0"/>
              </a:spcBef>
              <a:defRPr/>
            </a:lvl4pPr>
            <a:lvl5pPr>
              <a:spcBef>
                <a:spcPts val="0"/>
              </a:spcBef>
              <a:defRPr/>
            </a:lvl5pPr>
            <a:lvl6pPr>
              <a:spcBef>
                <a:spcPts val="0"/>
              </a:spcBef>
              <a:defRPr/>
            </a:lvl6pPr>
            <a:lvl7pPr>
              <a:spcBef>
                <a:spcPts val="0"/>
              </a:spcBef>
              <a:defRPr/>
            </a:lvl7pPr>
            <a:lvl8pPr>
              <a:spcBef>
                <a:spcPts val="0"/>
              </a:spcBef>
              <a:defRPr/>
            </a:lvl8pPr>
            <a:lvl9pPr>
              <a:spcBef>
                <a:spcPts val="0"/>
              </a:spcBef>
              <a:defRPr/>
            </a:lvl9pPr>
          </a:lstStyle>
          <a:p>
            <a:endParaRPr/>
          </a:p>
        </p:txBody>
      </p:sp>
      <p:sp>
        <p:nvSpPr>
          <p:cNvPr id="19" name="Shape 19"/>
          <p:cNvSpPr txBox="1">
            <a:spLocks noGrp="1"/>
          </p:cNvSpPr>
          <p:nvPr>
            <p:ph type="sldNum" idx="12"/>
          </p:nvPr>
        </p:nvSpPr>
        <p:spPr>
          <a:xfrm>
            <a:off x="8556792" y="6333133"/>
            <a:ext cx="548699" cy="524800"/>
          </a:xfrm>
          <a:prstGeom prst="rect">
            <a:avLst/>
          </a:prstGeom>
        </p:spPr>
        <p:txBody>
          <a:bodyPr lIns="91425" tIns="91425" rIns="91425" bIns="91425" anchor="ctr" anchorCtr="0">
            <a:noAutofit/>
          </a:bodyPr>
          <a:lstStyle>
            <a:lvl1pPr>
              <a:spcBef>
                <a:spcPts val="0"/>
              </a:spcBef>
              <a:buNone/>
              <a:defRPr/>
            </a:lvl1pPr>
          </a:lstStyle>
          <a:p>
            <a:fld id="{00000000-1234-1234-1234-123412341234}" type="slidenum">
              <a:rPr lang="en" smtClean="0"/>
              <a:pPr/>
              <a:t>‹#›</a:t>
            </a:fld>
            <a:endParaRPr lang="en"/>
          </a:p>
        </p:txBody>
      </p:sp>
    </p:spTree>
    <p:extLst>
      <p:ext uri="{BB962C8B-B14F-4D97-AF65-F5344CB8AC3E}">
        <p14:creationId xmlns:p14="http://schemas.microsoft.com/office/powerpoint/2010/main" val="32765857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2" name="Title Placeholder 21"/>
          <p:cNvSpPr>
            <a:spLocks noGrp="1"/>
          </p:cNvSpPr>
          <p:nvPr>
            <p:ph type="title"/>
          </p:nvPr>
        </p:nvSpPr>
        <p:spPr>
          <a:xfrm>
            <a:off x="609600" y="228600"/>
            <a:ext cx="8153400" cy="990600"/>
          </a:xfrm>
          <a:prstGeom prst="rect">
            <a:avLst/>
          </a:prstGeom>
        </p:spPr>
        <p:txBody>
          <a:bodyPr vert="horz" anchor="ctr">
            <a:normAutofit/>
          </a:bodyPr>
          <a:lstStyle/>
          <a:p>
            <a:r>
              <a:rPr kumimoji="0" lang="en-US"/>
              <a:t>Click to edit Master title style</a:t>
            </a:r>
          </a:p>
        </p:txBody>
      </p:sp>
      <p:sp>
        <p:nvSpPr>
          <p:cNvPr id="13" name="Text Placeholder 12"/>
          <p:cNvSpPr>
            <a:spLocks noGrp="1"/>
          </p:cNvSpPr>
          <p:nvPr>
            <p:ph type="body" idx="1"/>
          </p:nvPr>
        </p:nvSpPr>
        <p:spPr>
          <a:xfrm>
            <a:off x="612648" y="1600200"/>
            <a:ext cx="8153400" cy="4526280"/>
          </a:xfrm>
          <a:prstGeom prst="rect">
            <a:avLst/>
          </a:prstGeom>
        </p:spPr>
        <p:txBody>
          <a:bodyPr vert="horz">
            <a:normAutofit/>
          </a:bodyPr>
          <a:lstStyle/>
          <a:p>
            <a:pPr lvl="0" eaLnBrk="1" latinLnBrk="0" hangingPunct="1"/>
            <a:r>
              <a:rPr kumimoji="0" lang="en-US"/>
              <a:t>Click to edit Master text styles</a:t>
            </a:r>
          </a:p>
          <a:p>
            <a:pPr lvl="1" eaLnBrk="1" latinLnBrk="0" hangingPunct="1"/>
            <a:r>
              <a:rPr kumimoji="0" lang="en-US"/>
              <a:t>Second level</a:t>
            </a:r>
          </a:p>
          <a:p>
            <a:pPr lvl="2" eaLnBrk="1" latinLnBrk="0" hangingPunct="1"/>
            <a:r>
              <a:rPr kumimoji="0" lang="en-US"/>
              <a:t>Third level</a:t>
            </a:r>
          </a:p>
          <a:p>
            <a:pPr lvl="3" eaLnBrk="1" latinLnBrk="0" hangingPunct="1"/>
            <a:r>
              <a:rPr kumimoji="0" lang="en-US"/>
              <a:t>Fourth level</a:t>
            </a:r>
          </a:p>
          <a:p>
            <a:pPr lvl="4" eaLnBrk="1" latinLnBrk="0" hangingPunct="1"/>
            <a:r>
              <a:rPr kumimoji="0" lang="en-US"/>
              <a:t>Fifth level</a:t>
            </a:r>
          </a:p>
        </p:txBody>
      </p:sp>
      <p:sp>
        <p:nvSpPr>
          <p:cNvPr id="14" name="Date Placeholder 13"/>
          <p:cNvSpPr>
            <a:spLocks noGrp="1"/>
          </p:cNvSpPr>
          <p:nvPr>
            <p:ph type="dt" sz="half" idx="2"/>
          </p:nvPr>
        </p:nvSpPr>
        <p:spPr>
          <a:xfrm>
            <a:off x="6096000" y="6248400"/>
            <a:ext cx="2667000" cy="365125"/>
          </a:xfrm>
          <a:prstGeom prst="rect">
            <a:avLst/>
          </a:prstGeom>
        </p:spPr>
        <p:txBody>
          <a:bodyPr vert="horz" anchor="ctr" anchorCtr="0"/>
          <a:lstStyle>
            <a:lvl1pPr algn="l" eaLnBrk="1" latinLnBrk="0" hangingPunct="1">
              <a:defRPr kumimoji="0" sz="1400">
                <a:solidFill>
                  <a:schemeClr val="tx2"/>
                </a:solidFill>
              </a:defRPr>
            </a:lvl1pPr>
          </a:lstStyle>
          <a:p>
            <a:fld id="{CE446779-0DA1-4074-99C1-35A6BC8DD2E8}" type="datetime1">
              <a:rPr lang="en-US" smtClean="0"/>
              <a:t>9/12/2016</a:t>
            </a:fld>
            <a:endParaRPr lang="en-US"/>
          </a:p>
        </p:txBody>
      </p:sp>
      <p:sp>
        <p:nvSpPr>
          <p:cNvPr id="3" name="Footer Placeholder 2"/>
          <p:cNvSpPr>
            <a:spLocks noGrp="1"/>
          </p:cNvSpPr>
          <p:nvPr>
            <p:ph type="ftr" sz="quarter" idx="3"/>
          </p:nvPr>
        </p:nvSpPr>
        <p:spPr>
          <a:xfrm>
            <a:off x="609600" y="6248206"/>
            <a:ext cx="5421083" cy="365125"/>
          </a:xfrm>
          <a:prstGeom prst="rect">
            <a:avLst/>
          </a:prstGeom>
        </p:spPr>
        <p:txBody>
          <a:bodyPr vert="horz" anchor="ctr"/>
          <a:lstStyle>
            <a:lvl1pPr algn="r" eaLnBrk="1" latinLnBrk="0" hangingPunct="1">
              <a:defRPr kumimoji="0" sz="1400">
                <a:solidFill>
                  <a:schemeClr val="tx2"/>
                </a:solidFill>
              </a:defRPr>
            </a:lvl1pPr>
          </a:lstStyle>
          <a:p>
            <a:endParaRPr lang="en-US"/>
          </a:p>
        </p:txBody>
      </p:sp>
      <p:sp>
        <p:nvSpPr>
          <p:cNvPr id="7" name="Rectangle 6"/>
          <p:cNvSpPr/>
          <p:nvPr/>
        </p:nvSpPr>
        <p:spPr bwMode="white">
          <a:xfrm>
            <a:off x="0" y="1234440"/>
            <a:ext cx="9144000" cy="32004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280160"/>
            <a:ext cx="533400" cy="228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590550" y="1280160"/>
            <a:ext cx="8553450" cy="228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3" name="Slide Number Placeholder 22"/>
          <p:cNvSpPr>
            <a:spLocks noGrp="1"/>
          </p:cNvSpPr>
          <p:nvPr>
            <p:ph type="sldNum" sz="quarter" idx="4"/>
          </p:nvPr>
        </p:nvSpPr>
        <p:spPr>
          <a:xfrm>
            <a:off x="0" y="1272222"/>
            <a:ext cx="533400" cy="244476"/>
          </a:xfrm>
          <a:prstGeom prst="rect">
            <a:avLst/>
          </a:prstGeom>
        </p:spPr>
        <p:txBody>
          <a:bodyPr vert="horz" anchor="ctr" anchorCtr="0">
            <a:normAutofit/>
          </a:bodyPr>
          <a:lstStyle>
            <a:lvl1pPr algn="ctr" eaLnBrk="1" latinLnBrk="0" hangingPunct="1">
              <a:defRPr kumimoji="0" sz="1400" b="1">
                <a:solidFill>
                  <a:srgbClr val="FFFFFF"/>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 id="2147483684" r:id="rId12"/>
  </p:sldLayoutIdLst>
  <p:hf hdr="0" ftr="0" dt="0"/>
  <p:txStyles>
    <p:titleStyle>
      <a:lvl1pPr algn="l" rtl="0" eaLnBrk="1" latinLnBrk="0" hangingPunct="1">
        <a:spcBef>
          <a:spcPct val="0"/>
        </a:spcBef>
        <a:buNone/>
        <a:defRPr kumimoji="0" sz="4400" kern="1200">
          <a:solidFill>
            <a:schemeClr val="tx2"/>
          </a:solidFill>
          <a:latin typeface="+mj-lt"/>
          <a:ea typeface="+mj-ea"/>
          <a:cs typeface="+mj-cs"/>
        </a:defRPr>
      </a:lvl1pPr>
    </p:titleStyle>
    <p:body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1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2.xml"/></Relationships>
</file>

<file path=ppt/slides/_rels/slide19.xml.rels><?xml version="1.0" encoding="UTF-8" standalone="yes"?>
<Relationships xmlns="http://schemas.openxmlformats.org/package/2006/relationships"><Relationship Id="rId3" Type="http://schemas.openxmlformats.org/officeDocument/2006/relationships/comments" Target="../comments/comment1.xml"/><Relationship Id="rId2" Type="http://schemas.openxmlformats.org/officeDocument/2006/relationships/notesSlide" Target="../notesSlides/notesSlide18.xml"/><Relationship Id="rId1" Type="http://schemas.openxmlformats.org/officeDocument/2006/relationships/slideLayout" Target="../slideLayouts/slideLayout1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1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1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fr-BE" dirty="0"/>
              <a:t>CS/ENGRD 2110</a:t>
            </a:r>
            <a:br>
              <a:rPr lang="fr-BE" dirty="0"/>
            </a:br>
            <a:r>
              <a:rPr lang="fr-BE" dirty="0"/>
              <a:t>FALL 2016</a:t>
            </a:r>
          </a:p>
        </p:txBody>
      </p:sp>
      <p:sp>
        <p:nvSpPr>
          <p:cNvPr id="3" name="Subtitle 2"/>
          <p:cNvSpPr>
            <a:spLocks noGrp="1"/>
          </p:cNvSpPr>
          <p:nvPr>
            <p:ph type="subTitle" idx="1"/>
          </p:nvPr>
        </p:nvSpPr>
        <p:spPr/>
        <p:txBody>
          <a:bodyPr>
            <a:normAutofit fontScale="77500" lnSpcReduction="20000"/>
          </a:bodyPr>
          <a:lstStyle/>
          <a:p>
            <a:r>
              <a:rPr lang="fr-BE" dirty="0"/>
              <a:t>Lecture 7: Interfaces and Abstract Classes</a:t>
            </a:r>
          </a:p>
          <a:p>
            <a:r>
              <a:rPr lang="fr-BE" dirty="0"/>
              <a:t>http://courses.cs.cornell.edu/cs2110</a:t>
            </a:r>
          </a:p>
        </p:txBody>
      </p:sp>
      <p:sp>
        <p:nvSpPr>
          <p:cNvPr id="4" name="Slide Number Placeholder 3"/>
          <p:cNvSpPr>
            <a:spLocks noGrp="1"/>
          </p:cNvSpPr>
          <p:nvPr>
            <p:ph type="sldNum" sz="quarter" idx="12"/>
          </p:nvPr>
        </p:nvSpPr>
        <p:spPr/>
        <p:txBody>
          <a:bodyPr/>
          <a:lstStyle/>
          <a:p>
            <a:fld id="{B6F15528-21DE-4FAA-801E-634DDDAF4B2B}" type="slidenum">
              <a:rPr lang="en-US" smtClean="0"/>
              <a:pPr/>
              <a:t>1</a:t>
            </a:fld>
            <a:endParaRPr lang="en-US"/>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Announcements</a:t>
            </a:r>
          </a:p>
        </p:txBody>
      </p:sp>
      <p:sp>
        <p:nvSpPr>
          <p:cNvPr id="3" name="Slide Number Placeholder 2"/>
          <p:cNvSpPr>
            <a:spLocks noGrp="1"/>
          </p:cNvSpPr>
          <p:nvPr>
            <p:ph type="sldNum" sz="quarter" idx="12"/>
          </p:nvPr>
        </p:nvSpPr>
        <p:spPr/>
        <p:txBody>
          <a:bodyPr>
            <a:normAutofit fontScale="85000" lnSpcReduction="20000"/>
          </a:bodyPr>
          <a:lstStyle/>
          <a:p>
            <a:fld id="{B6F15528-21DE-4FAA-801E-634DDDAF4B2B}" type="slidenum">
              <a:rPr lang="en-US" smtClean="0"/>
              <a:pPr/>
              <a:t>2</a:t>
            </a:fld>
            <a:endParaRPr lang="en-US"/>
          </a:p>
        </p:txBody>
      </p:sp>
      <p:sp>
        <p:nvSpPr>
          <p:cNvPr id="4" name="Content Placeholder 3"/>
          <p:cNvSpPr>
            <a:spLocks noGrp="1"/>
          </p:cNvSpPr>
          <p:nvPr>
            <p:ph sz="quarter" idx="1"/>
          </p:nvPr>
        </p:nvSpPr>
        <p:spPr/>
        <p:txBody>
          <a:bodyPr/>
          <a:lstStyle/>
          <a:p>
            <a:pPr>
              <a:lnSpc>
                <a:spcPct val="200000"/>
              </a:lnSpc>
            </a:pPr>
            <a:r>
              <a:rPr lang="en-US" dirty="0"/>
              <a:t>Attendance for this week’s recitation is mandatory!</a:t>
            </a:r>
          </a:p>
          <a:p>
            <a:pPr>
              <a:lnSpc>
                <a:spcPct val="200000"/>
              </a:lnSpc>
            </a:pPr>
            <a:r>
              <a:rPr lang="en-US" dirty="0"/>
              <a:t>A2 is due Today</a:t>
            </a:r>
          </a:p>
          <a:p>
            <a:pPr>
              <a:lnSpc>
                <a:spcPct val="200000"/>
              </a:lnSpc>
            </a:pPr>
            <a:r>
              <a:rPr lang="en-US" dirty="0"/>
              <a:t>Get started on A3 – a method every other day</a:t>
            </a:r>
          </a:p>
        </p:txBody>
      </p:sp>
    </p:spTree>
    <p:extLst>
      <p:ext uri="{BB962C8B-B14F-4D97-AF65-F5344CB8AC3E}">
        <p14:creationId xmlns:p14="http://schemas.microsoft.com/office/powerpoint/2010/main" val="228770504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43"/>
        <p:cNvGrpSpPr/>
        <p:nvPr/>
      </p:nvGrpSpPr>
      <p:grpSpPr>
        <a:xfrm>
          <a:off x="0" y="0"/>
          <a:ext cx="0" cy="0"/>
          <a:chOff x="0" y="0"/>
          <a:chExt cx="0" cy="0"/>
        </a:xfrm>
      </p:grpSpPr>
      <p:sp>
        <p:nvSpPr>
          <p:cNvPr id="44" name="Shape 44"/>
          <p:cNvSpPr txBox="1">
            <a:spLocks noGrp="1"/>
          </p:cNvSpPr>
          <p:nvPr>
            <p:ph type="title"/>
          </p:nvPr>
        </p:nvSpPr>
        <p:spPr>
          <a:prstGeom prst="rect">
            <a:avLst/>
          </a:prstGeom>
        </p:spPr>
        <p:txBody>
          <a:bodyPr vert="horz" lIns="91425" tIns="91425" rIns="91425" bIns="91425" anchor="b" anchorCtr="0">
            <a:noAutofit/>
          </a:bodyPr>
          <a:lstStyle/>
          <a:p>
            <a:r>
              <a:rPr lang="en" sz="3200" dirty="0"/>
              <a:t>A Little Geometry!</a:t>
            </a:r>
          </a:p>
        </p:txBody>
      </p:sp>
      <p:sp>
        <p:nvSpPr>
          <p:cNvPr id="45" name="Shape 45"/>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Abstract Classes</a:t>
            </a:r>
          </a:p>
        </p:txBody>
      </p:sp>
      <p:sp>
        <p:nvSpPr>
          <p:cNvPr id="46" name="Shape 46"/>
          <p:cNvSpPr/>
          <p:nvPr/>
        </p:nvSpPr>
        <p:spPr>
          <a:xfrm>
            <a:off x="3502201" y="2316176"/>
            <a:ext cx="2139599" cy="10352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b="1">
                <a:solidFill>
                  <a:srgbClr val="1155CC"/>
                </a:solidFill>
                <a:latin typeface="Courier New"/>
                <a:ea typeface="Courier New"/>
                <a:cs typeface="Courier New"/>
                <a:sym typeface="Courier New"/>
              </a:rPr>
              <a:t>Shape</a:t>
            </a:r>
          </a:p>
          <a:p>
            <a:r>
              <a:rPr lang="en" sz="2000"/>
              <a:t>    x </a:t>
            </a:r>
            <a:r>
              <a:rPr lang="en" sz="2000">
                <a:solidFill>
                  <a:schemeClr val="dk1"/>
                </a:solidFill>
              </a:rPr>
              <a:t>____</a:t>
            </a:r>
          </a:p>
          <a:p>
            <a:r>
              <a:rPr lang="en" sz="2000"/>
              <a:t>    y </a:t>
            </a:r>
            <a:r>
              <a:rPr lang="en" sz="2000">
                <a:solidFill>
                  <a:schemeClr val="dk1"/>
                </a:solidFill>
              </a:rPr>
              <a:t>____</a:t>
            </a:r>
          </a:p>
        </p:txBody>
      </p:sp>
      <p:sp>
        <p:nvSpPr>
          <p:cNvPr id="47" name="Shape 47"/>
          <p:cNvSpPr/>
          <p:nvPr/>
        </p:nvSpPr>
        <p:spPr>
          <a:xfrm>
            <a:off x="3258900" y="4210676"/>
            <a:ext cx="2626200" cy="13565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b="1">
                <a:solidFill>
                  <a:srgbClr val="1155CC"/>
                </a:solidFill>
                <a:latin typeface="Courier New"/>
                <a:ea typeface="Courier New"/>
                <a:cs typeface="Courier New"/>
                <a:sym typeface="Courier New"/>
              </a:rPr>
              <a:t>Triangle</a:t>
            </a:r>
          </a:p>
          <a:p>
            <a:r>
              <a:rPr lang="en" sz="2000"/>
              <a:t>   area()     </a:t>
            </a:r>
          </a:p>
          <a:p>
            <a:r>
              <a:rPr lang="en" sz="2000"/>
              <a:t>   base</a:t>
            </a:r>
            <a:r>
              <a:rPr lang="en" sz="2000">
                <a:solidFill>
                  <a:schemeClr val="dk1"/>
                </a:solidFill>
              </a:rPr>
              <a:t>____</a:t>
            </a:r>
          </a:p>
          <a:p>
            <a:r>
              <a:rPr lang="en" sz="2000"/>
              <a:t>   height </a:t>
            </a:r>
            <a:r>
              <a:rPr lang="en" sz="2000">
                <a:solidFill>
                  <a:schemeClr val="dk1"/>
                </a:solidFill>
              </a:rPr>
              <a:t>____</a:t>
            </a:r>
          </a:p>
        </p:txBody>
      </p:sp>
      <p:sp>
        <p:nvSpPr>
          <p:cNvPr id="48" name="Shape 48"/>
          <p:cNvSpPr/>
          <p:nvPr/>
        </p:nvSpPr>
        <p:spPr>
          <a:xfrm>
            <a:off x="6338126" y="4230625"/>
            <a:ext cx="2139599" cy="995400"/>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b="1" dirty="0">
                <a:solidFill>
                  <a:srgbClr val="1155CC"/>
                </a:solidFill>
                <a:latin typeface="Courier New"/>
                <a:ea typeface="Courier New"/>
                <a:cs typeface="Courier New"/>
                <a:sym typeface="Courier New"/>
              </a:rPr>
              <a:t>Circle</a:t>
            </a:r>
          </a:p>
          <a:p>
            <a:r>
              <a:rPr lang="en" sz="2000" dirty="0"/>
              <a:t>   area()</a:t>
            </a:r>
          </a:p>
          <a:p>
            <a:r>
              <a:rPr lang="en" sz="2000" dirty="0"/>
              <a:t>   radius </a:t>
            </a:r>
            <a:r>
              <a:rPr lang="en-US" sz="2000" dirty="0"/>
              <a:t>_</a:t>
            </a:r>
            <a:r>
              <a:rPr lang="en" sz="2000" dirty="0">
                <a:solidFill>
                  <a:schemeClr val="dk1"/>
                </a:solidFill>
              </a:rPr>
              <a:t>_</a:t>
            </a:r>
            <a:r>
              <a:rPr lang="en-US" sz="2000" dirty="0">
                <a:solidFill>
                  <a:schemeClr val="dk1"/>
                </a:solidFill>
              </a:rPr>
              <a:t>5</a:t>
            </a:r>
            <a:r>
              <a:rPr lang="en" sz="2000" dirty="0">
                <a:solidFill>
                  <a:schemeClr val="dk1"/>
                </a:solidFill>
              </a:rPr>
              <a:t>_</a:t>
            </a:r>
            <a:r>
              <a:rPr lang="en-US" sz="2000" dirty="0">
                <a:solidFill>
                  <a:schemeClr val="dk1"/>
                </a:solidFill>
              </a:rPr>
              <a:t>_</a:t>
            </a:r>
            <a:endParaRPr lang="en" sz="2000" dirty="0">
              <a:solidFill>
                <a:schemeClr val="dk1"/>
              </a:solidFill>
            </a:endParaRPr>
          </a:p>
        </p:txBody>
      </p:sp>
      <p:sp>
        <p:nvSpPr>
          <p:cNvPr id="49" name="Shape 49"/>
          <p:cNvSpPr/>
          <p:nvPr/>
        </p:nvSpPr>
        <p:spPr>
          <a:xfrm>
            <a:off x="666276" y="4210676"/>
            <a:ext cx="2139599" cy="10352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b="1">
                <a:solidFill>
                  <a:srgbClr val="1155CC"/>
                </a:solidFill>
                <a:latin typeface="Courier New"/>
                <a:ea typeface="Courier New"/>
                <a:cs typeface="Courier New"/>
                <a:sym typeface="Courier New"/>
              </a:rPr>
              <a:t>Square</a:t>
            </a:r>
          </a:p>
          <a:p>
            <a:r>
              <a:rPr lang="en" sz="2000"/>
              <a:t>   area()</a:t>
            </a:r>
          </a:p>
          <a:p>
            <a:r>
              <a:rPr lang="en" sz="2000"/>
              <a:t>   size ____</a:t>
            </a:r>
          </a:p>
        </p:txBody>
      </p:sp>
      <p:cxnSp>
        <p:nvCxnSpPr>
          <p:cNvPr id="50" name="Shape 50"/>
          <p:cNvCxnSpPr>
            <a:stCxn id="46" idx="2"/>
            <a:endCxn id="49" idx="0"/>
          </p:cNvCxnSpPr>
          <p:nvPr/>
        </p:nvCxnSpPr>
        <p:spPr>
          <a:xfrm flipH="1">
            <a:off x="1736099" y="3351474"/>
            <a:ext cx="2835900" cy="859200"/>
          </a:xfrm>
          <a:prstGeom prst="straightConnector1">
            <a:avLst/>
          </a:prstGeom>
          <a:noFill/>
          <a:ln w="19050" cap="flat">
            <a:solidFill>
              <a:schemeClr val="dk2"/>
            </a:solidFill>
            <a:prstDash val="solid"/>
            <a:round/>
            <a:headEnd type="none" w="lg" len="lg"/>
            <a:tailEnd type="triangle" w="lg" len="lg"/>
          </a:ln>
        </p:spPr>
      </p:cxnSp>
      <p:cxnSp>
        <p:nvCxnSpPr>
          <p:cNvPr id="51" name="Shape 51"/>
          <p:cNvCxnSpPr>
            <a:stCxn id="46" idx="2"/>
            <a:endCxn id="47" idx="0"/>
          </p:cNvCxnSpPr>
          <p:nvPr/>
        </p:nvCxnSpPr>
        <p:spPr>
          <a:xfrm>
            <a:off x="4571999" y="3351474"/>
            <a:ext cx="0" cy="859200"/>
          </a:xfrm>
          <a:prstGeom prst="straightConnector1">
            <a:avLst/>
          </a:prstGeom>
          <a:noFill/>
          <a:ln w="19050" cap="flat">
            <a:solidFill>
              <a:schemeClr val="dk2"/>
            </a:solidFill>
            <a:prstDash val="solid"/>
            <a:round/>
            <a:headEnd type="none" w="lg" len="lg"/>
            <a:tailEnd type="triangle" w="lg" len="lg"/>
          </a:ln>
        </p:spPr>
      </p:cxnSp>
      <p:cxnSp>
        <p:nvCxnSpPr>
          <p:cNvPr id="52" name="Shape 52"/>
          <p:cNvCxnSpPr>
            <a:stCxn id="46" idx="2"/>
            <a:endCxn id="48" idx="0"/>
          </p:cNvCxnSpPr>
          <p:nvPr/>
        </p:nvCxnSpPr>
        <p:spPr>
          <a:xfrm>
            <a:off x="4571999" y="3351474"/>
            <a:ext cx="2835900" cy="879300"/>
          </a:xfrm>
          <a:prstGeom prst="straightConnector1">
            <a:avLst/>
          </a:prstGeom>
          <a:noFill/>
          <a:ln w="19050" cap="flat">
            <a:solidFill>
              <a:schemeClr val="dk2"/>
            </a:solidFill>
            <a:prstDash val="solid"/>
            <a:round/>
            <a:headEnd type="none" w="lg" len="lg"/>
            <a:tailEnd type="triangle" w="lg" len="lg"/>
          </a:ln>
        </p:spPr>
      </p:cxnSp>
    </p:spTree>
    <p:extLst>
      <p:ext uri="{BB962C8B-B14F-4D97-AF65-F5344CB8AC3E}">
        <p14:creationId xmlns:p14="http://schemas.microsoft.com/office/powerpoint/2010/main" val="105738764"/>
      </p:ext>
    </p:extLst>
  </p:cSld>
  <p:clrMapOvr>
    <a:masterClrMapping/>
  </p:clrMapOvr>
  <p:transition spd="slow">
    <p:cut/>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56"/>
        <p:cNvGrpSpPr/>
        <p:nvPr/>
      </p:nvGrpSpPr>
      <p:grpSpPr>
        <a:xfrm>
          <a:off x="0" y="0"/>
          <a:ext cx="0" cy="0"/>
          <a:chOff x="0" y="0"/>
          <a:chExt cx="0" cy="0"/>
        </a:xfrm>
      </p:grpSpPr>
      <p:sp>
        <p:nvSpPr>
          <p:cNvPr id="57" name="Shape 57"/>
          <p:cNvSpPr txBox="1">
            <a:spLocks noGrp="1"/>
          </p:cNvSpPr>
          <p:nvPr>
            <p:ph type="title"/>
          </p:nvPr>
        </p:nvSpPr>
        <p:spPr>
          <a:prstGeom prst="rect">
            <a:avLst/>
          </a:prstGeom>
        </p:spPr>
        <p:txBody>
          <a:bodyPr vert="horz" lIns="91425" tIns="91425" rIns="91425" bIns="91425" anchor="b" anchorCtr="0">
            <a:noAutofit/>
          </a:bodyPr>
          <a:lstStyle/>
          <a:p>
            <a:r>
              <a:rPr lang="en" sz="3200" dirty="0">
                <a:solidFill>
                  <a:srgbClr val="1155CC"/>
                </a:solidFill>
              </a:rPr>
              <a:t>Demo 1:</a:t>
            </a:r>
            <a:r>
              <a:rPr lang="en" sz="3200" dirty="0"/>
              <a:t> Complete this function</a:t>
            </a:r>
          </a:p>
        </p:txBody>
      </p:sp>
      <p:sp>
        <p:nvSpPr>
          <p:cNvPr id="58" name="Shape 58"/>
          <p:cNvSpPr txBox="1">
            <a:spLocks noGrp="1"/>
          </p:cNvSpPr>
          <p:nvPr>
            <p:ph type="body" idx="1"/>
          </p:nvPr>
        </p:nvSpPr>
        <p:spPr>
          <a:xfrm>
            <a:off x="457200" y="2324288"/>
            <a:ext cx="8229600" cy="1508399"/>
          </a:xfrm>
          <a:prstGeom prst="rect">
            <a:avLst/>
          </a:prstGeom>
        </p:spPr>
        <p:txBody>
          <a:bodyPr vert="horz" lIns="91425" tIns="91425" rIns="91425" bIns="91425" anchor="t" anchorCtr="0">
            <a:noAutofit/>
          </a:bodyPr>
          <a:lstStyle/>
          <a:p>
            <a:pPr>
              <a:buNone/>
            </a:pPr>
            <a:r>
              <a:rPr lang="en" sz="2300" dirty="0">
                <a:solidFill>
                  <a:srgbClr val="1155CC"/>
                </a:solidFill>
                <a:latin typeface="Courier New"/>
                <a:ea typeface="Courier New"/>
                <a:cs typeface="Courier New"/>
                <a:sym typeface="Courier New"/>
              </a:rPr>
              <a:t>/** Return the sum of the areas of</a:t>
            </a:r>
          </a:p>
          <a:p>
            <a:pPr>
              <a:buNone/>
            </a:pPr>
            <a:r>
              <a:rPr lang="en" sz="2300" dirty="0">
                <a:solidFill>
                  <a:srgbClr val="1155CC"/>
                </a:solidFill>
                <a:latin typeface="Courier New"/>
                <a:ea typeface="Courier New"/>
                <a:cs typeface="Courier New"/>
                <a:sym typeface="Courier New"/>
              </a:rPr>
              <a:t>  * the shapes in s */</a:t>
            </a:r>
          </a:p>
          <a:p>
            <a:pPr>
              <a:buNone/>
            </a:pPr>
            <a:r>
              <a:rPr lang="en" sz="2300" dirty="0">
                <a:solidFill>
                  <a:srgbClr val="1155CC"/>
                </a:solidFill>
                <a:latin typeface="Courier New"/>
                <a:ea typeface="Courier New"/>
                <a:cs typeface="Courier New"/>
                <a:sym typeface="Courier New"/>
              </a:rPr>
              <a:t>static double </a:t>
            </a:r>
            <a:r>
              <a:rPr lang="en" sz="2300" dirty="0" err="1">
                <a:solidFill>
                  <a:srgbClr val="1155CC"/>
                </a:solidFill>
                <a:latin typeface="Courier New"/>
                <a:ea typeface="Courier New"/>
                <a:cs typeface="Courier New"/>
                <a:sym typeface="Courier New"/>
              </a:rPr>
              <a:t>sumAreas</a:t>
            </a:r>
            <a:r>
              <a:rPr lang="en" sz="2300" dirty="0">
                <a:solidFill>
                  <a:srgbClr val="1155CC"/>
                </a:solidFill>
                <a:latin typeface="Courier New"/>
                <a:ea typeface="Courier New"/>
                <a:cs typeface="Courier New"/>
                <a:sym typeface="Courier New"/>
              </a:rPr>
              <a:t>(Shape[] s) { }</a:t>
            </a:r>
          </a:p>
          <a:p>
            <a:pPr>
              <a:buNone/>
            </a:pPr>
            <a:endParaRPr sz="2200" dirty="0">
              <a:solidFill>
                <a:srgbClr val="1155CC"/>
              </a:solidFill>
              <a:latin typeface="Courier New"/>
              <a:ea typeface="Courier New"/>
              <a:cs typeface="Courier New"/>
              <a:sym typeface="Courier New"/>
            </a:endParaRPr>
          </a:p>
          <a:p>
            <a:pPr>
              <a:buNone/>
            </a:pPr>
            <a:endParaRPr sz="2200" dirty="0">
              <a:solidFill>
                <a:srgbClr val="000000"/>
              </a:solidFill>
            </a:endParaRPr>
          </a:p>
          <a:p>
            <a:pPr>
              <a:buNone/>
            </a:pPr>
            <a:endParaRPr sz="2200" dirty="0"/>
          </a:p>
        </p:txBody>
      </p:sp>
      <p:sp>
        <p:nvSpPr>
          <p:cNvPr id="59" name="Shape 59"/>
          <p:cNvSpPr txBox="1"/>
          <p:nvPr/>
        </p:nvSpPr>
        <p:spPr>
          <a:xfrm>
            <a:off x="457201" y="4236350"/>
            <a:ext cx="8583299" cy="1616400"/>
          </a:xfrm>
          <a:prstGeom prst="rect">
            <a:avLst/>
          </a:prstGeom>
          <a:noFill/>
          <a:ln>
            <a:noFill/>
          </a:ln>
        </p:spPr>
        <p:txBody>
          <a:bodyPr lIns="91425" tIns="91425" rIns="91425" bIns="91425" anchor="t" anchorCtr="0">
            <a:noAutofit/>
          </a:bodyPr>
          <a:lstStyle/>
          <a:p>
            <a:pPr marL="457200" indent="-368300">
              <a:buClr>
                <a:schemeClr val="dk1"/>
              </a:buClr>
              <a:buSzPct val="100000"/>
              <a:buFont typeface="Arial"/>
              <a:buAutoNum type="arabicPeriod"/>
            </a:pPr>
            <a:r>
              <a:rPr lang="en" sz="2200">
                <a:solidFill>
                  <a:schemeClr val="dk1"/>
                </a:solidFill>
              </a:rPr>
              <a:t>Operator </a:t>
            </a:r>
            <a:r>
              <a:rPr lang="en" sz="2300" b="1">
                <a:solidFill>
                  <a:srgbClr val="1155CC"/>
                </a:solidFill>
                <a:latin typeface="Courier New"/>
                <a:ea typeface="Courier New"/>
                <a:cs typeface="Courier New"/>
                <a:sym typeface="Courier New"/>
              </a:rPr>
              <a:t>instanceof</a:t>
            </a:r>
            <a:r>
              <a:rPr lang="en" sz="2200">
                <a:solidFill>
                  <a:schemeClr val="dk1"/>
                </a:solidFill>
              </a:rPr>
              <a:t> and casting are required</a:t>
            </a:r>
          </a:p>
          <a:p>
            <a:pPr marL="457200" indent="-368300">
              <a:buClr>
                <a:schemeClr val="dk1"/>
              </a:buClr>
              <a:buSzPct val="100000"/>
              <a:buFont typeface="Arial"/>
              <a:buAutoNum type="arabicPeriod"/>
            </a:pPr>
            <a:r>
              <a:rPr lang="en" sz="2200">
                <a:solidFill>
                  <a:schemeClr val="dk1"/>
                </a:solidFill>
              </a:rPr>
              <a:t>Adding new </a:t>
            </a:r>
            <a:r>
              <a:rPr lang="en" sz="2200">
                <a:solidFill>
                  <a:srgbClr val="1155CC"/>
                </a:solidFill>
                <a:latin typeface="Courier New"/>
                <a:ea typeface="Courier New"/>
                <a:cs typeface="Courier New"/>
                <a:sym typeface="Courier New"/>
              </a:rPr>
              <a:t>Shape</a:t>
            </a:r>
            <a:r>
              <a:rPr lang="en" sz="2200">
                <a:solidFill>
                  <a:schemeClr val="dk1"/>
                </a:solidFill>
              </a:rPr>
              <a:t> subclasses breaks </a:t>
            </a:r>
            <a:r>
              <a:rPr lang="en" sz="2200">
                <a:solidFill>
                  <a:srgbClr val="1155CC"/>
                </a:solidFill>
                <a:latin typeface="Courier New"/>
                <a:ea typeface="Courier New"/>
                <a:cs typeface="Courier New"/>
                <a:sym typeface="Courier New"/>
              </a:rPr>
              <a:t>sumAreas</a:t>
            </a:r>
          </a:p>
        </p:txBody>
      </p:sp>
      <p:sp>
        <p:nvSpPr>
          <p:cNvPr id="60" name="Shape 60"/>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Abstract Classes</a:t>
            </a:r>
          </a:p>
        </p:txBody>
      </p:sp>
    </p:spTree>
    <p:extLst>
      <p:ext uri="{BB962C8B-B14F-4D97-AF65-F5344CB8AC3E}">
        <p14:creationId xmlns:p14="http://schemas.microsoft.com/office/powerpoint/2010/main" val="2435863289"/>
      </p:ext>
    </p:extLst>
  </p:cSld>
  <p:clrMapOvr>
    <a:masterClrMapping/>
  </p:clrMapOvr>
  <p:transition spd="slow">
    <p:cut/>
  </p:transition>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64"/>
        <p:cNvGrpSpPr/>
        <p:nvPr/>
      </p:nvGrpSpPr>
      <p:grpSpPr>
        <a:xfrm>
          <a:off x="0" y="0"/>
          <a:ext cx="0" cy="0"/>
          <a:chOff x="0" y="0"/>
          <a:chExt cx="0" cy="0"/>
        </a:xfrm>
      </p:grpSpPr>
      <p:sp>
        <p:nvSpPr>
          <p:cNvPr id="65" name="Shape 65"/>
          <p:cNvSpPr txBox="1">
            <a:spLocks noGrp="1"/>
          </p:cNvSpPr>
          <p:nvPr>
            <p:ph type="title"/>
          </p:nvPr>
        </p:nvSpPr>
        <p:spPr>
          <a:prstGeom prst="rect">
            <a:avLst/>
          </a:prstGeom>
        </p:spPr>
        <p:txBody>
          <a:bodyPr vert="horz" lIns="91425" tIns="91425" rIns="91425" bIns="91425" anchor="b" anchorCtr="0">
            <a:noAutofit/>
          </a:bodyPr>
          <a:lstStyle/>
          <a:p>
            <a:r>
              <a:rPr lang="en" sz="3200">
                <a:solidFill>
                  <a:srgbClr val="CC0202"/>
                </a:solidFill>
              </a:rPr>
              <a:t>A Partial Solution:</a:t>
            </a:r>
          </a:p>
        </p:txBody>
      </p:sp>
      <p:sp>
        <p:nvSpPr>
          <p:cNvPr id="66" name="Shape 66"/>
          <p:cNvSpPr txBox="1">
            <a:spLocks noGrp="1"/>
          </p:cNvSpPr>
          <p:nvPr>
            <p:ph type="body" idx="1"/>
          </p:nvPr>
        </p:nvSpPr>
        <p:spPr>
          <a:xfrm>
            <a:off x="457200" y="2057400"/>
            <a:ext cx="8229600" cy="738000"/>
          </a:xfrm>
          <a:prstGeom prst="rect">
            <a:avLst/>
          </a:prstGeom>
        </p:spPr>
        <p:txBody>
          <a:bodyPr vert="horz" lIns="91425" tIns="91425" rIns="91425" bIns="91425" anchor="t" anchorCtr="0">
            <a:noAutofit/>
          </a:bodyPr>
          <a:lstStyle/>
          <a:p>
            <a:pPr>
              <a:buNone/>
            </a:pPr>
            <a:r>
              <a:rPr lang="en" sz="2200"/>
              <a:t>Add method area to class Shape:</a:t>
            </a:r>
          </a:p>
        </p:txBody>
      </p:sp>
      <p:sp>
        <p:nvSpPr>
          <p:cNvPr id="67" name="Shape 67"/>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Abstract Classes</a:t>
            </a:r>
          </a:p>
        </p:txBody>
      </p:sp>
      <p:sp>
        <p:nvSpPr>
          <p:cNvPr id="68" name="Shape 68"/>
          <p:cNvSpPr txBox="1"/>
          <p:nvPr/>
        </p:nvSpPr>
        <p:spPr>
          <a:xfrm>
            <a:off x="811951" y="2932175"/>
            <a:ext cx="3443099" cy="992700"/>
          </a:xfrm>
          <a:prstGeom prst="rect">
            <a:avLst/>
          </a:prstGeom>
          <a:noFill/>
          <a:ln>
            <a:noFill/>
          </a:ln>
        </p:spPr>
        <p:txBody>
          <a:bodyPr lIns="91425" tIns="91425" rIns="91425" bIns="91425" anchor="t" anchorCtr="0">
            <a:noAutofit/>
          </a:bodyPr>
          <a:lstStyle/>
          <a:p>
            <a:r>
              <a:rPr lang="en" b="1">
                <a:solidFill>
                  <a:srgbClr val="1155CC"/>
                </a:solidFill>
                <a:latin typeface="Courier New"/>
                <a:ea typeface="Courier New"/>
                <a:cs typeface="Courier New"/>
                <a:sym typeface="Courier New"/>
              </a:rPr>
              <a:t>public double </a:t>
            </a:r>
            <a:r>
              <a:rPr lang="en">
                <a:solidFill>
                  <a:srgbClr val="1155CC"/>
                </a:solidFill>
                <a:latin typeface="Courier New"/>
                <a:ea typeface="Courier New"/>
                <a:cs typeface="Courier New"/>
                <a:sym typeface="Courier New"/>
              </a:rPr>
              <a:t>area() {</a:t>
            </a:r>
          </a:p>
          <a:p>
            <a:r>
              <a:rPr lang="en">
                <a:solidFill>
                  <a:srgbClr val="1155CC"/>
                </a:solidFill>
                <a:latin typeface="Courier New"/>
                <a:ea typeface="Courier New"/>
                <a:cs typeface="Courier New"/>
                <a:sym typeface="Courier New"/>
              </a:rPr>
              <a:t>	return 0;</a:t>
            </a:r>
          </a:p>
          <a:p>
            <a:r>
              <a:rPr lang="en">
                <a:solidFill>
                  <a:srgbClr val="1155CC"/>
                </a:solidFill>
                <a:latin typeface="Courier New"/>
                <a:ea typeface="Courier New"/>
                <a:cs typeface="Courier New"/>
                <a:sym typeface="Courier New"/>
              </a:rPr>
              <a:t>}</a:t>
            </a:r>
          </a:p>
        </p:txBody>
      </p:sp>
      <p:sp>
        <p:nvSpPr>
          <p:cNvPr id="69" name="Shape 69"/>
          <p:cNvSpPr txBox="1"/>
          <p:nvPr/>
        </p:nvSpPr>
        <p:spPr>
          <a:xfrm>
            <a:off x="811950" y="4255450"/>
            <a:ext cx="7520100" cy="992700"/>
          </a:xfrm>
          <a:prstGeom prst="rect">
            <a:avLst/>
          </a:prstGeom>
          <a:noFill/>
          <a:ln>
            <a:noFill/>
          </a:ln>
        </p:spPr>
        <p:txBody>
          <a:bodyPr lIns="91425" tIns="91425" rIns="91425" bIns="91425" anchor="t" anchorCtr="0">
            <a:noAutofit/>
          </a:bodyPr>
          <a:lstStyle/>
          <a:p>
            <a:r>
              <a:rPr lang="en" b="1">
                <a:solidFill>
                  <a:srgbClr val="1155CC"/>
                </a:solidFill>
                <a:latin typeface="Courier New"/>
                <a:ea typeface="Courier New"/>
                <a:cs typeface="Courier New"/>
                <a:sym typeface="Courier New"/>
              </a:rPr>
              <a:t>public double </a:t>
            </a:r>
            <a:r>
              <a:rPr lang="en">
                <a:solidFill>
                  <a:srgbClr val="1155CC"/>
                </a:solidFill>
                <a:latin typeface="Courier New"/>
                <a:ea typeface="Courier New"/>
                <a:cs typeface="Courier New"/>
                <a:sym typeface="Courier New"/>
              </a:rPr>
              <a:t>area() {</a:t>
            </a:r>
          </a:p>
          <a:p>
            <a:r>
              <a:rPr lang="en" b="1">
                <a:solidFill>
                  <a:srgbClr val="1155CC"/>
                </a:solidFill>
                <a:latin typeface="Courier New"/>
                <a:ea typeface="Courier New"/>
                <a:cs typeface="Courier New"/>
                <a:sym typeface="Courier New"/>
              </a:rPr>
              <a:t>	throw new </a:t>
            </a:r>
            <a:r>
              <a:rPr lang="en">
                <a:solidFill>
                  <a:srgbClr val="1155CC"/>
                </a:solidFill>
                <a:latin typeface="Courier New"/>
                <a:ea typeface="Courier New"/>
                <a:cs typeface="Courier New"/>
                <a:sym typeface="Courier New"/>
              </a:rPr>
              <a:t>RuntimeException(“area not overridden”);</a:t>
            </a:r>
          </a:p>
          <a:p>
            <a:r>
              <a:rPr lang="en">
                <a:solidFill>
                  <a:srgbClr val="1155CC"/>
                </a:solidFill>
                <a:latin typeface="Courier New"/>
                <a:ea typeface="Courier New"/>
                <a:cs typeface="Courier New"/>
                <a:sym typeface="Courier New"/>
              </a:rPr>
              <a:t>}</a:t>
            </a:r>
          </a:p>
          <a:p>
            <a:endParaRPr>
              <a:latin typeface="Courier New"/>
              <a:ea typeface="Courier New"/>
              <a:cs typeface="Courier New"/>
              <a:sym typeface="Courier New"/>
            </a:endParaRPr>
          </a:p>
        </p:txBody>
      </p:sp>
    </p:spTree>
    <p:extLst>
      <p:ext uri="{BB962C8B-B14F-4D97-AF65-F5344CB8AC3E}">
        <p14:creationId xmlns:p14="http://schemas.microsoft.com/office/powerpoint/2010/main" val="118814718"/>
      </p:ext>
    </p:extLst>
  </p:cSld>
  <p:clrMapOvr>
    <a:masterClrMapping/>
  </p:clrMapOvr>
  <p:transition spd="slow">
    <p:cu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68"/>
                                        </p:tgtEl>
                                        <p:attrNameLst>
                                          <p:attrName>style.visibility</p:attrName>
                                        </p:attrNameLst>
                                      </p:cBhvr>
                                      <p:to>
                                        <p:strVal val="visible"/>
                                      </p:to>
                                    </p:set>
                                    <p:animEffect transition="in" filter="fade">
                                      <p:cBhvr>
                                        <p:cTn id="7" dur="1000"/>
                                        <p:tgtEl>
                                          <p:spTgt spid="68"/>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69"/>
                                        </p:tgtEl>
                                        <p:attrNameLst>
                                          <p:attrName>style.visibility</p:attrName>
                                        </p:attrNameLst>
                                      </p:cBhvr>
                                      <p:to>
                                        <p:strVal val="visible"/>
                                      </p:to>
                                    </p:set>
                                    <p:animEffect transition="in" filter="fade">
                                      <p:cBhvr>
                                        <p:cTn id="12" dur="1000"/>
                                        <p:tgtEl>
                                          <p:spTgt spid="6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73"/>
        <p:cNvGrpSpPr/>
        <p:nvPr/>
      </p:nvGrpSpPr>
      <p:grpSpPr>
        <a:xfrm>
          <a:off x="0" y="0"/>
          <a:ext cx="0" cy="0"/>
          <a:chOff x="0" y="0"/>
          <a:chExt cx="0" cy="0"/>
        </a:xfrm>
      </p:grpSpPr>
      <p:sp>
        <p:nvSpPr>
          <p:cNvPr id="74" name="Shape 74"/>
          <p:cNvSpPr txBox="1">
            <a:spLocks noGrp="1"/>
          </p:cNvSpPr>
          <p:nvPr>
            <p:ph type="title"/>
          </p:nvPr>
        </p:nvSpPr>
        <p:spPr>
          <a:xfrm>
            <a:off x="381000" y="533400"/>
            <a:ext cx="8229600" cy="857400"/>
          </a:xfrm>
          <a:prstGeom prst="rect">
            <a:avLst/>
          </a:prstGeom>
        </p:spPr>
        <p:txBody>
          <a:bodyPr vert="horz" lIns="91425" tIns="91425" rIns="91425" bIns="91425" anchor="b" anchorCtr="0">
            <a:noAutofit/>
          </a:bodyPr>
          <a:lstStyle/>
          <a:p>
            <a:r>
              <a:rPr lang="en" sz="3200"/>
              <a:t>Problems not solved</a:t>
            </a:r>
          </a:p>
        </p:txBody>
      </p:sp>
      <p:sp>
        <p:nvSpPr>
          <p:cNvPr id="75" name="Shape 75"/>
          <p:cNvSpPr txBox="1"/>
          <p:nvPr/>
        </p:nvSpPr>
        <p:spPr>
          <a:xfrm>
            <a:off x="915351" y="2296425"/>
            <a:ext cx="7527899" cy="1626300"/>
          </a:xfrm>
          <a:prstGeom prst="rect">
            <a:avLst/>
          </a:prstGeom>
          <a:noFill/>
          <a:ln>
            <a:noFill/>
          </a:ln>
        </p:spPr>
        <p:txBody>
          <a:bodyPr lIns="91425" tIns="91425" rIns="91425" bIns="91425" anchor="t" anchorCtr="0">
            <a:noAutofit/>
          </a:bodyPr>
          <a:lstStyle/>
          <a:p>
            <a:pPr marL="457200" indent="-368300">
              <a:buClr>
                <a:srgbClr val="000000"/>
              </a:buClr>
              <a:buSzPct val="100000"/>
              <a:buFont typeface="Arial"/>
              <a:buAutoNum type="arabicPeriod"/>
            </a:pPr>
            <a:r>
              <a:rPr lang="en" sz="2200" dirty="0">
                <a:solidFill>
                  <a:schemeClr val="dk1"/>
                </a:solidFill>
              </a:rPr>
              <a:t>What is a Shape that isn’t a Circle, Square, Triangle, etc?  What is </a:t>
            </a:r>
            <a:r>
              <a:rPr lang="en" sz="2200" i="1" dirty="0">
                <a:solidFill>
                  <a:schemeClr val="dk1"/>
                </a:solidFill>
              </a:rPr>
              <a:t>only</a:t>
            </a:r>
            <a:r>
              <a:rPr lang="en" sz="2200" dirty="0">
                <a:solidFill>
                  <a:schemeClr val="dk1"/>
                </a:solidFill>
              </a:rPr>
              <a:t> a shape, nothing more specific?</a:t>
            </a:r>
          </a:p>
          <a:p>
            <a:pPr marL="914400" lvl="1" indent="-368300">
              <a:buClr>
                <a:srgbClr val="000000"/>
              </a:buClr>
              <a:buSzPct val="95652"/>
              <a:buFont typeface="Arial"/>
              <a:buAutoNum type="alphaLcPeriod"/>
            </a:pPr>
            <a:r>
              <a:rPr lang="en" sz="2300" dirty="0">
                <a:solidFill>
                  <a:srgbClr val="1155CC"/>
                </a:solidFill>
                <a:latin typeface="Courier New"/>
                <a:ea typeface="Courier New"/>
                <a:cs typeface="Courier New"/>
                <a:sym typeface="Courier New"/>
              </a:rPr>
              <a:t>Shape</a:t>
            </a:r>
            <a:r>
              <a:rPr lang="en" sz="2300" b="1" dirty="0">
                <a:solidFill>
                  <a:srgbClr val="1155CC"/>
                </a:solidFill>
                <a:latin typeface="Courier New"/>
                <a:ea typeface="Courier New"/>
                <a:cs typeface="Courier New"/>
                <a:sym typeface="Courier New"/>
              </a:rPr>
              <a:t> </a:t>
            </a:r>
            <a:r>
              <a:rPr lang="en" sz="2300" dirty="0">
                <a:solidFill>
                  <a:srgbClr val="1155CC"/>
                </a:solidFill>
                <a:latin typeface="Courier New"/>
                <a:ea typeface="Courier New"/>
                <a:cs typeface="Courier New"/>
                <a:sym typeface="Courier New"/>
              </a:rPr>
              <a:t>s=</a:t>
            </a:r>
            <a:r>
              <a:rPr lang="en" sz="2300" b="1" dirty="0">
                <a:solidFill>
                  <a:srgbClr val="1155CC"/>
                </a:solidFill>
                <a:latin typeface="Courier New"/>
                <a:ea typeface="Courier New"/>
                <a:cs typeface="Courier New"/>
                <a:sym typeface="Courier New"/>
              </a:rPr>
              <a:t> new </a:t>
            </a:r>
            <a:r>
              <a:rPr lang="en" sz="2300" dirty="0">
                <a:solidFill>
                  <a:srgbClr val="1155CC"/>
                </a:solidFill>
                <a:latin typeface="Courier New"/>
                <a:ea typeface="Courier New"/>
                <a:cs typeface="Courier New"/>
                <a:sym typeface="Courier New"/>
              </a:rPr>
              <a:t>Shape(...);</a:t>
            </a:r>
            <a:r>
              <a:rPr lang="en" sz="2200" dirty="0">
                <a:solidFill>
                  <a:schemeClr val="dk1"/>
                </a:solidFill>
              </a:rPr>
              <a:t> Should be disallowed</a:t>
            </a:r>
          </a:p>
          <a:p>
            <a:endParaRPr sz="2200" dirty="0">
              <a:solidFill>
                <a:schemeClr val="dk1"/>
              </a:solidFill>
            </a:endParaRPr>
          </a:p>
        </p:txBody>
      </p:sp>
      <p:sp>
        <p:nvSpPr>
          <p:cNvPr id="76" name="Shape 76"/>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Abstract Classes</a:t>
            </a:r>
          </a:p>
        </p:txBody>
      </p:sp>
      <p:sp>
        <p:nvSpPr>
          <p:cNvPr id="77" name="Shape 77"/>
          <p:cNvSpPr txBox="1"/>
          <p:nvPr/>
        </p:nvSpPr>
        <p:spPr>
          <a:xfrm>
            <a:off x="888275" y="4096850"/>
            <a:ext cx="7576500" cy="1445700"/>
          </a:xfrm>
          <a:prstGeom prst="rect">
            <a:avLst/>
          </a:prstGeom>
          <a:noFill/>
          <a:ln>
            <a:noFill/>
          </a:ln>
        </p:spPr>
        <p:txBody>
          <a:bodyPr lIns="91425" tIns="91425" rIns="91425" bIns="91425" anchor="t" anchorCtr="0">
            <a:noAutofit/>
          </a:bodyPr>
          <a:lstStyle/>
          <a:p>
            <a:r>
              <a:rPr lang="en" sz="2200">
                <a:solidFill>
                  <a:schemeClr val="dk1"/>
                </a:solidFill>
              </a:rPr>
              <a:t>2.  What if a subclass doesn’t override area()?</a:t>
            </a:r>
          </a:p>
          <a:p>
            <a:pPr marL="914400" lvl="1" indent="-368300">
              <a:buClr>
                <a:schemeClr val="dk1"/>
              </a:buClr>
              <a:buSzPct val="100000"/>
              <a:buFont typeface="Arial"/>
              <a:buAutoNum type="alphaLcPeriod"/>
            </a:pPr>
            <a:r>
              <a:rPr lang="en" sz="2200">
                <a:solidFill>
                  <a:schemeClr val="dk1"/>
                </a:solidFill>
              </a:rPr>
              <a:t>Can’t force the subclass to override it!</a:t>
            </a:r>
          </a:p>
          <a:p>
            <a:pPr marL="914400" lvl="1" indent="-368300">
              <a:buClr>
                <a:schemeClr val="dk1"/>
              </a:buClr>
              <a:buSzPct val="100000"/>
              <a:buFont typeface="Arial"/>
              <a:buAutoNum type="alphaLcPeriod"/>
            </a:pPr>
            <a:r>
              <a:rPr lang="en" sz="2200">
                <a:solidFill>
                  <a:schemeClr val="dk1"/>
                </a:solidFill>
              </a:rPr>
              <a:t>Incorrect value returned or exception thrown. </a:t>
            </a:r>
          </a:p>
        </p:txBody>
      </p:sp>
    </p:spTree>
    <p:extLst>
      <p:ext uri="{BB962C8B-B14F-4D97-AF65-F5344CB8AC3E}">
        <p14:creationId xmlns:p14="http://schemas.microsoft.com/office/powerpoint/2010/main" val="3885973384"/>
      </p:ext>
    </p:extLst>
  </p:cSld>
  <p:clrMapOvr>
    <a:masterClrMapping/>
  </p:clrMapOvr>
  <p:transition spd="slow">
    <p:cu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77"/>
                                        </p:tgtEl>
                                        <p:attrNameLst>
                                          <p:attrName>style.visibility</p:attrName>
                                        </p:attrNameLst>
                                      </p:cBhvr>
                                      <p:to>
                                        <p:strVal val="visible"/>
                                      </p:to>
                                    </p:set>
                                    <p:animEffect transition="in" filter="fade">
                                      <p:cBhvr>
                                        <p:cTn id="7" dur="1000"/>
                                        <p:tgtEl>
                                          <p:spTgt spid="7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81"/>
        <p:cNvGrpSpPr/>
        <p:nvPr/>
      </p:nvGrpSpPr>
      <p:grpSpPr>
        <a:xfrm>
          <a:off x="0" y="0"/>
          <a:ext cx="0" cy="0"/>
          <a:chOff x="0" y="0"/>
          <a:chExt cx="0" cy="0"/>
        </a:xfrm>
      </p:grpSpPr>
      <p:sp>
        <p:nvSpPr>
          <p:cNvPr id="82" name="Shape 82"/>
          <p:cNvSpPr txBox="1">
            <a:spLocks noGrp="1"/>
          </p:cNvSpPr>
          <p:nvPr>
            <p:ph type="title"/>
          </p:nvPr>
        </p:nvSpPr>
        <p:spPr>
          <a:prstGeom prst="rect">
            <a:avLst/>
          </a:prstGeom>
        </p:spPr>
        <p:txBody>
          <a:bodyPr vert="horz" lIns="91425" tIns="91425" rIns="91425" bIns="91425" anchor="b" anchorCtr="0">
            <a:noAutofit/>
          </a:bodyPr>
          <a:lstStyle/>
          <a:p>
            <a:r>
              <a:rPr lang="en"/>
              <a:t>Solution: Abstract classes</a:t>
            </a:r>
          </a:p>
        </p:txBody>
      </p:sp>
      <p:sp>
        <p:nvSpPr>
          <p:cNvPr id="83" name="Shape 83"/>
          <p:cNvSpPr txBox="1">
            <a:spLocks noGrp="1"/>
          </p:cNvSpPr>
          <p:nvPr>
            <p:ph type="body" idx="1"/>
          </p:nvPr>
        </p:nvSpPr>
        <p:spPr>
          <a:prstGeom prst="rect">
            <a:avLst/>
          </a:prstGeom>
        </p:spPr>
        <p:txBody>
          <a:bodyPr vert="horz" lIns="91425" tIns="91425" rIns="91425" bIns="91425" anchor="t" anchorCtr="0">
            <a:noAutofit/>
          </a:bodyPr>
          <a:lstStyle/>
          <a:p>
            <a:pPr>
              <a:buNone/>
            </a:pPr>
            <a:endParaRPr sz="2200" dirty="0"/>
          </a:p>
          <a:p>
            <a:pPr>
              <a:buNone/>
            </a:pPr>
            <a:endParaRPr sz="2200" dirty="0"/>
          </a:p>
          <a:p>
            <a:pPr>
              <a:buNone/>
            </a:pPr>
            <a:endParaRPr lang="en-US" sz="2200" b="1" dirty="0">
              <a:solidFill>
                <a:srgbClr val="1155CC"/>
              </a:solidFill>
              <a:latin typeface="Courier New"/>
              <a:ea typeface="Courier New"/>
              <a:cs typeface="Courier New"/>
              <a:sym typeface="Courier New"/>
            </a:endParaRPr>
          </a:p>
          <a:p>
            <a:pPr>
              <a:buNone/>
            </a:pPr>
            <a:r>
              <a:rPr lang="en" sz="2200" b="1" dirty="0">
                <a:solidFill>
                  <a:srgbClr val="1155CC"/>
                </a:solidFill>
                <a:latin typeface="Courier New"/>
                <a:ea typeface="Courier New"/>
                <a:cs typeface="Courier New"/>
                <a:sym typeface="Courier New"/>
              </a:rPr>
              <a:t>public </a:t>
            </a:r>
            <a:r>
              <a:rPr lang="en" sz="2200" b="1" dirty="0">
                <a:solidFill>
                  <a:schemeClr val="accent1"/>
                </a:solidFill>
                <a:latin typeface="Courier New"/>
                <a:ea typeface="Courier New"/>
                <a:cs typeface="Courier New"/>
                <a:sym typeface="Courier New"/>
              </a:rPr>
              <a:t>abstract</a:t>
            </a:r>
            <a:r>
              <a:rPr lang="en" sz="2200" b="1" dirty="0">
                <a:solidFill>
                  <a:srgbClr val="1155CC"/>
                </a:solidFill>
                <a:latin typeface="Courier New"/>
                <a:ea typeface="Courier New"/>
                <a:cs typeface="Courier New"/>
                <a:sym typeface="Courier New"/>
              </a:rPr>
              <a:t> class </a:t>
            </a:r>
            <a:r>
              <a:rPr lang="en" sz="2200" dirty="0">
                <a:solidFill>
                  <a:srgbClr val="1155CC"/>
                </a:solidFill>
                <a:latin typeface="Courier New"/>
                <a:ea typeface="Courier New"/>
                <a:cs typeface="Courier New"/>
                <a:sym typeface="Courier New"/>
              </a:rPr>
              <a:t>Shape {</a:t>
            </a:r>
          </a:p>
          <a:p>
            <a:pPr>
              <a:buNone/>
            </a:pPr>
            <a:endParaRPr sz="2200" b="1" dirty="0">
              <a:solidFill>
                <a:srgbClr val="1155CC"/>
              </a:solidFill>
              <a:latin typeface="Courier New"/>
              <a:ea typeface="Courier New"/>
              <a:cs typeface="Courier New"/>
              <a:sym typeface="Courier New"/>
            </a:endParaRPr>
          </a:p>
          <a:p>
            <a:pPr>
              <a:buNone/>
            </a:pPr>
            <a:r>
              <a:rPr lang="en" sz="2200" b="1" dirty="0">
                <a:solidFill>
                  <a:srgbClr val="1155CC"/>
                </a:solidFill>
                <a:latin typeface="Courier New"/>
                <a:ea typeface="Courier New"/>
                <a:cs typeface="Courier New"/>
                <a:sym typeface="Courier New"/>
              </a:rPr>
              <a:t>	public double </a:t>
            </a:r>
            <a:r>
              <a:rPr lang="en" sz="2200" dirty="0">
                <a:solidFill>
                  <a:srgbClr val="1155CC"/>
                </a:solidFill>
                <a:latin typeface="Courier New"/>
                <a:ea typeface="Courier New"/>
                <a:cs typeface="Courier New"/>
                <a:sym typeface="Courier New"/>
              </a:rPr>
              <a:t>area() {</a:t>
            </a:r>
          </a:p>
          <a:p>
            <a:pPr marL="457200" indent="457200">
              <a:buNone/>
            </a:pPr>
            <a:r>
              <a:rPr lang="en" sz="2200" dirty="0">
                <a:solidFill>
                  <a:srgbClr val="1155CC"/>
                </a:solidFill>
                <a:latin typeface="Courier New"/>
                <a:ea typeface="Courier New"/>
                <a:cs typeface="Courier New"/>
                <a:sym typeface="Courier New"/>
              </a:rPr>
              <a:t>return 0;</a:t>
            </a:r>
          </a:p>
          <a:p>
            <a:pPr marL="457200" indent="0">
              <a:buNone/>
            </a:pPr>
            <a:r>
              <a:rPr lang="en" sz="2200" dirty="0">
                <a:solidFill>
                  <a:srgbClr val="1155CC"/>
                </a:solidFill>
                <a:latin typeface="Courier New"/>
                <a:ea typeface="Courier New"/>
                <a:cs typeface="Courier New"/>
                <a:sym typeface="Courier New"/>
              </a:rPr>
              <a:t>}</a:t>
            </a:r>
          </a:p>
          <a:p>
            <a:pPr>
              <a:buNone/>
            </a:pPr>
            <a:r>
              <a:rPr lang="en" sz="2200" dirty="0">
                <a:solidFill>
                  <a:srgbClr val="1155CC"/>
                </a:solidFill>
                <a:latin typeface="Courier New"/>
                <a:ea typeface="Courier New"/>
                <a:cs typeface="Courier New"/>
                <a:sym typeface="Courier New"/>
              </a:rPr>
              <a:t>}</a:t>
            </a:r>
          </a:p>
          <a:p>
            <a:pPr>
              <a:buNone/>
            </a:pPr>
            <a:endParaRPr sz="2400" dirty="0"/>
          </a:p>
          <a:p>
            <a:pPr>
              <a:buNone/>
            </a:pPr>
            <a:endParaRPr sz="2200" dirty="0"/>
          </a:p>
          <a:p>
            <a:pPr>
              <a:buNone/>
            </a:pPr>
            <a:endParaRPr sz="2200" dirty="0"/>
          </a:p>
          <a:p>
            <a:pPr>
              <a:buNone/>
            </a:pPr>
            <a:endParaRPr sz="2200" dirty="0"/>
          </a:p>
          <a:p>
            <a:pPr>
              <a:buNone/>
            </a:pPr>
            <a:endParaRPr sz="2200" dirty="0"/>
          </a:p>
          <a:p>
            <a:pPr>
              <a:buNone/>
            </a:pPr>
            <a:endParaRPr sz="2200" dirty="0"/>
          </a:p>
        </p:txBody>
      </p:sp>
      <p:sp>
        <p:nvSpPr>
          <p:cNvPr id="84" name="Shape 84"/>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Abstract Classes</a:t>
            </a:r>
          </a:p>
        </p:txBody>
      </p:sp>
      <p:cxnSp>
        <p:nvCxnSpPr>
          <p:cNvPr id="85" name="Shape 85"/>
          <p:cNvCxnSpPr/>
          <p:nvPr/>
        </p:nvCxnSpPr>
        <p:spPr>
          <a:xfrm flipH="1">
            <a:off x="2810078" y="2431564"/>
            <a:ext cx="1573397" cy="775572"/>
          </a:xfrm>
          <a:prstGeom prst="straightConnector1">
            <a:avLst/>
          </a:prstGeom>
          <a:noFill/>
          <a:ln w="19050" cap="flat">
            <a:solidFill>
              <a:schemeClr val="dk2"/>
            </a:solidFill>
            <a:prstDash val="solid"/>
            <a:round/>
            <a:headEnd type="none" w="lg" len="lg"/>
            <a:tailEnd type="triangle" w="lg" len="lg"/>
          </a:ln>
        </p:spPr>
      </p:cxnSp>
      <p:sp>
        <p:nvSpPr>
          <p:cNvPr id="86" name="Shape 86"/>
          <p:cNvSpPr txBox="1"/>
          <p:nvPr/>
        </p:nvSpPr>
        <p:spPr>
          <a:xfrm>
            <a:off x="4383474" y="2057400"/>
            <a:ext cx="4303326" cy="981300"/>
          </a:xfrm>
          <a:prstGeom prst="rect">
            <a:avLst/>
          </a:prstGeom>
          <a:noFill/>
          <a:ln>
            <a:solidFill>
              <a:srgbClr val="800000"/>
            </a:solidFill>
          </a:ln>
        </p:spPr>
        <p:txBody>
          <a:bodyPr lIns="91425" tIns="91425" rIns="91425" bIns="91425" anchor="t" anchorCtr="0">
            <a:noAutofit/>
          </a:bodyPr>
          <a:lstStyle/>
          <a:p>
            <a:r>
              <a:rPr lang="en" sz="2000" b="1" i="1" dirty="0"/>
              <a:t>Abstract class</a:t>
            </a:r>
          </a:p>
          <a:p>
            <a:r>
              <a:rPr lang="en-US" sz="2000" dirty="0"/>
              <a:t>Means that it c</a:t>
            </a:r>
            <a:r>
              <a:rPr lang="en" sz="2000" dirty="0"/>
              <a:t>an’t be instantiated. </a:t>
            </a:r>
          </a:p>
          <a:p>
            <a:r>
              <a:rPr lang="en" sz="2000" b="1" dirty="0">
                <a:solidFill>
                  <a:srgbClr val="DA0002"/>
                </a:solidFill>
                <a:latin typeface="Courier New"/>
                <a:ea typeface="Courier New"/>
                <a:cs typeface="Courier New"/>
                <a:sym typeface="Courier New"/>
              </a:rPr>
              <a:t>new</a:t>
            </a:r>
            <a:r>
              <a:rPr lang="en" sz="2000" dirty="0">
                <a:solidFill>
                  <a:srgbClr val="DA0002"/>
                </a:solidFill>
                <a:latin typeface="Courier New"/>
                <a:ea typeface="Courier New"/>
                <a:cs typeface="Courier New"/>
                <a:sym typeface="Courier New"/>
              </a:rPr>
              <a:t> Shape()</a:t>
            </a:r>
            <a:r>
              <a:rPr lang="en" sz="2000" dirty="0"/>
              <a:t> illegal</a:t>
            </a:r>
          </a:p>
        </p:txBody>
      </p:sp>
    </p:spTree>
    <p:extLst>
      <p:ext uri="{BB962C8B-B14F-4D97-AF65-F5344CB8AC3E}">
        <p14:creationId xmlns:p14="http://schemas.microsoft.com/office/powerpoint/2010/main" val="3576631984"/>
      </p:ext>
    </p:extLst>
  </p:cSld>
  <p:clrMapOvr>
    <a:masterClrMapping/>
  </p:clrMapOvr>
  <p:transition spd="slow">
    <p:cut/>
  </p:transition>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90"/>
        <p:cNvGrpSpPr/>
        <p:nvPr/>
      </p:nvGrpSpPr>
      <p:grpSpPr>
        <a:xfrm>
          <a:off x="0" y="0"/>
          <a:ext cx="0" cy="0"/>
          <a:chOff x="0" y="0"/>
          <a:chExt cx="0" cy="0"/>
        </a:xfrm>
      </p:grpSpPr>
      <p:sp>
        <p:nvSpPr>
          <p:cNvPr id="91" name="Shape 91"/>
          <p:cNvSpPr txBox="1">
            <a:spLocks noGrp="1"/>
          </p:cNvSpPr>
          <p:nvPr>
            <p:ph type="title"/>
          </p:nvPr>
        </p:nvSpPr>
        <p:spPr>
          <a:prstGeom prst="rect">
            <a:avLst/>
          </a:prstGeom>
        </p:spPr>
        <p:txBody>
          <a:bodyPr vert="horz" lIns="91425" tIns="91425" rIns="91425" bIns="91425" anchor="b" anchorCtr="0">
            <a:noAutofit/>
          </a:bodyPr>
          <a:lstStyle/>
          <a:p>
            <a:r>
              <a:rPr lang="en"/>
              <a:t>Solution: Abstract methods</a:t>
            </a:r>
          </a:p>
        </p:txBody>
      </p:sp>
      <p:sp>
        <p:nvSpPr>
          <p:cNvPr id="92" name="Shape 92"/>
          <p:cNvSpPr txBox="1">
            <a:spLocks noGrp="1"/>
          </p:cNvSpPr>
          <p:nvPr>
            <p:ph type="body" idx="1"/>
          </p:nvPr>
        </p:nvSpPr>
        <p:spPr>
          <a:prstGeom prst="rect">
            <a:avLst/>
          </a:prstGeom>
        </p:spPr>
        <p:txBody>
          <a:bodyPr vert="horz" lIns="91425" tIns="91425" rIns="91425" bIns="91425" anchor="t" anchorCtr="0">
            <a:noAutofit/>
          </a:bodyPr>
          <a:lstStyle/>
          <a:p>
            <a:pPr>
              <a:buNone/>
            </a:pPr>
            <a:endParaRPr sz="2200" dirty="0"/>
          </a:p>
          <a:p>
            <a:pPr>
              <a:buNone/>
            </a:pPr>
            <a:endParaRPr sz="2200" dirty="0"/>
          </a:p>
          <a:p>
            <a:pPr>
              <a:buNone/>
            </a:pPr>
            <a:r>
              <a:rPr lang="en" sz="2200" b="1" dirty="0">
                <a:solidFill>
                  <a:srgbClr val="1155CC"/>
                </a:solidFill>
                <a:latin typeface="Courier New"/>
                <a:ea typeface="Courier New"/>
                <a:cs typeface="Courier New"/>
                <a:sym typeface="Courier New"/>
              </a:rPr>
              <a:t>public </a:t>
            </a:r>
            <a:r>
              <a:rPr lang="en" sz="2200" b="1" dirty="0">
                <a:solidFill>
                  <a:schemeClr val="accent1"/>
                </a:solidFill>
                <a:latin typeface="Courier New"/>
                <a:ea typeface="Courier New"/>
                <a:cs typeface="Courier New"/>
                <a:sym typeface="Courier New"/>
              </a:rPr>
              <a:t>abstract</a:t>
            </a:r>
            <a:r>
              <a:rPr lang="en" sz="2200" b="1" dirty="0">
                <a:solidFill>
                  <a:srgbClr val="1155CC"/>
                </a:solidFill>
                <a:latin typeface="Courier New"/>
                <a:ea typeface="Courier New"/>
                <a:cs typeface="Courier New"/>
                <a:sym typeface="Courier New"/>
              </a:rPr>
              <a:t> class </a:t>
            </a:r>
            <a:r>
              <a:rPr lang="en" sz="2200" dirty="0">
                <a:solidFill>
                  <a:srgbClr val="1155CC"/>
                </a:solidFill>
                <a:latin typeface="Courier New"/>
                <a:ea typeface="Courier New"/>
                <a:cs typeface="Courier New"/>
                <a:sym typeface="Courier New"/>
              </a:rPr>
              <a:t>Shape {</a:t>
            </a:r>
          </a:p>
          <a:p>
            <a:pPr>
              <a:buNone/>
            </a:pPr>
            <a:endParaRPr sz="2200" b="1" dirty="0">
              <a:solidFill>
                <a:srgbClr val="1155CC"/>
              </a:solidFill>
              <a:latin typeface="Courier New"/>
              <a:ea typeface="Courier New"/>
              <a:cs typeface="Courier New"/>
              <a:sym typeface="Courier New"/>
            </a:endParaRPr>
          </a:p>
          <a:p>
            <a:pPr>
              <a:buNone/>
            </a:pPr>
            <a:r>
              <a:rPr lang="en-US" sz="2200" b="1" dirty="0">
                <a:solidFill>
                  <a:srgbClr val="1155CC"/>
                </a:solidFill>
                <a:latin typeface="Courier New"/>
                <a:ea typeface="Courier New"/>
                <a:cs typeface="Courier New"/>
                <a:sym typeface="Courier New"/>
              </a:rPr>
              <a:t>  </a:t>
            </a:r>
            <a:r>
              <a:rPr lang="en" sz="2200" b="1" dirty="0">
                <a:solidFill>
                  <a:srgbClr val="1155CC"/>
                </a:solidFill>
                <a:latin typeface="Courier New"/>
                <a:ea typeface="Courier New"/>
                <a:cs typeface="Courier New"/>
                <a:sym typeface="Courier New"/>
              </a:rPr>
              <a:t>public </a:t>
            </a:r>
            <a:r>
              <a:rPr lang="en" sz="2200" b="1" dirty="0">
                <a:solidFill>
                  <a:srgbClr val="DA0002"/>
                </a:solidFill>
                <a:latin typeface="Courier New"/>
                <a:ea typeface="Courier New"/>
                <a:cs typeface="Courier New"/>
                <a:sym typeface="Courier New"/>
              </a:rPr>
              <a:t>abstract</a:t>
            </a:r>
            <a:r>
              <a:rPr lang="en" sz="2200" b="1" dirty="0">
                <a:solidFill>
                  <a:srgbClr val="1155CC"/>
                </a:solidFill>
                <a:latin typeface="Courier New"/>
                <a:ea typeface="Courier New"/>
                <a:cs typeface="Courier New"/>
                <a:sym typeface="Courier New"/>
              </a:rPr>
              <a:t> double </a:t>
            </a:r>
            <a:r>
              <a:rPr lang="en" sz="2200" dirty="0">
                <a:solidFill>
                  <a:srgbClr val="1155CC"/>
                </a:solidFill>
                <a:latin typeface="Courier New"/>
                <a:ea typeface="Courier New"/>
                <a:cs typeface="Courier New"/>
                <a:sym typeface="Courier New"/>
              </a:rPr>
              <a:t>area();</a:t>
            </a:r>
          </a:p>
          <a:p>
            <a:pPr>
              <a:buNone/>
            </a:pPr>
            <a:endParaRPr sz="2200" b="1" dirty="0">
              <a:solidFill>
                <a:srgbClr val="1155CC"/>
              </a:solidFill>
              <a:latin typeface="Courier New"/>
              <a:ea typeface="Courier New"/>
              <a:cs typeface="Courier New"/>
              <a:sym typeface="Courier New"/>
            </a:endParaRPr>
          </a:p>
          <a:p>
            <a:pPr>
              <a:buNone/>
            </a:pPr>
            <a:r>
              <a:rPr lang="en" sz="2200" dirty="0">
                <a:solidFill>
                  <a:srgbClr val="1155CC"/>
                </a:solidFill>
                <a:latin typeface="Courier New"/>
                <a:ea typeface="Courier New"/>
                <a:cs typeface="Courier New"/>
                <a:sym typeface="Courier New"/>
              </a:rPr>
              <a:t>}</a:t>
            </a:r>
          </a:p>
          <a:p>
            <a:pPr>
              <a:buNone/>
            </a:pPr>
            <a:endParaRPr sz="2400" dirty="0"/>
          </a:p>
          <a:p>
            <a:pPr>
              <a:buNone/>
            </a:pPr>
            <a:endParaRPr sz="2200" dirty="0"/>
          </a:p>
          <a:p>
            <a:pPr>
              <a:buNone/>
            </a:pPr>
            <a:endParaRPr sz="2200" dirty="0"/>
          </a:p>
          <a:p>
            <a:pPr>
              <a:buNone/>
            </a:pPr>
            <a:endParaRPr sz="2200" dirty="0"/>
          </a:p>
          <a:p>
            <a:pPr>
              <a:buNone/>
            </a:pPr>
            <a:endParaRPr sz="2200" dirty="0"/>
          </a:p>
          <a:p>
            <a:pPr>
              <a:buNone/>
            </a:pPr>
            <a:endParaRPr sz="2200" dirty="0"/>
          </a:p>
        </p:txBody>
      </p:sp>
      <p:sp>
        <p:nvSpPr>
          <p:cNvPr id="93" name="Shape 93"/>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Abstract Classes</a:t>
            </a:r>
          </a:p>
        </p:txBody>
      </p:sp>
      <p:cxnSp>
        <p:nvCxnSpPr>
          <p:cNvPr id="94" name="Shape 94"/>
          <p:cNvCxnSpPr/>
          <p:nvPr/>
        </p:nvCxnSpPr>
        <p:spPr>
          <a:xfrm flipV="1">
            <a:off x="2867779" y="3897103"/>
            <a:ext cx="112303" cy="688852"/>
          </a:xfrm>
          <a:prstGeom prst="straightConnector1">
            <a:avLst/>
          </a:prstGeom>
          <a:noFill/>
          <a:ln w="19050" cap="flat">
            <a:solidFill>
              <a:schemeClr val="dk2"/>
            </a:solidFill>
            <a:prstDash val="solid"/>
            <a:round/>
            <a:headEnd type="none" w="lg" len="lg"/>
            <a:tailEnd type="triangle" w="lg" len="lg"/>
          </a:ln>
        </p:spPr>
      </p:cxnSp>
      <p:sp>
        <p:nvSpPr>
          <p:cNvPr id="95" name="Shape 95"/>
          <p:cNvSpPr txBox="1"/>
          <p:nvPr/>
        </p:nvSpPr>
        <p:spPr>
          <a:xfrm>
            <a:off x="1243389" y="4585954"/>
            <a:ext cx="2286000" cy="1051064"/>
          </a:xfrm>
          <a:prstGeom prst="rect">
            <a:avLst/>
          </a:prstGeom>
          <a:noFill/>
          <a:ln>
            <a:noFill/>
          </a:ln>
        </p:spPr>
        <p:txBody>
          <a:bodyPr lIns="91425" tIns="91425" rIns="91425" bIns="91425" anchor="t" anchorCtr="0">
            <a:noAutofit/>
          </a:bodyPr>
          <a:lstStyle/>
          <a:p>
            <a:r>
              <a:rPr lang="en" b="1" i="1" dirty="0"/>
              <a:t>Abstract method</a:t>
            </a:r>
          </a:p>
          <a:p>
            <a:r>
              <a:rPr lang="en" dirty="0"/>
              <a:t>Subclass must override.</a:t>
            </a:r>
          </a:p>
        </p:txBody>
      </p:sp>
      <p:sp>
        <p:nvSpPr>
          <p:cNvPr id="96" name="Shape 96"/>
          <p:cNvSpPr txBox="1"/>
          <p:nvPr/>
        </p:nvSpPr>
        <p:spPr>
          <a:xfrm>
            <a:off x="6000165" y="1891800"/>
            <a:ext cx="2590071" cy="3665222"/>
          </a:xfrm>
          <a:prstGeom prst="rect">
            <a:avLst/>
          </a:prstGeom>
          <a:noFill/>
          <a:ln>
            <a:noFill/>
          </a:ln>
        </p:spPr>
        <p:txBody>
          <a:bodyPr lIns="91425" tIns="91425" rIns="91425" bIns="91425" anchor="t" anchorCtr="0">
            <a:noAutofit/>
          </a:bodyPr>
          <a:lstStyle/>
          <a:p>
            <a:pPr marL="457200" indent="-342900">
              <a:lnSpc>
                <a:spcPct val="115000"/>
              </a:lnSpc>
              <a:buClr>
                <a:schemeClr val="dk1"/>
              </a:buClr>
              <a:buSzPct val="100000"/>
              <a:buFont typeface="Arial"/>
              <a:buChar char="●"/>
            </a:pPr>
            <a:r>
              <a:rPr lang="en" sz="2000" dirty="0">
                <a:solidFill>
                  <a:schemeClr val="dk1"/>
                </a:solidFill>
                <a:latin typeface="Times New Roman"/>
                <a:cs typeface="Times New Roman"/>
              </a:rPr>
              <a:t>Can </a:t>
            </a:r>
            <a:r>
              <a:rPr lang="en-US" sz="2000" dirty="0">
                <a:solidFill>
                  <a:schemeClr val="dk1"/>
                </a:solidFill>
                <a:latin typeface="Times New Roman"/>
                <a:cs typeface="Times New Roman"/>
              </a:rPr>
              <a:t>also </a:t>
            </a:r>
            <a:r>
              <a:rPr lang="en" sz="2000" dirty="0">
                <a:solidFill>
                  <a:schemeClr val="dk1"/>
                </a:solidFill>
                <a:latin typeface="Times New Roman"/>
                <a:cs typeface="Times New Roman"/>
              </a:rPr>
              <a:t>have implemented methods</a:t>
            </a:r>
          </a:p>
          <a:p>
            <a:pPr>
              <a:lnSpc>
                <a:spcPct val="115000"/>
              </a:lnSpc>
            </a:pPr>
            <a:endParaRPr sz="2000" dirty="0">
              <a:solidFill>
                <a:schemeClr val="dk1"/>
              </a:solidFill>
              <a:latin typeface="Times New Roman"/>
              <a:cs typeface="Times New Roman"/>
            </a:endParaRPr>
          </a:p>
          <a:p>
            <a:pPr marL="457200" indent="-342900">
              <a:lnSpc>
                <a:spcPct val="115000"/>
              </a:lnSpc>
              <a:buClr>
                <a:schemeClr val="dk1"/>
              </a:buClr>
              <a:buSzPct val="100000"/>
              <a:buFont typeface="Arial"/>
              <a:buChar char="●"/>
            </a:pPr>
            <a:r>
              <a:rPr lang="en" sz="2000" dirty="0">
                <a:solidFill>
                  <a:schemeClr val="dk1"/>
                </a:solidFill>
                <a:latin typeface="Times New Roman"/>
                <a:cs typeface="Times New Roman"/>
              </a:rPr>
              <a:t>Place abstract method only in abstract class.</a:t>
            </a:r>
          </a:p>
          <a:p>
            <a:pPr>
              <a:lnSpc>
                <a:spcPct val="115000"/>
              </a:lnSpc>
            </a:pPr>
            <a:endParaRPr sz="2000" dirty="0">
              <a:solidFill>
                <a:schemeClr val="dk1"/>
              </a:solidFill>
              <a:latin typeface="Times New Roman"/>
              <a:cs typeface="Times New Roman"/>
            </a:endParaRPr>
          </a:p>
          <a:p>
            <a:pPr marL="457200" indent="-342900">
              <a:lnSpc>
                <a:spcPct val="115000"/>
              </a:lnSpc>
              <a:buClr>
                <a:schemeClr val="dk1"/>
              </a:buClr>
              <a:buSzPct val="100000"/>
              <a:buFont typeface="Arial"/>
              <a:buChar char="●"/>
            </a:pPr>
            <a:r>
              <a:rPr lang="en" sz="2000" dirty="0">
                <a:solidFill>
                  <a:schemeClr val="dk1"/>
                </a:solidFill>
                <a:latin typeface="Times New Roman"/>
                <a:cs typeface="Times New Roman"/>
              </a:rPr>
              <a:t>Semicolon instead of body.</a:t>
            </a:r>
          </a:p>
          <a:p>
            <a:pPr>
              <a:lnSpc>
                <a:spcPct val="115000"/>
              </a:lnSpc>
            </a:pPr>
            <a:endParaRPr sz="2000" dirty="0">
              <a:solidFill>
                <a:schemeClr val="dk1"/>
              </a:solidFill>
              <a:latin typeface="Times New Roman"/>
              <a:cs typeface="Times New Roman"/>
            </a:endParaRPr>
          </a:p>
          <a:p>
            <a:endParaRPr sz="2000" dirty="0">
              <a:latin typeface="Times New Roman"/>
              <a:cs typeface="Times New Roman"/>
            </a:endParaRPr>
          </a:p>
        </p:txBody>
      </p:sp>
    </p:spTree>
    <p:extLst>
      <p:ext uri="{BB962C8B-B14F-4D97-AF65-F5344CB8AC3E}">
        <p14:creationId xmlns:p14="http://schemas.microsoft.com/office/powerpoint/2010/main" val="2630588348"/>
      </p:ext>
    </p:extLst>
  </p:cSld>
  <p:clrMapOvr>
    <a:masterClrMapping/>
  </p:clrMapOvr>
  <p:transition spd="slow">
    <p:cut/>
  </p:transition>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00"/>
        <p:cNvGrpSpPr/>
        <p:nvPr/>
      </p:nvGrpSpPr>
      <p:grpSpPr>
        <a:xfrm>
          <a:off x="0" y="0"/>
          <a:ext cx="0" cy="0"/>
          <a:chOff x="0" y="0"/>
          <a:chExt cx="0" cy="0"/>
        </a:xfrm>
      </p:grpSpPr>
      <p:sp>
        <p:nvSpPr>
          <p:cNvPr id="101" name="Shape 101"/>
          <p:cNvSpPr txBox="1">
            <a:spLocks noGrp="1"/>
          </p:cNvSpPr>
          <p:nvPr>
            <p:ph type="title"/>
          </p:nvPr>
        </p:nvSpPr>
        <p:spPr>
          <a:prstGeom prst="rect">
            <a:avLst/>
          </a:prstGeom>
        </p:spPr>
        <p:txBody>
          <a:bodyPr vert="horz" lIns="91425" tIns="91425" rIns="91425" bIns="91425" anchor="b" anchorCtr="0">
            <a:noAutofit/>
          </a:bodyPr>
          <a:lstStyle/>
          <a:p>
            <a:r>
              <a:rPr lang="en" sz="3200">
                <a:solidFill>
                  <a:srgbClr val="1155CC"/>
                </a:solidFill>
              </a:rPr>
              <a:t>Demo 2:</a:t>
            </a:r>
            <a:r>
              <a:rPr lang="en" sz="3200"/>
              <a:t> A better solution</a:t>
            </a:r>
          </a:p>
        </p:txBody>
      </p:sp>
      <p:sp>
        <p:nvSpPr>
          <p:cNvPr id="102" name="Shape 102"/>
          <p:cNvSpPr txBox="1">
            <a:spLocks noGrp="1"/>
          </p:cNvSpPr>
          <p:nvPr>
            <p:ph type="body" idx="1"/>
          </p:nvPr>
        </p:nvSpPr>
        <p:spPr>
          <a:xfrm>
            <a:off x="457201" y="2057401"/>
            <a:ext cx="8553299" cy="3725699"/>
          </a:xfrm>
          <a:prstGeom prst="rect">
            <a:avLst/>
          </a:prstGeom>
        </p:spPr>
        <p:txBody>
          <a:bodyPr vert="horz" lIns="91425" tIns="91425" rIns="91425" bIns="91425" anchor="t" anchorCtr="0">
            <a:noAutofit/>
          </a:bodyPr>
          <a:lstStyle/>
          <a:p>
            <a:pPr>
              <a:buNone/>
            </a:pPr>
            <a:r>
              <a:rPr lang="en" sz="2200"/>
              <a:t>We modify class Shape to be abstract and make </a:t>
            </a:r>
            <a:r>
              <a:rPr lang="en" sz="2200">
                <a:solidFill>
                  <a:srgbClr val="1155CC"/>
                </a:solidFill>
                <a:latin typeface="Courier New"/>
                <a:ea typeface="Courier New"/>
                <a:cs typeface="Courier New"/>
                <a:sym typeface="Courier New"/>
              </a:rPr>
              <a:t>area()</a:t>
            </a:r>
            <a:r>
              <a:rPr lang="en" sz="2200"/>
              <a:t> an abstract method.</a:t>
            </a:r>
          </a:p>
          <a:p>
            <a:pPr>
              <a:buNone/>
            </a:pPr>
            <a:endParaRPr sz="2200"/>
          </a:p>
          <a:p>
            <a:pPr>
              <a:buNone/>
            </a:pPr>
            <a:endParaRPr sz="2200"/>
          </a:p>
          <a:p>
            <a:pPr marL="457200" indent="-368300">
              <a:buClr>
                <a:schemeClr val="dk1"/>
              </a:buClr>
              <a:buSzPct val="100000"/>
              <a:buFont typeface="Arial"/>
              <a:buChar char="●"/>
            </a:pPr>
            <a:r>
              <a:rPr lang="en" sz="2200"/>
              <a:t>Abstract class prevents instantiation of class Shape</a:t>
            </a:r>
          </a:p>
          <a:p>
            <a:pPr marL="457200" indent="-368300">
              <a:buClr>
                <a:schemeClr val="dk1"/>
              </a:buClr>
              <a:buSzPct val="100000"/>
              <a:buFont typeface="Arial"/>
              <a:buChar char="●"/>
            </a:pPr>
            <a:r>
              <a:rPr lang="en" sz="2200"/>
              <a:t>Abstract method forces all subclasses to override </a:t>
            </a:r>
            <a:r>
              <a:rPr lang="en" sz="2200">
                <a:solidFill>
                  <a:srgbClr val="1155CC"/>
                </a:solidFill>
                <a:latin typeface="Courier New"/>
                <a:ea typeface="Courier New"/>
                <a:cs typeface="Courier New"/>
                <a:sym typeface="Courier New"/>
              </a:rPr>
              <a:t>area()</a:t>
            </a:r>
          </a:p>
        </p:txBody>
      </p:sp>
      <p:sp>
        <p:nvSpPr>
          <p:cNvPr id="103" name="Shape 103"/>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Abstract Classes</a:t>
            </a:r>
          </a:p>
        </p:txBody>
      </p:sp>
    </p:spTree>
    <p:extLst>
      <p:ext uri="{BB962C8B-B14F-4D97-AF65-F5344CB8AC3E}">
        <p14:creationId xmlns:p14="http://schemas.microsoft.com/office/powerpoint/2010/main" val="2554700883"/>
      </p:ext>
    </p:extLst>
  </p:cSld>
  <p:clrMapOvr>
    <a:masterClrMapping/>
  </p:clrMapOvr>
  <p:transition spd="slow">
    <p:cut/>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07"/>
        <p:cNvGrpSpPr/>
        <p:nvPr/>
      </p:nvGrpSpPr>
      <p:grpSpPr>
        <a:xfrm>
          <a:off x="0" y="0"/>
          <a:ext cx="0" cy="0"/>
          <a:chOff x="0" y="0"/>
          <a:chExt cx="0" cy="0"/>
        </a:xfrm>
      </p:grpSpPr>
      <p:sp>
        <p:nvSpPr>
          <p:cNvPr id="108" name="Shape 108"/>
          <p:cNvSpPr txBox="1">
            <a:spLocks noGrp="1"/>
          </p:cNvSpPr>
          <p:nvPr>
            <p:ph type="title"/>
          </p:nvPr>
        </p:nvSpPr>
        <p:spPr>
          <a:prstGeom prst="rect">
            <a:avLst/>
          </a:prstGeom>
        </p:spPr>
        <p:txBody>
          <a:bodyPr vert="horz" lIns="91425" tIns="91425" rIns="91425" bIns="91425" anchor="b" anchorCtr="0">
            <a:noAutofit/>
          </a:bodyPr>
          <a:lstStyle/>
          <a:p>
            <a:r>
              <a:rPr lang="en" sz="3200"/>
              <a:t>Abstract Classes, Abstract Methods</a:t>
            </a:r>
          </a:p>
        </p:txBody>
      </p:sp>
      <p:sp>
        <p:nvSpPr>
          <p:cNvPr id="109" name="Shape 109"/>
          <p:cNvSpPr txBox="1">
            <a:spLocks noGrp="1"/>
          </p:cNvSpPr>
          <p:nvPr>
            <p:ph type="body" idx="1"/>
          </p:nvPr>
        </p:nvSpPr>
        <p:spPr>
          <a:xfrm>
            <a:off x="457201" y="2057401"/>
            <a:ext cx="8553299" cy="3725699"/>
          </a:xfrm>
          <a:prstGeom prst="rect">
            <a:avLst/>
          </a:prstGeom>
        </p:spPr>
        <p:txBody>
          <a:bodyPr vert="horz" lIns="91425" tIns="91425" rIns="91425" bIns="91425" anchor="ctr" anchorCtr="0">
            <a:noAutofit/>
          </a:bodyPr>
          <a:lstStyle/>
          <a:p>
            <a:pPr marL="457200" indent="-368300">
              <a:lnSpc>
                <a:spcPct val="115000"/>
              </a:lnSpc>
              <a:buClr>
                <a:schemeClr val="dk1"/>
              </a:buClr>
              <a:buSzPct val="100000"/>
              <a:buFont typeface="Arial"/>
              <a:buAutoNum type="arabicPeriod"/>
            </a:pPr>
            <a:r>
              <a:rPr lang="en" sz="2200" b="1" dirty="0"/>
              <a:t>Cannot instantiate an object of an abstract class. </a:t>
            </a:r>
          </a:p>
          <a:p>
            <a:pPr>
              <a:lnSpc>
                <a:spcPct val="115000"/>
              </a:lnSpc>
              <a:buNone/>
            </a:pPr>
            <a:r>
              <a:rPr lang="en" sz="2200" dirty="0">
                <a:solidFill>
                  <a:srgbClr val="1155CC"/>
                </a:solidFill>
              </a:rPr>
              <a:t>      (Cannot use new-expression)</a:t>
            </a:r>
          </a:p>
          <a:p>
            <a:pPr>
              <a:lnSpc>
                <a:spcPct val="115000"/>
              </a:lnSpc>
              <a:buNone/>
            </a:pPr>
            <a:endParaRPr sz="2200" b="1" dirty="0"/>
          </a:p>
          <a:p>
            <a:pPr marL="546100" indent="-457200">
              <a:lnSpc>
                <a:spcPct val="115000"/>
              </a:lnSpc>
              <a:buClr>
                <a:schemeClr val="dk1"/>
              </a:buClr>
              <a:buSzPct val="100000"/>
              <a:buFont typeface="+mj-lt"/>
              <a:buAutoNum type="arabicPeriod" startAt="2"/>
            </a:pPr>
            <a:r>
              <a:rPr lang="en" sz="2200" b="1" dirty="0">
                <a:solidFill>
                  <a:srgbClr val="000000"/>
                </a:solidFill>
              </a:rPr>
              <a:t>A subclass must override abstract methods.</a:t>
            </a:r>
          </a:p>
          <a:p>
            <a:pPr>
              <a:lnSpc>
                <a:spcPct val="115000"/>
              </a:lnSpc>
              <a:buNone/>
            </a:pPr>
            <a:endParaRPr sz="2200" b="1" dirty="0">
              <a:solidFill>
                <a:srgbClr val="000000"/>
              </a:solidFill>
            </a:endParaRPr>
          </a:p>
        </p:txBody>
      </p:sp>
      <p:sp>
        <p:nvSpPr>
          <p:cNvPr id="110" name="Shape 110"/>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Abstract Classes</a:t>
            </a:r>
          </a:p>
        </p:txBody>
      </p:sp>
    </p:spTree>
    <p:extLst>
      <p:ext uri="{BB962C8B-B14F-4D97-AF65-F5344CB8AC3E}">
        <p14:creationId xmlns:p14="http://schemas.microsoft.com/office/powerpoint/2010/main" val="384153062"/>
      </p:ext>
    </p:extLst>
  </p:cSld>
  <p:clrMapOvr>
    <a:masterClrMapping/>
  </p:clrMapOvr>
  <p:transition spd="slow">
    <p:cut/>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14"/>
        <p:cNvGrpSpPr/>
        <p:nvPr/>
      </p:nvGrpSpPr>
      <p:grpSpPr>
        <a:xfrm>
          <a:off x="0" y="0"/>
          <a:ext cx="0" cy="0"/>
          <a:chOff x="0" y="0"/>
          <a:chExt cx="0" cy="0"/>
        </a:xfrm>
      </p:grpSpPr>
      <p:sp>
        <p:nvSpPr>
          <p:cNvPr id="115" name="Shape 115"/>
          <p:cNvSpPr txBox="1">
            <a:spLocks noGrp="1"/>
          </p:cNvSpPr>
          <p:nvPr>
            <p:ph type="ctrTitle" idx="4294967295"/>
          </p:nvPr>
        </p:nvSpPr>
        <p:spPr>
          <a:xfrm>
            <a:off x="0" y="3017839"/>
            <a:ext cx="8229600" cy="822325"/>
          </a:xfrm>
          <a:prstGeom prst="rect">
            <a:avLst/>
          </a:prstGeom>
          <a:noFill/>
          <a:ln>
            <a:noFill/>
          </a:ln>
        </p:spPr>
        <p:txBody>
          <a:bodyPr vert="horz" lIns="91425" tIns="91425" rIns="91425" bIns="91425" anchor="b" anchorCtr="0">
            <a:noAutofit/>
          </a:bodyPr>
          <a:lstStyle/>
          <a:p>
            <a:pPr algn="ctr">
              <a:spcBef>
                <a:spcPts val="0"/>
              </a:spcBef>
            </a:pPr>
            <a:r>
              <a:rPr lang="en" sz="4800"/>
              <a:t>Interfaces</a:t>
            </a:r>
          </a:p>
        </p:txBody>
      </p:sp>
    </p:spTree>
    <p:extLst>
      <p:ext uri="{BB962C8B-B14F-4D97-AF65-F5344CB8AC3E}">
        <p14:creationId xmlns:p14="http://schemas.microsoft.com/office/powerpoint/2010/main" val="363724660"/>
      </p:ext>
    </p:extLst>
  </p:cSld>
  <p:clrMapOvr>
    <a:masterClrMapping/>
  </p:clrMapOvr>
  <mc:AlternateContent xmlns:mc="http://schemas.openxmlformats.org/markup-compatibility/2006">
    <mc:Choice xmlns:p14="http://schemas.microsoft.com/office/powerpoint/2010/main" Requires="p14">
      <p:transition spd="med" p14:dur="700">
        <p:fade/>
      </p:transition>
    </mc:Choice>
    <mc:Fallback>
      <p:transition spd="med">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19"/>
        <p:cNvGrpSpPr/>
        <p:nvPr/>
      </p:nvGrpSpPr>
      <p:grpSpPr>
        <a:xfrm>
          <a:off x="0" y="0"/>
          <a:ext cx="0" cy="0"/>
          <a:chOff x="0" y="0"/>
          <a:chExt cx="0" cy="0"/>
        </a:xfrm>
      </p:grpSpPr>
      <p:sp>
        <p:nvSpPr>
          <p:cNvPr id="120" name="Shape 120"/>
          <p:cNvSpPr txBox="1">
            <a:spLocks noGrp="1"/>
          </p:cNvSpPr>
          <p:nvPr>
            <p:ph type="title"/>
          </p:nvPr>
        </p:nvSpPr>
        <p:spPr>
          <a:prstGeom prst="rect">
            <a:avLst/>
          </a:prstGeom>
        </p:spPr>
        <p:txBody>
          <a:bodyPr vert="horz" lIns="91425" tIns="91425" rIns="91425" bIns="91425" anchor="b" anchorCtr="0">
            <a:noAutofit/>
          </a:bodyPr>
          <a:lstStyle/>
          <a:p>
            <a:r>
              <a:rPr lang="en"/>
              <a:t>Problem</a:t>
            </a:r>
          </a:p>
        </p:txBody>
      </p:sp>
      <p:sp>
        <p:nvSpPr>
          <p:cNvPr id="121" name="Shape 121"/>
          <p:cNvSpPr/>
          <p:nvPr/>
        </p:nvSpPr>
        <p:spPr>
          <a:xfrm>
            <a:off x="3397687" y="3323313"/>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Mammal</a:t>
            </a:r>
          </a:p>
        </p:txBody>
      </p:sp>
      <p:sp>
        <p:nvSpPr>
          <p:cNvPr id="122" name="Shape 122"/>
          <p:cNvSpPr/>
          <p:nvPr/>
        </p:nvSpPr>
        <p:spPr>
          <a:xfrm>
            <a:off x="2311337" y="4873463"/>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Human</a:t>
            </a:r>
          </a:p>
        </p:txBody>
      </p:sp>
      <p:sp>
        <p:nvSpPr>
          <p:cNvPr id="123" name="Shape 123"/>
          <p:cNvSpPr/>
          <p:nvPr/>
        </p:nvSpPr>
        <p:spPr>
          <a:xfrm>
            <a:off x="5821287" y="4873463"/>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Parrot</a:t>
            </a:r>
          </a:p>
        </p:txBody>
      </p:sp>
      <p:sp>
        <p:nvSpPr>
          <p:cNvPr id="124" name="Shape 124"/>
          <p:cNvSpPr/>
          <p:nvPr/>
        </p:nvSpPr>
        <p:spPr>
          <a:xfrm>
            <a:off x="4066312" y="4873463"/>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Dog</a:t>
            </a:r>
          </a:p>
        </p:txBody>
      </p:sp>
      <p:cxnSp>
        <p:nvCxnSpPr>
          <p:cNvPr id="125" name="Shape 125"/>
          <p:cNvCxnSpPr>
            <a:stCxn id="126" idx="2"/>
            <a:endCxn id="123" idx="0"/>
          </p:cNvCxnSpPr>
          <p:nvPr/>
        </p:nvCxnSpPr>
        <p:spPr>
          <a:xfrm>
            <a:off x="6084988" y="4030124"/>
            <a:ext cx="518699" cy="843300"/>
          </a:xfrm>
          <a:prstGeom prst="straightConnector1">
            <a:avLst/>
          </a:prstGeom>
          <a:noFill/>
          <a:ln w="19050" cap="flat">
            <a:solidFill>
              <a:schemeClr val="dk2"/>
            </a:solidFill>
            <a:prstDash val="solid"/>
            <a:round/>
            <a:headEnd type="none" w="lg" len="lg"/>
            <a:tailEnd type="triangle" w="lg" len="lg"/>
          </a:ln>
        </p:spPr>
      </p:cxnSp>
      <p:sp>
        <p:nvSpPr>
          <p:cNvPr id="127" name="Shape 127"/>
          <p:cNvSpPr/>
          <p:nvPr/>
        </p:nvSpPr>
        <p:spPr>
          <a:xfrm>
            <a:off x="1109212" y="3810313"/>
            <a:ext cx="1564800" cy="706799"/>
          </a:xfrm>
          <a:prstGeom prst="rect">
            <a:avLst/>
          </a:prstGeom>
          <a:noFill/>
          <a:ln w="38100"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Whistler</a:t>
            </a:r>
          </a:p>
        </p:txBody>
      </p:sp>
      <p:cxnSp>
        <p:nvCxnSpPr>
          <p:cNvPr id="128" name="Shape 128"/>
          <p:cNvCxnSpPr>
            <a:stCxn id="127" idx="3"/>
            <a:endCxn id="122" idx="0"/>
          </p:cNvCxnSpPr>
          <p:nvPr/>
        </p:nvCxnSpPr>
        <p:spPr>
          <a:xfrm>
            <a:off x="2674012" y="4163712"/>
            <a:ext cx="419700" cy="709800"/>
          </a:xfrm>
          <a:prstGeom prst="straightConnector1">
            <a:avLst/>
          </a:prstGeom>
          <a:noFill/>
          <a:ln w="38100" cap="flat">
            <a:solidFill>
              <a:schemeClr val="dk2"/>
            </a:solidFill>
            <a:prstDash val="solid"/>
            <a:round/>
            <a:headEnd type="none" w="lg" len="lg"/>
            <a:tailEnd type="triangle" w="lg" len="lg"/>
          </a:ln>
        </p:spPr>
      </p:cxnSp>
      <p:cxnSp>
        <p:nvCxnSpPr>
          <p:cNvPr id="129" name="Shape 129"/>
          <p:cNvCxnSpPr>
            <a:stCxn id="127" idx="3"/>
            <a:endCxn id="123" idx="0"/>
          </p:cNvCxnSpPr>
          <p:nvPr/>
        </p:nvCxnSpPr>
        <p:spPr>
          <a:xfrm>
            <a:off x="2674012" y="4163712"/>
            <a:ext cx="3929700" cy="709800"/>
          </a:xfrm>
          <a:prstGeom prst="straightConnector1">
            <a:avLst/>
          </a:prstGeom>
          <a:noFill/>
          <a:ln w="38100" cap="flat">
            <a:solidFill>
              <a:schemeClr val="dk2"/>
            </a:solidFill>
            <a:prstDash val="solid"/>
            <a:round/>
            <a:headEnd type="none" w="lg" len="lg"/>
            <a:tailEnd type="triangle" w="lg" len="lg"/>
          </a:ln>
        </p:spPr>
      </p:cxnSp>
      <p:sp>
        <p:nvSpPr>
          <p:cNvPr id="130" name="Shape 130"/>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Interfaces</a:t>
            </a:r>
          </a:p>
        </p:txBody>
      </p:sp>
      <p:cxnSp>
        <p:nvCxnSpPr>
          <p:cNvPr id="131" name="Shape 131"/>
          <p:cNvCxnSpPr>
            <a:stCxn id="121" idx="2"/>
            <a:endCxn id="124" idx="0"/>
          </p:cNvCxnSpPr>
          <p:nvPr/>
        </p:nvCxnSpPr>
        <p:spPr>
          <a:xfrm>
            <a:off x="4180087" y="4030112"/>
            <a:ext cx="668700" cy="843300"/>
          </a:xfrm>
          <a:prstGeom prst="straightConnector1">
            <a:avLst/>
          </a:prstGeom>
          <a:noFill/>
          <a:ln w="19050" cap="flat">
            <a:solidFill>
              <a:schemeClr val="dk2"/>
            </a:solidFill>
            <a:prstDash val="solid"/>
            <a:round/>
            <a:headEnd type="none" w="lg" len="lg"/>
            <a:tailEnd type="triangle" w="lg" len="lg"/>
          </a:ln>
        </p:spPr>
      </p:cxnSp>
      <p:cxnSp>
        <p:nvCxnSpPr>
          <p:cNvPr id="132" name="Shape 132"/>
          <p:cNvCxnSpPr>
            <a:stCxn id="121" idx="2"/>
            <a:endCxn id="122" idx="0"/>
          </p:cNvCxnSpPr>
          <p:nvPr/>
        </p:nvCxnSpPr>
        <p:spPr>
          <a:xfrm flipH="1">
            <a:off x="3093787" y="4030112"/>
            <a:ext cx="1086300" cy="843300"/>
          </a:xfrm>
          <a:prstGeom prst="straightConnector1">
            <a:avLst/>
          </a:prstGeom>
          <a:noFill/>
          <a:ln w="19050" cap="flat">
            <a:solidFill>
              <a:schemeClr val="dk2"/>
            </a:solidFill>
            <a:prstDash val="solid"/>
            <a:round/>
            <a:headEnd type="none" w="lg" len="lg"/>
            <a:tailEnd type="triangle" w="lg" len="lg"/>
          </a:ln>
        </p:spPr>
      </p:cxnSp>
      <p:sp>
        <p:nvSpPr>
          <p:cNvPr id="126" name="Shape 126"/>
          <p:cNvSpPr/>
          <p:nvPr/>
        </p:nvSpPr>
        <p:spPr>
          <a:xfrm>
            <a:off x="5302587" y="3323326"/>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Bird</a:t>
            </a:r>
          </a:p>
        </p:txBody>
      </p:sp>
      <p:sp>
        <p:nvSpPr>
          <p:cNvPr id="133" name="Shape 133"/>
          <p:cNvSpPr/>
          <p:nvPr/>
        </p:nvSpPr>
        <p:spPr>
          <a:xfrm>
            <a:off x="4350137" y="2323138"/>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Animal</a:t>
            </a:r>
          </a:p>
        </p:txBody>
      </p:sp>
      <p:cxnSp>
        <p:nvCxnSpPr>
          <p:cNvPr id="134" name="Shape 134"/>
          <p:cNvCxnSpPr>
            <a:stCxn id="133" idx="2"/>
            <a:endCxn id="121" idx="0"/>
          </p:cNvCxnSpPr>
          <p:nvPr/>
        </p:nvCxnSpPr>
        <p:spPr>
          <a:xfrm flipH="1">
            <a:off x="4180037" y="3029937"/>
            <a:ext cx="952500" cy="293400"/>
          </a:xfrm>
          <a:prstGeom prst="straightConnector1">
            <a:avLst/>
          </a:prstGeom>
          <a:noFill/>
          <a:ln w="19050" cap="flat">
            <a:solidFill>
              <a:schemeClr val="dk2"/>
            </a:solidFill>
            <a:prstDash val="solid"/>
            <a:round/>
            <a:headEnd type="none" w="lg" len="lg"/>
            <a:tailEnd type="triangle" w="lg" len="lg"/>
          </a:ln>
        </p:spPr>
      </p:cxnSp>
      <p:cxnSp>
        <p:nvCxnSpPr>
          <p:cNvPr id="135" name="Shape 135"/>
          <p:cNvCxnSpPr>
            <a:stCxn id="133" idx="2"/>
            <a:endCxn id="126" idx="0"/>
          </p:cNvCxnSpPr>
          <p:nvPr/>
        </p:nvCxnSpPr>
        <p:spPr>
          <a:xfrm>
            <a:off x="5132537" y="3029937"/>
            <a:ext cx="952500" cy="293400"/>
          </a:xfrm>
          <a:prstGeom prst="straightConnector1">
            <a:avLst/>
          </a:prstGeom>
          <a:noFill/>
          <a:ln w="19050" cap="flat">
            <a:solidFill>
              <a:schemeClr val="dk2"/>
            </a:solidFill>
            <a:prstDash val="solid"/>
            <a:round/>
            <a:headEnd type="none" w="lg" len="lg"/>
            <a:tailEnd type="triangle" w="lg" len="lg"/>
          </a:ln>
        </p:spPr>
      </p:cxnSp>
      <p:sp>
        <p:nvSpPr>
          <p:cNvPr id="136" name="Shape 136"/>
          <p:cNvSpPr txBox="1"/>
          <p:nvPr/>
        </p:nvSpPr>
        <p:spPr>
          <a:xfrm>
            <a:off x="463876" y="2194276"/>
            <a:ext cx="3329099" cy="995999"/>
          </a:xfrm>
          <a:prstGeom prst="rect">
            <a:avLst/>
          </a:prstGeom>
          <a:noFill/>
          <a:ln>
            <a:noFill/>
          </a:ln>
        </p:spPr>
        <p:txBody>
          <a:bodyPr lIns="91425" tIns="91425" rIns="91425" bIns="91425" anchor="t" anchorCtr="0">
            <a:noAutofit/>
          </a:bodyPr>
          <a:lstStyle/>
          <a:p>
            <a:r>
              <a:rPr lang="en" sz="2000"/>
              <a:t>Where is the best place to implement </a:t>
            </a:r>
            <a:r>
              <a:rPr lang="en" sz="2000" b="1">
                <a:solidFill>
                  <a:srgbClr val="1155CC"/>
                </a:solidFill>
                <a:latin typeface="Courier New"/>
                <a:ea typeface="Courier New"/>
                <a:cs typeface="Courier New"/>
                <a:sym typeface="Courier New"/>
              </a:rPr>
              <a:t>whistle()</a:t>
            </a:r>
            <a:r>
              <a:rPr lang="en" sz="2000"/>
              <a:t>?</a:t>
            </a:r>
          </a:p>
        </p:txBody>
      </p:sp>
    </p:spTree>
    <p:extLst>
      <p:ext uri="{BB962C8B-B14F-4D97-AF65-F5344CB8AC3E}">
        <p14:creationId xmlns:p14="http://schemas.microsoft.com/office/powerpoint/2010/main" val="1483621252"/>
      </p:ext>
    </p:extLst>
  </p:cSld>
  <p:clrMapOvr>
    <a:masterClrMapping/>
  </p:clrMapOvr>
  <p:transition spd="slow">
    <p:cu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36"/>
                                        </p:tgtEl>
                                        <p:attrNameLst>
                                          <p:attrName>style.visibility</p:attrName>
                                        </p:attrNameLst>
                                      </p:cBhvr>
                                      <p:to>
                                        <p:strVal val="visible"/>
                                      </p:to>
                                    </p:set>
                                    <p:animEffect transition="in" filter="fade">
                                      <p:cBhvr>
                                        <p:cTn id="7" dur="700"/>
                                        <p:tgtEl>
                                          <p:spTgt spid="136"/>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27"/>
                                        </p:tgtEl>
                                        <p:attrNameLst>
                                          <p:attrName>style.visibility</p:attrName>
                                        </p:attrNameLst>
                                      </p:cBhvr>
                                      <p:to>
                                        <p:strVal val="visible"/>
                                      </p:to>
                                    </p:set>
                                    <p:animEffect transition="in" filter="fade">
                                      <p:cBhvr>
                                        <p:cTn id="12" dur="1000"/>
                                        <p:tgtEl>
                                          <p:spTgt spid="127"/>
                                        </p:tgtEl>
                                      </p:cBhvr>
                                    </p:animEffect>
                                  </p:childTnLst>
                                </p:cTn>
                              </p:par>
                              <p:par>
                                <p:cTn id="13" presetID="10" presetClass="entr" presetSubtype="0" fill="hold" nodeType="withEffect">
                                  <p:stCondLst>
                                    <p:cond delay="0"/>
                                  </p:stCondLst>
                                  <p:childTnLst>
                                    <p:set>
                                      <p:cBhvr>
                                        <p:cTn id="14" dur="1" fill="hold">
                                          <p:stCondLst>
                                            <p:cond delay="0"/>
                                          </p:stCondLst>
                                        </p:cTn>
                                        <p:tgtEl>
                                          <p:spTgt spid="129"/>
                                        </p:tgtEl>
                                        <p:attrNameLst>
                                          <p:attrName>style.visibility</p:attrName>
                                        </p:attrNameLst>
                                      </p:cBhvr>
                                      <p:to>
                                        <p:strVal val="visible"/>
                                      </p:to>
                                    </p:set>
                                    <p:animEffect transition="in" filter="fade">
                                      <p:cBhvr>
                                        <p:cTn id="15" dur="1000"/>
                                        <p:tgtEl>
                                          <p:spTgt spid="129"/>
                                        </p:tgtEl>
                                      </p:cBhvr>
                                    </p:animEffect>
                                  </p:childTnLst>
                                </p:cTn>
                              </p:par>
                              <p:par>
                                <p:cTn id="16" presetID="10" presetClass="entr" presetSubtype="0" fill="hold" nodeType="withEffect">
                                  <p:stCondLst>
                                    <p:cond delay="0"/>
                                  </p:stCondLst>
                                  <p:childTnLst>
                                    <p:set>
                                      <p:cBhvr>
                                        <p:cTn id="17" dur="1" fill="hold">
                                          <p:stCondLst>
                                            <p:cond delay="0"/>
                                          </p:stCondLst>
                                        </p:cTn>
                                        <p:tgtEl>
                                          <p:spTgt spid="128"/>
                                        </p:tgtEl>
                                        <p:attrNameLst>
                                          <p:attrName>style.visibility</p:attrName>
                                        </p:attrNameLst>
                                      </p:cBhvr>
                                      <p:to>
                                        <p:strVal val="visible"/>
                                      </p:to>
                                    </p:set>
                                    <p:animEffect transition="in" filter="fade">
                                      <p:cBhvr>
                                        <p:cTn id="18" dur="1000"/>
                                        <p:tgtEl>
                                          <p:spTgt spid="12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40"/>
        <p:cNvGrpSpPr/>
        <p:nvPr/>
      </p:nvGrpSpPr>
      <p:grpSpPr>
        <a:xfrm>
          <a:off x="0" y="0"/>
          <a:ext cx="0" cy="0"/>
          <a:chOff x="0" y="0"/>
          <a:chExt cx="0" cy="0"/>
        </a:xfrm>
      </p:grpSpPr>
      <p:sp>
        <p:nvSpPr>
          <p:cNvPr id="141" name="Shape 141"/>
          <p:cNvSpPr txBox="1">
            <a:spLocks noGrp="1"/>
          </p:cNvSpPr>
          <p:nvPr>
            <p:ph type="title"/>
          </p:nvPr>
        </p:nvSpPr>
        <p:spPr>
          <a:prstGeom prst="rect">
            <a:avLst/>
          </a:prstGeom>
        </p:spPr>
        <p:txBody>
          <a:bodyPr vert="horz" lIns="91425" tIns="91425" rIns="91425" bIns="91425" anchor="b" anchorCtr="0">
            <a:noAutofit/>
          </a:bodyPr>
          <a:lstStyle/>
          <a:p>
            <a:r>
              <a:rPr lang="en"/>
              <a:t>No multiple inheritance in Java!</a:t>
            </a:r>
          </a:p>
        </p:txBody>
      </p:sp>
      <p:sp>
        <p:nvSpPr>
          <p:cNvPr id="142" name="Shape 142"/>
          <p:cNvSpPr txBox="1">
            <a:spLocks noGrp="1"/>
          </p:cNvSpPr>
          <p:nvPr>
            <p:ph type="body" idx="1"/>
          </p:nvPr>
        </p:nvSpPr>
        <p:spPr>
          <a:xfrm>
            <a:off x="457200" y="2111976"/>
            <a:ext cx="8229600" cy="3602399"/>
          </a:xfrm>
          <a:prstGeom prst="rect">
            <a:avLst/>
          </a:prstGeom>
        </p:spPr>
        <p:txBody>
          <a:bodyPr vert="horz" lIns="91425" tIns="91425" rIns="91425" bIns="91425" anchor="t" anchorCtr="0">
            <a:noAutofit/>
          </a:bodyPr>
          <a:lstStyle/>
          <a:p>
            <a:pPr>
              <a:buNone/>
            </a:pPr>
            <a:r>
              <a:rPr lang="en" sz="2400" b="1">
                <a:solidFill>
                  <a:srgbClr val="1155CC"/>
                </a:solidFill>
                <a:latin typeface="Courier New"/>
                <a:ea typeface="Courier New"/>
                <a:cs typeface="Courier New"/>
                <a:sym typeface="Courier New"/>
              </a:rPr>
              <a:t>class </a:t>
            </a:r>
            <a:r>
              <a:rPr lang="en" sz="2400">
                <a:solidFill>
                  <a:srgbClr val="1155CC"/>
                </a:solidFill>
                <a:latin typeface="Courier New"/>
                <a:ea typeface="Courier New"/>
                <a:cs typeface="Courier New"/>
                <a:sym typeface="Courier New"/>
              </a:rPr>
              <a:t>Whistler {</a:t>
            </a:r>
          </a:p>
          <a:p>
            <a:pPr>
              <a:buNone/>
            </a:pPr>
            <a:r>
              <a:rPr lang="en" sz="2400" b="1">
                <a:solidFill>
                  <a:srgbClr val="1155CC"/>
                </a:solidFill>
                <a:latin typeface="Courier New"/>
                <a:ea typeface="Courier New"/>
                <a:cs typeface="Courier New"/>
                <a:sym typeface="Courier New"/>
              </a:rPr>
              <a:t>	void </a:t>
            </a:r>
            <a:r>
              <a:rPr lang="en" sz="2400">
                <a:solidFill>
                  <a:srgbClr val="1155CC"/>
                </a:solidFill>
                <a:latin typeface="Courier New"/>
                <a:ea typeface="Courier New"/>
                <a:cs typeface="Courier New"/>
                <a:sym typeface="Courier New"/>
              </a:rPr>
              <a:t>breathe() { … }</a:t>
            </a:r>
          </a:p>
          <a:p>
            <a:pPr>
              <a:buNone/>
            </a:pPr>
            <a:r>
              <a:rPr lang="en" sz="2400">
                <a:solidFill>
                  <a:srgbClr val="1155CC"/>
                </a:solidFill>
                <a:latin typeface="Courier New"/>
                <a:ea typeface="Courier New"/>
                <a:cs typeface="Courier New"/>
                <a:sym typeface="Courier New"/>
              </a:rPr>
              <a:t>}</a:t>
            </a:r>
          </a:p>
          <a:p>
            <a:pPr>
              <a:buNone/>
            </a:pPr>
            <a:r>
              <a:rPr lang="en" sz="2400" b="1">
                <a:solidFill>
                  <a:srgbClr val="1155CC"/>
                </a:solidFill>
                <a:latin typeface="Courier New"/>
                <a:ea typeface="Courier New"/>
                <a:cs typeface="Courier New"/>
                <a:sym typeface="Courier New"/>
              </a:rPr>
              <a:t>class </a:t>
            </a:r>
            <a:r>
              <a:rPr lang="en" sz="2400">
                <a:solidFill>
                  <a:srgbClr val="1155CC"/>
                </a:solidFill>
                <a:latin typeface="Courier New"/>
                <a:ea typeface="Courier New"/>
                <a:cs typeface="Courier New"/>
                <a:sym typeface="Courier New"/>
              </a:rPr>
              <a:t>Animal {</a:t>
            </a:r>
          </a:p>
          <a:p>
            <a:pPr>
              <a:buNone/>
            </a:pPr>
            <a:r>
              <a:rPr lang="en" sz="2400" b="1">
                <a:solidFill>
                  <a:srgbClr val="1155CC"/>
                </a:solidFill>
                <a:latin typeface="Courier New"/>
                <a:ea typeface="Courier New"/>
                <a:cs typeface="Courier New"/>
                <a:sym typeface="Courier New"/>
              </a:rPr>
              <a:t>	void </a:t>
            </a:r>
            <a:r>
              <a:rPr lang="en" sz="2400">
                <a:solidFill>
                  <a:srgbClr val="1155CC"/>
                </a:solidFill>
                <a:latin typeface="Courier New"/>
                <a:ea typeface="Courier New"/>
                <a:cs typeface="Courier New"/>
                <a:sym typeface="Courier New"/>
              </a:rPr>
              <a:t>breathe() { … }</a:t>
            </a:r>
          </a:p>
          <a:p>
            <a:pPr>
              <a:buNone/>
            </a:pPr>
            <a:r>
              <a:rPr lang="en" sz="2400">
                <a:solidFill>
                  <a:srgbClr val="1155CC"/>
                </a:solidFill>
                <a:latin typeface="Courier New"/>
                <a:ea typeface="Courier New"/>
                <a:cs typeface="Courier New"/>
                <a:sym typeface="Courier New"/>
              </a:rPr>
              <a:t>}</a:t>
            </a:r>
          </a:p>
          <a:p>
            <a:pPr>
              <a:buNone/>
            </a:pPr>
            <a:r>
              <a:rPr lang="en" sz="2400" b="1">
                <a:solidFill>
                  <a:srgbClr val="1155CC"/>
                </a:solidFill>
                <a:latin typeface="Courier New"/>
                <a:ea typeface="Courier New"/>
                <a:cs typeface="Courier New"/>
                <a:sym typeface="Courier New"/>
              </a:rPr>
              <a:t>class </a:t>
            </a:r>
            <a:r>
              <a:rPr lang="en" sz="2400">
                <a:solidFill>
                  <a:srgbClr val="1155CC"/>
                </a:solidFill>
                <a:latin typeface="Courier New"/>
                <a:ea typeface="Courier New"/>
                <a:cs typeface="Courier New"/>
                <a:sym typeface="Courier New"/>
              </a:rPr>
              <a:t>Human</a:t>
            </a:r>
            <a:r>
              <a:rPr lang="en" sz="2400" b="1">
                <a:solidFill>
                  <a:srgbClr val="1155CC"/>
                </a:solidFill>
                <a:latin typeface="Courier New"/>
                <a:ea typeface="Courier New"/>
                <a:cs typeface="Courier New"/>
                <a:sym typeface="Courier New"/>
              </a:rPr>
              <a:t> extends </a:t>
            </a:r>
            <a:r>
              <a:rPr lang="en" sz="2400">
                <a:solidFill>
                  <a:srgbClr val="1155CC"/>
                </a:solidFill>
                <a:latin typeface="Courier New"/>
                <a:ea typeface="Courier New"/>
                <a:cs typeface="Courier New"/>
                <a:sym typeface="Courier New"/>
              </a:rPr>
              <a:t>Animal, Whistler</a:t>
            </a:r>
            <a:r>
              <a:rPr lang="en" sz="2400" b="1">
                <a:solidFill>
                  <a:srgbClr val="1155CC"/>
                </a:solidFill>
                <a:latin typeface="Courier New"/>
                <a:ea typeface="Courier New"/>
                <a:cs typeface="Courier New"/>
                <a:sym typeface="Courier New"/>
              </a:rPr>
              <a:t> {</a:t>
            </a:r>
          </a:p>
          <a:p>
            <a:pPr>
              <a:buNone/>
            </a:pPr>
            <a:r>
              <a:rPr lang="en" sz="2400" b="1">
                <a:solidFill>
                  <a:srgbClr val="1155CC"/>
                </a:solidFill>
                <a:latin typeface="Courier New"/>
                <a:ea typeface="Courier New"/>
                <a:cs typeface="Courier New"/>
                <a:sym typeface="Courier New"/>
              </a:rPr>
              <a:t>}</a:t>
            </a:r>
          </a:p>
        </p:txBody>
      </p:sp>
      <p:sp>
        <p:nvSpPr>
          <p:cNvPr id="143" name="Shape 143"/>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Interfaces</a:t>
            </a:r>
          </a:p>
        </p:txBody>
      </p:sp>
      <p:sp>
        <p:nvSpPr>
          <p:cNvPr id="144" name="Shape 144"/>
          <p:cNvSpPr txBox="1"/>
          <p:nvPr/>
        </p:nvSpPr>
        <p:spPr>
          <a:xfrm>
            <a:off x="5471526" y="3177200"/>
            <a:ext cx="3145799" cy="857400"/>
          </a:xfrm>
          <a:prstGeom prst="rect">
            <a:avLst/>
          </a:prstGeom>
          <a:noFill/>
          <a:ln>
            <a:noFill/>
          </a:ln>
        </p:spPr>
        <p:txBody>
          <a:bodyPr lIns="91425" tIns="91425" rIns="91425" bIns="91425" anchor="t" anchorCtr="0">
            <a:noAutofit/>
          </a:bodyPr>
          <a:lstStyle/>
          <a:p>
            <a:r>
              <a:rPr lang="en" sz="2000"/>
              <a:t>Which breathe() should java run in class Human?</a:t>
            </a:r>
          </a:p>
        </p:txBody>
      </p:sp>
      <p:sp>
        <p:nvSpPr>
          <p:cNvPr id="145" name="Shape 145"/>
          <p:cNvSpPr txBox="1"/>
          <p:nvPr/>
        </p:nvSpPr>
        <p:spPr>
          <a:xfrm>
            <a:off x="5422300" y="2666001"/>
            <a:ext cx="3653100" cy="511199"/>
          </a:xfrm>
          <a:prstGeom prst="rect">
            <a:avLst/>
          </a:prstGeom>
          <a:noFill/>
          <a:ln>
            <a:noFill/>
          </a:ln>
        </p:spPr>
        <p:txBody>
          <a:bodyPr lIns="91425" tIns="91425" rIns="91425" bIns="91425" anchor="t" anchorCtr="0">
            <a:noAutofit/>
          </a:bodyPr>
          <a:lstStyle/>
          <a:p>
            <a:r>
              <a:rPr lang="en" sz="2000" b="1">
                <a:solidFill>
                  <a:srgbClr val="1155CC"/>
                </a:solidFill>
                <a:latin typeface="Courier New"/>
                <a:ea typeface="Courier New"/>
                <a:cs typeface="Courier New"/>
                <a:sym typeface="Courier New"/>
              </a:rPr>
              <a:t>new </a:t>
            </a:r>
            <a:r>
              <a:rPr lang="en" sz="2000">
                <a:solidFill>
                  <a:srgbClr val="1155CC"/>
                </a:solidFill>
                <a:latin typeface="Courier New"/>
                <a:ea typeface="Courier New"/>
                <a:cs typeface="Courier New"/>
                <a:sym typeface="Courier New"/>
              </a:rPr>
              <a:t>Human().breathe();</a:t>
            </a:r>
          </a:p>
        </p:txBody>
      </p:sp>
      <p:sp>
        <p:nvSpPr>
          <p:cNvPr id="146" name="Shape 146"/>
          <p:cNvSpPr/>
          <p:nvPr/>
        </p:nvSpPr>
        <p:spPr>
          <a:xfrm>
            <a:off x="4048631" y="3943991"/>
            <a:ext cx="3145799" cy="1460399"/>
          </a:xfrm>
          <a:prstGeom prst="mathMultiply">
            <a:avLst>
              <a:gd name="adj1" fmla="val 10441"/>
            </a:avLst>
          </a:prstGeom>
          <a:solidFill>
            <a:srgbClr val="DA0002"/>
          </a:solidFill>
          <a:ln w="19050" cap="flat">
            <a:solidFill>
              <a:srgbClr val="CC0202"/>
            </a:solidFill>
            <a:prstDash val="solid"/>
            <a:round/>
            <a:headEnd type="none" w="med" len="med"/>
            <a:tailEnd type="none" w="med" len="med"/>
          </a:ln>
        </p:spPr>
        <p:txBody>
          <a:bodyPr lIns="91425" tIns="91425" rIns="91425" bIns="91425" anchor="ctr" anchorCtr="0">
            <a:noAutofit/>
          </a:bodyPr>
          <a:lstStyle/>
          <a:p>
            <a:endParaRPr/>
          </a:p>
        </p:txBody>
      </p:sp>
    </p:spTree>
    <p:extLst>
      <p:ext uri="{BB962C8B-B14F-4D97-AF65-F5344CB8AC3E}">
        <p14:creationId xmlns:p14="http://schemas.microsoft.com/office/powerpoint/2010/main" val="3043966844"/>
      </p:ext>
    </p:extLst>
  </p:cSld>
  <p:clrMapOvr>
    <a:masterClrMapping/>
  </p:clrMapOvr>
  <p:transition spd="slow">
    <p:cu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46"/>
                                        </p:tgtEl>
                                        <p:attrNameLst>
                                          <p:attrName>style.visibility</p:attrName>
                                        </p:attrNameLst>
                                      </p:cBhvr>
                                      <p:to>
                                        <p:strVal val="visible"/>
                                      </p:to>
                                    </p:set>
                                    <p:animEffect transition="in" filter="fade">
                                      <p:cBhvr>
                                        <p:cTn id="7" dur="1000"/>
                                        <p:tgtEl>
                                          <p:spTgt spid="14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150"/>
        <p:cNvGrpSpPr/>
        <p:nvPr/>
      </p:nvGrpSpPr>
      <p:grpSpPr>
        <a:xfrm>
          <a:off x="0" y="0"/>
          <a:ext cx="0" cy="0"/>
          <a:chOff x="0" y="0"/>
          <a:chExt cx="0" cy="0"/>
        </a:xfrm>
      </p:grpSpPr>
      <p:sp>
        <p:nvSpPr>
          <p:cNvPr id="151" name="Shape 151"/>
          <p:cNvSpPr txBox="1">
            <a:spLocks noGrp="1"/>
          </p:cNvSpPr>
          <p:nvPr>
            <p:ph type="title"/>
          </p:nvPr>
        </p:nvSpPr>
        <p:spPr>
          <a:prstGeom prst="rect">
            <a:avLst/>
          </a:prstGeom>
        </p:spPr>
        <p:txBody>
          <a:bodyPr vert="horz" lIns="91425" tIns="91425" rIns="91425" bIns="91425" anchor="b" anchorCtr="0">
            <a:noAutofit/>
          </a:bodyPr>
          <a:lstStyle/>
          <a:p>
            <a:r>
              <a:rPr lang="en"/>
              <a:t>Why not make it fully abstract?</a:t>
            </a:r>
          </a:p>
        </p:txBody>
      </p:sp>
      <p:sp>
        <p:nvSpPr>
          <p:cNvPr id="152" name="Shape 152"/>
          <p:cNvSpPr txBox="1">
            <a:spLocks noGrp="1"/>
          </p:cNvSpPr>
          <p:nvPr>
            <p:ph type="body" idx="1"/>
          </p:nvPr>
        </p:nvSpPr>
        <p:spPr>
          <a:xfrm>
            <a:off x="457200" y="2111976"/>
            <a:ext cx="8229600" cy="3602399"/>
          </a:xfrm>
          <a:prstGeom prst="rect">
            <a:avLst/>
          </a:prstGeom>
        </p:spPr>
        <p:txBody>
          <a:bodyPr vert="horz" lIns="91425" tIns="91425" rIns="91425" bIns="91425" anchor="t" anchorCtr="0">
            <a:noAutofit/>
          </a:bodyPr>
          <a:lstStyle/>
          <a:p>
            <a:pPr>
              <a:buNone/>
            </a:pPr>
            <a:r>
              <a:rPr lang="en" sz="2200" b="1" dirty="0">
                <a:solidFill>
                  <a:srgbClr val="1155CC"/>
                </a:solidFill>
                <a:latin typeface="Courier New"/>
                <a:ea typeface="Courier New"/>
                <a:cs typeface="Courier New"/>
                <a:sym typeface="Courier New"/>
              </a:rPr>
              <a:t>class </a:t>
            </a:r>
            <a:r>
              <a:rPr lang="en" sz="2200" b="1" dirty="0">
                <a:solidFill>
                  <a:schemeClr val="accent1"/>
                </a:solidFill>
                <a:latin typeface="Courier New"/>
                <a:ea typeface="Courier New"/>
                <a:cs typeface="Courier New"/>
                <a:sym typeface="Courier New"/>
              </a:rPr>
              <a:t>abstract</a:t>
            </a:r>
            <a:r>
              <a:rPr lang="en" sz="2200" b="1" dirty="0">
                <a:solidFill>
                  <a:srgbClr val="1155CC"/>
                </a:solidFill>
                <a:latin typeface="Courier New"/>
                <a:ea typeface="Courier New"/>
                <a:cs typeface="Courier New"/>
                <a:sym typeface="Courier New"/>
              </a:rPr>
              <a:t> </a:t>
            </a:r>
            <a:r>
              <a:rPr lang="en" sz="2200" dirty="0">
                <a:solidFill>
                  <a:srgbClr val="1155CC"/>
                </a:solidFill>
                <a:latin typeface="Courier New"/>
                <a:ea typeface="Courier New"/>
                <a:cs typeface="Courier New"/>
                <a:sym typeface="Courier New"/>
              </a:rPr>
              <a:t>Whistler {</a:t>
            </a:r>
          </a:p>
          <a:p>
            <a:pPr>
              <a:buNone/>
            </a:pPr>
            <a:r>
              <a:rPr lang="en" sz="2200" b="1" dirty="0">
                <a:solidFill>
                  <a:srgbClr val="1155CC"/>
                </a:solidFill>
                <a:latin typeface="Courier New"/>
                <a:ea typeface="Courier New"/>
                <a:cs typeface="Courier New"/>
                <a:sym typeface="Courier New"/>
              </a:rPr>
              <a:t>	abstract void </a:t>
            </a:r>
            <a:r>
              <a:rPr lang="en" sz="2200" dirty="0">
                <a:solidFill>
                  <a:srgbClr val="1155CC"/>
                </a:solidFill>
                <a:latin typeface="Courier New"/>
                <a:ea typeface="Courier New"/>
                <a:cs typeface="Courier New"/>
                <a:sym typeface="Courier New"/>
              </a:rPr>
              <a:t>breathe();</a:t>
            </a:r>
          </a:p>
          <a:p>
            <a:pPr>
              <a:buNone/>
            </a:pPr>
            <a:r>
              <a:rPr lang="en" sz="2200" dirty="0">
                <a:solidFill>
                  <a:srgbClr val="1155CC"/>
                </a:solidFill>
                <a:latin typeface="Courier New"/>
                <a:ea typeface="Courier New"/>
                <a:cs typeface="Courier New"/>
                <a:sym typeface="Courier New"/>
              </a:rPr>
              <a:t>}</a:t>
            </a:r>
          </a:p>
          <a:p>
            <a:pPr>
              <a:buNone/>
            </a:pPr>
            <a:r>
              <a:rPr lang="en" sz="2200" b="1" dirty="0">
                <a:solidFill>
                  <a:srgbClr val="1155CC"/>
                </a:solidFill>
                <a:latin typeface="Courier New"/>
                <a:ea typeface="Courier New"/>
                <a:cs typeface="Courier New"/>
                <a:sym typeface="Courier New"/>
              </a:rPr>
              <a:t>class </a:t>
            </a:r>
            <a:r>
              <a:rPr lang="en" sz="2200" b="1" dirty="0">
                <a:solidFill>
                  <a:schemeClr val="accent1"/>
                </a:solidFill>
                <a:latin typeface="Courier New"/>
                <a:ea typeface="Courier New"/>
                <a:cs typeface="Courier New"/>
                <a:sym typeface="Courier New"/>
              </a:rPr>
              <a:t>abstract</a:t>
            </a:r>
            <a:r>
              <a:rPr lang="en" sz="2200" b="1" dirty="0">
                <a:solidFill>
                  <a:srgbClr val="1155CC"/>
                </a:solidFill>
                <a:latin typeface="Courier New"/>
                <a:ea typeface="Courier New"/>
                <a:cs typeface="Courier New"/>
                <a:sym typeface="Courier New"/>
              </a:rPr>
              <a:t> </a:t>
            </a:r>
            <a:r>
              <a:rPr lang="en" sz="2200" dirty="0">
                <a:solidFill>
                  <a:srgbClr val="1155CC"/>
                </a:solidFill>
                <a:latin typeface="Courier New"/>
                <a:ea typeface="Courier New"/>
                <a:cs typeface="Courier New"/>
                <a:sym typeface="Courier New"/>
              </a:rPr>
              <a:t>Animal {</a:t>
            </a:r>
          </a:p>
          <a:p>
            <a:pPr>
              <a:buNone/>
            </a:pPr>
            <a:r>
              <a:rPr lang="en" sz="2200" b="1" dirty="0">
                <a:solidFill>
                  <a:srgbClr val="1155CC"/>
                </a:solidFill>
                <a:latin typeface="Courier New"/>
                <a:ea typeface="Courier New"/>
                <a:cs typeface="Courier New"/>
                <a:sym typeface="Courier New"/>
              </a:rPr>
              <a:t>	abstract void </a:t>
            </a:r>
            <a:r>
              <a:rPr lang="en" sz="2200" dirty="0">
                <a:solidFill>
                  <a:srgbClr val="1155CC"/>
                </a:solidFill>
                <a:latin typeface="Courier New"/>
                <a:ea typeface="Courier New"/>
                <a:cs typeface="Courier New"/>
                <a:sym typeface="Courier New"/>
              </a:rPr>
              <a:t>breathe();</a:t>
            </a:r>
          </a:p>
          <a:p>
            <a:pPr>
              <a:buNone/>
            </a:pPr>
            <a:r>
              <a:rPr lang="en" sz="2200" dirty="0">
                <a:solidFill>
                  <a:srgbClr val="1155CC"/>
                </a:solidFill>
                <a:latin typeface="Courier New"/>
                <a:ea typeface="Courier New"/>
                <a:cs typeface="Courier New"/>
                <a:sym typeface="Courier New"/>
              </a:rPr>
              <a:t>}</a:t>
            </a:r>
          </a:p>
          <a:p>
            <a:pPr>
              <a:buNone/>
            </a:pPr>
            <a:r>
              <a:rPr lang="en" sz="2200" b="1" dirty="0">
                <a:solidFill>
                  <a:srgbClr val="1155CC"/>
                </a:solidFill>
                <a:latin typeface="Courier New"/>
                <a:ea typeface="Courier New"/>
                <a:cs typeface="Courier New"/>
                <a:sym typeface="Courier New"/>
              </a:rPr>
              <a:t>class </a:t>
            </a:r>
            <a:r>
              <a:rPr lang="en" sz="2200" dirty="0">
                <a:solidFill>
                  <a:srgbClr val="1155CC"/>
                </a:solidFill>
                <a:latin typeface="Courier New"/>
                <a:ea typeface="Courier New"/>
                <a:cs typeface="Courier New"/>
                <a:sym typeface="Courier New"/>
              </a:rPr>
              <a:t>Human</a:t>
            </a:r>
            <a:r>
              <a:rPr lang="en" sz="2200" b="1" dirty="0">
                <a:solidFill>
                  <a:srgbClr val="1155CC"/>
                </a:solidFill>
                <a:latin typeface="Courier New"/>
                <a:ea typeface="Courier New"/>
                <a:cs typeface="Courier New"/>
                <a:sym typeface="Courier New"/>
              </a:rPr>
              <a:t> extends </a:t>
            </a:r>
            <a:r>
              <a:rPr lang="en" sz="2200" dirty="0">
                <a:solidFill>
                  <a:srgbClr val="1155CC"/>
                </a:solidFill>
                <a:latin typeface="Courier New"/>
                <a:ea typeface="Courier New"/>
                <a:cs typeface="Courier New"/>
                <a:sym typeface="Courier New"/>
              </a:rPr>
              <a:t>Animal, Whistler {</a:t>
            </a:r>
          </a:p>
          <a:p>
            <a:pPr>
              <a:buNone/>
            </a:pPr>
            <a:r>
              <a:rPr lang="en" sz="2200" dirty="0">
                <a:solidFill>
                  <a:srgbClr val="1155CC"/>
                </a:solidFill>
                <a:latin typeface="Courier New"/>
                <a:ea typeface="Courier New"/>
                <a:cs typeface="Courier New"/>
                <a:sym typeface="Courier New"/>
              </a:rPr>
              <a:t>}</a:t>
            </a:r>
          </a:p>
        </p:txBody>
      </p:sp>
      <p:sp>
        <p:nvSpPr>
          <p:cNvPr id="153" name="Shape 153"/>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Interfaces</a:t>
            </a:r>
          </a:p>
        </p:txBody>
      </p:sp>
      <p:sp>
        <p:nvSpPr>
          <p:cNvPr id="154" name="Shape 154"/>
          <p:cNvSpPr/>
          <p:nvPr/>
        </p:nvSpPr>
        <p:spPr>
          <a:xfrm>
            <a:off x="3588543" y="3696101"/>
            <a:ext cx="3145799" cy="1460399"/>
          </a:xfrm>
          <a:prstGeom prst="mathMultiply">
            <a:avLst>
              <a:gd name="adj1" fmla="val 10441"/>
            </a:avLst>
          </a:prstGeom>
          <a:solidFill>
            <a:srgbClr val="DA0002"/>
          </a:solidFill>
          <a:ln w="19050" cap="flat">
            <a:solidFill>
              <a:srgbClr val="CC0202"/>
            </a:solidFill>
            <a:prstDash val="solid"/>
            <a:round/>
            <a:headEnd type="none" w="med" len="med"/>
            <a:tailEnd type="none" w="med" len="med"/>
          </a:ln>
        </p:spPr>
        <p:txBody>
          <a:bodyPr lIns="91425" tIns="91425" rIns="91425" bIns="91425" anchor="ctr" anchorCtr="0">
            <a:noAutofit/>
          </a:bodyPr>
          <a:lstStyle/>
          <a:p>
            <a:endParaRPr/>
          </a:p>
        </p:txBody>
      </p:sp>
      <p:sp>
        <p:nvSpPr>
          <p:cNvPr id="155" name="Shape 155"/>
          <p:cNvSpPr txBox="1"/>
          <p:nvPr/>
        </p:nvSpPr>
        <p:spPr>
          <a:xfrm>
            <a:off x="5635201" y="2208820"/>
            <a:ext cx="3145799" cy="1640400"/>
          </a:xfrm>
          <a:prstGeom prst="rect">
            <a:avLst/>
          </a:prstGeom>
          <a:noFill/>
          <a:ln>
            <a:noFill/>
          </a:ln>
        </p:spPr>
        <p:txBody>
          <a:bodyPr lIns="91425" tIns="91425" rIns="91425" bIns="91425" anchor="t" anchorCtr="0">
            <a:noAutofit/>
          </a:bodyPr>
          <a:lstStyle/>
          <a:p>
            <a:pPr algn="r"/>
            <a:r>
              <a:rPr lang="en" sz="2000" dirty="0"/>
              <a:t>Java doesn’t allow this, even though it would work. Instead, Java has another construct for this purpose, the interface</a:t>
            </a:r>
          </a:p>
        </p:txBody>
      </p:sp>
    </p:spTree>
    <p:extLst>
      <p:ext uri="{BB962C8B-B14F-4D97-AF65-F5344CB8AC3E}">
        <p14:creationId xmlns:p14="http://schemas.microsoft.com/office/powerpoint/2010/main" val="3235339781"/>
      </p:ext>
    </p:extLst>
  </p:cSld>
  <p:clrMapOvr>
    <a:masterClrMapping/>
  </p:clrMapOvr>
  <p:transition spd="slow">
    <p:cu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54"/>
                                        </p:tgtEl>
                                        <p:attrNameLst>
                                          <p:attrName>style.visibility</p:attrName>
                                        </p:attrNameLst>
                                      </p:cBhvr>
                                      <p:to>
                                        <p:strVal val="visible"/>
                                      </p:to>
                                    </p:set>
                                    <p:animEffect transition="in" filter="fade">
                                      <p:cBhvr>
                                        <p:cTn id="7" dur="1000"/>
                                        <p:tgtEl>
                                          <p:spTgt spid="154"/>
                                        </p:tgtEl>
                                      </p:cBhvr>
                                    </p:animEffect>
                                  </p:childTnLst>
                                </p:cTn>
                              </p:par>
                              <p:par>
                                <p:cTn id="8" presetID="10" presetClass="entr" presetSubtype="0" fill="hold" nodeType="withEffect">
                                  <p:stCondLst>
                                    <p:cond delay="0"/>
                                  </p:stCondLst>
                                  <p:childTnLst>
                                    <p:set>
                                      <p:cBhvr>
                                        <p:cTn id="9" dur="1" fill="hold">
                                          <p:stCondLst>
                                            <p:cond delay="0"/>
                                          </p:stCondLst>
                                        </p:cTn>
                                        <p:tgtEl>
                                          <p:spTgt spid="155"/>
                                        </p:tgtEl>
                                        <p:attrNameLst>
                                          <p:attrName>style.visibility</p:attrName>
                                        </p:attrNameLst>
                                      </p:cBhvr>
                                      <p:to>
                                        <p:strVal val="visible"/>
                                      </p:to>
                                    </p:set>
                                    <p:animEffect transition="in" filter="fade">
                                      <p:cBhvr>
                                        <p:cTn id="10" dur="1000"/>
                                        <p:tgtEl>
                                          <p:spTgt spid="15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159"/>
        <p:cNvGrpSpPr/>
        <p:nvPr/>
      </p:nvGrpSpPr>
      <p:grpSpPr>
        <a:xfrm>
          <a:off x="0" y="0"/>
          <a:ext cx="0" cy="0"/>
          <a:chOff x="0" y="0"/>
          <a:chExt cx="0" cy="0"/>
        </a:xfrm>
      </p:grpSpPr>
      <p:sp>
        <p:nvSpPr>
          <p:cNvPr id="160" name="Shape 160"/>
          <p:cNvSpPr txBox="1">
            <a:spLocks noGrp="1"/>
          </p:cNvSpPr>
          <p:nvPr>
            <p:ph type="title"/>
          </p:nvPr>
        </p:nvSpPr>
        <p:spPr>
          <a:prstGeom prst="rect">
            <a:avLst/>
          </a:prstGeom>
        </p:spPr>
        <p:txBody>
          <a:bodyPr vert="horz" lIns="91425" tIns="91425" rIns="91425" bIns="91425" anchor="b" anchorCtr="0">
            <a:noAutofit/>
          </a:bodyPr>
          <a:lstStyle/>
          <a:p>
            <a:r>
              <a:rPr lang="en"/>
              <a:t>Solution: Interfaces</a:t>
            </a:r>
          </a:p>
        </p:txBody>
      </p:sp>
      <p:sp>
        <p:nvSpPr>
          <p:cNvPr id="161" name="Shape 161"/>
          <p:cNvSpPr txBox="1">
            <a:spLocks noGrp="1"/>
          </p:cNvSpPr>
          <p:nvPr>
            <p:ph type="body" idx="1"/>
          </p:nvPr>
        </p:nvSpPr>
        <p:spPr>
          <a:xfrm>
            <a:off x="370010" y="2521976"/>
            <a:ext cx="8316790" cy="2656425"/>
          </a:xfrm>
          <a:prstGeom prst="rect">
            <a:avLst/>
          </a:prstGeom>
        </p:spPr>
        <p:txBody>
          <a:bodyPr vert="horz" lIns="91425" tIns="91425" rIns="91425" bIns="91425" anchor="t" anchorCtr="0">
            <a:noAutofit/>
          </a:bodyPr>
          <a:lstStyle/>
          <a:p>
            <a:pPr>
              <a:buNone/>
            </a:pPr>
            <a:r>
              <a:rPr lang="en" sz="2200" b="1" dirty="0">
                <a:solidFill>
                  <a:srgbClr val="1155CC"/>
                </a:solidFill>
                <a:latin typeface="Courier New"/>
                <a:ea typeface="Courier New"/>
                <a:cs typeface="Courier New"/>
                <a:sym typeface="Courier New"/>
              </a:rPr>
              <a:t>public</a:t>
            </a:r>
            <a:r>
              <a:rPr lang="en" sz="2200" dirty="0">
                <a:solidFill>
                  <a:srgbClr val="1155CC"/>
                </a:solidFill>
                <a:latin typeface="Courier New"/>
                <a:ea typeface="Courier New"/>
                <a:cs typeface="Courier New"/>
                <a:sym typeface="Courier New"/>
              </a:rPr>
              <a:t> </a:t>
            </a:r>
            <a:r>
              <a:rPr lang="en" sz="2200" b="1" dirty="0">
                <a:solidFill>
                  <a:srgbClr val="DA0002"/>
                </a:solidFill>
                <a:latin typeface="Courier New"/>
                <a:ea typeface="Courier New"/>
                <a:cs typeface="Courier New"/>
                <a:sym typeface="Courier New"/>
              </a:rPr>
              <a:t>interface</a:t>
            </a:r>
            <a:r>
              <a:rPr lang="en" sz="2200" dirty="0">
                <a:solidFill>
                  <a:srgbClr val="1155CC"/>
                </a:solidFill>
                <a:latin typeface="Courier New"/>
                <a:ea typeface="Courier New"/>
                <a:cs typeface="Courier New"/>
                <a:sym typeface="Courier New"/>
              </a:rPr>
              <a:t> Whistler {</a:t>
            </a:r>
          </a:p>
          <a:p>
            <a:pPr marL="0" indent="0">
              <a:buNone/>
            </a:pPr>
            <a:r>
              <a:rPr lang="en" sz="2200" dirty="0">
                <a:solidFill>
                  <a:srgbClr val="1155CC"/>
                </a:solidFill>
                <a:latin typeface="Courier New"/>
                <a:ea typeface="Courier New"/>
                <a:cs typeface="Courier New"/>
                <a:sym typeface="Courier New"/>
              </a:rPr>
              <a:t>	</a:t>
            </a:r>
            <a:r>
              <a:rPr lang="en" sz="2200" b="1" dirty="0">
                <a:solidFill>
                  <a:srgbClr val="1155CC"/>
                </a:solidFill>
                <a:latin typeface="Courier New"/>
                <a:ea typeface="Courier New"/>
                <a:cs typeface="Courier New"/>
                <a:sym typeface="Courier New"/>
              </a:rPr>
              <a:t>void</a:t>
            </a:r>
            <a:r>
              <a:rPr lang="en" sz="2200" dirty="0">
                <a:solidFill>
                  <a:srgbClr val="1155CC"/>
                </a:solidFill>
                <a:latin typeface="Courier New"/>
                <a:ea typeface="Courier New"/>
                <a:cs typeface="Courier New"/>
                <a:sym typeface="Courier New"/>
              </a:rPr>
              <a:t> whistle()</a:t>
            </a:r>
            <a:r>
              <a:rPr lang="en" sz="2200" b="1" dirty="0">
                <a:solidFill>
                  <a:srgbClr val="1155CC"/>
                </a:solidFill>
                <a:latin typeface="Courier New"/>
                <a:ea typeface="Courier New"/>
                <a:cs typeface="Courier New"/>
                <a:sym typeface="Courier New"/>
              </a:rPr>
              <a:t>;</a:t>
            </a:r>
          </a:p>
          <a:p>
            <a:pPr marL="0" indent="0">
              <a:buNone/>
            </a:pPr>
            <a:r>
              <a:rPr lang="en" sz="2200" dirty="0">
                <a:solidFill>
                  <a:srgbClr val="1155CC"/>
                </a:solidFill>
                <a:latin typeface="Courier New"/>
                <a:ea typeface="Courier New"/>
                <a:cs typeface="Courier New"/>
                <a:sym typeface="Courier New"/>
              </a:rPr>
              <a:t>	</a:t>
            </a:r>
            <a:r>
              <a:rPr lang="en" sz="2200" b="1" dirty="0">
                <a:solidFill>
                  <a:srgbClr val="1155CC"/>
                </a:solidFill>
                <a:latin typeface="Courier New"/>
                <a:ea typeface="Courier New"/>
                <a:cs typeface="Courier New"/>
                <a:sym typeface="Courier New"/>
              </a:rPr>
              <a:t>int</a:t>
            </a:r>
            <a:r>
              <a:rPr lang="en" sz="2200" dirty="0">
                <a:solidFill>
                  <a:srgbClr val="1155CC"/>
                </a:solidFill>
                <a:latin typeface="Courier New"/>
                <a:ea typeface="Courier New"/>
                <a:cs typeface="Courier New"/>
                <a:sym typeface="Courier New"/>
              </a:rPr>
              <a:t> MEANING_OF_LIFE= 42</a:t>
            </a:r>
            <a:r>
              <a:rPr lang="en" sz="2200" b="1" dirty="0">
                <a:solidFill>
                  <a:srgbClr val="1155CC"/>
                </a:solidFill>
                <a:latin typeface="Courier New"/>
                <a:ea typeface="Courier New"/>
                <a:cs typeface="Courier New"/>
                <a:sym typeface="Courier New"/>
              </a:rPr>
              <a:t>;</a:t>
            </a:r>
          </a:p>
          <a:p>
            <a:pPr marL="0" indent="0">
              <a:buNone/>
            </a:pPr>
            <a:r>
              <a:rPr lang="en" sz="2200" dirty="0">
                <a:solidFill>
                  <a:srgbClr val="1155CC"/>
                </a:solidFill>
                <a:latin typeface="Courier New"/>
                <a:ea typeface="Courier New"/>
                <a:cs typeface="Courier New"/>
                <a:sym typeface="Courier New"/>
              </a:rPr>
              <a:t>}</a:t>
            </a:r>
          </a:p>
          <a:p>
            <a:pPr marL="0" indent="0">
              <a:buNone/>
            </a:pPr>
            <a:endParaRPr sz="2200" dirty="0">
              <a:solidFill>
                <a:srgbClr val="1155CC"/>
              </a:solidFill>
              <a:latin typeface="Courier New"/>
              <a:ea typeface="Courier New"/>
              <a:cs typeface="Courier New"/>
              <a:sym typeface="Courier New"/>
            </a:endParaRPr>
          </a:p>
          <a:p>
            <a:pPr>
              <a:buNone/>
            </a:pPr>
            <a:r>
              <a:rPr lang="en" sz="2200" b="1" dirty="0">
                <a:solidFill>
                  <a:srgbClr val="1155CC"/>
                </a:solidFill>
                <a:latin typeface="Courier New"/>
                <a:ea typeface="Courier New"/>
                <a:cs typeface="Courier New"/>
                <a:sym typeface="Courier New"/>
              </a:rPr>
              <a:t>class</a:t>
            </a:r>
            <a:r>
              <a:rPr lang="en" sz="2200" dirty="0">
                <a:solidFill>
                  <a:srgbClr val="1155CC"/>
                </a:solidFill>
                <a:latin typeface="Courier New"/>
                <a:ea typeface="Courier New"/>
                <a:cs typeface="Courier New"/>
                <a:sym typeface="Courier New"/>
              </a:rPr>
              <a:t> Human </a:t>
            </a:r>
            <a:r>
              <a:rPr lang="en" sz="2200" b="1" dirty="0">
                <a:solidFill>
                  <a:srgbClr val="1155CC"/>
                </a:solidFill>
                <a:latin typeface="Courier New"/>
                <a:ea typeface="Courier New"/>
                <a:cs typeface="Courier New"/>
                <a:sym typeface="Courier New"/>
              </a:rPr>
              <a:t>extends</a:t>
            </a:r>
            <a:r>
              <a:rPr lang="en" sz="2200" dirty="0">
                <a:solidFill>
                  <a:srgbClr val="1155CC"/>
                </a:solidFill>
                <a:latin typeface="Courier New"/>
                <a:ea typeface="Courier New"/>
                <a:cs typeface="Courier New"/>
                <a:sym typeface="Courier New"/>
              </a:rPr>
              <a:t> Mammal </a:t>
            </a:r>
            <a:r>
              <a:rPr lang="en" sz="2200" b="1" dirty="0">
                <a:solidFill>
                  <a:srgbClr val="DA0002"/>
                </a:solidFill>
                <a:latin typeface="Courier New"/>
                <a:ea typeface="Courier New"/>
                <a:cs typeface="Courier New"/>
                <a:sym typeface="Courier New"/>
              </a:rPr>
              <a:t>implements</a:t>
            </a:r>
            <a:r>
              <a:rPr lang="en" sz="2200" b="1" dirty="0">
                <a:solidFill>
                  <a:srgbClr val="1155CC"/>
                </a:solidFill>
                <a:latin typeface="Courier New"/>
                <a:ea typeface="Courier New"/>
                <a:cs typeface="Courier New"/>
                <a:sym typeface="Courier New"/>
              </a:rPr>
              <a:t> </a:t>
            </a:r>
            <a:r>
              <a:rPr lang="en" sz="2200" dirty="0">
                <a:solidFill>
                  <a:srgbClr val="1155CC"/>
                </a:solidFill>
                <a:latin typeface="Courier New"/>
                <a:ea typeface="Courier New"/>
                <a:cs typeface="Courier New"/>
                <a:sym typeface="Courier New"/>
              </a:rPr>
              <a:t>Whistler {</a:t>
            </a:r>
          </a:p>
          <a:p>
            <a:pPr>
              <a:buNone/>
            </a:pPr>
            <a:r>
              <a:rPr lang="en" sz="2200" dirty="0">
                <a:solidFill>
                  <a:srgbClr val="1155CC"/>
                </a:solidFill>
                <a:latin typeface="Courier New"/>
                <a:ea typeface="Courier New"/>
                <a:cs typeface="Courier New"/>
                <a:sym typeface="Courier New"/>
              </a:rPr>
              <a:t>}</a:t>
            </a:r>
          </a:p>
        </p:txBody>
      </p:sp>
      <p:sp>
        <p:nvSpPr>
          <p:cNvPr id="162" name="Shape 162"/>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Interfaces</a:t>
            </a:r>
          </a:p>
        </p:txBody>
      </p:sp>
      <p:sp>
        <p:nvSpPr>
          <p:cNvPr id="163" name="Shape 163"/>
          <p:cNvSpPr txBox="1"/>
          <p:nvPr/>
        </p:nvSpPr>
        <p:spPr>
          <a:xfrm>
            <a:off x="2935626" y="4927851"/>
            <a:ext cx="3274545" cy="694499"/>
          </a:xfrm>
          <a:prstGeom prst="rect">
            <a:avLst/>
          </a:prstGeom>
          <a:noFill/>
          <a:ln>
            <a:noFill/>
          </a:ln>
        </p:spPr>
        <p:txBody>
          <a:bodyPr lIns="91425" tIns="91425" rIns="91425" bIns="91425" anchor="t" anchorCtr="0">
            <a:noAutofit/>
          </a:bodyPr>
          <a:lstStyle/>
          <a:p>
            <a:r>
              <a:rPr lang="en" dirty="0"/>
              <a:t>Must implement all methods in the implemented interfaces</a:t>
            </a:r>
          </a:p>
        </p:txBody>
      </p:sp>
      <p:sp>
        <p:nvSpPr>
          <p:cNvPr id="164" name="Shape 164"/>
          <p:cNvSpPr txBox="1"/>
          <p:nvPr/>
        </p:nvSpPr>
        <p:spPr>
          <a:xfrm>
            <a:off x="5390147" y="2248851"/>
            <a:ext cx="3401453" cy="1937399"/>
          </a:xfrm>
          <a:prstGeom prst="rect">
            <a:avLst/>
          </a:prstGeom>
          <a:noFill/>
          <a:ln>
            <a:solidFill>
              <a:srgbClr val="800000"/>
            </a:solidFill>
          </a:ln>
        </p:spPr>
        <p:txBody>
          <a:bodyPr lIns="91425" tIns="91425" rIns="91425" bIns="91425" anchor="t" anchorCtr="0">
            <a:noAutofit/>
          </a:bodyPr>
          <a:lstStyle/>
          <a:p>
            <a:pPr marL="457200" indent="-342900">
              <a:buClr>
                <a:srgbClr val="000000"/>
              </a:buClr>
              <a:buSzPct val="100000"/>
              <a:buFont typeface="Arial"/>
              <a:buChar char="●"/>
            </a:pPr>
            <a:r>
              <a:rPr lang="en" dirty="0"/>
              <a:t>methods are automatically </a:t>
            </a:r>
            <a:r>
              <a:rPr lang="en" b="1" dirty="0">
                <a:solidFill>
                  <a:srgbClr val="1155CC"/>
                </a:solidFill>
                <a:latin typeface="Courier New"/>
                <a:ea typeface="Courier New"/>
                <a:cs typeface="Courier New"/>
                <a:sym typeface="Courier New"/>
              </a:rPr>
              <a:t>public</a:t>
            </a:r>
            <a:r>
              <a:rPr lang="en" dirty="0"/>
              <a:t> and </a:t>
            </a:r>
            <a:r>
              <a:rPr lang="en" b="1" dirty="0">
                <a:solidFill>
                  <a:srgbClr val="1155CC"/>
                </a:solidFill>
                <a:latin typeface="Courier New"/>
                <a:ea typeface="Courier New"/>
                <a:cs typeface="Courier New"/>
                <a:sym typeface="Courier New"/>
              </a:rPr>
              <a:t>abstract</a:t>
            </a:r>
          </a:p>
          <a:p>
            <a:endParaRPr b="1" dirty="0">
              <a:solidFill>
                <a:srgbClr val="1155CC"/>
              </a:solidFill>
              <a:latin typeface="Courier New"/>
              <a:ea typeface="Courier New"/>
              <a:cs typeface="Courier New"/>
              <a:sym typeface="Courier New"/>
            </a:endParaRPr>
          </a:p>
          <a:p>
            <a:pPr marL="457200" indent="-342900">
              <a:buClr>
                <a:srgbClr val="000000"/>
              </a:buClr>
              <a:buSzPct val="100000"/>
              <a:buFont typeface="Arial"/>
              <a:buChar char="●"/>
            </a:pPr>
            <a:r>
              <a:rPr lang="en" dirty="0"/>
              <a:t>fields are automatically </a:t>
            </a:r>
            <a:r>
              <a:rPr lang="en" b="1" dirty="0">
                <a:solidFill>
                  <a:srgbClr val="1155CC"/>
                </a:solidFill>
                <a:latin typeface="Courier New"/>
                <a:ea typeface="Courier New"/>
                <a:cs typeface="Courier New"/>
                <a:sym typeface="Courier New"/>
              </a:rPr>
              <a:t>public</a:t>
            </a:r>
            <a:r>
              <a:rPr lang="en" dirty="0"/>
              <a:t>, </a:t>
            </a:r>
            <a:r>
              <a:rPr lang="en" b="1" dirty="0">
                <a:solidFill>
                  <a:srgbClr val="1155CC"/>
                </a:solidFill>
                <a:latin typeface="Courier New"/>
                <a:ea typeface="Courier New"/>
                <a:cs typeface="Courier New"/>
                <a:sym typeface="Courier New"/>
              </a:rPr>
              <a:t>static</a:t>
            </a:r>
            <a:r>
              <a:rPr lang="en" dirty="0"/>
              <a:t>, and </a:t>
            </a:r>
            <a:r>
              <a:rPr lang="en" b="1" dirty="0">
                <a:solidFill>
                  <a:srgbClr val="1155CC"/>
                </a:solidFill>
                <a:latin typeface="Courier New"/>
                <a:ea typeface="Courier New"/>
                <a:cs typeface="Courier New"/>
                <a:sym typeface="Courier New"/>
              </a:rPr>
              <a:t>final</a:t>
            </a:r>
            <a:r>
              <a:rPr lang="en" dirty="0">
                <a:solidFill>
                  <a:schemeClr val="dk1"/>
                </a:solidFill>
              </a:rPr>
              <a:t> (i.e. constants)</a:t>
            </a:r>
          </a:p>
        </p:txBody>
      </p:sp>
      <p:cxnSp>
        <p:nvCxnSpPr>
          <p:cNvPr id="165" name="Shape 165"/>
          <p:cNvCxnSpPr>
            <a:stCxn id="163" idx="1"/>
          </p:cNvCxnSpPr>
          <p:nvPr/>
        </p:nvCxnSpPr>
        <p:spPr>
          <a:xfrm flipH="1" flipV="1">
            <a:off x="2204225" y="4647066"/>
            <a:ext cx="731400" cy="628034"/>
          </a:xfrm>
          <a:prstGeom prst="straightConnector1">
            <a:avLst/>
          </a:prstGeom>
          <a:noFill/>
          <a:ln w="19050" cap="flat">
            <a:solidFill>
              <a:schemeClr val="dk2"/>
            </a:solidFill>
            <a:prstDash val="solid"/>
            <a:round/>
            <a:headEnd type="none" w="lg" len="lg"/>
            <a:tailEnd type="triangle" w="lg" len="lg"/>
          </a:ln>
        </p:spPr>
      </p:cxnSp>
    </p:spTree>
    <p:extLst>
      <p:ext uri="{BB962C8B-B14F-4D97-AF65-F5344CB8AC3E}">
        <p14:creationId xmlns:p14="http://schemas.microsoft.com/office/powerpoint/2010/main" val="3854831004"/>
      </p:ext>
    </p:extLst>
  </p:cSld>
  <p:clrMapOvr>
    <a:masterClrMapping/>
  </p:clrMapOvr>
  <p:transition spd="slow">
    <p:cut/>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169"/>
        <p:cNvGrpSpPr/>
        <p:nvPr/>
      </p:nvGrpSpPr>
      <p:grpSpPr>
        <a:xfrm>
          <a:off x="0" y="0"/>
          <a:ext cx="0" cy="0"/>
          <a:chOff x="0" y="0"/>
          <a:chExt cx="0" cy="0"/>
        </a:xfrm>
      </p:grpSpPr>
      <p:sp>
        <p:nvSpPr>
          <p:cNvPr id="170" name="Shape 170"/>
          <p:cNvSpPr txBox="1">
            <a:spLocks noGrp="1"/>
          </p:cNvSpPr>
          <p:nvPr>
            <p:ph type="title"/>
          </p:nvPr>
        </p:nvSpPr>
        <p:spPr>
          <a:prstGeom prst="rect">
            <a:avLst/>
          </a:prstGeom>
        </p:spPr>
        <p:txBody>
          <a:bodyPr vert="horz" lIns="91425" tIns="91425" rIns="91425" bIns="91425" anchor="b" anchorCtr="0">
            <a:noAutofit/>
          </a:bodyPr>
          <a:lstStyle/>
          <a:p>
            <a:r>
              <a:rPr lang="en"/>
              <a:t>Multiple interfaces</a:t>
            </a:r>
          </a:p>
        </p:txBody>
      </p:sp>
      <p:sp>
        <p:nvSpPr>
          <p:cNvPr id="171" name="Shape 171"/>
          <p:cNvSpPr txBox="1">
            <a:spLocks noGrp="1"/>
          </p:cNvSpPr>
          <p:nvPr>
            <p:ph type="body" idx="1"/>
          </p:nvPr>
        </p:nvSpPr>
        <p:spPr>
          <a:xfrm>
            <a:off x="457201" y="2771944"/>
            <a:ext cx="8397299" cy="2165109"/>
          </a:xfrm>
          <a:prstGeom prst="rect">
            <a:avLst/>
          </a:prstGeom>
        </p:spPr>
        <p:txBody>
          <a:bodyPr vert="horz" lIns="91425" tIns="91425" rIns="91425" bIns="91425" anchor="t" anchorCtr="0">
            <a:noAutofit/>
          </a:bodyPr>
          <a:lstStyle/>
          <a:p>
            <a:pPr>
              <a:buNone/>
            </a:pPr>
            <a:r>
              <a:rPr lang="en" sz="2200" b="1" dirty="0">
                <a:solidFill>
                  <a:srgbClr val="1155CC"/>
                </a:solidFill>
                <a:latin typeface="Courier New"/>
                <a:ea typeface="Courier New"/>
                <a:cs typeface="Courier New"/>
                <a:sym typeface="Courier New"/>
              </a:rPr>
              <a:t>public</a:t>
            </a:r>
            <a:r>
              <a:rPr lang="en" sz="2200" dirty="0">
                <a:solidFill>
                  <a:srgbClr val="1155CC"/>
                </a:solidFill>
                <a:latin typeface="Courier New"/>
                <a:ea typeface="Courier New"/>
                <a:cs typeface="Courier New"/>
                <a:sym typeface="Courier New"/>
              </a:rPr>
              <a:t> </a:t>
            </a:r>
            <a:r>
              <a:rPr lang="en" sz="2200" b="1" dirty="0">
                <a:solidFill>
                  <a:srgbClr val="DA0002"/>
                </a:solidFill>
                <a:latin typeface="Courier New"/>
                <a:ea typeface="Courier New"/>
                <a:cs typeface="Courier New"/>
                <a:sym typeface="Courier New"/>
              </a:rPr>
              <a:t>interface</a:t>
            </a:r>
            <a:r>
              <a:rPr lang="en" sz="2200" dirty="0">
                <a:solidFill>
                  <a:srgbClr val="1155CC"/>
                </a:solidFill>
                <a:latin typeface="Courier New"/>
                <a:ea typeface="Courier New"/>
                <a:cs typeface="Courier New"/>
                <a:sym typeface="Courier New"/>
              </a:rPr>
              <a:t> Singer {</a:t>
            </a:r>
          </a:p>
          <a:p>
            <a:pPr marL="0" indent="0">
              <a:buNone/>
            </a:pPr>
            <a:r>
              <a:rPr lang="en" sz="2200" dirty="0">
                <a:solidFill>
                  <a:srgbClr val="1155CC"/>
                </a:solidFill>
                <a:latin typeface="Courier New"/>
                <a:ea typeface="Courier New"/>
                <a:cs typeface="Courier New"/>
                <a:sym typeface="Courier New"/>
              </a:rPr>
              <a:t>	</a:t>
            </a:r>
            <a:r>
              <a:rPr lang="en" sz="2200" b="1" dirty="0">
                <a:solidFill>
                  <a:srgbClr val="1155CC"/>
                </a:solidFill>
                <a:latin typeface="Courier New"/>
                <a:ea typeface="Courier New"/>
                <a:cs typeface="Courier New"/>
                <a:sym typeface="Courier New"/>
              </a:rPr>
              <a:t>void</a:t>
            </a:r>
            <a:r>
              <a:rPr lang="en" sz="2200" dirty="0">
                <a:solidFill>
                  <a:srgbClr val="1155CC"/>
                </a:solidFill>
                <a:latin typeface="Courier New"/>
                <a:ea typeface="Courier New"/>
                <a:cs typeface="Courier New"/>
                <a:sym typeface="Courier New"/>
              </a:rPr>
              <a:t> singTo(Human h)</a:t>
            </a:r>
            <a:r>
              <a:rPr lang="en" sz="2200" b="1" dirty="0">
                <a:solidFill>
                  <a:srgbClr val="1155CC"/>
                </a:solidFill>
                <a:latin typeface="Courier New"/>
                <a:ea typeface="Courier New"/>
                <a:cs typeface="Courier New"/>
                <a:sym typeface="Courier New"/>
              </a:rPr>
              <a:t>;</a:t>
            </a:r>
          </a:p>
          <a:p>
            <a:pPr marL="0" indent="0">
              <a:buNone/>
            </a:pPr>
            <a:r>
              <a:rPr lang="en" sz="2200" dirty="0">
                <a:solidFill>
                  <a:srgbClr val="1155CC"/>
                </a:solidFill>
                <a:latin typeface="Courier New"/>
                <a:ea typeface="Courier New"/>
                <a:cs typeface="Courier New"/>
                <a:sym typeface="Courier New"/>
              </a:rPr>
              <a:t>}</a:t>
            </a:r>
          </a:p>
          <a:p>
            <a:pPr marL="0" indent="0">
              <a:buNone/>
            </a:pPr>
            <a:endParaRPr sz="2200" dirty="0">
              <a:solidFill>
                <a:srgbClr val="1155CC"/>
              </a:solidFill>
              <a:latin typeface="Courier New"/>
              <a:ea typeface="Courier New"/>
              <a:cs typeface="Courier New"/>
              <a:sym typeface="Courier New"/>
            </a:endParaRPr>
          </a:p>
          <a:p>
            <a:pPr>
              <a:buNone/>
            </a:pPr>
            <a:r>
              <a:rPr lang="en" sz="1900" b="1" dirty="0">
                <a:solidFill>
                  <a:srgbClr val="1155CC"/>
                </a:solidFill>
                <a:latin typeface="Courier New"/>
                <a:ea typeface="Courier New"/>
                <a:cs typeface="Courier New"/>
                <a:sym typeface="Courier New"/>
              </a:rPr>
              <a:t>class</a:t>
            </a:r>
            <a:r>
              <a:rPr lang="en" sz="1900" dirty="0">
                <a:solidFill>
                  <a:srgbClr val="1155CC"/>
                </a:solidFill>
                <a:latin typeface="Courier New"/>
                <a:ea typeface="Courier New"/>
                <a:cs typeface="Courier New"/>
                <a:sym typeface="Courier New"/>
              </a:rPr>
              <a:t> Human </a:t>
            </a:r>
            <a:r>
              <a:rPr lang="en" sz="1900" b="1" dirty="0">
                <a:solidFill>
                  <a:srgbClr val="1155CC"/>
                </a:solidFill>
                <a:latin typeface="Courier New"/>
                <a:ea typeface="Courier New"/>
                <a:cs typeface="Courier New"/>
                <a:sym typeface="Courier New"/>
              </a:rPr>
              <a:t>extends</a:t>
            </a:r>
            <a:r>
              <a:rPr lang="en" sz="1900" dirty="0">
                <a:solidFill>
                  <a:srgbClr val="1155CC"/>
                </a:solidFill>
                <a:latin typeface="Courier New"/>
                <a:ea typeface="Courier New"/>
                <a:cs typeface="Courier New"/>
                <a:sym typeface="Courier New"/>
              </a:rPr>
              <a:t> Mammal </a:t>
            </a:r>
            <a:r>
              <a:rPr lang="en" sz="1900" b="1" dirty="0">
                <a:solidFill>
                  <a:srgbClr val="DA0002"/>
                </a:solidFill>
                <a:latin typeface="Courier New"/>
                <a:ea typeface="Courier New"/>
                <a:cs typeface="Courier New"/>
                <a:sym typeface="Courier New"/>
              </a:rPr>
              <a:t>implements </a:t>
            </a:r>
            <a:r>
              <a:rPr lang="en" sz="1900" dirty="0">
                <a:solidFill>
                  <a:srgbClr val="DA0002"/>
                </a:solidFill>
                <a:latin typeface="Courier New"/>
                <a:ea typeface="Courier New"/>
                <a:cs typeface="Courier New"/>
                <a:sym typeface="Courier New"/>
              </a:rPr>
              <a:t>Whistler, Singer</a:t>
            </a:r>
            <a:r>
              <a:rPr lang="en" sz="1900" dirty="0">
                <a:solidFill>
                  <a:srgbClr val="1155CC"/>
                </a:solidFill>
                <a:latin typeface="Courier New"/>
                <a:ea typeface="Courier New"/>
                <a:cs typeface="Courier New"/>
                <a:sym typeface="Courier New"/>
              </a:rPr>
              <a:t> {</a:t>
            </a:r>
          </a:p>
          <a:p>
            <a:pPr>
              <a:buNone/>
            </a:pPr>
            <a:r>
              <a:rPr lang="en" sz="1900" dirty="0">
                <a:solidFill>
                  <a:srgbClr val="1155CC"/>
                </a:solidFill>
                <a:latin typeface="Courier New"/>
                <a:ea typeface="Courier New"/>
                <a:cs typeface="Courier New"/>
                <a:sym typeface="Courier New"/>
              </a:rPr>
              <a:t>}</a:t>
            </a:r>
          </a:p>
        </p:txBody>
      </p:sp>
      <p:sp>
        <p:nvSpPr>
          <p:cNvPr id="172" name="Shape 172"/>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Interfaces</a:t>
            </a:r>
          </a:p>
        </p:txBody>
      </p:sp>
      <p:sp>
        <p:nvSpPr>
          <p:cNvPr id="173" name="Shape 173"/>
          <p:cNvSpPr txBox="1"/>
          <p:nvPr/>
        </p:nvSpPr>
        <p:spPr>
          <a:xfrm>
            <a:off x="5260145" y="2235200"/>
            <a:ext cx="3059068" cy="1591906"/>
          </a:xfrm>
          <a:prstGeom prst="rect">
            <a:avLst/>
          </a:prstGeom>
          <a:noFill/>
          <a:ln>
            <a:solidFill>
              <a:srgbClr val="800000"/>
            </a:solidFill>
          </a:ln>
        </p:spPr>
        <p:txBody>
          <a:bodyPr lIns="91425" tIns="91425" rIns="91425" bIns="91425" anchor="t" anchorCtr="0">
            <a:noAutofit/>
          </a:bodyPr>
          <a:lstStyle/>
          <a:p>
            <a:pPr algn="r"/>
            <a:r>
              <a:rPr lang="en" dirty="0"/>
              <a:t>Classes can implement several interfaces!</a:t>
            </a:r>
            <a:endParaRPr lang="en-US" dirty="0"/>
          </a:p>
          <a:p>
            <a:pPr algn="r"/>
            <a:r>
              <a:rPr lang="en" dirty="0"/>
              <a:t>They must implement all the methods in those interfaces they implement.</a:t>
            </a:r>
          </a:p>
        </p:txBody>
      </p:sp>
      <p:cxnSp>
        <p:nvCxnSpPr>
          <p:cNvPr id="174" name="Shape 174"/>
          <p:cNvCxnSpPr>
            <a:stCxn id="175" idx="1"/>
          </p:cNvCxnSpPr>
          <p:nvPr/>
        </p:nvCxnSpPr>
        <p:spPr>
          <a:xfrm flipH="1" flipV="1">
            <a:off x="2087275" y="4547071"/>
            <a:ext cx="1327386" cy="814472"/>
          </a:xfrm>
          <a:prstGeom prst="straightConnector1">
            <a:avLst/>
          </a:prstGeom>
          <a:noFill/>
          <a:ln w="19050" cap="flat">
            <a:solidFill>
              <a:schemeClr val="dk2"/>
            </a:solidFill>
            <a:prstDash val="solid"/>
            <a:round/>
            <a:headEnd type="none" w="lg" len="lg"/>
            <a:tailEnd type="triangle" w="lg" len="lg"/>
          </a:ln>
        </p:spPr>
      </p:cxnSp>
      <p:sp>
        <p:nvSpPr>
          <p:cNvPr id="175" name="Shape 175"/>
          <p:cNvSpPr txBox="1"/>
          <p:nvPr/>
        </p:nvSpPr>
        <p:spPr>
          <a:xfrm>
            <a:off x="3414662" y="4932843"/>
            <a:ext cx="4024799" cy="857400"/>
          </a:xfrm>
          <a:prstGeom prst="rect">
            <a:avLst/>
          </a:prstGeom>
          <a:noFill/>
          <a:ln>
            <a:noFill/>
          </a:ln>
        </p:spPr>
        <p:txBody>
          <a:bodyPr lIns="91425" tIns="91425" rIns="91425" bIns="91425" anchor="t" anchorCtr="0">
            <a:noAutofit/>
          </a:bodyPr>
          <a:lstStyle/>
          <a:p>
            <a:r>
              <a:rPr lang="en" dirty="0"/>
              <a:t>Must implement </a:t>
            </a:r>
            <a:r>
              <a:rPr lang="en" dirty="0">
                <a:solidFill>
                  <a:srgbClr val="1155CC"/>
                </a:solidFill>
                <a:latin typeface="Courier New"/>
                <a:ea typeface="Courier New"/>
                <a:cs typeface="Courier New"/>
                <a:sym typeface="Courier New"/>
              </a:rPr>
              <a:t>singTo(Human h)</a:t>
            </a:r>
            <a:r>
              <a:rPr lang="en" dirty="0"/>
              <a:t> and </a:t>
            </a:r>
            <a:r>
              <a:rPr lang="en" dirty="0">
                <a:solidFill>
                  <a:srgbClr val="1155CC"/>
                </a:solidFill>
                <a:latin typeface="Courier New"/>
                <a:ea typeface="Courier New"/>
                <a:cs typeface="Courier New"/>
                <a:sym typeface="Courier New"/>
              </a:rPr>
              <a:t>whistle()</a:t>
            </a:r>
          </a:p>
        </p:txBody>
      </p:sp>
    </p:spTree>
    <p:extLst>
      <p:ext uri="{BB962C8B-B14F-4D97-AF65-F5344CB8AC3E}">
        <p14:creationId xmlns:p14="http://schemas.microsoft.com/office/powerpoint/2010/main" val="2955217050"/>
      </p:ext>
    </p:extLst>
  </p:cSld>
  <p:clrMapOvr>
    <a:masterClrMapping/>
  </p:clrMapOvr>
  <p:transition spd="slow">
    <p:cut/>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179"/>
        <p:cNvGrpSpPr/>
        <p:nvPr/>
      </p:nvGrpSpPr>
      <p:grpSpPr>
        <a:xfrm>
          <a:off x="0" y="0"/>
          <a:ext cx="0" cy="0"/>
          <a:chOff x="0" y="0"/>
          <a:chExt cx="0" cy="0"/>
        </a:xfrm>
      </p:grpSpPr>
      <p:sp>
        <p:nvSpPr>
          <p:cNvPr id="180" name="Shape 180"/>
          <p:cNvSpPr txBox="1">
            <a:spLocks noGrp="1"/>
          </p:cNvSpPr>
          <p:nvPr>
            <p:ph type="title"/>
          </p:nvPr>
        </p:nvSpPr>
        <p:spPr>
          <a:prstGeom prst="rect">
            <a:avLst/>
          </a:prstGeom>
        </p:spPr>
        <p:txBody>
          <a:bodyPr vert="horz" lIns="91425" tIns="91425" rIns="91425" bIns="91425" anchor="b" anchorCtr="0">
            <a:noAutofit/>
          </a:bodyPr>
          <a:lstStyle/>
          <a:p>
            <a:r>
              <a:rPr lang="en"/>
              <a:t>Solution: Interfaces</a:t>
            </a:r>
          </a:p>
        </p:txBody>
      </p:sp>
      <p:sp>
        <p:nvSpPr>
          <p:cNvPr id="181" name="Shape 181"/>
          <p:cNvSpPr/>
          <p:nvPr/>
        </p:nvSpPr>
        <p:spPr>
          <a:xfrm>
            <a:off x="3397687" y="3323313"/>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Mammal</a:t>
            </a:r>
          </a:p>
        </p:txBody>
      </p:sp>
      <p:sp>
        <p:nvSpPr>
          <p:cNvPr id="182" name="Shape 182"/>
          <p:cNvSpPr/>
          <p:nvPr/>
        </p:nvSpPr>
        <p:spPr>
          <a:xfrm>
            <a:off x="2311337" y="4873463"/>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Human</a:t>
            </a:r>
          </a:p>
        </p:txBody>
      </p:sp>
      <p:sp>
        <p:nvSpPr>
          <p:cNvPr id="183" name="Shape 183"/>
          <p:cNvSpPr/>
          <p:nvPr/>
        </p:nvSpPr>
        <p:spPr>
          <a:xfrm>
            <a:off x="5821287" y="4873463"/>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Parrot</a:t>
            </a:r>
          </a:p>
        </p:txBody>
      </p:sp>
      <p:sp>
        <p:nvSpPr>
          <p:cNvPr id="184" name="Shape 184"/>
          <p:cNvSpPr/>
          <p:nvPr/>
        </p:nvSpPr>
        <p:spPr>
          <a:xfrm>
            <a:off x="4066312" y="4873463"/>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Dog</a:t>
            </a:r>
          </a:p>
        </p:txBody>
      </p:sp>
      <p:cxnSp>
        <p:nvCxnSpPr>
          <p:cNvPr id="185" name="Shape 185"/>
          <p:cNvCxnSpPr>
            <a:stCxn id="186" idx="2"/>
            <a:endCxn id="183" idx="0"/>
          </p:cNvCxnSpPr>
          <p:nvPr/>
        </p:nvCxnSpPr>
        <p:spPr>
          <a:xfrm>
            <a:off x="6084988" y="4030124"/>
            <a:ext cx="518699" cy="843300"/>
          </a:xfrm>
          <a:prstGeom prst="straightConnector1">
            <a:avLst/>
          </a:prstGeom>
          <a:noFill/>
          <a:ln w="19050" cap="flat">
            <a:solidFill>
              <a:schemeClr val="dk2"/>
            </a:solidFill>
            <a:prstDash val="solid"/>
            <a:round/>
            <a:headEnd type="none" w="lg" len="lg"/>
            <a:tailEnd type="triangle" w="lg" len="lg"/>
          </a:ln>
        </p:spPr>
      </p:cxnSp>
      <p:sp>
        <p:nvSpPr>
          <p:cNvPr id="187" name="Shape 187"/>
          <p:cNvSpPr/>
          <p:nvPr/>
        </p:nvSpPr>
        <p:spPr>
          <a:xfrm>
            <a:off x="1109137" y="3678201"/>
            <a:ext cx="1564800" cy="706799"/>
          </a:xfrm>
          <a:prstGeom prst="rect">
            <a:avLst/>
          </a:prstGeom>
          <a:solidFill>
            <a:srgbClr val="C9DAF8"/>
          </a:solidFill>
          <a:ln w="38100" cap="flat">
            <a:solidFill>
              <a:srgbClr val="3C78D8"/>
            </a:solidFill>
            <a:prstDash val="solid"/>
            <a:round/>
            <a:headEnd type="none" w="med" len="med"/>
            <a:tailEnd type="none" w="med" len="med"/>
          </a:ln>
        </p:spPr>
        <p:txBody>
          <a:bodyPr lIns="91425" tIns="91425" rIns="91425" bIns="91425" anchor="ctr" anchorCtr="0">
            <a:noAutofit/>
          </a:bodyPr>
          <a:lstStyle/>
          <a:p>
            <a:pPr algn="ctr"/>
            <a:r>
              <a:rPr lang="en" sz="2000">
                <a:solidFill>
                  <a:srgbClr val="DA0002"/>
                </a:solidFill>
              </a:rPr>
              <a:t>Whistler</a:t>
            </a:r>
          </a:p>
        </p:txBody>
      </p:sp>
      <p:cxnSp>
        <p:nvCxnSpPr>
          <p:cNvPr id="188" name="Shape 188"/>
          <p:cNvCxnSpPr>
            <a:stCxn id="187" idx="3"/>
            <a:endCxn id="182" idx="0"/>
          </p:cNvCxnSpPr>
          <p:nvPr/>
        </p:nvCxnSpPr>
        <p:spPr>
          <a:xfrm>
            <a:off x="2673937" y="4031600"/>
            <a:ext cx="419700" cy="841799"/>
          </a:xfrm>
          <a:prstGeom prst="straightConnector1">
            <a:avLst/>
          </a:prstGeom>
          <a:noFill/>
          <a:ln w="38100" cap="flat">
            <a:solidFill>
              <a:srgbClr val="3C78D8"/>
            </a:solidFill>
            <a:prstDash val="solid"/>
            <a:round/>
            <a:headEnd type="none" w="lg" len="lg"/>
            <a:tailEnd type="triangle" w="lg" len="lg"/>
          </a:ln>
        </p:spPr>
      </p:cxnSp>
      <p:sp>
        <p:nvSpPr>
          <p:cNvPr id="189" name="Shape 189"/>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Interfaces</a:t>
            </a:r>
          </a:p>
        </p:txBody>
      </p:sp>
      <p:cxnSp>
        <p:nvCxnSpPr>
          <p:cNvPr id="190" name="Shape 190"/>
          <p:cNvCxnSpPr>
            <a:stCxn id="181" idx="2"/>
            <a:endCxn id="184" idx="0"/>
          </p:cNvCxnSpPr>
          <p:nvPr/>
        </p:nvCxnSpPr>
        <p:spPr>
          <a:xfrm>
            <a:off x="4180087" y="4030112"/>
            <a:ext cx="668700" cy="843300"/>
          </a:xfrm>
          <a:prstGeom prst="straightConnector1">
            <a:avLst/>
          </a:prstGeom>
          <a:noFill/>
          <a:ln w="19050" cap="flat">
            <a:solidFill>
              <a:schemeClr val="dk2"/>
            </a:solidFill>
            <a:prstDash val="solid"/>
            <a:round/>
            <a:headEnd type="none" w="lg" len="lg"/>
            <a:tailEnd type="triangle" w="lg" len="lg"/>
          </a:ln>
        </p:spPr>
      </p:cxnSp>
      <p:cxnSp>
        <p:nvCxnSpPr>
          <p:cNvPr id="191" name="Shape 191"/>
          <p:cNvCxnSpPr>
            <a:stCxn id="181" idx="2"/>
            <a:endCxn id="182" idx="0"/>
          </p:cNvCxnSpPr>
          <p:nvPr/>
        </p:nvCxnSpPr>
        <p:spPr>
          <a:xfrm flipH="1">
            <a:off x="3093787" y="4030112"/>
            <a:ext cx="1086300" cy="843300"/>
          </a:xfrm>
          <a:prstGeom prst="straightConnector1">
            <a:avLst/>
          </a:prstGeom>
          <a:noFill/>
          <a:ln w="19050" cap="flat">
            <a:solidFill>
              <a:schemeClr val="dk2"/>
            </a:solidFill>
            <a:prstDash val="solid"/>
            <a:round/>
            <a:headEnd type="none" w="lg" len="lg"/>
            <a:tailEnd type="triangle" w="lg" len="lg"/>
          </a:ln>
        </p:spPr>
      </p:cxnSp>
      <p:sp>
        <p:nvSpPr>
          <p:cNvPr id="186" name="Shape 186"/>
          <p:cNvSpPr/>
          <p:nvPr/>
        </p:nvSpPr>
        <p:spPr>
          <a:xfrm>
            <a:off x="5302587" y="3323326"/>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Bird</a:t>
            </a:r>
          </a:p>
        </p:txBody>
      </p:sp>
      <p:sp>
        <p:nvSpPr>
          <p:cNvPr id="192" name="Shape 192"/>
          <p:cNvSpPr/>
          <p:nvPr/>
        </p:nvSpPr>
        <p:spPr>
          <a:xfrm>
            <a:off x="4350137" y="2323138"/>
            <a:ext cx="1564800" cy="706799"/>
          </a:xfrm>
          <a:prstGeom prst="rect">
            <a:avLst/>
          </a:prstGeom>
          <a:noFill/>
          <a:ln w="28575" cap="flat">
            <a:solidFill>
              <a:schemeClr val="dk2"/>
            </a:solidFill>
            <a:prstDash val="solid"/>
            <a:round/>
            <a:headEnd type="none" w="med" len="med"/>
            <a:tailEnd type="none" w="med" len="med"/>
          </a:ln>
        </p:spPr>
        <p:txBody>
          <a:bodyPr lIns="91425" tIns="91425" rIns="91425" bIns="91425" anchor="ctr" anchorCtr="0">
            <a:noAutofit/>
          </a:bodyPr>
          <a:lstStyle/>
          <a:p>
            <a:pPr algn="ctr"/>
            <a:r>
              <a:rPr lang="en" sz="2000"/>
              <a:t>Animal</a:t>
            </a:r>
          </a:p>
        </p:txBody>
      </p:sp>
      <p:cxnSp>
        <p:nvCxnSpPr>
          <p:cNvPr id="193" name="Shape 193"/>
          <p:cNvCxnSpPr>
            <a:stCxn id="192" idx="2"/>
            <a:endCxn id="181" idx="0"/>
          </p:cNvCxnSpPr>
          <p:nvPr/>
        </p:nvCxnSpPr>
        <p:spPr>
          <a:xfrm flipH="1">
            <a:off x="4180037" y="3029937"/>
            <a:ext cx="952500" cy="293400"/>
          </a:xfrm>
          <a:prstGeom prst="straightConnector1">
            <a:avLst/>
          </a:prstGeom>
          <a:noFill/>
          <a:ln w="19050" cap="flat">
            <a:solidFill>
              <a:schemeClr val="dk2"/>
            </a:solidFill>
            <a:prstDash val="solid"/>
            <a:round/>
            <a:headEnd type="none" w="lg" len="lg"/>
            <a:tailEnd type="triangle" w="lg" len="lg"/>
          </a:ln>
        </p:spPr>
      </p:cxnSp>
      <p:cxnSp>
        <p:nvCxnSpPr>
          <p:cNvPr id="194" name="Shape 194"/>
          <p:cNvCxnSpPr>
            <a:stCxn id="192" idx="2"/>
            <a:endCxn id="186" idx="0"/>
          </p:cNvCxnSpPr>
          <p:nvPr/>
        </p:nvCxnSpPr>
        <p:spPr>
          <a:xfrm>
            <a:off x="5132537" y="3029937"/>
            <a:ext cx="952500" cy="293400"/>
          </a:xfrm>
          <a:prstGeom prst="straightConnector1">
            <a:avLst/>
          </a:prstGeom>
          <a:noFill/>
          <a:ln w="19050" cap="flat">
            <a:solidFill>
              <a:schemeClr val="dk2"/>
            </a:solidFill>
            <a:prstDash val="solid"/>
            <a:round/>
            <a:headEnd type="none" w="lg" len="lg"/>
            <a:tailEnd type="triangle" w="lg" len="lg"/>
          </a:ln>
        </p:spPr>
      </p:cxnSp>
      <p:sp>
        <p:nvSpPr>
          <p:cNvPr id="195" name="Shape 195"/>
          <p:cNvSpPr txBox="1"/>
          <p:nvPr/>
        </p:nvSpPr>
        <p:spPr>
          <a:xfrm>
            <a:off x="273751" y="2190266"/>
            <a:ext cx="3602399" cy="995999"/>
          </a:xfrm>
          <a:prstGeom prst="rect">
            <a:avLst/>
          </a:prstGeom>
          <a:noFill/>
          <a:ln>
            <a:noFill/>
          </a:ln>
        </p:spPr>
        <p:txBody>
          <a:bodyPr lIns="91425" tIns="91425" rIns="91425" bIns="91425" anchor="t" anchorCtr="0">
            <a:noAutofit/>
          </a:bodyPr>
          <a:lstStyle/>
          <a:p>
            <a:r>
              <a:rPr lang="en" sz="2000" dirty="0"/>
              <a:t>Interface </a:t>
            </a:r>
            <a:r>
              <a:rPr lang="en" sz="2000" b="1" dirty="0">
                <a:solidFill>
                  <a:srgbClr val="DA0002"/>
                </a:solidFill>
                <a:latin typeface="Courier New"/>
                <a:ea typeface="Courier New"/>
                <a:cs typeface="Courier New"/>
                <a:sym typeface="Courier New"/>
              </a:rPr>
              <a:t>Whistler</a:t>
            </a:r>
            <a:r>
              <a:rPr lang="en" sz="2000" dirty="0"/>
              <a:t> offers promised functionality to classes Human and Parrot!</a:t>
            </a:r>
          </a:p>
        </p:txBody>
      </p:sp>
      <p:cxnSp>
        <p:nvCxnSpPr>
          <p:cNvPr id="196" name="Shape 196"/>
          <p:cNvCxnSpPr>
            <a:stCxn id="187" idx="3"/>
            <a:endCxn id="183" idx="0"/>
          </p:cNvCxnSpPr>
          <p:nvPr/>
        </p:nvCxnSpPr>
        <p:spPr>
          <a:xfrm>
            <a:off x="2673937" y="4031600"/>
            <a:ext cx="3929700" cy="841799"/>
          </a:xfrm>
          <a:prstGeom prst="straightConnector1">
            <a:avLst/>
          </a:prstGeom>
          <a:noFill/>
          <a:ln w="38100" cap="flat">
            <a:solidFill>
              <a:srgbClr val="3C78D8"/>
            </a:solidFill>
            <a:prstDash val="solid"/>
            <a:round/>
            <a:headEnd type="none" w="lg" len="lg"/>
            <a:tailEnd type="triangle" w="lg" len="lg"/>
          </a:ln>
        </p:spPr>
      </p:cxnSp>
    </p:spTree>
    <p:extLst>
      <p:ext uri="{BB962C8B-B14F-4D97-AF65-F5344CB8AC3E}">
        <p14:creationId xmlns:p14="http://schemas.microsoft.com/office/powerpoint/2010/main" val="2836512199"/>
      </p:ext>
    </p:extLst>
  </p:cSld>
  <p:clrMapOvr>
    <a:masterClrMapping/>
  </p:clrMapOvr>
  <p:transition spd="slow">
    <p:cu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95"/>
                                        </p:tgtEl>
                                        <p:attrNameLst>
                                          <p:attrName>style.visibility</p:attrName>
                                        </p:attrNameLst>
                                      </p:cBhvr>
                                      <p:to>
                                        <p:strVal val="visible"/>
                                      </p:to>
                                    </p:set>
                                    <p:animEffect transition="in" filter="fade">
                                      <p:cBhvr>
                                        <p:cTn id="7" dur="700"/>
                                        <p:tgtEl>
                                          <p:spTgt spid="195"/>
                                        </p:tgtEl>
                                      </p:cBhvr>
                                    </p:animEffect>
                                  </p:childTnLst>
                                </p:cTn>
                              </p:par>
                              <p:par>
                                <p:cTn id="8" presetID="10" presetClass="entr" presetSubtype="0" fill="hold" nodeType="withEffect">
                                  <p:stCondLst>
                                    <p:cond delay="0"/>
                                  </p:stCondLst>
                                  <p:childTnLst>
                                    <p:set>
                                      <p:cBhvr>
                                        <p:cTn id="9" dur="1" fill="hold">
                                          <p:stCondLst>
                                            <p:cond delay="0"/>
                                          </p:stCondLst>
                                        </p:cTn>
                                        <p:tgtEl>
                                          <p:spTgt spid="187"/>
                                        </p:tgtEl>
                                        <p:attrNameLst>
                                          <p:attrName>style.visibility</p:attrName>
                                        </p:attrNameLst>
                                      </p:cBhvr>
                                      <p:to>
                                        <p:strVal val="visible"/>
                                      </p:to>
                                    </p:set>
                                    <p:animEffect transition="in" filter="fade">
                                      <p:cBhvr>
                                        <p:cTn id="10" dur="1000"/>
                                        <p:tgtEl>
                                          <p:spTgt spid="187"/>
                                        </p:tgtEl>
                                      </p:cBhvr>
                                    </p:animEffect>
                                  </p:childTnLst>
                                </p:cTn>
                              </p:par>
                              <p:par>
                                <p:cTn id="11" presetID="10" presetClass="entr" presetSubtype="0" fill="hold" nodeType="withEffect">
                                  <p:stCondLst>
                                    <p:cond delay="0"/>
                                  </p:stCondLst>
                                  <p:childTnLst>
                                    <p:set>
                                      <p:cBhvr>
                                        <p:cTn id="12" dur="1" fill="hold">
                                          <p:stCondLst>
                                            <p:cond delay="0"/>
                                          </p:stCondLst>
                                        </p:cTn>
                                        <p:tgtEl>
                                          <p:spTgt spid="196"/>
                                        </p:tgtEl>
                                        <p:attrNameLst>
                                          <p:attrName>style.visibility</p:attrName>
                                        </p:attrNameLst>
                                      </p:cBhvr>
                                      <p:to>
                                        <p:strVal val="visible"/>
                                      </p:to>
                                    </p:set>
                                    <p:animEffect transition="in" filter="fade">
                                      <p:cBhvr>
                                        <p:cTn id="13" dur="1000"/>
                                        <p:tgtEl>
                                          <p:spTgt spid="196"/>
                                        </p:tgtEl>
                                      </p:cBhvr>
                                    </p:animEffect>
                                  </p:childTnLst>
                                </p:cTn>
                              </p:par>
                              <p:par>
                                <p:cTn id="14" presetID="10" presetClass="entr" presetSubtype="0" fill="hold" nodeType="withEffect">
                                  <p:stCondLst>
                                    <p:cond delay="0"/>
                                  </p:stCondLst>
                                  <p:childTnLst>
                                    <p:set>
                                      <p:cBhvr>
                                        <p:cTn id="15" dur="1" fill="hold">
                                          <p:stCondLst>
                                            <p:cond delay="0"/>
                                          </p:stCondLst>
                                        </p:cTn>
                                        <p:tgtEl>
                                          <p:spTgt spid="188"/>
                                        </p:tgtEl>
                                        <p:attrNameLst>
                                          <p:attrName>style.visibility</p:attrName>
                                        </p:attrNameLst>
                                      </p:cBhvr>
                                      <p:to>
                                        <p:strVal val="visible"/>
                                      </p:to>
                                    </p:set>
                                    <p:animEffect transition="in" filter="fade">
                                      <p:cBhvr>
                                        <p:cTn id="16" dur="1000"/>
                                        <p:tgtEl>
                                          <p:spTgt spid="18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00"/>
        <p:cNvGrpSpPr/>
        <p:nvPr/>
      </p:nvGrpSpPr>
      <p:grpSpPr>
        <a:xfrm>
          <a:off x="0" y="0"/>
          <a:ext cx="0" cy="0"/>
          <a:chOff x="0" y="0"/>
          <a:chExt cx="0" cy="0"/>
        </a:xfrm>
      </p:grpSpPr>
      <p:sp>
        <p:nvSpPr>
          <p:cNvPr id="201" name="Shape 201"/>
          <p:cNvSpPr txBox="1">
            <a:spLocks noGrp="1"/>
          </p:cNvSpPr>
          <p:nvPr>
            <p:ph type="title"/>
          </p:nvPr>
        </p:nvSpPr>
        <p:spPr>
          <a:prstGeom prst="rect">
            <a:avLst/>
          </a:prstGeom>
        </p:spPr>
        <p:txBody>
          <a:bodyPr vert="horz" lIns="91425" tIns="91425" rIns="91425" bIns="91425" anchor="b" anchorCtr="0">
            <a:noAutofit/>
          </a:bodyPr>
          <a:lstStyle/>
          <a:p>
            <a:r>
              <a:rPr lang="en"/>
              <a:t>Casting to an interface</a:t>
            </a:r>
          </a:p>
        </p:txBody>
      </p:sp>
      <p:sp>
        <p:nvSpPr>
          <p:cNvPr id="202" name="Shape 202"/>
          <p:cNvSpPr txBox="1">
            <a:spLocks noGrp="1"/>
          </p:cNvSpPr>
          <p:nvPr>
            <p:ph type="body" idx="1"/>
          </p:nvPr>
        </p:nvSpPr>
        <p:spPr>
          <a:xfrm>
            <a:off x="457300" y="2057401"/>
            <a:ext cx="4693200" cy="3725699"/>
          </a:xfrm>
          <a:prstGeom prst="rect">
            <a:avLst/>
          </a:prstGeom>
        </p:spPr>
        <p:txBody>
          <a:bodyPr vert="horz" lIns="91425" tIns="91425" rIns="91425" bIns="91425" anchor="t" anchorCtr="0">
            <a:noAutofit/>
          </a:bodyPr>
          <a:lstStyle/>
          <a:p>
            <a:pPr>
              <a:buNone/>
            </a:pPr>
            <a:r>
              <a:rPr lang="en" sz="2200" dirty="0">
                <a:solidFill>
                  <a:srgbClr val="1155CC"/>
                </a:solidFill>
                <a:latin typeface="Courier New"/>
                <a:ea typeface="Courier New"/>
                <a:cs typeface="Courier New"/>
                <a:sym typeface="Courier New"/>
              </a:rPr>
              <a:t>Human h=</a:t>
            </a:r>
            <a:r>
              <a:rPr lang="en-US" sz="2200" dirty="0">
                <a:solidFill>
                  <a:srgbClr val="1155CC"/>
                </a:solidFill>
                <a:latin typeface="Courier New"/>
                <a:ea typeface="Courier New"/>
                <a:cs typeface="Courier New"/>
                <a:sym typeface="Courier New"/>
              </a:rPr>
              <a:t>  </a:t>
            </a:r>
            <a:r>
              <a:rPr lang="en" sz="2200" dirty="0">
                <a:solidFill>
                  <a:srgbClr val="1155CC"/>
                </a:solidFill>
                <a:latin typeface="Courier New"/>
                <a:ea typeface="Courier New"/>
                <a:cs typeface="Courier New"/>
                <a:sym typeface="Courier New"/>
              </a:rPr>
              <a:t> </a:t>
            </a:r>
            <a:r>
              <a:rPr lang="en" sz="2200" b="1" dirty="0">
                <a:solidFill>
                  <a:srgbClr val="1155CC"/>
                </a:solidFill>
                <a:latin typeface="Courier New"/>
                <a:ea typeface="Courier New"/>
                <a:cs typeface="Courier New"/>
                <a:sym typeface="Courier New"/>
              </a:rPr>
              <a:t>new</a:t>
            </a:r>
            <a:r>
              <a:rPr lang="en" sz="2200" dirty="0">
                <a:solidFill>
                  <a:srgbClr val="1155CC"/>
                </a:solidFill>
                <a:latin typeface="Courier New"/>
                <a:ea typeface="Courier New"/>
                <a:cs typeface="Courier New"/>
                <a:sym typeface="Courier New"/>
              </a:rPr>
              <a:t> Human();</a:t>
            </a:r>
          </a:p>
          <a:p>
            <a:pPr>
              <a:buNone/>
            </a:pPr>
            <a:r>
              <a:rPr lang="en" sz="2200" dirty="0">
                <a:solidFill>
                  <a:srgbClr val="1155CC"/>
                </a:solidFill>
                <a:latin typeface="Courier New"/>
                <a:ea typeface="Courier New"/>
                <a:cs typeface="Courier New"/>
                <a:sym typeface="Courier New"/>
              </a:rPr>
              <a:t>Object o= (Object) h;</a:t>
            </a:r>
          </a:p>
          <a:p>
            <a:pPr>
              <a:buNone/>
            </a:pPr>
            <a:r>
              <a:rPr lang="en" sz="2200" dirty="0">
                <a:solidFill>
                  <a:srgbClr val="1155CC"/>
                </a:solidFill>
                <a:latin typeface="Courier New"/>
                <a:ea typeface="Courier New"/>
                <a:cs typeface="Courier New"/>
                <a:sym typeface="Courier New"/>
              </a:rPr>
              <a:t>Animal a= (Animal) h;</a:t>
            </a:r>
          </a:p>
          <a:p>
            <a:pPr>
              <a:buNone/>
            </a:pPr>
            <a:r>
              <a:rPr lang="en" sz="2200" dirty="0">
                <a:solidFill>
                  <a:srgbClr val="1155CC"/>
                </a:solidFill>
                <a:latin typeface="Courier New"/>
                <a:ea typeface="Courier New"/>
                <a:cs typeface="Courier New"/>
                <a:sym typeface="Courier New"/>
              </a:rPr>
              <a:t>Mammal m= (Mammal) h;</a:t>
            </a:r>
          </a:p>
          <a:p>
            <a:pPr>
              <a:buNone/>
            </a:pPr>
            <a:endParaRPr sz="2200" dirty="0">
              <a:solidFill>
                <a:srgbClr val="1155CC"/>
              </a:solidFill>
              <a:latin typeface="Courier New"/>
              <a:ea typeface="Courier New"/>
              <a:cs typeface="Courier New"/>
              <a:sym typeface="Courier New"/>
            </a:endParaRPr>
          </a:p>
          <a:p>
            <a:pPr>
              <a:buNone/>
            </a:pPr>
            <a:r>
              <a:rPr lang="en" sz="2200" dirty="0">
                <a:solidFill>
                  <a:srgbClr val="1155CC"/>
                </a:solidFill>
                <a:latin typeface="Courier New"/>
                <a:ea typeface="Courier New"/>
                <a:cs typeface="Courier New"/>
                <a:sym typeface="Courier New"/>
              </a:rPr>
              <a:t>Singer s= (Singer) h;</a:t>
            </a:r>
          </a:p>
          <a:p>
            <a:pPr>
              <a:buClr>
                <a:schemeClr val="dk1"/>
              </a:buClr>
              <a:buSzPct val="50000"/>
              <a:buNone/>
            </a:pPr>
            <a:r>
              <a:rPr lang="en" sz="2200" dirty="0">
                <a:solidFill>
                  <a:srgbClr val="1155CC"/>
                </a:solidFill>
                <a:latin typeface="Courier New"/>
                <a:ea typeface="Courier New"/>
                <a:cs typeface="Courier New"/>
                <a:sym typeface="Courier New"/>
              </a:rPr>
              <a:t>Whistler w= (Whistler) h;</a:t>
            </a:r>
          </a:p>
          <a:p>
            <a:pPr>
              <a:buNone/>
            </a:pPr>
            <a:endParaRPr sz="2200" dirty="0">
              <a:solidFill>
                <a:srgbClr val="1155CC"/>
              </a:solidFill>
              <a:latin typeface="Courier New"/>
              <a:ea typeface="Courier New"/>
              <a:cs typeface="Courier New"/>
              <a:sym typeface="Courier New"/>
            </a:endParaRPr>
          </a:p>
          <a:p>
            <a:pPr>
              <a:buNone/>
            </a:pPr>
            <a:r>
              <a:rPr lang="en" sz="2200" dirty="0">
                <a:solidFill>
                  <a:srgbClr val="1155CC"/>
                </a:solidFill>
                <a:latin typeface="Courier New"/>
                <a:ea typeface="Courier New"/>
                <a:cs typeface="Courier New"/>
                <a:sym typeface="Courier New"/>
              </a:rPr>
              <a:t>All point to the same memory address!</a:t>
            </a:r>
          </a:p>
        </p:txBody>
      </p:sp>
      <p:sp>
        <p:nvSpPr>
          <p:cNvPr id="203" name="Shape 203"/>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Interfaces</a:t>
            </a:r>
          </a:p>
        </p:txBody>
      </p:sp>
      <p:sp>
        <p:nvSpPr>
          <p:cNvPr id="204" name="Shape 204"/>
          <p:cNvSpPr/>
          <p:nvPr/>
        </p:nvSpPr>
        <p:spPr>
          <a:xfrm>
            <a:off x="7714800" y="4132000"/>
            <a:ext cx="972000" cy="458100"/>
          </a:xfrm>
          <a:prstGeom prst="rect">
            <a:avLst/>
          </a:prstGeom>
          <a:noFill/>
          <a:ln>
            <a:noFill/>
          </a:ln>
        </p:spPr>
        <p:txBody>
          <a:bodyPr lIns="91425" tIns="91425" rIns="91425" bIns="91425" anchor="ctr" anchorCtr="0">
            <a:noAutofit/>
          </a:bodyPr>
          <a:lstStyle/>
          <a:p>
            <a:pPr algn="ctr"/>
            <a:r>
              <a:rPr lang="en" sz="2000"/>
              <a:t>Singer</a:t>
            </a:r>
          </a:p>
        </p:txBody>
      </p:sp>
      <p:cxnSp>
        <p:nvCxnSpPr>
          <p:cNvPr id="205" name="Shape 205"/>
          <p:cNvCxnSpPr>
            <a:stCxn id="204" idx="2"/>
            <a:endCxn id="206" idx="3"/>
          </p:cNvCxnSpPr>
          <p:nvPr/>
        </p:nvCxnSpPr>
        <p:spPr>
          <a:xfrm flipH="1">
            <a:off x="7556400" y="4590100"/>
            <a:ext cx="644400" cy="652500"/>
          </a:xfrm>
          <a:prstGeom prst="straightConnector1">
            <a:avLst/>
          </a:prstGeom>
          <a:noFill/>
          <a:ln w="28575" cap="flat">
            <a:solidFill>
              <a:schemeClr val="dk2"/>
            </a:solidFill>
            <a:prstDash val="solid"/>
            <a:round/>
            <a:headEnd type="none" w="lg" len="lg"/>
            <a:tailEnd type="none" w="lg" len="lg"/>
          </a:ln>
        </p:spPr>
      </p:cxnSp>
      <p:sp>
        <p:nvSpPr>
          <p:cNvPr id="206" name="Shape 206"/>
          <p:cNvSpPr/>
          <p:nvPr/>
        </p:nvSpPr>
        <p:spPr>
          <a:xfrm>
            <a:off x="6475487" y="5013600"/>
            <a:ext cx="1080900" cy="458100"/>
          </a:xfrm>
          <a:prstGeom prst="rect">
            <a:avLst/>
          </a:prstGeom>
          <a:noFill/>
          <a:ln>
            <a:noFill/>
          </a:ln>
        </p:spPr>
        <p:txBody>
          <a:bodyPr lIns="91425" tIns="91425" rIns="91425" bIns="91425" anchor="ctr" anchorCtr="0">
            <a:noAutofit/>
          </a:bodyPr>
          <a:lstStyle/>
          <a:p>
            <a:pPr algn="ctr"/>
            <a:r>
              <a:rPr lang="en" sz="2000" b="1"/>
              <a:t>Human</a:t>
            </a:r>
          </a:p>
        </p:txBody>
      </p:sp>
      <p:sp>
        <p:nvSpPr>
          <p:cNvPr id="207" name="Shape 207"/>
          <p:cNvSpPr/>
          <p:nvPr/>
        </p:nvSpPr>
        <p:spPr>
          <a:xfrm>
            <a:off x="6429150" y="4131987"/>
            <a:ext cx="1173600" cy="458100"/>
          </a:xfrm>
          <a:prstGeom prst="rect">
            <a:avLst/>
          </a:prstGeom>
          <a:noFill/>
          <a:ln>
            <a:noFill/>
          </a:ln>
        </p:spPr>
        <p:txBody>
          <a:bodyPr lIns="91425" tIns="91425" rIns="91425" bIns="91425" anchor="ctr" anchorCtr="0">
            <a:noAutofit/>
          </a:bodyPr>
          <a:lstStyle/>
          <a:p>
            <a:pPr algn="ctr"/>
            <a:r>
              <a:rPr lang="en" sz="2000"/>
              <a:t>Mammal</a:t>
            </a:r>
          </a:p>
        </p:txBody>
      </p:sp>
      <p:sp>
        <p:nvSpPr>
          <p:cNvPr id="208" name="Shape 208"/>
          <p:cNvSpPr/>
          <p:nvPr/>
        </p:nvSpPr>
        <p:spPr>
          <a:xfrm>
            <a:off x="6529950" y="3250400"/>
            <a:ext cx="972000" cy="458100"/>
          </a:xfrm>
          <a:prstGeom prst="rect">
            <a:avLst/>
          </a:prstGeom>
          <a:noFill/>
          <a:ln>
            <a:noFill/>
          </a:ln>
        </p:spPr>
        <p:txBody>
          <a:bodyPr lIns="91425" tIns="91425" rIns="91425" bIns="91425" anchor="ctr" anchorCtr="0">
            <a:noAutofit/>
          </a:bodyPr>
          <a:lstStyle/>
          <a:p>
            <a:pPr algn="ctr"/>
            <a:r>
              <a:rPr lang="en" sz="2000"/>
              <a:t>Animal</a:t>
            </a:r>
          </a:p>
        </p:txBody>
      </p:sp>
      <p:sp>
        <p:nvSpPr>
          <p:cNvPr id="209" name="Shape 209"/>
          <p:cNvSpPr/>
          <p:nvPr/>
        </p:nvSpPr>
        <p:spPr>
          <a:xfrm>
            <a:off x="6529950" y="2368800"/>
            <a:ext cx="972000" cy="458100"/>
          </a:xfrm>
          <a:prstGeom prst="rect">
            <a:avLst/>
          </a:prstGeom>
          <a:noFill/>
          <a:ln>
            <a:noFill/>
          </a:ln>
        </p:spPr>
        <p:txBody>
          <a:bodyPr lIns="91425" tIns="91425" rIns="91425" bIns="91425" anchor="ctr" anchorCtr="0">
            <a:noAutofit/>
          </a:bodyPr>
          <a:lstStyle/>
          <a:p>
            <a:pPr algn="ctr"/>
            <a:r>
              <a:rPr lang="en" sz="2000"/>
              <a:t>Object</a:t>
            </a:r>
          </a:p>
        </p:txBody>
      </p:sp>
      <p:sp>
        <p:nvSpPr>
          <p:cNvPr id="210" name="Shape 210"/>
          <p:cNvSpPr/>
          <p:nvPr/>
        </p:nvSpPr>
        <p:spPr>
          <a:xfrm>
            <a:off x="5150500" y="4132000"/>
            <a:ext cx="1280400" cy="458100"/>
          </a:xfrm>
          <a:prstGeom prst="rect">
            <a:avLst/>
          </a:prstGeom>
          <a:noFill/>
          <a:ln>
            <a:noFill/>
          </a:ln>
        </p:spPr>
        <p:txBody>
          <a:bodyPr lIns="91425" tIns="91425" rIns="91425" bIns="91425" anchor="ctr" anchorCtr="0">
            <a:noAutofit/>
          </a:bodyPr>
          <a:lstStyle/>
          <a:p>
            <a:pPr algn="ctr"/>
            <a:r>
              <a:rPr lang="en" sz="2000"/>
              <a:t>Whistler</a:t>
            </a:r>
          </a:p>
        </p:txBody>
      </p:sp>
      <p:cxnSp>
        <p:nvCxnSpPr>
          <p:cNvPr id="211" name="Shape 211"/>
          <p:cNvCxnSpPr>
            <a:stCxn id="210" idx="2"/>
            <a:endCxn id="206" idx="1"/>
          </p:cNvCxnSpPr>
          <p:nvPr/>
        </p:nvCxnSpPr>
        <p:spPr>
          <a:xfrm>
            <a:off x="5790700" y="4590100"/>
            <a:ext cx="684900" cy="652500"/>
          </a:xfrm>
          <a:prstGeom prst="straightConnector1">
            <a:avLst/>
          </a:prstGeom>
          <a:noFill/>
          <a:ln w="28575" cap="flat">
            <a:solidFill>
              <a:schemeClr val="dk2"/>
            </a:solidFill>
            <a:prstDash val="solid"/>
            <a:round/>
            <a:headEnd type="none" w="lg" len="lg"/>
            <a:tailEnd type="none" w="lg" len="lg"/>
          </a:ln>
        </p:spPr>
      </p:cxnSp>
      <p:cxnSp>
        <p:nvCxnSpPr>
          <p:cNvPr id="212" name="Shape 212"/>
          <p:cNvCxnSpPr>
            <a:stCxn id="207" idx="2"/>
            <a:endCxn id="206" idx="0"/>
          </p:cNvCxnSpPr>
          <p:nvPr/>
        </p:nvCxnSpPr>
        <p:spPr>
          <a:xfrm>
            <a:off x="7015950" y="4590087"/>
            <a:ext cx="0" cy="423600"/>
          </a:xfrm>
          <a:prstGeom prst="straightConnector1">
            <a:avLst/>
          </a:prstGeom>
          <a:noFill/>
          <a:ln w="28575" cap="flat">
            <a:solidFill>
              <a:schemeClr val="dk2"/>
            </a:solidFill>
            <a:prstDash val="solid"/>
            <a:round/>
            <a:headEnd type="none" w="lg" len="lg"/>
            <a:tailEnd type="none" w="lg" len="lg"/>
          </a:ln>
        </p:spPr>
      </p:cxnSp>
      <p:cxnSp>
        <p:nvCxnSpPr>
          <p:cNvPr id="213" name="Shape 213"/>
          <p:cNvCxnSpPr>
            <a:stCxn id="208" idx="2"/>
            <a:endCxn id="207" idx="0"/>
          </p:cNvCxnSpPr>
          <p:nvPr/>
        </p:nvCxnSpPr>
        <p:spPr>
          <a:xfrm>
            <a:off x="7015950" y="3708500"/>
            <a:ext cx="0" cy="423600"/>
          </a:xfrm>
          <a:prstGeom prst="straightConnector1">
            <a:avLst/>
          </a:prstGeom>
          <a:noFill/>
          <a:ln w="28575" cap="flat">
            <a:solidFill>
              <a:schemeClr val="dk2"/>
            </a:solidFill>
            <a:prstDash val="solid"/>
            <a:round/>
            <a:headEnd type="none" w="lg" len="lg"/>
            <a:tailEnd type="none" w="lg" len="lg"/>
          </a:ln>
        </p:spPr>
      </p:cxnSp>
      <p:cxnSp>
        <p:nvCxnSpPr>
          <p:cNvPr id="214" name="Shape 214"/>
          <p:cNvCxnSpPr>
            <a:stCxn id="209" idx="2"/>
            <a:endCxn id="208" idx="0"/>
          </p:cNvCxnSpPr>
          <p:nvPr/>
        </p:nvCxnSpPr>
        <p:spPr>
          <a:xfrm>
            <a:off x="7015950" y="2826900"/>
            <a:ext cx="0" cy="423600"/>
          </a:xfrm>
          <a:prstGeom prst="straightConnector1">
            <a:avLst/>
          </a:prstGeom>
          <a:noFill/>
          <a:ln w="28575" cap="flat">
            <a:solidFill>
              <a:schemeClr val="dk2"/>
            </a:solidFill>
            <a:prstDash val="solid"/>
            <a:round/>
            <a:headEnd type="none" w="lg" len="lg"/>
            <a:tailEnd type="none" w="lg" len="lg"/>
          </a:ln>
        </p:spPr>
      </p:cxnSp>
    </p:spTree>
    <p:extLst>
      <p:ext uri="{BB962C8B-B14F-4D97-AF65-F5344CB8AC3E}">
        <p14:creationId xmlns:p14="http://schemas.microsoft.com/office/powerpoint/2010/main" val="3179014361"/>
      </p:ext>
    </p:extLst>
  </p:cSld>
  <p:clrMapOvr>
    <a:masterClrMapping/>
  </p:clrMapOvr>
  <p:transition spd="slow">
    <p:cut/>
  </p:transition>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18"/>
        <p:cNvGrpSpPr/>
        <p:nvPr/>
      </p:nvGrpSpPr>
      <p:grpSpPr>
        <a:xfrm>
          <a:off x="0" y="0"/>
          <a:ext cx="0" cy="0"/>
          <a:chOff x="0" y="0"/>
          <a:chExt cx="0" cy="0"/>
        </a:xfrm>
      </p:grpSpPr>
      <p:sp>
        <p:nvSpPr>
          <p:cNvPr id="219" name="Shape 219"/>
          <p:cNvSpPr txBox="1">
            <a:spLocks noGrp="1"/>
          </p:cNvSpPr>
          <p:nvPr>
            <p:ph type="title"/>
          </p:nvPr>
        </p:nvSpPr>
        <p:spPr>
          <a:prstGeom prst="rect">
            <a:avLst/>
          </a:prstGeom>
        </p:spPr>
        <p:txBody>
          <a:bodyPr vert="horz" lIns="91425" tIns="91425" rIns="91425" bIns="91425" anchor="b" anchorCtr="0">
            <a:noAutofit/>
          </a:bodyPr>
          <a:lstStyle/>
          <a:p>
            <a:r>
              <a:rPr lang="en"/>
              <a:t>Casting to an interface</a:t>
            </a:r>
          </a:p>
        </p:txBody>
      </p:sp>
      <p:sp>
        <p:nvSpPr>
          <p:cNvPr id="220" name="Shape 220"/>
          <p:cNvSpPr txBox="1">
            <a:spLocks noGrp="1"/>
          </p:cNvSpPr>
          <p:nvPr>
            <p:ph type="body" idx="1"/>
          </p:nvPr>
        </p:nvSpPr>
        <p:spPr>
          <a:xfrm>
            <a:off x="229350" y="2057451"/>
            <a:ext cx="4108200" cy="3725699"/>
          </a:xfrm>
          <a:prstGeom prst="rect">
            <a:avLst/>
          </a:prstGeom>
        </p:spPr>
        <p:txBody>
          <a:bodyPr vert="horz" lIns="91425" tIns="91425" rIns="91425" bIns="91425" anchor="t" anchorCtr="0">
            <a:noAutofit/>
          </a:bodyPr>
          <a:lstStyle/>
          <a:p>
            <a:pPr>
              <a:buNone/>
            </a:pPr>
            <a:r>
              <a:rPr lang="en" sz="2200" dirty="0">
                <a:solidFill>
                  <a:srgbClr val="1155CC"/>
                </a:solidFill>
                <a:latin typeface="Courier New"/>
                <a:ea typeface="Courier New"/>
                <a:cs typeface="Courier New"/>
                <a:sym typeface="Courier New"/>
              </a:rPr>
              <a:t>Human h=</a:t>
            </a:r>
            <a:r>
              <a:rPr lang="en-US" sz="2200" dirty="0">
                <a:solidFill>
                  <a:srgbClr val="1155CC"/>
                </a:solidFill>
                <a:latin typeface="Courier New"/>
                <a:ea typeface="Courier New"/>
                <a:cs typeface="Courier New"/>
                <a:sym typeface="Courier New"/>
              </a:rPr>
              <a:t> </a:t>
            </a:r>
            <a:r>
              <a:rPr lang="en" sz="2200" dirty="0">
                <a:solidFill>
                  <a:srgbClr val="1155CC"/>
                </a:solidFill>
                <a:latin typeface="Courier New"/>
                <a:ea typeface="Courier New"/>
                <a:cs typeface="Courier New"/>
                <a:sym typeface="Courier New"/>
              </a:rPr>
              <a:t> </a:t>
            </a:r>
            <a:r>
              <a:rPr lang="en" sz="2200" b="1" dirty="0">
                <a:solidFill>
                  <a:srgbClr val="1155CC"/>
                </a:solidFill>
                <a:latin typeface="Courier New"/>
                <a:ea typeface="Courier New"/>
                <a:cs typeface="Courier New"/>
                <a:sym typeface="Courier New"/>
              </a:rPr>
              <a:t>new</a:t>
            </a:r>
            <a:r>
              <a:rPr lang="en" sz="2200" dirty="0">
                <a:solidFill>
                  <a:srgbClr val="1155CC"/>
                </a:solidFill>
                <a:latin typeface="Courier New"/>
                <a:ea typeface="Courier New"/>
                <a:cs typeface="Courier New"/>
                <a:sym typeface="Courier New"/>
              </a:rPr>
              <a:t> Human();</a:t>
            </a:r>
          </a:p>
          <a:p>
            <a:pPr>
              <a:buNone/>
            </a:pPr>
            <a:r>
              <a:rPr lang="en" sz="2200" dirty="0">
                <a:solidFill>
                  <a:srgbClr val="1155CC"/>
                </a:solidFill>
                <a:latin typeface="Courier New"/>
                <a:ea typeface="Courier New"/>
                <a:cs typeface="Courier New"/>
                <a:sym typeface="Courier New"/>
              </a:rPr>
              <a:t>Object o= h;</a:t>
            </a:r>
          </a:p>
          <a:p>
            <a:pPr>
              <a:buNone/>
            </a:pPr>
            <a:r>
              <a:rPr lang="en" sz="2200" dirty="0">
                <a:solidFill>
                  <a:srgbClr val="1155CC"/>
                </a:solidFill>
                <a:latin typeface="Courier New"/>
                <a:ea typeface="Courier New"/>
                <a:cs typeface="Courier New"/>
                <a:sym typeface="Courier New"/>
              </a:rPr>
              <a:t>Animal a= h;</a:t>
            </a:r>
          </a:p>
          <a:p>
            <a:pPr>
              <a:buNone/>
            </a:pPr>
            <a:r>
              <a:rPr lang="en" sz="2200" dirty="0">
                <a:solidFill>
                  <a:srgbClr val="1155CC"/>
                </a:solidFill>
                <a:latin typeface="Courier New"/>
                <a:ea typeface="Courier New"/>
                <a:cs typeface="Courier New"/>
                <a:sym typeface="Courier New"/>
              </a:rPr>
              <a:t>Mammal m= h;</a:t>
            </a:r>
          </a:p>
          <a:p>
            <a:pPr>
              <a:buNone/>
            </a:pPr>
            <a:r>
              <a:rPr lang="en" sz="2200" dirty="0">
                <a:solidFill>
                  <a:srgbClr val="1155CC"/>
                </a:solidFill>
                <a:latin typeface="Courier New"/>
                <a:ea typeface="Courier New"/>
                <a:cs typeface="Courier New"/>
                <a:sym typeface="Courier New"/>
              </a:rPr>
              <a:t>Singer s= h;</a:t>
            </a:r>
          </a:p>
          <a:p>
            <a:pPr>
              <a:buNone/>
            </a:pPr>
            <a:r>
              <a:rPr lang="en" sz="2200" dirty="0">
                <a:solidFill>
                  <a:srgbClr val="1155CC"/>
                </a:solidFill>
                <a:latin typeface="Courier New"/>
                <a:ea typeface="Courier New"/>
                <a:cs typeface="Courier New"/>
                <a:sym typeface="Courier New"/>
              </a:rPr>
              <a:t>Whistler w= h;</a:t>
            </a:r>
          </a:p>
          <a:p>
            <a:pPr>
              <a:buNone/>
            </a:pPr>
            <a:endParaRPr sz="2200" b="1" dirty="0">
              <a:solidFill>
                <a:srgbClr val="1155CC"/>
              </a:solidFill>
              <a:latin typeface="Courier New"/>
              <a:ea typeface="Courier New"/>
              <a:cs typeface="Courier New"/>
              <a:sym typeface="Courier New"/>
            </a:endParaRPr>
          </a:p>
        </p:txBody>
      </p:sp>
      <p:sp>
        <p:nvSpPr>
          <p:cNvPr id="221" name="Shape 221"/>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Interfaces</a:t>
            </a:r>
          </a:p>
        </p:txBody>
      </p:sp>
      <p:sp>
        <p:nvSpPr>
          <p:cNvPr id="222" name="Shape 222"/>
          <p:cNvSpPr/>
          <p:nvPr/>
        </p:nvSpPr>
        <p:spPr>
          <a:xfrm>
            <a:off x="7942775" y="4132050"/>
            <a:ext cx="972000" cy="458100"/>
          </a:xfrm>
          <a:prstGeom prst="rect">
            <a:avLst/>
          </a:prstGeom>
          <a:noFill/>
          <a:ln>
            <a:noFill/>
          </a:ln>
        </p:spPr>
        <p:txBody>
          <a:bodyPr lIns="91425" tIns="91425" rIns="91425" bIns="91425" anchor="ctr" anchorCtr="0">
            <a:noAutofit/>
          </a:bodyPr>
          <a:lstStyle/>
          <a:p>
            <a:pPr algn="ctr"/>
            <a:r>
              <a:rPr lang="en" sz="2000"/>
              <a:t>Singer</a:t>
            </a:r>
          </a:p>
        </p:txBody>
      </p:sp>
      <p:cxnSp>
        <p:nvCxnSpPr>
          <p:cNvPr id="223" name="Shape 223"/>
          <p:cNvCxnSpPr>
            <a:stCxn id="222" idx="2"/>
            <a:endCxn id="224" idx="3"/>
          </p:cNvCxnSpPr>
          <p:nvPr/>
        </p:nvCxnSpPr>
        <p:spPr>
          <a:xfrm flipH="1">
            <a:off x="7784375" y="4590150"/>
            <a:ext cx="644400" cy="652500"/>
          </a:xfrm>
          <a:prstGeom prst="straightConnector1">
            <a:avLst/>
          </a:prstGeom>
          <a:noFill/>
          <a:ln w="28575" cap="flat">
            <a:solidFill>
              <a:schemeClr val="dk2"/>
            </a:solidFill>
            <a:prstDash val="solid"/>
            <a:round/>
            <a:headEnd type="none" w="lg" len="lg"/>
            <a:tailEnd type="none" w="lg" len="lg"/>
          </a:ln>
        </p:spPr>
      </p:cxnSp>
      <p:sp>
        <p:nvSpPr>
          <p:cNvPr id="224" name="Shape 224"/>
          <p:cNvSpPr/>
          <p:nvPr/>
        </p:nvSpPr>
        <p:spPr>
          <a:xfrm>
            <a:off x="6703462" y="5013650"/>
            <a:ext cx="1080900" cy="458100"/>
          </a:xfrm>
          <a:prstGeom prst="rect">
            <a:avLst/>
          </a:prstGeom>
          <a:noFill/>
          <a:ln>
            <a:noFill/>
          </a:ln>
        </p:spPr>
        <p:txBody>
          <a:bodyPr lIns="91425" tIns="91425" rIns="91425" bIns="91425" anchor="ctr" anchorCtr="0">
            <a:noAutofit/>
          </a:bodyPr>
          <a:lstStyle/>
          <a:p>
            <a:pPr algn="ctr"/>
            <a:r>
              <a:rPr lang="en" sz="2000" b="1"/>
              <a:t>Human</a:t>
            </a:r>
          </a:p>
        </p:txBody>
      </p:sp>
      <p:sp>
        <p:nvSpPr>
          <p:cNvPr id="225" name="Shape 225"/>
          <p:cNvSpPr/>
          <p:nvPr/>
        </p:nvSpPr>
        <p:spPr>
          <a:xfrm>
            <a:off x="6657125" y="4132037"/>
            <a:ext cx="1173600" cy="458100"/>
          </a:xfrm>
          <a:prstGeom prst="rect">
            <a:avLst/>
          </a:prstGeom>
          <a:noFill/>
          <a:ln>
            <a:noFill/>
          </a:ln>
        </p:spPr>
        <p:txBody>
          <a:bodyPr lIns="91425" tIns="91425" rIns="91425" bIns="91425" anchor="ctr" anchorCtr="0">
            <a:noAutofit/>
          </a:bodyPr>
          <a:lstStyle/>
          <a:p>
            <a:pPr algn="ctr"/>
            <a:r>
              <a:rPr lang="en" sz="2000"/>
              <a:t>Mammal</a:t>
            </a:r>
          </a:p>
        </p:txBody>
      </p:sp>
      <p:sp>
        <p:nvSpPr>
          <p:cNvPr id="226" name="Shape 226"/>
          <p:cNvSpPr/>
          <p:nvPr/>
        </p:nvSpPr>
        <p:spPr>
          <a:xfrm>
            <a:off x="6757925" y="3250450"/>
            <a:ext cx="972000" cy="458100"/>
          </a:xfrm>
          <a:prstGeom prst="rect">
            <a:avLst/>
          </a:prstGeom>
          <a:noFill/>
          <a:ln>
            <a:noFill/>
          </a:ln>
        </p:spPr>
        <p:txBody>
          <a:bodyPr lIns="91425" tIns="91425" rIns="91425" bIns="91425" anchor="ctr" anchorCtr="0">
            <a:noAutofit/>
          </a:bodyPr>
          <a:lstStyle/>
          <a:p>
            <a:pPr algn="ctr"/>
            <a:r>
              <a:rPr lang="en" sz="2000"/>
              <a:t>Animal</a:t>
            </a:r>
          </a:p>
        </p:txBody>
      </p:sp>
      <p:sp>
        <p:nvSpPr>
          <p:cNvPr id="227" name="Shape 227"/>
          <p:cNvSpPr/>
          <p:nvPr/>
        </p:nvSpPr>
        <p:spPr>
          <a:xfrm>
            <a:off x="6757925" y="2368850"/>
            <a:ext cx="972000" cy="458100"/>
          </a:xfrm>
          <a:prstGeom prst="rect">
            <a:avLst/>
          </a:prstGeom>
          <a:noFill/>
          <a:ln>
            <a:noFill/>
          </a:ln>
        </p:spPr>
        <p:txBody>
          <a:bodyPr lIns="91425" tIns="91425" rIns="91425" bIns="91425" anchor="ctr" anchorCtr="0">
            <a:noAutofit/>
          </a:bodyPr>
          <a:lstStyle/>
          <a:p>
            <a:pPr algn="ctr"/>
            <a:r>
              <a:rPr lang="en" sz="2000"/>
              <a:t>Object</a:t>
            </a:r>
          </a:p>
        </p:txBody>
      </p:sp>
      <p:sp>
        <p:nvSpPr>
          <p:cNvPr id="228" name="Shape 228"/>
          <p:cNvSpPr/>
          <p:nvPr/>
        </p:nvSpPr>
        <p:spPr>
          <a:xfrm>
            <a:off x="5378475" y="4132050"/>
            <a:ext cx="1280400" cy="458100"/>
          </a:xfrm>
          <a:prstGeom prst="rect">
            <a:avLst/>
          </a:prstGeom>
          <a:noFill/>
          <a:ln>
            <a:noFill/>
          </a:ln>
        </p:spPr>
        <p:txBody>
          <a:bodyPr lIns="91425" tIns="91425" rIns="91425" bIns="91425" anchor="ctr" anchorCtr="0">
            <a:noAutofit/>
          </a:bodyPr>
          <a:lstStyle/>
          <a:p>
            <a:pPr algn="ctr"/>
            <a:r>
              <a:rPr lang="en" sz="2000"/>
              <a:t>Whistler</a:t>
            </a:r>
          </a:p>
        </p:txBody>
      </p:sp>
      <p:cxnSp>
        <p:nvCxnSpPr>
          <p:cNvPr id="229" name="Shape 229"/>
          <p:cNvCxnSpPr>
            <a:stCxn id="228" idx="2"/>
            <a:endCxn id="224" idx="1"/>
          </p:cNvCxnSpPr>
          <p:nvPr/>
        </p:nvCxnSpPr>
        <p:spPr>
          <a:xfrm>
            <a:off x="6018675" y="4590150"/>
            <a:ext cx="684900" cy="652500"/>
          </a:xfrm>
          <a:prstGeom prst="straightConnector1">
            <a:avLst/>
          </a:prstGeom>
          <a:noFill/>
          <a:ln w="28575" cap="flat">
            <a:solidFill>
              <a:schemeClr val="dk2"/>
            </a:solidFill>
            <a:prstDash val="solid"/>
            <a:round/>
            <a:headEnd type="none" w="lg" len="lg"/>
            <a:tailEnd type="none" w="lg" len="lg"/>
          </a:ln>
        </p:spPr>
      </p:cxnSp>
      <p:cxnSp>
        <p:nvCxnSpPr>
          <p:cNvPr id="230" name="Shape 230"/>
          <p:cNvCxnSpPr>
            <a:stCxn id="225" idx="2"/>
            <a:endCxn id="224" idx="0"/>
          </p:cNvCxnSpPr>
          <p:nvPr/>
        </p:nvCxnSpPr>
        <p:spPr>
          <a:xfrm>
            <a:off x="7243925" y="4590137"/>
            <a:ext cx="0" cy="423600"/>
          </a:xfrm>
          <a:prstGeom prst="straightConnector1">
            <a:avLst/>
          </a:prstGeom>
          <a:noFill/>
          <a:ln w="28575" cap="flat">
            <a:solidFill>
              <a:schemeClr val="dk2"/>
            </a:solidFill>
            <a:prstDash val="solid"/>
            <a:round/>
            <a:headEnd type="none" w="lg" len="lg"/>
            <a:tailEnd type="none" w="lg" len="lg"/>
          </a:ln>
        </p:spPr>
      </p:cxnSp>
      <p:cxnSp>
        <p:nvCxnSpPr>
          <p:cNvPr id="231" name="Shape 231"/>
          <p:cNvCxnSpPr>
            <a:stCxn id="226" idx="2"/>
            <a:endCxn id="225" idx="0"/>
          </p:cNvCxnSpPr>
          <p:nvPr/>
        </p:nvCxnSpPr>
        <p:spPr>
          <a:xfrm>
            <a:off x="7243925" y="3708550"/>
            <a:ext cx="0" cy="423600"/>
          </a:xfrm>
          <a:prstGeom prst="straightConnector1">
            <a:avLst/>
          </a:prstGeom>
          <a:noFill/>
          <a:ln w="28575" cap="flat">
            <a:solidFill>
              <a:schemeClr val="dk2"/>
            </a:solidFill>
            <a:prstDash val="solid"/>
            <a:round/>
            <a:headEnd type="none" w="lg" len="lg"/>
            <a:tailEnd type="none" w="lg" len="lg"/>
          </a:ln>
        </p:spPr>
      </p:cxnSp>
      <p:cxnSp>
        <p:nvCxnSpPr>
          <p:cNvPr id="232" name="Shape 232"/>
          <p:cNvCxnSpPr>
            <a:stCxn id="227" idx="2"/>
            <a:endCxn id="226" idx="0"/>
          </p:cNvCxnSpPr>
          <p:nvPr/>
        </p:nvCxnSpPr>
        <p:spPr>
          <a:xfrm>
            <a:off x="7243925" y="2826950"/>
            <a:ext cx="0" cy="423600"/>
          </a:xfrm>
          <a:prstGeom prst="straightConnector1">
            <a:avLst/>
          </a:prstGeom>
          <a:noFill/>
          <a:ln w="28575" cap="flat">
            <a:solidFill>
              <a:schemeClr val="dk2"/>
            </a:solidFill>
            <a:prstDash val="solid"/>
            <a:round/>
            <a:headEnd type="none" w="lg" len="lg"/>
            <a:tailEnd type="none" w="lg" len="lg"/>
          </a:ln>
        </p:spPr>
      </p:cxnSp>
      <p:sp>
        <p:nvSpPr>
          <p:cNvPr id="233" name="Shape 233"/>
          <p:cNvSpPr/>
          <p:nvPr/>
        </p:nvSpPr>
        <p:spPr>
          <a:xfrm>
            <a:off x="4595125" y="2550550"/>
            <a:ext cx="883200" cy="1236000"/>
          </a:xfrm>
          <a:prstGeom prst="upArrow">
            <a:avLst>
              <a:gd name="adj1" fmla="val 50000"/>
              <a:gd name="adj2" fmla="val 50000"/>
            </a:avLst>
          </a:prstGeom>
          <a:solidFill>
            <a:srgbClr val="A4C2F4"/>
          </a:solidFill>
          <a:ln w="38100" cap="flat">
            <a:solidFill>
              <a:srgbClr val="1155CC"/>
            </a:solidFill>
            <a:prstDash val="solid"/>
            <a:round/>
            <a:headEnd type="none" w="med" len="med"/>
            <a:tailEnd type="none" w="med" len="med"/>
          </a:ln>
        </p:spPr>
        <p:txBody>
          <a:bodyPr lIns="91425" tIns="91425" rIns="91425" bIns="91425" anchor="ctr" anchorCtr="0">
            <a:noAutofit/>
          </a:bodyPr>
          <a:lstStyle/>
          <a:p>
            <a:endParaRPr/>
          </a:p>
        </p:txBody>
      </p:sp>
      <p:sp>
        <p:nvSpPr>
          <p:cNvPr id="234" name="Shape 234"/>
          <p:cNvSpPr txBox="1"/>
          <p:nvPr/>
        </p:nvSpPr>
        <p:spPr>
          <a:xfrm>
            <a:off x="3098575" y="3013101"/>
            <a:ext cx="1398300" cy="706499"/>
          </a:xfrm>
          <a:prstGeom prst="rect">
            <a:avLst/>
          </a:prstGeom>
          <a:noFill/>
          <a:ln>
            <a:noFill/>
          </a:ln>
        </p:spPr>
        <p:txBody>
          <a:bodyPr lIns="91425" tIns="91425" rIns="91425" bIns="91425" anchor="t" anchorCtr="0">
            <a:noAutofit/>
          </a:bodyPr>
          <a:lstStyle/>
          <a:p>
            <a:r>
              <a:rPr lang="en" b="1"/>
              <a:t>Automatic</a:t>
            </a:r>
          </a:p>
          <a:p>
            <a:r>
              <a:rPr lang="en" b="1"/>
              <a:t>up-cast</a:t>
            </a:r>
          </a:p>
        </p:txBody>
      </p:sp>
      <p:sp>
        <p:nvSpPr>
          <p:cNvPr id="235" name="Shape 235"/>
          <p:cNvSpPr/>
          <p:nvPr/>
        </p:nvSpPr>
        <p:spPr>
          <a:xfrm rot="10800000">
            <a:off x="4595124" y="4235749"/>
            <a:ext cx="883200" cy="1236000"/>
          </a:xfrm>
          <a:prstGeom prst="upArrow">
            <a:avLst>
              <a:gd name="adj1" fmla="val 50000"/>
              <a:gd name="adj2" fmla="val 50000"/>
            </a:avLst>
          </a:prstGeom>
          <a:solidFill>
            <a:srgbClr val="A4C2F4"/>
          </a:solidFill>
          <a:ln w="38100" cap="flat">
            <a:solidFill>
              <a:srgbClr val="1155CC"/>
            </a:solidFill>
            <a:prstDash val="solid"/>
            <a:round/>
            <a:headEnd type="none" w="med" len="med"/>
            <a:tailEnd type="none" w="med" len="med"/>
          </a:ln>
        </p:spPr>
        <p:txBody>
          <a:bodyPr lIns="91425" tIns="91425" rIns="91425" bIns="91425" anchor="ctr" anchorCtr="0">
            <a:noAutofit/>
          </a:bodyPr>
          <a:lstStyle/>
          <a:p>
            <a:endParaRPr/>
          </a:p>
        </p:txBody>
      </p:sp>
      <p:sp>
        <p:nvSpPr>
          <p:cNvPr id="236" name="Shape 236"/>
          <p:cNvSpPr txBox="1"/>
          <p:nvPr/>
        </p:nvSpPr>
        <p:spPr>
          <a:xfrm>
            <a:off x="3161000" y="4386051"/>
            <a:ext cx="1398300" cy="706499"/>
          </a:xfrm>
          <a:prstGeom prst="rect">
            <a:avLst/>
          </a:prstGeom>
          <a:noFill/>
          <a:ln>
            <a:noFill/>
          </a:ln>
        </p:spPr>
        <p:txBody>
          <a:bodyPr lIns="91425" tIns="91425" rIns="91425" bIns="91425" anchor="t" anchorCtr="0">
            <a:noAutofit/>
          </a:bodyPr>
          <a:lstStyle/>
          <a:p>
            <a:r>
              <a:rPr lang="en" b="1"/>
              <a:t>Forced</a:t>
            </a:r>
          </a:p>
          <a:p>
            <a:r>
              <a:rPr lang="en" b="1"/>
              <a:t>down-cast</a:t>
            </a:r>
          </a:p>
        </p:txBody>
      </p:sp>
    </p:spTree>
    <p:extLst>
      <p:ext uri="{BB962C8B-B14F-4D97-AF65-F5344CB8AC3E}">
        <p14:creationId xmlns:p14="http://schemas.microsoft.com/office/powerpoint/2010/main" val="1551722443"/>
      </p:ext>
    </p:extLst>
  </p:cSld>
  <p:clrMapOvr>
    <a:masterClrMapping/>
  </p:clrMapOvr>
  <p:transition spd="slow">
    <p:cut/>
  </p:transition>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40"/>
        <p:cNvGrpSpPr/>
        <p:nvPr/>
      </p:nvGrpSpPr>
      <p:grpSpPr>
        <a:xfrm>
          <a:off x="0" y="0"/>
          <a:ext cx="0" cy="0"/>
          <a:chOff x="0" y="0"/>
          <a:chExt cx="0" cy="0"/>
        </a:xfrm>
      </p:grpSpPr>
      <p:sp>
        <p:nvSpPr>
          <p:cNvPr id="241" name="Shape 241"/>
          <p:cNvSpPr txBox="1">
            <a:spLocks noGrp="1"/>
          </p:cNvSpPr>
          <p:nvPr>
            <p:ph type="title"/>
          </p:nvPr>
        </p:nvSpPr>
        <p:spPr>
          <a:prstGeom prst="rect">
            <a:avLst/>
          </a:prstGeom>
        </p:spPr>
        <p:txBody>
          <a:bodyPr vert="horz" lIns="91425" tIns="91425" rIns="91425" bIns="91425" anchor="b" anchorCtr="0">
            <a:noAutofit/>
          </a:bodyPr>
          <a:lstStyle/>
          <a:p>
            <a:r>
              <a:rPr lang="en" sz="3200"/>
              <a:t>Casting up to an interface automatically</a:t>
            </a:r>
          </a:p>
        </p:txBody>
      </p:sp>
      <p:sp>
        <p:nvSpPr>
          <p:cNvPr id="242" name="Shape 242"/>
          <p:cNvSpPr txBox="1">
            <a:spLocks noGrp="1"/>
          </p:cNvSpPr>
          <p:nvPr>
            <p:ph type="body" idx="1"/>
          </p:nvPr>
        </p:nvSpPr>
        <p:spPr>
          <a:xfrm>
            <a:off x="457301" y="2057400"/>
            <a:ext cx="6329999" cy="2306100"/>
          </a:xfrm>
          <a:prstGeom prst="rect">
            <a:avLst/>
          </a:prstGeom>
        </p:spPr>
        <p:txBody>
          <a:bodyPr vert="horz" lIns="91425" tIns="91425" rIns="91425" bIns="91425" anchor="t" anchorCtr="0">
            <a:noAutofit/>
          </a:bodyPr>
          <a:lstStyle/>
          <a:p>
            <a:pPr>
              <a:buClr>
                <a:schemeClr val="dk1"/>
              </a:buClr>
              <a:buSzPct val="55000"/>
              <a:buNone/>
            </a:pPr>
            <a:r>
              <a:rPr lang="en" sz="2000" b="1">
                <a:solidFill>
                  <a:srgbClr val="1155CC"/>
                </a:solidFill>
                <a:latin typeface="Courier New"/>
                <a:ea typeface="Courier New"/>
                <a:cs typeface="Courier New"/>
                <a:sym typeface="Courier New"/>
              </a:rPr>
              <a:t>class </a:t>
            </a:r>
            <a:r>
              <a:rPr lang="en" sz="2000">
                <a:solidFill>
                  <a:srgbClr val="1155CC"/>
                </a:solidFill>
                <a:latin typeface="Courier New"/>
                <a:ea typeface="Courier New"/>
                <a:cs typeface="Courier New"/>
                <a:sym typeface="Courier New"/>
              </a:rPr>
              <a:t>Human …</a:t>
            </a:r>
            <a:r>
              <a:rPr lang="en" sz="2000" b="1">
                <a:solidFill>
                  <a:srgbClr val="1155CC"/>
                </a:solidFill>
                <a:latin typeface="Courier New"/>
                <a:ea typeface="Courier New"/>
                <a:cs typeface="Courier New"/>
                <a:sym typeface="Courier New"/>
              </a:rPr>
              <a:t> implements </a:t>
            </a:r>
            <a:r>
              <a:rPr lang="en" sz="2000">
                <a:solidFill>
                  <a:srgbClr val="1155CC"/>
                </a:solidFill>
                <a:latin typeface="Courier New"/>
                <a:ea typeface="Courier New"/>
                <a:cs typeface="Courier New"/>
                <a:sym typeface="Courier New"/>
              </a:rPr>
              <a:t>Whistler {</a:t>
            </a:r>
          </a:p>
          <a:p>
            <a:pPr indent="457200">
              <a:buClr>
                <a:schemeClr val="dk1"/>
              </a:buClr>
              <a:buSzPct val="55000"/>
              <a:buNone/>
            </a:pPr>
            <a:r>
              <a:rPr lang="en" sz="2000" b="1">
                <a:solidFill>
                  <a:srgbClr val="1155CC"/>
                </a:solidFill>
                <a:latin typeface="Courier New"/>
                <a:ea typeface="Courier New"/>
                <a:cs typeface="Courier New"/>
                <a:sym typeface="Courier New"/>
              </a:rPr>
              <a:t>void </a:t>
            </a:r>
            <a:r>
              <a:rPr lang="en" sz="2000">
                <a:solidFill>
                  <a:srgbClr val="1155CC"/>
                </a:solidFill>
                <a:latin typeface="Courier New"/>
                <a:ea typeface="Courier New"/>
                <a:cs typeface="Courier New"/>
                <a:sym typeface="Courier New"/>
              </a:rPr>
              <a:t>listenTo(Whistler w) {...}</a:t>
            </a:r>
          </a:p>
          <a:p>
            <a:pPr>
              <a:buClr>
                <a:schemeClr val="dk1"/>
              </a:buClr>
              <a:buSzPct val="55000"/>
              <a:buNone/>
            </a:pPr>
            <a:r>
              <a:rPr lang="en" sz="2000">
                <a:solidFill>
                  <a:srgbClr val="1155CC"/>
                </a:solidFill>
                <a:latin typeface="Courier New"/>
                <a:ea typeface="Courier New"/>
                <a:cs typeface="Courier New"/>
                <a:sym typeface="Courier New"/>
              </a:rPr>
              <a:t>}</a:t>
            </a:r>
          </a:p>
          <a:p>
            <a:pPr>
              <a:buNone/>
            </a:pPr>
            <a:r>
              <a:rPr lang="en" sz="2000">
                <a:solidFill>
                  <a:srgbClr val="1155CC"/>
                </a:solidFill>
                <a:latin typeface="Courier New"/>
                <a:ea typeface="Courier New"/>
                <a:cs typeface="Courier New"/>
                <a:sym typeface="Courier New"/>
              </a:rPr>
              <a:t>Human h = </a:t>
            </a:r>
            <a:r>
              <a:rPr lang="en" sz="2000" b="1">
                <a:solidFill>
                  <a:srgbClr val="1155CC"/>
                </a:solidFill>
                <a:latin typeface="Courier New"/>
                <a:ea typeface="Courier New"/>
                <a:cs typeface="Courier New"/>
                <a:sym typeface="Courier New"/>
              </a:rPr>
              <a:t>new</a:t>
            </a:r>
            <a:r>
              <a:rPr lang="en" sz="2000">
                <a:solidFill>
                  <a:srgbClr val="1155CC"/>
                </a:solidFill>
                <a:latin typeface="Courier New"/>
                <a:ea typeface="Courier New"/>
                <a:cs typeface="Courier New"/>
                <a:sym typeface="Courier New"/>
              </a:rPr>
              <a:t> Human(...);</a:t>
            </a:r>
          </a:p>
          <a:p>
            <a:pPr>
              <a:buNone/>
            </a:pPr>
            <a:r>
              <a:rPr lang="en" sz="2000">
                <a:solidFill>
                  <a:srgbClr val="1155CC"/>
                </a:solidFill>
                <a:latin typeface="Courier New"/>
                <a:ea typeface="Courier New"/>
                <a:cs typeface="Courier New"/>
                <a:sym typeface="Courier New"/>
              </a:rPr>
              <a:t>Human h1= </a:t>
            </a:r>
            <a:r>
              <a:rPr lang="en" sz="2000" b="1">
                <a:solidFill>
                  <a:srgbClr val="1155CC"/>
                </a:solidFill>
                <a:latin typeface="Courier New"/>
                <a:ea typeface="Courier New"/>
                <a:cs typeface="Courier New"/>
                <a:sym typeface="Courier New"/>
              </a:rPr>
              <a:t>new</a:t>
            </a:r>
            <a:r>
              <a:rPr lang="en" sz="2000">
                <a:solidFill>
                  <a:srgbClr val="1155CC"/>
                </a:solidFill>
                <a:latin typeface="Courier New"/>
                <a:ea typeface="Courier New"/>
                <a:cs typeface="Courier New"/>
                <a:sym typeface="Courier New"/>
              </a:rPr>
              <a:t> Human(...);</a:t>
            </a:r>
          </a:p>
          <a:p>
            <a:pPr>
              <a:buNone/>
            </a:pPr>
            <a:r>
              <a:rPr lang="en" sz="2000">
                <a:solidFill>
                  <a:srgbClr val="1155CC"/>
                </a:solidFill>
                <a:latin typeface="Courier New"/>
                <a:ea typeface="Courier New"/>
                <a:cs typeface="Courier New"/>
                <a:sym typeface="Courier New"/>
              </a:rPr>
              <a:t>h.listenTo(h1);</a:t>
            </a:r>
          </a:p>
          <a:p>
            <a:pPr>
              <a:buNone/>
            </a:pPr>
            <a:endParaRPr sz="2000">
              <a:solidFill>
                <a:srgbClr val="1155CC"/>
              </a:solidFill>
              <a:latin typeface="Courier New"/>
              <a:ea typeface="Courier New"/>
              <a:cs typeface="Courier New"/>
              <a:sym typeface="Courier New"/>
            </a:endParaRPr>
          </a:p>
          <a:p>
            <a:pPr>
              <a:buNone/>
            </a:pPr>
            <a:endParaRPr sz="2000">
              <a:solidFill>
                <a:srgbClr val="1155CC"/>
              </a:solidFill>
              <a:latin typeface="Courier New"/>
              <a:ea typeface="Courier New"/>
              <a:cs typeface="Courier New"/>
              <a:sym typeface="Courier New"/>
            </a:endParaRPr>
          </a:p>
          <a:p>
            <a:pPr>
              <a:buNone/>
            </a:pPr>
            <a:endParaRPr sz="2000">
              <a:solidFill>
                <a:srgbClr val="FF0000"/>
              </a:solidFill>
              <a:latin typeface="Courier New"/>
              <a:ea typeface="Courier New"/>
              <a:cs typeface="Courier New"/>
              <a:sym typeface="Courier New"/>
            </a:endParaRPr>
          </a:p>
          <a:p>
            <a:pPr>
              <a:buNone/>
            </a:pPr>
            <a:endParaRPr sz="2000" b="1">
              <a:solidFill>
                <a:srgbClr val="FF0000"/>
              </a:solidFill>
              <a:latin typeface="Courier New"/>
              <a:ea typeface="Courier New"/>
              <a:cs typeface="Courier New"/>
              <a:sym typeface="Courier New"/>
            </a:endParaRPr>
          </a:p>
        </p:txBody>
      </p:sp>
      <p:sp>
        <p:nvSpPr>
          <p:cNvPr id="243" name="Shape 243"/>
          <p:cNvSpPr txBox="1"/>
          <p:nvPr/>
        </p:nvSpPr>
        <p:spPr>
          <a:xfrm>
            <a:off x="7004351" y="857250"/>
            <a:ext cx="2139599" cy="366000"/>
          </a:xfrm>
          <a:prstGeom prst="rect">
            <a:avLst/>
          </a:prstGeom>
          <a:noFill/>
          <a:ln>
            <a:noFill/>
          </a:ln>
        </p:spPr>
        <p:txBody>
          <a:bodyPr lIns="91425" tIns="91425" rIns="91425" bIns="91425" anchor="t" anchorCtr="0">
            <a:noAutofit/>
          </a:bodyPr>
          <a:lstStyle/>
          <a:p>
            <a:pPr algn="r"/>
            <a:r>
              <a:rPr lang="en" sz="1600" b="1">
                <a:solidFill>
                  <a:srgbClr val="E08686"/>
                </a:solidFill>
              </a:rPr>
              <a:t>Interfaces</a:t>
            </a:r>
          </a:p>
        </p:txBody>
      </p:sp>
      <p:sp>
        <p:nvSpPr>
          <p:cNvPr id="244" name="Shape 244"/>
          <p:cNvSpPr/>
          <p:nvPr/>
        </p:nvSpPr>
        <p:spPr>
          <a:xfrm>
            <a:off x="7160587" y="4988250"/>
            <a:ext cx="1080900" cy="458100"/>
          </a:xfrm>
          <a:prstGeom prst="rect">
            <a:avLst/>
          </a:prstGeom>
          <a:noFill/>
          <a:ln>
            <a:noFill/>
          </a:ln>
        </p:spPr>
        <p:txBody>
          <a:bodyPr lIns="91425" tIns="91425" rIns="91425" bIns="91425" anchor="ctr" anchorCtr="0">
            <a:noAutofit/>
          </a:bodyPr>
          <a:lstStyle/>
          <a:p>
            <a:pPr algn="ctr"/>
            <a:r>
              <a:rPr lang="en" sz="2000" b="1"/>
              <a:t>Human</a:t>
            </a:r>
          </a:p>
        </p:txBody>
      </p:sp>
      <p:sp>
        <p:nvSpPr>
          <p:cNvPr id="245" name="Shape 245"/>
          <p:cNvSpPr/>
          <p:nvPr/>
        </p:nvSpPr>
        <p:spPr>
          <a:xfrm>
            <a:off x="7114250" y="4106637"/>
            <a:ext cx="1173600" cy="458100"/>
          </a:xfrm>
          <a:prstGeom prst="rect">
            <a:avLst/>
          </a:prstGeom>
          <a:noFill/>
          <a:ln>
            <a:noFill/>
          </a:ln>
        </p:spPr>
        <p:txBody>
          <a:bodyPr lIns="91425" tIns="91425" rIns="91425" bIns="91425" anchor="ctr" anchorCtr="0">
            <a:noAutofit/>
          </a:bodyPr>
          <a:lstStyle/>
          <a:p>
            <a:pPr algn="ctr"/>
            <a:r>
              <a:rPr lang="en" sz="2000"/>
              <a:t>Mammal</a:t>
            </a:r>
          </a:p>
        </p:txBody>
      </p:sp>
      <p:sp>
        <p:nvSpPr>
          <p:cNvPr id="246" name="Shape 246"/>
          <p:cNvSpPr/>
          <p:nvPr/>
        </p:nvSpPr>
        <p:spPr>
          <a:xfrm>
            <a:off x="7215050" y="3225050"/>
            <a:ext cx="972000" cy="458100"/>
          </a:xfrm>
          <a:prstGeom prst="rect">
            <a:avLst/>
          </a:prstGeom>
          <a:noFill/>
          <a:ln>
            <a:noFill/>
          </a:ln>
        </p:spPr>
        <p:txBody>
          <a:bodyPr lIns="91425" tIns="91425" rIns="91425" bIns="91425" anchor="ctr" anchorCtr="0">
            <a:noAutofit/>
          </a:bodyPr>
          <a:lstStyle/>
          <a:p>
            <a:pPr algn="ctr"/>
            <a:r>
              <a:rPr lang="en" sz="2000"/>
              <a:t>Animal</a:t>
            </a:r>
          </a:p>
        </p:txBody>
      </p:sp>
      <p:sp>
        <p:nvSpPr>
          <p:cNvPr id="247" name="Shape 247"/>
          <p:cNvSpPr/>
          <p:nvPr/>
        </p:nvSpPr>
        <p:spPr>
          <a:xfrm>
            <a:off x="7215050" y="2343450"/>
            <a:ext cx="972000" cy="458100"/>
          </a:xfrm>
          <a:prstGeom prst="rect">
            <a:avLst/>
          </a:prstGeom>
          <a:noFill/>
          <a:ln>
            <a:noFill/>
          </a:ln>
        </p:spPr>
        <p:txBody>
          <a:bodyPr lIns="91425" tIns="91425" rIns="91425" bIns="91425" anchor="ctr" anchorCtr="0">
            <a:noAutofit/>
          </a:bodyPr>
          <a:lstStyle/>
          <a:p>
            <a:pPr algn="ctr"/>
            <a:r>
              <a:rPr lang="en" sz="2000"/>
              <a:t>Object</a:t>
            </a:r>
          </a:p>
        </p:txBody>
      </p:sp>
      <p:sp>
        <p:nvSpPr>
          <p:cNvPr id="248" name="Shape 248"/>
          <p:cNvSpPr/>
          <p:nvPr/>
        </p:nvSpPr>
        <p:spPr>
          <a:xfrm>
            <a:off x="5835600" y="4106650"/>
            <a:ext cx="1280400" cy="458100"/>
          </a:xfrm>
          <a:prstGeom prst="rect">
            <a:avLst/>
          </a:prstGeom>
          <a:noFill/>
          <a:ln>
            <a:noFill/>
          </a:ln>
        </p:spPr>
        <p:txBody>
          <a:bodyPr lIns="91425" tIns="91425" rIns="91425" bIns="91425" anchor="ctr" anchorCtr="0">
            <a:noAutofit/>
          </a:bodyPr>
          <a:lstStyle/>
          <a:p>
            <a:pPr algn="ctr"/>
            <a:r>
              <a:rPr lang="en" sz="2000"/>
              <a:t>Whistler</a:t>
            </a:r>
          </a:p>
        </p:txBody>
      </p:sp>
      <p:cxnSp>
        <p:nvCxnSpPr>
          <p:cNvPr id="249" name="Shape 249"/>
          <p:cNvCxnSpPr>
            <a:stCxn id="248" idx="2"/>
            <a:endCxn id="244" idx="1"/>
          </p:cNvCxnSpPr>
          <p:nvPr/>
        </p:nvCxnSpPr>
        <p:spPr>
          <a:xfrm>
            <a:off x="6475800" y="4564750"/>
            <a:ext cx="684900" cy="652500"/>
          </a:xfrm>
          <a:prstGeom prst="straightConnector1">
            <a:avLst/>
          </a:prstGeom>
          <a:noFill/>
          <a:ln w="28575" cap="flat">
            <a:solidFill>
              <a:schemeClr val="dk2"/>
            </a:solidFill>
            <a:prstDash val="solid"/>
            <a:round/>
            <a:headEnd type="none" w="lg" len="lg"/>
            <a:tailEnd type="none" w="lg" len="lg"/>
          </a:ln>
        </p:spPr>
      </p:cxnSp>
      <p:cxnSp>
        <p:nvCxnSpPr>
          <p:cNvPr id="250" name="Shape 250"/>
          <p:cNvCxnSpPr>
            <a:stCxn id="245" idx="2"/>
            <a:endCxn id="244" idx="0"/>
          </p:cNvCxnSpPr>
          <p:nvPr/>
        </p:nvCxnSpPr>
        <p:spPr>
          <a:xfrm>
            <a:off x="7701050" y="4564737"/>
            <a:ext cx="0" cy="423600"/>
          </a:xfrm>
          <a:prstGeom prst="straightConnector1">
            <a:avLst/>
          </a:prstGeom>
          <a:noFill/>
          <a:ln w="28575" cap="flat">
            <a:solidFill>
              <a:schemeClr val="dk2"/>
            </a:solidFill>
            <a:prstDash val="solid"/>
            <a:round/>
            <a:headEnd type="none" w="lg" len="lg"/>
            <a:tailEnd type="none" w="lg" len="lg"/>
          </a:ln>
        </p:spPr>
      </p:cxnSp>
      <p:cxnSp>
        <p:nvCxnSpPr>
          <p:cNvPr id="251" name="Shape 251"/>
          <p:cNvCxnSpPr>
            <a:stCxn id="246" idx="2"/>
            <a:endCxn id="245" idx="0"/>
          </p:cNvCxnSpPr>
          <p:nvPr/>
        </p:nvCxnSpPr>
        <p:spPr>
          <a:xfrm>
            <a:off x="7701050" y="3683150"/>
            <a:ext cx="0" cy="423600"/>
          </a:xfrm>
          <a:prstGeom prst="straightConnector1">
            <a:avLst/>
          </a:prstGeom>
          <a:noFill/>
          <a:ln w="28575" cap="flat">
            <a:solidFill>
              <a:schemeClr val="dk2"/>
            </a:solidFill>
            <a:prstDash val="solid"/>
            <a:round/>
            <a:headEnd type="none" w="lg" len="lg"/>
            <a:tailEnd type="none" w="lg" len="lg"/>
          </a:ln>
        </p:spPr>
      </p:cxnSp>
      <p:cxnSp>
        <p:nvCxnSpPr>
          <p:cNvPr id="252" name="Shape 252"/>
          <p:cNvCxnSpPr>
            <a:stCxn id="247" idx="2"/>
            <a:endCxn id="246" idx="0"/>
          </p:cNvCxnSpPr>
          <p:nvPr/>
        </p:nvCxnSpPr>
        <p:spPr>
          <a:xfrm>
            <a:off x="7701050" y="2801550"/>
            <a:ext cx="0" cy="423600"/>
          </a:xfrm>
          <a:prstGeom prst="straightConnector1">
            <a:avLst/>
          </a:prstGeom>
          <a:noFill/>
          <a:ln w="28575" cap="flat">
            <a:solidFill>
              <a:schemeClr val="dk2"/>
            </a:solidFill>
            <a:prstDash val="solid"/>
            <a:round/>
            <a:headEnd type="none" w="lg" len="lg"/>
            <a:tailEnd type="none" w="lg" len="lg"/>
          </a:ln>
        </p:spPr>
      </p:cxnSp>
      <p:sp>
        <p:nvSpPr>
          <p:cNvPr id="253" name="Shape 253"/>
          <p:cNvSpPr txBox="1"/>
          <p:nvPr/>
        </p:nvSpPr>
        <p:spPr>
          <a:xfrm>
            <a:off x="457201" y="4363500"/>
            <a:ext cx="5378399" cy="1374600"/>
          </a:xfrm>
          <a:prstGeom prst="rect">
            <a:avLst/>
          </a:prstGeom>
          <a:noFill/>
          <a:ln>
            <a:solidFill>
              <a:srgbClr val="800000"/>
            </a:solidFill>
          </a:ln>
        </p:spPr>
        <p:txBody>
          <a:bodyPr lIns="91425" tIns="91425" rIns="91425" bIns="91425" anchor="t" anchorCtr="0">
            <a:noAutofit/>
          </a:bodyPr>
          <a:lstStyle/>
          <a:p>
            <a:r>
              <a:rPr lang="en" sz="2000" dirty="0"/>
              <a:t>Arg h1 of the call has type Human. Its value is being stored in w, which is of type Whistler. Java does an upward cast automatically. It costs no time; it is just a matter of perception.</a:t>
            </a:r>
          </a:p>
        </p:txBody>
      </p:sp>
    </p:spTree>
    <p:extLst>
      <p:ext uri="{BB962C8B-B14F-4D97-AF65-F5344CB8AC3E}">
        <p14:creationId xmlns:p14="http://schemas.microsoft.com/office/powerpoint/2010/main" val="2131882996"/>
      </p:ext>
    </p:extLst>
  </p:cSld>
  <p:clrMapOvr>
    <a:masterClrMapping/>
  </p:clrMapOvr>
  <p:transition spd="slow">
    <p:cut/>
  </p:transition>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57"/>
        <p:cNvGrpSpPr/>
        <p:nvPr/>
      </p:nvGrpSpPr>
      <p:grpSpPr>
        <a:xfrm>
          <a:off x="0" y="0"/>
          <a:ext cx="0" cy="0"/>
          <a:chOff x="0" y="0"/>
          <a:chExt cx="0" cy="0"/>
        </a:xfrm>
      </p:grpSpPr>
      <p:sp>
        <p:nvSpPr>
          <p:cNvPr id="258" name="Shape 258"/>
          <p:cNvSpPr txBox="1">
            <a:spLocks noGrp="1"/>
          </p:cNvSpPr>
          <p:nvPr>
            <p:ph type="title"/>
          </p:nvPr>
        </p:nvSpPr>
        <p:spPr>
          <a:prstGeom prst="rect">
            <a:avLst/>
          </a:prstGeom>
        </p:spPr>
        <p:txBody>
          <a:bodyPr vert="horz" lIns="91425" tIns="91425" rIns="91425" bIns="91425" anchor="b" anchorCtr="0">
            <a:noAutofit/>
          </a:bodyPr>
          <a:lstStyle/>
          <a:p>
            <a:r>
              <a:rPr lang="en">
                <a:solidFill>
                  <a:srgbClr val="1155CC"/>
                </a:solidFill>
              </a:rPr>
              <a:t>Demo 3:</a:t>
            </a:r>
            <a:r>
              <a:rPr lang="en">
                <a:solidFill>
                  <a:srgbClr val="CC0202"/>
                </a:solidFill>
              </a:rPr>
              <a:t> Implement </a:t>
            </a:r>
            <a:r>
              <a:rPr lang="en">
                <a:solidFill>
                  <a:srgbClr val="CC0202"/>
                </a:solidFill>
                <a:latin typeface="Courier New"/>
                <a:ea typeface="Courier New"/>
                <a:cs typeface="Courier New"/>
                <a:sym typeface="Courier New"/>
              </a:rPr>
              <a:t>Comparable&lt;T&gt;</a:t>
            </a:r>
          </a:p>
        </p:txBody>
      </p:sp>
      <p:sp>
        <p:nvSpPr>
          <p:cNvPr id="259" name="Shape 259"/>
          <p:cNvSpPr txBox="1">
            <a:spLocks noGrp="1"/>
          </p:cNvSpPr>
          <p:nvPr>
            <p:ph type="body" idx="1"/>
          </p:nvPr>
        </p:nvSpPr>
        <p:spPr>
          <a:prstGeom prst="rect">
            <a:avLst/>
          </a:prstGeom>
        </p:spPr>
        <p:txBody>
          <a:bodyPr vert="horz" lIns="91425" tIns="91425" rIns="91425" bIns="91425" anchor="t" anchorCtr="0">
            <a:noAutofit/>
          </a:bodyPr>
          <a:lstStyle/>
          <a:p>
            <a:pPr>
              <a:buNone/>
            </a:pPr>
            <a:r>
              <a:rPr lang="en" sz="2200" dirty="0"/>
              <a:t>Implement interface Comparable in class Shape:</a:t>
            </a:r>
          </a:p>
          <a:p>
            <a:pPr>
              <a:buNone/>
            </a:pPr>
            <a:r>
              <a:rPr lang="en" sz="2200" b="1" dirty="0">
                <a:solidFill>
                  <a:srgbClr val="1155CC"/>
                </a:solidFill>
                <a:latin typeface="Courier New"/>
                <a:ea typeface="Courier New"/>
                <a:cs typeface="Courier New"/>
                <a:sym typeface="Courier New"/>
              </a:rPr>
              <a:t>public interface </a:t>
            </a:r>
            <a:r>
              <a:rPr lang="en" sz="2200" dirty="0">
                <a:solidFill>
                  <a:srgbClr val="1155CC"/>
                </a:solidFill>
                <a:latin typeface="Courier New"/>
                <a:ea typeface="Courier New"/>
                <a:cs typeface="Courier New"/>
                <a:sym typeface="Courier New"/>
              </a:rPr>
              <a:t>Comparable&lt;T&gt; {</a:t>
            </a:r>
            <a:endParaRPr lang="en-US" sz="2200" dirty="0">
              <a:solidFill>
                <a:srgbClr val="1155CC"/>
              </a:solidFill>
              <a:latin typeface="Courier New"/>
              <a:ea typeface="Courier New"/>
              <a:cs typeface="Courier New"/>
              <a:sym typeface="Courier New"/>
            </a:endParaRPr>
          </a:p>
          <a:p>
            <a:pPr>
              <a:buNone/>
            </a:pPr>
            <a:r>
              <a:rPr lang="en-US" sz="2200" dirty="0">
                <a:solidFill>
                  <a:srgbClr val="1155CC"/>
                </a:solidFill>
                <a:latin typeface="Courier New"/>
                <a:ea typeface="Courier New"/>
                <a:cs typeface="Courier New"/>
                <a:sym typeface="Courier New"/>
              </a:rPr>
              <a:t>  </a:t>
            </a:r>
            <a:r>
              <a:rPr lang="en" sz="2200" dirty="0">
                <a:solidFill>
                  <a:srgbClr val="38761D"/>
                </a:solidFill>
                <a:latin typeface="Courier New"/>
                <a:ea typeface="Courier New"/>
                <a:cs typeface="Courier New"/>
                <a:sym typeface="Courier New"/>
              </a:rPr>
              <a:t>/** = a negative integer if this object &lt; c,</a:t>
            </a:r>
          </a:p>
          <a:p>
            <a:pPr>
              <a:lnSpc>
                <a:spcPct val="115000"/>
              </a:lnSpc>
              <a:buNone/>
            </a:pPr>
            <a:r>
              <a:rPr lang="en" sz="2200" dirty="0">
                <a:solidFill>
                  <a:srgbClr val="38761D"/>
                </a:solidFill>
                <a:latin typeface="Courier New"/>
                <a:ea typeface="Courier New"/>
                <a:cs typeface="Courier New"/>
                <a:sym typeface="Courier New"/>
              </a:rPr>
              <a:t>      = 0 if this object = c,</a:t>
            </a:r>
          </a:p>
          <a:p>
            <a:pPr>
              <a:lnSpc>
                <a:spcPct val="115000"/>
              </a:lnSpc>
              <a:buNone/>
            </a:pPr>
            <a:r>
              <a:rPr lang="en" sz="2200" dirty="0">
                <a:solidFill>
                  <a:srgbClr val="38761D"/>
                </a:solidFill>
                <a:latin typeface="Courier New"/>
                <a:ea typeface="Courier New"/>
                <a:cs typeface="Courier New"/>
                <a:sym typeface="Courier New"/>
              </a:rPr>
              <a:t>      = a positive integer if this object &gt; c.</a:t>
            </a:r>
          </a:p>
          <a:p>
            <a:pPr>
              <a:lnSpc>
                <a:spcPct val="115000"/>
              </a:lnSpc>
              <a:buNone/>
            </a:pPr>
            <a:r>
              <a:rPr lang="en" sz="2200" dirty="0">
                <a:solidFill>
                  <a:srgbClr val="38761D"/>
                </a:solidFill>
                <a:latin typeface="Courier New"/>
                <a:ea typeface="Courier New"/>
                <a:cs typeface="Courier New"/>
                <a:sym typeface="Courier New"/>
              </a:rPr>
              <a:t>     </a:t>
            </a:r>
            <a:r>
              <a:rPr lang="en-US" sz="2200" dirty="0">
                <a:solidFill>
                  <a:srgbClr val="38761D"/>
                </a:solidFill>
                <a:latin typeface="Courier New"/>
                <a:ea typeface="Courier New"/>
                <a:cs typeface="Courier New"/>
                <a:sym typeface="Courier New"/>
              </a:rPr>
              <a:t> </a:t>
            </a:r>
            <a:r>
              <a:rPr lang="en" sz="2200" dirty="0">
                <a:solidFill>
                  <a:srgbClr val="38761D"/>
                </a:solidFill>
                <a:latin typeface="Courier New"/>
                <a:ea typeface="Courier New"/>
                <a:cs typeface="Courier New"/>
                <a:sym typeface="Courier New"/>
              </a:rPr>
              <a:t>Throw a ClassCastException if c can</a:t>
            </a:r>
            <a:r>
              <a:rPr lang="en-US" sz="2200" dirty="0">
                <a:solidFill>
                  <a:srgbClr val="38761D"/>
                </a:solidFill>
                <a:latin typeface="Courier New"/>
                <a:ea typeface="Courier New"/>
                <a:cs typeface="Courier New"/>
                <a:sym typeface="Courier New"/>
              </a:rPr>
              <a:t>’</a:t>
            </a:r>
            <a:r>
              <a:rPr lang="en" sz="2200" dirty="0">
                <a:solidFill>
                  <a:srgbClr val="38761D"/>
                </a:solidFill>
                <a:latin typeface="Courier New"/>
                <a:ea typeface="Courier New"/>
                <a:cs typeface="Courier New"/>
                <a:sym typeface="Courier New"/>
              </a:rPr>
              <a:t>t</a:t>
            </a:r>
          </a:p>
          <a:p>
            <a:pPr>
              <a:lnSpc>
                <a:spcPct val="115000"/>
              </a:lnSpc>
              <a:buNone/>
            </a:pPr>
            <a:r>
              <a:rPr lang="en" sz="2200" dirty="0">
                <a:solidFill>
                  <a:srgbClr val="38761D"/>
                </a:solidFill>
                <a:latin typeface="Courier New"/>
                <a:ea typeface="Courier New"/>
                <a:cs typeface="Courier New"/>
                <a:sym typeface="Courier New"/>
              </a:rPr>
              <a:t>      	be cast to the class of this object.</a:t>
            </a:r>
            <a:br>
              <a:rPr lang="en-US" sz="2200" dirty="0">
                <a:solidFill>
                  <a:srgbClr val="38761D"/>
                </a:solidFill>
                <a:latin typeface="Courier New"/>
                <a:ea typeface="Courier New"/>
                <a:cs typeface="Courier New"/>
                <a:sym typeface="Courier New"/>
              </a:rPr>
            </a:br>
            <a:r>
              <a:rPr lang="en" sz="2200" dirty="0">
                <a:solidFill>
                  <a:srgbClr val="38761D"/>
                </a:solidFill>
                <a:latin typeface="Courier New"/>
                <a:ea typeface="Courier New"/>
                <a:cs typeface="Courier New"/>
                <a:sym typeface="Courier New"/>
              </a:rPr>
              <a:t> </a:t>
            </a:r>
            <a:r>
              <a:rPr lang="en-US" sz="2200" dirty="0">
                <a:solidFill>
                  <a:srgbClr val="38761D"/>
                </a:solidFill>
                <a:latin typeface="Courier New"/>
                <a:ea typeface="Courier New"/>
                <a:cs typeface="Courier New"/>
                <a:sym typeface="Courier New"/>
              </a:rPr>
              <a:t>  </a:t>
            </a:r>
            <a:r>
              <a:rPr lang="en" sz="2200" dirty="0">
                <a:solidFill>
                  <a:srgbClr val="38761D"/>
                </a:solidFill>
                <a:latin typeface="Courier New"/>
                <a:ea typeface="Courier New"/>
                <a:cs typeface="Courier New"/>
                <a:sym typeface="Courier New"/>
              </a:rPr>
              <a:t>*/</a:t>
            </a:r>
          </a:p>
          <a:p>
            <a:pPr>
              <a:buNone/>
            </a:pPr>
            <a:r>
              <a:rPr lang="en-US" sz="2200" b="1" dirty="0">
                <a:solidFill>
                  <a:srgbClr val="1155CC"/>
                </a:solidFill>
                <a:latin typeface="Courier New"/>
                <a:ea typeface="Courier New"/>
                <a:cs typeface="Courier New"/>
                <a:sym typeface="Courier New"/>
              </a:rPr>
              <a:t>  </a:t>
            </a:r>
            <a:r>
              <a:rPr lang="en" sz="2200" b="1" dirty="0">
                <a:solidFill>
                  <a:srgbClr val="1155CC"/>
                </a:solidFill>
                <a:latin typeface="Courier New"/>
                <a:ea typeface="Courier New"/>
                <a:cs typeface="Courier New"/>
                <a:sym typeface="Courier New"/>
              </a:rPr>
              <a:t>int </a:t>
            </a:r>
            <a:r>
              <a:rPr lang="en" sz="2200" dirty="0">
                <a:solidFill>
                  <a:srgbClr val="1155CC"/>
                </a:solidFill>
                <a:latin typeface="Courier New"/>
                <a:ea typeface="Courier New"/>
                <a:cs typeface="Courier New"/>
                <a:sym typeface="Courier New"/>
              </a:rPr>
              <a:t>compareTo(T c);</a:t>
            </a:r>
          </a:p>
          <a:p>
            <a:pPr>
              <a:buNone/>
            </a:pPr>
            <a:r>
              <a:rPr lang="en" sz="2200" dirty="0">
                <a:solidFill>
                  <a:srgbClr val="1155CC"/>
                </a:solidFill>
                <a:latin typeface="Courier New"/>
                <a:ea typeface="Courier New"/>
                <a:cs typeface="Courier New"/>
                <a:sym typeface="Courier New"/>
              </a:rPr>
              <a:t>}</a:t>
            </a:r>
          </a:p>
          <a:p>
            <a:pPr>
              <a:buNone/>
            </a:pPr>
            <a:endParaRPr sz="2000" dirty="0">
              <a:solidFill>
                <a:srgbClr val="000000"/>
              </a:solidFill>
            </a:endParaRPr>
          </a:p>
        </p:txBody>
      </p:sp>
    </p:spTree>
    <p:extLst>
      <p:ext uri="{BB962C8B-B14F-4D97-AF65-F5344CB8AC3E}">
        <p14:creationId xmlns:p14="http://schemas.microsoft.com/office/powerpoint/2010/main" val="3635884182"/>
      </p:ext>
    </p:extLst>
  </p:cSld>
  <p:clrMapOvr>
    <a:masterClrMapping/>
  </p:clrMapOvr>
  <p:transition spd="slow">
    <p:cut/>
  </p:transition>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263"/>
        <p:cNvGrpSpPr/>
        <p:nvPr/>
      </p:nvGrpSpPr>
      <p:grpSpPr>
        <a:xfrm>
          <a:off x="0" y="0"/>
          <a:ext cx="0" cy="0"/>
          <a:chOff x="0" y="0"/>
          <a:chExt cx="0" cy="0"/>
        </a:xfrm>
      </p:grpSpPr>
      <p:sp>
        <p:nvSpPr>
          <p:cNvPr id="264" name="Shape 264"/>
          <p:cNvSpPr txBox="1">
            <a:spLocks noGrp="1"/>
          </p:cNvSpPr>
          <p:nvPr>
            <p:ph type="title"/>
          </p:nvPr>
        </p:nvSpPr>
        <p:spPr>
          <a:prstGeom prst="rect">
            <a:avLst/>
          </a:prstGeom>
        </p:spPr>
        <p:txBody>
          <a:bodyPr vert="horz" lIns="91425" tIns="91425" rIns="91425" bIns="91425" anchor="b" anchorCtr="0">
            <a:noAutofit/>
          </a:bodyPr>
          <a:lstStyle/>
          <a:p>
            <a:r>
              <a:rPr lang="en">
                <a:solidFill>
                  <a:srgbClr val="CC0202"/>
                </a:solidFill>
              </a:rPr>
              <a:t>Shape implements </a:t>
            </a:r>
            <a:r>
              <a:rPr lang="en">
                <a:solidFill>
                  <a:srgbClr val="CC0202"/>
                </a:solidFill>
                <a:latin typeface="Courier New"/>
                <a:ea typeface="Courier New"/>
                <a:cs typeface="Courier New"/>
                <a:sym typeface="Courier New"/>
              </a:rPr>
              <a:t>Comparable&lt;T&gt;</a:t>
            </a:r>
          </a:p>
        </p:txBody>
      </p:sp>
      <p:sp>
        <p:nvSpPr>
          <p:cNvPr id="265" name="Shape 265"/>
          <p:cNvSpPr txBox="1">
            <a:spLocks noGrp="1"/>
          </p:cNvSpPr>
          <p:nvPr>
            <p:ph type="body" idx="1"/>
          </p:nvPr>
        </p:nvSpPr>
        <p:spPr>
          <a:xfrm>
            <a:off x="457201" y="1920625"/>
            <a:ext cx="8565299" cy="4080000"/>
          </a:xfrm>
          <a:prstGeom prst="rect">
            <a:avLst/>
          </a:prstGeom>
        </p:spPr>
        <p:txBody>
          <a:bodyPr vert="horz" lIns="91425" tIns="91425" rIns="91425" bIns="91425" anchor="ctr" anchorCtr="0">
            <a:noAutofit/>
          </a:bodyPr>
          <a:lstStyle/>
          <a:p>
            <a:pPr>
              <a:lnSpc>
                <a:spcPct val="115000"/>
              </a:lnSpc>
              <a:buNone/>
            </a:pPr>
            <a:endParaRPr sz="2000" b="1">
              <a:solidFill>
                <a:srgbClr val="1155CC"/>
              </a:solidFill>
              <a:latin typeface="Courier New"/>
              <a:ea typeface="Courier New"/>
              <a:cs typeface="Courier New"/>
              <a:sym typeface="Courier New"/>
            </a:endParaRPr>
          </a:p>
          <a:p>
            <a:pPr>
              <a:lnSpc>
                <a:spcPct val="115000"/>
              </a:lnSpc>
              <a:buNone/>
            </a:pPr>
            <a:endParaRPr sz="2000" b="1">
              <a:solidFill>
                <a:srgbClr val="1155CC"/>
              </a:solidFill>
              <a:latin typeface="Courier New"/>
              <a:ea typeface="Courier New"/>
              <a:cs typeface="Courier New"/>
              <a:sym typeface="Courier New"/>
            </a:endParaRPr>
          </a:p>
          <a:p>
            <a:pPr>
              <a:lnSpc>
                <a:spcPct val="115000"/>
              </a:lnSpc>
              <a:buNone/>
            </a:pPr>
            <a:r>
              <a:rPr lang="en" sz="2000" b="1">
                <a:solidFill>
                  <a:srgbClr val="1155CC"/>
                </a:solidFill>
                <a:latin typeface="Courier New"/>
                <a:ea typeface="Courier New"/>
                <a:cs typeface="Courier New"/>
                <a:sym typeface="Courier New"/>
              </a:rPr>
              <a:t>public class </a:t>
            </a:r>
            <a:r>
              <a:rPr lang="en" sz="2000">
                <a:solidFill>
                  <a:srgbClr val="1155CC"/>
                </a:solidFill>
                <a:latin typeface="Courier New"/>
                <a:ea typeface="Courier New"/>
                <a:cs typeface="Courier New"/>
                <a:sym typeface="Courier New"/>
              </a:rPr>
              <a:t>Shape</a:t>
            </a:r>
            <a:r>
              <a:rPr lang="en" sz="2000" b="1">
                <a:solidFill>
                  <a:srgbClr val="1155CC"/>
                </a:solidFill>
                <a:latin typeface="Courier New"/>
                <a:ea typeface="Courier New"/>
                <a:cs typeface="Courier New"/>
                <a:sym typeface="Courier New"/>
              </a:rPr>
              <a:t> implements </a:t>
            </a:r>
            <a:r>
              <a:rPr lang="en" sz="2000">
                <a:solidFill>
                  <a:srgbClr val="1155CC"/>
                </a:solidFill>
                <a:latin typeface="Courier New"/>
                <a:ea typeface="Courier New"/>
                <a:cs typeface="Courier New"/>
                <a:sym typeface="Courier New"/>
              </a:rPr>
              <a:t>Comparable&lt;Shape&gt; {</a:t>
            </a:r>
          </a:p>
          <a:p>
            <a:pPr>
              <a:lnSpc>
                <a:spcPct val="115000"/>
              </a:lnSpc>
              <a:buNone/>
            </a:pPr>
            <a:r>
              <a:rPr lang="en" sz="2000" b="1">
                <a:solidFill>
                  <a:srgbClr val="1155CC"/>
                </a:solidFill>
                <a:latin typeface="Courier New"/>
                <a:ea typeface="Courier New"/>
                <a:cs typeface="Courier New"/>
                <a:sym typeface="Courier New"/>
              </a:rPr>
              <a:t>    </a:t>
            </a:r>
            <a:r>
              <a:rPr lang="en" sz="2000">
                <a:solidFill>
                  <a:srgbClr val="1155CC"/>
                </a:solidFill>
                <a:latin typeface="Courier New"/>
                <a:ea typeface="Courier New"/>
                <a:cs typeface="Courier New"/>
                <a:sym typeface="Courier New"/>
              </a:rPr>
              <a:t>...</a:t>
            </a:r>
          </a:p>
          <a:p>
            <a:pPr>
              <a:lnSpc>
                <a:spcPct val="115000"/>
              </a:lnSpc>
              <a:buNone/>
            </a:pPr>
            <a:r>
              <a:rPr lang="en" sz="2000" b="1">
                <a:solidFill>
                  <a:srgbClr val="38761D"/>
                </a:solidFill>
                <a:latin typeface="Courier New"/>
                <a:ea typeface="Courier New"/>
                <a:cs typeface="Courier New"/>
                <a:sym typeface="Courier New"/>
              </a:rPr>
              <a:t>    </a:t>
            </a:r>
            <a:r>
              <a:rPr lang="en" sz="2000">
                <a:solidFill>
                  <a:srgbClr val="38761D"/>
                </a:solidFill>
                <a:latin typeface="Courier New"/>
                <a:ea typeface="Courier New"/>
                <a:cs typeface="Courier New"/>
                <a:sym typeface="Courier New"/>
              </a:rPr>
              <a:t>/** … */</a:t>
            </a:r>
          </a:p>
          <a:p>
            <a:pPr>
              <a:lnSpc>
                <a:spcPct val="115000"/>
              </a:lnSpc>
              <a:buNone/>
            </a:pPr>
            <a:r>
              <a:rPr lang="en" sz="2000" b="1">
                <a:solidFill>
                  <a:srgbClr val="1155CC"/>
                </a:solidFill>
                <a:latin typeface="Courier New"/>
                <a:ea typeface="Courier New"/>
                <a:cs typeface="Courier New"/>
                <a:sym typeface="Courier New"/>
              </a:rPr>
              <a:t>    public int </a:t>
            </a:r>
            <a:r>
              <a:rPr lang="en" sz="2000">
                <a:solidFill>
                  <a:srgbClr val="1155CC"/>
                </a:solidFill>
                <a:latin typeface="Courier New"/>
                <a:ea typeface="Courier New"/>
                <a:cs typeface="Courier New"/>
                <a:sym typeface="Courier New"/>
              </a:rPr>
              <a:t>compareTo(Shape s) {</a:t>
            </a:r>
          </a:p>
          <a:p>
            <a:pPr>
              <a:lnSpc>
                <a:spcPct val="115000"/>
              </a:lnSpc>
              <a:buClr>
                <a:schemeClr val="dk1"/>
              </a:buClr>
              <a:buSzPct val="55000"/>
              <a:buNone/>
            </a:pPr>
            <a:r>
              <a:rPr lang="en" sz="2000">
                <a:solidFill>
                  <a:srgbClr val="1155CC"/>
                </a:solidFill>
                <a:latin typeface="Courier New"/>
                <a:ea typeface="Courier New"/>
                <a:cs typeface="Courier New"/>
                <a:sym typeface="Courier New"/>
              </a:rPr>
              <a:t>       </a:t>
            </a:r>
            <a:r>
              <a:rPr lang="en" sz="2000" b="1">
                <a:solidFill>
                  <a:srgbClr val="1155CC"/>
                </a:solidFill>
                <a:latin typeface="Courier New"/>
                <a:ea typeface="Courier New"/>
                <a:cs typeface="Courier New"/>
                <a:sym typeface="Courier New"/>
              </a:rPr>
              <a:t>double</a:t>
            </a:r>
            <a:r>
              <a:rPr lang="en" sz="2000">
                <a:solidFill>
                  <a:srgbClr val="1155CC"/>
                </a:solidFill>
                <a:latin typeface="Courier New"/>
                <a:ea typeface="Courier New"/>
                <a:cs typeface="Courier New"/>
                <a:sym typeface="Courier New"/>
              </a:rPr>
              <a:t> diff= area() - s.area();</a:t>
            </a:r>
          </a:p>
          <a:p>
            <a:pPr>
              <a:lnSpc>
                <a:spcPct val="115000"/>
              </a:lnSpc>
              <a:buClr>
                <a:srgbClr val="000000"/>
              </a:buClr>
              <a:buSzPct val="55000"/>
              <a:buNone/>
            </a:pPr>
            <a:r>
              <a:rPr lang="en" sz="2000">
                <a:solidFill>
                  <a:srgbClr val="1155CC"/>
                </a:solidFill>
                <a:latin typeface="Courier New"/>
                <a:ea typeface="Courier New"/>
                <a:cs typeface="Courier New"/>
                <a:sym typeface="Courier New"/>
              </a:rPr>
              <a:t>       </a:t>
            </a:r>
            <a:r>
              <a:rPr lang="en" sz="2000" b="1">
                <a:solidFill>
                  <a:srgbClr val="1155CC"/>
                </a:solidFill>
                <a:latin typeface="Courier New"/>
                <a:ea typeface="Courier New"/>
                <a:cs typeface="Courier New"/>
                <a:sym typeface="Courier New"/>
              </a:rPr>
              <a:t>return</a:t>
            </a:r>
            <a:r>
              <a:rPr lang="en" sz="2000">
                <a:solidFill>
                  <a:srgbClr val="1155CC"/>
                </a:solidFill>
                <a:latin typeface="Courier New"/>
                <a:ea typeface="Courier New"/>
                <a:cs typeface="Courier New"/>
                <a:sym typeface="Courier New"/>
              </a:rPr>
              <a:t> (diff == 0 ? 0 : (diff &lt; 0 ? -1 : +1));</a:t>
            </a:r>
          </a:p>
          <a:p>
            <a:pPr>
              <a:lnSpc>
                <a:spcPct val="115000"/>
              </a:lnSpc>
              <a:buNone/>
            </a:pPr>
            <a:r>
              <a:rPr lang="en" sz="2000">
                <a:solidFill>
                  <a:srgbClr val="1155CC"/>
                </a:solidFill>
                <a:latin typeface="Courier New"/>
                <a:ea typeface="Courier New"/>
                <a:cs typeface="Courier New"/>
                <a:sym typeface="Courier New"/>
              </a:rPr>
              <a:t>    }</a:t>
            </a:r>
          </a:p>
          <a:p>
            <a:pPr>
              <a:lnSpc>
                <a:spcPct val="115000"/>
              </a:lnSpc>
              <a:buNone/>
            </a:pPr>
            <a:r>
              <a:rPr lang="en" sz="2000">
                <a:solidFill>
                  <a:srgbClr val="1155CC"/>
                </a:solidFill>
                <a:latin typeface="Courier New"/>
                <a:ea typeface="Courier New"/>
                <a:cs typeface="Courier New"/>
                <a:sym typeface="Courier New"/>
              </a:rPr>
              <a:t>}</a:t>
            </a:r>
          </a:p>
          <a:p>
            <a:pPr>
              <a:lnSpc>
                <a:spcPct val="115000"/>
              </a:lnSpc>
              <a:buNone/>
            </a:pPr>
            <a:endParaRPr sz="2000">
              <a:solidFill>
                <a:srgbClr val="000000"/>
              </a:solidFill>
            </a:endParaRPr>
          </a:p>
          <a:p>
            <a:pPr>
              <a:lnSpc>
                <a:spcPct val="115000"/>
              </a:lnSpc>
              <a:buNone/>
            </a:pPr>
            <a:endParaRPr sz="2000">
              <a:solidFill>
                <a:srgbClr val="000000"/>
              </a:solidFill>
            </a:endParaRPr>
          </a:p>
          <a:p>
            <a:pPr>
              <a:lnSpc>
                <a:spcPct val="115000"/>
              </a:lnSpc>
              <a:buNone/>
            </a:pPr>
            <a:endParaRPr sz="2000">
              <a:solidFill>
                <a:srgbClr val="000000"/>
              </a:solidFill>
            </a:endParaRPr>
          </a:p>
        </p:txBody>
      </p:sp>
    </p:spTree>
    <p:extLst>
      <p:ext uri="{BB962C8B-B14F-4D97-AF65-F5344CB8AC3E}">
        <p14:creationId xmlns:p14="http://schemas.microsoft.com/office/powerpoint/2010/main" val="652910808"/>
      </p:ext>
    </p:extLst>
  </p:cSld>
  <p:clrMapOvr>
    <a:masterClrMapping/>
  </p:clrMapOvr>
  <p:transition spd="slow">
    <p:cut/>
  </p:transition>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269"/>
        <p:cNvGrpSpPr/>
        <p:nvPr/>
      </p:nvGrpSpPr>
      <p:grpSpPr>
        <a:xfrm>
          <a:off x="0" y="0"/>
          <a:ext cx="0" cy="0"/>
          <a:chOff x="0" y="0"/>
          <a:chExt cx="0" cy="0"/>
        </a:xfrm>
      </p:grpSpPr>
      <p:sp>
        <p:nvSpPr>
          <p:cNvPr id="270" name="Shape 270"/>
          <p:cNvSpPr txBox="1">
            <a:spLocks noGrp="1"/>
          </p:cNvSpPr>
          <p:nvPr>
            <p:ph type="title"/>
          </p:nvPr>
        </p:nvSpPr>
        <p:spPr>
          <a:prstGeom prst="rect">
            <a:avLst/>
          </a:prstGeom>
        </p:spPr>
        <p:txBody>
          <a:bodyPr vert="horz" lIns="91425" tIns="91425" rIns="91425" bIns="91425" anchor="b" anchorCtr="0">
            <a:noAutofit/>
          </a:bodyPr>
          <a:lstStyle/>
          <a:p>
            <a:r>
              <a:rPr lang="en">
                <a:solidFill>
                  <a:srgbClr val="CC0202"/>
                </a:solidFill>
              </a:rPr>
              <a:t>Beauty of interfaces</a:t>
            </a:r>
          </a:p>
        </p:txBody>
      </p:sp>
      <p:sp>
        <p:nvSpPr>
          <p:cNvPr id="271" name="Shape 271"/>
          <p:cNvSpPr txBox="1">
            <a:spLocks noGrp="1"/>
          </p:cNvSpPr>
          <p:nvPr>
            <p:ph type="body" idx="1"/>
          </p:nvPr>
        </p:nvSpPr>
        <p:spPr>
          <a:xfrm>
            <a:off x="457200" y="857251"/>
            <a:ext cx="8229600" cy="5143499"/>
          </a:xfrm>
          <a:prstGeom prst="rect">
            <a:avLst/>
          </a:prstGeom>
        </p:spPr>
        <p:txBody>
          <a:bodyPr vert="horz" lIns="91425" tIns="91425" rIns="91425" bIns="91425" anchor="ctr" anchorCtr="0">
            <a:noAutofit/>
          </a:bodyPr>
          <a:lstStyle/>
          <a:p>
            <a:pPr>
              <a:lnSpc>
                <a:spcPct val="115000"/>
              </a:lnSpc>
              <a:buNone/>
            </a:pPr>
            <a:endParaRPr sz="2000" b="1">
              <a:solidFill>
                <a:srgbClr val="1155CC"/>
              </a:solidFill>
              <a:latin typeface="Courier New"/>
              <a:ea typeface="Courier New"/>
              <a:cs typeface="Courier New"/>
              <a:sym typeface="Courier New"/>
            </a:endParaRPr>
          </a:p>
          <a:p>
            <a:pPr>
              <a:lnSpc>
                <a:spcPct val="115000"/>
              </a:lnSpc>
              <a:buNone/>
            </a:pPr>
            <a:endParaRPr sz="2000" b="1">
              <a:solidFill>
                <a:srgbClr val="1155CC"/>
              </a:solidFill>
              <a:latin typeface="Courier New"/>
              <a:ea typeface="Courier New"/>
              <a:cs typeface="Courier New"/>
              <a:sym typeface="Courier New"/>
            </a:endParaRPr>
          </a:p>
          <a:p>
            <a:pPr>
              <a:lnSpc>
                <a:spcPct val="115000"/>
              </a:lnSpc>
              <a:buNone/>
            </a:pPr>
            <a:r>
              <a:rPr lang="en" sz="2000" b="1">
                <a:solidFill>
                  <a:srgbClr val="1155CC"/>
                </a:solidFill>
                <a:latin typeface="Courier New"/>
                <a:ea typeface="Courier New"/>
                <a:cs typeface="Courier New"/>
                <a:sym typeface="Courier New"/>
              </a:rPr>
              <a:t>Arrays.sort</a:t>
            </a:r>
            <a:r>
              <a:rPr lang="en" sz="2000">
                <a:solidFill>
                  <a:srgbClr val="000000"/>
                </a:solidFill>
              </a:rPr>
              <a:t> sorts an array of </a:t>
            </a:r>
            <a:r>
              <a:rPr lang="en" sz="2000" i="1">
                <a:solidFill>
                  <a:srgbClr val="000000"/>
                </a:solidFill>
              </a:rPr>
              <a:t>any</a:t>
            </a:r>
            <a:r>
              <a:rPr lang="en" sz="2000">
                <a:solidFill>
                  <a:srgbClr val="000000"/>
                </a:solidFill>
              </a:rPr>
              <a:t> class C, as long as C implements interface </a:t>
            </a:r>
            <a:r>
              <a:rPr lang="en" sz="2000" b="1">
                <a:solidFill>
                  <a:srgbClr val="1155CC"/>
                </a:solidFill>
                <a:latin typeface="Courier New"/>
                <a:ea typeface="Courier New"/>
                <a:cs typeface="Courier New"/>
                <a:sym typeface="Courier New"/>
              </a:rPr>
              <a:t>Comparable&lt;T&gt;</a:t>
            </a:r>
            <a:r>
              <a:rPr lang="en" sz="2000">
                <a:solidFill>
                  <a:srgbClr val="000000"/>
                </a:solidFill>
              </a:rPr>
              <a:t> without needing to know any implementation details of the class.</a:t>
            </a:r>
          </a:p>
          <a:p>
            <a:pPr>
              <a:lnSpc>
                <a:spcPct val="115000"/>
              </a:lnSpc>
              <a:buNone/>
            </a:pPr>
            <a:r>
              <a:rPr lang="en" sz="2000">
                <a:solidFill>
                  <a:srgbClr val="000000"/>
                </a:solidFill>
              </a:rPr>
              <a:t>	     </a:t>
            </a:r>
          </a:p>
          <a:p>
            <a:pPr>
              <a:lnSpc>
                <a:spcPct val="115000"/>
              </a:lnSpc>
              <a:buNone/>
            </a:pPr>
            <a:r>
              <a:rPr lang="en" sz="2000">
                <a:solidFill>
                  <a:srgbClr val="000000"/>
                </a:solidFill>
              </a:rPr>
              <a:t>Classes that implement Comparable:</a:t>
            </a:r>
          </a:p>
          <a:p>
            <a:pPr>
              <a:lnSpc>
                <a:spcPct val="115000"/>
              </a:lnSpc>
              <a:buNone/>
            </a:pPr>
            <a:r>
              <a:rPr lang="en" sz="2400">
                <a:latin typeface="Courier New"/>
                <a:ea typeface="Courier New"/>
                <a:cs typeface="Courier New"/>
                <a:sym typeface="Courier New"/>
              </a:rPr>
              <a:t>Boolean    Byte        Double      Integer</a:t>
            </a:r>
          </a:p>
          <a:p>
            <a:pPr>
              <a:lnSpc>
                <a:spcPct val="115000"/>
              </a:lnSpc>
              <a:buNone/>
            </a:pPr>
            <a:r>
              <a:rPr lang="en" sz="2400">
                <a:latin typeface="Courier New"/>
                <a:ea typeface="Courier New"/>
                <a:cs typeface="Courier New"/>
                <a:sym typeface="Courier New"/>
              </a:rPr>
              <a:t>String     BigDecimal  BigInteger  Calendar Time       Timestamp   and 100 others</a:t>
            </a:r>
          </a:p>
        </p:txBody>
      </p:sp>
    </p:spTree>
    <p:extLst>
      <p:ext uri="{BB962C8B-B14F-4D97-AF65-F5344CB8AC3E}">
        <p14:creationId xmlns:p14="http://schemas.microsoft.com/office/powerpoint/2010/main" val="1824544531"/>
      </p:ext>
    </p:extLst>
  </p:cSld>
  <p:clrMapOvr>
    <a:masterClrMapping/>
  </p:clrMapOvr>
  <p:transition spd="slow">
    <p:cut/>
  </p:transition>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275"/>
        <p:cNvGrpSpPr/>
        <p:nvPr/>
      </p:nvGrpSpPr>
      <p:grpSpPr>
        <a:xfrm>
          <a:off x="0" y="0"/>
          <a:ext cx="0" cy="0"/>
          <a:chOff x="0" y="0"/>
          <a:chExt cx="0" cy="0"/>
        </a:xfrm>
      </p:grpSpPr>
      <p:sp>
        <p:nvSpPr>
          <p:cNvPr id="276" name="Shape 276"/>
          <p:cNvSpPr txBox="1">
            <a:spLocks noGrp="1"/>
          </p:cNvSpPr>
          <p:nvPr>
            <p:ph type="title"/>
          </p:nvPr>
        </p:nvSpPr>
        <p:spPr>
          <a:prstGeom prst="rect">
            <a:avLst/>
          </a:prstGeom>
        </p:spPr>
        <p:txBody>
          <a:bodyPr vert="horz" lIns="91425" tIns="91425" rIns="91425" bIns="91425" anchor="b" anchorCtr="0">
            <a:noAutofit/>
          </a:bodyPr>
          <a:lstStyle/>
          <a:p>
            <a:r>
              <a:rPr lang="en">
                <a:solidFill>
                  <a:srgbClr val="CC0202"/>
                </a:solidFill>
              </a:rPr>
              <a:t>String sorting</a:t>
            </a:r>
          </a:p>
        </p:txBody>
      </p:sp>
      <p:sp>
        <p:nvSpPr>
          <p:cNvPr id="277" name="Shape 277"/>
          <p:cNvSpPr txBox="1">
            <a:spLocks noGrp="1"/>
          </p:cNvSpPr>
          <p:nvPr>
            <p:ph type="body" idx="1"/>
          </p:nvPr>
        </p:nvSpPr>
        <p:spPr>
          <a:xfrm>
            <a:off x="457200" y="2070876"/>
            <a:ext cx="8229600" cy="3929999"/>
          </a:xfrm>
          <a:prstGeom prst="rect">
            <a:avLst/>
          </a:prstGeom>
        </p:spPr>
        <p:txBody>
          <a:bodyPr vert="horz" lIns="91425" tIns="91425" rIns="91425" bIns="91425" anchor="t" anchorCtr="0">
            <a:noAutofit/>
          </a:bodyPr>
          <a:lstStyle/>
          <a:p>
            <a:pPr>
              <a:lnSpc>
                <a:spcPct val="115000"/>
              </a:lnSpc>
              <a:buNone/>
            </a:pPr>
            <a:r>
              <a:rPr lang="en" sz="2000" b="1" dirty="0">
                <a:solidFill>
                  <a:srgbClr val="1155CC"/>
                </a:solidFill>
                <a:latin typeface="Courier New"/>
                <a:ea typeface="Courier New"/>
                <a:cs typeface="Courier New"/>
                <a:sym typeface="Courier New"/>
              </a:rPr>
              <a:t>Arrays.sort(Object[] b)</a:t>
            </a:r>
            <a:r>
              <a:rPr lang="en" sz="2000" b="1" dirty="0">
                <a:solidFill>
                  <a:srgbClr val="1155CC"/>
                </a:solidFill>
              </a:rPr>
              <a:t> </a:t>
            </a:r>
            <a:r>
              <a:rPr lang="en" sz="2000" dirty="0">
                <a:solidFill>
                  <a:srgbClr val="000000"/>
                </a:solidFill>
              </a:rPr>
              <a:t>sorts an array of </a:t>
            </a:r>
            <a:r>
              <a:rPr lang="en" sz="2000" i="1" dirty="0">
                <a:solidFill>
                  <a:srgbClr val="000000"/>
                </a:solidFill>
              </a:rPr>
              <a:t>any</a:t>
            </a:r>
            <a:r>
              <a:rPr lang="en" sz="2000" dirty="0">
                <a:solidFill>
                  <a:srgbClr val="000000"/>
                </a:solidFill>
              </a:rPr>
              <a:t> class C, as long as C implements interface </a:t>
            </a:r>
            <a:r>
              <a:rPr lang="en" sz="2000" b="1" dirty="0">
                <a:solidFill>
                  <a:srgbClr val="1155CC"/>
                </a:solidFill>
                <a:latin typeface="Courier New"/>
                <a:ea typeface="Courier New"/>
                <a:cs typeface="Courier New"/>
                <a:sym typeface="Courier New"/>
              </a:rPr>
              <a:t>Comparable&lt;T&gt;</a:t>
            </a:r>
            <a:r>
              <a:rPr lang="en" sz="2000" dirty="0">
                <a:solidFill>
                  <a:srgbClr val="000000"/>
                </a:solidFill>
              </a:rPr>
              <a:t>.</a:t>
            </a:r>
          </a:p>
          <a:p>
            <a:pPr>
              <a:lnSpc>
                <a:spcPct val="115000"/>
              </a:lnSpc>
              <a:buNone/>
            </a:pPr>
            <a:endParaRPr sz="2000" dirty="0">
              <a:solidFill>
                <a:srgbClr val="1155CC"/>
              </a:solidFill>
            </a:endParaRPr>
          </a:p>
          <a:p>
            <a:pPr>
              <a:lnSpc>
                <a:spcPct val="115000"/>
              </a:lnSpc>
              <a:buNone/>
            </a:pPr>
            <a:r>
              <a:rPr lang="en" sz="2000" dirty="0">
                <a:solidFill>
                  <a:srgbClr val="1155CC"/>
                </a:solidFill>
                <a:latin typeface="Courier New"/>
                <a:ea typeface="Courier New"/>
                <a:cs typeface="Courier New"/>
                <a:sym typeface="Courier New"/>
              </a:rPr>
              <a:t>String</a:t>
            </a:r>
            <a:r>
              <a:rPr lang="en" sz="2000" dirty="0">
                <a:solidFill>
                  <a:srgbClr val="000000"/>
                </a:solidFill>
              </a:rPr>
              <a:t> implements </a:t>
            </a:r>
            <a:r>
              <a:rPr lang="en" sz="2000" dirty="0">
                <a:solidFill>
                  <a:srgbClr val="1155CC"/>
                </a:solidFill>
                <a:latin typeface="Courier New"/>
                <a:ea typeface="Courier New"/>
                <a:cs typeface="Courier New"/>
                <a:sym typeface="Courier New"/>
              </a:rPr>
              <a:t>Comparable</a:t>
            </a:r>
            <a:r>
              <a:rPr lang="en" sz="2000" dirty="0">
                <a:solidFill>
                  <a:srgbClr val="000000"/>
                </a:solidFill>
              </a:rPr>
              <a:t>, so you can write</a:t>
            </a:r>
          </a:p>
          <a:p>
            <a:pPr>
              <a:lnSpc>
                <a:spcPct val="115000"/>
              </a:lnSpc>
              <a:buNone/>
            </a:pPr>
            <a:r>
              <a:rPr lang="en" sz="2000" dirty="0">
                <a:solidFill>
                  <a:srgbClr val="000000"/>
                </a:solidFill>
              </a:rPr>
              <a:t>      </a:t>
            </a:r>
            <a:r>
              <a:rPr lang="en" sz="2000" dirty="0">
                <a:solidFill>
                  <a:srgbClr val="1155CC"/>
                </a:solidFill>
                <a:latin typeface="Courier New"/>
                <a:ea typeface="Courier New"/>
                <a:cs typeface="Courier New"/>
                <a:sym typeface="Courier New"/>
              </a:rPr>
              <a:t>String[] strings= ...;  </a:t>
            </a:r>
            <a:endParaRPr lang="en-US" sz="2000" dirty="0">
              <a:solidFill>
                <a:srgbClr val="1155CC"/>
              </a:solidFill>
              <a:latin typeface="Courier New"/>
              <a:ea typeface="Courier New"/>
              <a:cs typeface="Courier New"/>
              <a:sym typeface="Courier New"/>
            </a:endParaRPr>
          </a:p>
          <a:p>
            <a:pPr>
              <a:lnSpc>
                <a:spcPct val="115000"/>
              </a:lnSpc>
              <a:buNone/>
            </a:pPr>
            <a:r>
              <a:rPr lang="en-US" sz="2000" dirty="0">
                <a:solidFill>
                  <a:srgbClr val="1155CC"/>
                </a:solidFill>
                <a:latin typeface="Courier New"/>
                <a:ea typeface="Courier New"/>
                <a:cs typeface="Courier New"/>
                <a:sym typeface="Courier New"/>
              </a:rPr>
              <a:t>   </a:t>
            </a:r>
            <a:r>
              <a:rPr lang="en" sz="2000" dirty="0">
                <a:solidFill>
                  <a:srgbClr val="1155CC"/>
                </a:solidFill>
                <a:latin typeface="Courier New"/>
                <a:ea typeface="Courier New"/>
                <a:cs typeface="Courier New"/>
                <a:sym typeface="Courier New"/>
              </a:rPr>
              <a:t>...</a:t>
            </a:r>
          </a:p>
          <a:p>
            <a:pPr>
              <a:lnSpc>
                <a:spcPct val="115000"/>
              </a:lnSpc>
              <a:buNone/>
            </a:pPr>
            <a:r>
              <a:rPr lang="en" sz="2000" dirty="0">
                <a:solidFill>
                  <a:srgbClr val="1155CC"/>
                </a:solidFill>
                <a:latin typeface="Courier New"/>
                <a:ea typeface="Courier New"/>
                <a:cs typeface="Courier New"/>
                <a:sym typeface="Courier New"/>
              </a:rPr>
              <a:t>   Arrays.sort(strings);</a:t>
            </a:r>
          </a:p>
          <a:p>
            <a:pPr>
              <a:lnSpc>
                <a:spcPct val="115000"/>
              </a:lnSpc>
              <a:buNone/>
            </a:pPr>
            <a:endParaRPr sz="2000" dirty="0">
              <a:solidFill>
                <a:srgbClr val="000000"/>
              </a:solidFill>
            </a:endParaRPr>
          </a:p>
          <a:p>
            <a:pPr>
              <a:lnSpc>
                <a:spcPct val="115000"/>
              </a:lnSpc>
              <a:buNone/>
            </a:pPr>
            <a:endParaRPr sz="2000" dirty="0">
              <a:solidFill>
                <a:srgbClr val="000000"/>
              </a:solidFill>
            </a:endParaRPr>
          </a:p>
          <a:p>
            <a:pPr>
              <a:lnSpc>
                <a:spcPct val="115000"/>
              </a:lnSpc>
              <a:buNone/>
            </a:pPr>
            <a:endParaRPr sz="2000" dirty="0">
              <a:solidFill>
                <a:srgbClr val="000000"/>
              </a:solidFill>
            </a:endParaRPr>
          </a:p>
        </p:txBody>
      </p:sp>
      <p:sp>
        <p:nvSpPr>
          <p:cNvPr id="278" name="Shape 278"/>
          <p:cNvSpPr txBox="1"/>
          <p:nvPr/>
        </p:nvSpPr>
        <p:spPr>
          <a:xfrm>
            <a:off x="4109816" y="4611476"/>
            <a:ext cx="4281599" cy="1085099"/>
          </a:xfrm>
          <a:prstGeom prst="rect">
            <a:avLst/>
          </a:prstGeom>
          <a:noFill/>
          <a:ln>
            <a:noFill/>
          </a:ln>
        </p:spPr>
        <p:txBody>
          <a:bodyPr lIns="91425" tIns="91425" rIns="91425" bIns="91425" anchor="t" anchorCtr="0">
            <a:noAutofit/>
          </a:bodyPr>
          <a:lstStyle/>
          <a:p>
            <a:r>
              <a:rPr lang="en" sz="2000" dirty="0"/>
              <a:t>During the sorting, when comparing elements, a String’s compareTo function is used</a:t>
            </a:r>
          </a:p>
        </p:txBody>
      </p:sp>
      <p:cxnSp>
        <p:nvCxnSpPr>
          <p:cNvPr id="279" name="Shape 279"/>
          <p:cNvCxnSpPr>
            <a:stCxn id="278" idx="1"/>
          </p:cNvCxnSpPr>
          <p:nvPr/>
        </p:nvCxnSpPr>
        <p:spPr>
          <a:xfrm flipH="1" flipV="1">
            <a:off x="2490069" y="4611475"/>
            <a:ext cx="1619747" cy="542550"/>
          </a:xfrm>
          <a:prstGeom prst="straightConnector1">
            <a:avLst/>
          </a:prstGeom>
          <a:noFill/>
          <a:ln w="19050" cap="flat">
            <a:solidFill>
              <a:schemeClr val="dk2"/>
            </a:solidFill>
            <a:prstDash val="solid"/>
            <a:round/>
            <a:headEnd type="none" w="lg" len="lg"/>
            <a:tailEnd type="triangle" w="lg" len="lg"/>
          </a:ln>
        </p:spPr>
      </p:cxnSp>
    </p:spTree>
    <p:extLst>
      <p:ext uri="{BB962C8B-B14F-4D97-AF65-F5344CB8AC3E}">
        <p14:creationId xmlns:p14="http://schemas.microsoft.com/office/powerpoint/2010/main" val="2385768790"/>
      </p:ext>
    </p:extLst>
  </p:cSld>
  <p:clrMapOvr>
    <a:masterClrMapping/>
  </p:clrMapOvr>
  <p:transition spd="slow">
    <p:cut/>
  </p:transition>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283"/>
        <p:cNvGrpSpPr/>
        <p:nvPr/>
      </p:nvGrpSpPr>
      <p:grpSpPr>
        <a:xfrm>
          <a:off x="0" y="0"/>
          <a:ext cx="0" cy="0"/>
          <a:chOff x="0" y="0"/>
          <a:chExt cx="0" cy="0"/>
        </a:xfrm>
      </p:grpSpPr>
      <p:sp>
        <p:nvSpPr>
          <p:cNvPr id="284" name="Shape 284"/>
          <p:cNvSpPr txBox="1">
            <a:spLocks noGrp="1"/>
          </p:cNvSpPr>
          <p:nvPr>
            <p:ph type="title"/>
          </p:nvPr>
        </p:nvSpPr>
        <p:spPr>
          <a:prstGeom prst="rect">
            <a:avLst/>
          </a:prstGeom>
        </p:spPr>
        <p:txBody>
          <a:bodyPr vert="horz" lIns="91425" tIns="91425" rIns="91425" bIns="91425" anchor="b" anchorCtr="0">
            <a:noAutofit/>
          </a:bodyPr>
          <a:lstStyle/>
          <a:p>
            <a:r>
              <a:rPr lang="en">
                <a:solidFill>
                  <a:srgbClr val="CC0202"/>
                </a:solidFill>
              </a:rPr>
              <a:t>And Shape sorting, too!</a:t>
            </a:r>
          </a:p>
        </p:txBody>
      </p:sp>
      <p:sp>
        <p:nvSpPr>
          <p:cNvPr id="285" name="Shape 285"/>
          <p:cNvSpPr txBox="1">
            <a:spLocks noGrp="1"/>
          </p:cNvSpPr>
          <p:nvPr>
            <p:ph type="body" idx="1"/>
          </p:nvPr>
        </p:nvSpPr>
        <p:spPr>
          <a:xfrm>
            <a:off x="457200" y="2070876"/>
            <a:ext cx="8229600" cy="3929999"/>
          </a:xfrm>
          <a:prstGeom prst="rect">
            <a:avLst/>
          </a:prstGeom>
        </p:spPr>
        <p:txBody>
          <a:bodyPr vert="horz" lIns="91425" tIns="91425" rIns="91425" bIns="91425" anchor="t" anchorCtr="0">
            <a:noAutofit/>
          </a:bodyPr>
          <a:lstStyle/>
          <a:p>
            <a:pPr>
              <a:lnSpc>
                <a:spcPct val="115000"/>
              </a:lnSpc>
              <a:buNone/>
            </a:pPr>
            <a:r>
              <a:rPr lang="en" sz="2000" b="1">
                <a:solidFill>
                  <a:srgbClr val="1155CC"/>
                </a:solidFill>
                <a:latin typeface="Courier New"/>
                <a:ea typeface="Courier New"/>
                <a:cs typeface="Courier New"/>
                <a:sym typeface="Courier New"/>
              </a:rPr>
              <a:t>Arrays.sort(Object[] b)</a:t>
            </a:r>
            <a:r>
              <a:rPr lang="en" sz="2000">
                <a:solidFill>
                  <a:srgbClr val="000000"/>
                </a:solidFill>
              </a:rPr>
              <a:t> sorts an array of </a:t>
            </a:r>
            <a:r>
              <a:rPr lang="en" sz="2000" i="1">
                <a:solidFill>
                  <a:srgbClr val="000000"/>
                </a:solidFill>
              </a:rPr>
              <a:t>any</a:t>
            </a:r>
            <a:r>
              <a:rPr lang="en" sz="2000">
                <a:solidFill>
                  <a:srgbClr val="000000"/>
                </a:solidFill>
              </a:rPr>
              <a:t> class C, as long as C implements interface </a:t>
            </a:r>
            <a:r>
              <a:rPr lang="en" sz="2000" b="1">
                <a:solidFill>
                  <a:srgbClr val="1155CC"/>
                </a:solidFill>
                <a:latin typeface="Courier New"/>
                <a:ea typeface="Courier New"/>
                <a:cs typeface="Courier New"/>
                <a:sym typeface="Courier New"/>
              </a:rPr>
              <a:t>Comparable&lt;T&gt;</a:t>
            </a:r>
            <a:r>
              <a:rPr lang="en" sz="2000">
                <a:solidFill>
                  <a:srgbClr val="000000"/>
                </a:solidFill>
              </a:rPr>
              <a:t>.</a:t>
            </a:r>
          </a:p>
          <a:p>
            <a:pPr>
              <a:lnSpc>
                <a:spcPct val="115000"/>
              </a:lnSpc>
              <a:buNone/>
            </a:pPr>
            <a:endParaRPr sz="2000">
              <a:solidFill>
                <a:srgbClr val="1155CC"/>
              </a:solidFill>
            </a:endParaRPr>
          </a:p>
          <a:p>
            <a:pPr>
              <a:lnSpc>
                <a:spcPct val="115000"/>
              </a:lnSpc>
              <a:buNone/>
            </a:pPr>
            <a:r>
              <a:rPr lang="en" sz="2000">
                <a:solidFill>
                  <a:srgbClr val="1155CC"/>
                </a:solidFill>
                <a:latin typeface="Courier New"/>
                <a:ea typeface="Courier New"/>
                <a:cs typeface="Courier New"/>
                <a:sym typeface="Courier New"/>
              </a:rPr>
              <a:t>Shape</a:t>
            </a:r>
            <a:r>
              <a:rPr lang="en" sz="2000">
                <a:solidFill>
                  <a:srgbClr val="000000"/>
                </a:solidFill>
              </a:rPr>
              <a:t> implements </a:t>
            </a:r>
            <a:r>
              <a:rPr lang="en" sz="2000">
                <a:solidFill>
                  <a:srgbClr val="1155CC"/>
                </a:solidFill>
                <a:latin typeface="Courier New"/>
                <a:ea typeface="Courier New"/>
                <a:cs typeface="Courier New"/>
                <a:sym typeface="Courier New"/>
              </a:rPr>
              <a:t>Comparable</a:t>
            </a:r>
            <a:r>
              <a:rPr lang="en" sz="2000">
                <a:solidFill>
                  <a:srgbClr val="000000"/>
                </a:solidFill>
              </a:rPr>
              <a:t>, so you can write</a:t>
            </a:r>
          </a:p>
          <a:p>
            <a:pPr>
              <a:lnSpc>
                <a:spcPct val="115000"/>
              </a:lnSpc>
              <a:buNone/>
            </a:pPr>
            <a:r>
              <a:rPr lang="en" sz="2000">
                <a:solidFill>
                  <a:srgbClr val="000000"/>
                </a:solidFill>
              </a:rPr>
              <a:t>      </a:t>
            </a:r>
            <a:r>
              <a:rPr lang="en" sz="2000">
                <a:solidFill>
                  <a:srgbClr val="1155CC"/>
                </a:solidFill>
                <a:latin typeface="Courier New"/>
                <a:ea typeface="Courier New"/>
                <a:cs typeface="Courier New"/>
                <a:sym typeface="Courier New"/>
              </a:rPr>
              <a:t>Shape[] shapes= ...;  ...</a:t>
            </a:r>
          </a:p>
          <a:p>
            <a:pPr>
              <a:lnSpc>
                <a:spcPct val="115000"/>
              </a:lnSpc>
              <a:buNone/>
            </a:pPr>
            <a:r>
              <a:rPr lang="en" sz="2000">
                <a:solidFill>
                  <a:srgbClr val="1155CC"/>
                </a:solidFill>
                <a:latin typeface="Courier New"/>
                <a:ea typeface="Courier New"/>
                <a:cs typeface="Courier New"/>
                <a:sym typeface="Courier New"/>
              </a:rPr>
              <a:t>   Arrays.sort(shapes);</a:t>
            </a:r>
          </a:p>
          <a:p>
            <a:pPr>
              <a:lnSpc>
                <a:spcPct val="115000"/>
              </a:lnSpc>
              <a:buNone/>
            </a:pPr>
            <a:endParaRPr sz="2000">
              <a:solidFill>
                <a:srgbClr val="000000"/>
              </a:solidFill>
            </a:endParaRPr>
          </a:p>
          <a:p>
            <a:pPr>
              <a:lnSpc>
                <a:spcPct val="115000"/>
              </a:lnSpc>
              <a:buNone/>
            </a:pPr>
            <a:endParaRPr sz="2000">
              <a:solidFill>
                <a:srgbClr val="000000"/>
              </a:solidFill>
            </a:endParaRPr>
          </a:p>
          <a:p>
            <a:pPr>
              <a:lnSpc>
                <a:spcPct val="115000"/>
              </a:lnSpc>
              <a:buNone/>
            </a:pPr>
            <a:endParaRPr sz="2000">
              <a:solidFill>
                <a:srgbClr val="000000"/>
              </a:solidFill>
            </a:endParaRPr>
          </a:p>
        </p:txBody>
      </p:sp>
      <p:sp>
        <p:nvSpPr>
          <p:cNvPr id="286" name="Shape 286"/>
          <p:cNvSpPr txBox="1"/>
          <p:nvPr/>
        </p:nvSpPr>
        <p:spPr>
          <a:xfrm>
            <a:off x="4394826" y="4630575"/>
            <a:ext cx="4292099" cy="1056300"/>
          </a:xfrm>
          <a:prstGeom prst="rect">
            <a:avLst/>
          </a:prstGeom>
          <a:noFill/>
          <a:ln>
            <a:noFill/>
          </a:ln>
        </p:spPr>
        <p:txBody>
          <a:bodyPr lIns="91425" tIns="91425" rIns="91425" bIns="91425" anchor="t" anchorCtr="0">
            <a:noAutofit/>
          </a:bodyPr>
          <a:lstStyle/>
          <a:p>
            <a:r>
              <a:rPr lang="en" sz="2000"/>
              <a:t>During the sorting, when comparing elements, a Shape’s compareTo function is used</a:t>
            </a:r>
          </a:p>
          <a:p>
            <a:endParaRPr sz="2000"/>
          </a:p>
        </p:txBody>
      </p:sp>
      <p:cxnSp>
        <p:nvCxnSpPr>
          <p:cNvPr id="287" name="Shape 287"/>
          <p:cNvCxnSpPr>
            <a:stCxn id="286" idx="1"/>
          </p:cNvCxnSpPr>
          <p:nvPr/>
        </p:nvCxnSpPr>
        <p:spPr>
          <a:xfrm rot="10800000">
            <a:off x="2634425" y="4380225"/>
            <a:ext cx="1760400" cy="778500"/>
          </a:xfrm>
          <a:prstGeom prst="straightConnector1">
            <a:avLst/>
          </a:prstGeom>
          <a:noFill/>
          <a:ln w="19050" cap="flat">
            <a:solidFill>
              <a:schemeClr val="dk2"/>
            </a:solidFill>
            <a:prstDash val="solid"/>
            <a:round/>
            <a:headEnd type="none" w="lg" len="lg"/>
            <a:tailEnd type="triangle" w="lg" len="lg"/>
          </a:ln>
        </p:spPr>
      </p:cxnSp>
    </p:spTree>
    <p:extLst>
      <p:ext uri="{BB962C8B-B14F-4D97-AF65-F5344CB8AC3E}">
        <p14:creationId xmlns:p14="http://schemas.microsoft.com/office/powerpoint/2010/main" val="3937064427"/>
      </p:ext>
    </p:extLst>
  </p:cSld>
  <p:clrMapOvr>
    <a:masterClrMapping/>
  </p:clrMapOvr>
  <p:transition spd="slow">
    <p:cut/>
  </p:transition>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291"/>
        <p:cNvGrpSpPr/>
        <p:nvPr/>
      </p:nvGrpSpPr>
      <p:grpSpPr>
        <a:xfrm>
          <a:off x="0" y="0"/>
          <a:ext cx="0" cy="0"/>
          <a:chOff x="0" y="0"/>
          <a:chExt cx="0" cy="0"/>
        </a:xfrm>
      </p:grpSpPr>
      <p:sp>
        <p:nvSpPr>
          <p:cNvPr id="292" name="Shape 292"/>
          <p:cNvSpPr txBox="1">
            <a:spLocks noGrp="1"/>
          </p:cNvSpPr>
          <p:nvPr>
            <p:ph type="title"/>
          </p:nvPr>
        </p:nvSpPr>
        <p:spPr>
          <a:prstGeom prst="rect">
            <a:avLst/>
          </a:prstGeom>
        </p:spPr>
        <p:txBody>
          <a:bodyPr vert="horz" lIns="91425" tIns="91425" rIns="91425" bIns="91425" anchor="b" anchorCtr="0">
            <a:noAutofit/>
          </a:bodyPr>
          <a:lstStyle/>
          <a:p>
            <a:r>
              <a:rPr lang="en"/>
              <a:t>Abstract Classes vs. Interfaces</a:t>
            </a:r>
          </a:p>
        </p:txBody>
      </p:sp>
      <p:sp>
        <p:nvSpPr>
          <p:cNvPr id="293" name="Shape 293"/>
          <p:cNvSpPr txBox="1">
            <a:spLocks noGrp="1"/>
          </p:cNvSpPr>
          <p:nvPr>
            <p:ph type="body" idx="1"/>
          </p:nvPr>
        </p:nvSpPr>
        <p:spPr>
          <a:xfrm>
            <a:off x="457201" y="2057401"/>
            <a:ext cx="3749399" cy="1862699"/>
          </a:xfrm>
          <a:prstGeom prst="rect">
            <a:avLst/>
          </a:prstGeom>
        </p:spPr>
        <p:txBody>
          <a:bodyPr vert="horz" lIns="91425" tIns="91425" rIns="91425" bIns="91425" anchor="t" anchorCtr="0">
            <a:noAutofit/>
          </a:bodyPr>
          <a:lstStyle/>
          <a:p>
            <a:pPr marL="457200" indent="-355600">
              <a:buClr>
                <a:schemeClr val="dk1"/>
              </a:buClr>
              <a:buSzPct val="100000"/>
              <a:buFont typeface="Arial"/>
              <a:buChar char="●"/>
            </a:pPr>
            <a:r>
              <a:rPr lang="en" sz="2000"/>
              <a:t>Abstract class represents something</a:t>
            </a:r>
          </a:p>
          <a:p>
            <a:pPr marL="457200" indent="-355600">
              <a:buClr>
                <a:schemeClr val="dk1"/>
              </a:buClr>
              <a:buSzPct val="100000"/>
              <a:buFont typeface="Arial"/>
              <a:buChar char="●"/>
            </a:pPr>
            <a:r>
              <a:rPr lang="en" sz="2000"/>
              <a:t>Sharing common code between subclasses</a:t>
            </a:r>
          </a:p>
        </p:txBody>
      </p:sp>
      <p:sp>
        <p:nvSpPr>
          <p:cNvPr id="294" name="Shape 294"/>
          <p:cNvSpPr txBox="1">
            <a:spLocks noGrp="1"/>
          </p:cNvSpPr>
          <p:nvPr>
            <p:ph type="body" idx="4294967295"/>
          </p:nvPr>
        </p:nvSpPr>
        <p:spPr>
          <a:xfrm>
            <a:off x="5305426" y="2057401"/>
            <a:ext cx="3838575" cy="3725863"/>
          </a:xfrm>
          <a:prstGeom prst="rect">
            <a:avLst/>
          </a:prstGeom>
        </p:spPr>
        <p:txBody>
          <a:bodyPr vert="horz" lIns="91425" tIns="91425" rIns="91425" bIns="91425" anchor="t" anchorCtr="0">
            <a:noAutofit/>
          </a:bodyPr>
          <a:lstStyle/>
          <a:p>
            <a:pPr marL="457200" indent="-355600">
              <a:spcBef>
                <a:spcPts val="0"/>
              </a:spcBef>
              <a:buClr>
                <a:schemeClr val="dk1"/>
              </a:buClr>
              <a:buSzPct val="100000"/>
              <a:buFont typeface="Arial"/>
              <a:buChar char="●"/>
            </a:pPr>
            <a:r>
              <a:rPr lang="en" sz="2000" dirty="0"/>
              <a:t>Interface is what something can do</a:t>
            </a:r>
          </a:p>
          <a:p>
            <a:pPr marL="457200" indent="-355600">
              <a:spcBef>
                <a:spcPts val="0"/>
              </a:spcBef>
              <a:buClr>
                <a:schemeClr val="dk1"/>
              </a:buClr>
              <a:buSzPct val="100000"/>
              <a:buFont typeface="Arial"/>
              <a:buChar char="●"/>
            </a:pPr>
            <a:r>
              <a:rPr lang="en" sz="2000" dirty="0"/>
              <a:t>A contract to fulfill</a:t>
            </a:r>
          </a:p>
          <a:p>
            <a:pPr marL="457200" indent="-355600">
              <a:spcBef>
                <a:spcPts val="0"/>
              </a:spcBef>
              <a:buClr>
                <a:schemeClr val="dk1"/>
              </a:buClr>
              <a:buSzPct val="100000"/>
              <a:buFont typeface="Arial"/>
              <a:buChar char="●"/>
            </a:pPr>
            <a:r>
              <a:rPr lang="en" sz="2000" dirty="0"/>
              <a:t>Software </a:t>
            </a:r>
            <a:r>
              <a:rPr lang="en-US" sz="2000" dirty="0"/>
              <a:t>e</a:t>
            </a:r>
            <a:r>
              <a:rPr lang="en" sz="2000" dirty="0"/>
              <a:t>ngineering purpose</a:t>
            </a:r>
          </a:p>
        </p:txBody>
      </p:sp>
      <p:cxnSp>
        <p:nvCxnSpPr>
          <p:cNvPr id="295" name="Shape 295"/>
          <p:cNvCxnSpPr/>
          <p:nvPr/>
        </p:nvCxnSpPr>
        <p:spPr>
          <a:xfrm>
            <a:off x="4611425" y="2010100"/>
            <a:ext cx="0" cy="1911000"/>
          </a:xfrm>
          <a:prstGeom prst="straightConnector1">
            <a:avLst/>
          </a:prstGeom>
          <a:noFill/>
          <a:ln w="76200" cap="flat">
            <a:solidFill>
              <a:schemeClr val="accent1"/>
            </a:solidFill>
            <a:prstDash val="solid"/>
            <a:round/>
            <a:headEnd type="none" w="lg" len="lg"/>
            <a:tailEnd type="none" w="lg" len="lg"/>
          </a:ln>
        </p:spPr>
      </p:cxnSp>
      <p:sp>
        <p:nvSpPr>
          <p:cNvPr id="296" name="Shape 296"/>
          <p:cNvSpPr txBox="1"/>
          <p:nvPr/>
        </p:nvSpPr>
        <p:spPr>
          <a:xfrm>
            <a:off x="457200" y="4010425"/>
            <a:ext cx="8765100" cy="1524900"/>
          </a:xfrm>
          <a:prstGeom prst="rect">
            <a:avLst/>
          </a:prstGeom>
          <a:noFill/>
          <a:ln>
            <a:noFill/>
          </a:ln>
        </p:spPr>
        <p:txBody>
          <a:bodyPr lIns="91425" tIns="91425" rIns="91425" bIns="91425" anchor="t" anchorCtr="0">
            <a:noAutofit/>
          </a:bodyPr>
          <a:lstStyle/>
          <a:p>
            <a:r>
              <a:rPr lang="en" sz="2000"/>
              <a:t>Similarities:</a:t>
            </a:r>
          </a:p>
          <a:p>
            <a:pPr marL="457200" indent="-355600">
              <a:buClr>
                <a:srgbClr val="000000"/>
              </a:buClr>
              <a:buSzPct val="100000"/>
              <a:buFont typeface="Arial"/>
              <a:buChar char="●"/>
            </a:pPr>
            <a:r>
              <a:rPr lang="en" sz="2000"/>
              <a:t>Can’t instantiate</a:t>
            </a:r>
          </a:p>
          <a:p>
            <a:pPr marL="457200" indent="-355600">
              <a:buClr>
                <a:srgbClr val="000000"/>
              </a:buClr>
              <a:buSzPct val="100000"/>
              <a:buFont typeface="Arial"/>
              <a:buChar char="●"/>
            </a:pPr>
            <a:r>
              <a:rPr lang="en" sz="2000"/>
              <a:t>Must implement abstract methods</a:t>
            </a:r>
          </a:p>
          <a:p>
            <a:pPr marL="457200" indent="-355600">
              <a:buClr>
                <a:srgbClr val="000000"/>
              </a:buClr>
              <a:buSzPct val="100000"/>
              <a:buFont typeface="Arial"/>
              <a:buChar char="●"/>
            </a:pPr>
            <a:r>
              <a:rPr lang="en" sz="2000"/>
              <a:t>Later we’ll use interfaces to define “abstract data types” </a:t>
            </a:r>
          </a:p>
          <a:p>
            <a:pPr marL="914400" lvl="1" indent="-355600">
              <a:buClr>
                <a:srgbClr val="000000"/>
              </a:buClr>
              <a:buSzPct val="100000"/>
              <a:buFont typeface="Arial"/>
              <a:buChar char="○"/>
            </a:pPr>
            <a:r>
              <a:rPr lang="en" sz="2000"/>
              <a:t>(e.g. List, Set, Stack, Queue, etc)</a:t>
            </a:r>
          </a:p>
        </p:txBody>
      </p:sp>
      <p:cxnSp>
        <p:nvCxnSpPr>
          <p:cNvPr id="297" name="Shape 297"/>
          <p:cNvCxnSpPr/>
          <p:nvPr/>
        </p:nvCxnSpPr>
        <p:spPr>
          <a:xfrm rot="10800000">
            <a:off x="583176" y="3920250"/>
            <a:ext cx="8056499" cy="0"/>
          </a:xfrm>
          <a:prstGeom prst="straightConnector1">
            <a:avLst/>
          </a:prstGeom>
          <a:noFill/>
          <a:ln w="76200" cap="flat">
            <a:solidFill>
              <a:schemeClr val="accent1"/>
            </a:solidFill>
            <a:prstDash val="solid"/>
            <a:round/>
            <a:headEnd type="none" w="lg" len="lg"/>
            <a:tailEnd type="none" w="lg" len="lg"/>
          </a:ln>
        </p:spPr>
      </p:cxnSp>
    </p:spTree>
    <p:extLst>
      <p:ext uri="{BB962C8B-B14F-4D97-AF65-F5344CB8AC3E}">
        <p14:creationId xmlns:p14="http://schemas.microsoft.com/office/powerpoint/2010/main" val="1271053699"/>
      </p:ext>
    </p:extLst>
  </p:cSld>
  <p:clrMapOvr>
    <a:masterClrMapping/>
  </p:clrMapOvr>
  <p:transition spd="slow">
    <p:cut/>
  </p:transition>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Median">
  <a:themeElements>
    <a:clrScheme name="Median">
      <a:dk1>
        <a:sysClr val="windowText" lastClr="000000"/>
      </a:dk1>
      <a:lt1>
        <a:sysClr val="window" lastClr="FFFFFF"/>
      </a:lt1>
      <a:dk2>
        <a:srgbClr val="775F55"/>
      </a:dk2>
      <a:lt2>
        <a:srgbClr val="EBDDC3"/>
      </a:lt2>
      <a:accent1>
        <a:srgbClr val="94B6D2"/>
      </a:accent1>
      <a:accent2>
        <a:srgbClr val="DD8047"/>
      </a:accent2>
      <a:accent3>
        <a:srgbClr val="A5AB81"/>
      </a:accent3>
      <a:accent4>
        <a:srgbClr val="D8B25C"/>
      </a:accent4>
      <a:accent5>
        <a:srgbClr val="7BA79D"/>
      </a:accent5>
      <a:accent6>
        <a:srgbClr val="968C8C"/>
      </a:accent6>
      <a:hlink>
        <a:srgbClr val="F7B615"/>
      </a:hlink>
      <a:folHlink>
        <a:srgbClr val="704404"/>
      </a:folHlink>
    </a:clrScheme>
    <a:fontScheme name="Median">
      <a:maj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inorFont>
    </a:fontScheme>
    <a:fmtScheme name="Median">
      <a:fillStyleLst>
        <a:solidFill>
          <a:schemeClr val="phClr"/>
        </a:solidFill>
        <a:solidFill>
          <a:schemeClr val="phClr">
            <a:tint val="50000"/>
          </a:schemeClr>
        </a:solidFill>
        <a:solidFill>
          <a:schemeClr val="phClr"/>
        </a:solidFill>
      </a:fillStyleLst>
      <a:lnStyleLst>
        <a:ln w="10000" cap="flat" cmpd="sng" algn="ctr">
          <a:solidFill>
            <a:schemeClr val="phClr"/>
          </a:solidFill>
          <a:prstDash val="solid"/>
        </a:ln>
        <a:ln w="19050" cap="flat" cmpd="sng" algn="ctr">
          <a:solidFill>
            <a:schemeClr val="phClr"/>
          </a:solidFill>
          <a:prstDash val="solid"/>
        </a:ln>
        <a:ln w="47625" cap="flat" cmpd="dbl" algn="ctr">
          <a:solidFill>
            <a:schemeClr val="phClr"/>
          </a:solidFill>
          <a:prstDash val="solid"/>
        </a:ln>
      </a:lnStyleLst>
      <a:effectStyleLst>
        <a:effectStyle>
          <a:effectLst>
            <a:outerShdw blurRad="38100" dist="30000" dir="5400000" rotWithShape="0">
              <a:srgbClr val="000000">
                <a:alpha val="45000"/>
              </a:srgbClr>
            </a:outerShdw>
          </a:effectLst>
        </a:effectStyle>
        <a:effectStyle>
          <a:effectLst>
            <a:outerShdw blurRad="38100" dist="30000" dir="5400000" rotWithShape="0">
              <a:srgbClr val="000000">
                <a:alpha val="45000"/>
              </a:srgbClr>
            </a:outerShdw>
          </a:effectLst>
        </a:effectStyle>
        <a:effectStyle>
          <a:effectLst>
            <a:outerShdw blurRad="38100" dist="25400" dir="5400000" rotWithShape="0">
              <a:srgbClr val="000000">
                <a:alpha val="35000"/>
              </a:srgbClr>
            </a:outerShdw>
          </a:effectLst>
          <a:scene3d>
            <a:camera prst="isometricTopDown" fov="0">
              <a:rot lat="0" lon="0" rev="0"/>
            </a:camera>
            <a:lightRig rig="balanced" dir="t">
              <a:rot lat="0" lon="0" rev="13800000"/>
            </a:lightRig>
          </a:scene3d>
          <a:sp3d extrusionH="12700" prstMaterial="plastic">
            <a:bevelT w="38100" h="25400" prst="softRound"/>
            <a:contourClr>
              <a:schemeClr val="phClr"/>
            </a:contourClr>
          </a:sp3d>
        </a:effectStyle>
      </a:effectStyleLst>
      <a:bgFillStyleLst>
        <a:solidFill>
          <a:schemeClr val="phClr"/>
        </a:solidFill>
        <a:blipFill>
          <a:blip xmlns:r="http://schemas.openxmlformats.org/officeDocument/2006/relationships" r:embed="rId1">
            <a:duotone>
              <a:schemeClr val="phClr">
                <a:shade val="90000"/>
                <a:satMod val="140000"/>
              </a:schemeClr>
              <a:schemeClr val="phClr">
                <a:satMod val="120000"/>
              </a:schemeClr>
            </a:duotone>
          </a:blip>
          <a:tile tx="0" ty="0" sx="100000" sy="100000" flip="none" algn="tl"/>
        </a:blipFill>
        <a:blipFill>
          <a:blip xmlns:r="http://schemas.openxmlformats.org/officeDocument/2006/relationships" r:embed="rId2">
            <a:duotone>
              <a:schemeClr val="phClr">
                <a:shade val="90000"/>
                <a:satMod val="140000"/>
              </a:schemeClr>
              <a:schemeClr val="phClr">
                <a:satMod val="120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Median</Template>
  <TotalTime>17603</TotalTime>
  <Words>2866</Words>
  <Application>Microsoft Office PowerPoint</Application>
  <PresentationFormat>On-screen Show (4:3)</PresentationFormat>
  <Paragraphs>462</Paragraphs>
  <Slides>26</Slides>
  <Notes>25</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26</vt:i4>
      </vt:variant>
    </vt:vector>
  </HeadingPairs>
  <TitlesOfParts>
    <vt:vector size="34" baseType="lpstr">
      <vt:lpstr>Arial</vt:lpstr>
      <vt:lpstr>Calibri</vt:lpstr>
      <vt:lpstr>Courier New</vt:lpstr>
      <vt:lpstr>Times New Roman</vt:lpstr>
      <vt:lpstr>Tw Cen MT</vt:lpstr>
      <vt:lpstr>Wingdings</vt:lpstr>
      <vt:lpstr>Wingdings 2</vt:lpstr>
      <vt:lpstr>Median</vt:lpstr>
      <vt:lpstr>CS/ENGRD 2110 FALL 2016</vt:lpstr>
      <vt:lpstr>Announcements</vt:lpstr>
      <vt:lpstr>A Little Geometry!</vt:lpstr>
      <vt:lpstr>Demo 1: Complete this function</vt:lpstr>
      <vt:lpstr>A Partial Solution:</vt:lpstr>
      <vt:lpstr>Problems not solved</vt:lpstr>
      <vt:lpstr>Solution: Abstract classes</vt:lpstr>
      <vt:lpstr>Solution: Abstract methods</vt:lpstr>
      <vt:lpstr>Demo 2: A better solution</vt:lpstr>
      <vt:lpstr>Abstract Classes, Abstract Methods</vt:lpstr>
      <vt:lpstr>Interfaces</vt:lpstr>
      <vt:lpstr>Problem</vt:lpstr>
      <vt:lpstr>No multiple inheritance in Java!</vt:lpstr>
      <vt:lpstr>Why not make it fully abstract?</vt:lpstr>
      <vt:lpstr>Solution: Interfaces</vt:lpstr>
      <vt:lpstr>Multiple interfaces</vt:lpstr>
      <vt:lpstr>Solution: Interfaces</vt:lpstr>
      <vt:lpstr>Casting to an interface</vt:lpstr>
      <vt:lpstr>Casting to an interface</vt:lpstr>
      <vt:lpstr>Casting up to an interface automatically</vt:lpstr>
      <vt:lpstr>Demo 3: Implement Comparable&lt;T&gt;</vt:lpstr>
      <vt:lpstr>Shape implements Comparable&lt;T&gt;</vt:lpstr>
      <vt:lpstr>Beauty of interfaces</vt:lpstr>
      <vt:lpstr>String sorting</vt:lpstr>
      <vt:lpstr>And Shape sorting, too!</vt:lpstr>
      <vt:lpstr>Abstract Classes vs. Interfaces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CS/ENGRD 2110 (formerly CS 211) Fall 2009</dc:title>
  <dc:creator>Ken</dc:creator>
  <cp:lastModifiedBy>Michael George</cp:lastModifiedBy>
  <cp:revision>609</cp:revision>
  <cp:lastPrinted>2014-09-10T15:48:18Z</cp:lastPrinted>
  <dcterms:created xsi:type="dcterms:W3CDTF">2006-08-16T00:00:00Z</dcterms:created>
  <dcterms:modified xsi:type="dcterms:W3CDTF">2016-09-12T23:10:56Z</dcterms:modified>
</cp:coreProperties>
</file>