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2" r:id="rId3"/>
    <p:sldId id="338" r:id="rId4"/>
    <p:sldId id="321" r:id="rId5"/>
    <p:sldId id="322" r:id="rId6"/>
    <p:sldId id="323" r:id="rId7"/>
    <p:sldId id="324" r:id="rId8"/>
    <p:sldId id="329" r:id="rId9"/>
    <p:sldId id="330" r:id="rId10"/>
    <p:sldId id="331" r:id="rId11"/>
    <p:sldId id="325" r:id="rId12"/>
    <p:sldId id="340" r:id="rId13"/>
    <p:sldId id="342" r:id="rId14"/>
    <p:sldId id="341" r:id="rId15"/>
    <p:sldId id="337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B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4" autoAdjust="0"/>
  </p:normalViewPr>
  <p:slideViewPr>
    <p:cSldViewPr>
      <p:cViewPr varScale="1">
        <p:scale>
          <a:sx n="135" d="100"/>
          <a:sy n="135" d="100"/>
        </p:scale>
        <p:origin x="-120" y="-440"/>
      </p:cViewPr>
      <p:guideLst>
        <p:guide orient="horz" pos="2160"/>
        <p:guide pos="235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9/1/16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9/1/16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</a:t>
            </a:r>
            <a:r>
              <a:rPr lang="en-US" baseline="0" dirty="0" smtClean="0"/>
              <a:t> next slide, demo constructor that splits a name into first and last;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46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demo pulling out ‘ ‘ into a</a:t>
            </a:r>
            <a:r>
              <a:rPr lang="en-US" baseline="0" dirty="0" smtClean="0"/>
              <a:t> static final field called separator.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1182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810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make these</a:t>
            </a:r>
            <a:r>
              <a:rPr lang="en-US" baseline="0" dirty="0" smtClean="0"/>
              <a:t> changes, then override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in PhD and use </a:t>
            </a:r>
            <a:r>
              <a:rPr lang="en-US" baseline="0" dirty="0" err="1" smtClean="0"/>
              <a:t>super.toString</a:t>
            </a:r>
            <a:r>
              <a:rPr lang="en-US" baseline="0" dirty="0" smtClean="0"/>
              <a:t>().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8592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Refactor</a:t>
            </a:r>
            <a:r>
              <a:rPr lang="en-US" baseline="0" dirty="0" smtClean="0"/>
              <a:t> “Dr.” into a static variable. Then change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to use separator instead of ‘ ‘. Then override </a:t>
            </a:r>
            <a:r>
              <a:rPr lang="en-US" baseline="0" dirty="0" err="1" smtClean="0"/>
              <a:t>getName</a:t>
            </a:r>
            <a:r>
              <a:rPr lang="en-US" baseline="0" dirty="0" smtClean="0"/>
              <a:t> to use </a:t>
            </a:r>
            <a:r>
              <a:rPr lang="en-US" baseline="0" dirty="0" err="1" smtClean="0"/>
              <a:t>middleInitial</a:t>
            </a:r>
            <a:r>
              <a:rPr lang="en-US" baseline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362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9/1/16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9/1/16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9/1/16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9/1/16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9/1/16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2016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5: Local vars; Inside-out rule; constructors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80741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…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= h; min = m; assert </a:t>
            </a:r>
            <a:r>
              <a:rPr lang="en-US" sz="2400" dirty="0" smtClean="0">
                <a:latin typeface="Times New Roman"/>
                <a:cs typeface="Times New Roman"/>
              </a:rPr>
              <a:t>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(m / 60, m % 60);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6800" y="5257800"/>
            <a:ext cx="5410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Time</a:t>
            </a:r>
            <a:r>
              <a:rPr lang="en-US" sz="2400" dirty="0" smtClean="0"/>
              <a:t>) to call another constructor in the class.</a:t>
            </a:r>
          </a:p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0338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382000" cy="44958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b="1" dirty="0">
                <a:solidFill>
                  <a:srgbClr val="8B008C"/>
                </a:solidFill>
              </a:rPr>
              <a:t>I</a:t>
            </a:r>
            <a:r>
              <a:rPr lang="en-US" sz="2400" b="1" i="1" dirty="0" smtClean="0">
                <a:solidFill>
                  <a:srgbClr val="8B008C"/>
                </a:solidFill>
              </a:rPr>
              <a:t>nside</a:t>
            </a:r>
            <a:r>
              <a:rPr lang="en-US" sz="2400" b="1" i="1" dirty="0">
                <a:solidFill>
                  <a:srgbClr val="8B008C"/>
                </a:solidFill>
              </a:rPr>
              <a:t>-out </a:t>
            </a:r>
            <a:r>
              <a:rPr lang="en-US" sz="2400" b="1" i="1" dirty="0" smtClean="0">
                <a:solidFill>
                  <a:srgbClr val="8B008C"/>
                </a:solidFill>
              </a:rPr>
              <a:t>rule</a:t>
            </a:r>
            <a:r>
              <a:rPr lang="en-US" sz="2400" b="1" dirty="0" smtClean="0">
                <a:solidFill>
                  <a:srgbClr val="8B008C"/>
                </a:solidFill>
              </a:rPr>
              <a:t>: </a:t>
            </a:r>
            <a:r>
              <a:rPr lang="en-US" sz="2400" dirty="0" smtClean="0"/>
              <a:t>Code </a:t>
            </a:r>
            <a:r>
              <a:rPr lang="en-US" sz="2400" dirty="0"/>
              <a:t>in a construct can reference </a:t>
            </a:r>
            <a:r>
              <a:rPr lang="en-US" sz="2400" dirty="0" smtClean="0"/>
              <a:t>names </a:t>
            </a:r>
            <a:r>
              <a:rPr lang="en-US" sz="2400" dirty="0"/>
              <a:t>declared 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that construct, as well </a:t>
            </a:r>
            <a:r>
              <a:rPr lang="en-US" sz="2400" dirty="0" smtClean="0"/>
              <a:t>as names </a:t>
            </a:r>
            <a:r>
              <a:rPr lang="en-US" sz="2400" dirty="0"/>
              <a:t>that appear in </a:t>
            </a:r>
            <a:r>
              <a:rPr lang="en-US" sz="2400" u="sng" dirty="0" smtClean="0"/>
              <a:t>enclosing</a:t>
            </a:r>
            <a:r>
              <a:rPr lang="en-US" sz="2400" dirty="0" smtClean="0"/>
              <a:t> </a:t>
            </a:r>
            <a:r>
              <a:rPr lang="en-US" sz="2400" dirty="0"/>
              <a:t>constructs. (If </a:t>
            </a:r>
            <a:r>
              <a:rPr lang="en-US" sz="2400" dirty="0" smtClean="0"/>
              <a:t>name </a:t>
            </a:r>
            <a:r>
              <a:rPr lang="en-US" sz="2400" dirty="0"/>
              <a:t>is declared twice, the closer one prevails.)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2667000"/>
            <a:ext cx="7696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762000" y="2890838"/>
            <a:ext cx="3275592" cy="2290763"/>
            <a:chOff x="480" y="2013"/>
            <a:chExt cx="1555" cy="1443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80" y="2013"/>
              <a:ext cx="1519" cy="1443"/>
              <a:chOff x="480" y="2013"/>
              <a:chExt cx="1519" cy="1443"/>
            </a:xfrm>
          </p:grpSpPr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519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1395" y="2304"/>
                <a:ext cx="604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Person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13"/>
                <a:ext cx="915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Person@a0</a:t>
                </a:r>
                <a:endParaRPr lang="en-US" dirty="0"/>
              </a:p>
            </p:txBody>
          </p:sp>
        </p:grp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697" y="2304"/>
              <a:ext cx="5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name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480" y="2688"/>
              <a:ext cx="155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 smtClean="0"/>
                <a:t>getNameWithSep</a:t>
              </a:r>
              <a:r>
                <a:rPr lang="en-US" dirty="0" smtClean="0"/>
                <a:t>() </a:t>
              </a:r>
              <a:r>
                <a:rPr lang="en-US" dirty="0"/>
                <a:t>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name </a:t>
              </a:r>
              <a:r>
                <a:rPr lang="en-US" dirty="0"/>
                <a:t>+ </a:t>
              </a:r>
              <a:r>
                <a:rPr lang="en-US" dirty="0" err="1" smtClean="0">
                  <a:solidFill>
                    <a:srgbClr val="0000FF"/>
                  </a:solidFill>
                </a:rPr>
                <a:t>sep</a:t>
              </a:r>
              <a:r>
                <a:rPr lang="en-US" dirty="0" smtClean="0"/>
                <a:t>;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4583112" y="3754438"/>
            <a:ext cx="3798879" cy="2341563"/>
            <a:chOff x="480" y="2013"/>
            <a:chExt cx="2094" cy="1475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480" y="2013"/>
              <a:ext cx="1884" cy="1475"/>
              <a:chOff x="480" y="2013"/>
              <a:chExt cx="1884" cy="1475"/>
            </a:xfrm>
          </p:grpSpPr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884" cy="118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2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304"/>
                <a:ext cx="588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Person</a:t>
                </a:r>
              </a:p>
            </p:txBody>
          </p:sp>
          <p:sp>
            <p:nvSpPr>
              <p:cNvPr id="23" name="Text Box 19"/>
              <p:cNvSpPr txBox="1">
                <a:spLocks noChangeArrowheads="1"/>
              </p:cNvSpPr>
              <p:nvPr/>
            </p:nvSpPr>
            <p:spPr bwMode="auto">
              <a:xfrm>
                <a:off x="480" y="2013"/>
                <a:ext cx="117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Person@a1</a:t>
                </a:r>
                <a:endParaRPr lang="en-US" dirty="0"/>
              </a:p>
            </p:txBody>
          </p:sp>
        </p:grp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690" y="2288"/>
              <a:ext cx="6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name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522" y="2720"/>
              <a:ext cx="205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/>
                <a:t>getNameWithSep</a:t>
              </a:r>
              <a:r>
                <a:rPr lang="en-US" dirty="0"/>
                <a:t> () 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name </a:t>
              </a:r>
              <a:r>
                <a:rPr lang="en-US" dirty="0"/>
                <a:t>+ </a:t>
              </a:r>
              <a:r>
                <a:rPr lang="en-US" dirty="0" err="1" smtClean="0">
                  <a:solidFill>
                    <a:srgbClr val="0000FF"/>
                  </a:solidFill>
                </a:rPr>
                <a:t>sep</a:t>
              </a:r>
              <a:r>
                <a:rPr lang="en-US" dirty="0" smtClean="0"/>
                <a:t>;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sp>
        <p:nvSpPr>
          <p:cNvPr id="24" name="Line 26"/>
          <p:cNvSpPr>
            <a:spLocks noChangeShapeType="1"/>
          </p:cNvSpPr>
          <p:nvPr/>
        </p:nvSpPr>
        <p:spPr bwMode="auto">
          <a:xfrm flipH="1" flipV="1">
            <a:off x="1981200" y="3810000"/>
            <a:ext cx="30480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V="1">
            <a:off x="3505200" y="3276600"/>
            <a:ext cx="1600200" cy="1295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 flipV="1">
            <a:off x="5715000" y="3276600"/>
            <a:ext cx="1447800" cy="2133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 flipV="1">
            <a:off x="5181600" y="4648200"/>
            <a:ext cx="76200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733800" y="6172200"/>
            <a:ext cx="457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/>
              <a:t>Person’s objects and static components</a:t>
            </a:r>
            <a:endParaRPr lang="en-US" sz="2000" dirty="0"/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4038600" y="2803525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 dirty="0" err="1" smtClean="0">
                <a:solidFill>
                  <a:srgbClr val="0000FF"/>
                </a:solidFill>
              </a:rPr>
              <a:t>sep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7033480" y="2667000"/>
            <a:ext cx="127232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57400" y="3505200"/>
            <a:ext cx="4572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791200" y="4343400"/>
            <a:ext cx="4572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715000" y="2895600"/>
            <a:ext cx="4572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3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557199"/>
            <a:ext cx="8229600" cy="489364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person “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n”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Person(String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, String l) {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first= n;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last= </a:t>
            </a:r>
            <a:r>
              <a:rPr lang="en-US" sz="2400" dirty="0">
                <a:latin typeface="Times New Roman"/>
                <a:cs typeface="Times New Roman"/>
              </a:rPr>
              <a:t>l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Constructor: PhD “Dr. 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. l”*/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PhD(String </a:t>
            </a:r>
            <a:r>
              <a:rPr lang="en-US" sz="2400" dirty="0">
                <a:latin typeface="Times New Roman"/>
                <a:cs typeface="Times New Roman"/>
              </a:rPr>
              <a:t>f, </a:t>
            </a:r>
            <a:r>
              <a:rPr lang="en-US" sz="2400" dirty="0" smtClean="0">
                <a:latin typeface="Times New Roman"/>
                <a:cs typeface="Times New Roman"/>
              </a:rPr>
              <a:t>char </a:t>
            </a:r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, String </a:t>
            </a:r>
            <a:r>
              <a:rPr lang="en-US" sz="2400" dirty="0">
                <a:latin typeface="Times New Roman"/>
                <a:cs typeface="Times New Roman"/>
              </a:rPr>
              <a:t>l)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super(f, l);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middle= m;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new PhD(“Ross”, ‘E’, “Tate”);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Constructing with a Superclass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257800" y="2514600"/>
            <a:ext cx="3657997" cy="4038600"/>
            <a:chOff x="5257800" y="2514600"/>
            <a:chExt cx="3657997" cy="4038600"/>
          </a:xfrm>
        </p:grpSpPr>
        <p:grpSp>
          <p:nvGrpSpPr>
            <p:cNvPr id="4" name="Group 3"/>
            <p:cNvGrpSpPr/>
            <p:nvPr/>
          </p:nvGrpSpPr>
          <p:grpSpPr>
            <a:xfrm>
              <a:off x="5257800" y="2514600"/>
              <a:ext cx="3657997" cy="4038600"/>
              <a:chOff x="5257800" y="2514600"/>
              <a:chExt cx="3657997" cy="4038600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5257800" y="2895600"/>
                <a:ext cx="3657997" cy="3657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5257800" y="2514600"/>
                <a:ext cx="1981200" cy="381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b="1" dirty="0" smtClean="0">
                    <a:solidFill>
                      <a:srgbClr val="E41900"/>
                    </a:solidFill>
                  </a:rPr>
                  <a:t>PhD@a0</a:t>
                </a:r>
                <a:endParaRPr lang="en-US" sz="2400" dirty="0"/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7467732" y="2895600"/>
                <a:ext cx="1448065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Object</a:t>
                </a: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5257800" y="42672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first</a:t>
                </a:r>
                <a:endParaRPr lang="en-US" sz="2400" dirty="0"/>
              </a:p>
            </p:txBody>
          </p:sp>
          <p:sp>
            <p:nvSpPr>
              <p:cNvPr id="18" name="Rectangle 15"/>
              <p:cNvSpPr>
                <a:spLocks noChangeArrowheads="1"/>
              </p:cNvSpPr>
              <p:nvPr/>
            </p:nvSpPr>
            <p:spPr bwMode="auto">
              <a:xfrm>
                <a:off x="7036065" y="4267200"/>
                <a:ext cx="6604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last</a:t>
                </a:r>
                <a:endParaRPr lang="en-US" sz="2400" dirty="0"/>
              </a:p>
            </p:txBody>
          </p:sp>
          <p:sp>
            <p:nvSpPr>
              <p:cNvPr id="24" name="Rectangle 21"/>
              <p:cNvSpPr>
                <a:spLocks noChangeArrowheads="1"/>
              </p:cNvSpPr>
              <p:nvPr/>
            </p:nvSpPr>
            <p:spPr bwMode="auto">
              <a:xfrm>
                <a:off x="5407422" y="3048000"/>
                <a:ext cx="1298443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5257800" y="35052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7467732" y="35052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Person</a:t>
                </a:r>
                <a:endParaRPr lang="en-US" sz="2400" dirty="0"/>
              </a:p>
            </p:txBody>
          </p: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5257800" y="52578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7467732" y="52578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PhD</a:t>
                </a:r>
                <a:endParaRPr lang="en-US" sz="2400" dirty="0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5402263" y="5943600"/>
                <a:ext cx="999199" cy="38100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middle</a:t>
                </a:r>
                <a:endParaRPr lang="en-US" sz="2400" dirty="0"/>
              </a:p>
            </p:txBody>
          </p:sp>
          <p:sp>
            <p:nvSpPr>
              <p:cNvPr id="28" name="Rectangle 21"/>
              <p:cNvSpPr>
                <a:spLocks noChangeArrowheads="1"/>
              </p:cNvSpPr>
              <p:nvPr/>
            </p:nvSpPr>
            <p:spPr bwMode="auto">
              <a:xfrm>
                <a:off x="5334000" y="4724400"/>
                <a:ext cx="142648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 smtClean="0"/>
                  <a:t>getName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9" name="Rectangle 21"/>
              <p:cNvSpPr>
                <a:spLocks noChangeArrowheads="1"/>
              </p:cNvSpPr>
              <p:nvPr/>
            </p:nvSpPr>
            <p:spPr bwMode="auto">
              <a:xfrm>
                <a:off x="7086600" y="4724400"/>
                <a:ext cx="129680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32" name="Rectangle 14"/>
            <p:cNvSpPr>
              <a:spLocks noChangeArrowheads="1"/>
            </p:cNvSpPr>
            <p:nvPr/>
          </p:nvSpPr>
          <p:spPr bwMode="auto">
            <a:xfrm>
              <a:off x="6050743" y="41910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 smtClean="0"/>
                <a:t>null</a:t>
              </a:r>
              <a:endParaRPr lang="en-US" sz="2400" dirty="0"/>
            </a:p>
          </p:txBody>
        </p: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7732316" y="41910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null</a:t>
              </a:r>
              <a:endParaRPr lang="en-US" sz="2400" dirty="0"/>
            </a:p>
          </p:txBody>
        </p:sp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6477000" y="58674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‘\0’</a:t>
              </a:r>
              <a:endParaRPr lang="en-US" sz="2400" dirty="0"/>
            </a:p>
          </p:txBody>
        </p:sp>
      </p:grp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050743" y="4191000"/>
            <a:ext cx="883457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Ross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7732316" y="4191000"/>
            <a:ext cx="95448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“Tate”</a:t>
            </a:r>
            <a:endParaRPr lang="en-US" sz="2400" dirty="0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6477000" y="5867400"/>
            <a:ext cx="54861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‘E’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46091" y="2819400"/>
            <a:ext cx="3359309" cy="830997"/>
          </a:xfrm>
          <a:prstGeom prst="borderCallout1">
            <a:avLst>
              <a:gd name="adj1" fmla="val 97513"/>
              <a:gd name="adj2" fmla="val 1409"/>
              <a:gd name="adj3" fmla="val 220220"/>
              <a:gd name="adj4" fmla="val -20855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super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Person</a:t>
            </a:r>
            <a:r>
              <a:rPr lang="en-US" sz="2400" dirty="0" smtClean="0"/>
              <a:t>) to call superclass constructor.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193181" y="4884003"/>
            <a:ext cx="2934754" cy="830997"/>
          </a:xfrm>
          <a:prstGeom prst="borderCallout1">
            <a:avLst>
              <a:gd name="adj1" fmla="val 7167"/>
              <a:gd name="adj2" fmla="val 522"/>
              <a:gd name="adj3" fmla="val -1011"/>
              <a:gd name="adj4" fmla="val -6191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716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1" grpId="0" animBg="1"/>
      <p:bldP spid="30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09349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About </a:t>
            </a:r>
            <a:r>
              <a:rPr lang="en-US" sz="3600" b="1" dirty="0" smtClean="0">
                <a:solidFill>
                  <a:srgbClr val="800000"/>
                </a:solidFill>
              </a:rPr>
              <a:t>super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443238" y="1981200"/>
            <a:ext cx="3243562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Within a subclass object,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latin typeface="Times New Roman"/>
                <a:cs typeface="Times New Roman"/>
              </a:rPr>
              <a:t> refers to the partition above the one that contains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5486400" y="4191000"/>
            <a:ext cx="2267107" cy="193899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Because of </a:t>
            </a:r>
            <a:r>
              <a:rPr lang="en-US" dirty="0" smtClean="0"/>
              <a:t>keyword </a:t>
            </a:r>
            <a:r>
              <a:rPr lang="en-US" b="1" dirty="0">
                <a:solidFill>
                  <a:srgbClr val="800000"/>
                </a:solidFill>
              </a:rPr>
              <a:t>super</a:t>
            </a:r>
            <a:r>
              <a:rPr lang="en-US" dirty="0"/>
              <a:t>, </a:t>
            </a:r>
            <a:r>
              <a:rPr lang="en-US" dirty="0" smtClean="0"/>
              <a:t>the call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/>
              <a:t>here refers to the </a:t>
            </a:r>
            <a:r>
              <a:rPr lang="en-US" dirty="0" smtClean="0">
                <a:solidFill>
                  <a:srgbClr val="800000"/>
                </a:solidFill>
              </a:rPr>
              <a:t>Person</a:t>
            </a:r>
            <a:r>
              <a:rPr lang="en-US" dirty="0" smtClean="0"/>
              <a:t> partition.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09600" y="2133600"/>
            <a:ext cx="4416552" cy="3886200"/>
            <a:chOff x="2666603" y="2209800"/>
            <a:chExt cx="3657997" cy="3886200"/>
          </a:xfrm>
        </p:grpSpPr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505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0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ja-JP" altLang="en-US" sz="2400" dirty="0" smtClean="0"/>
                <a:t>“</a:t>
              </a:r>
              <a:r>
                <a:rPr lang="en-US" altLang="ja-JP" sz="2400" dirty="0" smtClean="0"/>
                <a:t>Ross</a:t>
              </a:r>
              <a:r>
                <a:rPr lang="ja-JP" alt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32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“Tate”</a:t>
              </a:r>
              <a:endParaRPr lang="en-US" sz="2400" dirty="0"/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‘E’</a:t>
              </a:r>
              <a:endParaRPr lang="en-US" sz="2400" dirty="0"/>
            </a:p>
          </p:txBody>
        </p:sp>
      </p:grpSp>
      <p:sp>
        <p:nvSpPr>
          <p:cNvPr id="35" name="Rectangle 21"/>
          <p:cNvSpPr>
            <a:spLocks noChangeArrowheads="1"/>
          </p:cNvSpPr>
          <p:nvPr/>
        </p:nvSpPr>
        <p:spPr bwMode="auto">
          <a:xfrm>
            <a:off x="684396" y="55626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 { … </a:t>
            </a:r>
            <a:r>
              <a:rPr lang="en-US" sz="2400" b="1" dirty="0" err="1">
                <a:solidFill>
                  <a:srgbClr val="800000"/>
                </a:solidFill>
              </a:rPr>
              <a:t>super</a:t>
            </a:r>
            <a:r>
              <a:rPr lang="en-US" sz="2400" dirty="0" err="1" smtClean="0"/>
              <a:t>.toString</a:t>
            </a:r>
            <a:r>
              <a:rPr lang="en-US" sz="2400" dirty="0" smtClean="0"/>
              <a:t>() … }</a:t>
            </a:r>
            <a:endParaRPr lang="en-US" sz="2400" dirty="0"/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4448569" y="4337709"/>
            <a:ext cx="809229" cy="15546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565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and Inside-Out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666603" y="2438400"/>
            <a:ext cx="3657997" cy="4038600"/>
            <a:chOff x="2666603" y="2209800"/>
            <a:chExt cx="3657997" cy="403860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657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ja-JP" altLang="en-US" sz="2400" dirty="0" smtClean="0"/>
                <a:t>“</a:t>
              </a:r>
              <a:r>
                <a:rPr lang="en-US" altLang="ja-JP" sz="2400" dirty="0" smtClean="0"/>
                <a:t>Ross</a:t>
              </a:r>
              <a:r>
                <a:rPr lang="ja-JP" alt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“Tate”</a:t>
              </a:r>
              <a:endParaRPr lang="en-US" sz="2400" dirty="0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‘E’</a:t>
              </a:r>
              <a:endParaRPr lang="en-US" sz="2400" dirty="0"/>
            </a:p>
          </p:txBody>
        </p:sp>
      </p:grp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743200" y="5867400"/>
            <a:ext cx="142648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 smtClean="0"/>
              <a:t>getName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4495800" y="58674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6429771" y="4566309"/>
            <a:ext cx="1828454" cy="1554632"/>
            <a:chOff x="6429771" y="4566309"/>
            <a:chExt cx="1828454" cy="1554632"/>
          </a:xfrm>
        </p:grpSpPr>
        <p:sp>
          <p:nvSpPr>
            <p:cNvPr id="26" name="Curved Right Arrow 25"/>
            <p:cNvSpPr/>
            <p:nvPr/>
          </p:nvSpPr>
          <p:spPr>
            <a:xfrm flipH="1" flipV="1">
              <a:off x="6429771" y="4566309"/>
              <a:ext cx="809229" cy="155463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215952" y="4953000"/>
              <a:ext cx="1042273" cy="5437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baseline="-25000" dirty="0">
                  <a:solidFill>
                    <a:srgbClr val="800000"/>
                  </a:solidFill>
                </a:rPr>
                <a:t>super</a:t>
              </a:r>
              <a:endParaRPr lang="en-US" sz="4400" baseline="-250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7190" y="1695651"/>
            <a:ext cx="8465821" cy="5009950"/>
            <a:chOff x="762000" y="1676399"/>
            <a:chExt cx="7696200" cy="5105401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62000" y="1676399"/>
              <a:ext cx="7696200" cy="5105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6682339" y="1676399"/>
              <a:ext cx="1772396" cy="5239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no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Person</a:t>
              </a:r>
              <a:endParaRPr lang="en-US" dirty="0"/>
            </a:p>
          </p:txBody>
        </p:sp>
      </p:grp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6720743" y="3323926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title</a:t>
            </a:r>
            <a:endParaRPr lang="en-US" sz="2400" dirty="0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7426457" y="3323925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Dr.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09600" y="2819401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sep</a:t>
            </a:r>
            <a:endParaRPr lang="en-US" sz="2400" dirty="0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1315314" y="2819400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 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8643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Without OO 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6854952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Without OO, you would write a long involved method: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double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>
                <a:solidFill>
                  <a:srgbClr val="800000"/>
                </a:solidFill>
              </a:rPr>
              <a:t>(Person p) {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if </a:t>
            </a:r>
            <a:r>
              <a:rPr lang="en-US" sz="2400" dirty="0" smtClean="0">
                <a:solidFill>
                  <a:srgbClr val="800000"/>
                </a:solidFill>
              </a:rPr>
              <a:t>(p is a PhD)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if</a:t>
            </a:r>
            <a:r>
              <a:rPr lang="en-US" sz="2400" dirty="0" smtClean="0">
                <a:solidFill>
                  <a:srgbClr val="800000"/>
                </a:solidFill>
              </a:rPr>
              <a:t> (p hates formality)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if (p prefers anonymity)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124200"/>
            <a:ext cx="4267200" cy="33547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OO eliminates need for many of these long, convoluted methods, which are hard to maintain.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Instead, each subclass has its own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Results in many overriding method implementations, each of which is usually very short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02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</a:t>
            </a:r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to text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Local variable: variable declared in a method body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B.10–B.11   </a:t>
            </a:r>
            <a:r>
              <a:rPr lang="en-US" sz="2400" dirty="0" smtClean="0">
                <a:solidFill>
                  <a:srgbClr val="800000"/>
                </a:solidFill>
              </a:rPr>
              <a:t>slide 45</a:t>
            </a:r>
          </a:p>
          <a:p>
            <a:r>
              <a:rPr lang="en-US" sz="2400" dirty="0" smtClean="0"/>
              <a:t>Inside-out rule, bottom-up/overriding rule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31-32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/>
              <a:t>and consequences thereof</a:t>
            </a: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45</a:t>
            </a:r>
            <a:endParaRPr lang="en-US" sz="2400" dirty="0" smtClean="0"/>
          </a:p>
          <a:p>
            <a:r>
              <a:rPr lang="en-US" sz="2400" dirty="0"/>
              <a:t>U</a:t>
            </a:r>
            <a:r>
              <a:rPr lang="en-US" sz="2400" dirty="0" smtClean="0"/>
              <a:t>se of </a:t>
            </a:r>
            <a:r>
              <a:rPr lang="en-US" sz="2400" b="1" dirty="0" smtClean="0">
                <a:solidFill>
                  <a:srgbClr val="800000"/>
                </a:solidFill>
              </a:rPr>
              <a:t>this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B.10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23-24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800000"/>
                </a:solidFill>
              </a:rPr>
              <a:t>super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28, 33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Constructors in a subclass </a:t>
            </a:r>
            <a:r>
              <a:rPr lang="en-US" sz="2400" dirty="0" smtClean="0">
                <a:solidFill>
                  <a:srgbClr val="008000"/>
                </a:solidFill>
              </a:rPr>
              <a:t>C.9–C.10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24-29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First statement of a constructor body must be a call on another constructor —if not Java puts in </a:t>
            </a:r>
            <a:r>
              <a:rPr lang="en-US" sz="2400" b="1" dirty="0" smtClean="0">
                <a:solidFill>
                  <a:srgbClr val="800000"/>
                </a:solidFill>
              </a:rPr>
              <a:t>super</a:t>
            </a:r>
            <a:r>
              <a:rPr lang="en-US" sz="2400" dirty="0" smtClean="0">
                <a:solidFill>
                  <a:srgbClr val="800000"/>
                </a:solidFill>
              </a:rPr>
              <a:t>();  </a:t>
            </a:r>
            <a:r>
              <a:rPr lang="en-US" sz="2400" dirty="0" smtClean="0">
                <a:solidFill>
                  <a:srgbClr val="008000"/>
                </a:solidFill>
              </a:rPr>
              <a:t>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4.2 Keep methods short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4.3 Use statement-comments 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4.4 Use returns to simplify method 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4.6 Declare local variables close to first use …</a:t>
            </a: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323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05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 </a:t>
            </a:r>
            <a:r>
              <a:rPr lang="fr-FR" sz="2400" b="1" dirty="0" err="1">
                <a:latin typeface="Times New Roman"/>
                <a:cs typeface="Times New Roman"/>
              </a:rPr>
              <a:t>int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endParaRPr lang="fr-FR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076272"/>
            <a:ext cx="2685777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Parameter: variable declared in () of method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609600"/>
            <a:ext cx="1999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iddle(8, </a:t>
            </a:r>
            <a:r>
              <a:rPr lang="en-US" sz="2400" dirty="0">
                <a:solidFill>
                  <a:srgbClr val="FF0000"/>
                </a:solidFill>
              </a:rPr>
              <a:t>6</a:t>
            </a:r>
            <a:r>
              <a:rPr lang="en-US" sz="2400" dirty="0" smtClean="0">
                <a:solidFill>
                  <a:srgbClr val="FF0000"/>
                </a:solidFill>
              </a:rPr>
              <a:t>, 7)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19800" y="3429000"/>
            <a:ext cx="2541708" cy="461665"/>
            <a:chOff x="6077928" y="3653135"/>
            <a:chExt cx="2541708" cy="461665"/>
          </a:xfrm>
        </p:grpSpPr>
        <p:sp>
          <p:nvSpPr>
            <p:cNvPr id="6" name="TextBox 114"/>
            <p:cNvSpPr txBox="1">
              <a:spLocks noChangeArrowheads="1"/>
            </p:cNvSpPr>
            <p:nvPr/>
          </p:nvSpPr>
          <p:spPr bwMode="auto">
            <a:xfrm>
              <a:off x="6077928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a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8" name="TextBox 58"/>
            <p:cNvSpPr txBox="1">
              <a:spLocks noChangeArrowheads="1"/>
            </p:cNvSpPr>
            <p:nvPr/>
          </p:nvSpPr>
          <p:spPr bwMode="auto">
            <a:xfrm>
              <a:off x="6458928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" name="TextBox 114"/>
            <p:cNvSpPr txBox="1">
              <a:spLocks noChangeArrowheads="1"/>
            </p:cNvSpPr>
            <p:nvPr/>
          </p:nvSpPr>
          <p:spPr bwMode="auto">
            <a:xfrm>
              <a:off x="7781436" y="3653135"/>
              <a:ext cx="4481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c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1" name="TextBox 58"/>
            <p:cNvSpPr txBox="1">
              <a:spLocks noChangeArrowheads="1"/>
            </p:cNvSpPr>
            <p:nvPr/>
          </p:nvSpPr>
          <p:spPr bwMode="auto">
            <a:xfrm>
              <a:off x="8229600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2" name="TextBox 114"/>
            <p:cNvSpPr txBox="1">
              <a:spLocks noChangeArrowheads="1"/>
            </p:cNvSpPr>
            <p:nvPr/>
          </p:nvSpPr>
          <p:spPr bwMode="auto">
            <a:xfrm>
              <a:off x="6925164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b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3" name="TextBox 58"/>
            <p:cNvSpPr txBox="1">
              <a:spLocks noChangeArrowheads="1"/>
            </p:cNvSpPr>
            <p:nvPr/>
          </p:nvSpPr>
          <p:spPr bwMode="auto">
            <a:xfrm>
              <a:off x="7306164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743200"/>
            <a:ext cx="2228577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Local variable: variable declared in method body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24600" y="4038600"/>
            <a:ext cx="1295400" cy="533400"/>
            <a:chOff x="6324600" y="4038600"/>
            <a:chExt cx="1295400" cy="533400"/>
          </a:xfrm>
        </p:grpSpPr>
        <p:sp>
          <p:nvSpPr>
            <p:cNvPr id="16" name="TextBox 114"/>
            <p:cNvSpPr txBox="1">
              <a:spLocks noChangeArrowheads="1"/>
            </p:cNvSpPr>
            <p:nvPr/>
          </p:nvSpPr>
          <p:spPr bwMode="auto">
            <a:xfrm>
              <a:off x="6324600" y="4110335"/>
              <a:ext cx="8661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temp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7" name="TextBox 58"/>
            <p:cNvSpPr txBox="1">
              <a:spLocks noChangeArrowheads="1"/>
            </p:cNvSpPr>
            <p:nvPr/>
          </p:nvSpPr>
          <p:spPr bwMode="auto">
            <a:xfrm>
              <a:off x="7229964" y="4038600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886200" y="4648200"/>
            <a:ext cx="4648200" cy="1938992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parameters and local variables are created when a call is executed,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method body is executed. They are destroyed when method body terminates.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of 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543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4221540"/>
            <a:ext cx="44196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Scope of local variable </a:t>
            </a:r>
            <a:r>
              <a:rPr lang="en-US" sz="2400" dirty="0" smtClean="0"/>
              <a:t>(where it can be used): from its declaration to the end of the block in which it is declared.</a:t>
            </a:r>
            <a:endParaRPr lang="en-US" sz="24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914400" y="2438400"/>
            <a:ext cx="3581891" cy="1447800"/>
            <a:chOff x="914400" y="2438400"/>
            <a:chExt cx="3581891" cy="1447800"/>
          </a:xfrm>
        </p:grpSpPr>
        <p:sp>
          <p:nvSpPr>
            <p:cNvPr id="19" name="TextBox 18"/>
            <p:cNvSpPr txBox="1"/>
            <p:nvPr/>
          </p:nvSpPr>
          <p:spPr>
            <a:xfrm>
              <a:off x="3657600" y="2819400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14400" y="3886200"/>
              <a:ext cx="30480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60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declaration placement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temp;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5334000"/>
            <a:ext cx="4419600" cy="830997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Principle: </a:t>
            </a:r>
            <a:r>
              <a:rPr lang="en-US" sz="2400" dirty="0" smtClean="0"/>
              <a:t>Declare a local variable as close to its first use as possible.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362200"/>
            <a:ext cx="43434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Not good! </a:t>
            </a:r>
            <a:r>
              <a:rPr lang="en-US" sz="2400" dirty="0"/>
              <a:t>N</a:t>
            </a:r>
            <a:r>
              <a:rPr lang="en-US" sz="2400" dirty="0" smtClean="0"/>
              <a:t>o need for reader to know about </a:t>
            </a:r>
            <a:r>
              <a:rPr lang="en-US" sz="2400" dirty="0" smtClean="0">
                <a:solidFill>
                  <a:srgbClr val="800000"/>
                </a:solidFill>
              </a:rPr>
              <a:t>temp</a:t>
            </a:r>
            <a:r>
              <a:rPr lang="en-US" sz="2400" dirty="0" smtClean="0"/>
              <a:t> except when reading the then-part of the if- statement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80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Assertions promote understanding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924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733800"/>
            <a:ext cx="4038600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Assertion: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sserting that </a:t>
            </a:r>
            <a:r>
              <a:rPr lang="en-US" sz="2400" dirty="0" smtClean="0">
                <a:solidFill>
                  <a:srgbClr val="FF0000"/>
                </a:solidFill>
              </a:rPr>
              <a:t>b &lt;= c </a:t>
            </a:r>
            <a:r>
              <a:rPr lang="en-US" sz="2400" dirty="0" smtClean="0">
                <a:solidFill>
                  <a:srgbClr val="800000"/>
                </a:solidFill>
              </a:rPr>
              <a:t>at this point. Helps reader understand code below.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4267200"/>
            <a:ext cx="2286000" cy="0"/>
          </a:xfrm>
          <a:prstGeom prst="line">
            <a:avLst/>
          </a:prstGeom>
          <a:ln w="444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4478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middle value of a, b, c (no ordering assumed)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static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middle(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b,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 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(b &gt;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b= c;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c=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b &lt;= c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r>
              <a:rPr lang="fr-FR" sz="2400" b="1" dirty="0" smtClean="0">
                <a:latin typeface="Times New Roman"/>
                <a:cs typeface="Times New Roman"/>
              </a:rPr>
              <a:t>if</a:t>
            </a:r>
            <a:r>
              <a:rPr lang="fr-FR" sz="2400" dirty="0" smtClean="0">
                <a:latin typeface="Times New Roman"/>
                <a:cs typeface="Times New Roman"/>
              </a:rPr>
              <a:t> (a &lt;= b)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   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a and c are both greater than b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    </a:t>
            </a:r>
            <a:r>
              <a:rPr lang="is-IS" sz="2400" b="1" dirty="0" smtClean="0">
                <a:latin typeface="Times New Roman"/>
                <a:cs typeface="Times New Roman"/>
              </a:rPr>
              <a:t>return</a:t>
            </a:r>
            <a:r>
              <a:rPr lang="is-IS" sz="2400" dirty="0" smtClean="0">
                <a:latin typeface="Times New Roman"/>
                <a:cs typeface="Times New Roman"/>
              </a:rPr>
              <a:t> Math.min(a, c);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4479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Bottom</a:t>
            </a:r>
            <a:r>
              <a:rPr lang="en-US" sz="3600" smtClean="0">
                <a:solidFill>
                  <a:srgbClr val="800000"/>
                </a:solidFill>
              </a:rPr>
              <a:t>-up/overriding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019800" y="54864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</a:t>
            </a:r>
            <a:r>
              <a:rPr lang="en-US" dirty="0" smtClean="0"/>
              <a:t>) { … 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638800" y="2971800"/>
            <a:ext cx="2743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162800" y="2971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638800" y="2514600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6688138" y="4338935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6019800" y="3657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56388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19800" y="5029200"/>
            <a:ext cx="685800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latin typeface="Times New Roman"/>
                <a:cs typeface="Times New Roman"/>
              </a:rPr>
              <a:t>name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781800" y="4953000"/>
            <a:ext cx="106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>
                <a:latin typeface="Times New Roman"/>
                <a:cs typeface="Times New Roman"/>
              </a:rPr>
              <a:t>“</a:t>
            </a:r>
            <a:r>
              <a:rPr lang="en-US" altLang="ja-JP" sz="2400" dirty="0" smtClean="0">
                <a:latin typeface="Times New Roman"/>
                <a:cs typeface="Times New Roman"/>
              </a:rPr>
              <a:t>Turing</a:t>
            </a:r>
            <a:r>
              <a:rPr lang="ja-JP" altLang="en-US" sz="2400" dirty="0" smtClean="0">
                <a:latin typeface="Times New Roman"/>
                <a:cs typeface="Times New Roman"/>
              </a:rPr>
              <a:t>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4648200" y="17526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/>
              <a:t>turing</a:t>
            </a:r>
            <a:endParaRPr lang="en-US" dirty="0"/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562600" y="1743075"/>
            <a:ext cx="2286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E41900"/>
                </a:solidFill>
              </a:rPr>
              <a:t>Person@20</a:t>
            </a:r>
            <a:endParaRPr lang="en-US" dirty="0"/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57200" y="1600200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Which method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() is </a:t>
            </a:r>
            <a:r>
              <a:rPr lang="en-US" dirty="0" smtClean="0">
                <a:solidFill>
                  <a:srgbClr val="800000"/>
                </a:solidFill>
              </a:rPr>
              <a:t>called by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/>
              <a:t>turing.toString</a:t>
            </a:r>
            <a:r>
              <a:rPr lang="en-US" dirty="0" smtClean="0"/>
              <a:t>()   ?</a:t>
            </a:r>
            <a:endParaRPr lang="en-US" dirty="0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57200" y="3189287"/>
            <a:ext cx="3429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8B008C"/>
                </a:solidFill>
              </a:rPr>
              <a:t>Overriding </a:t>
            </a:r>
            <a:r>
              <a:rPr lang="en-US" b="1" dirty="0" smtClean="0">
                <a:solidFill>
                  <a:srgbClr val="8B008C"/>
                </a:solidFill>
              </a:rPr>
              <a:t>rule </a:t>
            </a:r>
            <a:r>
              <a:rPr lang="en-US" dirty="0"/>
              <a:t>or</a:t>
            </a:r>
            <a:br>
              <a:rPr lang="en-US" dirty="0"/>
            </a:br>
            <a:r>
              <a:rPr lang="en-US" b="1" dirty="0">
                <a:solidFill>
                  <a:srgbClr val="8B008C"/>
                </a:solidFill>
              </a:rPr>
              <a:t>bottom-up rule: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find out which is used, start at the bottom of the </a:t>
            </a:r>
            <a:r>
              <a:rPr lang="en-US" dirty="0" smtClean="0"/>
              <a:t>object and </a:t>
            </a:r>
            <a:r>
              <a:rPr lang="en-US" dirty="0"/>
              <a:t>search upward until a matching one is found.</a:t>
            </a: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5181600" y="3124200"/>
            <a:ext cx="0" cy="304800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75407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= h; min = m; assert 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= m /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min = m %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5257800"/>
            <a:ext cx="31242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change body to call first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354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15666</TotalTime>
  <Words>1248</Words>
  <Application>Microsoft Macintosh PowerPoint</Application>
  <PresentationFormat>On-screen Show (4:3)</PresentationFormat>
  <Paragraphs>275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CS/ENGRD 2110 Fall 2016</vt:lpstr>
      <vt:lpstr>References to text and JavaSummary.pptx</vt:lpstr>
      <vt:lpstr>Homework</vt:lpstr>
      <vt:lpstr>Local variables</vt:lpstr>
      <vt:lpstr>Scope of local variables</vt:lpstr>
      <vt:lpstr>Principle: declaration placement</vt:lpstr>
      <vt:lpstr>Assertions promote understanding</vt:lpstr>
      <vt:lpstr>Bottom-up/overriding rule</vt:lpstr>
      <vt:lpstr>Calling a constructor from a constructor</vt:lpstr>
      <vt:lpstr>Calling a constructor from a constructor</vt:lpstr>
      <vt:lpstr>Inside-out rule</vt:lpstr>
      <vt:lpstr>Constructing with a Superclass</vt:lpstr>
      <vt:lpstr>About super</vt:lpstr>
      <vt:lpstr>Bottom-Up and Inside-Out</vt:lpstr>
      <vt:lpstr>Without OO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455</cp:revision>
  <cp:lastPrinted>2014-09-09T01:01:04Z</cp:lastPrinted>
  <dcterms:created xsi:type="dcterms:W3CDTF">2006-08-16T00:00:00Z</dcterms:created>
  <dcterms:modified xsi:type="dcterms:W3CDTF">2016-09-01T17:53:32Z</dcterms:modified>
</cp:coreProperties>
</file>