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3"/>
  </p:notesMasterIdLst>
  <p:handoutMasterIdLst>
    <p:handoutMasterId r:id="rId24"/>
  </p:handoutMasterIdLst>
  <p:sldIdLst>
    <p:sldId id="256" r:id="rId2"/>
    <p:sldId id="324" r:id="rId3"/>
    <p:sldId id="282" r:id="rId4"/>
    <p:sldId id="321" r:id="rId5"/>
    <p:sldId id="289" r:id="rId6"/>
    <p:sldId id="297" r:id="rId7"/>
    <p:sldId id="298" r:id="rId8"/>
    <p:sldId id="332" r:id="rId9"/>
    <p:sldId id="328" r:id="rId10"/>
    <p:sldId id="313" r:id="rId11"/>
    <p:sldId id="314" r:id="rId12"/>
    <p:sldId id="315" r:id="rId13"/>
    <p:sldId id="329" r:id="rId14"/>
    <p:sldId id="316" r:id="rId15"/>
    <p:sldId id="317" r:id="rId16"/>
    <p:sldId id="318" r:id="rId17"/>
    <p:sldId id="330" r:id="rId18"/>
    <p:sldId id="319" r:id="rId19"/>
    <p:sldId id="320" r:id="rId20"/>
    <p:sldId id="326" r:id="rId21"/>
    <p:sldId id="333" r:id="rId22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5472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browse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C3F99"/>
    <a:srgbClr val="FFF7F3"/>
    <a:srgbClr val="F8DFF0"/>
    <a:srgbClr val="800000"/>
    <a:srgbClr val="FFFF8B"/>
    <a:srgbClr val="FF3300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6" autoAdjust="0"/>
    <p:restoredTop sz="94684" autoAdjust="0"/>
  </p:normalViewPr>
  <p:slideViewPr>
    <p:cSldViewPr>
      <p:cViewPr varScale="1">
        <p:scale>
          <a:sx n="99" d="100"/>
          <a:sy n="99" d="100"/>
        </p:scale>
        <p:origin x="-1192" y="-112"/>
      </p:cViewPr>
      <p:guideLst>
        <p:guide orient="horz" pos="2160"/>
        <p:guide pos="5472"/>
      </p:guideLst>
    </p:cSldViewPr>
  </p:slideViewPr>
  <p:outlineViewPr>
    <p:cViewPr>
      <p:scale>
        <a:sx n="33" d="100"/>
        <a:sy n="33" d="100"/>
      </p:scale>
      <p:origin x="0" y="537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notesMaster" Target="notesMasters/notesMaster1.xml"/><Relationship Id="rId24" Type="http://schemas.openxmlformats.org/officeDocument/2006/relationships/handoutMaster" Target="handoutMasters/handoutMaster1.xml"/><Relationship Id="rId25" Type="http://schemas.openxmlformats.org/officeDocument/2006/relationships/printerSettings" Target="printerSettings/printerSettings1.bin"/><Relationship Id="rId26" Type="http://schemas.openxmlformats.org/officeDocument/2006/relationships/presProps" Target="presProps.xml"/><Relationship Id="rId27" Type="http://schemas.openxmlformats.org/officeDocument/2006/relationships/viewProps" Target="viewProps.xml"/><Relationship Id="rId28" Type="http://schemas.openxmlformats.org/officeDocument/2006/relationships/theme" Target="theme/theme1.xml"/><Relationship Id="rId29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E903F6D4-391E-4FD1-832D-082385455723}" type="datetimeFigureOut">
              <a:rPr lang="fr-FR" smtClean="0"/>
              <a:pPr/>
              <a:t>9/1/16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541A836A-809C-4B6B-8F3B-106C7434EABB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95862951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6AE02B9-FBD2-43C6-9215-2B8038F192E1}" type="datetimeFigureOut">
              <a:rPr lang="fr-FR" smtClean="0"/>
              <a:pPr/>
              <a:t>9/1/16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560888"/>
            <a:ext cx="5851525" cy="43195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D8F2BC-EAAB-4030-AE40-C7E2573B34D6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51787552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1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9854623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Show that people can google for Java’s tutorials on ifs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4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9863021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Ask them how</a:t>
            </a:r>
            <a:r>
              <a:rPr lang="en-US" baseline="0" dirty="0" smtClean="0"/>
              <a:t> many vowels are in “creek”, If they say 1, you say 2 (there are two e’s). If they say 2, you say there is only 1 –the vowel 2. Ambiguity of meaning.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5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25957988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Before this,</a:t>
            </a:r>
            <a:r>
              <a:rPr lang="en-US" baseline="0" dirty="0" smtClean="0"/>
              <a:t> demo Object using Meta </a:t>
            </a:r>
            <a:r>
              <a:rPr lang="en-US" baseline="0" smtClean="0"/>
              <a:t>and Empty.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6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04412852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Discuss access to private field</a:t>
            </a:r>
            <a:r>
              <a:rPr lang="en-US" baseline="0" dirty="0" smtClean="0"/>
              <a:t> </a:t>
            </a:r>
            <a:r>
              <a:rPr lang="en-US" baseline="0" dirty="0" err="1" smtClean="0"/>
              <a:t>lname</a:t>
            </a:r>
            <a:r>
              <a:rPr lang="en-US" baseline="0" dirty="0" smtClean="0"/>
              <a:t>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11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897050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4CB957DA-E10A-46DE-944B-C6C734ED21F5}" type="datetime1">
              <a:rPr lang="en-US" smtClean="0"/>
              <a:t>9/1/16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CD9B30-EFC6-4151-A015-9EAB71C0E573}" type="datetime1">
              <a:rPr lang="en-US" smtClean="0"/>
              <a:t>9/1/16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271C3A-B957-4058-B8ED-99A2523CCA14}" type="datetime1">
              <a:rPr lang="en-US" smtClean="0"/>
              <a:t>9/1/16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96AAE059-5DFC-41C1-A5FF-E50061B12E66}" type="datetime1">
              <a:rPr lang="en-US" smtClean="0"/>
              <a:t>9/1/16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FF5C3119-2647-44FC-88D9-3457ED259308}" type="datetime1">
              <a:rPr lang="en-US" smtClean="0"/>
              <a:t>9/1/16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470A9-3555-4D40-AB1C-ED989CE6D46D}" type="datetime1">
              <a:rPr lang="en-US" smtClean="0"/>
              <a:t>9/1/16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CDC299-7110-411E-9EEC-030D6CDB49F9}" type="datetime1">
              <a:rPr lang="en-US" smtClean="0"/>
              <a:t>9/1/16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4DB62C-E330-425B-B2F7-9C20B52F2868}" type="datetime1">
              <a:rPr lang="en-US" smtClean="0"/>
              <a:t>9/1/16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05374623-CFC1-412C-97A4-04D4E59B64C2}" type="datetime1">
              <a:rPr lang="en-US" smtClean="0"/>
              <a:t>9/1/16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A9DD89-8A4F-4E6F-9DC3-F0E473C3AA45}" type="datetime1">
              <a:rPr lang="en-US" smtClean="0"/>
              <a:t>9/1/16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F2ECB3D4-A814-4106-8EDF-ADA9EB42614F}" type="datetime1">
              <a:rPr lang="en-US" smtClean="0"/>
              <a:t>9/1/16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CE446779-0DA1-4074-99C1-35A6BC8DD2E8}" type="datetime1">
              <a:rPr lang="en-US" smtClean="0"/>
              <a:t>9/1/16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3.jp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jp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fr-BE" dirty="0" smtClean="0"/>
              <a:t>CS/ENGRD 2110</a:t>
            </a:r>
            <a:br>
              <a:rPr lang="fr-BE" dirty="0" smtClean="0"/>
            </a:br>
            <a:r>
              <a:rPr lang="fr-BE" dirty="0" smtClean="0"/>
              <a:t>Fall 2016</a:t>
            </a:r>
            <a:endParaRPr lang="fr-BE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fr-BE" dirty="0" smtClean="0"/>
              <a:t>Lecture 4: The class hierarchy; static components</a:t>
            </a:r>
          </a:p>
          <a:p>
            <a:r>
              <a:rPr lang="fr-BE" dirty="0" smtClean="0"/>
              <a:t>http://courses.cs.cornell.edu/cs2110</a:t>
            </a:r>
            <a:endParaRPr lang="fr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Announcements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495300" y="1676400"/>
            <a:ext cx="8153400" cy="5029200"/>
          </a:xfrm>
        </p:spPr>
        <p:txBody>
          <a:bodyPr>
            <a:normAutofit/>
          </a:bodyPr>
          <a:lstStyle/>
          <a:p>
            <a:r>
              <a:rPr lang="en-US" sz="2400" dirty="0" smtClean="0"/>
              <a:t>We're </a:t>
            </a:r>
            <a:r>
              <a:rPr lang="en-US" sz="2400" dirty="0"/>
              <a:t>pleased with how many people are already working on </a:t>
            </a:r>
            <a:r>
              <a:rPr lang="en-US" sz="2400" b="1" dirty="0">
                <a:solidFill>
                  <a:srgbClr val="008000"/>
                </a:solidFill>
              </a:rPr>
              <a:t>A1</a:t>
            </a:r>
            <a:r>
              <a:rPr lang="en-US" sz="2400" dirty="0"/>
              <a:t>, as evidenced by Piazza activity</a:t>
            </a:r>
          </a:p>
          <a:p>
            <a:pPr lvl="1"/>
            <a:r>
              <a:rPr lang="en-US" sz="2100" dirty="0"/>
              <a:t>Please be sure to look at </a:t>
            </a:r>
            <a:r>
              <a:rPr lang="en-US" sz="2100" b="1" dirty="0"/>
              <a:t>Piazza note </a:t>
            </a:r>
            <a:r>
              <a:rPr lang="en-US" sz="2100" b="1" dirty="0" smtClean="0"/>
              <a:t>@54</a:t>
            </a:r>
            <a:r>
              <a:rPr lang="en-US" sz="2100" dirty="0" smtClean="0"/>
              <a:t> </a:t>
            </a:r>
            <a:r>
              <a:rPr lang="en-US" sz="2100" dirty="0"/>
              <a:t>every day for frequently asked questions and answers</a:t>
            </a:r>
          </a:p>
          <a:p>
            <a:pPr lvl="1"/>
            <a:r>
              <a:rPr lang="en-US" sz="2100" b="1" dirty="0" smtClean="0"/>
              <a:t>Groups</a:t>
            </a:r>
            <a:r>
              <a:rPr lang="en-US" sz="2100" b="1" dirty="0"/>
              <a:t>:</a:t>
            </a:r>
            <a:r>
              <a:rPr lang="en-US" sz="2100" dirty="0"/>
              <a:t> Forming a group of </a:t>
            </a:r>
            <a:r>
              <a:rPr lang="en-US" sz="2100" dirty="0" smtClean="0"/>
              <a:t>two? </a:t>
            </a:r>
            <a:r>
              <a:rPr lang="en-US" sz="2100" dirty="0"/>
              <a:t>Do it </a:t>
            </a:r>
            <a:r>
              <a:rPr lang="en-US" sz="2100" b="1" u="sng" dirty="0"/>
              <a:t>well before</a:t>
            </a:r>
            <a:r>
              <a:rPr lang="en-US" sz="2100" dirty="0"/>
              <a:t> you submit – at least one day before. </a:t>
            </a:r>
            <a:r>
              <a:rPr lang="en-US" sz="2100" b="1" dirty="0"/>
              <a:t>Both members must act:</a:t>
            </a:r>
            <a:r>
              <a:rPr lang="en-US" sz="2100" dirty="0"/>
              <a:t> one invites, the other accepts. </a:t>
            </a:r>
            <a:r>
              <a:rPr lang="en-US" sz="2100" dirty="0" smtClean="0"/>
              <a:t>Thereafter, </a:t>
            </a:r>
            <a:r>
              <a:rPr lang="en-US" sz="2100" dirty="0"/>
              <a:t>only </a:t>
            </a:r>
            <a:r>
              <a:rPr lang="en-US" sz="2100" b="1" i="1" dirty="0"/>
              <a:t>one</a:t>
            </a:r>
            <a:r>
              <a:rPr lang="en-US" sz="2100" dirty="0"/>
              <a:t> member has to submit the files.</a:t>
            </a:r>
          </a:p>
          <a:p>
            <a:r>
              <a:rPr lang="en-US" sz="2400" b="1" dirty="0" smtClean="0">
                <a:solidFill>
                  <a:srgbClr val="008000"/>
                </a:solidFill>
              </a:rPr>
              <a:t>A2</a:t>
            </a:r>
            <a:r>
              <a:rPr lang="en-US" dirty="0"/>
              <a:t>: Practice with </a:t>
            </a:r>
            <a:r>
              <a:rPr lang="en-US" dirty="0" smtClean="0"/>
              <a:t>strings</a:t>
            </a:r>
          </a:p>
          <a:p>
            <a:pPr lvl="1"/>
            <a:r>
              <a:rPr lang="en-US" sz="2100" dirty="0" smtClean="0"/>
              <a:t>We will give you our test cases soon!</a:t>
            </a:r>
            <a:endParaRPr lang="en-US" sz="2100" dirty="0"/>
          </a:p>
        </p:txBody>
      </p:sp>
    </p:spTree>
    <p:extLst>
      <p:ext uri="{BB962C8B-B14F-4D97-AF65-F5344CB8AC3E}">
        <p14:creationId xmlns:p14="http://schemas.microsoft.com/office/powerpoint/2010/main" val="1368705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>
                <a:solidFill>
                  <a:srgbClr val="008000"/>
                </a:solidFill>
              </a:rPr>
              <a:t>R</a:t>
            </a:r>
            <a:r>
              <a:rPr lang="en-US" sz="3600" dirty="0" smtClean="0">
                <a:solidFill>
                  <a:srgbClr val="008000"/>
                </a:solidFill>
              </a:rPr>
              <a:t>eferences to text </a:t>
            </a:r>
            <a:r>
              <a:rPr lang="en-US" sz="3600" dirty="0" smtClean="0">
                <a:solidFill>
                  <a:schemeClr val="tx1"/>
                </a:solidFill>
              </a:rPr>
              <a:t>and</a:t>
            </a:r>
            <a:r>
              <a:rPr lang="en-US" sz="3600" dirty="0" smtClean="0">
                <a:solidFill>
                  <a:srgbClr val="008000"/>
                </a:solidFill>
              </a:rPr>
              <a:t> </a:t>
            </a:r>
            <a:r>
              <a:rPr lang="en-US" sz="3600" dirty="0" err="1" smtClean="0">
                <a:solidFill>
                  <a:srgbClr val="800000"/>
                </a:solidFill>
              </a:rPr>
              <a:t>JavaSummary.pptx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609600" y="1447800"/>
            <a:ext cx="8153400" cy="4876800"/>
          </a:xfrm>
        </p:spPr>
        <p:txBody>
          <a:bodyPr>
            <a:noAutofit/>
          </a:bodyPr>
          <a:lstStyle/>
          <a:p>
            <a:r>
              <a:rPr lang="en-US" sz="2400" dirty="0" smtClean="0"/>
              <a:t>A bit about </a:t>
            </a:r>
            <a:r>
              <a:rPr lang="en-US" sz="2400" dirty="0" smtClean="0">
                <a:solidFill>
                  <a:srgbClr val="0000FF"/>
                </a:solidFill>
              </a:rPr>
              <a:t>testing</a:t>
            </a:r>
            <a:r>
              <a:rPr lang="en-US" sz="2400" dirty="0" smtClean="0"/>
              <a:t> and test cases</a:t>
            </a:r>
          </a:p>
          <a:p>
            <a:r>
              <a:rPr lang="en-US" sz="2400" dirty="0" smtClean="0"/>
              <a:t>Class </a:t>
            </a:r>
            <a:r>
              <a:rPr lang="en-US" sz="2400" dirty="0" smtClean="0">
                <a:solidFill>
                  <a:srgbClr val="0000FF"/>
                </a:solidFill>
              </a:rPr>
              <a:t>Object</a:t>
            </a:r>
            <a:r>
              <a:rPr lang="en-US" sz="2400" dirty="0" smtClean="0"/>
              <a:t>, </a:t>
            </a:r>
            <a:r>
              <a:rPr lang="en-US" sz="2400" dirty="0" err="1" smtClean="0">
                <a:solidFill>
                  <a:srgbClr val="FF0000"/>
                </a:solidFill>
              </a:rPr>
              <a:t>superest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r>
              <a:rPr lang="en-US" sz="2400" dirty="0" smtClean="0"/>
              <a:t>class of them all.</a:t>
            </a:r>
            <a:br>
              <a:rPr lang="en-US" sz="2400" dirty="0" smtClean="0"/>
            </a:br>
            <a:r>
              <a:rPr lang="en-US" sz="2400" dirty="0" smtClean="0"/>
              <a:t>            </a:t>
            </a:r>
            <a:r>
              <a:rPr lang="en-US" sz="2400" dirty="0" smtClean="0">
                <a:solidFill>
                  <a:srgbClr val="008000"/>
                </a:solidFill>
              </a:rPr>
              <a:t>Text: C.23  </a:t>
            </a:r>
            <a:r>
              <a:rPr lang="en-US" sz="2400" dirty="0" smtClean="0">
                <a:solidFill>
                  <a:srgbClr val="800000"/>
                </a:solidFill>
              </a:rPr>
              <a:t>slide 30</a:t>
            </a:r>
          </a:p>
          <a:p>
            <a:r>
              <a:rPr lang="en-US" sz="2400" dirty="0" smtClean="0"/>
              <a:t>Function </a:t>
            </a:r>
            <a:r>
              <a:rPr lang="en-US" sz="2400" dirty="0" err="1" smtClean="0">
                <a:solidFill>
                  <a:srgbClr val="0000FF"/>
                </a:solidFill>
              </a:rPr>
              <a:t>toString</a:t>
            </a:r>
            <a:r>
              <a:rPr lang="en-US" sz="2400" dirty="0" smtClean="0">
                <a:solidFill>
                  <a:srgbClr val="0000FF"/>
                </a:solidFill>
              </a:rPr>
              <a:t>()</a:t>
            </a:r>
            <a:r>
              <a:rPr lang="en-US" sz="2400" dirty="0" smtClean="0"/>
              <a:t> </a:t>
            </a:r>
            <a:r>
              <a:rPr lang="en-US" sz="2400" dirty="0" smtClean="0">
                <a:solidFill>
                  <a:srgbClr val="008000"/>
                </a:solidFill>
              </a:rPr>
              <a:t>C.24 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31-33</a:t>
            </a:r>
            <a:endParaRPr lang="en-US" sz="2400" dirty="0" smtClean="0">
              <a:solidFill>
                <a:srgbClr val="008000"/>
              </a:solidFill>
            </a:endParaRPr>
          </a:p>
          <a:p>
            <a:r>
              <a:rPr lang="en-US" sz="2400" dirty="0" smtClean="0">
                <a:solidFill>
                  <a:srgbClr val="0000FF"/>
                </a:solidFill>
              </a:rPr>
              <a:t>Overriding</a:t>
            </a:r>
            <a:r>
              <a:rPr lang="en-US" sz="2400" dirty="0" smtClean="0"/>
              <a:t> a method </a:t>
            </a:r>
            <a:r>
              <a:rPr lang="en-US" sz="2400" dirty="0" smtClean="0">
                <a:solidFill>
                  <a:srgbClr val="008000"/>
                </a:solidFill>
              </a:rPr>
              <a:t>C15–C16 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31-32</a:t>
            </a:r>
            <a:endParaRPr lang="en-US" sz="2400" dirty="0" smtClean="0">
              <a:solidFill>
                <a:srgbClr val="008000"/>
              </a:solidFill>
            </a:endParaRPr>
          </a:p>
          <a:p>
            <a:r>
              <a:rPr lang="en-US" sz="2400" dirty="0" smtClean="0">
                <a:solidFill>
                  <a:srgbClr val="0000FF"/>
                </a:solidFill>
              </a:rPr>
              <a:t>Static</a:t>
            </a:r>
            <a:r>
              <a:rPr lang="en-US" sz="2400" dirty="0" smtClean="0"/>
              <a:t> components (methods and fields) </a:t>
            </a:r>
            <a:r>
              <a:rPr lang="en-US" sz="2400" dirty="0" smtClean="0">
                <a:solidFill>
                  <a:srgbClr val="008000"/>
                </a:solidFill>
              </a:rPr>
              <a:t>B.27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21, 45</a:t>
            </a:r>
            <a:endParaRPr lang="en-US" sz="2400" dirty="0" smtClean="0">
              <a:solidFill>
                <a:srgbClr val="008000"/>
              </a:solidFill>
            </a:endParaRPr>
          </a:p>
          <a:p>
            <a:r>
              <a:rPr lang="en-US" sz="2400" dirty="0" smtClean="0"/>
              <a:t>Java </a:t>
            </a:r>
            <a:r>
              <a:rPr lang="en-US" sz="2400" dirty="0" smtClean="0">
                <a:solidFill>
                  <a:srgbClr val="0000FF"/>
                </a:solidFill>
              </a:rPr>
              <a:t>application</a:t>
            </a:r>
            <a:r>
              <a:rPr lang="en-US" sz="2400" dirty="0" smtClean="0"/>
              <a:t>: a program with a class that declares a method with this signature: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      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b="1" dirty="0" smtClean="0">
                <a:solidFill>
                  <a:srgbClr val="800000"/>
                </a:solidFill>
              </a:rPr>
              <a:t>public static void </a:t>
            </a:r>
            <a:r>
              <a:rPr lang="en-US" sz="2400" dirty="0" smtClean="0">
                <a:solidFill>
                  <a:srgbClr val="800000"/>
                </a:solidFill>
              </a:rPr>
              <a:t>main(String[])</a:t>
            </a:r>
          </a:p>
          <a:p>
            <a:pPr marL="0" indent="0">
              <a:buNone/>
            </a:pPr>
            <a:endParaRPr lang="en-US" sz="2400" dirty="0">
              <a:solidFill>
                <a:srgbClr val="800000"/>
              </a:solidFill>
            </a:endParaRPr>
          </a:p>
          <a:p>
            <a:pPr marL="0" indent="0">
              <a:buNone/>
            </a:pP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1636269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Homework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1828800"/>
            <a:ext cx="7848600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Read the text, about applications: Appendix A.1–A.3</a:t>
            </a:r>
          </a:p>
          <a:p>
            <a:pPr marL="457200" indent="-457200">
              <a:buAutoNum type="arabicPeriod"/>
            </a:pPr>
            <a:r>
              <a:rPr lang="en-US" sz="2400" dirty="0" smtClean="0"/>
              <a:t>Read the text, about the if-statement: A.38–A.40</a:t>
            </a:r>
          </a:p>
          <a:p>
            <a:pPr marL="457200" indent="-457200">
              <a:buAutoNum type="arabicPeriod"/>
            </a:pPr>
            <a:r>
              <a:rPr lang="en-US" sz="2400" dirty="0" smtClean="0"/>
              <a:t>Visit </a:t>
            </a:r>
            <a:r>
              <a:rPr lang="en-US" sz="2400" dirty="0"/>
              <a:t>course website, click on </a:t>
            </a:r>
            <a:r>
              <a:rPr lang="en-US" sz="2400" dirty="0">
                <a:solidFill>
                  <a:srgbClr val="FF0000"/>
                </a:solidFill>
              </a:rPr>
              <a:t>Resources</a:t>
            </a:r>
            <a:r>
              <a:rPr lang="en-US" sz="2400" dirty="0"/>
              <a:t> and then on Code Style </a:t>
            </a:r>
            <a:r>
              <a:rPr lang="en-US" sz="2400" dirty="0">
                <a:solidFill>
                  <a:srgbClr val="FF0000"/>
                </a:solidFill>
              </a:rPr>
              <a:t>Guidelines</a:t>
            </a:r>
            <a:r>
              <a:rPr lang="en-US" sz="2400" dirty="0"/>
              <a:t>. Study </a:t>
            </a:r>
            <a:endParaRPr lang="en-US" sz="2400" dirty="0" smtClean="0"/>
          </a:p>
          <a:p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2. Format Conventions</a:t>
            </a:r>
          </a:p>
          <a:p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4.5 About then-part and else-part of if-statement</a:t>
            </a:r>
            <a:endParaRPr lang="en-US" sz="2400" dirty="0">
              <a:solidFill>
                <a:srgbClr val="FF0000"/>
              </a:solidFill>
            </a:endParaRPr>
          </a:p>
        </p:txBody>
      </p:sp>
      <p:pic>
        <p:nvPicPr>
          <p:cNvPr id="6" name="Picture 5" descr="Minecraft-360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0600" y="4267200"/>
            <a:ext cx="3200400" cy="22509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34733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304800"/>
            <a:ext cx="8153400" cy="990600"/>
          </a:xfrm>
        </p:spPr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 A bit about testing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0" y="1295400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 dirty="0"/>
          </a:p>
        </p:txBody>
      </p:sp>
      <p:sp>
        <p:nvSpPr>
          <p:cNvPr id="32" name="Text Box 4"/>
          <p:cNvSpPr txBox="1">
            <a:spLocks noChangeArrowheads="1"/>
          </p:cNvSpPr>
          <p:nvPr/>
        </p:nvSpPr>
        <p:spPr bwMode="auto">
          <a:xfrm>
            <a:off x="304800" y="1524000"/>
            <a:ext cx="85344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10000"/>
              </a:spcBef>
            </a:pPr>
            <a:r>
              <a:rPr lang="en-US" b="1" dirty="0" smtClean="0">
                <a:solidFill>
                  <a:srgbClr val="8B008C"/>
                </a:solidFill>
              </a:rPr>
              <a:t>Test </a:t>
            </a:r>
            <a:r>
              <a:rPr lang="en-US" b="1" dirty="0">
                <a:solidFill>
                  <a:srgbClr val="8B008C"/>
                </a:solidFill>
              </a:rPr>
              <a:t>case</a:t>
            </a:r>
            <a:r>
              <a:rPr lang="en-US" dirty="0"/>
              <a:t>: S</a:t>
            </a:r>
            <a:r>
              <a:rPr lang="en-US" dirty="0" smtClean="0"/>
              <a:t>et </a:t>
            </a:r>
            <a:r>
              <a:rPr lang="en-US" dirty="0"/>
              <a:t>of input values, together with the expected output.</a:t>
            </a:r>
          </a:p>
        </p:txBody>
      </p:sp>
      <p:sp>
        <p:nvSpPr>
          <p:cNvPr id="36" name="Text Box 5"/>
          <p:cNvSpPr txBox="1">
            <a:spLocks noChangeArrowheads="1"/>
          </p:cNvSpPr>
          <p:nvPr/>
        </p:nvSpPr>
        <p:spPr bwMode="auto">
          <a:xfrm>
            <a:off x="304800" y="2065337"/>
            <a:ext cx="7924800" cy="830263"/>
          </a:xfrm>
          <a:prstGeom prst="rect">
            <a:avLst/>
          </a:prstGeom>
          <a:solidFill>
            <a:srgbClr val="FFFF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dirty="0"/>
              <a:t>Develop test cases for a method from its specification --- even before you write the </a:t>
            </a:r>
            <a:r>
              <a:rPr lang="en-US" dirty="0" smtClean="0"/>
              <a:t>method’</a:t>
            </a:r>
            <a:r>
              <a:rPr lang="en-US" altLang="ja-JP" dirty="0" smtClean="0"/>
              <a:t>s </a:t>
            </a:r>
            <a:r>
              <a:rPr lang="en-US" altLang="ja-JP" dirty="0"/>
              <a:t>body.</a:t>
            </a:r>
            <a:endParaRPr lang="en-US" dirty="0"/>
          </a:p>
        </p:txBody>
      </p:sp>
      <p:sp>
        <p:nvSpPr>
          <p:cNvPr id="37" name="TextBox 8"/>
          <p:cNvSpPr txBox="1">
            <a:spLocks noChangeArrowheads="1"/>
          </p:cNvSpPr>
          <p:nvPr/>
        </p:nvSpPr>
        <p:spPr bwMode="auto">
          <a:xfrm>
            <a:off x="304800" y="2971800"/>
            <a:ext cx="8610600" cy="208597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10000"/>
              </a:spcBef>
            </a:pPr>
            <a:r>
              <a:rPr lang="en-US" dirty="0">
                <a:solidFill>
                  <a:srgbClr val="008000"/>
                </a:solidFill>
              </a:rPr>
              <a:t>/*</a:t>
            </a:r>
            <a:r>
              <a:rPr lang="en-US">
                <a:solidFill>
                  <a:srgbClr val="008000"/>
                </a:solidFill>
              </a:rPr>
              <a:t>* </a:t>
            </a:r>
            <a:r>
              <a:rPr lang="en-US" smtClean="0">
                <a:solidFill>
                  <a:srgbClr val="008000"/>
                </a:solidFill>
              </a:rPr>
              <a:t>return </a:t>
            </a:r>
            <a:r>
              <a:rPr lang="en-US" dirty="0" smtClean="0">
                <a:solidFill>
                  <a:srgbClr val="008000"/>
                </a:solidFill>
              </a:rPr>
              <a:t>the </a:t>
            </a:r>
            <a:r>
              <a:rPr lang="en-US" dirty="0">
                <a:solidFill>
                  <a:srgbClr val="008000"/>
                </a:solidFill>
              </a:rPr>
              <a:t>number of vowels in word w.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8000"/>
                </a:solidFill>
              </a:rPr>
              <a:t>Precondition: w contains at least one letter and nothing but </a:t>
            </a:r>
            <a:r>
              <a:rPr lang="en-US" dirty="0" smtClean="0">
                <a:solidFill>
                  <a:srgbClr val="008000"/>
                </a:solidFill>
              </a:rPr>
              <a:t>letters *</a:t>
            </a:r>
            <a:r>
              <a:rPr lang="en-US" dirty="0">
                <a:solidFill>
                  <a:srgbClr val="008000"/>
                </a:solidFill>
              </a:rPr>
              <a:t>/</a:t>
            </a:r>
          </a:p>
          <a:p>
            <a:pPr>
              <a:spcBef>
                <a:spcPct val="10000"/>
              </a:spcBef>
            </a:pPr>
            <a:r>
              <a:rPr lang="en-US" b="1" dirty="0"/>
              <a:t>public</a:t>
            </a:r>
            <a:r>
              <a:rPr lang="en-US" dirty="0"/>
              <a:t> </a:t>
            </a:r>
            <a:r>
              <a:rPr lang="en-US" b="1" dirty="0" err="1"/>
              <a:t>int</a:t>
            </a:r>
            <a:r>
              <a:rPr lang="en-US" dirty="0"/>
              <a:t> </a:t>
            </a:r>
            <a:r>
              <a:rPr lang="en-US" dirty="0" err="1"/>
              <a:t>numberOfVowels</a:t>
            </a:r>
            <a:r>
              <a:rPr lang="en-US" dirty="0"/>
              <a:t>(String w) {</a:t>
            </a:r>
          </a:p>
          <a:p>
            <a:pPr>
              <a:spcBef>
                <a:spcPct val="10000"/>
              </a:spcBef>
            </a:pPr>
            <a:r>
              <a:rPr lang="en-US" dirty="0"/>
              <a:t> </a:t>
            </a:r>
            <a:r>
              <a:rPr lang="en-US" dirty="0" smtClean="0">
                <a:solidFill>
                  <a:srgbClr val="008000"/>
                </a:solidFill>
              </a:rPr>
              <a:t>    …</a:t>
            </a:r>
            <a:endParaRPr lang="en-US" dirty="0">
              <a:solidFill>
                <a:srgbClr val="008000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/>
              <a:t>}</a:t>
            </a:r>
          </a:p>
        </p:txBody>
      </p:sp>
      <p:sp>
        <p:nvSpPr>
          <p:cNvPr id="38" name="TextBox 37"/>
          <p:cNvSpPr txBox="1">
            <a:spLocks noChangeArrowheads="1"/>
          </p:cNvSpPr>
          <p:nvPr/>
        </p:nvSpPr>
        <p:spPr bwMode="auto">
          <a:xfrm>
            <a:off x="6019800" y="4309408"/>
            <a:ext cx="2819400" cy="1938992"/>
          </a:xfrm>
          <a:prstGeom prst="rect">
            <a:avLst/>
          </a:prstGeom>
          <a:solidFill>
            <a:srgbClr val="F8DFF0"/>
          </a:solidFill>
          <a:ln w="9525">
            <a:solidFill>
              <a:srgbClr val="FFFFC8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/>
              <a:t>Developing test cases first, in </a:t>
            </a:r>
            <a:r>
              <a:rPr lang="ja-JP" altLang="en-US" dirty="0"/>
              <a:t>“</a:t>
            </a:r>
            <a:r>
              <a:rPr lang="en-US" altLang="ja-JP" dirty="0"/>
              <a:t>critique</a:t>
            </a:r>
            <a:r>
              <a:rPr lang="ja-JP" altLang="en-US" dirty="0"/>
              <a:t>”</a:t>
            </a:r>
            <a:r>
              <a:rPr lang="en-US" altLang="ja-JP" dirty="0"/>
              <a:t> mode, can prevent wasted </a:t>
            </a:r>
            <a:r>
              <a:rPr lang="en-US" altLang="ja-JP" dirty="0" smtClean="0"/>
              <a:t>work and errors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5181600"/>
            <a:ext cx="5297797" cy="1569660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r>
              <a:rPr lang="en-US" sz="2400" dirty="0" smtClean="0"/>
              <a:t>How many vowels in each of these words?</a:t>
            </a:r>
          </a:p>
          <a:p>
            <a:r>
              <a:rPr lang="en-US" sz="2400" dirty="0" smtClean="0"/>
              <a:t>      creek</a:t>
            </a:r>
          </a:p>
          <a:p>
            <a:r>
              <a:rPr lang="en-US" sz="2400" dirty="0"/>
              <a:t> </a:t>
            </a:r>
            <a:r>
              <a:rPr lang="en-US" sz="2400" dirty="0" smtClean="0"/>
              <a:t>     syzygy</a:t>
            </a:r>
          </a:p>
          <a:p>
            <a:r>
              <a:rPr lang="en-US" sz="2400" dirty="0" smtClean="0"/>
              <a:t>      yellow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6533786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" grpId="0" animBg="1"/>
      <p:bldP spid="38" grpId="0" animBg="1"/>
      <p:bldP spid="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304800"/>
            <a:ext cx="8153400" cy="990600"/>
          </a:xfrm>
        </p:spPr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Class W (for Worker)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0" y="1295400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18" name="TextBox 4"/>
          <p:cNvSpPr txBox="1">
            <a:spLocks noChangeArrowheads="1"/>
          </p:cNvSpPr>
          <p:nvPr/>
        </p:nvSpPr>
        <p:spPr bwMode="auto">
          <a:xfrm>
            <a:off x="381000" y="1600200"/>
            <a:ext cx="8610600" cy="44319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** Constructor: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worker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with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last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name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n</a:t>
            </a:r>
            <a:r>
              <a:rPr lang="en-US" altLang="ja-JP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,  </a:t>
            </a:r>
            <a:r>
              <a:rPr lang="en-US" altLang="ja-JP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SSN s</a:t>
            </a:r>
            <a:r>
              <a:rPr lang="en-US" altLang="ja-JP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,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boss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b (null if none).</a:t>
            </a:r>
          </a:p>
          <a:p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    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 </a:t>
            </a:r>
            <a:r>
              <a:rPr lang="en-US" sz="2200" dirty="0" err="1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Prec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: 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n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not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null,  s in 0..999999999 with no leading zeros.*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</a:t>
            </a:r>
            <a:endParaRPr lang="en-US" sz="2200" dirty="0">
              <a:latin typeface="Times New Roman" charset="0"/>
              <a:cs typeface="Times New Roman" charset="0"/>
            </a:endParaRPr>
          </a:p>
          <a:p>
            <a:r>
              <a:rPr lang="en-US" sz="2200" b="1" dirty="0" smtClean="0">
                <a:latin typeface="Times New Roman" charset="0"/>
                <a:cs typeface="Times New Roman" charset="0"/>
              </a:rPr>
              <a:t>public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 W(</a:t>
            </a:r>
            <a:r>
              <a:rPr lang="en-US" sz="2200" dirty="0">
                <a:latin typeface="Times New Roman" charset="0"/>
                <a:cs typeface="Times New Roman" charset="0"/>
              </a:rPr>
              <a:t>String n, </a:t>
            </a:r>
            <a:r>
              <a:rPr lang="en-US" sz="2200" b="1" dirty="0" err="1">
                <a:latin typeface="Times New Roman" charset="0"/>
                <a:cs typeface="Times New Roman" charset="0"/>
              </a:rPr>
              <a:t>int</a:t>
            </a:r>
            <a:r>
              <a:rPr lang="en-US" sz="2200" dirty="0">
                <a:latin typeface="Times New Roman" charset="0"/>
                <a:cs typeface="Times New Roman" charset="0"/>
              </a:rPr>
              <a:t> s, 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W </a:t>
            </a:r>
            <a:r>
              <a:rPr lang="en-US" sz="2200" dirty="0">
                <a:latin typeface="Times New Roman" charset="0"/>
                <a:cs typeface="Times New Roman" charset="0"/>
              </a:rPr>
              <a:t>b) </a:t>
            </a:r>
          </a:p>
          <a:p>
            <a:pPr>
              <a:spcBef>
                <a:spcPts val="1200"/>
              </a:spcBef>
            </a:pP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/** = worker's last name */</a:t>
            </a:r>
          </a:p>
          <a:p>
            <a:r>
              <a:rPr lang="en-US" sz="2200" b="1" dirty="0">
                <a:latin typeface="Times New Roman" charset="0"/>
                <a:cs typeface="Times New Roman" charset="0"/>
              </a:rPr>
              <a:t>public</a:t>
            </a:r>
            <a:r>
              <a:rPr lang="en-US" sz="2200" dirty="0">
                <a:latin typeface="Times New Roman" charset="0"/>
                <a:cs typeface="Times New Roman" charset="0"/>
              </a:rPr>
              <a:t> String </a:t>
            </a:r>
            <a:r>
              <a:rPr lang="en-US" sz="2200" dirty="0" err="1">
                <a:latin typeface="Times New Roman" charset="0"/>
                <a:cs typeface="Times New Roman" charset="0"/>
              </a:rPr>
              <a:t>getLname</a:t>
            </a:r>
            <a:r>
              <a:rPr lang="en-US" sz="2200" dirty="0">
                <a:latin typeface="Times New Roman" charset="0"/>
                <a:cs typeface="Times New Roman" charset="0"/>
              </a:rPr>
              <a:t>()</a:t>
            </a:r>
          </a:p>
          <a:p>
            <a:pPr>
              <a:spcBef>
                <a:spcPts val="1200"/>
              </a:spcBef>
            </a:pP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** = last 4 SSN </a:t>
            </a: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digits 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*/</a:t>
            </a:r>
          </a:p>
          <a:p>
            <a:r>
              <a:rPr lang="en-US" sz="2200" b="1" dirty="0" smtClean="0">
                <a:latin typeface="Times New Roman" charset="0"/>
                <a:cs typeface="Times New Roman" charset="0"/>
              </a:rPr>
              <a:t>public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 String </a:t>
            </a:r>
            <a:r>
              <a:rPr lang="en-US" sz="2200" dirty="0" err="1">
                <a:latin typeface="Times New Roman" charset="0"/>
                <a:cs typeface="Times New Roman" charset="0"/>
              </a:rPr>
              <a:t>getSsn</a:t>
            </a:r>
            <a:r>
              <a:rPr lang="en-US" sz="2200" dirty="0">
                <a:latin typeface="Times New Roman" charset="0"/>
                <a:cs typeface="Times New Roman" charset="0"/>
              </a:rPr>
              <a:t>(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)</a:t>
            </a:r>
            <a:endParaRPr lang="en-US" sz="2200" dirty="0">
              <a:solidFill>
                <a:srgbClr val="008000"/>
              </a:solidFill>
              <a:latin typeface="Times New Roman" charset="0"/>
              <a:cs typeface="Times New Roman" charset="0"/>
            </a:endParaRPr>
          </a:p>
          <a:p>
            <a:pPr>
              <a:spcBef>
                <a:spcPts val="1200"/>
              </a:spcBef>
            </a:pP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** = worker's boss (null if none) */</a:t>
            </a:r>
          </a:p>
          <a:p>
            <a:r>
              <a:rPr lang="en-US" sz="2200" b="1" dirty="0" smtClean="0">
                <a:latin typeface="Times New Roman" charset="0"/>
                <a:cs typeface="Times New Roman" charset="0"/>
              </a:rPr>
              <a:t>public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 W </a:t>
            </a:r>
            <a:r>
              <a:rPr lang="en-US" sz="2200" dirty="0">
                <a:latin typeface="Times New Roman" charset="0"/>
                <a:cs typeface="Times New Roman" charset="0"/>
              </a:rPr>
              <a:t>getBoss(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)</a:t>
            </a:r>
            <a:endParaRPr lang="en-US" sz="2200" dirty="0">
              <a:latin typeface="Times New Roman" charset="0"/>
              <a:cs typeface="Times New Roman" charset="0"/>
            </a:endParaRPr>
          </a:p>
          <a:p>
            <a:pPr>
              <a:spcBef>
                <a:spcPts val="1200"/>
              </a:spcBef>
            </a:pPr>
            <a:r>
              <a:rPr lang="en-US" sz="2200" dirty="0" smtClean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/</a:t>
            </a:r>
            <a:r>
              <a:rPr lang="en-US" sz="2200" dirty="0">
                <a:solidFill>
                  <a:srgbClr val="008000"/>
                </a:solidFill>
                <a:latin typeface="Times New Roman" charset="0"/>
                <a:cs typeface="Times New Roman" charset="0"/>
              </a:rPr>
              <a:t>** Set boss to b */</a:t>
            </a:r>
          </a:p>
          <a:p>
            <a:r>
              <a:rPr lang="en-US" sz="2200" b="1" dirty="0" smtClean="0">
                <a:latin typeface="Times New Roman" charset="0"/>
                <a:cs typeface="Times New Roman" charset="0"/>
              </a:rPr>
              <a:t>public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 </a:t>
            </a:r>
            <a:r>
              <a:rPr lang="en-US" sz="2200" b="1" dirty="0">
                <a:latin typeface="Times New Roman" charset="0"/>
                <a:cs typeface="Times New Roman" charset="0"/>
              </a:rPr>
              <a:t>void</a:t>
            </a:r>
            <a:r>
              <a:rPr lang="en-US" sz="2200" dirty="0">
                <a:latin typeface="Times New Roman" charset="0"/>
                <a:cs typeface="Times New Roman" charset="0"/>
              </a:rPr>
              <a:t> setBoss(</a:t>
            </a:r>
            <a:r>
              <a:rPr lang="en-US" sz="2200" dirty="0" smtClean="0">
                <a:latin typeface="Times New Roman" charset="0"/>
                <a:cs typeface="Times New Roman" charset="0"/>
              </a:rPr>
              <a:t>W </a:t>
            </a:r>
            <a:r>
              <a:rPr lang="en-US" sz="2200" dirty="0">
                <a:latin typeface="Times New Roman" charset="0"/>
                <a:cs typeface="Times New Roman" charset="0"/>
              </a:rPr>
              <a:t>b)</a:t>
            </a:r>
          </a:p>
        </p:txBody>
      </p:sp>
      <p:grpSp>
        <p:nvGrpSpPr>
          <p:cNvPr id="19" name="Group 23"/>
          <p:cNvGrpSpPr>
            <a:grpSpLocks/>
          </p:cNvGrpSpPr>
          <p:nvPr/>
        </p:nvGrpSpPr>
        <p:grpSpPr bwMode="auto">
          <a:xfrm>
            <a:off x="4876800" y="2971800"/>
            <a:ext cx="3886200" cy="3276600"/>
            <a:chOff x="5257800" y="1600200"/>
            <a:chExt cx="3429000" cy="3984319"/>
          </a:xfrm>
        </p:grpSpPr>
        <p:grpSp>
          <p:nvGrpSpPr>
            <p:cNvPr id="20" name="Group 6"/>
            <p:cNvGrpSpPr>
              <a:grpSpLocks/>
            </p:cNvGrpSpPr>
            <p:nvPr/>
          </p:nvGrpSpPr>
          <p:grpSpPr bwMode="auto">
            <a:xfrm>
              <a:off x="5257800" y="1600200"/>
              <a:ext cx="3429000" cy="3984319"/>
              <a:chOff x="384" y="729"/>
              <a:chExt cx="2340" cy="2955"/>
            </a:xfrm>
          </p:grpSpPr>
          <p:sp>
            <p:nvSpPr>
              <p:cNvPr id="22" name="Rectangle 7"/>
              <p:cNvSpPr>
                <a:spLocks noChangeArrowheads="1"/>
              </p:cNvSpPr>
              <p:nvPr/>
            </p:nvSpPr>
            <p:spPr bwMode="auto">
              <a:xfrm>
                <a:off x="384" y="1056"/>
                <a:ext cx="2340" cy="2628"/>
              </a:xfrm>
              <a:prstGeom prst="rect">
                <a:avLst/>
              </a:prstGeom>
              <a:solidFill>
                <a:srgbClr val="FFCC99"/>
              </a:solidFill>
              <a:ln w="9525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23" name="Rectangle 8"/>
              <p:cNvSpPr>
                <a:spLocks noChangeArrowheads="1"/>
              </p:cNvSpPr>
              <p:nvPr/>
            </p:nvSpPr>
            <p:spPr bwMode="auto">
              <a:xfrm>
                <a:off x="384" y="729"/>
                <a:ext cx="688" cy="327"/>
              </a:xfrm>
              <a:prstGeom prst="rect">
                <a:avLst/>
              </a:prstGeom>
              <a:solidFill>
                <a:srgbClr val="FFCC99"/>
              </a:solidFill>
              <a:ln w="9525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 smtClean="0">
                    <a:solidFill>
                      <a:srgbClr val="800000"/>
                    </a:solidFill>
                  </a:rPr>
                  <a:t>W@af</a:t>
                </a:r>
                <a:endParaRPr lang="en-US" sz="2400" dirty="0">
                  <a:solidFill>
                    <a:srgbClr val="800000"/>
                  </a:solidFill>
                </a:endParaRPr>
              </a:p>
            </p:txBody>
          </p:sp>
          <p:sp>
            <p:nvSpPr>
              <p:cNvPr id="24" name="Rectangle 9"/>
              <p:cNvSpPr>
                <a:spLocks noChangeArrowheads="1"/>
              </p:cNvSpPr>
              <p:nvPr/>
            </p:nvSpPr>
            <p:spPr bwMode="auto">
              <a:xfrm>
                <a:off x="2219" y="1056"/>
                <a:ext cx="505" cy="291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W</a:t>
                </a:r>
                <a:endParaRPr lang="en-US" sz="2400" dirty="0"/>
              </a:p>
            </p:txBody>
          </p:sp>
          <p:grpSp>
            <p:nvGrpSpPr>
              <p:cNvPr id="25" name="Group 10"/>
              <p:cNvGrpSpPr>
                <a:grpSpLocks/>
              </p:cNvGrpSpPr>
              <p:nvPr/>
            </p:nvGrpSpPr>
            <p:grpSpPr bwMode="auto">
              <a:xfrm>
                <a:off x="432" y="1200"/>
                <a:ext cx="1584" cy="1056"/>
                <a:chOff x="432" y="1200"/>
                <a:chExt cx="1584" cy="1056"/>
              </a:xfrm>
            </p:grpSpPr>
            <p:sp>
              <p:nvSpPr>
                <p:cNvPr id="26" name="Rectangle 11"/>
                <p:cNvSpPr>
                  <a:spLocks noChangeArrowheads="1"/>
                </p:cNvSpPr>
                <p:nvPr/>
              </p:nvSpPr>
              <p:spPr bwMode="auto">
                <a:xfrm>
                  <a:off x="480" y="1200"/>
                  <a:ext cx="672" cy="24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err="1"/>
                    <a:t>lname</a:t>
                  </a:r>
                  <a:endParaRPr lang="en-US" sz="2400" dirty="0"/>
                </a:p>
              </p:txBody>
            </p:sp>
            <p:sp>
              <p:nvSpPr>
                <p:cNvPr id="27" name="Rectangle 12"/>
                <p:cNvSpPr>
                  <a:spLocks noChangeArrowheads="1"/>
                </p:cNvSpPr>
                <p:nvPr/>
              </p:nvSpPr>
              <p:spPr bwMode="auto">
                <a:xfrm>
                  <a:off x="1104" y="1200"/>
                  <a:ext cx="912" cy="288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ja-JP" altLang="en-US" sz="2400"/>
                    <a:t>“</a:t>
                  </a:r>
                  <a:r>
                    <a:rPr lang="en-US" altLang="ja-JP" sz="2400"/>
                    <a:t>Obama</a:t>
                  </a:r>
                  <a:r>
                    <a:rPr lang="ja-JP" altLang="en-US" sz="2400"/>
                    <a:t>”</a:t>
                  </a:r>
                  <a:endParaRPr lang="en-US" sz="2400"/>
                </a:p>
              </p:txBody>
            </p:sp>
            <p:sp>
              <p:nvSpPr>
                <p:cNvPr id="28" name="Rectangle 13"/>
                <p:cNvSpPr>
                  <a:spLocks noChangeArrowheads="1"/>
                </p:cNvSpPr>
                <p:nvPr/>
              </p:nvSpPr>
              <p:spPr bwMode="auto">
                <a:xfrm>
                  <a:off x="432" y="1584"/>
                  <a:ext cx="672" cy="24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/>
                    <a:t>ssn</a:t>
                  </a:r>
                </a:p>
              </p:txBody>
            </p:sp>
            <p:sp>
              <p:nvSpPr>
                <p:cNvPr id="30" name="Rectangle 14"/>
                <p:cNvSpPr>
                  <a:spLocks noChangeArrowheads="1"/>
                </p:cNvSpPr>
                <p:nvPr/>
              </p:nvSpPr>
              <p:spPr bwMode="auto">
                <a:xfrm>
                  <a:off x="1104" y="1584"/>
                  <a:ext cx="912" cy="288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/>
                    <a:t>123456789</a:t>
                  </a:r>
                </a:p>
              </p:txBody>
            </p:sp>
            <p:sp>
              <p:nvSpPr>
                <p:cNvPr id="31" name="Rectangle 15"/>
                <p:cNvSpPr>
                  <a:spLocks noChangeArrowheads="1"/>
                </p:cNvSpPr>
                <p:nvPr/>
              </p:nvSpPr>
              <p:spPr bwMode="auto">
                <a:xfrm>
                  <a:off x="480" y="1920"/>
                  <a:ext cx="576" cy="24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/>
                    <a:t>boss</a:t>
                  </a:r>
                </a:p>
              </p:txBody>
            </p:sp>
            <p:sp>
              <p:nvSpPr>
                <p:cNvPr id="32" name="Rectangle 16"/>
                <p:cNvSpPr>
                  <a:spLocks noChangeArrowheads="1"/>
                </p:cNvSpPr>
                <p:nvPr/>
              </p:nvSpPr>
              <p:spPr bwMode="auto">
                <a:xfrm>
                  <a:off x="1104" y="1968"/>
                  <a:ext cx="912" cy="288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/>
                    <a:t>null</a:t>
                  </a:r>
                </a:p>
              </p:txBody>
            </p:sp>
          </p:grpSp>
        </p:grpSp>
        <p:sp>
          <p:nvSpPr>
            <p:cNvPr id="21" name="Rectangle 15"/>
            <p:cNvSpPr>
              <a:spLocks noChangeArrowheads="1"/>
            </p:cNvSpPr>
            <p:nvPr/>
          </p:nvSpPr>
          <p:spPr bwMode="auto">
            <a:xfrm>
              <a:off x="5257800" y="3692241"/>
              <a:ext cx="3429000" cy="1177313"/>
            </a:xfrm>
            <a:prstGeom prst="rect">
              <a:avLst/>
            </a:prstGeom>
            <a:solidFill>
              <a:srgbClr val="FFCC99"/>
            </a:solidFill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smtClean="0"/>
                <a:t>W(…)    </a:t>
              </a:r>
              <a:r>
                <a:rPr lang="en-US" sz="2400" dirty="0" err="1" smtClean="0"/>
                <a:t>getLname</a:t>
              </a:r>
              <a:r>
                <a:rPr lang="en-US" sz="2400" dirty="0" smtClean="0"/>
                <a:t>()</a:t>
              </a:r>
            </a:p>
            <a:p>
              <a:r>
                <a:rPr lang="en-US" sz="2400" dirty="0" err="1" smtClean="0"/>
                <a:t>getSsn</a:t>
              </a:r>
              <a:r>
                <a:rPr lang="en-US" sz="2400" dirty="0" smtClean="0"/>
                <a:t>()  </a:t>
              </a:r>
              <a:r>
                <a:rPr lang="en-US" sz="2400" dirty="0" err="1" smtClean="0"/>
                <a:t>getBoss</a:t>
              </a:r>
              <a:r>
                <a:rPr lang="en-US" sz="2400" dirty="0" smtClean="0"/>
                <a:t>()  </a:t>
              </a:r>
              <a:r>
                <a:rPr lang="en-US" sz="2400" dirty="0" err="1" smtClean="0"/>
                <a:t>setBoss</a:t>
              </a:r>
              <a:r>
                <a:rPr lang="en-US" sz="2400" dirty="0" smtClean="0"/>
                <a:t>(W)</a:t>
              </a:r>
            </a:p>
            <a:p>
              <a:endParaRPr lang="en-US" sz="2400" dirty="0"/>
            </a:p>
          </p:txBody>
        </p:sp>
      </p:grpSp>
      <p:grpSp>
        <p:nvGrpSpPr>
          <p:cNvPr id="36" name="Group 35"/>
          <p:cNvGrpSpPr/>
          <p:nvPr/>
        </p:nvGrpSpPr>
        <p:grpSpPr>
          <a:xfrm>
            <a:off x="990600" y="5410200"/>
            <a:ext cx="7706412" cy="1147465"/>
            <a:chOff x="990600" y="5410200"/>
            <a:chExt cx="7706412" cy="1147465"/>
          </a:xfrm>
        </p:grpSpPr>
        <p:sp>
          <p:nvSpPr>
            <p:cNvPr id="10" name="TextBox 9"/>
            <p:cNvSpPr txBox="1"/>
            <p:nvPr/>
          </p:nvSpPr>
          <p:spPr>
            <a:xfrm>
              <a:off x="990600" y="6096000"/>
              <a:ext cx="3276600" cy="461665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Contains other methods!</a:t>
              </a:r>
              <a:endParaRPr lang="en-US" sz="2400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5089985" y="5410200"/>
              <a:ext cx="3607027" cy="8309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err="1" smtClean="0">
                  <a:solidFill>
                    <a:srgbClr val="FF0000"/>
                  </a:solidFill>
                </a:rPr>
                <a:t>toString</a:t>
              </a:r>
              <a:r>
                <a:rPr lang="en-US" sz="2400" dirty="0" smtClean="0">
                  <a:solidFill>
                    <a:srgbClr val="FF0000"/>
                  </a:solidFill>
                </a:rPr>
                <a:t>()     </a:t>
              </a:r>
            </a:p>
            <a:p>
              <a:r>
                <a:rPr lang="en-US" sz="2400" dirty="0" smtClean="0">
                  <a:solidFill>
                    <a:srgbClr val="FF0000"/>
                  </a:solidFill>
                </a:rPr>
                <a:t>equals(Object)   </a:t>
              </a:r>
              <a:r>
                <a:rPr lang="en-US" sz="2400" dirty="0" err="1" smtClean="0">
                  <a:solidFill>
                    <a:srgbClr val="FF0000"/>
                  </a:solidFill>
                </a:rPr>
                <a:t>hashCode</a:t>
              </a:r>
              <a:r>
                <a:rPr lang="en-US" sz="2400" dirty="0" smtClean="0">
                  <a:solidFill>
                    <a:srgbClr val="FF0000"/>
                  </a:solidFill>
                </a:rPr>
                <a:t>()</a:t>
              </a:r>
              <a:endParaRPr lang="en-US" sz="2400" dirty="0">
                <a:solidFill>
                  <a:srgbClr val="FF0000"/>
                </a:solidFill>
              </a:endParaRPr>
            </a:p>
          </p:txBody>
        </p:sp>
        <p:cxnSp>
          <p:nvCxnSpPr>
            <p:cNvPr id="33" name="Straight Connector 32"/>
            <p:cNvCxnSpPr>
              <a:stCxn id="10" idx="3"/>
              <a:endCxn id="11" idx="1"/>
            </p:cNvCxnSpPr>
            <p:nvPr/>
          </p:nvCxnSpPr>
          <p:spPr>
            <a:xfrm flipV="1">
              <a:off x="4267200" y="5825699"/>
              <a:ext cx="822785" cy="501134"/>
            </a:xfrm>
            <a:prstGeom prst="line">
              <a:avLst/>
            </a:prstGeom>
            <a:ln w="4762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14141043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1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304800"/>
            <a:ext cx="8153400" cy="990600"/>
          </a:xfrm>
        </p:spPr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Class Object: the </a:t>
            </a:r>
            <a:r>
              <a:rPr lang="en-US" sz="3600" dirty="0" err="1" smtClean="0">
                <a:solidFill>
                  <a:srgbClr val="800000"/>
                </a:solidFill>
              </a:rPr>
              <a:t>superest</a:t>
            </a:r>
            <a:r>
              <a:rPr lang="en-US" sz="3600" dirty="0" smtClean="0">
                <a:solidFill>
                  <a:srgbClr val="800000"/>
                </a:solidFill>
              </a:rPr>
              <a:t> class of them all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0" y="1295400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7</a:t>
            </a:fld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228600" y="1676400"/>
            <a:ext cx="8153400" cy="4495800"/>
          </a:xfrm>
        </p:spPr>
        <p:txBody>
          <a:bodyPr>
            <a:normAutofit/>
          </a:bodyPr>
          <a:lstStyle/>
          <a:p>
            <a:pPr marL="0" indent="0">
              <a:spcBef>
                <a:spcPct val="50000"/>
              </a:spcBef>
              <a:buNone/>
            </a:pPr>
            <a:r>
              <a:rPr lang="en-US" sz="2400" dirty="0" smtClean="0">
                <a:solidFill>
                  <a:srgbClr val="3366FF"/>
                </a:solidFill>
              </a:rPr>
              <a:t>Java</a:t>
            </a:r>
            <a:r>
              <a:rPr lang="en-US" sz="2400" dirty="0" smtClean="0"/>
              <a:t>: </a:t>
            </a:r>
            <a:r>
              <a:rPr lang="en-US" sz="2400" dirty="0"/>
              <a:t>Every class that does </a:t>
            </a:r>
            <a:r>
              <a:rPr lang="en-US" sz="2400" dirty="0" smtClean="0"/>
              <a:t>not</a:t>
            </a:r>
            <a:br>
              <a:rPr lang="en-US" sz="2400" dirty="0" smtClean="0"/>
            </a:br>
            <a:r>
              <a:rPr lang="en-US" sz="2400" dirty="0" smtClean="0"/>
              <a:t>extend </a:t>
            </a:r>
            <a:r>
              <a:rPr lang="en-US" sz="2400" dirty="0"/>
              <a:t>another </a:t>
            </a:r>
            <a:r>
              <a:rPr lang="en-US" sz="2400" dirty="0" smtClean="0"/>
              <a:t>extends class</a:t>
            </a:r>
            <a:br>
              <a:rPr lang="en-US" sz="2400" dirty="0" smtClean="0"/>
            </a:br>
            <a:r>
              <a:rPr lang="en-US" sz="2400" dirty="0" smtClean="0"/>
              <a:t>Object</a:t>
            </a:r>
            <a:r>
              <a:rPr lang="en-US" sz="2400" dirty="0"/>
              <a:t>.  That is,</a:t>
            </a: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 smtClean="0"/>
              <a:t> </a:t>
            </a:r>
            <a:r>
              <a:rPr lang="en-US" sz="2400" b="1" dirty="0" smtClean="0">
                <a:solidFill>
                  <a:srgbClr val="800000"/>
                </a:solidFill>
              </a:rPr>
              <a:t>public </a:t>
            </a:r>
            <a:r>
              <a:rPr lang="en-US" sz="2400" b="1" dirty="0">
                <a:solidFill>
                  <a:srgbClr val="800000"/>
                </a:solidFill>
              </a:rPr>
              <a:t>class</a:t>
            </a:r>
            <a:r>
              <a:rPr lang="en-US" sz="2400" dirty="0">
                <a:solidFill>
                  <a:srgbClr val="800000"/>
                </a:solidFill>
              </a:rPr>
              <a:t> </a:t>
            </a:r>
            <a:r>
              <a:rPr lang="en-US" sz="2400" dirty="0" smtClean="0">
                <a:solidFill>
                  <a:srgbClr val="800000"/>
                </a:solidFill>
              </a:rPr>
              <a:t>W {…}</a:t>
            </a:r>
            <a:endParaRPr lang="en-US" sz="2400" dirty="0">
              <a:solidFill>
                <a:srgbClr val="800000"/>
              </a:solidFill>
            </a:endParaRP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/>
              <a:t>is equivalent to</a:t>
            </a: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/>
              <a:t> </a:t>
            </a:r>
            <a:r>
              <a:rPr lang="en-US" sz="2400" b="1" dirty="0" smtClean="0">
                <a:solidFill>
                  <a:srgbClr val="800000"/>
                </a:solidFill>
              </a:rPr>
              <a:t>public </a:t>
            </a:r>
            <a:r>
              <a:rPr lang="en-US" sz="2400" b="1" dirty="0">
                <a:solidFill>
                  <a:srgbClr val="800000"/>
                </a:solidFill>
              </a:rPr>
              <a:t>class</a:t>
            </a:r>
            <a:r>
              <a:rPr lang="en-US" sz="2400" dirty="0">
                <a:solidFill>
                  <a:srgbClr val="800000"/>
                </a:solidFill>
              </a:rPr>
              <a:t> </a:t>
            </a:r>
            <a:r>
              <a:rPr lang="en-US" sz="2400" dirty="0" smtClean="0">
                <a:solidFill>
                  <a:srgbClr val="800000"/>
                </a:solidFill>
              </a:rPr>
              <a:t>W </a:t>
            </a:r>
            <a:r>
              <a:rPr lang="en-US" sz="2400" b="1" dirty="0">
                <a:solidFill>
                  <a:srgbClr val="800000"/>
                </a:solidFill>
              </a:rPr>
              <a:t>extends</a:t>
            </a:r>
            <a:r>
              <a:rPr lang="en-US" sz="2400" dirty="0">
                <a:solidFill>
                  <a:srgbClr val="800000"/>
                </a:solidFill>
              </a:rPr>
              <a:t> Object </a:t>
            </a:r>
            <a:r>
              <a:rPr lang="en-US" sz="2400" dirty="0" smtClean="0">
                <a:solidFill>
                  <a:srgbClr val="800000"/>
                </a:solidFill>
              </a:rPr>
              <a:t>{…</a:t>
            </a:r>
            <a:r>
              <a:rPr lang="en-US" sz="2400" dirty="0">
                <a:solidFill>
                  <a:srgbClr val="800000"/>
                </a:solidFill>
              </a:rPr>
              <a:t>}</a:t>
            </a:r>
          </a:p>
        </p:txBody>
      </p:sp>
      <p:grpSp>
        <p:nvGrpSpPr>
          <p:cNvPr id="27" name="Group 26"/>
          <p:cNvGrpSpPr/>
          <p:nvPr/>
        </p:nvGrpSpPr>
        <p:grpSpPr>
          <a:xfrm>
            <a:off x="4876800" y="2129135"/>
            <a:ext cx="3886200" cy="4271665"/>
            <a:chOff x="4876800" y="2129135"/>
            <a:chExt cx="3886200" cy="4271665"/>
          </a:xfrm>
        </p:grpSpPr>
        <p:grpSp>
          <p:nvGrpSpPr>
            <p:cNvPr id="25" name="Group 24"/>
            <p:cNvGrpSpPr/>
            <p:nvPr/>
          </p:nvGrpSpPr>
          <p:grpSpPr>
            <a:xfrm>
              <a:off x="4876800" y="2761894"/>
              <a:ext cx="3886200" cy="3638906"/>
              <a:chOff x="4876800" y="2761894"/>
              <a:chExt cx="3886200" cy="3638906"/>
            </a:xfrm>
          </p:grpSpPr>
          <p:grpSp>
            <p:nvGrpSpPr>
              <p:cNvPr id="7" name="Group 23"/>
              <p:cNvGrpSpPr>
                <a:grpSpLocks/>
              </p:cNvGrpSpPr>
              <p:nvPr/>
            </p:nvGrpSpPr>
            <p:grpSpPr bwMode="auto">
              <a:xfrm>
                <a:off x="4876800" y="2761894"/>
                <a:ext cx="3886200" cy="3638906"/>
                <a:chOff x="5257800" y="444678"/>
                <a:chExt cx="3429000" cy="4424876"/>
              </a:xfrm>
            </p:grpSpPr>
            <p:grpSp>
              <p:nvGrpSpPr>
                <p:cNvPr id="8" name="Group 6"/>
                <p:cNvGrpSpPr>
                  <a:grpSpLocks/>
                </p:cNvGrpSpPr>
                <p:nvPr/>
              </p:nvGrpSpPr>
              <p:grpSpPr bwMode="auto">
                <a:xfrm>
                  <a:off x="5257800" y="444678"/>
                  <a:ext cx="3429000" cy="4306573"/>
                  <a:chOff x="384" y="-128"/>
                  <a:chExt cx="2340" cy="3194"/>
                </a:xfrm>
              </p:grpSpPr>
              <p:sp>
                <p:nvSpPr>
                  <p:cNvPr id="10" name="Rectangle 7"/>
                  <p:cNvSpPr>
                    <a:spLocks noChangeArrowheads="1"/>
                  </p:cNvSpPr>
                  <p:nvPr/>
                </p:nvSpPr>
                <p:spPr bwMode="auto">
                  <a:xfrm>
                    <a:off x="384" y="179"/>
                    <a:ext cx="2340" cy="2887"/>
                  </a:xfrm>
                  <a:prstGeom prst="rect">
                    <a:avLst/>
                  </a:prstGeom>
                  <a:solidFill>
                    <a:srgbClr val="FFCC99"/>
                  </a:solidFill>
                  <a:ln w="9525">
                    <a:solidFill>
                      <a:srgbClr val="FFCC99"/>
                    </a:solidFill>
                    <a:miter lim="800000"/>
                    <a:headEnd/>
                    <a:tailEnd/>
                  </a:ln>
                </p:spPr>
                <p:txBody>
                  <a:bodyPr wrap="none" anchor="ctr"/>
                  <a:lstStyle/>
                  <a:p>
                    <a:endParaRPr lang="en-US"/>
                  </a:p>
                </p:txBody>
              </p:sp>
              <p:sp>
                <p:nvSpPr>
                  <p:cNvPr id="11" name="Rectangle 8"/>
                  <p:cNvSpPr>
                    <a:spLocks noChangeArrowheads="1"/>
                  </p:cNvSpPr>
                  <p:nvPr/>
                </p:nvSpPr>
                <p:spPr bwMode="auto">
                  <a:xfrm>
                    <a:off x="384" y="-128"/>
                    <a:ext cx="688" cy="327"/>
                  </a:xfrm>
                  <a:prstGeom prst="rect">
                    <a:avLst/>
                  </a:prstGeom>
                  <a:solidFill>
                    <a:srgbClr val="FFCC99"/>
                  </a:solidFill>
                  <a:ln w="9525">
                    <a:solidFill>
                      <a:srgbClr val="FFCC99"/>
                    </a:solidFill>
                    <a:miter lim="800000"/>
                    <a:headEnd/>
                    <a:tailEnd/>
                  </a:ln>
                </p:spPr>
                <p:txBody>
                  <a:bodyPr wrap="none" anchor="ctr"/>
                  <a:lstStyle/>
                  <a:p>
                    <a:pPr algn="ctr"/>
                    <a:r>
                      <a:rPr lang="en-US" sz="2400" dirty="0" err="1" smtClean="0">
                        <a:solidFill>
                          <a:srgbClr val="800000"/>
                        </a:solidFill>
                      </a:rPr>
                      <a:t>W@af</a:t>
                    </a:r>
                    <a:endParaRPr lang="en-US" sz="2400" dirty="0">
                      <a:solidFill>
                        <a:srgbClr val="800000"/>
                      </a:solidFill>
                    </a:endParaRPr>
                  </a:p>
                </p:txBody>
              </p:sp>
              <p:sp>
                <p:nvSpPr>
                  <p:cNvPr id="12" name="Rectangle 9"/>
                  <p:cNvSpPr>
                    <a:spLocks noChangeArrowheads="1"/>
                  </p:cNvSpPr>
                  <p:nvPr/>
                </p:nvSpPr>
                <p:spPr bwMode="auto">
                  <a:xfrm>
                    <a:off x="2064" y="1056"/>
                    <a:ext cx="660" cy="308"/>
                  </a:xfrm>
                  <a:prstGeom prst="rect">
                    <a:avLst/>
                  </a:prstGeom>
                  <a:solidFill>
                    <a:schemeClr val="accent1"/>
                  </a:solidFill>
                  <a:ln w="9525">
                    <a:solidFill>
                      <a:schemeClr val="tx1"/>
                    </a:solidFill>
                    <a:miter lim="800000"/>
                    <a:headEnd/>
                    <a:tailEnd/>
                  </a:ln>
                </p:spPr>
                <p:txBody>
                  <a:bodyPr wrap="none" anchor="ctr"/>
                  <a:lstStyle/>
                  <a:p>
                    <a:pPr algn="ctr"/>
                    <a:r>
                      <a:rPr lang="en-US" sz="2400" dirty="0" smtClean="0"/>
                      <a:t>W</a:t>
                    </a:r>
                    <a:endParaRPr lang="en-US" sz="2400" dirty="0"/>
                  </a:p>
                </p:txBody>
              </p:sp>
              <p:grpSp>
                <p:nvGrpSpPr>
                  <p:cNvPr id="13" name="Group 10"/>
                  <p:cNvGrpSpPr>
                    <a:grpSpLocks/>
                  </p:cNvGrpSpPr>
                  <p:nvPr/>
                </p:nvGrpSpPr>
                <p:grpSpPr bwMode="auto">
                  <a:xfrm>
                    <a:off x="432" y="1200"/>
                    <a:ext cx="1584" cy="1056"/>
                    <a:chOff x="432" y="1200"/>
                    <a:chExt cx="1584" cy="1056"/>
                  </a:xfrm>
                </p:grpSpPr>
                <p:sp>
                  <p:nvSpPr>
                    <p:cNvPr id="14" name="Rectangle 11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480" y="1200"/>
                      <a:ext cx="672" cy="240"/>
                    </a:xfrm>
                    <a:prstGeom prst="rect">
                      <a:avLst/>
                    </a:prstGeom>
                    <a:solidFill>
                      <a:srgbClr val="FFCC99"/>
                    </a:solidFill>
                    <a:ln w="0">
                      <a:solidFill>
                        <a:srgbClr val="FFCC99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en-US" sz="2400" dirty="0" err="1"/>
                        <a:t>lname</a:t>
                      </a:r>
                      <a:endParaRPr lang="en-US" sz="2400" dirty="0"/>
                    </a:p>
                  </p:txBody>
                </p:sp>
                <p:sp>
                  <p:nvSpPr>
                    <p:cNvPr id="15" name="Rectangle 12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104" y="1200"/>
                      <a:ext cx="912" cy="288"/>
                    </a:xfrm>
                    <a:prstGeom prst="rect">
                      <a:avLst/>
                    </a:prstGeom>
                    <a:solidFill>
                      <a:srgbClr val="FFFF99"/>
                    </a:solidFill>
                    <a:ln w="9525">
                      <a:solidFill>
                        <a:schemeClr val="tx1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ja-JP" altLang="en-US" sz="2400" dirty="0"/>
                        <a:t>“</a:t>
                      </a:r>
                      <a:r>
                        <a:rPr lang="en-US" altLang="ja-JP" sz="2400" dirty="0"/>
                        <a:t>Obama</a:t>
                      </a:r>
                      <a:r>
                        <a:rPr lang="ja-JP" altLang="en-US" sz="2400" dirty="0"/>
                        <a:t>”</a:t>
                      </a:r>
                      <a:endParaRPr lang="en-US" sz="2400" dirty="0"/>
                    </a:p>
                  </p:txBody>
                </p:sp>
                <p:sp>
                  <p:nvSpPr>
                    <p:cNvPr id="16" name="Rectangle 13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432" y="1584"/>
                      <a:ext cx="672" cy="240"/>
                    </a:xfrm>
                    <a:prstGeom prst="rect">
                      <a:avLst/>
                    </a:prstGeom>
                    <a:solidFill>
                      <a:srgbClr val="FFCC99"/>
                    </a:solidFill>
                    <a:ln w="0">
                      <a:solidFill>
                        <a:srgbClr val="FFCC99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en-US" sz="2400"/>
                        <a:t>ssn</a:t>
                      </a:r>
                    </a:p>
                  </p:txBody>
                </p:sp>
                <p:sp>
                  <p:nvSpPr>
                    <p:cNvPr id="17" name="Rectangle 14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104" y="1584"/>
                      <a:ext cx="912" cy="288"/>
                    </a:xfrm>
                    <a:prstGeom prst="rect">
                      <a:avLst/>
                    </a:prstGeom>
                    <a:solidFill>
                      <a:srgbClr val="FFFF99"/>
                    </a:solidFill>
                    <a:ln w="9525">
                      <a:solidFill>
                        <a:schemeClr val="tx1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en-US" sz="2400"/>
                        <a:t>123456789</a:t>
                      </a:r>
                    </a:p>
                  </p:txBody>
                </p:sp>
                <p:sp>
                  <p:nvSpPr>
                    <p:cNvPr id="20" name="Rectangle 15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480" y="1920"/>
                      <a:ext cx="576" cy="240"/>
                    </a:xfrm>
                    <a:prstGeom prst="rect">
                      <a:avLst/>
                    </a:prstGeom>
                    <a:solidFill>
                      <a:srgbClr val="FFCC99"/>
                    </a:solidFill>
                    <a:ln w="0">
                      <a:solidFill>
                        <a:srgbClr val="FFCC99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en-US" sz="2400"/>
                        <a:t>boss</a:t>
                      </a:r>
                    </a:p>
                  </p:txBody>
                </p:sp>
                <p:sp>
                  <p:nvSpPr>
                    <p:cNvPr id="21" name="Rectangle 16"/>
                    <p:cNvSpPr>
                      <a:spLocks noChangeArrowheads="1"/>
                    </p:cNvSpPr>
                    <p:nvPr/>
                  </p:nvSpPr>
                  <p:spPr bwMode="auto">
                    <a:xfrm>
                      <a:off x="1104" y="1968"/>
                      <a:ext cx="912" cy="288"/>
                    </a:xfrm>
                    <a:prstGeom prst="rect">
                      <a:avLst/>
                    </a:prstGeom>
                    <a:solidFill>
                      <a:srgbClr val="FFFF99"/>
                    </a:solidFill>
                    <a:ln w="9525">
                      <a:solidFill>
                        <a:schemeClr val="tx1"/>
                      </a:solidFill>
                      <a:miter lim="800000"/>
                      <a:headEnd/>
                      <a:tailEnd/>
                    </a:ln>
                  </p:spPr>
                  <p:txBody>
                    <a:bodyPr wrap="none" anchor="ctr"/>
                    <a:lstStyle/>
                    <a:p>
                      <a:pPr algn="ctr"/>
                      <a:r>
                        <a:rPr lang="en-US" sz="2400"/>
                        <a:t>null</a:t>
                      </a:r>
                    </a:p>
                  </p:txBody>
                </p:sp>
              </p:grpSp>
            </p:grpSp>
            <p:sp>
              <p:nvSpPr>
                <p:cNvPr id="9" name="Rectangle 15"/>
                <p:cNvSpPr>
                  <a:spLocks noChangeArrowheads="1"/>
                </p:cNvSpPr>
                <p:nvPr/>
              </p:nvSpPr>
              <p:spPr bwMode="auto">
                <a:xfrm>
                  <a:off x="5257800" y="3692241"/>
                  <a:ext cx="3429000" cy="1177313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t" anchorCtr="0"/>
                <a:lstStyle/>
                <a:p>
                  <a:r>
                    <a:rPr lang="en-US" sz="2400" dirty="0" smtClean="0"/>
                    <a:t>W(…)    </a:t>
                  </a:r>
                  <a:r>
                    <a:rPr lang="en-US" sz="2400" dirty="0" err="1" smtClean="0"/>
                    <a:t>getLname</a:t>
                  </a:r>
                  <a:r>
                    <a:rPr lang="en-US" sz="2400" dirty="0" smtClean="0"/>
                    <a:t>()</a:t>
                  </a:r>
                </a:p>
                <a:p>
                  <a:r>
                    <a:rPr lang="en-US" sz="2400" dirty="0" err="1" smtClean="0"/>
                    <a:t>getSsn</a:t>
                  </a:r>
                  <a:r>
                    <a:rPr lang="en-US" sz="2400" dirty="0" smtClean="0"/>
                    <a:t>(), </a:t>
                  </a:r>
                  <a:r>
                    <a:rPr lang="en-US" sz="2400" dirty="0" err="1" smtClean="0"/>
                    <a:t>getBoss</a:t>
                  </a:r>
                  <a:r>
                    <a:rPr lang="en-US" sz="2400" dirty="0" smtClean="0"/>
                    <a:t>() </a:t>
                  </a:r>
                  <a:r>
                    <a:rPr lang="en-US" sz="2400" dirty="0" err="1" smtClean="0"/>
                    <a:t>setBoss</a:t>
                  </a:r>
                  <a:r>
                    <a:rPr lang="en-US" sz="2400" dirty="0" smtClean="0"/>
                    <a:t>(W)</a:t>
                  </a:r>
                </a:p>
                <a:p>
                  <a:endParaRPr lang="en-US" sz="2400" dirty="0"/>
                </a:p>
              </p:txBody>
            </p:sp>
          </p:grpSp>
          <p:grpSp>
            <p:nvGrpSpPr>
              <p:cNvPr id="24" name="Group 23"/>
              <p:cNvGrpSpPr/>
              <p:nvPr/>
            </p:nvGrpSpPr>
            <p:grpSpPr>
              <a:xfrm>
                <a:off x="4876800" y="3102976"/>
                <a:ext cx="3886200" cy="990600"/>
                <a:chOff x="4876800" y="2362200"/>
                <a:chExt cx="3886200" cy="990600"/>
              </a:xfrm>
            </p:grpSpPr>
            <p:sp>
              <p:nvSpPr>
                <p:cNvPr id="22" name="Rectangle 9"/>
                <p:cNvSpPr>
                  <a:spLocks noChangeArrowheads="1"/>
                </p:cNvSpPr>
                <p:nvPr/>
              </p:nvSpPr>
              <p:spPr bwMode="auto">
                <a:xfrm>
                  <a:off x="7666892" y="2362200"/>
                  <a:ext cx="1096108" cy="341521"/>
                </a:xfrm>
                <a:prstGeom prst="rect">
                  <a:avLst/>
                </a:prstGeom>
                <a:solidFill>
                  <a:schemeClr val="accent1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smtClean="0"/>
                    <a:t>Object</a:t>
                  </a:r>
                  <a:endParaRPr lang="en-US" sz="2400" dirty="0"/>
                </a:p>
              </p:txBody>
            </p:sp>
            <p:sp>
              <p:nvSpPr>
                <p:cNvPr id="23" name="TextBox 22"/>
                <p:cNvSpPr txBox="1"/>
                <p:nvPr/>
              </p:nvSpPr>
              <p:spPr>
                <a:xfrm>
                  <a:off x="5079773" y="2459624"/>
                  <a:ext cx="3607027" cy="830997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US" sz="2400" dirty="0" err="1" smtClean="0">
                      <a:solidFill>
                        <a:srgbClr val="FF0000"/>
                      </a:solidFill>
                    </a:rPr>
                    <a:t>toString</a:t>
                  </a:r>
                  <a:r>
                    <a:rPr lang="en-US" sz="2400" dirty="0" smtClean="0">
                      <a:solidFill>
                        <a:srgbClr val="FF0000"/>
                      </a:solidFill>
                    </a:rPr>
                    <a:t>()</a:t>
                  </a:r>
                </a:p>
                <a:p>
                  <a:r>
                    <a:rPr lang="en-US" sz="2400" dirty="0" smtClean="0">
                      <a:solidFill>
                        <a:srgbClr val="FF0000"/>
                      </a:solidFill>
                    </a:rPr>
                    <a:t>equals(Object)   </a:t>
                  </a:r>
                  <a:r>
                    <a:rPr lang="en-US" sz="2400" dirty="0" err="1" smtClean="0">
                      <a:solidFill>
                        <a:srgbClr val="FF0000"/>
                      </a:solidFill>
                    </a:rPr>
                    <a:t>hashCode</a:t>
                  </a:r>
                  <a:r>
                    <a:rPr lang="en-US" sz="2400" dirty="0" smtClean="0">
                      <a:solidFill>
                        <a:srgbClr val="FF0000"/>
                      </a:solidFill>
                    </a:rPr>
                    <a:t>()</a:t>
                  </a:r>
                  <a:endParaRPr lang="en-US" sz="2400" dirty="0">
                    <a:solidFill>
                      <a:srgbClr val="FF0000"/>
                    </a:solidFill>
                  </a:endParaRPr>
                </a:p>
              </p:txBody>
            </p:sp>
            <p:cxnSp>
              <p:nvCxnSpPr>
                <p:cNvPr id="6" name="Straight Connector 5"/>
                <p:cNvCxnSpPr/>
                <p:nvPr/>
              </p:nvCxnSpPr>
              <p:spPr>
                <a:xfrm>
                  <a:off x="4876800" y="3352800"/>
                  <a:ext cx="2819400" cy="0"/>
                </a:xfrm>
                <a:prstGeom prst="line">
                  <a:avLst/>
                </a:prstGeom>
                <a:ln w="41275"/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</p:grpSp>
        </p:grpSp>
        <p:sp>
          <p:nvSpPr>
            <p:cNvPr id="26" name="TextBox 25"/>
            <p:cNvSpPr txBox="1"/>
            <p:nvPr/>
          </p:nvSpPr>
          <p:spPr>
            <a:xfrm>
              <a:off x="5102321" y="2129135"/>
              <a:ext cx="3158286" cy="461665"/>
            </a:xfrm>
            <a:prstGeom prst="rect">
              <a:avLst/>
            </a:prstGeom>
            <a:solidFill>
              <a:srgbClr val="F8DFF0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smtClean="0"/>
                <a:t>We draw object like this</a:t>
              </a:r>
              <a:endParaRPr lang="en-US" sz="2400" dirty="0"/>
            </a:p>
          </p:txBody>
        </p:sp>
      </p:grpSp>
      <p:grpSp>
        <p:nvGrpSpPr>
          <p:cNvPr id="32" name="Group 31"/>
          <p:cNvGrpSpPr/>
          <p:nvPr/>
        </p:nvGrpSpPr>
        <p:grpSpPr>
          <a:xfrm>
            <a:off x="228600" y="3733800"/>
            <a:ext cx="4761440" cy="2571928"/>
            <a:chOff x="-1143000" y="4724400"/>
            <a:chExt cx="4761440" cy="2571928"/>
          </a:xfrm>
        </p:grpSpPr>
        <p:sp>
          <p:nvSpPr>
            <p:cNvPr id="28" name="TextBox 27"/>
            <p:cNvSpPr txBox="1"/>
            <p:nvPr/>
          </p:nvSpPr>
          <p:spPr>
            <a:xfrm>
              <a:off x="-1143000" y="6096000"/>
              <a:ext cx="4038600" cy="1200328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We often omit this partition to reduce clutter; we know that it is always there.</a:t>
              </a:r>
              <a:endParaRPr lang="en-US" sz="2400" dirty="0"/>
            </a:p>
          </p:txBody>
        </p:sp>
        <p:cxnSp>
          <p:nvCxnSpPr>
            <p:cNvPr id="19" name="Straight Connector 18"/>
            <p:cNvCxnSpPr/>
            <p:nvPr/>
          </p:nvCxnSpPr>
          <p:spPr>
            <a:xfrm flipH="1">
              <a:off x="1981200" y="4724400"/>
              <a:ext cx="1637240" cy="1524000"/>
            </a:xfrm>
            <a:prstGeom prst="line">
              <a:avLst/>
            </a:prstGeom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5861639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800000"/>
                </a:solidFill>
              </a:rPr>
              <a:t>A note on design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>
            <a:noAutofit/>
          </a:bodyPr>
          <a:lstStyle/>
          <a:p>
            <a:r>
              <a:rPr lang="en-US" dirty="0" smtClean="0"/>
              <a:t>Don’t use </a:t>
            </a:r>
            <a:r>
              <a:rPr lang="en-US" b="1" dirty="0" smtClean="0"/>
              <a:t>extends</a:t>
            </a:r>
            <a:r>
              <a:rPr lang="en-US" dirty="0" smtClean="0"/>
              <a:t> just to get access to hidden members!</a:t>
            </a:r>
          </a:p>
          <a:p>
            <a:r>
              <a:rPr lang="en-US" dirty="0" smtClean="0">
                <a:solidFill>
                  <a:srgbClr val="800000"/>
                </a:solidFill>
              </a:rPr>
              <a:t>A</a:t>
            </a:r>
            <a:r>
              <a:rPr lang="en-US" dirty="0" smtClean="0"/>
              <a:t> should extend </a:t>
            </a:r>
            <a:r>
              <a:rPr lang="en-US" dirty="0" smtClean="0">
                <a:solidFill>
                  <a:srgbClr val="800000"/>
                </a:solidFill>
              </a:rPr>
              <a:t>B</a:t>
            </a:r>
            <a:r>
              <a:rPr lang="en-US" dirty="0" smtClean="0"/>
              <a:t> if and only if </a:t>
            </a:r>
            <a:r>
              <a:rPr lang="en-US" b="1" dirty="0" smtClean="0">
                <a:solidFill>
                  <a:srgbClr val="800000"/>
                </a:solidFill>
              </a:rPr>
              <a:t>A</a:t>
            </a:r>
            <a:r>
              <a:rPr lang="en-US" b="1" dirty="0" smtClean="0"/>
              <a:t> “is a” </a:t>
            </a:r>
            <a:r>
              <a:rPr lang="en-US" b="1" dirty="0" smtClean="0">
                <a:solidFill>
                  <a:srgbClr val="800000"/>
                </a:solidFill>
              </a:rPr>
              <a:t>B</a:t>
            </a:r>
          </a:p>
          <a:p>
            <a:pPr lvl="1"/>
            <a:r>
              <a:rPr lang="en-US" dirty="0" smtClean="0"/>
              <a:t>A </a:t>
            </a:r>
            <a:r>
              <a:rPr lang="en-US" dirty="0" err="1" smtClean="0"/>
              <a:t>PhDTester</a:t>
            </a:r>
            <a:r>
              <a:rPr lang="en-US" dirty="0" smtClean="0"/>
              <a:t> is </a:t>
            </a:r>
            <a:r>
              <a:rPr lang="en-US" i="1" dirty="0" smtClean="0"/>
              <a:t>not</a:t>
            </a:r>
            <a:r>
              <a:rPr lang="en-US" dirty="0" smtClean="0"/>
              <a:t> a PhD Student!</a:t>
            </a:r>
          </a:p>
          <a:p>
            <a:pPr lvl="1"/>
            <a:r>
              <a:rPr lang="en-US" dirty="0" smtClean="0"/>
              <a:t>An elephant is an animal, so </a:t>
            </a:r>
            <a:r>
              <a:rPr lang="en-US" dirty="0" smtClean="0">
                <a:solidFill>
                  <a:srgbClr val="800000"/>
                </a:solidFill>
              </a:rPr>
              <a:t>Elephant </a:t>
            </a:r>
            <a:r>
              <a:rPr lang="en-US" b="1" dirty="0" smtClean="0">
                <a:solidFill>
                  <a:srgbClr val="800000"/>
                </a:solidFill>
              </a:rPr>
              <a:t>extends</a:t>
            </a:r>
            <a:r>
              <a:rPr lang="en-US" dirty="0" smtClean="0">
                <a:solidFill>
                  <a:srgbClr val="800000"/>
                </a:solidFill>
              </a:rPr>
              <a:t> Animal</a:t>
            </a:r>
          </a:p>
          <a:p>
            <a:pPr lvl="1"/>
            <a:r>
              <a:rPr lang="en-US" dirty="0" smtClean="0"/>
              <a:t>A car is a vehicle, so </a:t>
            </a:r>
            <a:r>
              <a:rPr lang="en-US" dirty="0" smtClean="0">
                <a:solidFill>
                  <a:srgbClr val="800000"/>
                </a:solidFill>
              </a:rPr>
              <a:t>Car </a:t>
            </a:r>
            <a:r>
              <a:rPr lang="en-US" b="1" dirty="0" smtClean="0">
                <a:solidFill>
                  <a:srgbClr val="800000"/>
                </a:solidFill>
              </a:rPr>
              <a:t>extends</a:t>
            </a:r>
            <a:r>
              <a:rPr lang="en-US" dirty="0" smtClean="0">
                <a:solidFill>
                  <a:srgbClr val="800000"/>
                </a:solidFill>
              </a:rPr>
              <a:t> Vehicle</a:t>
            </a:r>
          </a:p>
          <a:p>
            <a:pPr lvl="1"/>
            <a:r>
              <a:rPr lang="en-US" dirty="0" smtClean="0"/>
              <a:t>An instance of any class is an object, so</a:t>
            </a:r>
            <a:br>
              <a:rPr lang="en-US" dirty="0" smtClean="0"/>
            </a:br>
            <a:r>
              <a:rPr lang="en-US" dirty="0" smtClean="0">
                <a:solidFill>
                  <a:srgbClr val="800000"/>
                </a:solidFill>
              </a:rPr>
              <a:t>AnyClass </a:t>
            </a:r>
            <a:r>
              <a:rPr lang="en-US" b="1" dirty="0" smtClean="0">
                <a:solidFill>
                  <a:srgbClr val="800000"/>
                </a:solidFill>
              </a:rPr>
              <a:t>extends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r>
              <a:rPr lang="en-US" dirty="0" err="1" smtClean="0">
                <a:solidFill>
                  <a:srgbClr val="800000"/>
                </a:solidFill>
              </a:rPr>
              <a:t>java.lang.Object</a:t>
            </a:r>
            <a:endParaRPr lang="en-US" dirty="0" smtClean="0"/>
          </a:p>
          <a:p>
            <a:r>
              <a:rPr lang="en-US" dirty="0" smtClean="0"/>
              <a:t>The inheritance hierarchy should reflect </a:t>
            </a:r>
            <a:r>
              <a:rPr lang="en-US" b="1" dirty="0" smtClean="0"/>
              <a:t>modeling semantics</a:t>
            </a:r>
            <a:r>
              <a:rPr lang="en-US" dirty="0" smtClean="0"/>
              <a:t>, not </a:t>
            </a:r>
            <a:r>
              <a:rPr lang="en-US" dirty="0" smtClean="0"/>
              <a:t>implementation </a:t>
            </a:r>
            <a:r>
              <a:rPr lang="en-US" dirty="0" smtClean="0"/>
              <a:t>shortcuts</a:t>
            </a:r>
          </a:p>
        </p:txBody>
      </p:sp>
    </p:spTree>
    <p:extLst>
      <p:ext uri="{BB962C8B-B14F-4D97-AF65-F5344CB8AC3E}">
        <p14:creationId xmlns:p14="http://schemas.microsoft.com/office/powerpoint/2010/main" val="4935548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What is “the name of” the object?</a:t>
            </a:r>
            <a:endParaRPr lang="en-US" sz="3200" dirty="0">
              <a:solidFill>
                <a:srgbClr val="008000"/>
              </a:solidFill>
            </a:endParaRPr>
          </a:p>
        </p:txBody>
      </p:sp>
      <p:sp>
        <p:nvSpPr>
          <p:cNvPr id="7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0" y="12722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8" name="Content Placeholder 3"/>
          <p:cNvSpPr>
            <a:spLocks noGrp="1"/>
          </p:cNvSpPr>
          <p:nvPr>
            <p:ph sz="quarter" idx="1"/>
          </p:nvPr>
        </p:nvSpPr>
        <p:spPr>
          <a:xfrm>
            <a:off x="457200" y="1447800"/>
            <a:ext cx="8382000" cy="2057400"/>
          </a:xfrm>
        </p:spPr>
        <p:txBody>
          <a:bodyPr>
            <a:noAutofit/>
          </a:bodyPr>
          <a:lstStyle/>
          <a:p>
            <a:pPr marL="0" indent="0">
              <a:spcBef>
                <a:spcPts val="0"/>
              </a:spcBef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The name of the object below is</a:t>
            </a:r>
            <a:endParaRPr lang="en-US" sz="2400" dirty="0">
              <a:latin typeface="Times New Roman"/>
              <a:cs typeface="Times New Roman"/>
            </a:endParaRPr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      </a:t>
            </a:r>
            <a:r>
              <a:rPr lang="en-US" sz="2400" dirty="0" smtClean="0">
                <a:solidFill>
                  <a:srgbClr val="800000"/>
                </a:solidFill>
              </a:rPr>
              <a:t>PhD@aa11bb24</a:t>
            </a:r>
            <a:endParaRPr lang="en-US" sz="2400" dirty="0" smtClean="0">
              <a:latin typeface="Times New Roman"/>
              <a:cs typeface="Times New Roman"/>
            </a:endParaRPr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It contains a pointer to the object –i.e. its address in memory, and you can call it a pointer if you wish. But it contains more than that.</a:t>
            </a:r>
          </a:p>
        </p:txBody>
      </p:sp>
      <p:sp>
        <p:nvSpPr>
          <p:cNvPr id="19" name="Rectangle 37"/>
          <p:cNvSpPr>
            <a:spLocks noChangeArrowheads="1"/>
          </p:cNvSpPr>
          <p:nvPr/>
        </p:nvSpPr>
        <p:spPr bwMode="auto">
          <a:xfrm>
            <a:off x="4724400" y="4445406"/>
            <a:ext cx="3809999" cy="2031595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endParaRPr lang="en-US"/>
          </a:p>
        </p:txBody>
      </p:sp>
      <p:sp>
        <p:nvSpPr>
          <p:cNvPr id="20" name="TextBox 82"/>
          <p:cNvSpPr txBox="1">
            <a:spLocks noChangeArrowheads="1"/>
          </p:cNvSpPr>
          <p:nvPr/>
        </p:nvSpPr>
        <p:spPr bwMode="auto">
          <a:xfrm>
            <a:off x="6337069" y="4890615"/>
            <a:ext cx="1496957" cy="461665"/>
          </a:xfrm>
          <a:prstGeom prst="rect">
            <a:avLst/>
          </a:prstGeom>
          <a:solidFill>
            <a:srgbClr val="FFFFC8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ja-JP" altLang="en-US" dirty="0"/>
              <a:t>“</a:t>
            </a:r>
            <a:r>
              <a:rPr lang="en-US" altLang="ja-JP" dirty="0"/>
              <a:t>Mumsie</a:t>
            </a:r>
            <a:r>
              <a:rPr lang="ja-JP" altLang="en-US" dirty="0"/>
              <a:t>”</a:t>
            </a:r>
            <a:endParaRPr lang="en-US" dirty="0"/>
          </a:p>
        </p:txBody>
      </p:sp>
      <p:sp>
        <p:nvSpPr>
          <p:cNvPr id="21" name="TextBox 83"/>
          <p:cNvSpPr txBox="1">
            <a:spLocks noChangeArrowheads="1"/>
          </p:cNvSpPr>
          <p:nvPr/>
        </p:nvSpPr>
        <p:spPr bwMode="auto">
          <a:xfrm>
            <a:off x="5943600" y="5410201"/>
            <a:ext cx="838200" cy="461665"/>
          </a:xfrm>
          <a:prstGeom prst="rect">
            <a:avLst/>
          </a:prstGeom>
          <a:solidFill>
            <a:srgbClr val="FFFFC8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/>
              <a:t>null</a:t>
            </a:r>
          </a:p>
        </p:txBody>
      </p:sp>
      <p:sp>
        <p:nvSpPr>
          <p:cNvPr id="22" name="TextBox 84"/>
          <p:cNvSpPr txBox="1">
            <a:spLocks noChangeArrowheads="1"/>
          </p:cNvSpPr>
          <p:nvPr/>
        </p:nvSpPr>
        <p:spPr bwMode="auto">
          <a:xfrm>
            <a:off x="4953000" y="5410200"/>
            <a:ext cx="1040276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 smtClean="0"/>
              <a:t>ad1</a:t>
            </a:r>
            <a:endParaRPr lang="en-US" dirty="0"/>
          </a:p>
        </p:txBody>
      </p:sp>
      <p:sp>
        <p:nvSpPr>
          <p:cNvPr id="23" name="TextBox 85"/>
          <p:cNvSpPr txBox="1">
            <a:spLocks noChangeArrowheads="1"/>
          </p:cNvSpPr>
          <p:nvPr/>
        </p:nvSpPr>
        <p:spPr bwMode="auto">
          <a:xfrm>
            <a:off x="6705600" y="5421753"/>
            <a:ext cx="7620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 smtClean="0"/>
              <a:t>ad2</a:t>
            </a:r>
            <a:endParaRPr lang="en-US" dirty="0"/>
          </a:p>
        </p:txBody>
      </p:sp>
      <p:sp>
        <p:nvSpPr>
          <p:cNvPr id="24" name="TextBox 86"/>
          <p:cNvSpPr txBox="1">
            <a:spLocks noChangeArrowheads="1"/>
          </p:cNvSpPr>
          <p:nvPr/>
        </p:nvSpPr>
        <p:spPr bwMode="auto">
          <a:xfrm>
            <a:off x="6489010" y="5943600"/>
            <a:ext cx="143579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 smtClean="0"/>
              <a:t>advisees</a:t>
            </a:r>
            <a:endParaRPr lang="en-US" dirty="0"/>
          </a:p>
        </p:txBody>
      </p:sp>
      <p:sp>
        <p:nvSpPr>
          <p:cNvPr id="25" name="TextBox 87"/>
          <p:cNvSpPr txBox="1">
            <a:spLocks noChangeArrowheads="1"/>
          </p:cNvSpPr>
          <p:nvPr/>
        </p:nvSpPr>
        <p:spPr bwMode="auto">
          <a:xfrm>
            <a:off x="7436578" y="5421753"/>
            <a:ext cx="945422" cy="461665"/>
          </a:xfrm>
          <a:prstGeom prst="rect">
            <a:avLst/>
          </a:prstGeom>
          <a:solidFill>
            <a:srgbClr val="FFFFC8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null</a:t>
            </a:r>
          </a:p>
        </p:txBody>
      </p:sp>
      <p:sp>
        <p:nvSpPr>
          <p:cNvPr id="26" name="TextBox 88"/>
          <p:cNvSpPr txBox="1">
            <a:spLocks noChangeArrowheads="1"/>
          </p:cNvSpPr>
          <p:nvPr/>
        </p:nvSpPr>
        <p:spPr bwMode="auto">
          <a:xfrm>
            <a:off x="7991964" y="5943600"/>
            <a:ext cx="390036" cy="461665"/>
          </a:xfrm>
          <a:prstGeom prst="rect">
            <a:avLst/>
          </a:prstGeom>
          <a:solidFill>
            <a:srgbClr val="FFFFC8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/>
              <a:t>1</a:t>
            </a:r>
          </a:p>
        </p:txBody>
      </p:sp>
      <p:sp>
        <p:nvSpPr>
          <p:cNvPr id="27" name="TextBox 90"/>
          <p:cNvSpPr txBox="1">
            <a:spLocks noChangeArrowheads="1"/>
          </p:cNvSpPr>
          <p:nvPr/>
        </p:nvSpPr>
        <p:spPr bwMode="auto">
          <a:xfrm>
            <a:off x="5334000" y="4890615"/>
            <a:ext cx="948007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/>
              <a:t>name</a:t>
            </a:r>
          </a:p>
        </p:txBody>
      </p:sp>
      <p:sp>
        <p:nvSpPr>
          <p:cNvPr id="29" name="Rectangle 37"/>
          <p:cNvSpPr>
            <a:spLocks noChangeArrowheads="1"/>
          </p:cNvSpPr>
          <p:nvPr/>
        </p:nvSpPr>
        <p:spPr bwMode="auto">
          <a:xfrm>
            <a:off x="4724400" y="4114800"/>
            <a:ext cx="2819400" cy="3810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PhD@aa11bb24</a:t>
            </a:r>
            <a:endParaRPr lang="en-US" sz="2400" dirty="0"/>
          </a:p>
        </p:txBody>
      </p:sp>
      <p:grpSp>
        <p:nvGrpSpPr>
          <p:cNvPr id="3" name="Group 2"/>
          <p:cNvGrpSpPr/>
          <p:nvPr/>
        </p:nvGrpSpPr>
        <p:grpSpPr>
          <a:xfrm>
            <a:off x="533400" y="3505200"/>
            <a:ext cx="4267200" cy="2747665"/>
            <a:chOff x="533400" y="3505200"/>
            <a:chExt cx="4267200" cy="2747665"/>
          </a:xfrm>
        </p:grpSpPr>
        <p:sp>
          <p:nvSpPr>
            <p:cNvPr id="30" name="TextBox 83"/>
            <p:cNvSpPr txBox="1">
              <a:spLocks noChangeArrowheads="1"/>
            </p:cNvSpPr>
            <p:nvPr/>
          </p:nvSpPr>
          <p:spPr bwMode="auto">
            <a:xfrm>
              <a:off x="1066800" y="5486400"/>
              <a:ext cx="2209800" cy="461665"/>
            </a:xfrm>
            <a:prstGeom prst="rect">
              <a:avLst/>
            </a:prstGeom>
            <a:solidFill>
              <a:srgbClr val="FFFFC8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dirty="0" smtClean="0">
                  <a:solidFill>
                    <a:srgbClr val="800000"/>
                  </a:solidFill>
                </a:rPr>
                <a:t>PhD@</a:t>
              </a:r>
              <a:r>
                <a:rPr lang="en-US" dirty="0">
                  <a:solidFill>
                    <a:srgbClr val="800000"/>
                  </a:solidFill>
                </a:rPr>
                <a:t>aa11bb24</a:t>
              </a:r>
              <a:endParaRPr lang="en-US" dirty="0"/>
            </a:p>
          </p:txBody>
        </p:sp>
        <p:sp>
          <p:nvSpPr>
            <p:cNvPr id="31" name="TextBox 84"/>
            <p:cNvSpPr txBox="1">
              <a:spLocks noChangeArrowheads="1"/>
            </p:cNvSpPr>
            <p:nvPr/>
          </p:nvSpPr>
          <p:spPr bwMode="auto">
            <a:xfrm>
              <a:off x="533400" y="5481934"/>
              <a:ext cx="457200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 algn="r"/>
              <a:r>
                <a:rPr lang="en-US" dirty="0" smtClean="0"/>
                <a:t>e</a:t>
              </a:r>
              <a:endParaRPr lang="en-US" dirty="0"/>
            </a:p>
          </p:txBody>
        </p:sp>
        <p:sp>
          <p:nvSpPr>
            <p:cNvPr id="34" name="TextBox 84"/>
            <p:cNvSpPr txBox="1">
              <a:spLocks noChangeArrowheads="1"/>
            </p:cNvSpPr>
            <p:nvPr/>
          </p:nvSpPr>
          <p:spPr bwMode="auto">
            <a:xfrm>
              <a:off x="3200400" y="5791200"/>
              <a:ext cx="838200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 algn="r"/>
              <a:r>
                <a:rPr lang="en-US" dirty="0" smtClean="0"/>
                <a:t>PhD</a:t>
              </a:r>
              <a:endParaRPr lang="en-US" dirty="0"/>
            </a:p>
          </p:txBody>
        </p:sp>
        <p:sp>
          <p:nvSpPr>
            <p:cNvPr id="2" name="TextBox 1"/>
            <p:cNvSpPr txBox="1"/>
            <p:nvPr/>
          </p:nvSpPr>
          <p:spPr>
            <a:xfrm>
              <a:off x="533400" y="3505200"/>
              <a:ext cx="4267200" cy="193899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Times New Roman"/>
                  <a:cs typeface="Times New Roman"/>
                </a:rPr>
                <a:t>Variable </a:t>
              </a:r>
              <a:r>
                <a:rPr lang="en-US" sz="2400" dirty="0" smtClean="0">
                  <a:solidFill>
                    <a:srgbClr val="FF0000"/>
                  </a:solidFill>
                  <a:latin typeface="Times New Roman"/>
                  <a:cs typeface="Times New Roman"/>
                </a:rPr>
                <a:t>e</a:t>
              </a:r>
              <a:r>
                <a:rPr lang="en-US" sz="2400" dirty="0" smtClean="0">
                  <a:latin typeface="Times New Roman"/>
                  <a:cs typeface="Times New Roman"/>
                </a:rPr>
                <a:t>, declared as                            </a:t>
              </a:r>
            </a:p>
            <a:p>
              <a:r>
                <a:rPr lang="en-US" sz="2400" dirty="0">
                  <a:solidFill>
                    <a:srgbClr val="FF0000"/>
                  </a:solidFill>
                  <a:latin typeface="Times New Roman"/>
                  <a:cs typeface="Times New Roman"/>
                </a:rPr>
                <a:t> </a:t>
              </a:r>
              <a:r>
                <a:rPr lang="en-US" sz="2400" dirty="0" smtClean="0">
                  <a:solidFill>
                    <a:srgbClr val="FF0000"/>
                  </a:solidFill>
                  <a:latin typeface="Times New Roman"/>
                  <a:cs typeface="Times New Roman"/>
                </a:rPr>
                <a:t>   PhD e;</a:t>
              </a:r>
            </a:p>
            <a:p>
              <a:r>
                <a:rPr lang="en-US" sz="2400" dirty="0">
                  <a:latin typeface="Times New Roman"/>
                  <a:cs typeface="Times New Roman"/>
                </a:rPr>
                <a:t>c</a:t>
              </a:r>
              <a:r>
                <a:rPr lang="en-US" sz="2400" dirty="0" smtClean="0">
                  <a:latin typeface="Times New Roman"/>
                  <a:cs typeface="Times New Roman"/>
                </a:rPr>
                <a:t>ontains not the object but the name of the object (or a pointer to the object).</a:t>
              </a:r>
              <a:endParaRPr lang="en-US" sz="2400" dirty="0">
                <a:latin typeface="Times New Roman"/>
                <a:cs typeface="Times New Roman"/>
              </a:endParaRPr>
            </a:p>
          </p:txBody>
        </p:sp>
      </p:grpSp>
      <p:sp>
        <p:nvSpPr>
          <p:cNvPr id="28" name="Rectangle 48"/>
          <p:cNvSpPr>
            <a:spLocks noChangeArrowheads="1"/>
          </p:cNvSpPr>
          <p:nvPr/>
        </p:nvSpPr>
        <p:spPr bwMode="auto">
          <a:xfrm>
            <a:off x="7391400" y="4445406"/>
            <a:ext cx="1143000" cy="318007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PhD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896220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Method </a:t>
            </a:r>
            <a:r>
              <a:rPr lang="en-US" sz="3600" dirty="0" err="1" smtClean="0">
                <a:solidFill>
                  <a:srgbClr val="800000"/>
                </a:solidFill>
              </a:rPr>
              <a:t>toString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28" name="Rectangle 7"/>
          <p:cNvSpPr>
            <a:spLocks noChangeArrowheads="1"/>
          </p:cNvSpPr>
          <p:nvPr/>
        </p:nvSpPr>
        <p:spPr bwMode="auto">
          <a:xfrm>
            <a:off x="6172200" y="3124200"/>
            <a:ext cx="2590800" cy="3374693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29" name="Rectangle 9"/>
          <p:cNvSpPr>
            <a:spLocks noChangeArrowheads="1"/>
          </p:cNvSpPr>
          <p:nvPr/>
        </p:nvSpPr>
        <p:spPr bwMode="auto">
          <a:xfrm>
            <a:off x="7666892" y="3102976"/>
            <a:ext cx="1096108" cy="335641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Object</a:t>
            </a:r>
            <a:endParaRPr lang="en-US" sz="2400" dirty="0"/>
          </a:p>
        </p:txBody>
      </p:sp>
      <p:sp>
        <p:nvSpPr>
          <p:cNvPr id="30" name="Rectangle 8"/>
          <p:cNvSpPr>
            <a:spLocks noChangeArrowheads="1"/>
          </p:cNvSpPr>
          <p:nvPr/>
        </p:nvSpPr>
        <p:spPr bwMode="auto">
          <a:xfrm>
            <a:off x="6172591" y="2743200"/>
            <a:ext cx="1142609" cy="362588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 smtClean="0">
                <a:solidFill>
                  <a:srgbClr val="800000"/>
                </a:solidFill>
              </a:rPr>
              <a:t>W@af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31" name="Rectangle 11"/>
          <p:cNvSpPr>
            <a:spLocks noChangeArrowheads="1"/>
          </p:cNvSpPr>
          <p:nvPr/>
        </p:nvSpPr>
        <p:spPr bwMode="auto">
          <a:xfrm>
            <a:off x="6248400" y="4229680"/>
            <a:ext cx="1116037" cy="266120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lname</a:t>
            </a:r>
            <a:endParaRPr lang="en-US" sz="2400" dirty="0"/>
          </a:p>
        </p:txBody>
      </p:sp>
      <p:sp>
        <p:nvSpPr>
          <p:cNvPr id="32" name="Rectangle 12"/>
          <p:cNvSpPr>
            <a:spLocks noChangeArrowheads="1"/>
          </p:cNvSpPr>
          <p:nvPr/>
        </p:nvSpPr>
        <p:spPr bwMode="auto">
          <a:xfrm>
            <a:off x="7248379" y="4239273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ja-JP" altLang="en-US" sz="2400" dirty="0"/>
              <a:t>“</a:t>
            </a:r>
            <a:r>
              <a:rPr lang="en-US" altLang="ja-JP" sz="2400" dirty="0"/>
              <a:t>Obama</a:t>
            </a:r>
            <a:r>
              <a:rPr lang="ja-JP" altLang="en-US" sz="2400" dirty="0"/>
              <a:t>”</a:t>
            </a:r>
            <a:endParaRPr lang="en-US" sz="2400" dirty="0"/>
          </a:p>
        </p:txBody>
      </p:sp>
      <p:sp>
        <p:nvSpPr>
          <p:cNvPr id="33" name="Rectangle 13"/>
          <p:cNvSpPr>
            <a:spLocks noChangeArrowheads="1"/>
          </p:cNvSpPr>
          <p:nvPr/>
        </p:nvSpPr>
        <p:spPr bwMode="auto">
          <a:xfrm>
            <a:off x="6400800" y="4648200"/>
            <a:ext cx="1116037" cy="266120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ssn</a:t>
            </a:r>
          </a:p>
        </p:txBody>
      </p:sp>
      <p:sp>
        <p:nvSpPr>
          <p:cNvPr id="34" name="Rectangle 14"/>
          <p:cNvSpPr>
            <a:spLocks noChangeArrowheads="1"/>
          </p:cNvSpPr>
          <p:nvPr/>
        </p:nvSpPr>
        <p:spPr bwMode="auto">
          <a:xfrm>
            <a:off x="7248379" y="4665065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123456789</a:t>
            </a:r>
          </a:p>
        </p:txBody>
      </p:sp>
      <p:sp>
        <p:nvSpPr>
          <p:cNvPr id="35" name="Rectangle 15"/>
          <p:cNvSpPr>
            <a:spLocks noChangeArrowheads="1"/>
          </p:cNvSpPr>
          <p:nvPr/>
        </p:nvSpPr>
        <p:spPr bwMode="auto">
          <a:xfrm>
            <a:off x="6400800" y="5067880"/>
            <a:ext cx="956603" cy="266120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/>
              <a:t>boss</a:t>
            </a:r>
          </a:p>
        </p:txBody>
      </p:sp>
      <p:sp>
        <p:nvSpPr>
          <p:cNvPr id="36" name="Rectangle 16"/>
          <p:cNvSpPr>
            <a:spLocks noChangeArrowheads="1"/>
          </p:cNvSpPr>
          <p:nvPr/>
        </p:nvSpPr>
        <p:spPr bwMode="auto">
          <a:xfrm>
            <a:off x="7248379" y="5090856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null</a:t>
            </a:r>
          </a:p>
        </p:txBody>
      </p:sp>
      <p:sp>
        <p:nvSpPr>
          <p:cNvPr id="37" name="Rectangle 9"/>
          <p:cNvSpPr>
            <a:spLocks noChangeArrowheads="1"/>
          </p:cNvSpPr>
          <p:nvPr/>
        </p:nvSpPr>
        <p:spPr bwMode="auto">
          <a:xfrm>
            <a:off x="7666892" y="3810000"/>
            <a:ext cx="1096108" cy="34152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W</a:t>
            </a:r>
            <a:endParaRPr lang="en-US" sz="2400" dirty="0"/>
          </a:p>
        </p:txBody>
      </p:sp>
      <p:sp>
        <p:nvSpPr>
          <p:cNvPr id="38" name="Rectangle 37"/>
          <p:cNvSpPr>
            <a:spLocks noChangeArrowheads="1"/>
          </p:cNvSpPr>
          <p:nvPr/>
        </p:nvSpPr>
        <p:spPr bwMode="auto">
          <a:xfrm>
            <a:off x="6629400" y="5486400"/>
            <a:ext cx="1600200" cy="6096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t" anchorCtr="0"/>
          <a:lstStyle/>
          <a:p>
            <a:r>
              <a:rPr lang="en-US" sz="2400" dirty="0" err="1" smtClean="0"/>
              <a:t>getSsn</a:t>
            </a:r>
            <a:r>
              <a:rPr lang="en-US" sz="2400" dirty="0" smtClean="0"/>
              <a:t>()  …</a:t>
            </a:r>
          </a:p>
        </p:txBody>
      </p:sp>
      <p:cxnSp>
        <p:nvCxnSpPr>
          <p:cNvPr id="39" name="Straight Connector 38"/>
          <p:cNvCxnSpPr/>
          <p:nvPr/>
        </p:nvCxnSpPr>
        <p:spPr>
          <a:xfrm>
            <a:off x="6172200" y="3810000"/>
            <a:ext cx="1524000" cy="0"/>
          </a:xfrm>
          <a:prstGeom prst="line">
            <a:avLst/>
          </a:prstGeom>
          <a:ln w="41275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Rectangle 39"/>
          <p:cNvSpPr/>
          <p:nvPr/>
        </p:nvSpPr>
        <p:spPr>
          <a:xfrm>
            <a:off x="6375149" y="3276600"/>
            <a:ext cx="17782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 err="1">
                <a:solidFill>
                  <a:srgbClr val="FF0000"/>
                </a:solidFill>
              </a:rPr>
              <a:t>toString</a:t>
            </a:r>
            <a:r>
              <a:rPr lang="en-US" sz="2400" dirty="0">
                <a:solidFill>
                  <a:srgbClr val="FF0000"/>
                </a:solidFill>
              </a:rPr>
              <a:t>(</a:t>
            </a:r>
            <a:r>
              <a:rPr lang="en-US" sz="2400" dirty="0" smtClean="0">
                <a:solidFill>
                  <a:srgbClr val="FF0000"/>
                </a:solidFill>
              </a:rPr>
              <a:t>)  …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381000" y="1600200"/>
            <a:ext cx="776146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err="1" smtClean="0">
                <a:solidFill>
                  <a:srgbClr val="800000"/>
                </a:solidFill>
              </a:rPr>
              <a:t>toString</a:t>
            </a:r>
            <a:r>
              <a:rPr lang="en-US" sz="2400" dirty="0" smtClean="0">
                <a:solidFill>
                  <a:srgbClr val="800000"/>
                </a:solidFill>
              </a:rPr>
              <a:t>() </a:t>
            </a:r>
            <a:r>
              <a:rPr lang="en-US" sz="2400" dirty="0" smtClean="0"/>
              <a:t>in </a:t>
            </a:r>
            <a:r>
              <a:rPr lang="en-US" sz="2400" dirty="0" smtClean="0">
                <a:solidFill>
                  <a:srgbClr val="800000"/>
                </a:solidFill>
              </a:rPr>
              <a:t>Object</a:t>
            </a:r>
            <a:r>
              <a:rPr lang="en-US" sz="2400" dirty="0" smtClean="0"/>
              <a:t> returns the name of the object:  </a:t>
            </a:r>
            <a:r>
              <a:rPr lang="en-US" sz="2400" dirty="0" err="1">
                <a:solidFill>
                  <a:srgbClr val="800000"/>
                </a:solidFill>
              </a:rPr>
              <a:t>W@</a:t>
            </a:r>
            <a:r>
              <a:rPr lang="en-US" sz="2400" dirty="0" err="1" smtClean="0">
                <a:solidFill>
                  <a:srgbClr val="800000"/>
                </a:solidFill>
              </a:rPr>
              <a:t>af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45" name="Text Box 49"/>
          <p:cNvSpPr txBox="1">
            <a:spLocks noChangeArrowheads="1"/>
          </p:cNvSpPr>
          <p:nvPr/>
        </p:nvSpPr>
        <p:spPr bwMode="auto">
          <a:xfrm>
            <a:off x="381000" y="2286000"/>
            <a:ext cx="4800600" cy="22929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 b="1" dirty="0" smtClean="0">
                <a:solidFill>
                  <a:srgbClr val="FF0000"/>
                </a:solidFill>
              </a:rPr>
              <a:t>Java Convention</a:t>
            </a:r>
            <a:r>
              <a:rPr lang="en-US" sz="2200" dirty="0"/>
              <a:t>: </a:t>
            </a:r>
            <a:r>
              <a:rPr lang="en-US" sz="2200" dirty="0" smtClean="0"/>
              <a:t>Define </a:t>
            </a:r>
            <a:r>
              <a:rPr lang="en-US" sz="2200" dirty="0" err="1" smtClean="0">
                <a:solidFill>
                  <a:srgbClr val="800000"/>
                </a:solidFill>
              </a:rPr>
              <a:t>toString</a:t>
            </a:r>
            <a:r>
              <a:rPr lang="en-US" sz="2200" dirty="0">
                <a:solidFill>
                  <a:srgbClr val="800000"/>
                </a:solidFill>
              </a:rPr>
              <a:t>()</a:t>
            </a:r>
            <a:r>
              <a:rPr lang="en-US" sz="2200" dirty="0"/>
              <a:t> </a:t>
            </a:r>
            <a:r>
              <a:rPr lang="en-US" sz="2200" dirty="0" smtClean="0"/>
              <a:t>in any class to return </a:t>
            </a:r>
            <a:r>
              <a:rPr lang="en-US" sz="2200" dirty="0"/>
              <a:t>a representation of </a:t>
            </a:r>
            <a:r>
              <a:rPr lang="en-US" sz="2200" dirty="0" smtClean="0"/>
              <a:t>an object, </a:t>
            </a:r>
            <a:r>
              <a:rPr lang="en-US" sz="2200" dirty="0"/>
              <a:t>giving info about the values in its fields</a:t>
            </a:r>
            <a:r>
              <a:rPr lang="en-US" sz="2200" dirty="0" smtClean="0"/>
              <a:t>.</a:t>
            </a:r>
          </a:p>
          <a:p>
            <a:pPr>
              <a:spcBef>
                <a:spcPct val="50000"/>
              </a:spcBef>
            </a:pPr>
            <a:r>
              <a:rPr lang="en-US" sz="2200" dirty="0"/>
              <a:t>N</a:t>
            </a:r>
            <a:r>
              <a:rPr lang="en-US" sz="2200" dirty="0" smtClean="0"/>
              <a:t>ew definitions of </a:t>
            </a:r>
            <a:r>
              <a:rPr lang="en-US" sz="2200" dirty="0" err="1" smtClean="0">
                <a:solidFill>
                  <a:srgbClr val="800000"/>
                </a:solidFill>
              </a:rPr>
              <a:t>toString</a:t>
            </a:r>
            <a:r>
              <a:rPr lang="en-US" sz="2200" dirty="0" smtClean="0">
                <a:solidFill>
                  <a:srgbClr val="800000"/>
                </a:solidFill>
              </a:rPr>
              <a:t>() </a:t>
            </a:r>
            <a:r>
              <a:rPr lang="en-US" sz="2200" b="1" dirty="0" smtClean="0">
                <a:solidFill>
                  <a:srgbClr val="FF0000"/>
                </a:solidFill>
              </a:rPr>
              <a:t>override</a:t>
            </a:r>
            <a:r>
              <a:rPr lang="en-US" sz="2200" dirty="0" smtClean="0"/>
              <a:t> the definition in </a:t>
            </a:r>
            <a:r>
              <a:rPr lang="en-US" sz="2200" dirty="0" err="1" smtClean="0">
                <a:solidFill>
                  <a:srgbClr val="800000"/>
                </a:solidFill>
              </a:rPr>
              <a:t>Object.toString</a:t>
            </a:r>
            <a:r>
              <a:rPr lang="en-US" sz="2200" dirty="0" smtClean="0">
                <a:solidFill>
                  <a:srgbClr val="800000"/>
                </a:solidFill>
              </a:rPr>
              <a:t>()</a:t>
            </a:r>
            <a:endParaRPr lang="en-US" sz="2200" dirty="0">
              <a:solidFill>
                <a:srgbClr val="800000"/>
              </a:solidFill>
            </a:endParaRPr>
          </a:p>
        </p:txBody>
      </p:sp>
      <p:grpSp>
        <p:nvGrpSpPr>
          <p:cNvPr id="51" name="Group 50"/>
          <p:cNvGrpSpPr/>
          <p:nvPr/>
        </p:nvGrpSpPr>
        <p:grpSpPr>
          <a:xfrm>
            <a:off x="6324600" y="2286000"/>
            <a:ext cx="2133600" cy="342320"/>
            <a:chOff x="3505200" y="6134680"/>
            <a:chExt cx="2133600" cy="342320"/>
          </a:xfrm>
        </p:grpSpPr>
        <p:sp>
          <p:nvSpPr>
            <p:cNvPr id="46" name="Rectangle 15"/>
            <p:cNvSpPr>
              <a:spLocks noChangeArrowheads="1"/>
            </p:cNvSpPr>
            <p:nvPr/>
          </p:nvSpPr>
          <p:spPr bwMode="auto">
            <a:xfrm>
              <a:off x="3505200" y="6134680"/>
              <a:ext cx="956603" cy="34232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latin typeface="Times New Roman"/>
                  <a:cs typeface="Times New Roman"/>
                </a:rPr>
                <a:t>c</a:t>
              </a:r>
            </a:p>
          </p:txBody>
        </p:sp>
        <p:sp>
          <p:nvSpPr>
            <p:cNvPr id="47" name="Rectangle 16"/>
            <p:cNvSpPr>
              <a:spLocks noChangeArrowheads="1"/>
            </p:cNvSpPr>
            <p:nvPr/>
          </p:nvSpPr>
          <p:spPr bwMode="auto">
            <a:xfrm>
              <a:off x="4124179" y="6157656"/>
              <a:ext cx="1514621" cy="319344"/>
            </a:xfrm>
            <a:prstGeom prst="rect">
              <a:avLst/>
            </a:prstGeom>
            <a:solidFill>
              <a:srgbClr val="FFFF9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>
                  <a:solidFill>
                    <a:srgbClr val="800000"/>
                  </a:solidFill>
                </a:rPr>
                <a:t>W@</a:t>
              </a:r>
              <a:r>
                <a:rPr lang="en-US" sz="2400" dirty="0" err="1" smtClean="0">
                  <a:solidFill>
                    <a:srgbClr val="800000"/>
                  </a:solidFill>
                </a:rPr>
                <a:t>af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</p:grpSp>
      <p:grpSp>
        <p:nvGrpSpPr>
          <p:cNvPr id="55" name="Group 54"/>
          <p:cNvGrpSpPr/>
          <p:nvPr/>
        </p:nvGrpSpPr>
        <p:grpSpPr>
          <a:xfrm>
            <a:off x="533400" y="5943600"/>
            <a:ext cx="7645651" cy="537865"/>
            <a:chOff x="533400" y="5943600"/>
            <a:chExt cx="7645651" cy="537865"/>
          </a:xfrm>
        </p:grpSpPr>
        <p:sp>
          <p:nvSpPr>
            <p:cNvPr id="49" name="Rectangle 48"/>
            <p:cNvSpPr/>
            <p:nvPr/>
          </p:nvSpPr>
          <p:spPr>
            <a:xfrm>
              <a:off x="6400800" y="5943600"/>
              <a:ext cx="1778251" cy="46166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400" dirty="0" err="1">
                  <a:solidFill>
                    <a:srgbClr val="FF0000"/>
                  </a:solidFill>
                </a:rPr>
                <a:t>toString</a:t>
              </a:r>
              <a:r>
                <a:rPr lang="en-US" sz="2400" dirty="0">
                  <a:solidFill>
                    <a:srgbClr val="FF0000"/>
                  </a:solidFill>
                </a:rPr>
                <a:t>(</a:t>
              </a:r>
              <a:r>
                <a:rPr lang="en-US" sz="2400" dirty="0" smtClean="0">
                  <a:solidFill>
                    <a:srgbClr val="FF0000"/>
                  </a:solidFill>
                </a:rPr>
                <a:t>)  …</a:t>
              </a:r>
              <a:endParaRPr lang="en-US" sz="2400" dirty="0">
                <a:solidFill>
                  <a:srgbClr val="FF0000"/>
                </a:solidFill>
              </a:endParaRPr>
            </a:p>
          </p:txBody>
        </p:sp>
        <p:sp>
          <p:nvSpPr>
            <p:cNvPr id="50" name="TextBox 49"/>
            <p:cNvSpPr txBox="1"/>
            <p:nvPr/>
          </p:nvSpPr>
          <p:spPr>
            <a:xfrm>
              <a:off x="533400" y="6019800"/>
              <a:ext cx="3556232" cy="461665"/>
            </a:xfrm>
            <a:prstGeom prst="rect">
              <a:avLst/>
            </a:prstGeom>
            <a:solidFill>
              <a:srgbClr val="F8DFF0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err="1" smtClean="0">
                  <a:solidFill>
                    <a:srgbClr val="800000"/>
                  </a:solidFill>
                </a:rPr>
                <a:t>c.toString</a:t>
              </a:r>
              <a:r>
                <a:rPr lang="en-US" sz="2400" dirty="0" smtClean="0">
                  <a:solidFill>
                    <a:srgbClr val="800000"/>
                  </a:solidFill>
                </a:rPr>
                <a:t>() </a:t>
              </a:r>
              <a:r>
                <a:rPr lang="en-US" sz="2400" dirty="0" smtClean="0"/>
                <a:t>calls this method</a:t>
              </a:r>
              <a:endParaRPr lang="en-US" sz="2400" dirty="0"/>
            </a:p>
          </p:txBody>
        </p:sp>
        <p:cxnSp>
          <p:nvCxnSpPr>
            <p:cNvPr id="52" name="Straight Connector 51"/>
            <p:cNvCxnSpPr>
              <a:stCxn id="50" idx="3"/>
            </p:cNvCxnSpPr>
            <p:nvPr/>
          </p:nvCxnSpPr>
          <p:spPr>
            <a:xfrm flipV="1">
              <a:off x="4089632" y="6248400"/>
              <a:ext cx="2311168" cy="2233"/>
            </a:xfrm>
            <a:prstGeom prst="line">
              <a:avLst/>
            </a:prstGeom>
            <a:ln w="4762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6" name="Text Box 50"/>
          <p:cNvSpPr txBox="1">
            <a:spLocks noChangeArrowheads="1"/>
          </p:cNvSpPr>
          <p:nvPr/>
        </p:nvSpPr>
        <p:spPr bwMode="auto">
          <a:xfrm>
            <a:off x="685800" y="4800600"/>
            <a:ext cx="4953000" cy="830997"/>
          </a:xfrm>
          <a:prstGeom prst="rect">
            <a:avLst/>
          </a:prstGeom>
          <a:solidFill>
            <a:srgbClr val="FFFF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/>
              <a:t>In appropriate places, the expression     c    automatically does c.toString()</a:t>
            </a:r>
          </a:p>
        </p:txBody>
      </p:sp>
    </p:spTree>
    <p:extLst>
      <p:ext uri="{BB962C8B-B14F-4D97-AF65-F5344CB8AC3E}">
        <p14:creationId xmlns:p14="http://schemas.microsoft.com/office/powerpoint/2010/main" val="3475759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5" grpId="0"/>
      <p:bldP spid="5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Method </a:t>
            </a:r>
            <a:r>
              <a:rPr lang="en-US" sz="3600" dirty="0" err="1" smtClean="0">
                <a:solidFill>
                  <a:srgbClr val="800000"/>
                </a:solidFill>
              </a:rPr>
              <a:t>toString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28" name="Rectangle 7"/>
          <p:cNvSpPr>
            <a:spLocks noChangeArrowheads="1"/>
          </p:cNvSpPr>
          <p:nvPr/>
        </p:nvSpPr>
        <p:spPr bwMode="auto">
          <a:xfrm>
            <a:off x="6172200" y="3102307"/>
            <a:ext cx="2590800" cy="3374693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29" name="Rectangle 9"/>
          <p:cNvSpPr>
            <a:spLocks noChangeArrowheads="1"/>
          </p:cNvSpPr>
          <p:nvPr/>
        </p:nvSpPr>
        <p:spPr bwMode="auto">
          <a:xfrm>
            <a:off x="7666892" y="3102976"/>
            <a:ext cx="1096108" cy="335641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Object</a:t>
            </a:r>
            <a:endParaRPr lang="en-US" sz="2400" dirty="0"/>
          </a:p>
        </p:txBody>
      </p:sp>
      <p:sp>
        <p:nvSpPr>
          <p:cNvPr id="30" name="Rectangle 8"/>
          <p:cNvSpPr>
            <a:spLocks noChangeArrowheads="1"/>
          </p:cNvSpPr>
          <p:nvPr/>
        </p:nvSpPr>
        <p:spPr bwMode="auto">
          <a:xfrm>
            <a:off x="6172591" y="2743200"/>
            <a:ext cx="1142609" cy="362588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 smtClean="0">
                <a:solidFill>
                  <a:srgbClr val="800000"/>
                </a:solidFill>
              </a:rPr>
              <a:t>W@af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31" name="Rectangle 11"/>
          <p:cNvSpPr>
            <a:spLocks noChangeArrowheads="1"/>
          </p:cNvSpPr>
          <p:nvPr/>
        </p:nvSpPr>
        <p:spPr bwMode="auto">
          <a:xfrm>
            <a:off x="6324600" y="4239273"/>
            <a:ext cx="927296" cy="256527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lname</a:t>
            </a:r>
            <a:endParaRPr lang="en-US" sz="2400" dirty="0"/>
          </a:p>
        </p:txBody>
      </p:sp>
      <p:sp>
        <p:nvSpPr>
          <p:cNvPr id="32" name="Rectangle 12"/>
          <p:cNvSpPr>
            <a:spLocks noChangeArrowheads="1"/>
          </p:cNvSpPr>
          <p:nvPr/>
        </p:nvSpPr>
        <p:spPr bwMode="auto">
          <a:xfrm>
            <a:off x="7248379" y="4239273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ja-JP" altLang="en-US" sz="2400" dirty="0"/>
              <a:t>“</a:t>
            </a:r>
            <a:r>
              <a:rPr lang="en-US" altLang="ja-JP" sz="2400" dirty="0"/>
              <a:t>Obama</a:t>
            </a:r>
            <a:r>
              <a:rPr lang="ja-JP" altLang="en-US" sz="2400" dirty="0"/>
              <a:t>”</a:t>
            </a:r>
            <a:endParaRPr lang="en-US" sz="2400" dirty="0"/>
          </a:p>
        </p:txBody>
      </p:sp>
      <p:sp>
        <p:nvSpPr>
          <p:cNvPr id="33" name="Rectangle 13"/>
          <p:cNvSpPr>
            <a:spLocks noChangeArrowheads="1"/>
          </p:cNvSpPr>
          <p:nvPr/>
        </p:nvSpPr>
        <p:spPr bwMode="auto">
          <a:xfrm>
            <a:off x="6400800" y="4648200"/>
            <a:ext cx="1116037" cy="266120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ssn</a:t>
            </a:r>
          </a:p>
        </p:txBody>
      </p:sp>
      <p:sp>
        <p:nvSpPr>
          <p:cNvPr id="34" name="Rectangle 14"/>
          <p:cNvSpPr>
            <a:spLocks noChangeArrowheads="1"/>
          </p:cNvSpPr>
          <p:nvPr/>
        </p:nvSpPr>
        <p:spPr bwMode="auto">
          <a:xfrm>
            <a:off x="7248379" y="4665065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123456789</a:t>
            </a:r>
          </a:p>
        </p:txBody>
      </p:sp>
      <p:sp>
        <p:nvSpPr>
          <p:cNvPr id="35" name="Rectangle 15"/>
          <p:cNvSpPr>
            <a:spLocks noChangeArrowheads="1"/>
          </p:cNvSpPr>
          <p:nvPr/>
        </p:nvSpPr>
        <p:spPr bwMode="auto">
          <a:xfrm>
            <a:off x="6400800" y="5067880"/>
            <a:ext cx="956603" cy="266120"/>
          </a:xfrm>
          <a:prstGeom prst="rect">
            <a:avLst/>
          </a:prstGeom>
          <a:solidFill>
            <a:srgbClr val="FFCC99"/>
          </a:solidFill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/>
              <a:t>boss</a:t>
            </a:r>
          </a:p>
        </p:txBody>
      </p:sp>
      <p:sp>
        <p:nvSpPr>
          <p:cNvPr id="36" name="Rectangle 16"/>
          <p:cNvSpPr>
            <a:spLocks noChangeArrowheads="1"/>
          </p:cNvSpPr>
          <p:nvPr/>
        </p:nvSpPr>
        <p:spPr bwMode="auto">
          <a:xfrm>
            <a:off x="7248379" y="5090856"/>
            <a:ext cx="1514621" cy="319344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/>
              <a:t>null</a:t>
            </a:r>
          </a:p>
        </p:txBody>
      </p:sp>
      <p:sp>
        <p:nvSpPr>
          <p:cNvPr id="37" name="Rectangle 9"/>
          <p:cNvSpPr>
            <a:spLocks noChangeArrowheads="1"/>
          </p:cNvSpPr>
          <p:nvPr/>
        </p:nvSpPr>
        <p:spPr bwMode="auto">
          <a:xfrm>
            <a:off x="7666892" y="3810000"/>
            <a:ext cx="1096108" cy="34152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W</a:t>
            </a:r>
            <a:endParaRPr lang="en-US" sz="2400" dirty="0"/>
          </a:p>
        </p:txBody>
      </p:sp>
      <p:sp>
        <p:nvSpPr>
          <p:cNvPr id="38" name="Rectangle 37"/>
          <p:cNvSpPr>
            <a:spLocks noChangeArrowheads="1"/>
          </p:cNvSpPr>
          <p:nvPr/>
        </p:nvSpPr>
        <p:spPr bwMode="auto">
          <a:xfrm>
            <a:off x="6629400" y="5486400"/>
            <a:ext cx="1600200" cy="6096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t" anchorCtr="0"/>
          <a:lstStyle/>
          <a:p>
            <a:r>
              <a:rPr lang="en-US" sz="2400" dirty="0" err="1" smtClean="0"/>
              <a:t>getSsn</a:t>
            </a:r>
            <a:r>
              <a:rPr lang="en-US" sz="2400" dirty="0" smtClean="0"/>
              <a:t>()  …</a:t>
            </a:r>
          </a:p>
        </p:txBody>
      </p:sp>
      <p:cxnSp>
        <p:nvCxnSpPr>
          <p:cNvPr id="39" name="Straight Connector 38"/>
          <p:cNvCxnSpPr/>
          <p:nvPr/>
        </p:nvCxnSpPr>
        <p:spPr>
          <a:xfrm>
            <a:off x="6172200" y="3810000"/>
            <a:ext cx="1524000" cy="0"/>
          </a:xfrm>
          <a:prstGeom prst="line">
            <a:avLst/>
          </a:prstGeom>
          <a:ln w="41275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Rectangle 39"/>
          <p:cNvSpPr/>
          <p:nvPr/>
        </p:nvSpPr>
        <p:spPr>
          <a:xfrm>
            <a:off x="6375149" y="3276600"/>
            <a:ext cx="17782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 err="1">
                <a:solidFill>
                  <a:srgbClr val="FF0000"/>
                </a:solidFill>
              </a:rPr>
              <a:t>toString</a:t>
            </a:r>
            <a:r>
              <a:rPr lang="en-US" sz="2400" dirty="0">
                <a:solidFill>
                  <a:srgbClr val="FF0000"/>
                </a:solidFill>
              </a:rPr>
              <a:t>(</a:t>
            </a:r>
            <a:r>
              <a:rPr lang="en-US" sz="2400" dirty="0" smtClean="0">
                <a:solidFill>
                  <a:srgbClr val="FF0000"/>
                </a:solidFill>
              </a:rPr>
              <a:t>)  …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381000" y="1676400"/>
            <a:ext cx="776146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err="1" smtClean="0">
                <a:solidFill>
                  <a:srgbClr val="800000"/>
                </a:solidFill>
              </a:rPr>
              <a:t>toString</a:t>
            </a:r>
            <a:r>
              <a:rPr lang="en-US" sz="2400" dirty="0" smtClean="0">
                <a:solidFill>
                  <a:srgbClr val="800000"/>
                </a:solidFill>
              </a:rPr>
              <a:t>() </a:t>
            </a:r>
            <a:r>
              <a:rPr lang="en-US" sz="2400" dirty="0" smtClean="0"/>
              <a:t>in </a:t>
            </a:r>
            <a:r>
              <a:rPr lang="en-US" sz="2400" dirty="0" smtClean="0">
                <a:solidFill>
                  <a:srgbClr val="800000"/>
                </a:solidFill>
              </a:rPr>
              <a:t>Object</a:t>
            </a:r>
            <a:r>
              <a:rPr lang="en-US" sz="2400" dirty="0" smtClean="0"/>
              <a:t> returns the name of the object:  </a:t>
            </a:r>
            <a:r>
              <a:rPr lang="en-US" sz="2400" dirty="0" err="1">
                <a:solidFill>
                  <a:srgbClr val="800000"/>
                </a:solidFill>
              </a:rPr>
              <a:t>W@</a:t>
            </a:r>
            <a:r>
              <a:rPr lang="en-US" sz="2400" dirty="0" err="1" smtClean="0">
                <a:solidFill>
                  <a:srgbClr val="800000"/>
                </a:solidFill>
              </a:rPr>
              <a:t>af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45" name="Text Box 49"/>
          <p:cNvSpPr txBox="1">
            <a:spLocks noChangeArrowheads="1"/>
          </p:cNvSpPr>
          <p:nvPr/>
        </p:nvSpPr>
        <p:spPr bwMode="auto">
          <a:xfrm>
            <a:off x="228600" y="2286000"/>
            <a:ext cx="6172200" cy="388054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 b="1" dirty="0" smtClean="0"/>
              <a:t>public class </a:t>
            </a:r>
            <a:r>
              <a:rPr lang="en-US" sz="2200" dirty="0" smtClean="0"/>
              <a:t>W {</a:t>
            </a:r>
          </a:p>
          <a:p>
            <a:pPr>
              <a:spcBef>
                <a:spcPct val="50000"/>
              </a:spcBef>
            </a:pPr>
            <a:r>
              <a:rPr lang="en-US" sz="2200" dirty="0" smtClean="0"/>
              <a:t>  …</a:t>
            </a:r>
          </a:p>
          <a:p>
            <a:pPr>
              <a:spcBef>
                <a:spcPct val="50000"/>
              </a:spcBef>
            </a:pPr>
            <a:r>
              <a:rPr lang="en-US" sz="2200" dirty="0" smtClean="0"/>
              <a:t>   </a:t>
            </a:r>
            <a:r>
              <a:rPr lang="en-US" sz="2200" dirty="0" smtClean="0">
                <a:solidFill>
                  <a:srgbClr val="008000"/>
                </a:solidFill>
              </a:rPr>
              <a:t>/** Return a representation of this object */</a:t>
            </a:r>
          </a:p>
          <a:p>
            <a:pPr>
              <a:spcBef>
                <a:spcPts val="120"/>
              </a:spcBef>
            </a:pPr>
            <a:r>
              <a:rPr lang="en-US" sz="2200" dirty="0"/>
              <a:t> </a:t>
            </a:r>
            <a:r>
              <a:rPr lang="en-US" sz="2200" dirty="0" smtClean="0"/>
              <a:t>  </a:t>
            </a:r>
            <a:r>
              <a:rPr lang="en-US" sz="2200" b="1" dirty="0" smtClean="0"/>
              <a:t>public</a:t>
            </a:r>
            <a:r>
              <a:rPr lang="en-US" sz="2200" dirty="0" smtClean="0"/>
              <a:t> String </a:t>
            </a:r>
            <a:r>
              <a:rPr lang="en-US" sz="2200" dirty="0" err="1" smtClean="0"/>
              <a:t>toString</a:t>
            </a:r>
            <a:r>
              <a:rPr lang="en-US" sz="2200" dirty="0" smtClean="0"/>
              <a:t>() {</a:t>
            </a:r>
          </a:p>
          <a:p>
            <a:pPr>
              <a:spcBef>
                <a:spcPts val="120"/>
              </a:spcBef>
            </a:pPr>
            <a:r>
              <a:rPr lang="en-US" sz="2200" dirty="0"/>
              <a:t> </a:t>
            </a:r>
            <a:r>
              <a:rPr lang="en-US" sz="2200" dirty="0" smtClean="0"/>
              <a:t>    </a:t>
            </a:r>
            <a:r>
              <a:rPr lang="en-US" sz="2200" b="1" dirty="0" smtClean="0"/>
              <a:t>return</a:t>
            </a:r>
            <a:r>
              <a:rPr lang="en-US" sz="2200" dirty="0" smtClean="0"/>
              <a:t> “</a:t>
            </a:r>
            <a:r>
              <a:rPr lang="en-US" sz="2200" dirty="0"/>
              <a:t>Worker  ”  </a:t>
            </a:r>
            <a:r>
              <a:rPr lang="en-US" sz="2200" dirty="0" smtClean="0"/>
              <a:t>+ </a:t>
            </a:r>
            <a:r>
              <a:rPr lang="en-US" sz="2200" dirty="0" err="1" smtClean="0"/>
              <a:t>lname</a:t>
            </a:r>
            <a:endParaRPr lang="en-US" sz="2200" dirty="0"/>
          </a:p>
          <a:p>
            <a:pPr>
              <a:spcBef>
                <a:spcPts val="120"/>
              </a:spcBef>
            </a:pPr>
            <a:r>
              <a:rPr lang="en-US" sz="2200" dirty="0" smtClean="0"/>
              <a:t>	+ “ has SSN ???-??-” + </a:t>
            </a:r>
            <a:r>
              <a:rPr lang="en-US" sz="2200" dirty="0" err="1" smtClean="0"/>
              <a:t>getSsn</a:t>
            </a:r>
            <a:r>
              <a:rPr lang="en-US" sz="2200" dirty="0" smtClean="0"/>
              <a:t>()</a:t>
            </a:r>
          </a:p>
          <a:p>
            <a:pPr>
              <a:spcBef>
                <a:spcPts val="120"/>
              </a:spcBef>
            </a:pPr>
            <a:r>
              <a:rPr lang="en-US" sz="2200" dirty="0" smtClean="0"/>
              <a:t>	+ (boss == </a:t>
            </a:r>
            <a:r>
              <a:rPr lang="en-US" sz="2200" b="1" dirty="0" smtClean="0"/>
              <a:t>null</a:t>
            </a:r>
            <a:br>
              <a:rPr lang="en-US" sz="2200" b="1" dirty="0" smtClean="0"/>
            </a:br>
            <a:r>
              <a:rPr lang="en-US" sz="2200" b="1" dirty="0" smtClean="0"/>
              <a:t>		</a:t>
            </a:r>
            <a:r>
              <a:rPr lang="en-US" sz="2200" dirty="0" smtClean="0"/>
              <a:t>? “”</a:t>
            </a:r>
            <a:br>
              <a:rPr lang="en-US" sz="2200" dirty="0" smtClean="0"/>
            </a:br>
            <a:r>
              <a:rPr lang="en-US" sz="2200" dirty="0" smtClean="0"/>
              <a:t>		: “ and boss ” + </a:t>
            </a:r>
            <a:r>
              <a:rPr lang="en-US" sz="2200" dirty="0" err="1" smtClean="0"/>
              <a:t>boss.lname</a:t>
            </a:r>
            <a:r>
              <a:rPr lang="en-US" sz="2200" dirty="0"/>
              <a:t>);</a:t>
            </a:r>
            <a:endParaRPr lang="en-US" sz="2200" dirty="0" smtClean="0"/>
          </a:p>
          <a:p>
            <a:pPr>
              <a:spcBef>
                <a:spcPts val="120"/>
              </a:spcBef>
            </a:pPr>
            <a:r>
              <a:rPr lang="en-US" sz="2200" dirty="0" smtClean="0"/>
              <a:t>  }</a:t>
            </a:r>
          </a:p>
        </p:txBody>
      </p:sp>
      <p:grpSp>
        <p:nvGrpSpPr>
          <p:cNvPr id="51" name="Group 50"/>
          <p:cNvGrpSpPr/>
          <p:nvPr/>
        </p:nvGrpSpPr>
        <p:grpSpPr>
          <a:xfrm>
            <a:off x="6324600" y="2286000"/>
            <a:ext cx="2133600" cy="342320"/>
            <a:chOff x="3505200" y="6134680"/>
            <a:chExt cx="2133600" cy="342320"/>
          </a:xfrm>
        </p:grpSpPr>
        <p:sp>
          <p:nvSpPr>
            <p:cNvPr id="46" name="Rectangle 15"/>
            <p:cNvSpPr>
              <a:spLocks noChangeArrowheads="1"/>
            </p:cNvSpPr>
            <p:nvPr/>
          </p:nvSpPr>
          <p:spPr bwMode="auto">
            <a:xfrm>
              <a:off x="3505200" y="6134680"/>
              <a:ext cx="956603" cy="34232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latin typeface="Times New Roman"/>
                  <a:cs typeface="Times New Roman"/>
                </a:rPr>
                <a:t>c</a:t>
              </a:r>
            </a:p>
          </p:txBody>
        </p:sp>
        <p:sp>
          <p:nvSpPr>
            <p:cNvPr id="47" name="Rectangle 16"/>
            <p:cNvSpPr>
              <a:spLocks noChangeArrowheads="1"/>
            </p:cNvSpPr>
            <p:nvPr/>
          </p:nvSpPr>
          <p:spPr bwMode="auto">
            <a:xfrm>
              <a:off x="4124179" y="6157656"/>
              <a:ext cx="1514621" cy="319344"/>
            </a:xfrm>
            <a:prstGeom prst="rect">
              <a:avLst/>
            </a:prstGeom>
            <a:solidFill>
              <a:srgbClr val="FFFF9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>
                  <a:solidFill>
                    <a:srgbClr val="800000"/>
                  </a:solidFill>
                </a:rPr>
                <a:t>W@</a:t>
              </a:r>
              <a:r>
                <a:rPr lang="en-US" sz="2400" dirty="0" err="1" smtClean="0">
                  <a:solidFill>
                    <a:srgbClr val="800000"/>
                  </a:solidFill>
                </a:rPr>
                <a:t>af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</p:grpSp>
      <p:grpSp>
        <p:nvGrpSpPr>
          <p:cNvPr id="55" name="Group 54"/>
          <p:cNvGrpSpPr/>
          <p:nvPr/>
        </p:nvGrpSpPr>
        <p:grpSpPr>
          <a:xfrm>
            <a:off x="762000" y="5943600"/>
            <a:ext cx="7645651" cy="537865"/>
            <a:chOff x="533400" y="5943600"/>
            <a:chExt cx="7645651" cy="537865"/>
          </a:xfrm>
        </p:grpSpPr>
        <p:sp>
          <p:nvSpPr>
            <p:cNvPr id="49" name="Rectangle 48"/>
            <p:cNvSpPr/>
            <p:nvPr/>
          </p:nvSpPr>
          <p:spPr>
            <a:xfrm>
              <a:off x="6400800" y="5943600"/>
              <a:ext cx="1778251" cy="46166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400" dirty="0" err="1">
                  <a:solidFill>
                    <a:srgbClr val="FF0000"/>
                  </a:solidFill>
                </a:rPr>
                <a:t>toString</a:t>
              </a:r>
              <a:r>
                <a:rPr lang="en-US" sz="2400" dirty="0">
                  <a:solidFill>
                    <a:srgbClr val="FF0000"/>
                  </a:solidFill>
                </a:rPr>
                <a:t>(</a:t>
              </a:r>
              <a:r>
                <a:rPr lang="en-US" sz="2400" dirty="0" smtClean="0">
                  <a:solidFill>
                    <a:srgbClr val="FF0000"/>
                  </a:solidFill>
                </a:rPr>
                <a:t>)  …</a:t>
              </a:r>
              <a:endParaRPr lang="en-US" sz="2400" dirty="0">
                <a:solidFill>
                  <a:srgbClr val="FF0000"/>
                </a:solidFill>
              </a:endParaRPr>
            </a:p>
          </p:txBody>
        </p:sp>
        <p:sp>
          <p:nvSpPr>
            <p:cNvPr id="50" name="TextBox 49"/>
            <p:cNvSpPr txBox="1"/>
            <p:nvPr/>
          </p:nvSpPr>
          <p:spPr>
            <a:xfrm>
              <a:off x="533400" y="6019800"/>
              <a:ext cx="3556232" cy="461665"/>
            </a:xfrm>
            <a:prstGeom prst="rect">
              <a:avLst/>
            </a:prstGeom>
            <a:solidFill>
              <a:srgbClr val="F8DFF0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err="1" smtClean="0">
                  <a:solidFill>
                    <a:srgbClr val="800000"/>
                  </a:solidFill>
                </a:rPr>
                <a:t>c.toString</a:t>
              </a:r>
              <a:r>
                <a:rPr lang="en-US" sz="2400" dirty="0" smtClean="0">
                  <a:solidFill>
                    <a:srgbClr val="800000"/>
                  </a:solidFill>
                </a:rPr>
                <a:t>() </a:t>
              </a:r>
              <a:r>
                <a:rPr lang="en-US" sz="2400" dirty="0" smtClean="0"/>
                <a:t>calls this method</a:t>
              </a:r>
              <a:endParaRPr lang="en-US" sz="2400" dirty="0"/>
            </a:p>
          </p:txBody>
        </p:sp>
        <p:cxnSp>
          <p:nvCxnSpPr>
            <p:cNvPr id="52" name="Straight Connector 51"/>
            <p:cNvCxnSpPr>
              <a:stCxn id="50" idx="3"/>
            </p:cNvCxnSpPr>
            <p:nvPr/>
          </p:nvCxnSpPr>
          <p:spPr>
            <a:xfrm flipV="1">
              <a:off x="4089632" y="6248400"/>
              <a:ext cx="2311168" cy="2233"/>
            </a:xfrm>
            <a:prstGeom prst="line">
              <a:avLst/>
            </a:prstGeom>
            <a:ln w="4762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5251788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Another example of </a:t>
            </a:r>
            <a:r>
              <a:rPr lang="en-US" sz="3600" dirty="0" err="1" smtClean="0">
                <a:solidFill>
                  <a:srgbClr val="800000"/>
                </a:solidFill>
              </a:rPr>
              <a:t>toString</a:t>
            </a:r>
            <a:r>
              <a:rPr lang="en-US" sz="3600" dirty="0" smtClean="0">
                <a:solidFill>
                  <a:srgbClr val="800000"/>
                </a:solidFill>
              </a:rPr>
              <a:t>()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5" name="Text Box 15"/>
          <p:cNvSpPr txBox="1">
            <a:spLocks noChangeArrowheads="1"/>
          </p:cNvSpPr>
          <p:nvPr/>
        </p:nvSpPr>
        <p:spPr bwMode="auto">
          <a:xfrm>
            <a:off x="228600" y="1562964"/>
            <a:ext cx="8305800" cy="40811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396875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 defTabSz="396875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 defTabSz="396875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 defTabSz="396875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 defTabSz="396875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defTabSz="3968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defTabSz="3968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defTabSz="3968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defTabSz="3968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dirty="0">
                <a:solidFill>
                  <a:srgbClr val="008000"/>
                </a:solidFill>
              </a:rPr>
              <a:t>/** An instance represents a point (x, y) in the plane */</a:t>
            </a:r>
          </a:p>
          <a:p>
            <a:r>
              <a:rPr lang="en-US" b="1" dirty="0"/>
              <a:t>public class</a:t>
            </a:r>
            <a:r>
              <a:rPr lang="en-US" dirty="0"/>
              <a:t> Point {</a:t>
            </a:r>
          </a:p>
          <a:p>
            <a:pPr>
              <a:spcBef>
                <a:spcPct val="10000"/>
              </a:spcBef>
            </a:pPr>
            <a:r>
              <a:rPr lang="en-US" dirty="0"/>
              <a:t>	</a:t>
            </a:r>
            <a:r>
              <a:rPr lang="en-US" b="1" dirty="0"/>
              <a:t>private</a:t>
            </a:r>
            <a:r>
              <a:rPr lang="en-US" dirty="0"/>
              <a:t> </a:t>
            </a:r>
            <a:r>
              <a:rPr lang="en-US" b="1" dirty="0" err="1"/>
              <a:t>int</a:t>
            </a:r>
            <a:r>
              <a:rPr lang="en-US" dirty="0"/>
              <a:t> x;  </a:t>
            </a:r>
            <a:r>
              <a:rPr lang="en-US" dirty="0">
                <a:solidFill>
                  <a:srgbClr val="008000"/>
                </a:solidFill>
              </a:rPr>
              <a:t>// </a:t>
            </a:r>
            <a:r>
              <a:rPr lang="en-US" dirty="0" smtClean="0">
                <a:solidFill>
                  <a:srgbClr val="008000"/>
                </a:solidFill>
              </a:rPr>
              <a:t>x</a:t>
            </a:r>
            <a:r>
              <a:rPr lang="en-US" dirty="0">
                <a:solidFill>
                  <a:srgbClr val="008000"/>
                </a:solidFill>
              </a:rPr>
              <a:t>-coordinate</a:t>
            </a:r>
          </a:p>
          <a:p>
            <a:r>
              <a:rPr lang="en-US" dirty="0"/>
              <a:t>	</a:t>
            </a:r>
            <a:r>
              <a:rPr lang="en-US" b="1" dirty="0"/>
              <a:t>private</a:t>
            </a:r>
            <a:r>
              <a:rPr lang="en-US" dirty="0"/>
              <a:t> </a:t>
            </a:r>
            <a:r>
              <a:rPr lang="en-US" b="1" dirty="0"/>
              <a:t>int</a:t>
            </a:r>
            <a:r>
              <a:rPr lang="en-US" dirty="0"/>
              <a:t> y; </a:t>
            </a:r>
            <a:r>
              <a:rPr lang="en-US" dirty="0" smtClean="0"/>
              <a:t> </a:t>
            </a:r>
            <a:r>
              <a:rPr lang="en-US" dirty="0" smtClean="0">
                <a:solidFill>
                  <a:srgbClr val="008000"/>
                </a:solidFill>
              </a:rPr>
              <a:t>/</a:t>
            </a:r>
            <a:r>
              <a:rPr lang="en-US" dirty="0">
                <a:solidFill>
                  <a:srgbClr val="008000"/>
                </a:solidFill>
              </a:rPr>
              <a:t>/ </a:t>
            </a:r>
            <a:r>
              <a:rPr lang="en-US" dirty="0" smtClean="0">
                <a:solidFill>
                  <a:srgbClr val="008000"/>
                </a:solidFill>
              </a:rPr>
              <a:t>y</a:t>
            </a:r>
            <a:r>
              <a:rPr lang="en-US" dirty="0">
                <a:solidFill>
                  <a:srgbClr val="008000"/>
                </a:solidFill>
              </a:rPr>
              <a:t>-coordinate</a:t>
            </a:r>
          </a:p>
          <a:p>
            <a:pPr>
              <a:spcBef>
                <a:spcPct val="25000"/>
              </a:spcBef>
            </a:pPr>
            <a:r>
              <a:rPr lang="en-US" dirty="0">
                <a:solidFill>
                  <a:srgbClr val="1EC44C"/>
                </a:solidFill>
              </a:rPr>
              <a:t>	</a:t>
            </a:r>
            <a:r>
              <a:rPr lang="en-US" dirty="0" smtClean="0">
                <a:solidFill>
                  <a:srgbClr val="000000"/>
                </a:solidFill>
              </a:rPr>
              <a:t>…</a:t>
            </a:r>
          </a:p>
          <a:p>
            <a:pPr>
              <a:spcBef>
                <a:spcPct val="25000"/>
              </a:spcBef>
            </a:pPr>
            <a:r>
              <a:rPr lang="en-US" b="1" dirty="0">
                <a:solidFill>
                  <a:srgbClr val="8B008C"/>
                </a:solidFill>
              </a:rPr>
              <a:t>	</a:t>
            </a:r>
            <a:r>
              <a:rPr lang="en-US" dirty="0">
                <a:solidFill>
                  <a:srgbClr val="008000"/>
                </a:solidFill>
              </a:rPr>
              <a:t>/** = </a:t>
            </a:r>
            <a:r>
              <a:rPr lang="en-US" dirty="0" smtClean="0">
                <a:solidFill>
                  <a:srgbClr val="008000"/>
                </a:solidFill>
              </a:rPr>
              <a:t> </a:t>
            </a:r>
            <a:r>
              <a:rPr lang="en-US" dirty="0" err="1" smtClean="0">
                <a:solidFill>
                  <a:srgbClr val="008000"/>
                </a:solidFill>
              </a:rPr>
              <a:t>repr</a:t>
            </a:r>
            <a:r>
              <a:rPr lang="en-US" dirty="0" smtClean="0">
                <a:solidFill>
                  <a:srgbClr val="008000"/>
                </a:solidFill>
              </a:rPr>
              <a:t>. </a:t>
            </a:r>
            <a:r>
              <a:rPr lang="en-US" dirty="0">
                <a:solidFill>
                  <a:srgbClr val="008000"/>
                </a:solidFill>
              </a:rPr>
              <a:t>of this point in form </a:t>
            </a:r>
            <a:r>
              <a:rPr lang="ja-JP" altLang="en-US" dirty="0">
                <a:solidFill>
                  <a:srgbClr val="008000"/>
                </a:solidFill>
              </a:rPr>
              <a:t>“</a:t>
            </a:r>
            <a:r>
              <a:rPr lang="en-US" altLang="ja-JP" dirty="0">
                <a:solidFill>
                  <a:srgbClr val="008000"/>
                </a:solidFill>
              </a:rPr>
              <a:t>(x, y)</a:t>
            </a:r>
            <a:r>
              <a:rPr lang="ja-JP" altLang="en-US" dirty="0">
                <a:solidFill>
                  <a:srgbClr val="008000"/>
                </a:solidFill>
              </a:rPr>
              <a:t>”</a:t>
            </a:r>
            <a:r>
              <a:rPr lang="en-US" altLang="ja-JP" dirty="0">
                <a:solidFill>
                  <a:srgbClr val="008000"/>
                </a:solidFill>
              </a:rPr>
              <a:t> */</a:t>
            </a:r>
          </a:p>
          <a:p>
            <a:r>
              <a:rPr lang="en-US" b="1" dirty="0">
                <a:solidFill>
                  <a:srgbClr val="8B008C"/>
                </a:solidFill>
              </a:rPr>
              <a:t>	public </a:t>
            </a:r>
            <a:r>
              <a:rPr lang="en-US" dirty="0">
                <a:solidFill>
                  <a:srgbClr val="8B008C"/>
                </a:solidFill>
              </a:rPr>
              <a:t>String</a:t>
            </a:r>
            <a:r>
              <a:rPr lang="en-US" b="1" dirty="0">
                <a:solidFill>
                  <a:srgbClr val="8B008C"/>
                </a:solidFill>
              </a:rPr>
              <a:t> </a:t>
            </a:r>
            <a:r>
              <a:rPr lang="en-US" dirty="0" err="1">
                <a:solidFill>
                  <a:srgbClr val="8B008C"/>
                </a:solidFill>
              </a:rPr>
              <a:t>toString</a:t>
            </a:r>
            <a:r>
              <a:rPr lang="en-US" dirty="0">
                <a:solidFill>
                  <a:srgbClr val="8B008C"/>
                </a:solidFill>
              </a:rPr>
              <a:t>() {</a:t>
            </a:r>
          </a:p>
          <a:p>
            <a:r>
              <a:rPr lang="en-US" dirty="0">
                <a:solidFill>
                  <a:srgbClr val="8B008C"/>
                </a:solidFill>
              </a:rPr>
              <a:t>    		</a:t>
            </a:r>
            <a:r>
              <a:rPr lang="en-US" b="1" dirty="0">
                <a:solidFill>
                  <a:srgbClr val="8B008C"/>
                </a:solidFill>
              </a:rPr>
              <a:t>return </a:t>
            </a:r>
            <a:r>
              <a:rPr lang="en-US" dirty="0" smtClean="0">
                <a:solidFill>
                  <a:srgbClr val="8B008C"/>
                </a:solidFill>
              </a:rPr>
              <a:t>“(”  +  x  +  “, ”  + y  + “)”;</a:t>
            </a:r>
            <a:endParaRPr lang="en-US" dirty="0">
              <a:solidFill>
                <a:srgbClr val="8B008C"/>
              </a:solidFill>
            </a:endParaRPr>
          </a:p>
          <a:p>
            <a:r>
              <a:rPr lang="en-US" dirty="0">
                <a:solidFill>
                  <a:srgbClr val="8B008C"/>
                </a:solidFill>
              </a:rPr>
              <a:t>	}</a:t>
            </a:r>
          </a:p>
          <a:p>
            <a:pPr>
              <a:spcBef>
                <a:spcPct val="20000"/>
              </a:spcBef>
            </a:pPr>
            <a:r>
              <a:rPr lang="en-US" dirty="0"/>
              <a:t>}</a:t>
            </a:r>
          </a:p>
        </p:txBody>
      </p:sp>
      <p:grpSp>
        <p:nvGrpSpPr>
          <p:cNvPr id="16" name="Group 15"/>
          <p:cNvGrpSpPr/>
          <p:nvPr/>
        </p:nvGrpSpPr>
        <p:grpSpPr>
          <a:xfrm>
            <a:off x="6324600" y="2057400"/>
            <a:ext cx="2209800" cy="1600200"/>
            <a:chOff x="6400797" y="4343400"/>
            <a:chExt cx="2209800" cy="1600200"/>
          </a:xfrm>
        </p:grpSpPr>
        <p:grpSp>
          <p:nvGrpSpPr>
            <p:cNvPr id="6" name="Group 5"/>
            <p:cNvGrpSpPr/>
            <p:nvPr/>
          </p:nvGrpSpPr>
          <p:grpSpPr>
            <a:xfrm>
              <a:off x="6476997" y="4343400"/>
              <a:ext cx="2133600" cy="1600200"/>
              <a:chOff x="4790140" y="2133600"/>
              <a:chExt cx="2677460" cy="1765738"/>
            </a:xfrm>
          </p:grpSpPr>
          <p:sp>
            <p:nvSpPr>
              <p:cNvPr id="7" name="Rectangle 2"/>
              <p:cNvSpPr>
                <a:spLocks noChangeArrowheads="1"/>
              </p:cNvSpPr>
              <p:nvPr/>
            </p:nvSpPr>
            <p:spPr bwMode="auto">
              <a:xfrm>
                <a:off x="4790140" y="2667000"/>
                <a:ext cx="2677460" cy="1232338"/>
              </a:xfrm>
              <a:prstGeom prst="rect">
                <a:avLst/>
              </a:prstGeom>
              <a:solidFill>
                <a:srgbClr val="FFCC99"/>
              </a:solidFill>
              <a:ln w="9525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8" name="Rectangle 3"/>
              <p:cNvSpPr>
                <a:spLocks noChangeArrowheads="1"/>
              </p:cNvSpPr>
              <p:nvPr/>
            </p:nvSpPr>
            <p:spPr bwMode="auto">
              <a:xfrm>
                <a:off x="4790140" y="2133600"/>
                <a:ext cx="1752601" cy="609600"/>
              </a:xfrm>
              <a:prstGeom prst="rect">
                <a:avLst/>
              </a:prstGeom>
              <a:solidFill>
                <a:srgbClr val="FFCC99"/>
              </a:solidFill>
              <a:ln w="9525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>
                    <a:solidFill>
                      <a:srgbClr val="8B008C"/>
                    </a:solidFill>
                  </a:rPr>
                  <a:t>Point@fa8</a:t>
                </a:r>
                <a:endParaRPr lang="en-US" sz="2400" dirty="0"/>
              </a:p>
            </p:txBody>
          </p:sp>
          <p:sp>
            <p:nvSpPr>
              <p:cNvPr id="9" name="Rectangle 4"/>
              <p:cNvSpPr>
                <a:spLocks noChangeArrowheads="1"/>
              </p:cNvSpPr>
              <p:nvPr/>
            </p:nvSpPr>
            <p:spPr bwMode="auto">
              <a:xfrm>
                <a:off x="6553200" y="2667000"/>
                <a:ext cx="914400" cy="533400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Point</a:t>
                </a:r>
                <a:endParaRPr lang="en-US" sz="2400" dirty="0"/>
              </a:p>
            </p:txBody>
          </p:sp>
        </p:grpSp>
        <p:grpSp>
          <p:nvGrpSpPr>
            <p:cNvPr id="15" name="Group 14"/>
            <p:cNvGrpSpPr/>
            <p:nvPr/>
          </p:nvGrpSpPr>
          <p:grpSpPr>
            <a:xfrm>
              <a:off x="6400797" y="5410200"/>
              <a:ext cx="2133603" cy="457200"/>
              <a:chOff x="6400797" y="5410200"/>
              <a:chExt cx="2133603" cy="457200"/>
            </a:xfrm>
          </p:grpSpPr>
          <p:grpSp>
            <p:nvGrpSpPr>
              <p:cNvPr id="10" name="Group 9"/>
              <p:cNvGrpSpPr/>
              <p:nvPr/>
            </p:nvGrpSpPr>
            <p:grpSpPr>
              <a:xfrm>
                <a:off x="6400797" y="5410200"/>
                <a:ext cx="1676403" cy="457200"/>
                <a:chOff x="6019797" y="4800600"/>
                <a:chExt cx="1676403" cy="457200"/>
              </a:xfrm>
            </p:grpSpPr>
            <p:sp>
              <p:nvSpPr>
                <p:cNvPr id="11" name="Rectangle 21"/>
                <p:cNvSpPr>
                  <a:spLocks noChangeArrowheads="1"/>
                </p:cNvSpPr>
                <p:nvPr/>
              </p:nvSpPr>
              <p:spPr bwMode="auto">
                <a:xfrm>
                  <a:off x="6019797" y="4800600"/>
                  <a:ext cx="609600" cy="381000"/>
                </a:xfrm>
                <a:prstGeom prst="rect">
                  <a:avLst/>
                </a:prstGeom>
                <a:noFill/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smtClean="0"/>
                    <a:t>x</a:t>
                  </a:r>
                  <a:endParaRPr lang="en-US" sz="2400" dirty="0"/>
                </a:p>
              </p:txBody>
            </p:sp>
            <p:sp>
              <p:nvSpPr>
                <p:cNvPr id="12" name="Rectangle 22"/>
                <p:cNvSpPr>
                  <a:spLocks noChangeArrowheads="1"/>
                </p:cNvSpPr>
                <p:nvPr/>
              </p:nvSpPr>
              <p:spPr bwMode="auto">
                <a:xfrm>
                  <a:off x="6476997" y="4800600"/>
                  <a:ext cx="609600" cy="457200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dirty="0"/>
                    <a:t>9</a:t>
                  </a:r>
                </a:p>
              </p:txBody>
            </p:sp>
            <p:sp>
              <p:nvSpPr>
                <p:cNvPr id="13" name="Rectangle 21"/>
                <p:cNvSpPr>
                  <a:spLocks noChangeArrowheads="1"/>
                </p:cNvSpPr>
                <p:nvPr/>
              </p:nvSpPr>
              <p:spPr bwMode="auto">
                <a:xfrm>
                  <a:off x="7086600" y="4800600"/>
                  <a:ext cx="609600" cy="38100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smtClean="0"/>
                    <a:t>y</a:t>
                  </a:r>
                  <a:endParaRPr lang="en-US" sz="2400" dirty="0"/>
                </a:p>
              </p:txBody>
            </p:sp>
          </p:grpSp>
          <p:sp>
            <p:nvSpPr>
              <p:cNvPr id="14" name="Rectangle 22"/>
              <p:cNvSpPr>
                <a:spLocks noChangeArrowheads="1"/>
              </p:cNvSpPr>
              <p:nvPr/>
            </p:nvSpPr>
            <p:spPr bwMode="auto">
              <a:xfrm>
                <a:off x="7924800" y="5410200"/>
                <a:ext cx="609600" cy="457200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dirty="0"/>
                  <a:t>5</a:t>
                </a:r>
              </a:p>
            </p:txBody>
          </p:sp>
        </p:grpSp>
      </p:grpSp>
      <p:sp>
        <p:nvSpPr>
          <p:cNvPr id="17" name="Text Box 18"/>
          <p:cNvSpPr txBox="1">
            <a:spLocks noChangeArrowheads="1"/>
          </p:cNvSpPr>
          <p:nvPr/>
        </p:nvSpPr>
        <p:spPr bwMode="auto">
          <a:xfrm>
            <a:off x="1143000" y="5502275"/>
            <a:ext cx="6096000" cy="822325"/>
          </a:xfrm>
          <a:prstGeom prst="rect">
            <a:avLst/>
          </a:prstGeom>
          <a:solidFill>
            <a:srgbClr val="FFFF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dirty="0"/>
              <a:t>Function </a:t>
            </a:r>
            <a:r>
              <a:rPr lang="en-US" dirty="0" err="1"/>
              <a:t>toString</a:t>
            </a:r>
            <a:r>
              <a:rPr lang="en-US" dirty="0"/>
              <a:t> should give the values in the fields in a format that makes sense for the class.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620000" y="4114800"/>
            <a:ext cx="843500" cy="461665"/>
          </a:xfrm>
          <a:prstGeom prst="rect">
            <a:avLst/>
          </a:prstGeom>
          <a:solidFill>
            <a:srgbClr val="F8DFF0"/>
          </a:solidFill>
        </p:spPr>
        <p:txBody>
          <a:bodyPr wrap="none" rtlCol="0">
            <a:spAutoFit/>
          </a:bodyPr>
          <a:lstStyle/>
          <a:p>
            <a:r>
              <a:rPr lang="en-US" sz="2400" dirty="0" smtClean="0"/>
              <a:t>(9, 5)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7342483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What about </a:t>
            </a:r>
            <a:r>
              <a:rPr lang="en-US" sz="3600" b="1" dirty="0" smtClean="0">
                <a:latin typeface="Courier"/>
                <a:cs typeface="Courier"/>
              </a:rPr>
              <a:t>this</a:t>
            </a:r>
            <a:endParaRPr lang="en-US" sz="3600" b="1" dirty="0">
              <a:latin typeface="Courier"/>
              <a:cs typeface="Courier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609600" y="1371600"/>
            <a:ext cx="8153400" cy="4495800"/>
          </a:xfrm>
        </p:spPr>
        <p:txBody>
          <a:bodyPr>
            <a:normAutofit/>
          </a:bodyPr>
          <a:lstStyle/>
          <a:p>
            <a:r>
              <a:rPr lang="en-US" sz="2400" b="1" dirty="0" smtClean="0">
                <a:latin typeface="Courier"/>
                <a:cs typeface="Courier"/>
              </a:rPr>
              <a:t>this</a:t>
            </a:r>
            <a:r>
              <a:rPr lang="en-US" sz="2400" dirty="0" smtClean="0"/>
              <a:t> keyword:  </a:t>
            </a:r>
            <a:r>
              <a:rPr lang="en-US" sz="2400" b="1" dirty="0" smtClean="0"/>
              <a:t>this</a:t>
            </a:r>
            <a:r>
              <a:rPr lang="en-US" sz="2400" dirty="0" smtClean="0"/>
              <a:t> evaluates to the name of the object in which it occurs</a:t>
            </a:r>
          </a:p>
          <a:p>
            <a:r>
              <a:rPr lang="en-US" sz="2400" dirty="0" smtClean="0"/>
              <a:t>Makes it possible for an object to access its own name (or pointer)</a:t>
            </a:r>
          </a:p>
          <a:p>
            <a:r>
              <a:rPr lang="en-US" sz="2400" dirty="0" smtClean="0"/>
              <a:t>Example: Referencing a shadowed class field</a:t>
            </a:r>
          </a:p>
          <a:p>
            <a:pPr marL="0" indent="0">
              <a:buNone/>
            </a:pPr>
            <a:endParaRPr lang="en-US" sz="2400" dirty="0"/>
          </a:p>
        </p:txBody>
      </p:sp>
      <p:sp>
        <p:nvSpPr>
          <p:cNvPr id="5" name="TextBox 4"/>
          <p:cNvSpPr txBox="1"/>
          <p:nvPr/>
        </p:nvSpPr>
        <p:spPr>
          <a:xfrm>
            <a:off x="304800" y="3581400"/>
            <a:ext cx="4109805" cy="2554545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ourier"/>
                <a:cs typeface="Courier"/>
              </a:rPr>
              <a:t>public class Point {</a:t>
            </a:r>
          </a:p>
          <a:p>
            <a:r>
              <a:rPr lang="en-US" sz="1600" dirty="0">
                <a:latin typeface="Courier"/>
                <a:cs typeface="Courier"/>
              </a:rPr>
              <a:t>    public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</a:t>
            </a:r>
            <a:r>
              <a:rPr lang="en-US" sz="1600" dirty="0" smtClean="0">
                <a:latin typeface="Courier"/>
                <a:cs typeface="Courier"/>
              </a:rPr>
              <a:t>x = </a:t>
            </a:r>
            <a:r>
              <a:rPr lang="en-US" sz="1600" dirty="0">
                <a:latin typeface="Courier"/>
                <a:cs typeface="Courier"/>
              </a:rPr>
              <a:t>0;</a:t>
            </a:r>
          </a:p>
          <a:p>
            <a:r>
              <a:rPr lang="en-US" sz="1600" dirty="0">
                <a:latin typeface="Courier"/>
                <a:cs typeface="Courier"/>
              </a:rPr>
              <a:t>    public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</a:t>
            </a:r>
            <a:r>
              <a:rPr lang="en-US" sz="1600" dirty="0" smtClean="0">
                <a:latin typeface="Courier"/>
                <a:cs typeface="Courier"/>
              </a:rPr>
              <a:t>y = </a:t>
            </a:r>
            <a:r>
              <a:rPr lang="en-US" sz="1600" dirty="0">
                <a:latin typeface="Courier"/>
                <a:cs typeface="Courier"/>
              </a:rPr>
              <a:t>0;</a:t>
            </a:r>
          </a:p>
          <a:p>
            <a:r>
              <a:rPr lang="en-US" sz="1600" dirty="0">
                <a:latin typeface="Courier"/>
                <a:cs typeface="Courier"/>
              </a:rPr>
              <a:t>        </a:t>
            </a:r>
          </a:p>
          <a:p>
            <a:r>
              <a:rPr lang="en-US" sz="1600" dirty="0">
                <a:latin typeface="Courier"/>
                <a:cs typeface="Courier"/>
              </a:rPr>
              <a:t>    //constructor</a:t>
            </a:r>
          </a:p>
          <a:p>
            <a:r>
              <a:rPr lang="en-US" sz="1600" dirty="0">
                <a:latin typeface="Courier"/>
                <a:cs typeface="Courier"/>
              </a:rPr>
              <a:t>    public Point(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x,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y) {</a:t>
            </a:r>
          </a:p>
          <a:p>
            <a:r>
              <a:rPr lang="en-US" sz="1600" b="1" dirty="0" smtClean="0">
                <a:latin typeface="Courier"/>
                <a:cs typeface="Courier"/>
              </a:rPr>
              <a:t>	 </a:t>
            </a:r>
            <a:r>
              <a:rPr lang="en-US" sz="1600" dirty="0" smtClean="0">
                <a:latin typeface="Courier"/>
                <a:cs typeface="Courier"/>
              </a:rPr>
              <a:t>x = </a:t>
            </a:r>
            <a:r>
              <a:rPr lang="en-US" sz="1600" dirty="0">
                <a:latin typeface="Courier"/>
                <a:cs typeface="Courier"/>
              </a:rPr>
              <a:t>x;</a:t>
            </a:r>
          </a:p>
          <a:p>
            <a:r>
              <a:rPr lang="en-US" sz="1600" b="1" dirty="0" smtClean="0">
                <a:latin typeface="Courier"/>
                <a:cs typeface="Courier"/>
              </a:rPr>
              <a:t>	 </a:t>
            </a:r>
            <a:r>
              <a:rPr lang="en-US" sz="1600" dirty="0" smtClean="0">
                <a:latin typeface="Courier"/>
                <a:cs typeface="Courier"/>
              </a:rPr>
              <a:t>y = </a:t>
            </a:r>
            <a:r>
              <a:rPr lang="en-US" sz="1600" dirty="0">
                <a:latin typeface="Courier"/>
                <a:cs typeface="Courier"/>
              </a:rPr>
              <a:t>y;</a:t>
            </a:r>
          </a:p>
          <a:p>
            <a:r>
              <a:rPr lang="en-US" sz="1600" dirty="0">
                <a:latin typeface="Courier"/>
                <a:cs typeface="Courier"/>
              </a:rPr>
              <a:t>    }</a:t>
            </a:r>
          </a:p>
          <a:p>
            <a:r>
              <a:rPr lang="en-US" sz="1600" dirty="0" smtClean="0">
                <a:latin typeface="Courier"/>
                <a:cs typeface="Courier"/>
              </a:rPr>
              <a:t>}</a:t>
            </a:r>
            <a:endParaRPr lang="en-US" sz="1600" dirty="0">
              <a:latin typeface="Courier"/>
              <a:cs typeface="Courier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4576995" y="3581400"/>
            <a:ext cx="4109805" cy="2554545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ourier"/>
                <a:cs typeface="Courier"/>
              </a:rPr>
              <a:t>public class Point {</a:t>
            </a:r>
          </a:p>
          <a:p>
            <a:r>
              <a:rPr lang="en-US" sz="1600" dirty="0">
                <a:latin typeface="Courier"/>
                <a:cs typeface="Courier"/>
              </a:rPr>
              <a:t>    public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</a:t>
            </a:r>
            <a:r>
              <a:rPr lang="en-US" sz="1600" dirty="0" smtClean="0">
                <a:latin typeface="Courier"/>
                <a:cs typeface="Courier"/>
              </a:rPr>
              <a:t>x = </a:t>
            </a:r>
            <a:r>
              <a:rPr lang="en-US" sz="1600" dirty="0">
                <a:latin typeface="Courier"/>
                <a:cs typeface="Courier"/>
              </a:rPr>
              <a:t>0;</a:t>
            </a:r>
          </a:p>
          <a:p>
            <a:r>
              <a:rPr lang="en-US" sz="1600" dirty="0">
                <a:latin typeface="Courier"/>
                <a:cs typeface="Courier"/>
              </a:rPr>
              <a:t>    public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</a:t>
            </a:r>
            <a:r>
              <a:rPr lang="en-US" sz="1600" dirty="0" smtClean="0">
                <a:latin typeface="Courier"/>
                <a:cs typeface="Courier"/>
              </a:rPr>
              <a:t>y = </a:t>
            </a:r>
            <a:r>
              <a:rPr lang="en-US" sz="1600" dirty="0">
                <a:latin typeface="Courier"/>
                <a:cs typeface="Courier"/>
              </a:rPr>
              <a:t>0;</a:t>
            </a:r>
          </a:p>
          <a:p>
            <a:r>
              <a:rPr lang="en-US" sz="1600" dirty="0">
                <a:latin typeface="Courier"/>
                <a:cs typeface="Courier"/>
              </a:rPr>
              <a:t>        </a:t>
            </a:r>
          </a:p>
          <a:p>
            <a:r>
              <a:rPr lang="en-US" sz="1600" dirty="0">
                <a:latin typeface="Courier"/>
                <a:cs typeface="Courier"/>
              </a:rPr>
              <a:t>    //constructor</a:t>
            </a:r>
          </a:p>
          <a:p>
            <a:r>
              <a:rPr lang="en-US" sz="1600" dirty="0">
                <a:latin typeface="Courier"/>
                <a:cs typeface="Courier"/>
              </a:rPr>
              <a:t>    public Point(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x, </a:t>
            </a:r>
            <a:r>
              <a:rPr lang="en-US" sz="1600" dirty="0" err="1">
                <a:latin typeface="Courier"/>
                <a:cs typeface="Courier"/>
              </a:rPr>
              <a:t>int</a:t>
            </a:r>
            <a:r>
              <a:rPr lang="en-US" sz="1600" dirty="0">
                <a:latin typeface="Courier"/>
                <a:cs typeface="Courier"/>
              </a:rPr>
              <a:t> y) {</a:t>
            </a:r>
          </a:p>
          <a:p>
            <a:r>
              <a:rPr lang="en-US" sz="1600" b="1" dirty="0" smtClean="0">
                <a:latin typeface="Courier"/>
                <a:cs typeface="Courier"/>
              </a:rPr>
              <a:t>	 </a:t>
            </a:r>
            <a:r>
              <a:rPr lang="en-US" sz="1600" b="1" dirty="0" err="1" smtClean="0">
                <a:latin typeface="Courier"/>
                <a:cs typeface="Courier"/>
              </a:rPr>
              <a:t>this</a:t>
            </a:r>
            <a:r>
              <a:rPr lang="en-US" sz="1600" dirty="0" err="1" smtClean="0">
                <a:latin typeface="Courier"/>
                <a:cs typeface="Courier"/>
              </a:rPr>
              <a:t>.x</a:t>
            </a:r>
            <a:r>
              <a:rPr lang="en-US" sz="1600" dirty="0" smtClean="0">
                <a:latin typeface="Courier"/>
                <a:cs typeface="Courier"/>
              </a:rPr>
              <a:t> = </a:t>
            </a:r>
            <a:r>
              <a:rPr lang="en-US" sz="1600" dirty="0">
                <a:latin typeface="Courier"/>
                <a:cs typeface="Courier"/>
              </a:rPr>
              <a:t>x;</a:t>
            </a:r>
          </a:p>
          <a:p>
            <a:r>
              <a:rPr lang="en-US" sz="1600" b="1" dirty="0" smtClean="0">
                <a:latin typeface="Courier"/>
                <a:cs typeface="Courier"/>
              </a:rPr>
              <a:t>	 </a:t>
            </a:r>
            <a:r>
              <a:rPr lang="en-US" sz="1600" b="1" dirty="0" err="1" smtClean="0">
                <a:latin typeface="Courier"/>
                <a:cs typeface="Courier"/>
              </a:rPr>
              <a:t>this</a:t>
            </a:r>
            <a:r>
              <a:rPr lang="en-US" sz="1600" dirty="0" err="1" smtClean="0">
                <a:latin typeface="Courier"/>
                <a:cs typeface="Courier"/>
              </a:rPr>
              <a:t>.y</a:t>
            </a:r>
            <a:r>
              <a:rPr lang="en-US" sz="1600" dirty="0" smtClean="0">
                <a:latin typeface="Courier"/>
                <a:cs typeface="Courier"/>
              </a:rPr>
              <a:t> = </a:t>
            </a:r>
            <a:r>
              <a:rPr lang="en-US" sz="1600" dirty="0">
                <a:latin typeface="Courier"/>
                <a:cs typeface="Courier"/>
              </a:rPr>
              <a:t>y;</a:t>
            </a:r>
          </a:p>
          <a:p>
            <a:r>
              <a:rPr lang="en-US" sz="1600" dirty="0">
                <a:latin typeface="Courier"/>
                <a:cs typeface="Courier"/>
              </a:rPr>
              <a:t>    }</a:t>
            </a:r>
          </a:p>
          <a:p>
            <a:r>
              <a:rPr lang="en-US" sz="1600" dirty="0" smtClean="0">
                <a:latin typeface="Courier"/>
                <a:cs typeface="Courier"/>
              </a:rPr>
              <a:t>}</a:t>
            </a:r>
            <a:endParaRPr lang="en-US" sz="1600" dirty="0">
              <a:latin typeface="Courier"/>
              <a:cs typeface="Courier"/>
            </a:endParaRPr>
          </a:p>
        </p:txBody>
      </p:sp>
      <p:pic>
        <p:nvPicPr>
          <p:cNvPr id="7" name="Picture 6" descr="images.jp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33800" y="5867400"/>
            <a:ext cx="779162" cy="7620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33400" y="5867400"/>
            <a:ext cx="3227300" cy="830997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Inside-out rule shows that field x is inaccessible!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124376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Intro to static components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14</a:t>
            </a:fld>
            <a:endParaRPr lang="en-US"/>
          </a:p>
        </p:txBody>
      </p:sp>
      <p:grpSp>
        <p:nvGrpSpPr>
          <p:cNvPr id="28" name="Group 27"/>
          <p:cNvGrpSpPr/>
          <p:nvPr/>
        </p:nvGrpSpPr>
        <p:grpSpPr>
          <a:xfrm>
            <a:off x="6841490" y="3657600"/>
            <a:ext cx="1997710" cy="2819400"/>
            <a:chOff x="6765290" y="3657600"/>
            <a:chExt cx="1997710" cy="2819400"/>
          </a:xfrm>
        </p:grpSpPr>
        <p:sp>
          <p:nvSpPr>
            <p:cNvPr id="15" name="Rectangle 7"/>
            <p:cNvSpPr>
              <a:spLocks noChangeArrowheads="1"/>
            </p:cNvSpPr>
            <p:nvPr/>
          </p:nvSpPr>
          <p:spPr bwMode="auto">
            <a:xfrm>
              <a:off x="6858000" y="4038162"/>
              <a:ext cx="1905000" cy="2438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6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 smtClean="0">
                  <a:solidFill>
                    <a:srgbClr val="800000"/>
                  </a:solidFill>
                </a:rPr>
                <a:t>W@af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17" name="Rectangle 9"/>
            <p:cNvSpPr>
              <a:spLocks noChangeArrowheads="1"/>
            </p:cNvSpPr>
            <p:nvPr/>
          </p:nvSpPr>
          <p:spPr bwMode="auto">
            <a:xfrm>
              <a:off x="8001000" y="4074754"/>
              <a:ext cx="76200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25" name="Group 24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19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20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Om”</a:t>
                </a:r>
                <a:endParaRPr lang="en-US" sz="2400" dirty="0"/>
              </a:p>
            </p:txBody>
          </p:sp>
        </p:grpSp>
        <p:grpSp>
          <p:nvGrpSpPr>
            <p:cNvPr id="27" name="Group 26"/>
            <p:cNvGrpSpPr/>
            <p:nvPr/>
          </p:nvGrpSpPr>
          <p:grpSpPr>
            <a:xfrm>
              <a:off x="7348025" y="4876800"/>
              <a:ext cx="1338775" cy="319344"/>
              <a:chOff x="6248400" y="5086011"/>
              <a:chExt cx="1338775" cy="319344"/>
            </a:xfrm>
          </p:grpSpPr>
          <p:sp>
            <p:nvSpPr>
              <p:cNvPr id="23" name="Rectangle 15"/>
              <p:cNvSpPr>
                <a:spLocks noChangeArrowheads="1"/>
              </p:cNvSpPr>
              <p:nvPr/>
            </p:nvSpPr>
            <p:spPr bwMode="auto">
              <a:xfrm>
                <a:off x="6248400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24" name="Rectangle 16"/>
              <p:cNvSpPr>
                <a:spLocks noChangeArrowheads="1"/>
              </p:cNvSpPr>
              <p:nvPr/>
            </p:nvSpPr>
            <p:spPr bwMode="auto">
              <a:xfrm>
                <a:off x="7010888" y="5086011"/>
                <a:ext cx="576287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/>
                  <a:t>null</a:t>
                </a:r>
              </a:p>
            </p:txBody>
          </p:sp>
        </p:grpSp>
        <p:sp>
          <p:nvSpPr>
            <p:cNvPr id="14" name="Rectangle 15"/>
            <p:cNvSpPr>
              <a:spLocks noChangeArrowheads="1"/>
            </p:cNvSpPr>
            <p:nvPr/>
          </p:nvSpPr>
          <p:spPr bwMode="auto">
            <a:xfrm>
              <a:off x="7010400" y="5334000"/>
              <a:ext cx="121920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/>
                <a:t>isBoss</a:t>
              </a:r>
              <a:r>
                <a:rPr lang="en-US" sz="2400" dirty="0"/>
                <a:t>(</a:t>
              </a:r>
              <a:r>
                <a:rPr lang="en-US" sz="2400" dirty="0" smtClean="0"/>
                <a:t>W c) {</a:t>
              </a:r>
            </a:p>
            <a:p>
              <a:r>
                <a:rPr lang="en-US" sz="2400" dirty="0" smtClean="0"/>
                <a:t>…}</a:t>
              </a:r>
              <a:endParaRPr lang="en-US" sz="2400" dirty="0"/>
            </a:p>
          </p:txBody>
        </p:sp>
      </p:grpSp>
      <p:grpSp>
        <p:nvGrpSpPr>
          <p:cNvPr id="29" name="Group 28"/>
          <p:cNvGrpSpPr/>
          <p:nvPr/>
        </p:nvGrpSpPr>
        <p:grpSpPr>
          <a:xfrm>
            <a:off x="4114800" y="3657600"/>
            <a:ext cx="2514600" cy="2819400"/>
            <a:chOff x="6765290" y="3657600"/>
            <a:chExt cx="2514600" cy="2819400"/>
          </a:xfrm>
        </p:grpSpPr>
        <p:sp>
          <p:nvSpPr>
            <p:cNvPr id="30" name="Rectangle 7"/>
            <p:cNvSpPr>
              <a:spLocks noChangeArrowheads="1"/>
            </p:cNvSpPr>
            <p:nvPr/>
          </p:nvSpPr>
          <p:spPr bwMode="auto">
            <a:xfrm>
              <a:off x="6858000" y="4038162"/>
              <a:ext cx="2421890" cy="2438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>
                  <a:solidFill>
                    <a:srgbClr val="800000"/>
                  </a:solidFill>
                </a:rPr>
                <a:t>W@b4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32" name="Rectangle 9"/>
            <p:cNvSpPr>
              <a:spLocks noChangeArrowheads="1"/>
            </p:cNvSpPr>
            <p:nvPr/>
          </p:nvSpPr>
          <p:spPr bwMode="auto">
            <a:xfrm>
              <a:off x="8136890" y="4074754"/>
              <a:ext cx="62611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33" name="Group 32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41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42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Jo”</a:t>
                </a:r>
                <a:endParaRPr lang="en-US" sz="2400" dirty="0"/>
              </a:p>
            </p:txBody>
          </p:sp>
        </p:grpSp>
        <p:grpSp>
          <p:nvGrpSpPr>
            <p:cNvPr id="35" name="Group 34"/>
            <p:cNvGrpSpPr/>
            <p:nvPr/>
          </p:nvGrpSpPr>
          <p:grpSpPr>
            <a:xfrm>
              <a:off x="6993890" y="4876800"/>
              <a:ext cx="1692911" cy="381000"/>
              <a:chOff x="5894265" y="5086011"/>
              <a:chExt cx="1692911" cy="381000"/>
            </a:xfrm>
          </p:grpSpPr>
          <p:sp>
            <p:nvSpPr>
              <p:cNvPr id="37" name="Rectangle 15"/>
              <p:cNvSpPr>
                <a:spLocks noChangeArrowheads="1"/>
              </p:cNvSpPr>
              <p:nvPr/>
            </p:nvSpPr>
            <p:spPr bwMode="auto">
              <a:xfrm>
                <a:off x="5894265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38" name="Rectangle 16"/>
              <p:cNvSpPr>
                <a:spLocks noChangeArrowheads="1"/>
              </p:cNvSpPr>
              <p:nvPr/>
            </p:nvSpPr>
            <p:spPr bwMode="auto">
              <a:xfrm>
                <a:off x="6656266" y="5086011"/>
                <a:ext cx="930910" cy="381000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 smtClean="0">
                    <a:solidFill>
                      <a:srgbClr val="800000"/>
                    </a:solidFill>
                  </a:rPr>
                  <a:t>W@af</a:t>
                </a:r>
                <a:endParaRPr lang="en-US" sz="2400" dirty="0">
                  <a:solidFill>
                    <a:srgbClr val="800000"/>
                  </a:solidFill>
                </a:endParaRPr>
              </a:p>
            </p:txBody>
          </p:sp>
        </p:grpSp>
        <p:sp>
          <p:nvSpPr>
            <p:cNvPr id="36" name="Rectangle 15"/>
            <p:cNvSpPr>
              <a:spLocks noChangeArrowheads="1"/>
            </p:cNvSpPr>
            <p:nvPr/>
          </p:nvSpPr>
          <p:spPr bwMode="auto">
            <a:xfrm>
              <a:off x="6917690" y="5257800"/>
              <a:ext cx="131191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 smtClean="0"/>
                <a:t>isBoss</a:t>
              </a:r>
              <a:r>
                <a:rPr lang="en-US" sz="2400" dirty="0" smtClean="0"/>
                <a:t>(W c) {</a:t>
              </a:r>
              <a:br>
                <a:rPr lang="en-US" sz="2400" dirty="0" smtClean="0"/>
              </a:br>
              <a:r>
                <a:rPr lang="en-US" sz="2400" dirty="0" smtClean="0"/>
                <a:t> </a:t>
              </a:r>
              <a:r>
                <a:rPr lang="en-US" sz="2400" b="1" dirty="0" smtClean="0"/>
                <a:t>return</a:t>
              </a:r>
              <a:r>
                <a:rPr lang="en-US" sz="2400" dirty="0" smtClean="0"/>
                <a:t/>
              </a:r>
              <a:br>
                <a:rPr lang="en-US" sz="2400" dirty="0" smtClean="0"/>
              </a:br>
              <a:r>
                <a:rPr lang="en-US" sz="2400" dirty="0" smtClean="0"/>
                <a:t>   </a:t>
              </a:r>
              <a:r>
                <a:rPr lang="en-US" sz="2400" b="1" dirty="0" smtClean="0"/>
                <a:t>this</a:t>
              </a:r>
              <a:r>
                <a:rPr lang="en-US" sz="2400" dirty="0" smtClean="0"/>
                <a:t> == </a:t>
              </a:r>
              <a:r>
                <a:rPr lang="en-US" sz="2400" dirty="0" err="1" smtClean="0"/>
                <a:t>c.boss</a:t>
              </a:r>
              <a:r>
                <a:rPr lang="en-US" sz="2400" dirty="0" smtClean="0"/>
                <a:t>; }</a:t>
              </a:r>
            </a:p>
          </p:txBody>
        </p:sp>
      </p:grpSp>
      <p:sp>
        <p:nvSpPr>
          <p:cNvPr id="43" name="TextBox 42"/>
          <p:cNvSpPr txBox="1"/>
          <p:nvPr/>
        </p:nvSpPr>
        <p:spPr>
          <a:xfrm>
            <a:off x="663077" y="1719417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4" name="Text Box 6"/>
          <p:cNvSpPr txBox="1">
            <a:spLocks noChangeArrowheads="1"/>
          </p:cNvSpPr>
          <p:nvPr/>
        </p:nvSpPr>
        <p:spPr bwMode="auto">
          <a:xfrm>
            <a:off x="304800" y="1447800"/>
            <a:ext cx="7693025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>
                <a:solidFill>
                  <a:srgbClr val="008000"/>
                </a:solidFill>
              </a:rPr>
              <a:t>/** = </a:t>
            </a:r>
            <a:r>
              <a:rPr lang="ja-JP" altLang="en-US" dirty="0">
                <a:solidFill>
                  <a:srgbClr val="008000"/>
                </a:solidFill>
              </a:rPr>
              <a:t>“</a:t>
            </a:r>
            <a:r>
              <a:rPr lang="en-US" altLang="ja-JP" dirty="0">
                <a:solidFill>
                  <a:srgbClr val="008000"/>
                </a:solidFill>
              </a:rPr>
              <a:t>this object is </a:t>
            </a:r>
            <a:r>
              <a:rPr lang="en-US" altLang="ja-JP" dirty="0" smtClean="0">
                <a:solidFill>
                  <a:srgbClr val="008000"/>
                </a:solidFill>
              </a:rPr>
              <a:t>c</a:t>
            </a:r>
            <a:r>
              <a:rPr lang="ja-JP" altLang="en-US" dirty="0" smtClean="0">
                <a:solidFill>
                  <a:srgbClr val="008000"/>
                </a:solidFill>
              </a:rPr>
              <a:t>’</a:t>
            </a:r>
            <a:r>
              <a:rPr lang="en-US" altLang="ja-JP" dirty="0" smtClean="0">
                <a:solidFill>
                  <a:srgbClr val="008000"/>
                </a:solidFill>
              </a:rPr>
              <a:t>s </a:t>
            </a:r>
            <a:r>
              <a:rPr lang="en-US" altLang="ja-JP" dirty="0">
                <a:solidFill>
                  <a:srgbClr val="008000"/>
                </a:solidFill>
              </a:rPr>
              <a:t>boss</a:t>
            </a:r>
            <a:r>
              <a:rPr lang="ja-JP" altLang="en-US" dirty="0">
                <a:solidFill>
                  <a:srgbClr val="008000"/>
                </a:solidFill>
              </a:rPr>
              <a:t>”</a:t>
            </a:r>
            <a:r>
              <a:rPr lang="en-US" altLang="ja-JP" dirty="0">
                <a:solidFill>
                  <a:srgbClr val="008000"/>
                </a:solidFill>
              </a:rPr>
              <a:t>.</a:t>
            </a:r>
          </a:p>
          <a:p>
            <a:r>
              <a:rPr lang="en-US" dirty="0">
                <a:solidFill>
                  <a:srgbClr val="008000"/>
                </a:solidFill>
              </a:rPr>
              <a:t>      </a:t>
            </a:r>
            <a:r>
              <a:rPr lang="en-US" dirty="0" smtClean="0">
                <a:solidFill>
                  <a:srgbClr val="008000"/>
                </a:solidFill>
              </a:rPr>
              <a:t>Pre: c is not null. </a:t>
            </a:r>
            <a:r>
              <a:rPr lang="en-US" dirty="0">
                <a:solidFill>
                  <a:srgbClr val="008000"/>
                </a:solidFill>
              </a:rPr>
              <a:t>*/</a:t>
            </a:r>
          </a:p>
          <a:p>
            <a:r>
              <a:rPr lang="en-US" b="1" dirty="0">
                <a:solidFill>
                  <a:srgbClr val="800000"/>
                </a:solidFill>
              </a:rPr>
              <a:t>public</a:t>
            </a:r>
            <a:r>
              <a:rPr lang="en-US" dirty="0">
                <a:solidFill>
                  <a:srgbClr val="800000"/>
                </a:solidFill>
              </a:rPr>
              <a:t> </a:t>
            </a:r>
            <a:r>
              <a:rPr lang="en-US" b="1" dirty="0" err="1">
                <a:solidFill>
                  <a:srgbClr val="800000"/>
                </a:solidFill>
              </a:rPr>
              <a:t>boolean</a:t>
            </a:r>
            <a:r>
              <a:rPr lang="en-US" dirty="0">
                <a:solidFill>
                  <a:srgbClr val="800000"/>
                </a:solidFill>
              </a:rPr>
              <a:t> </a:t>
            </a:r>
            <a:r>
              <a:rPr lang="en-US" dirty="0" err="1">
                <a:solidFill>
                  <a:srgbClr val="800000"/>
                </a:solidFill>
              </a:rPr>
              <a:t>isBoss</a:t>
            </a:r>
            <a:r>
              <a:rPr lang="en-US" dirty="0">
                <a:solidFill>
                  <a:srgbClr val="800000"/>
                </a:solidFill>
              </a:rPr>
              <a:t>(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c) {</a:t>
            </a:r>
          </a:p>
          <a:p>
            <a:r>
              <a:rPr lang="en-US" dirty="0">
                <a:solidFill>
                  <a:srgbClr val="800000"/>
                </a:solidFill>
              </a:rPr>
              <a:t>   </a:t>
            </a:r>
            <a:r>
              <a:rPr lang="en-US" dirty="0"/>
              <a:t>   </a:t>
            </a:r>
            <a:r>
              <a:rPr lang="en-US" b="1" dirty="0"/>
              <a:t>return this </a:t>
            </a:r>
            <a:r>
              <a:rPr lang="en-US" dirty="0"/>
              <a:t>== </a:t>
            </a:r>
            <a:r>
              <a:rPr lang="en-US" dirty="0" err="1" smtClean="0"/>
              <a:t>c.boss</a:t>
            </a:r>
            <a:r>
              <a:rPr lang="en-US" dirty="0" smtClean="0"/>
              <a:t>;</a:t>
            </a:r>
            <a:endParaRPr lang="en-US" dirty="0"/>
          </a:p>
          <a:p>
            <a:r>
              <a:rPr lang="en-US" dirty="0"/>
              <a:t>}</a:t>
            </a:r>
          </a:p>
        </p:txBody>
      </p:sp>
      <p:sp>
        <p:nvSpPr>
          <p:cNvPr id="45" name="TextBox 8"/>
          <p:cNvSpPr txBox="1">
            <a:spLocks noChangeArrowheads="1"/>
          </p:cNvSpPr>
          <p:nvPr/>
        </p:nvSpPr>
        <p:spPr bwMode="auto">
          <a:xfrm>
            <a:off x="457200" y="5276672"/>
            <a:ext cx="3276600" cy="1200328"/>
          </a:xfrm>
          <a:prstGeom prst="rect">
            <a:avLst/>
          </a:prstGeom>
          <a:solidFill>
            <a:srgbClr val="FEFFE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/>
              <a:t>keyword </a:t>
            </a:r>
            <a:r>
              <a:rPr lang="en-US" b="1" dirty="0">
                <a:solidFill>
                  <a:srgbClr val="800000"/>
                </a:solidFill>
              </a:rPr>
              <a:t>this</a:t>
            </a:r>
            <a:r>
              <a:rPr lang="en-US" dirty="0">
                <a:solidFill>
                  <a:srgbClr val="800000"/>
                </a:solidFill>
              </a:rPr>
              <a:t> </a:t>
            </a:r>
            <a:r>
              <a:rPr lang="en-US" dirty="0" smtClean="0"/>
              <a:t>evaluates to </a:t>
            </a:r>
            <a:r>
              <a:rPr lang="en-US" dirty="0"/>
              <a:t>the name of the object in which it appears</a:t>
            </a:r>
          </a:p>
        </p:txBody>
      </p:sp>
      <p:sp>
        <p:nvSpPr>
          <p:cNvPr id="46" name="Text Box 6"/>
          <p:cNvSpPr txBox="1">
            <a:spLocks noChangeArrowheads="1"/>
          </p:cNvSpPr>
          <p:nvPr/>
        </p:nvSpPr>
        <p:spPr bwMode="auto">
          <a:xfrm>
            <a:off x="5486400" y="1752600"/>
            <a:ext cx="29718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 err="1" smtClean="0">
                <a:solidFill>
                  <a:srgbClr val="800000"/>
                </a:solidFill>
              </a:rPr>
              <a:t>x.isBoss</a:t>
            </a:r>
            <a:r>
              <a:rPr lang="en-US" dirty="0" smtClean="0">
                <a:solidFill>
                  <a:srgbClr val="800000"/>
                </a:solidFill>
              </a:rPr>
              <a:t>(y)  </a:t>
            </a:r>
            <a:r>
              <a:rPr lang="en-US" dirty="0" smtClean="0"/>
              <a:t>is</a:t>
            </a:r>
            <a:r>
              <a:rPr lang="en-US" dirty="0" smtClean="0">
                <a:solidFill>
                  <a:srgbClr val="800000"/>
                </a:solidFill>
              </a:rPr>
              <a:t>  </a:t>
            </a:r>
            <a:r>
              <a:rPr lang="en-US" b="1" dirty="0" smtClean="0">
                <a:solidFill>
                  <a:srgbClr val="800000"/>
                </a:solidFill>
              </a:rPr>
              <a:t>false</a:t>
            </a:r>
            <a:endParaRPr lang="en-US" b="1" dirty="0">
              <a:solidFill>
                <a:srgbClr val="800000"/>
              </a:solidFill>
            </a:endParaRPr>
          </a:p>
        </p:txBody>
      </p:sp>
      <p:sp>
        <p:nvSpPr>
          <p:cNvPr id="48" name="Rectangle 11"/>
          <p:cNvSpPr>
            <a:spLocks noChangeArrowheads="1"/>
          </p:cNvSpPr>
          <p:nvPr/>
        </p:nvSpPr>
        <p:spPr bwMode="auto">
          <a:xfrm>
            <a:off x="6629400" y="3048000"/>
            <a:ext cx="735037" cy="3048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y</a:t>
            </a:r>
            <a:endParaRPr lang="en-US" sz="2400" dirty="0"/>
          </a:p>
        </p:txBody>
      </p:sp>
      <p:sp>
        <p:nvSpPr>
          <p:cNvPr id="49" name="Rectangle 12"/>
          <p:cNvSpPr>
            <a:spLocks noChangeArrowheads="1"/>
          </p:cNvSpPr>
          <p:nvPr/>
        </p:nvSpPr>
        <p:spPr bwMode="auto">
          <a:xfrm>
            <a:off x="7288042" y="2971800"/>
            <a:ext cx="1017758" cy="5334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t" anchorCtr="0"/>
          <a:lstStyle/>
          <a:p>
            <a:pPr algn="ctr"/>
            <a:r>
              <a:rPr lang="en-US" sz="2400" dirty="0" err="1">
                <a:solidFill>
                  <a:srgbClr val="800000"/>
                </a:solidFill>
              </a:rPr>
              <a:t>W@af</a:t>
            </a:r>
            <a:endParaRPr lang="en-US" sz="2400" dirty="0">
              <a:solidFill>
                <a:srgbClr val="800000"/>
              </a:solidFill>
            </a:endParaRPr>
          </a:p>
          <a:p>
            <a:pPr algn="ctr"/>
            <a:endParaRPr lang="en-US" sz="2400" dirty="0"/>
          </a:p>
        </p:txBody>
      </p:sp>
      <p:sp>
        <p:nvSpPr>
          <p:cNvPr id="50" name="Rectangle 11"/>
          <p:cNvSpPr>
            <a:spLocks noChangeArrowheads="1"/>
          </p:cNvSpPr>
          <p:nvPr/>
        </p:nvSpPr>
        <p:spPr bwMode="auto">
          <a:xfrm>
            <a:off x="4648200" y="3048000"/>
            <a:ext cx="658837" cy="2286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/>
              <a:t>x</a:t>
            </a:r>
          </a:p>
        </p:txBody>
      </p:sp>
      <p:sp>
        <p:nvSpPr>
          <p:cNvPr id="51" name="Rectangle 12"/>
          <p:cNvSpPr>
            <a:spLocks noChangeArrowheads="1"/>
          </p:cNvSpPr>
          <p:nvPr/>
        </p:nvSpPr>
        <p:spPr bwMode="auto">
          <a:xfrm>
            <a:off x="5105400" y="2971800"/>
            <a:ext cx="1066800" cy="4572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rgbClr val="800000"/>
                </a:solidFill>
              </a:rPr>
              <a:t>W</a:t>
            </a:r>
            <a:r>
              <a:rPr lang="en-US" sz="2400" dirty="0">
                <a:solidFill>
                  <a:srgbClr val="800000"/>
                </a:solidFill>
              </a:rPr>
              <a:t>@b4</a:t>
            </a:r>
          </a:p>
        </p:txBody>
      </p:sp>
      <p:sp>
        <p:nvSpPr>
          <p:cNvPr id="52" name="Text Box 6"/>
          <p:cNvSpPr txBox="1">
            <a:spLocks noChangeArrowheads="1"/>
          </p:cNvSpPr>
          <p:nvPr/>
        </p:nvSpPr>
        <p:spPr bwMode="auto">
          <a:xfrm>
            <a:off x="5486400" y="2286000"/>
            <a:ext cx="3124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 err="1">
                <a:solidFill>
                  <a:srgbClr val="800000"/>
                </a:solidFill>
              </a:rPr>
              <a:t>y</a:t>
            </a:r>
            <a:r>
              <a:rPr lang="en-US" dirty="0" err="1" smtClean="0">
                <a:solidFill>
                  <a:srgbClr val="800000"/>
                </a:solidFill>
              </a:rPr>
              <a:t>.isBoss</a:t>
            </a:r>
            <a:r>
              <a:rPr lang="en-US" dirty="0" smtClean="0">
                <a:solidFill>
                  <a:srgbClr val="800000"/>
                </a:solidFill>
              </a:rPr>
              <a:t>(x)  </a:t>
            </a:r>
            <a:r>
              <a:rPr lang="en-US" dirty="0" smtClean="0"/>
              <a:t>is</a:t>
            </a:r>
            <a:r>
              <a:rPr lang="en-US" dirty="0" smtClean="0">
                <a:solidFill>
                  <a:srgbClr val="800000"/>
                </a:solidFill>
              </a:rPr>
              <a:t>  </a:t>
            </a:r>
            <a:r>
              <a:rPr lang="en-US" b="1" dirty="0" smtClean="0">
                <a:solidFill>
                  <a:srgbClr val="800000"/>
                </a:solidFill>
              </a:rPr>
              <a:t>true</a:t>
            </a:r>
            <a:endParaRPr lang="en-US" b="1" dirty="0">
              <a:solidFill>
                <a:srgbClr val="80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57200" y="3505200"/>
            <a:ext cx="3352800" cy="156966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Spec</a:t>
            </a:r>
            <a:r>
              <a:rPr lang="en-US" sz="2400" dirty="0" smtClean="0"/>
              <a:t>: return the value of that true-false sentence.</a:t>
            </a:r>
          </a:p>
          <a:p>
            <a:r>
              <a:rPr lang="en-US" sz="2400" dirty="0" smtClean="0"/>
              <a:t>True if this object is c’s boss, false otherwise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5787714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5" grpId="0" animBg="1"/>
      <p:bldP spid="46" grpId="0"/>
      <p:bldP spid="5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Intro to static components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15</a:t>
            </a:fld>
            <a:endParaRPr lang="en-US"/>
          </a:p>
        </p:txBody>
      </p:sp>
      <p:grpSp>
        <p:nvGrpSpPr>
          <p:cNvPr id="28" name="Group 27"/>
          <p:cNvGrpSpPr/>
          <p:nvPr/>
        </p:nvGrpSpPr>
        <p:grpSpPr>
          <a:xfrm>
            <a:off x="6841490" y="3657600"/>
            <a:ext cx="1997710" cy="2819400"/>
            <a:chOff x="6765290" y="3657600"/>
            <a:chExt cx="1997710" cy="2819400"/>
          </a:xfrm>
        </p:grpSpPr>
        <p:sp>
          <p:nvSpPr>
            <p:cNvPr id="15" name="Rectangle 7"/>
            <p:cNvSpPr>
              <a:spLocks noChangeArrowheads="1"/>
            </p:cNvSpPr>
            <p:nvPr/>
          </p:nvSpPr>
          <p:spPr bwMode="auto">
            <a:xfrm>
              <a:off x="6858000" y="4038162"/>
              <a:ext cx="1905000" cy="2438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6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 smtClean="0">
                  <a:solidFill>
                    <a:srgbClr val="800000"/>
                  </a:solidFill>
                </a:rPr>
                <a:t>W@af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17" name="Rectangle 9"/>
            <p:cNvSpPr>
              <a:spLocks noChangeArrowheads="1"/>
            </p:cNvSpPr>
            <p:nvPr/>
          </p:nvSpPr>
          <p:spPr bwMode="auto">
            <a:xfrm>
              <a:off x="8001000" y="4074754"/>
              <a:ext cx="76200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25" name="Group 24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19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20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Om”</a:t>
                </a:r>
                <a:endParaRPr lang="en-US" sz="2400" dirty="0"/>
              </a:p>
            </p:txBody>
          </p:sp>
        </p:grpSp>
        <p:grpSp>
          <p:nvGrpSpPr>
            <p:cNvPr id="26" name="Group 25"/>
            <p:cNvGrpSpPr/>
            <p:nvPr/>
          </p:nvGrpSpPr>
          <p:grpSpPr>
            <a:xfrm>
              <a:off x="7696198" y="5307438"/>
              <a:ext cx="990602" cy="331362"/>
              <a:chOff x="5486399" y="4648200"/>
              <a:chExt cx="990602" cy="331362"/>
            </a:xfrm>
          </p:grpSpPr>
          <p:sp>
            <p:nvSpPr>
              <p:cNvPr id="21" name="Rectangle 13"/>
              <p:cNvSpPr>
                <a:spLocks noChangeArrowheads="1"/>
              </p:cNvSpPr>
              <p:nvPr/>
            </p:nvSpPr>
            <p:spPr bwMode="auto">
              <a:xfrm>
                <a:off x="5486399" y="4648200"/>
                <a:ext cx="457201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ssn</a:t>
                </a:r>
                <a:endParaRPr lang="en-US" sz="2400" dirty="0"/>
              </a:p>
            </p:txBody>
          </p:sp>
          <p:sp>
            <p:nvSpPr>
              <p:cNvPr id="22" name="Rectangle 14"/>
              <p:cNvSpPr>
                <a:spLocks noChangeArrowheads="1"/>
              </p:cNvSpPr>
              <p:nvPr/>
            </p:nvSpPr>
            <p:spPr bwMode="auto">
              <a:xfrm>
                <a:off x="5943601" y="4660218"/>
                <a:ext cx="533400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35</a:t>
                </a:r>
                <a:endParaRPr lang="en-US" sz="2400" dirty="0"/>
              </a:p>
            </p:txBody>
          </p:sp>
        </p:grpSp>
        <p:grpSp>
          <p:nvGrpSpPr>
            <p:cNvPr id="27" name="Group 26"/>
            <p:cNvGrpSpPr/>
            <p:nvPr/>
          </p:nvGrpSpPr>
          <p:grpSpPr>
            <a:xfrm>
              <a:off x="7348025" y="4876800"/>
              <a:ext cx="1338775" cy="319344"/>
              <a:chOff x="6248400" y="5086011"/>
              <a:chExt cx="1338775" cy="319344"/>
            </a:xfrm>
          </p:grpSpPr>
          <p:sp>
            <p:nvSpPr>
              <p:cNvPr id="23" name="Rectangle 15"/>
              <p:cNvSpPr>
                <a:spLocks noChangeArrowheads="1"/>
              </p:cNvSpPr>
              <p:nvPr/>
            </p:nvSpPr>
            <p:spPr bwMode="auto">
              <a:xfrm>
                <a:off x="6248400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24" name="Rectangle 16"/>
              <p:cNvSpPr>
                <a:spLocks noChangeArrowheads="1"/>
              </p:cNvSpPr>
              <p:nvPr/>
            </p:nvSpPr>
            <p:spPr bwMode="auto">
              <a:xfrm>
                <a:off x="7010888" y="5086011"/>
                <a:ext cx="576287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/>
                  <a:t>null</a:t>
                </a:r>
              </a:p>
            </p:txBody>
          </p:sp>
        </p:grpSp>
        <p:sp>
          <p:nvSpPr>
            <p:cNvPr id="14" name="Rectangle 15"/>
            <p:cNvSpPr>
              <a:spLocks noChangeArrowheads="1"/>
            </p:cNvSpPr>
            <p:nvPr/>
          </p:nvSpPr>
          <p:spPr bwMode="auto">
            <a:xfrm>
              <a:off x="7467600" y="5562600"/>
              <a:ext cx="121920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/>
                <a:t>isBoss</a:t>
              </a:r>
              <a:r>
                <a:rPr lang="en-US" sz="2400" dirty="0"/>
                <a:t>(W)</a:t>
              </a:r>
            </a:p>
          </p:txBody>
        </p:sp>
      </p:grpSp>
      <p:grpSp>
        <p:nvGrpSpPr>
          <p:cNvPr id="29" name="Group 28"/>
          <p:cNvGrpSpPr/>
          <p:nvPr/>
        </p:nvGrpSpPr>
        <p:grpSpPr>
          <a:xfrm>
            <a:off x="4784090" y="3657600"/>
            <a:ext cx="1997710" cy="2819400"/>
            <a:chOff x="6765290" y="3657600"/>
            <a:chExt cx="1997710" cy="2819400"/>
          </a:xfrm>
        </p:grpSpPr>
        <p:sp>
          <p:nvSpPr>
            <p:cNvPr id="30" name="Rectangle 7"/>
            <p:cNvSpPr>
              <a:spLocks noChangeArrowheads="1"/>
            </p:cNvSpPr>
            <p:nvPr/>
          </p:nvSpPr>
          <p:spPr bwMode="auto">
            <a:xfrm>
              <a:off x="6858000" y="4038162"/>
              <a:ext cx="1905000" cy="2438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>
                  <a:solidFill>
                    <a:srgbClr val="800000"/>
                  </a:solidFill>
                </a:rPr>
                <a:t>W@b4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32" name="Rectangle 9"/>
            <p:cNvSpPr>
              <a:spLocks noChangeArrowheads="1"/>
            </p:cNvSpPr>
            <p:nvPr/>
          </p:nvSpPr>
          <p:spPr bwMode="auto">
            <a:xfrm>
              <a:off x="8136890" y="4074754"/>
              <a:ext cx="62611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33" name="Group 32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41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42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Jo”</a:t>
                </a:r>
                <a:endParaRPr lang="en-US" sz="2400" dirty="0"/>
              </a:p>
            </p:txBody>
          </p:sp>
        </p:grpSp>
        <p:grpSp>
          <p:nvGrpSpPr>
            <p:cNvPr id="34" name="Group 33"/>
            <p:cNvGrpSpPr/>
            <p:nvPr/>
          </p:nvGrpSpPr>
          <p:grpSpPr>
            <a:xfrm>
              <a:off x="7696198" y="5307438"/>
              <a:ext cx="990602" cy="331362"/>
              <a:chOff x="5486399" y="4648200"/>
              <a:chExt cx="990602" cy="331362"/>
            </a:xfrm>
          </p:grpSpPr>
          <p:sp>
            <p:nvSpPr>
              <p:cNvPr id="39" name="Rectangle 13"/>
              <p:cNvSpPr>
                <a:spLocks noChangeArrowheads="1"/>
              </p:cNvSpPr>
              <p:nvPr/>
            </p:nvSpPr>
            <p:spPr bwMode="auto">
              <a:xfrm>
                <a:off x="5486399" y="4648200"/>
                <a:ext cx="457201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ssn</a:t>
                </a:r>
                <a:endParaRPr lang="en-US" sz="2400" dirty="0"/>
              </a:p>
            </p:txBody>
          </p:sp>
          <p:sp>
            <p:nvSpPr>
              <p:cNvPr id="40" name="Rectangle 14"/>
              <p:cNvSpPr>
                <a:spLocks noChangeArrowheads="1"/>
              </p:cNvSpPr>
              <p:nvPr/>
            </p:nvSpPr>
            <p:spPr bwMode="auto">
              <a:xfrm>
                <a:off x="5943601" y="4660218"/>
                <a:ext cx="533400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21</a:t>
                </a:r>
                <a:endParaRPr lang="en-US" sz="2400" dirty="0"/>
              </a:p>
            </p:txBody>
          </p:sp>
        </p:grpSp>
        <p:grpSp>
          <p:nvGrpSpPr>
            <p:cNvPr id="35" name="Group 34"/>
            <p:cNvGrpSpPr/>
            <p:nvPr/>
          </p:nvGrpSpPr>
          <p:grpSpPr>
            <a:xfrm>
              <a:off x="6993890" y="4876800"/>
              <a:ext cx="1692911" cy="381000"/>
              <a:chOff x="5894265" y="5086011"/>
              <a:chExt cx="1692911" cy="381000"/>
            </a:xfrm>
          </p:grpSpPr>
          <p:sp>
            <p:nvSpPr>
              <p:cNvPr id="37" name="Rectangle 15"/>
              <p:cNvSpPr>
                <a:spLocks noChangeArrowheads="1"/>
              </p:cNvSpPr>
              <p:nvPr/>
            </p:nvSpPr>
            <p:spPr bwMode="auto">
              <a:xfrm>
                <a:off x="5894265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38" name="Rectangle 16"/>
              <p:cNvSpPr>
                <a:spLocks noChangeArrowheads="1"/>
              </p:cNvSpPr>
              <p:nvPr/>
            </p:nvSpPr>
            <p:spPr bwMode="auto">
              <a:xfrm>
                <a:off x="6656266" y="5086011"/>
                <a:ext cx="930910" cy="381000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 smtClean="0">
                    <a:solidFill>
                      <a:srgbClr val="800000"/>
                    </a:solidFill>
                  </a:rPr>
                  <a:t>W@af</a:t>
                </a:r>
                <a:endParaRPr lang="en-US" sz="2400" dirty="0">
                  <a:solidFill>
                    <a:srgbClr val="800000"/>
                  </a:solidFill>
                </a:endParaRPr>
              </a:p>
            </p:txBody>
          </p:sp>
        </p:grpSp>
        <p:sp>
          <p:nvSpPr>
            <p:cNvPr id="36" name="Rectangle 15"/>
            <p:cNvSpPr>
              <a:spLocks noChangeArrowheads="1"/>
            </p:cNvSpPr>
            <p:nvPr/>
          </p:nvSpPr>
          <p:spPr bwMode="auto">
            <a:xfrm>
              <a:off x="7451090" y="5562600"/>
              <a:ext cx="131191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 smtClean="0"/>
                <a:t>isBoss</a:t>
              </a:r>
              <a:r>
                <a:rPr lang="en-US" sz="2400" dirty="0" smtClean="0"/>
                <a:t>(W)</a:t>
              </a:r>
            </a:p>
          </p:txBody>
        </p:sp>
      </p:grpSp>
      <p:sp>
        <p:nvSpPr>
          <p:cNvPr id="43" name="TextBox 42"/>
          <p:cNvSpPr txBox="1"/>
          <p:nvPr/>
        </p:nvSpPr>
        <p:spPr>
          <a:xfrm>
            <a:off x="663077" y="1719417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4" name="Text Box 6"/>
          <p:cNvSpPr txBox="1">
            <a:spLocks noChangeArrowheads="1"/>
          </p:cNvSpPr>
          <p:nvPr/>
        </p:nvSpPr>
        <p:spPr bwMode="auto">
          <a:xfrm>
            <a:off x="152401" y="4572000"/>
            <a:ext cx="4572000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>
                <a:solidFill>
                  <a:srgbClr val="008000"/>
                </a:solidFill>
              </a:rPr>
              <a:t>/** = </a:t>
            </a:r>
            <a:r>
              <a:rPr lang="ja-JP" altLang="en-US" dirty="0">
                <a:solidFill>
                  <a:srgbClr val="008000"/>
                </a:solidFill>
              </a:rPr>
              <a:t>“</a:t>
            </a:r>
            <a:r>
              <a:rPr lang="en-US" altLang="ja-JP" dirty="0">
                <a:solidFill>
                  <a:srgbClr val="008000"/>
                </a:solidFill>
              </a:rPr>
              <a:t>this object is </a:t>
            </a:r>
            <a:r>
              <a:rPr lang="en-US" altLang="ja-JP" dirty="0" smtClean="0">
                <a:solidFill>
                  <a:srgbClr val="008000"/>
                </a:solidFill>
              </a:rPr>
              <a:t>c</a:t>
            </a:r>
            <a:r>
              <a:rPr lang="ja-JP" altLang="en-US" dirty="0" smtClean="0">
                <a:solidFill>
                  <a:srgbClr val="008000"/>
                </a:solidFill>
              </a:rPr>
              <a:t>’</a:t>
            </a:r>
            <a:r>
              <a:rPr lang="en-US" altLang="ja-JP" dirty="0" smtClean="0">
                <a:solidFill>
                  <a:srgbClr val="008000"/>
                </a:solidFill>
              </a:rPr>
              <a:t>s </a:t>
            </a:r>
            <a:r>
              <a:rPr lang="en-US" altLang="ja-JP" dirty="0">
                <a:solidFill>
                  <a:srgbClr val="008000"/>
                </a:solidFill>
              </a:rPr>
              <a:t>boss</a:t>
            </a:r>
            <a:r>
              <a:rPr lang="ja-JP" altLang="en-US" dirty="0">
                <a:solidFill>
                  <a:srgbClr val="008000"/>
                </a:solidFill>
              </a:rPr>
              <a:t>”</a:t>
            </a:r>
            <a:r>
              <a:rPr lang="en-US" altLang="ja-JP" dirty="0">
                <a:solidFill>
                  <a:srgbClr val="008000"/>
                </a:solidFill>
              </a:rPr>
              <a:t>.</a:t>
            </a:r>
          </a:p>
          <a:p>
            <a:r>
              <a:rPr lang="en-US" dirty="0">
                <a:solidFill>
                  <a:srgbClr val="008000"/>
                </a:solidFill>
              </a:rPr>
              <a:t>      </a:t>
            </a:r>
            <a:r>
              <a:rPr lang="en-US" dirty="0" smtClean="0">
                <a:solidFill>
                  <a:srgbClr val="008000"/>
                </a:solidFill>
              </a:rPr>
              <a:t>Pre: c is not null. </a:t>
            </a:r>
            <a:r>
              <a:rPr lang="en-US" dirty="0">
                <a:solidFill>
                  <a:srgbClr val="008000"/>
                </a:solidFill>
              </a:rPr>
              <a:t>*/</a:t>
            </a:r>
          </a:p>
          <a:p>
            <a:r>
              <a:rPr lang="en-US" b="1" dirty="0">
                <a:solidFill>
                  <a:srgbClr val="800000"/>
                </a:solidFill>
              </a:rPr>
              <a:t>public</a:t>
            </a:r>
            <a:r>
              <a:rPr lang="en-US" dirty="0">
                <a:solidFill>
                  <a:srgbClr val="800000"/>
                </a:solidFill>
              </a:rPr>
              <a:t> </a:t>
            </a:r>
            <a:r>
              <a:rPr lang="en-US" b="1" dirty="0" err="1">
                <a:solidFill>
                  <a:srgbClr val="800000"/>
                </a:solidFill>
              </a:rPr>
              <a:t>boolean</a:t>
            </a:r>
            <a:r>
              <a:rPr lang="en-US" dirty="0">
                <a:solidFill>
                  <a:srgbClr val="800000"/>
                </a:solidFill>
              </a:rPr>
              <a:t> </a:t>
            </a:r>
            <a:r>
              <a:rPr lang="en-US" dirty="0" err="1">
                <a:solidFill>
                  <a:srgbClr val="800000"/>
                </a:solidFill>
              </a:rPr>
              <a:t>isBoss</a:t>
            </a:r>
            <a:r>
              <a:rPr lang="en-US" dirty="0">
                <a:solidFill>
                  <a:srgbClr val="800000"/>
                </a:solidFill>
              </a:rPr>
              <a:t>(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c) {</a:t>
            </a:r>
          </a:p>
          <a:p>
            <a:r>
              <a:rPr lang="en-US" dirty="0">
                <a:solidFill>
                  <a:srgbClr val="800000"/>
                </a:solidFill>
              </a:rPr>
              <a:t>      </a:t>
            </a:r>
            <a:r>
              <a:rPr lang="en-US" b="1" dirty="0">
                <a:solidFill>
                  <a:srgbClr val="800000"/>
                </a:solidFill>
              </a:rPr>
              <a:t>return this </a:t>
            </a:r>
            <a:r>
              <a:rPr lang="en-US" dirty="0">
                <a:solidFill>
                  <a:srgbClr val="800000"/>
                </a:solidFill>
              </a:rPr>
              <a:t>== </a:t>
            </a:r>
            <a:r>
              <a:rPr lang="en-US" dirty="0" err="1" smtClean="0">
                <a:solidFill>
                  <a:srgbClr val="800000"/>
                </a:solidFill>
              </a:rPr>
              <a:t>c.boss</a:t>
            </a:r>
            <a:r>
              <a:rPr lang="en-US" dirty="0" smtClean="0">
                <a:solidFill>
                  <a:srgbClr val="800000"/>
                </a:solidFill>
              </a:rPr>
              <a:t>;</a:t>
            </a:r>
            <a:endParaRPr lang="en-US" dirty="0">
              <a:solidFill>
                <a:srgbClr val="800000"/>
              </a:solidFill>
            </a:endParaRPr>
          </a:p>
          <a:p>
            <a:r>
              <a:rPr lang="en-US" dirty="0">
                <a:solidFill>
                  <a:srgbClr val="800000"/>
                </a:solidFill>
              </a:rPr>
              <a:t>}</a:t>
            </a:r>
          </a:p>
        </p:txBody>
      </p:sp>
      <p:sp>
        <p:nvSpPr>
          <p:cNvPr id="46" name="Text Box 6"/>
          <p:cNvSpPr txBox="1">
            <a:spLocks noChangeArrowheads="1"/>
          </p:cNvSpPr>
          <p:nvPr/>
        </p:nvSpPr>
        <p:spPr bwMode="auto">
          <a:xfrm>
            <a:off x="228601" y="1676400"/>
            <a:ext cx="4571999" cy="1938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>
                <a:solidFill>
                  <a:srgbClr val="008000"/>
                </a:solidFill>
              </a:rPr>
              <a:t>/** = </a:t>
            </a:r>
            <a:r>
              <a:rPr lang="ja-JP" altLang="en-US" dirty="0">
                <a:solidFill>
                  <a:srgbClr val="008000"/>
                </a:solidFill>
              </a:rPr>
              <a:t>“</a:t>
            </a:r>
            <a:r>
              <a:rPr lang="en-US" altLang="ja-JP" dirty="0">
                <a:solidFill>
                  <a:srgbClr val="008000"/>
                </a:solidFill>
              </a:rPr>
              <a:t>b is c</a:t>
            </a:r>
            <a:r>
              <a:rPr lang="ja-JP" altLang="en-US" dirty="0">
                <a:solidFill>
                  <a:srgbClr val="008000"/>
                </a:solidFill>
              </a:rPr>
              <a:t>’</a:t>
            </a:r>
            <a:r>
              <a:rPr lang="en-US" altLang="ja-JP" dirty="0">
                <a:solidFill>
                  <a:srgbClr val="008000"/>
                </a:solidFill>
              </a:rPr>
              <a:t>s boss</a:t>
            </a:r>
            <a:r>
              <a:rPr lang="ja-JP" altLang="en-US" dirty="0">
                <a:solidFill>
                  <a:srgbClr val="008000"/>
                </a:solidFill>
              </a:rPr>
              <a:t>”</a:t>
            </a:r>
            <a:r>
              <a:rPr lang="en-US" altLang="ja-JP" dirty="0">
                <a:solidFill>
                  <a:srgbClr val="008000"/>
                </a:solidFill>
              </a:rPr>
              <a:t>.</a:t>
            </a:r>
          </a:p>
          <a:p>
            <a:r>
              <a:rPr lang="en-US" dirty="0">
                <a:solidFill>
                  <a:srgbClr val="008000"/>
                </a:solidFill>
              </a:rPr>
              <a:t>      </a:t>
            </a:r>
            <a:r>
              <a:rPr lang="en-US" dirty="0" smtClean="0">
                <a:solidFill>
                  <a:srgbClr val="008000"/>
                </a:solidFill>
              </a:rPr>
              <a:t>Pre: </a:t>
            </a:r>
            <a:r>
              <a:rPr lang="en-US" dirty="0">
                <a:solidFill>
                  <a:srgbClr val="008000"/>
                </a:solidFill>
              </a:rPr>
              <a:t>b and c are not null. */</a:t>
            </a:r>
          </a:p>
          <a:p>
            <a:r>
              <a:rPr lang="en-US" b="1" dirty="0" smtClean="0">
                <a:solidFill>
                  <a:srgbClr val="800000"/>
                </a:solidFill>
              </a:rPr>
              <a:t>public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r>
              <a:rPr lang="en-US" b="1" dirty="0" err="1" smtClean="0">
                <a:solidFill>
                  <a:srgbClr val="800000"/>
                </a:solidFill>
              </a:rPr>
              <a:t>boolean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r>
              <a:rPr lang="en-US" dirty="0" err="1">
                <a:solidFill>
                  <a:srgbClr val="800000"/>
                </a:solidFill>
              </a:rPr>
              <a:t>isBoss</a:t>
            </a:r>
            <a:r>
              <a:rPr lang="en-US" dirty="0">
                <a:solidFill>
                  <a:srgbClr val="800000"/>
                </a:solidFill>
              </a:rPr>
              <a:t>(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b, 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c) {</a:t>
            </a:r>
          </a:p>
          <a:p>
            <a:r>
              <a:rPr lang="en-US" dirty="0">
                <a:solidFill>
                  <a:srgbClr val="800000"/>
                </a:solidFill>
              </a:rPr>
              <a:t>      </a:t>
            </a:r>
            <a:r>
              <a:rPr lang="en-US" b="1" dirty="0">
                <a:solidFill>
                  <a:srgbClr val="800000"/>
                </a:solidFill>
              </a:rPr>
              <a:t>return </a:t>
            </a:r>
            <a:r>
              <a:rPr lang="en-US" dirty="0">
                <a:solidFill>
                  <a:srgbClr val="800000"/>
                </a:solidFill>
              </a:rPr>
              <a:t>b == </a:t>
            </a:r>
            <a:r>
              <a:rPr lang="en-US" dirty="0" err="1">
                <a:solidFill>
                  <a:srgbClr val="800000"/>
                </a:solidFill>
              </a:rPr>
              <a:t>c.getBoss</a:t>
            </a:r>
            <a:r>
              <a:rPr lang="en-US" dirty="0">
                <a:solidFill>
                  <a:srgbClr val="800000"/>
                </a:solidFill>
              </a:rPr>
              <a:t>();</a:t>
            </a:r>
          </a:p>
          <a:p>
            <a:r>
              <a:rPr lang="en-US" dirty="0">
                <a:solidFill>
                  <a:srgbClr val="800000"/>
                </a:solidFill>
              </a:rPr>
              <a:t>}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5138855" y="5943600"/>
            <a:ext cx="377654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FF0000"/>
                </a:solidFill>
              </a:rPr>
              <a:t>isBoss(W,W)       isBoss(</a:t>
            </a:r>
            <a:r>
              <a:rPr lang="en-US" sz="2400" dirty="0">
                <a:solidFill>
                  <a:srgbClr val="FF0000"/>
                </a:solidFill>
              </a:rPr>
              <a:t>W</a:t>
            </a:r>
            <a:r>
              <a:rPr lang="en-US" sz="2400" dirty="0" smtClean="0">
                <a:solidFill>
                  <a:srgbClr val="FF0000"/>
                </a:solidFill>
              </a:rPr>
              <a:t>,W)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48" name="Rectangle 11"/>
          <p:cNvSpPr>
            <a:spLocks noChangeArrowheads="1"/>
          </p:cNvSpPr>
          <p:nvPr/>
        </p:nvSpPr>
        <p:spPr bwMode="auto">
          <a:xfrm>
            <a:off x="7010400" y="3048000"/>
            <a:ext cx="735037" cy="3048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y</a:t>
            </a:r>
            <a:endParaRPr lang="en-US" sz="2400" dirty="0"/>
          </a:p>
        </p:txBody>
      </p:sp>
      <p:sp>
        <p:nvSpPr>
          <p:cNvPr id="49" name="Rectangle 12"/>
          <p:cNvSpPr>
            <a:spLocks noChangeArrowheads="1"/>
          </p:cNvSpPr>
          <p:nvPr/>
        </p:nvSpPr>
        <p:spPr bwMode="auto">
          <a:xfrm>
            <a:off x="7669042" y="2971800"/>
            <a:ext cx="1017758" cy="5334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t" anchorCtr="0"/>
          <a:lstStyle/>
          <a:p>
            <a:pPr algn="ctr"/>
            <a:r>
              <a:rPr lang="en-US" sz="2400" dirty="0" err="1">
                <a:solidFill>
                  <a:srgbClr val="800000"/>
                </a:solidFill>
              </a:rPr>
              <a:t>W@af</a:t>
            </a:r>
            <a:endParaRPr lang="en-US" sz="2400" dirty="0">
              <a:solidFill>
                <a:srgbClr val="800000"/>
              </a:solidFill>
            </a:endParaRPr>
          </a:p>
          <a:p>
            <a:pPr algn="ctr"/>
            <a:endParaRPr lang="en-US" sz="2400" dirty="0"/>
          </a:p>
        </p:txBody>
      </p:sp>
      <p:sp>
        <p:nvSpPr>
          <p:cNvPr id="50" name="Rectangle 11"/>
          <p:cNvSpPr>
            <a:spLocks noChangeArrowheads="1"/>
          </p:cNvSpPr>
          <p:nvPr/>
        </p:nvSpPr>
        <p:spPr bwMode="auto">
          <a:xfrm>
            <a:off x="5181600" y="3048000"/>
            <a:ext cx="658837" cy="2286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/>
              <a:t>x</a:t>
            </a:r>
          </a:p>
        </p:txBody>
      </p:sp>
      <p:sp>
        <p:nvSpPr>
          <p:cNvPr id="51" name="Rectangle 12"/>
          <p:cNvSpPr>
            <a:spLocks noChangeArrowheads="1"/>
          </p:cNvSpPr>
          <p:nvPr/>
        </p:nvSpPr>
        <p:spPr bwMode="auto">
          <a:xfrm>
            <a:off x="5638800" y="2971800"/>
            <a:ext cx="1066800" cy="4572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rgbClr val="800000"/>
                </a:solidFill>
              </a:rPr>
              <a:t>W</a:t>
            </a:r>
            <a:r>
              <a:rPr lang="en-US" sz="2400" dirty="0">
                <a:solidFill>
                  <a:srgbClr val="800000"/>
                </a:solidFill>
              </a:rPr>
              <a:t>@b4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3886200" y="1371600"/>
            <a:ext cx="4876801" cy="1600200"/>
            <a:chOff x="3886200" y="1371600"/>
            <a:chExt cx="4876801" cy="1600200"/>
          </a:xfrm>
        </p:grpSpPr>
        <p:sp>
          <p:nvSpPr>
            <p:cNvPr id="4" name="TextBox 3"/>
            <p:cNvSpPr txBox="1"/>
            <p:nvPr/>
          </p:nvSpPr>
          <p:spPr>
            <a:xfrm>
              <a:off x="5029200" y="1371600"/>
              <a:ext cx="3733801" cy="1200328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Body doesn’t refer to any field or method in the object.</a:t>
              </a:r>
            </a:p>
            <a:p>
              <a:pPr algn="r"/>
              <a:r>
                <a:rPr lang="en-US" sz="2400" dirty="0" smtClean="0"/>
                <a:t>Why put method in object?</a:t>
              </a:r>
              <a:endParaRPr lang="en-US" sz="2400" dirty="0"/>
            </a:p>
          </p:txBody>
        </p:sp>
        <p:cxnSp>
          <p:nvCxnSpPr>
            <p:cNvPr id="6" name="Straight Connector 5"/>
            <p:cNvCxnSpPr>
              <a:stCxn id="4" idx="1"/>
            </p:cNvCxnSpPr>
            <p:nvPr/>
          </p:nvCxnSpPr>
          <p:spPr>
            <a:xfrm flipH="1">
              <a:off x="3886200" y="1971764"/>
              <a:ext cx="1143000" cy="1000036"/>
            </a:xfrm>
            <a:prstGeom prst="line">
              <a:avLst/>
            </a:prstGeom>
            <a:ln w="28575">
              <a:solidFill>
                <a:srgbClr val="80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4880119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100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6" grpId="0"/>
      <p:bldP spid="47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Rectangle 61"/>
          <p:cNvSpPr/>
          <p:nvPr/>
        </p:nvSpPr>
        <p:spPr>
          <a:xfrm>
            <a:off x="4572000" y="3505200"/>
            <a:ext cx="4267200" cy="304800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Intro to static components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16</a:t>
            </a:fld>
            <a:endParaRPr lang="en-US"/>
          </a:p>
        </p:txBody>
      </p:sp>
      <p:grpSp>
        <p:nvGrpSpPr>
          <p:cNvPr id="28" name="Group 27"/>
          <p:cNvGrpSpPr/>
          <p:nvPr/>
        </p:nvGrpSpPr>
        <p:grpSpPr>
          <a:xfrm>
            <a:off x="6705600" y="3657162"/>
            <a:ext cx="1997710" cy="2438838"/>
            <a:chOff x="6765290" y="3657600"/>
            <a:chExt cx="1997710" cy="2438838"/>
          </a:xfrm>
        </p:grpSpPr>
        <p:sp>
          <p:nvSpPr>
            <p:cNvPr id="15" name="Rectangle 7"/>
            <p:cNvSpPr>
              <a:spLocks noChangeArrowheads="1"/>
            </p:cNvSpPr>
            <p:nvPr/>
          </p:nvSpPr>
          <p:spPr bwMode="auto">
            <a:xfrm>
              <a:off x="6858000" y="4038600"/>
              <a:ext cx="1905000" cy="2057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6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 smtClean="0">
                  <a:solidFill>
                    <a:srgbClr val="800000"/>
                  </a:solidFill>
                </a:rPr>
                <a:t>W@af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17" name="Rectangle 9"/>
            <p:cNvSpPr>
              <a:spLocks noChangeArrowheads="1"/>
            </p:cNvSpPr>
            <p:nvPr/>
          </p:nvSpPr>
          <p:spPr bwMode="auto">
            <a:xfrm>
              <a:off x="8001000" y="4074754"/>
              <a:ext cx="76200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25" name="Group 24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19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20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Om”</a:t>
                </a:r>
                <a:endParaRPr lang="en-US" sz="2400" dirty="0"/>
              </a:p>
            </p:txBody>
          </p:sp>
        </p:grpSp>
        <p:grpSp>
          <p:nvGrpSpPr>
            <p:cNvPr id="26" name="Group 25"/>
            <p:cNvGrpSpPr/>
            <p:nvPr/>
          </p:nvGrpSpPr>
          <p:grpSpPr>
            <a:xfrm>
              <a:off x="7696198" y="5307438"/>
              <a:ext cx="990602" cy="331362"/>
              <a:chOff x="5486399" y="4648200"/>
              <a:chExt cx="990602" cy="331362"/>
            </a:xfrm>
          </p:grpSpPr>
          <p:sp>
            <p:nvSpPr>
              <p:cNvPr id="21" name="Rectangle 13"/>
              <p:cNvSpPr>
                <a:spLocks noChangeArrowheads="1"/>
              </p:cNvSpPr>
              <p:nvPr/>
            </p:nvSpPr>
            <p:spPr bwMode="auto">
              <a:xfrm>
                <a:off x="5486399" y="4648200"/>
                <a:ext cx="457201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ssn</a:t>
                </a:r>
                <a:endParaRPr lang="en-US" sz="2400" dirty="0"/>
              </a:p>
            </p:txBody>
          </p:sp>
          <p:sp>
            <p:nvSpPr>
              <p:cNvPr id="22" name="Rectangle 14"/>
              <p:cNvSpPr>
                <a:spLocks noChangeArrowheads="1"/>
              </p:cNvSpPr>
              <p:nvPr/>
            </p:nvSpPr>
            <p:spPr bwMode="auto">
              <a:xfrm>
                <a:off x="5943601" y="4660218"/>
                <a:ext cx="533400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35</a:t>
                </a:r>
                <a:endParaRPr lang="en-US" sz="2400" dirty="0"/>
              </a:p>
            </p:txBody>
          </p:sp>
        </p:grpSp>
        <p:grpSp>
          <p:nvGrpSpPr>
            <p:cNvPr id="27" name="Group 26"/>
            <p:cNvGrpSpPr/>
            <p:nvPr/>
          </p:nvGrpSpPr>
          <p:grpSpPr>
            <a:xfrm>
              <a:off x="7348025" y="4876800"/>
              <a:ext cx="1338775" cy="319344"/>
              <a:chOff x="6248400" y="5086011"/>
              <a:chExt cx="1338775" cy="319344"/>
            </a:xfrm>
          </p:grpSpPr>
          <p:sp>
            <p:nvSpPr>
              <p:cNvPr id="23" name="Rectangle 15"/>
              <p:cNvSpPr>
                <a:spLocks noChangeArrowheads="1"/>
              </p:cNvSpPr>
              <p:nvPr/>
            </p:nvSpPr>
            <p:spPr bwMode="auto">
              <a:xfrm>
                <a:off x="6248400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24" name="Rectangle 16"/>
              <p:cNvSpPr>
                <a:spLocks noChangeArrowheads="1"/>
              </p:cNvSpPr>
              <p:nvPr/>
            </p:nvSpPr>
            <p:spPr bwMode="auto">
              <a:xfrm>
                <a:off x="7010888" y="5086011"/>
                <a:ext cx="576287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/>
                  <a:t>null</a:t>
                </a:r>
              </a:p>
            </p:txBody>
          </p:sp>
        </p:grpSp>
        <p:sp>
          <p:nvSpPr>
            <p:cNvPr id="14" name="Rectangle 15"/>
            <p:cNvSpPr>
              <a:spLocks noChangeArrowheads="1"/>
            </p:cNvSpPr>
            <p:nvPr/>
          </p:nvSpPr>
          <p:spPr bwMode="auto">
            <a:xfrm>
              <a:off x="7467600" y="5562600"/>
              <a:ext cx="121920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/>
                <a:t>isBoss</a:t>
              </a:r>
              <a:r>
                <a:rPr lang="en-US" sz="2400" dirty="0"/>
                <a:t>(W)</a:t>
              </a:r>
            </a:p>
          </p:txBody>
        </p:sp>
      </p:grpSp>
      <p:grpSp>
        <p:nvGrpSpPr>
          <p:cNvPr id="29" name="Group 28"/>
          <p:cNvGrpSpPr/>
          <p:nvPr/>
        </p:nvGrpSpPr>
        <p:grpSpPr>
          <a:xfrm>
            <a:off x="4648200" y="3657162"/>
            <a:ext cx="1997710" cy="2438400"/>
            <a:chOff x="6765290" y="3657600"/>
            <a:chExt cx="1997710" cy="2438400"/>
          </a:xfrm>
        </p:grpSpPr>
        <p:sp>
          <p:nvSpPr>
            <p:cNvPr id="30" name="Rectangle 7"/>
            <p:cNvSpPr>
              <a:spLocks noChangeArrowheads="1"/>
            </p:cNvSpPr>
            <p:nvPr/>
          </p:nvSpPr>
          <p:spPr bwMode="auto">
            <a:xfrm>
              <a:off x="6858000" y="4038162"/>
              <a:ext cx="1905000" cy="205783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8"/>
            <p:cNvSpPr>
              <a:spLocks noChangeArrowheads="1"/>
            </p:cNvSpPr>
            <p:nvPr/>
          </p:nvSpPr>
          <p:spPr bwMode="auto">
            <a:xfrm>
              <a:off x="6858391" y="3657600"/>
              <a:ext cx="1142609" cy="362589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>
                  <a:solidFill>
                    <a:srgbClr val="800000"/>
                  </a:solidFill>
                </a:rPr>
                <a:t>W@b4</a:t>
              </a:r>
              <a:endParaRPr lang="en-US" sz="2400" dirty="0">
                <a:solidFill>
                  <a:srgbClr val="800000"/>
                </a:solidFill>
              </a:endParaRPr>
            </a:p>
          </p:txBody>
        </p:sp>
        <p:sp>
          <p:nvSpPr>
            <p:cNvPr id="32" name="Rectangle 9"/>
            <p:cNvSpPr>
              <a:spLocks noChangeArrowheads="1"/>
            </p:cNvSpPr>
            <p:nvPr/>
          </p:nvSpPr>
          <p:spPr bwMode="auto">
            <a:xfrm>
              <a:off x="8136890" y="4074754"/>
              <a:ext cx="626110" cy="341521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W</a:t>
              </a:r>
              <a:endParaRPr lang="en-US" sz="2400" dirty="0"/>
            </a:p>
          </p:txBody>
        </p:sp>
        <p:grpSp>
          <p:nvGrpSpPr>
            <p:cNvPr id="33" name="Group 32"/>
            <p:cNvGrpSpPr/>
            <p:nvPr/>
          </p:nvGrpSpPr>
          <p:grpSpPr>
            <a:xfrm>
              <a:off x="6765290" y="4481256"/>
              <a:ext cx="1921510" cy="319344"/>
              <a:chOff x="5665665" y="4234426"/>
              <a:chExt cx="1921510" cy="319344"/>
            </a:xfrm>
          </p:grpSpPr>
          <p:sp>
            <p:nvSpPr>
              <p:cNvPr id="41" name="Rectangle 11"/>
              <p:cNvSpPr>
                <a:spLocks noChangeArrowheads="1"/>
              </p:cNvSpPr>
              <p:nvPr/>
            </p:nvSpPr>
            <p:spPr bwMode="auto">
              <a:xfrm>
                <a:off x="5665665" y="4234426"/>
                <a:ext cx="1116037" cy="266120"/>
              </a:xfrm>
              <a:prstGeom prst="rect">
                <a:avLst/>
              </a:prstGeom>
              <a:noFill/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lname</a:t>
                </a:r>
                <a:endParaRPr lang="en-US" sz="2400" dirty="0"/>
              </a:p>
            </p:txBody>
          </p:sp>
          <p:sp>
            <p:nvSpPr>
              <p:cNvPr id="42" name="Rectangle 12"/>
              <p:cNvSpPr>
                <a:spLocks noChangeArrowheads="1"/>
              </p:cNvSpPr>
              <p:nvPr/>
            </p:nvSpPr>
            <p:spPr bwMode="auto">
              <a:xfrm>
                <a:off x="6705307" y="4234426"/>
                <a:ext cx="881868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ja-JP" altLang="en-US" sz="2400" dirty="0" smtClean="0"/>
                  <a:t>“</a:t>
                </a:r>
                <a:r>
                  <a:rPr lang="en-US" altLang="ja-JP" sz="2400" dirty="0" smtClean="0"/>
                  <a:t>Jo”</a:t>
                </a:r>
                <a:endParaRPr lang="en-US" sz="2400" dirty="0"/>
              </a:p>
            </p:txBody>
          </p:sp>
        </p:grpSp>
        <p:grpSp>
          <p:nvGrpSpPr>
            <p:cNvPr id="34" name="Group 33"/>
            <p:cNvGrpSpPr/>
            <p:nvPr/>
          </p:nvGrpSpPr>
          <p:grpSpPr>
            <a:xfrm>
              <a:off x="7696198" y="5307438"/>
              <a:ext cx="990602" cy="331362"/>
              <a:chOff x="5486399" y="4648200"/>
              <a:chExt cx="990602" cy="331362"/>
            </a:xfrm>
          </p:grpSpPr>
          <p:sp>
            <p:nvSpPr>
              <p:cNvPr id="39" name="Rectangle 13"/>
              <p:cNvSpPr>
                <a:spLocks noChangeArrowheads="1"/>
              </p:cNvSpPr>
              <p:nvPr/>
            </p:nvSpPr>
            <p:spPr bwMode="auto">
              <a:xfrm>
                <a:off x="5486399" y="4648200"/>
                <a:ext cx="457201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/>
                  <a:t>ssn</a:t>
                </a:r>
                <a:endParaRPr lang="en-US" sz="2400" dirty="0"/>
              </a:p>
            </p:txBody>
          </p:sp>
          <p:sp>
            <p:nvSpPr>
              <p:cNvPr id="40" name="Rectangle 14"/>
              <p:cNvSpPr>
                <a:spLocks noChangeArrowheads="1"/>
              </p:cNvSpPr>
              <p:nvPr/>
            </p:nvSpPr>
            <p:spPr bwMode="auto">
              <a:xfrm>
                <a:off x="5943601" y="4660218"/>
                <a:ext cx="533400" cy="319344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smtClean="0"/>
                  <a:t>21</a:t>
                </a:r>
                <a:endParaRPr lang="en-US" sz="2400" dirty="0"/>
              </a:p>
            </p:txBody>
          </p:sp>
        </p:grpSp>
        <p:grpSp>
          <p:nvGrpSpPr>
            <p:cNvPr id="35" name="Group 34"/>
            <p:cNvGrpSpPr/>
            <p:nvPr/>
          </p:nvGrpSpPr>
          <p:grpSpPr>
            <a:xfrm>
              <a:off x="6993890" y="4876800"/>
              <a:ext cx="1692911" cy="381000"/>
              <a:chOff x="5894265" y="5086011"/>
              <a:chExt cx="1692911" cy="381000"/>
            </a:xfrm>
          </p:grpSpPr>
          <p:sp>
            <p:nvSpPr>
              <p:cNvPr id="37" name="Rectangle 15"/>
              <p:cNvSpPr>
                <a:spLocks noChangeArrowheads="1"/>
              </p:cNvSpPr>
              <p:nvPr/>
            </p:nvSpPr>
            <p:spPr bwMode="auto">
              <a:xfrm>
                <a:off x="5894265" y="5105400"/>
                <a:ext cx="762000" cy="228600"/>
              </a:xfrm>
              <a:prstGeom prst="rect">
                <a:avLst/>
              </a:prstGeom>
              <a:solidFill>
                <a:srgbClr val="FFCC99"/>
              </a:solidFill>
              <a:ln w="0">
                <a:solidFill>
                  <a:srgbClr val="FFCC99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boss</a:t>
                </a:r>
              </a:p>
            </p:txBody>
          </p:sp>
          <p:sp>
            <p:nvSpPr>
              <p:cNvPr id="38" name="Rectangle 16"/>
              <p:cNvSpPr>
                <a:spLocks noChangeArrowheads="1"/>
              </p:cNvSpPr>
              <p:nvPr/>
            </p:nvSpPr>
            <p:spPr bwMode="auto">
              <a:xfrm>
                <a:off x="6656266" y="5086011"/>
                <a:ext cx="930910" cy="381000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 err="1" smtClean="0">
                    <a:solidFill>
                      <a:srgbClr val="800000"/>
                    </a:solidFill>
                  </a:rPr>
                  <a:t>W@af</a:t>
                </a:r>
                <a:endParaRPr lang="en-US" sz="2400" dirty="0">
                  <a:solidFill>
                    <a:srgbClr val="800000"/>
                  </a:solidFill>
                </a:endParaRPr>
              </a:p>
            </p:txBody>
          </p:sp>
        </p:grpSp>
        <p:sp>
          <p:nvSpPr>
            <p:cNvPr id="36" name="Rectangle 15"/>
            <p:cNvSpPr>
              <a:spLocks noChangeArrowheads="1"/>
            </p:cNvSpPr>
            <p:nvPr/>
          </p:nvSpPr>
          <p:spPr bwMode="auto">
            <a:xfrm>
              <a:off x="7451090" y="5562600"/>
              <a:ext cx="1311910" cy="457200"/>
            </a:xfrm>
            <a:prstGeom prst="rect">
              <a:avLst/>
            </a:prstGeom>
            <a:noFill/>
            <a:ln w="0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t" anchorCtr="0"/>
            <a:lstStyle/>
            <a:p>
              <a:r>
                <a:rPr lang="en-US" sz="2400" dirty="0" err="1" smtClean="0"/>
                <a:t>isBoss</a:t>
              </a:r>
              <a:r>
                <a:rPr lang="en-US" sz="2400" dirty="0" smtClean="0"/>
                <a:t>(W)</a:t>
              </a:r>
            </a:p>
          </p:txBody>
        </p:sp>
      </p:grpSp>
      <p:sp>
        <p:nvSpPr>
          <p:cNvPr id="43" name="TextBox 42"/>
          <p:cNvSpPr txBox="1"/>
          <p:nvPr/>
        </p:nvSpPr>
        <p:spPr>
          <a:xfrm>
            <a:off x="663077" y="1719417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46" name="Text Box 6"/>
          <p:cNvSpPr txBox="1">
            <a:spLocks noChangeArrowheads="1"/>
          </p:cNvSpPr>
          <p:nvPr/>
        </p:nvSpPr>
        <p:spPr bwMode="auto">
          <a:xfrm>
            <a:off x="228601" y="1600200"/>
            <a:ext cx="5486399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>
                <a:solidFill>
                  <a:srgbClr val="008000"/>
                </a:solidFill>
              </a:rPr>
              <a:t>/** = </a:t>
            </a:r>
            <a:r>
              <a:rPr lang="ja-JP" altLang="en-US" dirty="0">
                <a:solidFill>
                  <a:srgbClr val="008000"/>
                </a:solidFill>
              </a:rPr>
              <a:t>“</a:t>
            </a:r>
            <a:r>
              <a:rPr lang="en-US" altLang="ja-JP" dirty="0">
                <a:solidFill>
                  <a:srgbClr val="008000"/>
                </a:solidFill>
              </a:rPr>
              <a:t>b is c</a:t>
            </a:r>
            <a:r>
              <a:rPr lang="ja-JP" altLang="en-US" dirty="0">
                <a:solidFill>
                  <a:srgbClr val="008000"/>
                </a:solidFill>
              </a:rPr>
              <a:t>’</a:t>
            </a:r>
            <a:r>
              <a:rPr lang="en-US" altLang="ja-JP" dirty="0">
                <a:solidFill>
                  <a:srgbClr val="008000"/>
                </a:solidFill>
              </a:rPr>
              <a:t>s boss</a:t>
            </a:r>
            <a:r>
              <a:rPr lang="ja-JP" altLang="en-US" dirty="0">
                <a:solidFill>
                  <a:srgbClr val="008000"/>
                </a:solidFill>
              </a:rPr>
              <a:t>”</a:t>
            </a:r>
            <a:r>
              <a:rPr lang="en-US" altLang="ja-JP" dirty="0">
                <a:solidFill>
                  <a:srgbClr val="008000"/>
                </a:solidFill>
              </a:rPr>
              <a:t>.</a:t>
            </a:r>
          </a:p>
          <a:p>
            <a:r>
              <a:rPr lang="en-US" dirty="0">
                <a:solidFill>
                  <a:srgbClr val="008000"/>
                </a:solidFill>
              </a:rPr>
              <a:t>      </a:t>
            </a:r>
            <a:r>
              <a:rPr lang="en-US" dirty="0" smtClean="0">
                <a:solidFill>
                  <a:srgbClr val="008000"/>
                </a:solidFill>
              </a:rPr>
              <a:t>Pre: </a:t>
            </a:r>
            <a:r>
              <a:rPr lang="en-US" dirty="0">
                <a:solidFill>
                  <a:srgbClr val="008000"/>
                </a:solidFill>
              </a:rPr>
              <a:t>b and c are not null. */</a:t>
            </a:r>
          </a:p>
          <a:p>
            <a:r>
              <a:rPr lang="en-US" b="1" dirty="0" smtClean="0">
                <a:solidFill>
                  <a:srgbClr val="800000"/>
                </a:solidFill>
              </a:rPr>
              <a:t>public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r>
              <a:rPr lang="en-US" b="1" dirty="0" smtClean="0">
                <a:solidFill>
                  <a:srgbClr val="FF0000"/>
                </a:solidFill>
              </a:rPr>
              <a:t>static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b="1" dirty="0" err="1" smtClean="0">
                <a:solidFill>
                  <a:srgbClr val="800000"/>
                </a:solidFill>
              </a:rPr>
              <a:t>boolean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r>
              <a:rPr lang="en-US" dirty="0" err="1">
                <a:solidFill>
                  <a:srgbClr val="800000"/>
                </a:solidFill>
              </a:rPr>
              <a:t>isBoss</a:t>
            </a:r>
            <a:r>
              <a:rPr lang="en-US" dirty="0">
                <a:solidFill>
                  <a:srgbClr val="800000"/>
                </a:solidFill>
              </a:rPr>
              <a:t>(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b, </a:t>
            </a:r>
            <a:r>
              <a:rPr lang="en-US" dirty="0" smtClean="0">
                <a:solidFill>
                  <a:srgbClr val="800000"/>
                </a:solidFill>
              </a:rPr>
              <a:t>W </a:t>
            </a:r>
            <a:r>
              <a:rPr lang="en-US" dirty="0">
                <a:solidFill>
                  <a:srgbClr val="800000"/>
                </a:solidFill>
              </a:rPr>
              <a:t>c) {</a:t>
            </a:r>
          </a:p>
          <a:p>
            <a:r>
              <a:rPr lang="en-US" dirty="0">
                <a:solidFill>
                  <a:srgbClr val="800000"/>
                </a:solidFill>
              </a:rPr>
              <a:t>      </a:t>
            </a:r>
            <a:r>
              <a:rPr lang="en-US" b="1" dirty="0">
                <a:solidFill>
                  <a:srgbClr val="800000"/>
                </a:solidFill>
              </a:rPr>
              <a:t>return </a:t>
            </a:r>
            <a:r>
              <a:rPr lang="en-US" dirty="0">
                <a:solidFill>
                  <a:srgbClr val="800000"/>
                </a:solidFill>
              </a:rPr>
              <a:t>b == </a:t>
            </a:r>
            <a:r>
              <a:rPr lang="en-US" dirty="0" err="1">
                <a:solidFill>
                  <a:srgbClr val="800000"/>
                </a:solidFill>
              </a:rPr>
              <a:t>c.getBoss</a:t>
            </a:r>
            <a:r>
              <a:rPr lang="en-US" dirty="0">
                <a:solidFill>
                  <a:srgbClr val="800000"/>
                </a:solidFill>
              </a:rPr>
              <a:t>();</a:t>
            </a:r>
          </a:p>
          <a:p>
            <a:r>
              <a:rPr lang="en-US" dirty="0">
                <a:solidFill>
                  <a:srgbClr val="800000"/>
                </a:solidFill>
              </a:rPr>
              <a:t>}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5791200" y="6096000"/>
            <a:ext cx="168342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 smtClean="0">
                <a:solidFill>
                  <a:srgbClr val="FF0000"/>
                </a:solidFill>
              </a:rPr>
              <a:t>isBoss</a:t>
            </a:r>
            <a:r>
              <a:rPr lang="en-US" sz="2400" dirty="0" smtClean="0">
                <a:solidFill>
                  <a:srgbClr val="FF0000"/>
                </a:solidFill>
              </a:rPr>
              <a:t>(W,W)      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48" name="Rectangle 11"/>
          <p:cNvSpPr>
            <a:spLocks noChangeArrowheads="1"/>
          </p:cNvSpPr>
          <p:nvPr/>
        </p:nvSpPr>
        <p:spPr bwMode="auto">
          <a:xfrm>
            <a:off x="2160758" y="6172200"/>
            <a:ext cx="735037" cy="3048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y</a:t>
            </a:r>
            <a:endParaRPr lang="en-US" sz="2400" dirty="0"/>
          </a:p>
        </p:txBody>
      </p:sp>
      <p:sp>
        <p:nvSpPr>
          <p:cNvPr id="49" name="Rectangle 12"/>
          <p:cNvSpPr>
            <a:spLocks noChangeArrowheads="1"/>
          </p:cNvSpPr>
          <p:nvPr/>
        </p:nvSpPr>
        <p:spPr bwMode="auto">
          <a:xfrm>
            <a:off x="2819400" y="6019800"/>
            <a:ext cx="1017758" cy="5334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t" anchorCtr="0"/>
          <a:lstStyle/>
          <a:p>
            <a:pPr algn="ctr"/>
            <a:r>
              <a:rPr lang="en-US" sz="2400" dirty="0" err="1">
                <a:solidFill>
                  <a:srgbClr val="800000"/>
                </a:solidFill>
              </a:rPr>
              <a:t>W@af</a:t>
            </a:r>
            <a:endParaRPr lang="en-US" sz="2400" dirty="0">
              <a:solidFill>
                <a:srgbClr val="800000"/>
              </a:solidFill>
            </a:endParaRPr>
          </a:p>
          <a:p>
            <a:pPr algn="ctr"/>
            <a:endParaRPr lang="en-US" sz="2400" dirty="0"/>
          </a:p>
        </p:txBody>
      </p:sp>
      <p:sp>
        <p:nvSpPr>
          <p:cNvPr id="50" name="Rectangle 11"/>
          <p:cNvSpPr>
            <a:spLocks noChangeArrowheads="1"/>
          </p:cNvSpPr>
          <p:nvPr/>
        </p:nvSpPr>
        <p:spPr bwMode="auto">
          <a:xfrm>
            <a:off x="331958" y="6172200"/>
            <a:ext cx="658837" cy="228600"/>
          </a:xfrm>
          <a:prstGeom prst="rect">
            <a:avLst/>
          </a:prstGeom>
          <a:noFill/>
          <a:ln w="0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/>
              <a:t>x</a:t>
            </a:r>
          </a:p>
        </p:txBody>
      </p:sp>
      <p:sp>
        <p:nvSpPr>
          <p:cNvPr id="51" name="Rectangle 12"/>
          <p:cNvSpPr>
            <a:spLocks noChangeArrowheads="1"/>
          </p:cNvSpPr>
          <p:nvPr/>
        </p:nvSpPr>
        <p:spPr bwMode="auto">
          <a:xfrm>
            <a:off x="789158" y="6096000"/>
            <a:ext cx="1066800" cy="4572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rgbClr val="800000"/>
                </a:solidFill>
              </a:rPr>
              <a:t>W</a:t>
            </a:r>
            <a:r>
              <a:rPr lang="en-US" sz="2400" dirty="0">
                <a:solidFill>
                  <a:srgbClr val="800000"/>
                </a:solidFill>
              </a:rPr>
              <a:t>@b4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1981200" y="1066800"/>
            <a:ext cx="6324600" cy="1371600"/>
            <a:chOff x="-3229163" y="4572000"/>
            <a:chExt cx="6324600" cy="1371600"/>
          </a:xfrm>
        </p:grpSpPr>
        <p:sp>
          <p:nvSpPr>
            <p:cNvPr id="4" name="TextBox 3"/>
            <p:cNvSpPr txBox="1"/>
            <p:nvPr/>
          </p:nvSpPr>
          <p:spPr>
            <a:xfrm>
              <a:off x="-28763" y="4572000"/>
              <a:ext cx="3124200" cy="1200328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>
                  <a:solidFill>
                    <a:srgbClr val="FF0000"/>
                  </a:solidFill>
                </a:rPr>
                <a:t>s</a:t>
              </a:r>
              <a:r>
                <a:rPr lang="en-US" sz="2400" dirty="0" smtClean="0">
                  <a:solidFill>
                    <a:srgbClr val="FF0000"/>
                  </a:solidFill>
                </a:rPr>
                <a:t>tatic</a:t>
              </a:r>
              <a:r>
                <a:rPr lang="en-US" sz="2400" dirty="0" smtClean="0"/>
                <a:t>: there is only </a:t>
              </a:r>
              <a:r>
                <a:rPr lang="en-US" sz="2400" dirty="0" smtClean="0">
                  <a:solidFill>
                    <a:srgbClr val="800000"/>
                  </a:solidFill>
                </a:rPr>
                <a:t>one</a:t>
              </a:r>
              <a:r>
                <a:rPr lang="en-US" sz="2400" dirty="0" smtClean="0"/>
                <a:t> copy of the method. It is </a:t>
              </a:r>
              <a:r>
                <a:rPr lang="en-US" sz="2400" i="1" dirty="0" smtClean="0"/>
                <a:t>not</a:t>
              </a:r>
              <a:r>
                <a:rPr lang="en-US" sz="2400" dirty="0" smtClean="0"/>
                <a:t> in each object</a:t>
              </a:r>
              <a:endParaRPr lang="en-US" sz="2400" dirty="0"/>
            </a:p>
          </p:txBody>
        </p:sp>
        <p:cxnSp>
          <p:nvCxnSpPr>
            <p:cNvPr id="6" name="Straight Connector 5"/>
            <p:cNvCxnSpPr>
              <a:stCxn id="4" idx="1"/>
            </p:cNvCxnSpPr>
            <p:nvPr/>
          </p:nvCxnSpPr>
          <p:spPr>
            <a:xfrm flipH="1">
              <a:off x="-3229163" y="5172164"/>
              <a:ext cx="3200400" cy="771436"/>
            </a:xfrm>
            <a:prstGeom prst="line">
              <a:avLst/>
            </a:prstGeom>
            <a:ln w="28575">
              <a:solidFill>
                <a:srgbClr val="80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8" name="TextBox 7"/>
          <p:cNvSpPr txBox="1"/>
          <p:nvPr/>
        </p:nvSpPr>
        <p:spPr>
          <a:xfrm>
            <a:off x="4267200" y="3048000"/>
            <a:ext cx="48006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Box for </a:t>
            </a:r>
            <a:r>
              <a:rPr lang="en-US" sz="2400" dirty="0" smtClean="0">
                <a:solidFill>
                  <a:srgbClr val="FF0000"/>
                </a:solidFill>
              </a:rPr>
              <a:t>W</a:t>
            </a:r>
            <a:r>
              <a:rPr lang="en-US" sz="2400" dirty="0" smtClean="0"/>
              <a:t> (objects, </a:t>
            </a:r>
            <a:r>
              <a:rPr lang="en-US" sz="2400" dirty="0" smtClean="0">
                <a:solidFill>
                  <a:srgbClr val="FF0000"/>
                </a:solidFill>
              </a:rPr>
              <a:t>static</a:t>
            </a:r>
            <a:r>
              <a:rPr lang="en-US" sz="2400" dirty="0" smtClean="0"/>
              <a:t> components)</a:t>
            </a:r>
            <a:endParaRPr lang="en-US" sz="2400" dirty="0"/>
          </a:p>
        </p:txBody>
      </p:sp>
      <p:sp>
        <p:nvSpPr>
          <p:cNvPr id="54" name="TextBox 53"/>
          <p:cNvSpPr txBox="1"/>
          <p:nvPr/>
        </p:nvSpPr>
        <p:spPr>
          <a:xfrm>
            <a:off x="762000" y="3733800"/>
            <a:ext cx="1715734" cy="9079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 err="1" smtClean="0"/>
              <a:t>x.isBoss</a:t>
            </a:r>
            <a:r>
              <a:rPr lang="en-US" sz="2400" dirty="0" smtClean="0"/>
              <a:t>(x, y)</a:t>
            </a:r>
            <a:endParaRPr lang="en-US" sz="2400" dirty="0"/>
          </a:p>
          <a:p>
            <a:pPr>
              <a:spcBef>
                <a:spcPts val="600"/>
              </a:spcBef>
            </a:pPr>
            <a:r>
              <a:rPr lang="en-US" sz="2400" dirty="0" err="1" smtClean="0"/>
              <a:t>y.isBoss</a:t>
            </a:r>
            <a:r>
              <a:rPr lang="en-US" sz="2400" dirty="0" smtClean="0"/>
              <a:t>(x, y)</a:t>
            </a:r>
            <a:endParaRPr lang="en-US" sz="2400" dirty="0"/>
          </a:p>
        </p:txBody>
      </p:sp>
      <p:grpSp>
        <p:nvGrpSpPr>
          <p:cNvPr id="61" name="Group 60"/>
          <p:cNvGrpSpPr/>
          <p:nvPr/>
        </p:nvGrpSpPr>
        <p:grpSpPr>
          <a:xfrm>
            <a:off x="762000" y="3581400"/>
            <a:ext cx="1841971" cy="2056656"/>
            <a:chOff x="762000" y="3581400"/>
            <a:chExt cx="1841971" cy="2056656"/>
          </a:xfrm>
        </p:grpSpPr>
        <p:sp>
          <p:nvSpPr>
            <p:cNvPr id="55" name="TextBox 54"/>
            <p:cNvSpPr txBox="1"/>
            <p:nvPr/>
          </p:nvSpPr>
          <p:spPr>
            <a:xfrm>
              <a:off x="762000" y="4807059"/>
              <a:ext cx="1841971" cy="830997"/>
            </a:xfrm>
            <a:prstGeom prst="rect">
              <a:avLst/>
            </a:prstGeom>
            <a:solidFill>
              <a:schemeClr val="accent4">
                <a:lumMod val="20000"/>
                <a:lumOff val="80000"/>
              </a:schemeClr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smtClean="0">
                  <a:solidFill>
                    <a:srgbClr val="FF0000"/>
                  </a:solidFill>
                </a:rPr>
                <a:t>Preferred:</a:t>
              </a:r>
            </a:p>
            <a:p>
              <a:r>
                <a:rPr lang="en-US" sz="2400" dirty="0" err="1" smtClean="0"/>
                <a:t>W.isBoss</a:t>
              </a:r>
              <a:r>
                <a:rPr lang="en-US" sz="2400" dirty="0" smtClean="0"/>
                <a:t>(x, y)</a:t>
              </a:r>
              <a:endParaRPr lang="en-US" sz="2400" dirty="0"/>
            </a:p>
          </p:txBody>
        </p:sp>
        <p:cxnSp>
          <p:nvCxnSpPr>
            <p:cNvPr id="57" name="Straight Connector 56"/>
            <p:cNvCxnSpPr/>
            <p:nvPr/>
          </p:nvCxnSpPr>
          <p:spPr>
            <a:xfrm>
              <a:off x="914400" y="3581400"/>
              <a:ext cx="1295400" cy="1143000"/>
            </a:xfrm>
            <a:prstGeom prst="line">
              <a:avLst/>
            </a:prstGeom>
            <a:ln>
              <a:solidFill>
                <a:srgbClr val="FF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Straight Connector 57"/>
            <p:cNvCxnSpPr/>
            <p:nvPr/>
          </p:nvCxnSpPr>
          <p:spPr>
            <a:xfrm flipV="1">
              <a:off x="990600" y="3581400"/>
              <a:ext cx="1371600" cy="1143000"/>
            </a:xfrm>
            <a:prstGeom prst="line">
              <a:avLst/>
            </a:prstGeom>
            <a:ln>
              <a:solidFill>
                <a:srgbClr val="FF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6548948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800000"/>
                </a:solidFill>
              </a:rPr>
              <a:t>Good example of static methods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z="3600" dirty="0" err="1" smtClean="0"/>
              <a:t>java.lang.Math</a:t>
            </a:r>
            <a:endParaRPr lang="en-US" sz="3600" dirty="0" smtClean="0"/>
          </a:p>
          <a:p>
            <a:pPr marL="0" indent="0">
              <a:buNone/>
            </a:pPr>
            <a:r>
              <a:rPr lang="en-US" sz="2000" dirty="0"/>
              <a:t>http://</a:t>
            </a:r>
            <a:r>
              <a:rPr lang="en-US" sz="2000" dirty="0" err="1"/>
              <a:t>docs.oracle.com</a:t>
            </a:r>
            <a:r>
              <a:rPr lang="en-US" sz="2000" dirty="0"/>
              <a:t>/</a:t>
            </a:r>
            <a:r>
              <a:rPr lang="en-US" sz="2000" dirty="0" err="1"/>
              <a:t>javase</a:t>
            </a:r>
            <a:r>
              <a:rPr lang="en-US" sz="2000" dirty="0" smtClean="0"/>
              <a:t>/8/</a:t>
            </a:r>
            <a:r>
              <a:rPr lang="en-US" sz="2000" dirty="0"/>
              <a:t>docs/</a:t>
            </a:r>
            <a:r>
              <a:rPr lang="en-US" sz="2000" dirty="0" err="1"/>
              <a:t>api</a:t>
            </a:r>
            <a:r>
              <a:rPr lang="en-US" sz="2000" dirty="0"/>
              <a:t>/java/</a:t>
            </a:r>
            <a:r>
              <a:rPr lang="en-US" sz="2000" dirty="0" err="1"/>
              <a:t>lang</a:t>
            </a:r>
            <a:r>
              <a:rPr lang="en-US" sz="2000" dirty="0"/>
              <a:t>/</a:t>
            </a:r>
            <a:r>
              <a:rPr lang="en-US" sz="2000" dirty="0" err="1"/>
              <a:t>Math.html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1148742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Java application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6397752" cy="3352800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Java application: bunch of classes with at least one class that has this procedure:</a:t>
            </a:r>
            <a:endParaRPr lang="en-US" dirty="0"/>
          </a:p>
          <a:p>
            <a:pPr marL="0" indent="0">
              <a:buNone/>
            </a:pPr>
            <a:r>
              <a:rPr lang="en-US" dirty="0" smtClean="0"/>
              <a:t>  </a:t>
            </a:r>
            <a:r>
              <a:rPr lang="en-US" b="1" dirty="0" smtClean="0">
                <a:solidFill>
                  <a:srgbClr val="800000"/>
                </a:solidFill>
              </a:rPr>
              <a:t>public </a:t>
            </a:r>
            <a:r>
              <a:rPr lang="en-US" b="1" dirty="0" smtClean="0">
                <a:solidFill>
                  <a:srgbClr val="FF0000"/>
                </a:solidFill>
              </a:rPr>
              <a:t>static</a:t>
            </a:r>
            <a:r>
              <a:rPr lang="en-US" b="1" dirty="0" smtClean="0">
                <a:solidFill>
                  <a:srgbClr val="800000"/>
                </a:solidFill>
              </a:rPr>
              <a:t> void</a:t>
            </a:r>
            <a:r>
              <a:rPr lang="en-US" dirty="0" smtClean="0">
                <a:solidFill>
                  <a:srgbClr val="800000"/>
                </a:solidFill>
              </a:rPr>
              <a:t> main(String[] </a:t>
            </a:r>
            <a:r>
              <a:rPr lang="en-US" dirty="0" err="1" smtClean="0">
                <a:solidFill>
                  <a:srgbClr val="800000"/>
                </a:solidFill>
              </a:rPr>
              <a:t>args</a:t>
            </a:r>
            <a:r>
              <a:rPr lang="en-US" dirty="0" smtClean="0">
                <a:solidFill>
                  <a:srgbClr val="800000"/>
                </a:solidFill>
              </a:rPr>
              <a:t>) {</a:t>
            </a:r>
          </a:p>
          <a:p>
            <a:pPr marL="0" indent="0">
              <a:buNone/>
            </a:pPr>
            <a:r>
              <a:rPr lang="en-US" dirty="0" smtClean="0">
                <a:solidFill>
                  <a:srgbClr val="800000"/>
                </a:solidFill>
              </a:rPr>
              <a:t>         …</a:t>
            </a:r>
            <a:endParaRPr lang="en-US" dirty="0">
              <a:solidFill>
                <a:srgbClr val="800000"/>
              </a:solidFill>
            </a:endParaRPr>
          </a:p>
          <a:p>
            <a:pPr marL="0" indent="0">
              <a:buNone/>
            </a:pPr>
            <a:r>
              <a:rPr lang="en-US" dirty="0" smtClean="0">
                <a:solidFill>
                  <a:srgbClr val="800000"/>
                </a:solidFill>
              </a:rPr>
              <a:t>  }</a:t>
            </a:r>
            <a:endParaRPr lang="en-US" dirty="0">
              <a:solidFill>
                <a:srgbClr val="80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181600" y="3352800"/>
            <a:ext cx="3429000" cy="1200328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Type String[]: array of elements of type </a:t>
            </a:r>
            <a:r>
              <a:rPr lang="en-US" sz="2400" dirty="0" smtClean="0">
                <a:solidFill>
                  <a:srgbClr val="800000"/>
                </a:solidFill>
              </a:rPr>
              <a:t>String</a:t>
            </a:r>
            <a:r>
              <a:rPr lang="en-US" sz="2400" dirty="0" smtClean="0"/>
              <a:t>.</a:t>
            </a:r>
          </a:p>
          <a:p>
            <a:r>
              <a:rPr lang="en-US" sz="2400" dirty="0" smtClean="0"/>
              <a:t>We will discuss later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685800" y="5029200"/>
            <a:ext cx="6658944" cy="954107"/>
          </a:xfrm>
          <a:prstGeom prst="rect">
            <a:avLst/>
          </a:prstGeom>
          <a:noFill/>
          <a:ln>
            <a:solidFill>
              <a:srgbClr val="8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2400" dirty="0" smtClean="0"/>
              <a:t>Running the application effectively calls method </a:t>
            </a:r>
            <a:r>
              <a:rPr lang="en-US" sz="2400" dirty="0" smtClean="0">
                <a:solidFill>
                  <a:srgbClr val="800000"/>
                </a:solidFill>
              </a:rPr>
              <a:t>main</a:t>
            </a:r>
          </a:p>
          <a:p>
            <a:endParaRPr lang="en-US" sz="800" dirty="0" smtClean="0">
              <a:solidFill>
                <a:srgbClr val="800000"/>
              </a:solidFill>
            </a:endParaRPr>
          </a:p>
          <a:p>
            <a:r>
              <a:rPr lang="en-US" sz="2400" dirty="0" smtClean="0"/>
              <a:t>Command line arguments can be entered with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err="1" smtClean="0">
                <a:solidFill>
                  <a:srgbClr val="800000"/>
                </a:solidFill>
              </a:rPr>
              <a:t>args</a:t>
            </a:r>
            <a:endParaRPr lang="en-US" sz="2400" dirty="0">
              <a:solidFill>
                <a:srgbClr val="8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312550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152400"/>
            <a:ext cx="8153400" cy="990600"/>
          </a:xfrm>
        </p:spPr>
        <p:txBody>
          <a:bodyPr>
            <a:noAutofit/>
          </a:bodyPr>
          <a:lstStyle/>
          <a:p>
            <a:r>
              <a:rPr lang="en-US" sz="2800" dirty="0" smtClean="0">
                <a:solidFill>
                  <a:srgbClr val="800000"/>
                </a:solidFill>
              </a:rPr>
              <a:t>Use of static variables:  Maintain info about created objects</a:t>
            </a:r>
            <a:endParaRPr lang="en-US" sz="28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19</a:t>
            </a:fld>
            <a:endParaRPr lang="en-US"/>
          </a:p>
        </p:txBody>
      </p:sp>
      <p:grpSp>
        <p:nvGrpSpPr>
          <p:cNvPr id="5" name="Group 25"/>
          <p:cNvGrpSpPr>
            <a:grpSpLocks/>
          </p:cNvGrpSpPr>
          <p:nvPr/>
        </p:nvGrpSpPr>
        <p:grpSpPr bwMode="auto">
          <a:xfrm>
            <a:off x="4724400" y="3124200"/>
            <a:ext cx="4191000" cy="3505200"/>
            <a:chOff x="3886200" y="3733800"/>
            <a:chExt cx="4191000" cy="3505200"/>
          </a:xfrm>
        </p:grpSpPr>
        <p:sp>
          <p:nvSpPr>
            <p:cNvPr id="6" name="Rectangle 2"/>
            <p:cNvSpPr>
              <a:spLocks noChangeArrowheads="1"/>
            </p:cNvSpPr>
            <p:nvPr/>
          </p:nvSpPr>
          <p:spPr bwMode="auto">
            <a:xfrm>
              <a:off x="3886200" y="3733800"/>
              <a:ext cx="4191000" cy="3124200"/>
            </a:xfrm>
            <a:prstGeom prst="rect">
              <a:avLst/>
            </a:prstGeom>
            <a:solidFill>
              <a:srgbClr val="FEF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7" name="Group 6"/>
            <p:cNvGrpSpPr>
              <a:grpSpLocks/>
            </p:cNvGrpSpPr>
            <p:nvPr/>
          </p:nvGrpSpPr>
          <p:grpSpPr bwMode="auto">
            <a:xfrm>
              <a:off x="4038600" y="4343400"/>
              <a:ext cx="4038600" cy="2895600"/>
              <a:chOff x="2544" y="2736"/>
              <a:chExt cx="2544" cy="1824"/>
            </a:xfrm>
          </p:grpSpPr>
          <p:grpSp>
            <p:nvGrpSpPr>
              <p:cNvPr id="8" name="Group 7"/>
              <p:cNvGrpSpPr>
                <a:grpSpLocks/>
              </p:cNvGrpSpPr>
              <p:nvPr/>
            </p:nvGrpSpPr>
            <p:grpSpPr bwMode="auto">
              <a:xfrm>
                <a:off x="3840" y="2736"/>
                <a:ext cx="1152" cy="1152"/>
                <a:chOff x="4416" y="2592"/>
                <a:chExt cx="1152" cy="1152"/>
              </a:xfrm>
            </p:grpSpPr>
            <p:sp>
              <p:nvSpPr>
                <p:cNvPr id="18" name="Rectangle 8"/>
                <p:cNvSpPr>
                  <a:spLocks noChangeArrowheads="1"/>
                </p:cNvSpPr>
                <p:nvPr/>
              </p:nvSpPr>
              <p:spPr bwMode="auto">
                <a:xfrm>
                  <a:off x="4416" y="2976"/>
                  <a:ext cx="1152" cy="768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19" name="Rectangle 9"/>
                <p:cNvSpPr>
                  <a:spLocks noChangeArrowheads="1"/>
                </p:cNvSpPr>
                <p:nvPr/>
              </p:nvSpPr>
              <p:spPr bwMode="auto">
                <a:xfrm>
                  <a:off x="4416" y="2592"/>
                  <a:ext cx="672" cy="384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dirty="0" smtClean="0"/>
                    <a:t>W@12</a:t>
                  </a:r>
                  <a:endParaRPr lang="en-US" dirty="0"/>
                </a:p>
              </p:txBody>
            </p:sp>
            <p:sp>
              <p:nvSpPr>
                <p:cNvPr id="20" name="Rectangle 10"/>
                <p:cNvSpPr>
                  <a:spLocks noChangeArrowheads="1"/>
                </p:cNvSpPr>
                <p:nvPr/>
              </p:nvSpPr>
              <p:spPr bwMode="auto">
                <a:xfrm>
                  <a:off x="5280" y="2976"/>
                  <a:ext cx="288" cy="336"/>
                </a:xfrm>
                <a:prstGeom prst="rect">
                  <a:avLst/>
                </a:prstGeom>
                <a:solidFill>
                  <a:schemeClr val="accent1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smtClean="0"/>
                    <a:t>W</a:t>
                  </a:r>
                  <a:endParaRPr lang="en-US" sz="2400" dirty="0"/>
                </a:p>
              </p:txBody>
            </p:sp>
            <p:sp>
              <p:nvSpPr>
                <p:cNvPr id="21" name="Rectangle 11"/>
                <p:cNvSpPr>
                  <a:spLocks noChangeArrowheads="1"/>
                </p:cNvSpPr>
                <p:nvPr/>
              </p:nvSpPr>
              <p:spPr bwMode="auto">
                <a:xfrm>
                  <a:off x="4464" y="3360"/>
                  <a:ext cx="480" cy="24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err="1"/>
                    <a:t>lname</a:t>
                  </a:r>
                  <a:endParaRPr lang="en-US" sz="2400" dirty="0"/>
                </a:p>
              </p:txBody>
            </p:sp>
            <p:sp>
              <p:nvSpPr>
                <p:cNvPr id="22" name="Rectangle 12"/>
                <p:cNvSpPr>
                  <a:spLocks noChangeArrowheads="1"/>
                </p:cNvSpPr>
                <p:nvPr/>
              </p:nvSpPr>
              <p:spPr bwMode="auto">
                <a:xfrm>
                  <a:off x="4992" y="3360"/>
                  <a:ext cx="528" cy="288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ja-JP" altLang="en-US" sz="2400" dirty="0"/>
                    <a:t>“</a:t>
                  </a:r>
                  <a:r>
                    <a:rPr lang="en-US" altLang="ja-JP" sz="2400" dirty="0" smtClean="0"/>
                    <a:t>Bid</a:t>
                  </a:r>
                  <a:r>
                    <a:rPr lang="ja-JP" altLang="en-US" sz="2400" dirty="0" smtClean="0"/>
                    <a:t>”</a:t>
                  </a:r>
                  <a:endParaRPr lang="en-US" sz="2400" dirty="0"/>
                </a:p>
              </p:txBody>
            </p:sp>
          </p:grpSp>
          <p:grpSp>
            <p:nvGrpSpPr>
              <p:cNvPr id="9" name="Group 13"/>
              <p:cNvGrpSpPr>
                <a:grpSpLocks/>
              </p:cNvGrpSpPr>
              <p:nvPr/>
            </p:nvGrpSpPr>
            <p:grpSpPr bwMode="auto">
              <a:xfrm>
                <a:off x="2544" y="2736"/>
                <a:ext cx="1200" cy="1152"/>
                <a:chOff x="2832" y="2592"/>
                <a:chExt cx="1200" cy="1152"/>
              </a:xfrm>
            </p:grpSpPr>
            <p:sp>
              <p:nvSpPr>
                <p:cNvPr id="13" name="Rectangle 14"/>
                <p:cNvSpPr>
                  <a:spLocks noChangeArrowheads="1"/>
                </p:cNvSpPr>
                <p:nvPr/>
              </p:nvSpPr>
              <p:spPr bwMode="auto">
                <a:xfrm>
                  <a:off x="2832" y="2976"/>
                  <a:ext cx="1200" cy="768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14" name="Rectangle 15"/>
                <p:cNvSpPr>
                  <a:spLocks noChangeArrowheads="1"/>
                </p:cNvSpPr>
                <p:nvPr/>
              </p:nvSpPr>
              <p:spPr bwMode="auto">
                <a:xfrm>
                  <a:off x="2832" y="2592"/>
                  <a:ext cx="624" cy="384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dirty="0" err="1" smtClean="0"/>
                    <a:t>W@bd</a:t>
                  </a:r>
                  <a:endParaRPr lang="en-US" dirty="0"/>
                </a:p>
              </p:txBody>
            </p:sp>
            <p:sp>
              <p:nvSpPr>
                <p:cNvPr id="15" name="Rectangle 16"/>
                <p:cNvSpPr>
                  <a:spLocks noChangeArrowheads="1"/>
                </p:cNvSpPr>
                <p:nvPr/>
              </p:nvSpPr>
              <p:spPr bwMode="auto">
                <a:xfrm>
                  <a:off x="3744" y="2976"/>
                  <a:ext cx="288" cy="336"/>
                </a:xfrm>
                <a:prstGeom prst="rect">
                  <a:avLst/>
                </a:prstGeom>
                <a:solidFill>
                  <a:schemeClr val="accent1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smtClean="0"/>
                    <a:t>W</a:t>
                  </a:r>
                  <a:endParaRPr lang="en-US" sz="2400" dirty="0"/>
                </a:p>
              </p:txBody>
            </p:sp>
            <p:sp>
              <p:nvSpPr>
                <p:cNvPr id="16" name="Rectangle 18"/>
                <p:cNvSpPr>
                  <a:spLocks noChangeArrowheads="1"/>
                </p:cNvSpPr>
                <p:nvPr/>
              </p:nvSpPr>
              <p:spPr bwMode="auto">
                <a:xfrm>
                  <a:off x="3360" y="3360"/>
                  <a:ext cx="624" cy="288"/>
                </a:xfrm>
                <a:prstGeom prst="rect">
                  <a:avLst/>
                </a:prstGeom>
                <a:solidFill>
                  <a:srgbClr val="FFFF99"/>
                </a:solidFill>
                <a:ln w="9525">
                  <a:solidFill>
                    <a:schemeClr val="tx1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ja-JP" altLang="en-US" sz="2400" dirty="0"/>
                    <a:t>“</a:t>
                  </a:r>
                  <a:r>
                    <a:rPr lang="en-US" altLang="ja-JP" sz="2400" dirty="0" smtClean="0"/>
                    <a:t>Ob</a:t>
                  </a:r>
                  <a:r>
                    <a:rPr lang="ja-JP" altLang="en-US" sz="2400" dirty="0" smtClean="0"/>
                    <a:t>”</a:t>
                  </a:r>
                  <a:endParaRPr lang="en-US" sz="2400" dirty="0"/>
                </a:p>
              </p:txBody>
            </p:sp>
            <p:sp>
              <p:nvSpPr>
                <p:cNvPr id="17" name="Rectangle 17"/>
                <p:cNvSpPr>
                  <a:spLocks noChangeArrowheads="1"/>
                </p:cNvSpPr>
                <p:nvPr/>
              </p:nvSpPr>
              <p:spPr bwMode="auto">
                <a:xfrm>
                  <a:off x="2880" y="3360"/>
                  <a:ext cx="480" cy="240"/>
                </a:xfrm>
                <a:prstGeom prst="rect">
                  <a:avLst/>
                </a:prstGeom>
                <a:solidFill>
                  <a:srgbClr val="FFCC99"/>
                </a:solidFill>
                <a:ln w="0">
                  <a:solidFill>
                    <a:srgbClr val="FFCC99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/>
                <a:p>
                  <a:pPr algn="ctr"/>
                  <a:r>
                    <a:rPr lang="en-US" sz="2400" dirty="0" err="1"/>
                    <a:t>lname</a:t>
                  </a:r>
                  <a:endParaRPr lang="en-US" sz="2400" dirty="0"/>
                </a:p>
              </p:txBody>
            </p:sp>
          </p:grpSp>
          <p:sp>
            <p:nvSpPr>
              <p:cNvPr id="10" name="Rectangle 19"/>
              <p:cNvSpPr>
                <a:spLocks noChangeArrowheads="1"/>
              </p:cNvSpPr>
              <p:nvPr/>
            </p:nvSpPr>
            <p:spPr bwMode="auto">
              <a:xfrm>
                <a:off x="3744" y="3984"/>
                <a:ext cx="768" cy="24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/>
              <a:p>
                <a:pPr algn="ctr"/>
                <a:r>
                  <a:rPr lang="en-US" sz="2400" dirty="0" err="1" smtClean="0">
                    <a:solidFill>
                      <a:srgbClr val="FF0000"/>
                    </a:solidFill>
                  </a:rPr>
                  <a:t>numObs</a:t>
                </a:r>
                <a:endParaRPr lang="en-US" sz="2400" dirty="0">
                  <a:solidFill>
                    <a:srgbClr val="FF0000"/>
                  </a:solidFill>
                </a:endParaRPr>
              </a:p>
            </p:txBody>
          </p:sp>
          <p:sp>
            <p:nvSpPr>
              <p:cNvPr id="11" name="Rectangle 20"/>
              <p:cNvSpPr>
                <a:spLocks noChangeArrowheads="1"/>
              </p:cNvSpPr>
              <p:nvPr/>
            </p:nvSpPr>
            <p:spPr bwMode="auto">
              <a:xfrm>
                <a:off x="4512" y="3984"/>
                <a:ext cx="384" cy="288"/>
              </a:xfrm>
              <a:prstGeom prst="rect">
                <a:avLst/>
              </a:prstGeom>
              <a:solidFill>
                <a:srgbClr val="FFFF9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pPr algn="ctr"/>
                <a:r>
                  <a:rPr lang="en-US" sz="2400" dirty="0"/>
                  <a:t>2</a:t>
                </a:r>
              </a:p>
            </p:txBody>
          </p:sp>
          <p:sp>
            <p:nvSpPr>
              <p:cNvPr id="12" name="Text Box 21"/>
              <p:cNvSpPr txBox="1">
                <a:spLocks noChangeArrowheads="1"/>
              </p:cNvSpPr>
              <p:nvPr/>
            </p:nvSpPr>
            <p:spPr bwMode="auto">
              <a:xfrm>
                <a:off x="4128" y="4272"/>
                <a:ext cx="960" cy="2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pPr>
                  <a:spcBef>
                    <a:spcPct val="50000"/>
                  </a:spcBef>
                </a:pPr>
                <a:r>
                  <a:rPr lang="en-US" dirty="0" smtClean="0"/>
                  <a:t>Box for W</a:t>
                </a:r>
                <a:endParaRPr lang="en-US" dirty="0"/>
              </a:p>
            </p:txBody>
          </p:sp>
        </p:grpSp>
      </p:grpSp>
      <p:sp>
        <p:nvSpPr>
          <p:cNvPr id="23" name="TextBox 22"/>
          <p:cNvSpPr txBox="1"/>
          <p:nvPr/>
        </p:nvSpPr>
        <p:spPr>
          <a:xfrm>
            <a:off x="304800" y="1524000"/>
            <a:ext cx="86106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/>
              <a:t>public class </a:t>
            </a:r>
            <a:r>
              <a:rPr lang="en-US" sz="2400" dirty="0" smtClean="0"/>
              <a:t>W </a:t>
            </a:r>
            <a:r>
              <a:rPr lang="en-US" sz="2400" dirty="0"/>
              <a:t>{</a:t>
            </a:r>
            <a:endParaRPr lang="en-US" sz="2400" dirty="0" smtClean="0"/>
          </a:p>
          <a:p>
            <a:r>
              <a:rPr lang="en-US" sz="2400" dirty="0" smtClean="0"/>
              <a:t>   </a:t>
            </a:r>
            <a:r>
              <a:rPr lang="en-US" sz="2400" b="1" dirty="0" smtClean="0"/>
              <a:t>private</a:t>
            </a:r>
            <a:r>
              <a:rPr lang="en-US" sz="2400" dirty="0" smtClean="0"/>
              <a:t> </a:t>
            </a:r>
            <a:r>
              <a:rPr lang="en-US" sz="2400" b="1" dirty="0" smtClean="0">
                <a:solidFill>
                  <a:srgbClr val="FF0000"/>
                </a:solidFill>
              </a:rPr>
              <a:t>static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</a:t>
            </a:r>
            <a:r>
              <a:rPr lang="en-US" sz="2400" dirty="0" err="1" smtClean="0"/>
              <a:t>numObs</a:t>
            </a:r>
            <a:r>
              <a:rPr lang="en-US" sz="2400" dirty="0" smtClean="0"/>
              <a:t>; </a:t>
            </a:r>
            <a:r>
              <a:rPr lang="en-US" sz="2400" dirty="0" smtClean="0">
                <a:solidFill>
                  <a:srgbClr val="008000"/>
                </a:solidFill>
              </a:rPr>
              <a:t>// number of W objects created</a:t>
            </a:r>
            <a:endParaRPr lang="en-US" sz="2400" dirty="0">
              <a:solidFill>
                <a:srgbClr val="008000"/>
              </a:solidFill>
            </a:endParaRPr>
          </a:p>
          <a:p>
            <a:r>
              <a:rPr lang="en-US" sz="2400" dirty="0" smtClean="0"/>
              <a:t>   </a:t>
            </a:r>
          </a:p>
          <a:p>
            <a:endParaRPr lang="en-US" sz="2400" dirty="0"/>
          </a:p>
          <a:p>
            <a:endParaRPr lang="en-US" sz="2400" dirty="0" smtClean="0"/>
          </a:p>
          <a:p>
            <a:endParaRPr lang="en-US" sz="2400" dirty="0"/>
          </a:p>
          <a:p>
            <a:endParaRPr lang="en-US" sz="2400" dirty="0" smtClean="0"/>
          </a:p>
          <a:p>
            <a:endParaRPr lang="en-US" sz="2400" dirty="0"/>
          </a:p>
          <a:p>
            <a:r>
              <a:rPr lang="en-US" sz="2400" dirty="0" smtClean="0"/>
              <a:t>}</a:t>
            </a:r>
            <a:endParaRPr lang="en-US" sz="2400" dirty="0"/>
          </a:p>
        </p:txBody>
      </p:sp>
      <p:sp>
        <p:nvSpPr>
          <p:cNvPr id="24" name="TextBox 23"/>
          <p:cNvSpPr txBox="1"/>
          <p:nvPr/>
        </p:nvSpPr>
        <p:spPr>
          <a:xfrm>
            <a:off x="533400" y="4800600"/>
            <a:ext cx="4191000" cy="1569660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To have </a:t>
            </a:r>
            <a:r>
              <a:rPr lang="en-US" sz="2400" dirty="0" err="1" smtClean="0">
                <a:solidFill>
                  <a:srgbClr val="800000"/>
                </a:solidFill>
              </a:rPr>
              <a:t>numObs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smtClean="0"/>
              <a:t>contain the number of objects of class </a:t>
            </a:r>
            <a:r>
              <a:rPr lang="en-US" sz="2400" dirty="0" smtClean="0">
                <a:solidFill>
                  <a:srgbClr val="800000"/>
                </a:solidFill>
              </a:rPr>
              <a:t>W</a:t>
            </a:r>
            <a:r>
              <a:rPr lang="en-US" sz="2400" dirty="0" smtClean="0"/>
              <a:t> that have been created, simply increment it in constructors.</a:t>
            </a:r>
            <a:endParaRPr lang="en-US" sz="2400" dirty="0"/>
          </a:p>
        </p:txBody>
      </p:sp>
      <p:sp>
        <p:nvSpPr>
          <p:cNvPr id="25" name="TextBox 24"/>
          <p:cNvSpPr txBox="1"/>
          <p:nvPr/>
        </p:nvSpPr>
        <p:spPr>
          <a:xfrm>
            <a:off x="533400" y="2362200"/>
            <a:ext cx="45720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/** Constructor:   */</a:t>
            </a:r>
          </a:p>
          <a:p>
            <a:r>
              <a:rPr lang="en-US" sz="2400" b="1" dirty="0" smtClean="0">
                <a:solidFill>
                  <a:srgbClr val="800000"/>
                </a:solidFill>
              </a:rPr>
              <a:t>public</a:t>
            </a:r>
            <a:r>
              <a:rPr lang="en-US" sz="2400" dirty="0" smtClean="0">
                <a:solidFill>
                  <a:srgbClr val="800000"/>
                </a:solidFill>
              </a:rPr>
              <a:t> W(…) {</a:t>
            </a:r>
          </a:p>
          <a:p>
            <a:r>
              <a:rPr lang="en-US" sz="2400" b="1" dirty="0" smtClean="0">
                <a:solidFill>
                  <a:srgbClr val="800000"/>
                </a:solidFill>
              </a:rPr>
              <a:t>    …</a:t>
            </a:r>
            <a:endParaRPr lang="en-US" sz="2400" b="1" dirty="0">
              <a:solidFill>
                <a:srgbClr val="800000"/>
              </a:solidFill>
            </a:endParaRPr>
          </a:p>
          <a:p>
            <a:r>
              <a:rPr lang="en-US" sz="2400" dirty="0" smtClean="0">
                <a:solidFill>
                  <a:srgbClr val="800000"/>
                </a:solidFill>
              </a:rPr>
              <a:t>    </a:t>
            </a:r>
            <a:r>
              <a:rPr lang="en-US" sz="2400" dirty="0" err="1" smtClean="0">
                <a:solidFill>
                  <a:srgbClr val="800000"/>
                </a:solidFill>
              </a:rPr>
              <a:t>numObs</a:t>
            </a:r>
            <a:r>
              <a:rPr lang="en-US" sz="2400" dirty="0" smtClean="0">
                <a:solidFill>
                  <a:srgbClr val="800000"/>
                </a:solidFill>
              </a:rPr>
              <a:t>=  </a:t>
            </a:r>
            <a:r>
              <a:rPr lang="en-US" sz="2400" dirty="0" err="1" smtClean="0">
                <a:solidFill>
                  <a:srgbClr val="800000"/>
                </a:solidFill>
              </a:rPr>
              <a:t>numObs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smtClean="0">
                <a:solidFill>
                  <a:srgbClr val="800000"/>
                </a:solidFill>
              </a:rPr>
              <a:t>+ 1;</a:t>
            </a:r>
          </a:p>
          <a:p>
            <a:r>
              <a:rPr lang="en-US" sz="2400" dirty="0">
                <a:solidFill>
                  <a:srgbClr val="800000"/>
                </a:solidFill>
              </a:rPr>
              <a:t>}</a:t>
            </a:r>
          </a:p>
        </p:txBody>
      </p:sp>
    </p:spTree>
    <p:extLst>
      <p:ext uri="{BB962C8B-B14F-4D97-AF65-F5344CB8AC3E}">
        <p14:creationId xmlns:p14="http://schemas.microsoft.com/office/powerpoint/2010/main" val="30918982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  <p:bldP spid="25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1712417"/>
            <a:ext cx="8534400" cy="4154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public class</a:t>
            </a:r>
            <a:r>
              <a:rPr lang="en-US" sz="2400" dirty="0"/>
              <a:t> Singleton {</a:t>
            </a:r>
          </a:p>
          <a:p>
            <a:r>
              <a:rPr lang="en-US" sz="2400" dirty="0"/>
              <a:t>    </a:t>
            </a:r>
            <a:r>
              <a:rPr lang="en-US" sz="2400" b="1" dirty="0"/>
              <a:t>private </a:t>
            </a:r>
            <a:r>
              <a:rPr lang="en-US" sz="2400" b="1" dirty="0">
                <a:solidFill>
                  <a:srgbClr val="FF0000"/>
                </a:solidFill>
              </a:rPr>
              <a:t>static</a:t>
            </a:r>
            <a:r>
              <a:rPr lang="en-US" sz="2400" b="1" dirty="0"/>
              <a:t> final</a:t>
            </a:r>
            <a:r>
              <a:rPr lang="en-US" sz="2400" dirty="0"/>
              <a:t> Singleton </a:t>
            </a:r>
            <a:r>
              <a:rPr lang="en-US" sz="2400" dirty="0" smtClean="0">
                <a:solidFill>
                  <a:srgbClr val="FF0000"/>
                </a:solidFill>
              </a:rPr>
              <a:t>instance</a:t>
            </a:r>
            <a:r>
              <a:rPr lang="en-US" sz="2400" dirty="0" smtClean="0"/>
              <a:t>= </a:t>
            </a:r>
            <a:r>
              <a:rPr lang="en-US" sz="2400" b="1" dirty="0"/>
              <a:t>new</a:t>
            </a:r>
            <a:r>
              <a:rPr lang="en-US" sz="2400" dirty="0"/>
              <a:t> Singleton();</a:t>
            </a:r>
          </a:p>
          <a:p>
            <a:r>
              <a:rPr lang="en-US" sz="2400" dirty="0"/>
              <a:t> </a:t>
            </a:r>
          </a:p>
          <a:p>
            <a:r>
              <a:rPr lang="en-US" sz="2400" dirty="0"/>
              <a:t>    </a:t>
            </a:r>
            <a:r>
              <a:rPr lang="en-US" sz="2400" b="1" dirty="0"/>
              <a:t>private</a:t>
            </a:r>
            <a:r>
              <a:rPr lang="en-US" sz="2400" dirty="0"/>
              <a:t> Singleton() { } </a:t>
            </a:r>
            <a:r>
              <a:rPr lang="en-US" sz="2400" dirty="0" smtClean="0"/>
              <a:t> </a:t>
            </a:r>
            <a:r>
              <a:rPr lang="en-US" sz="2400" dirty="0" smtClean="0">
                <a:solidFill>
                  <a:schemeClr val="bg1">
                    <a:lumMod val="50000"/>
                  </a:schemeClr>
                </a:solidFill>
              </a:rPr>
              <a:t>/</a:t>
            </a:r>
            <a:r>
              <a:rPr lang="en-US" sz="2400" dirty="0">
                <a:solidFill>
                  <a:schemeClr val="bg1">
                    <a:lumMod val="50000"/>
                  </a:schemeClr>
                </a:solidFill>
              </a:rPr>
              <a:t>/ ... </a:t>
            </a:r>
            <a:r>
              <a:rPr lang="en-US" sz="2400" dirty="0" smtClean="0">
                <a:solidFill>
                  <a:schemeClr val="bg1">
                    <a:lumMod val="50000"/>
                  </a:schemeClr>
                </a:solidFill>
              </a:rPr>
              <a:t>constructor</a:t>
            </a:r>
            <a:endParaRPr lang="en-US" sz="2400" dirty="0">
              <a:solidFill>
                <a:schemeClr val="bg1">
                  <a:lumMod val="50000"/>
                </a:schemeClr>
              </a:solidFill>
            </a:endParaRPr>
          </a:p>
          <a:p>
            <a:r>
              <a:rPr lang="en-US" sz="2400" dirty="0"/>
              <a:t> </a:t>
            </a:r>
          </a:p>
          <a:p>
            <a:r>
              <a:rPr lang="en-US" sz="2400" dirty="0"/>
              <a:t>    </a:t>
            </a:r>
            <a:r>
              <a:rPr lang="en-US" sz="2400" b="1" dirty="0"/>
              <a:t>public static</a:t>
            </a:r>
            <a:r>
              <a:rPr lang="en-US" sz="2400" dirty="0"/>
              <a:t> Singleton </a:t>
            </a:r>
            <a:r>
              <a:rPr lang="en-US" sz="2400" dirty="0" err="1"/>
              <a:t>getInstance</a:t>
            </a:r>
            <a:r>
              <a:rPr lang="en-US" sz="2400" dirty="0"/>
              <a:t>() {</a:t>
            </a:r>
          </a:p>
          <a:p>
            <a:r>
              <a:rPr lang="en-US" sz="2400" dirty="0"/>
              <a:t>        return </a:t>
            </a:r>
            <a:r>
              <a:rPr lang="en-US" sz="2400" dirty="0" smtClean="0"/>
              <a:t>instance;</a:t>
            </a:r>
            <a:endParaRPr lang="en-US" sz="2400" dirty="0"/>
          </a:p>
          <a:p>
            <a:r>
              <a:rPr lang="en-US" sz="2400" dirty="0"/>
              <a:t>    }</a:t>
            </a:r>
          </a:p>
          <a:p>
            <a:endParaRPr lang="en-US" sz="2400" dirty="0"/>
          </a:p>
          <a:p>
            <a:r>
              <a:rPr lang="en-US" sz="2400" dirty="0"/>
              <a:t>    </a:t>
            </a:r>
            <a:r>
              <a:rPr lang="en-US" sz="2400" dirty="0">
                <a:solidFill>
                  <a:schemeClr val="bg1">
                    <a:lumMod val="50000"/>
                  </a:schemeClr>
                </a:solidFill>
              </a:rPr>
              <a:t>// ... methods</a:t>
            </a:r>
          </a:p>
          <a:p>
            <a:r>
              <a:rPr lang="en-US" sz="2400" dirty="0"/>
              <a:t>}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152400"/>
            <a:ext cx="8153400" cy="990600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Uses of static variables: </a:t>
            </a:r>
            <a:br>
              <a:rPr lang="en-US" sz="3600" dirty="0" smtClean="0">
                <a:solidFill>
                  <a:srgbClr val="800000"/>
                </a:solidFill>
              </a:rPr>
            </a:br>
            <a:r>
              <a:rPr lang="en-US" sz="3600" dirty="0" smtClean="0">
                <a:solidFill>
                  <a:srgbClr val="800000"/>
                </a:solidFill>
              </a:rPr>
              <a:t>     Implement the Singleton pattern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20</a:t>
            </a:fld>
            <a:endParaRPr lang="en-US"/>
          </a:p>
        </p:txBody>
      </p:sp>
      <p:sp>
        <p:nvSpPr>
          <p:cNvPr id="6" name="Rectangle 2"/>
          <p:cNvSpPr>
            <a:spLocks noChangeArrowheads="1"/>
          </p:cNvSpPr>
          <p:nvPr/>
        </p:nvSpPr>
        <p:spPr bwMode="auto">
          <a:xfrm>
            <a:off x="5334000" y="3581400"/>
            <a:ext cx="3581400" cy="2667000"/>
          </a:xfrm>
          <a:prstGeom prst="rect">
            <a:avLst/>
          </a:prstGeom>
          <a:solidFill>
            <a:srgbClr val="FEF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pSp>
        <p:nvGrpSpPr>
          <p:cNvPr id="8" name="Group 7"/>
          <p:cNvGrpSpPr>
            <a:grpSpLocks/>
          </p:cNvGrpSpPr>
          <p:nvPr/>
        </p:nvGrpSpPr>
        <p:grpSpPr bwMode="auto">
          <a:xfrm>
            <a:off x="5791200" y="3733800"/>
            <a:ext cx="2971800" cy="1828800"/>
            <a:chOff x="4416" y="2592"/>
            <a:chExt cx="1152" cy="1152"/>
          </a:xfrm>
        </p:grpSpPr>
        <p:sp>
          <p:nvSpPr>
            <p:cNvPr id="18" name="Rectangle 8"/>
            <p:cNvSpPr>
              <a:spLocks noChangeArrowheads="1"/>
            </p:cNvSpPr>
            <p:nvPr/>
          </p:nvSpPr>
          <p:spPr bwMode="auto">
            <a:xfrm>
              <a:off x="4416" y="2976"/>
              <a:ext cx="1152" cy="76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9" name="Rectangle 9"/>
            <p:cNvSpPr>
              <a:spLocks noChangeArrowheads="1"/>
            </p:cNvSpPr>
            <p:nvPr/>
          </p:nvSpPr>
          <p:spPr bwMode="auto">
            <a:xfrm>
              <a:off x="4416" y="2592"/>
              <a:ext cx="672" cy="384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dirty="0" smtClean="0"/>
                <a:t>Singleton@x3k3</a:t>
              </a:r>
              <a:endParaRPr lang="en-US" dirty="0"/>
            </a:p>
          </p:txBody>
        </p:sp>
        <p:sp>
          <p:nvSpPr>
            <p:cNvPr id="20" name="Rectangle 10"/>
            <p:cNvSpPr>
              <a:spLocks noChangeArrowheads="1"/>
            </p:cNvSpPr>
            <p:nvPr/>
          </p:nvSpPr>
          <p:spPr bwMode="auto">
            <a:xfrm>
              <a:off x="5107" y="2976"/>
              <a:ext cx="461" cy="33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Singleton</a:t>
              </a:r>
              <a:endParaRPr lang="en-US" sz="2400" dirty="0"/>
            </a:p>
          </p:txBody>
        </p:sp>
      </p:grpSp>
      <p:sp>
        <p:nvSpPr>
          <p:cNvPr id="10" name="Rectangle 19"/>
          <p:cNvSpPr>
            <a:spLocks noChangeArrowheads="1"/>
          </p:cNvSpPr>
          <p:nvPr/>
        </p:nvSpPr>
        <p:spPr bwMode="auto">
          <a:xfrm>
            <a:off x="5562600" y="5751115"/>
            <a:ext cx="12192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algn="ctr"/>
            <a:r>
              <a:rPr lang="en-US" sz="2400" dirty="0">
                <a:solidFill>
                  <a:srgbClr val="FF0000"/>
                </a:solidFill>
              </a:rPr>
              <a:t>instance</a:t>
            </a:r>
          </a:p>
        </p:txBody>
      </p:sp>
      <p:sp>
        <p:nvSpPr>
          <p:cNvPr id="12" name="Text Box 21"/>
          <p:cNvSpPr txBox="1">
            <a:spLocks noChangeArrowheads="1"/>
          </p:cNvSpPr>
          <p:nvPr/>
        </p:nvSpPr>
        <p:spPr bwMode="auto">
          <a:xfrm>
            <a:off x="6629400" y="6172200"/>
            <a:ext cx="2362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en-US" dirty="0" smtClean="0"/>
              <a:t>Box for Singleton</a:t>
            </a:r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4648200" y="1447800"/>
            <a:ext cx="4343400" cy="461665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Only one Singleton can ever exist.</a:t>
            </a:r>
            <a:endParaRPr lang="en-US" sz="2400" dirty="0"/>
          </a:p>
        </p:txBody>
      </p:sp>
      <p:sp>
        <p:nvSpPr>
          <p:cNvPr id="26" name="TextBox 25"/>
          <p:cNvSpPr txBox="1"/>
          <p:nvPr/>
        </p:nvSpPr>
        <p:spPr>
          <a:xfrm>
            <a:off x="6172200" y="4876800"/>
            <a:ext cx="990600" cy="381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27" name="Rectangle 20"/>
          <p:cNvSpPr>
            <a:spLocks noChangeArrowheads="1"/>
          </p:cNvSpPr>
          <p:nvPr/>
        </p:nvSpPr>
        <p:spPr bwMode="auto">
          <a:xfrm>
            <a:off x="6934200" y="5715000"/>
            <a:ext cx="1828800" cy="45720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000" dirty="0" smtClean="0"/>
              <a:t>Singleton@x3k3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2885000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1712417"/>
            <a:ext cx="853440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An instance of class Color describes a color in the RGB (Red-Green-Blue) color space. The class contains about 20 static variables, each of which is (i.e. contains a pointer to) a non-changeable Color object for a given color:</a:t>
            </a:r>
          </a:p>
          <a:p>
            <a:endParaRPr lang="en-US" sz="2400" dirty="0"/>
          </a:p>
          <a:p>
            <a:r>
              <a:rPr lang="en-US" sz="2400" dirty="0" smtClean="0"/>
              <a:t>public static final Color black = …;</a:t>
            </a:r>
          </a:p>
          <a:p>
            <a:r>
              <a:rPr lang="en-US" sz="2400" dirty="0"/>
              <a:t>p</a:t>
            </a:r>
            <a:r>
              <a:rPr lang="en-US" sz="2400" dirty="0" smtClean="0"/>
              <a:t>ublic static final Color blue = …;</a:t>
            </a:r>
            <a:endParaRPr lang="en-US" sz="2400" dirty="0"/>
          </a:p>
          <a:p>
            <a:r>
              <a:rPr lang="en-US" sz="2400" dirty="0"/>
              <a:t>public static </a:t>
            </a:r>
            <a:r>
              <a:rPr lang="en-US" sz="2400" dirty="0" smtClean="0"/>
              <a:t>final Color cyan = </a:t>
            </a:r>
            <a:r>
              <a:rPr lang="en-US" sz="2400" smtClean="0"/>
              <a:t>new Color(0, 255, 255);</a:t>
            </a:r>
            <a:endParaRPr lang="en-US" sz="2400" dirty="0"/>
          </a:p>
          <a:p>
            <a:r>
              <a:rPr lang="en-US" sz="2400" dirty="0"/>
              <a:t>public static final Color </a:t>
            </a:r>
            <a:r>
              <a:rPr lang="en-US" sz="2400" dirty="0" err="1" smtClean="0"/>
              <a:t>darkGray</a:t>
            </a:r>
            <a:r>
              <a:rPr lang="en-US" sz="2400" dirty="0" smtClean="0"/>
              <a:t> = </a:t>
            </a:r>
            <a:r>
              <a:rPr lang="en-US" sz="2400" dirty="0"/>
              <a:t>…;</a:t>
            </a:r>
          </a:p>
          <a:p>
            <a:r>
              <a:rPr lang="en-US" sz="2400" dirty="0" smtClean="0"/>
              <a:t>public </a:t>
            </a:r>
            <a:r>
              <a:rPr lang="en-US" sz="2400" dirty="0"/>
              <a:t>static final Color </a:t>
            </a:r>
            <a:r>
              <a:rPr lang="en-US" sz="2400" dirty="0" smtClean="0"/>
              <a:t>gray = </a:t>
            </a:r>
            <a:r>
              <a:rPr lang="en-US" sz="2400" dirty="0"/>
              <a:t>…;</a:t>
            </a:r>
          </a:p>
          <a:p>
            <a:r>
              <a:rPr lang="en-US" sz="2400" dirty="0"/>
              <a:t>public static final Color </a:t>
            </a:r>
            <a:r>
              <a:rPr lang="en-US" sz="2400" dirty="0" smtClean="0"/>
              <a:t>green = </a:t>
            </a:r>
            <a:r>
              <a:rPr lang="en-US" sz="2400" dirty="0"/>
              <a:t>…</a:t>
            </a:r>
            <a:r>
              <a:rPr lang="en-US" sz="2400" dirty="0" smtClean="0"/>
              <a:t>;</a:t>
            </a:r>
          </a:p>
          <a:p>
            <a:r>
              <a:rPr lang="en-US" sz="2400" dirty="0" smtClean="0"/>
              <a:t>…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152400"/>
            <a:ext cx="8153400" cy="990600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Class </a:t>
            </a:r>
            <a:r>
              <a:rPr lang="en-US" sz="3600" dirty="0" err="1" smtClean="0">
                <a:solidFill>
                  <a:srgbClr val="800000"/>
                </a:solidFill>
              </a:rPr>
              <a:t>java.awt.Color</a:t>
            </a:r>
            <a:r>
              <a:rPr lang="en-US" sz="3600" dirty="0" smtClean="0">
                <a:solidFill>
                  <a:srgbClr val="800000"/>
                </a:solidFill>
              </a:rPr>
              <a:t> uses static variables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05119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17161</TotalTime>
  <Words>1980</Words>
  <Application>Microsoft Macintosh PowerPoint</Application>
  <PresentationFormat>On-screen Show (4:3)</PresentationFormat>
  <Paragraphs>398</Paragraphs>
  <Slides>21</Slides>
  <Notes>5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2" baseType="lpstr">
      <vt:lpstr>Median</vt:lpstr>
      <vt:lpstr>CS/ENGRD 2110 Fall 2016</vt:lpstr>
      <vt:lpstr>Announcements</vt:lpstr>
      <vt:lpstr>References to text and JavaSummary.pptx</vt:lpstr>
      <vt:lpstr>Homework</vt:lpstr>
      <vt:lpstr> A bit about testing</vt:lpstr>
      <vt:lpstr>Class W (for Worker)</vt:lpstr>
      <vt:lpstr>Class Object: the superest class of them all</vt:lpstr>
      <vt:lpstr>A note on design</vt:lpstr>
      <vt:lpstr>What is “the name of” the object?</vt:lpstr>
      <vt:lpstr>Method toString</vt:lpstr>
      <vt:lpstr>Method toString</vt:lpstr>
      <vt:lpstr>Another example of toString()</vt:lpstr>
      <vt:lpstr>What about this</vt:lpstr>
      <vt:lpstr>Intro to static components</vt:lpstr>
      <vt:lpstr>Intro to static components</vt:lpstr>
      <vt:lpstr>Intro to static components</vt:lpstr>
      <vt:lpstr>Good example of static methods</vt:lpstr>
      <vt:lpstr>Java application</vt:lpstr>
      <vt:lpstr>Use of static variables:  Maintain info about created objects</vt:lpstr>
      <vt:lpstr>Uses of static variables:       Implement the Singleton pattern</vt:lpstr>
      <vt:lpstr>Class java.awt.Color uses static variables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CS/ENGRD 2110 (formerly CS 211) Fall 2009</dc:title>
  <dc:creator>Ken</dc:creator>
  <cp:lastModifiedBy>David Gries</cp:lastModifiedBy>
  <cp:revision>445</cp:revision>
  <cp:lastPrinted>2013-01-16T16:51:30Z</cp:lastPrinted>
  <dcterms:created xsi:type="dcterms:W3CDTF">2006-08-16T00:00:00Z</dcterms:created>
  <dcterms:modified xsi:type="dcterms:W3CDTF">2016-09-01T05:27:37Z</dcterms:modified>
</cp:coreProperties>
</file>