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5" r:id="rId3"/>
    <p:sldId id="318" r:id="rId4"/>
    <p:sldId id="320" r:id="rId5"/>
    <p:sldId id="314" r:id="rId6"/>
    <p:sldId id="322" r:id="rId7"/>
    <p:sldId id="282" r:id="rId8"/>
    <p:sldId id="313" r:id="rId9"/>
    <p:sldId id="289" r:id="rId10"/>
    <p:sldId id="297" r:id="rId11"/>
    <p:sldId id="298" r:id="rId12"/>
    <p:sldId id="299" r:id="rId13"/>
    <p:sldId id="300" r:id="rId14"/>
    <p:sldId id="321" r:id="rId15"/>
    <p:sldId id="303" r:id="rId16"/>
    <p:sldId id="304" r:id="rId17"/>
    <p:sldId id="301" r:id="rId18"/>
    <p:sldId id="302" r:id="rId19"/>
    <p:sldId id="305" r:id="rId20"/>
    <p:sldId id="306" r:id="rId21"/>
    <p:sldId id="307" r:id="rId22"/>
    <p:sldId id="308" r:id="rId23"/>
    <p:sldId id="309" r:id="rId24"/>
    <p:sldId id="310" r:id="rId25"/>
    <p:sldId id="319" r:id="rId26"/>
    <p:sldId id="311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4" autoAdjust="0"/>
  </p:normalViewPr>
  <p:slideViewPr>
    <p:cSldViewPr>
      <p:cViewPr varScale="1">
        <p:scale>
          <a:sx n="90" d="100"/>
          <a:sy n="90" d="100"/>
        </p:scale>
        <p:origin x="-1216" y="-112"/>
      </p:cViewPr>
      <p:guideLst>
        <p:guide orient="horz" pos="3072"/>
        <p:guide pos="2880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8/30/16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8/30/16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8/30/16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8/30/16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8/30/16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8/30/16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8/30/16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8/30/16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8/30/16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8/30/16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8/30/16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8/30/16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rnell.videonote.com/channels/583" TargetMode="External"/><Relationship Id="rId3" Type="http://schemas.openxmlformats.org/officeDocument/2006/relationships/hyperlink" Target="https://www.engineering.cornell.edu/brand/independent/students/jerica-huang.cfm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2016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3: Fields, getters and setters, constructors, testing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C</a:t>
            </a:r>
            <a:r>
              <a:rPr lang="en-US" sz="3200" dirty="0" smtClean="0">
                <a:solidFill>
                  <a:srgbClr val="800000"/>
                </a:solidFill>
              </a:rPr>
              <a:t>lass Time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962400"/>
            <a:ext cx="42672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Access modifier </a:t>
            </a:r>
            <a:r>
              <a:rPr lang="en-US" sz="2400" b="1" dirty="0" smtClean="0">
                <a:solidFill>
                  <a:srgbClr val="800000"/>
                </a:solidFill>
              </a:rPr>
              <a:t>private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can’t see field from outside class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make fields private, unless there is a real reason to make public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104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Class invariant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1534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/** An instance maintains a time of day */</a:t>
            </a:r>
          </a:p>
          <a:p>
            <a:pPr marL="0" indent="0">
              <a:buNone/>
            </a:pP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Time {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hr</a:t>
            </a:r>
            <a:r>
              <a:rPr lang="en-US" sz="2400" dirty="0" smtClean="0"/>
              <a:t>;    </a:t>
            </a:r>
            <a:r>
              <a:rPr lang="en-US" sz="2400" dirty="0" smtClean="0">
                <a:solidFill>
                  <a:srgbClr val="008000"/>
                </a:solidFill>
              </a:rPr>
              <a:t>// hour of the day, in 0..23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min;  </a:t>
            </a:r>
            <a:r>
              <a:rPr lang="en-US" sz="2400" dirty="0" smtClean="0">
                <a:solidFill>
                  <a:srgbClr val="008000"/>
                </a:solidFill>
              </a:rPr>
              <a:t>// minute of the hour, in 0..59</a:t>
            </a:r>
            <a:endParaRPr lang="en-US" sz="2400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914400"/>
            <a:ext cx="2667000" cy="193899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</a:rPr>
              <a:t>Class invariant</a:t>
            </a:r>
            <a:r>
              <a:rPr lang="en-US" sz="2400" dirty="0" smtClean="0"/>
              <a:t>: collection of </a:t>
            </a:r>
            <a:r>
              <a:rPr lang="en-US" sz="2400" dirty="0" err="1" smtClean="0"/>
              <a:t>defs</a:t>
            </a:r>
            <a:r>
              <a:rPr lang="en-US" sz="2400" dirty="0" smtClean="0"/>
              <a:t> of variables and constraints on them </a:t>
            </a:r>
            <a:r>
              <a:rPr lang="en-US" sz="2400" dirty="0" smtClean="0">
                <a:solidFill>
                  <a:srgbClr val="008000"/>
                </a:solidFill>
              </a:rPr>
              <a:t>(green stuff)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9200" y="3810000"/>
            <a:ext cx="6705600" cy="261610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Software engineering principle</a:t>
            </a:r>
            <a:r>
              <a:rPr lang="en-US" sz="2400" dirty="0" smtClean="0"/>
              <a:t>: Always write a clear, precise class invariant, which describes all fields.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Call of every method starts with class invariant true and should end with class invariant true.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Frequent reference to class invariant while programming can prevent mistakes.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616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Getter methods (functions)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4739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hour of the day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minute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the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hour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getMin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min;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198" y="4343400"/>
            <a:ext cx="2438399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267200" y="3066872"/>
            <a:ext cx="4343400" cy="1200328"/>
            <a:chOff x="4267200" y="2971800"/>
            <a:chExt cx="4343400" cy="1200328"/>
          </a:xfrm>
        </p:grpSpPr>
        <p:sp>
          <p:nvSpPr>
            <p:cNvPr id="6" name="TextBox 5"/>
            <p:cNvSpPr txBox="1"/>
            <p:nvPr/>
          </p:nvSpPr>
          <p:spPr>
            <a:xfrm>
              <a:off x="5181600" y="2971800"/>
              <a:ext cx="3429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Spec goes </a:t>
              </a:r>
              <a:r>
                <a:rPr lang="en-US" sz="2400" dirty="0" smtClean="0">
                  <a:solidFill>
                    <a:srgbClr val="FF0000"/>
                  </a:solidFill>
                </a:rPr>
                <a:t>before</a:t>
              </a:r>
              <a:r>
                <a:rPr lang="en-US" sz="2400" dirty="0" smtClean="0"/>
                <a:t> method.</a:t>
              </a:r>
            </a:p>
            <a:p>
              <a:r>
                <a:rPr lang="en-US" sz="2400" dirty="0" smtClean="0"/>
                <a:t>It’s a </a:t>
              </a:r>
              <a:r>
                <a:rPr lang="en-US" sz="2400" dirty="0" err="1" smtClean="0"/>
                <a:t>Javadoc</a:t>
              </a:r>
              <a:r>
                <a:rPr lang="en-US" sz="2400" dirty="0" smtClean="0"/>
                <a:t> comment</a:t>
              </a:r>
              <a:br>
                <a:rPr lang="en-US" sz="2400" dirty="0" smtClean="0"/>
              </a:br>
              <a:r>
                <a:rPr lang="en-US" sz="2400" dirty="0" smtClean="0"/>
                <a:t>—starts with /**</a:t>
              </a:r>
              <a:endParaRPr lang="en-US" sz="2400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4267200" y="3200400"/>
              <a:ext cx="990600" cy="0"/>
            </a:xfrm>
            <a:prstGeom prst="line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999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 little about type (class)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6169152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 </a:t>
            </a:r>
            <a:r>
              <a:rPr lang="en-US" sz="22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represention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of this time, e.g. 09:05*/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String </a:t>
            </a:r>
            <a:r>
              <a:rPr lang="en-US" sz="2200" dirty="0" err="1" smtClean="0">
                <a:latin typeface="Times New Roman"/>
                <a:cs typeface="Times New Roman"/>
              </a:rPr>
              <a:t>toString</a:t>
            </a:r>
            <a:r>
              <a:rPr lang="en-US" sz="2200" dirty="0" smtClean="0">
                <a:latin typeface="Times New Roman"/>
                <a:cs typeface="Times New Roman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prepend(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  + </a:t>
            </a:r>
            <a:r>
              <a:rPr lang="en-US" sz="2400" dirty="0" smtClean="0"/>
              <a:t> </a:t>
            </a:r>
            <a:r>
              <a:rPr lang="en-US" sz="2400" dirty="0"/>
              <a:t>":"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+  prepend(min);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/** Return i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with preceding 0, if</a:t>
            </a:r>
            <a:b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</a:b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necessary, to make two chars. *</a:t>
            </a: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String prepend(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latin typeface="Times New Roman"/>
                <a:cs typeface="Times New Roman"/>
              </a:rPr>
              <a:t>) </a:t>
            </a:r>
            <a:r>
              <a:rPr lang="en-US" sz="22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if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&gt; 9 ||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&lt; 0)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 </a:t>
            </a:r>
            <a:r>
              <a:rPr lang="en-US" sz="2400" dirty="0" smtClean="0"/>
              <a:t>""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</a:t>
            </a:r>
            <a:r>
              <a:rPr lang="en-US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return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/>
              <a:t>"0"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+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…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2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114800" y="1905000"/>
            <a:ext cx="4724400" cy="1371600"/>
            <a:chOff x="4114800" y="1905000"/>
            <a:chExt cx="4724400" cy="1371600"/>
          </a:xfrm>
        </p:grpSpPr>
        <p:sp>
          <p:nvSpPr>
            <p:cNvPr id="5" name="TextBox 4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double quotes for String literals</a:t>
              </a:r>
              <a:endParaRPr lang="en-US" sz="2400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4114800" y="2667000"/>
              <a:ext cx="2819400" cy="6096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419600" y="3276600"/>
            <a:ext cx="4419600" cy="1200328"/>
            <a:chOff x="4419600" y="1905000"/>
            <a:chExt cx="4419600" cy="1200328"/>
          </a:xfrm>
        </p:grpSpPr>
        <p:sp>
          <p:nvSpPr>
            <p:cNvPr id="24" name="TextBox 23"/>
            <p:cNvSpPr txBox="1"/>
            <p:nvPr/>
          </p:nvSpPr>
          <p:spPr>
            <a:xfrm>
              <a:off x="6934200" y="1905000"/>
              <a:ext cx="1905000" cy="1200328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Java: + is String catenation</a:t>
              </a:r>
              <a:endParaRPr lang="en-US" sz="2400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 flipV="1">
              <a:off x="4419600" y="2209800"/>
              <a:ext cx="2514600" cy="83820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990600" y="5029200"/>
            <a:ext cx="7772400" cy="1592997"/>
            <a:chOff x="990600" y="5029200"/>
            <a:chExt cx="7772400" cy="1592997"/>
          </a:xfrm>
        </p:grpSpPr>
        <p:grpSp>
          <p:nvGrpSpPr>
            <p:cNvPr id="30" name="Group 29"/>
            <p:cNvGrpSpPr/>
            <p:nvPr/>
          </p:nvGrpSpPr>
          <p:grpSpPr>
            <a:xfrm>
              <a:off x="1676400" y="5029200"/>
              <a:ext cx="7086600" cy="1592997"/>
              <a:chOff x="1600200" y="2514600"/>
              <a:chExt cx="7086600" cy="1592997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4572000" y="3276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“helper” function is private, so it can’t be seen outside class</a:t>
                </a:r>
                <a:endParaRPr lang="en-US" sz="2400" dirty="0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 flipH="1" flipV="1">
                <a:off x="1600200" y="2514600"/>
                <a:ext cx="3048000" cy="7620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/>
            <p:cNvCxnSpPr/>
            <p:nvPr/>
          </p:nvCxnSpPr>
          <p:spPr>
            <a:xfrm flipH="1">
              <a:off x="990600" y="5029200"/>
              <a:ext cx="8382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3810000" y="4800600"/>
            <a:ext cx="4953000" cy="914400"/>
            <a:chOff x="3429000" y="5410200"/>
            <a:chExt cx="4953000" cy="914400"/>
          </a:xfrm>
        </p:grpSpPr>
        <p:grpSp>
          <p:nvGrpSpPr>
            <p:cNvPr id="46" name="Group 45"/>
            <p:cNvGrpSpPr/>
            <p:nvPr/>
          </p:nvGrpSpPr>
          <p:grpSpPr>
            <a:xfrm>
              <a:off x="3810000" y="5410200"/>
              <a:ext cx="4572000" cy="914400"/>
              <a:chOff x="3733800" y="2895600"/>
              <a:chExt cx="4572000" cy="91440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4191000" y="2895600"/>
                <a:ext cx="4114800" cy="830997"/>
              </a:xfrm>
              <a:prstGeom prst="rect">
                <a:avLst/>
              </a:prstGeom>
              <a:solidFill>
                <a:srgbClr val="F8DF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/>
                  <a:t>Catenate</a:t>
                </a:r>
                <a:r>
                  <a:rPr lang="en-US" sz="2400" dirty="0" smtClean="0"/>
                  <a:t> with empty String to change any value to a String</a:t>
                </a:r>
                <a:endParaRPr lang="en-US" sz="2400" dirty="0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3733800" y="3505200"/>
                <a:ext cx="533400" cy="304800"/>
              </a:xfrm>
              <a:prstGeom prst="line">
                <a:avLst/>
              </a:prstGeom>
              <a:ln w="22225">
                <a:solidFill>
                  <a:srgbClr val="8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Straight Connector 46"/>
            <p:cNvCxnSpPr/>
            <p:nvPr/>
          </p:nvCxnSpPr>
          <p:spPr>
            <a:xfrm flipH="1">
              <a:off x="3429000" y="6019800"/>
              <a:ext cx="609600" cy="0"/>
            </a:xfrm>
            <a:prstGeom prst="line">
              <a:avLst/>
            </a:prstGeom>
            <a:ln w="381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9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Concatenate or </a:t>
            </a:r>
            <a:r>
              <a:rPr lang="en-US" dirty="0" err="1" smtClean="0"/>
              <a:t>catenate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 never </a:t>
            </a:r>
            <a:r>
              <a:rPr lang="en-US" sz="2400" b="1" dirty="0"/>
              <a:t>concatenate</a:t>
            </a:r>
            <a:r>
              <a:rPr lang="en-US" sz="2400" dirty="0"/>
              <a:t> strings;</a:t>
            </a:r>
          </a:p>
          <a:p>
            <a:pPr marL="0" indent="0">
              <a:buNone/>
            </a:pPr>
            <a:r>
              <a:rPr lang="en-US" sz="2400" dirty="0"/>
              <a:t>I just </a:t>
            </a:r>
            <a:r>
              <a:rPr lang="en-US" sz="2400" b="1" dirty="0" err="1"/>
              <a:t>catenate</a:t>
            </a:r>
            <a:r>
              <a:rPr lang="en-US" sz="2400" dirty="0"/>
              <a:t> those little things.</a:t>
            </a:r>
          </a:p>
          <a:p>
            <a:pPr marL="0" indent="0">
              <a:buNone/>
            </a:pPr>
            <a:r>
              <a:rPr lang="en-US" sz="2400" dirty="0"/>
              <a:t>Of syllables few,</a:t>
            </a:r>
          </a:p>
          <a:p>
            <a:pPr marL="0" indent="0">
              <a:buNone/>
            </a:pPr>
            <a:r>
              <a:rPr lang="en-US" sz="2400" dirty="0"/>
              <a:t>I'm a man through and through.</a:t>
            </a:r>
          </a:p>
          <a:p>
            <a:pPr marL="0" indent="0">
              <a:buNone/>
            </a:pPr>
            <a:r>
              <a:rPr lang="en-US" sz="2400" dirty="0"/>
              <a:t>Shorter words? My heart joyfully sings!</a:t>
            </a:r>
          </a:p>
        </p:txBody>
      </p:sp>
    </p:spTree>
    <p:extLst>
      <p:ext uri="{BB962C8B-B14F-4D97-AF65-F5344CB8AC3E}">
        <p14:creationId xmlns:p14="http://schemas.microsoft.com/office/powerpoint/2010/main" val="33693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Setter methods (procedures)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397752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the day,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the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562603" y="43434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172199" y="4876800"/>
            <a:ext cx="1143001" cy="990600"/>
            <a:chOff x="6172199" y="4800600"/>
            <a:chExt cx="1143001" cy="990600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6172200" y="48006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67056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/>
          </p:nvSpPr>
          <p:spPr bwMode="auto">
            <a:xfrm>
              <a:off x="6172199" y="54102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</p:grp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6705599" y="5410200"/>
            <a:ext cx="6096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7467600" y="5562600"/>
            <a:ext cx="990600" cy="685800"/>
          </a:xfrm>
          <a:prstGeom prst="rect">
            <a:avLst/>
          </a:prstGeom>
          <a:solidFill>
            <a:srgbClr val="FFCC99"/>
          </a:solidFill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getHour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getMin</a:t>
            </a:r>
            <a:r>
              <a:rPr lang="en-US" sz="2400" dirty="0" smtClean="0"/>
              <a:t>()</a:t>
            </a:r>
          </a:p>
          <a:p>
            <a:pPr algn="ctr"/>
            <a:r>
              <a:rPr lang="en-US" sz="2400" dirty="0" err="1" smtClean="0"/>
              <a:t>toString</a:t>
            </a:r>
            <a:r>
              <a:rPr lang="en-US" sz="2400" dirty="0" smtClean="0"/>
              <a:t>()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400" y="1630740"/>
            <a:ext cx="2209800" cy="1569660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o way to store value in a field!</a:t>
            </a:r>
          </a:p>
          <a:p>
            <a:r>
              <a:rPr lang="en-US" sz="2400" dirty="0" smtClean="0"/>
              <a:t>We can add a “</a:t>
            </a:r>
            <a:r>
              <a:rPr lang="en-US" sz="2400" dirty="0" smtClean="0">
                <a:solidFill>
                  <a:srgbClr val="800000"/>
                </a:solidFill>
              </a:rPr>
              <a:t>setter method”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85800" y="3581400"/>
            <a:ext cx="6553200" cy="2900065"/>
            <a:chOff x="914400" y="3581400"/>
            <a:chExt cx="6553200" cy="2900065"/>
          </a:xfrm>
        </p:grpSpPr>
        <p:sp>
          <p:nvSpPr>
            <p:cNvPr id="10" name="Rectangle 9"/>
            <p:cNvSpPr/>
            <p:nvPr/>
          </p:nvSpPr>
          <p:spPr>
            <a:xfrm>
              <a:off x="914400" y="3581400"/>
              <a:ext cx="487680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/** Change this object’s hour to h */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public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b="1" dirty="0">
                  <a:solidFill>
                    <a:srgbClr val="800000"/>
                  </a:solidFill>
                  <a:latin typeface="Times New Roman"/>
                  <a:cs typeface="Times New Roman"/>
                </a:rPr>
                <a:t>void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setHour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(</a:t>
              </a:r>
              <a:r>
                <a:rPr lang="en-US" sz="2400" b="1" dirty="0" err="1">
                  <a:solidFill>
                    <a:srgbClr val="800000"/>
                  </a:solidFill>
                  <a:latin typeface="Times New Roman"/>
                  <a:cs typeface="Times New Roman"/>
                </a:rPr>
                <a:t>int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h) {</a:t>
              </a:r>
            </a:p>
            <a:p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      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hr</a:t>
              </a:r>
              <a:r>
                <a:rPr lang="en-US" sz="2400" dirty="0">
                  <a:solidFill>
                    <a:srgbClr val="800000"/>
                  </a:solidFill>
                  <a:latin typeface="Times New Roman"/>
                  <a:cs typeface="Times New Roman"/>
                </a:rPr>
                <a:t>=  h;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}</a:t>
              </a:r>
              <a:endParaRPr lang="en-US" sz="2400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13569" y="60198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0" y="6096000"/>
            <a:ext cx="3954628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setHour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 is now in the object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0580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Setter methods (procedures)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6096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instance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d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ay, 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in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…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4495800"/>
            <a:ext cx="3047997" cy="2209800"/>
            <a:chOff x="4407647" y="2133600"/>
            <a:chExt cx="3059953" cy="2438400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4407647" y="2667000"/>
              <a:ext cx="3059953" cy="1905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07650" y="2133600"/>
              <a:ext cx="1752601" cy="609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>
                  <a:solidFill>
                    <a:srgbClr val="8B008C"/>
                  </a:solidFill>
                </a:rPr>
                <a:t>Time@fa8</a:t>
              </a:r>
              <a:endParaRPr lang="en-US" sz="2400" dirty="0"/>
            </a:p>
          </p:txBody>
        </p:sp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6553200" y="2667000"/>
              <a:ext cx="9144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Time</a:t>
              </a:r>
              <a:endParaRPr lang="en-US" sz="2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28996" y="5029200"/>
            <a:ext cx="1143004" cy="1066800"/>
            <a:chOff x="3428996" y="5029200"/>
            <a:chExt cx="1143004" cy="1066800"/>
          </a:xfrm>
        </p:grpSpPr>
        <p:grpSp>
          <p:nvGrpSpPr>
            <p:cNvPr id="29" name="Group 28"/>
            <p:cNvGrpSpPr/>
            <p:nvPr/>
          </p:nvGrpSpPr>
          <p:grpSpPr>
            <a:xfrm>
              <a:off x="3428996" y="5029200"/>
              <a:ext cx="1143001" cy="990600"/>
              <a:chOff x="6172199" y="4800600"/>
              <a:chExt cx="1143001" cy="990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3962400" y="56388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85800" y="3505200"/>
            <a:ext cx="487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Change this object’s hour to h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setHour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</a:t>
            </a:r>
            <a:r>
              <a:rPr lang="en-US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h) 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=  h;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95597" y="5715000"/>
            <a:ext cx="2819400" cy="918865"/>
            <a:chOff x="2895597" y="5715000"/>
            <a:chExt cx="2819400" cy="918865"/>
          </a:xfrm>
        </p:grpSpPr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4724397" y="57150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597" y="6172200"/>
              <a:ext cx="15540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  <a:endParaRPr lang="en-US" sz="2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172200" y="1371600"/>
            <a:ext cx="2667000" cy="4678203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Do not say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    “</a:t>
            </a:r>
            <a:r>
              <a:rPr lang="en-US" sz="2400" dirty="0" smtClean="0">
                <a:solidFill>
                  <a:srgbClr val="800000"/>
                </a:solidFill>
              </a:rPr>
              <a:t>set field </a:t>
            </a:r>
            <a:r>
              <a:rPr lang="en-US" sz="2400" dirty="0" err="1" smtClean="0">
                <a:solidFill>
                  <a:srgbClr val="800000"/>
                </a:solidFill>
              </a:rPr>
              <a:t>hr</a:t>
            </a:r>
            <a:r>
              <a:rPr lang="en-US" sz="2400" dirty="0" smtClean="0">
                <a:solidFill>
                  <a:srgbClr val="800000"/>
                </a:solidFill>
              </a:rPr>
              <a:t> to h</a:t>
            </a:r>
            <a:r>
              <a:rPr lang="en-US" sz="2400" dirty="0" smtClean="0"/>
              <a:t>”</a:t>
            </a:r>
          </a:p>
          <a:p>
            <a:pPr algn="r"/>
            <a:r>
              <a:rPr lang="en-US" sz="2400" dirty="0" smtClean="0"/>
              <a:t>User does not know there is a field. All user knows is that </a:t>
            </a:r>
            <a:r>
              <a:rPr lang="en-US" sz="2400" dirty="0" smtClean="0">
                <a:solidFill>
                  <a:srgbClr val="800000"/>
                </a:solidFill>
              </a:rPr>
              <a:t>Time </a:t>
            </a:r>
            <a:r>
              <a:rPr lang="en-US" sz="2400" dirty="0" smtClean="0"/>
              <a:t>maintains hours and minutes. Later, we show an </a:t>
            </a:r>
            <a:r>
              <a:rPr lang="en-US" sz="2400" dirty="0" err="1" smtClean="0"/>
              <a:t>imple</a:t>
            </a:r>
            <a:r>
              <a:rPr lang="en-US" sz="2400" dirty="0" smtClean="0"/>
              <a:t>-mentation that doesn’t have field h but “behavior” is the same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419600" y="2209800"/>
            <a:ext cx="1981200" cy="1524000"/>
          </a:xfrm>
          <a:prstGeom prst="straightConnector1">
            <a:avLst/>
          </a:prstGeom>
          <a:ln w="2857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20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using a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24000"/>
            <a:ext cx="748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Eclipse, use menu item </a:t>
            </a:r>
            <a:r>
              <a:rPr lang="en-US" sz="2400" dirty="0" smtClean="0">
                <a:solidFill>
                  <a:srgbClr val="800000"/>
                </a:solidFill>
              </a:rPr>
              <a:t>File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New  </a:t>
            </a:r>
            <a:r>
              <a:rPr lang="en-US" sz="2400" dirty="0" err="1" smtClean="0">
                <a:solidFill>
                  <a:srgbClr val="800000"/>
                </a:solidFill>
                <a:sym typeface="Wingdings"/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 Test Case </a:t>
            </a:r>
            <a:r>
              <a:rPr lang="en-US" sz="2400" dirty="0" smtClean="0">
                <a:sym typeface="Wingdings"/>
              </a:rPr>
              <a:t>to create a class that looks like this: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4495800" cy="320087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static </a:t>
            </a:r>
            <a:r>
              <a:rPr lang="en-US" sz="2400" dirty="0" err="1">
                <a:latin typeface="Times New Roman"/>
                <a:cs typeface="Times New Roman"/>
              </a:rPr>
              <a:t>org.junit.Assert</a:t>
            </a:r>
            <a:r>
              <a:rPr lang="en-US" sz="2400" dirty="0">
                <a:latin typeface="Times New Roman"/>
                <a:cs typeface="Times New Roman"/>
              </a:rPr>
              <a:t>.*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import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org.junit.Test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test()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fail("Not yet implemented");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2209800"/>
            <a:ext cx="373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smtClean="0"/>
              <a:t>in </a:t>
            </a:r>
            <a:r>
              <a:rPr lang="en-US" sz="2400" dirty="0" smtClean="0">
                <a:solidFill>
                  <a:srgbClr val="800000"/>
                </a:solidFill>
              </a:rPr>
              <a:t>Package Explorer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Use menu item </a:t>
            </a:r>
            <a:r>
              <a:rPr lang="en-US" sz="2400" dirty="0" smtClean="0">
                <a:solidFill>
                  <a:srgbClr val="800000"/>
                </a:solidFill>
              </a:rPr>
              <a:t>Run </a:t>
            </a:r>
            <a:r>
              <a:rPr lang="en-US" sz="2400" dirty="0" smtClean="0">
                <a:solidFill>
                  <a:srgbClr val="800000"/>
                </a:solidFill>
                <a:sym typeface="Wingdings"/>
              </a:rPr>
              <a:t> Run</a:t>
            </a:r>
            <a:r>
              <a:rPr lang="en-US" sz="2400" dirty="0" smtClean="0">
                <a:sym typeface="Wingdings"/>
              </a:rPr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Procedure </a:t>
            </a:r>
            <a:r>
              <a:rPr lang="en-US" sz="2400" dirty="0" smtClean="0">
                <a:solidFill>
                  <a:srgbClr val="800000"/>
                </a:solidFill>
              </a:rPr>
              <a:t>test</a:t>
            </a:r>
            <a:r>
              <a:rPr lang="en-US" sz="2400" dirty="0" smtClean="0"/>
              <a:t> is called, and the call </a:t>
            </a:r>
            <a:r>
              <a:rPr lang="en-US" sz="2400" dirty="0" smtClean="0">
                <a:solidFill>
                  <a:srgbClr val="800000"/>
                </a:solidFill>
              </a:rPr>
              <a:t>fail(…)</a:t>
            </a:r>
            <a:r>
              <a:rPr lang="en-US" sz="2400" dirty="0" smtClean="0"/>
              <a:t> causes execution to fail:</a:t>
            </a:r>
            <a:endParaRPr lang="en-US" sz="2400" dirty="0"/>
          </a:p>
        </p:txBody>
      </p:sp>
      <p:pic>
        <p:nvPicPr>
          <p:cNvPr id="11" name="Picture 10" descr="fail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5410200"/>
            <a:ext cx="43307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using a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5410200" cy="393954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…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testConstructor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(0, 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(0, t1.getMin();</a:t>
            </a:r>
          </a:p>
          <a:p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("00:00", t1.toString());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155454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and save a suite of “test cases” in </a:t>
            </a:r>
            <a:r>
              <a:rPr lang="en-US" sz="2400" dirty="0" err="1" smtClean="0"/>
              <a:t>TimeTester</a:t>
            </a:r>
            <a:r>
              <a:rPr lang="en-US" sz="2400" dirty="0" smtClean="0"/>
              <a:t>, to test that all methods in Time are correct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7481" y="3200400"/>
            <a:ext cx="357591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Store new Time object in t1.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5257800"/>
            <a:ext cx="5891156" cy="1200328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 green light if expected value equals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computed value, red light if not:</a:t>
            </a:r>
          </a:p>
          <a:p>
            <a:r>
              <a:rPr lang="en-US" sz="2400" dirty="0" err="1" smtClean="0">
                <a:solidFill>
                  <a:srgbClr val="800000"/>
                </a:solidFill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</a:rPr>
              <a:t>(expected value, computed value);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0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Test setter method in </a:t>
            </a:r>
            <a:r>
              <a:rPr lang="en-US" sz="3200" dirty="0" err="1" smtClean="0">
                <a:solidFill>
                  <a:srgbClr val="800000"/>
                </a:solidFill>
              </a:rPr>
              <a:t>JUnit</a:t>
            </a:r>
            <a:r>
              <a:rPr lang="en-US" sz="3200" dirty="0" smtClean="0">
                <a:solidFill>
                  <a:srgbClr val="800000"/>
                </a:solidFill>
              </a:rPr>
              <a:t> testing class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00200"/>
            <a:ext cx="4648200" cy="4093428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…</a:t>
            </a:r>
          </a:p>
          <a:p>
            <a:pPr>
              <a:spcBef>
                <a:spcPts val="1200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testSetters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Time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Time()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t1.setHour(21);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(21,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.getHour(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638803" y="4343400"/>
            <a:ext cx="3047997" cy="2209800"/>
            <a:chOff x="5638803" y="4343400"/>
            <a:chExt cx="3047997" cy="2209800"/>
          </a:xfrm>
        </p:grpSpPr>
        <p:grpSp>
          <p:nvGrpSpPr>
            <p:cNvPr id="21" name="Group 20"/>
            <p:cNvGrpSpPr/>
            <p:nvPr/>
          </p:nvGrpSpPr>
          <p:grpSpPr>
            <a:xfrm>
              <a:off x="5638803" y="4343400"/>
              <a:ext cx="3047997" cy="2209800"/>
              <a:chOff x="4407647" y="2133600"/>
              <a:chExt cx="3059953" cy="2438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6248399" y="4876800"/>
              <a:ext cx="1143004" cy="1066800"/>
              <a:chOff x="3428996" y="5029200"/>
              <a:chExt cx="1143004" cy="10668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28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9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30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5715000" y="5562600"/>
              <a:ext cx="2819400" cy="918865"/>
              <a:chOff x="2895597" y="5715000"/>
              <a:chExt cx="2819400" cy="918865"/>
            </a:xfrm>
          </p:grpSpPr>
          <p:sp>
            <p:nvSpPr>
              <p:cNvPr id="32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sp>
        <p:nvSpPr>
          <p:cNvPr id="7" name="TextBox 6"/>
          <p:cNvSpPr txBox="1"/>
          <p:nvPr/>
        </p:nvSpPr>
        <p:spPr>
          <a:xfrm>
            <a:off x="5410200" y="1600200"/>
            <a:ext cx="342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TimeTester</a:t>
            </a:r>
            <a:r>
              <a:rPr lang="en-US" sz="2400" dirty="0" smtClean="0"/>
              <a:t> can have several test methods, each preceded by @Test.</a:t>
            </a:r>
          </a:p>
          <a:p>
            <a:endParaRPr lang="en-US" sz="2400" dirty="0"/>
          </a:p>
          <a:p>
            <a:r>
              <a:rPr lang="en-US" sz="2400" dirty="0" smtClean="0"/>
              <a:t>All are called when menu item Run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sz="2400" dirty="0" smtClean="0"/>
              <a:t>Run is selected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54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CS2110 Announcements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A1 </a:t>
            </a:r>
            <a:r>
              <a:rPr lang="en-US" sz="2400" dirty="0" smtClean="0">
                <a:solidFill>
                  <a:srgbClr val="FF0000"/>
                </a:solidFill>
              </a:rPr>
              <a:t>on course </a:t>
            </a:r>
            <a:r>
              <a:rPr lang="en-US" sz="2400" dirty="0">
                <a:solidFill>
                  <a:srgbClr val="FF0000"/>
                </a:solidFill>
              </a:rPr>
              <a:t>website </a:t>
            </a:r>
            <a:r>
              <a:rPr lang="en-US" sz="2400" dirty="0" smtClean="0">
                <a:solidFill>
                  <a:srgbClr val="FF0000"/>
                </a:solidFill>
              </a:rPr>
              <a:t>Tuesday morning. 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Piazza: </a:t>
            </a:r>
            <a:r>
              <a:rPr lang="en-US" sz="2400" dirty="0" smtClean="0">
                <a:solidFill>
                  <a:srgbClr val="0000FF"/>
                </a:solidFill>
              </a:rPr>
              <a:t>Check </a:t>
            </a:r>
            <a:r>
              <a:rPr lang="en-US" sz="2400" dirty="0">
                <a:solidFill>
                  <a:srgbClr val="0000FF"/>
                </a:solidFill>
              </a:rPr>
              <a:t>course Piazza regularly for </a:t>
            </a:r>
            <a:r>
              <a:rPr lang="en-US" sz="2400" dirty="0" smtClean="0">
                <a:solidFill>
                  <a:srgbClr val="0000FF"/>
                </a:solidFill>
              </a:rPr>
              <a:t>announcements.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T</a:t>
            </a:r>
            <a:r>
              <a:rPr lang="en-US" sz="2400" dirty="0" smtClean="0">
                <a:solidFill>
                  <a:srgbClr val="0000FF"/>
                </a:solidFill>
              </a:rPr>
              <a:t>o </a:t>
            </a:r>
            <a:r>
              <a:rPr lang="en-US" sz="2400" dirty="0">
                <a:solidFill>
                  <a:srgbClr val="0000FF"/>
                </a:solidFill>
              </a:rPr>
              <a:t>learn about issues with </a:t>
            </a:r>
            <a:r>
              <a:rPr lang="en-US" sz="2400" dirty="0" smtClean="0">
                <a:solidFill>
                  <a:srgbClr val="0000FF"/>
                </a:solidFill>
              </a:rPr>
              <a:t>A1, check pinned A1 FAQs note often!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Take course S/U?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OK with us. Check with your advisor/major. To get an S, you need to do at least C– work. Do D+ work or less, you get a U.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hlinkClick r:id="rId2"/>
              </a:rPr>
              <a:t>http://cornell.videonote.com/channels/</a:t>
            </a:r>
            <a:r>
              <a:rPr lang="en-US" sz="2400" dirty="0" smtClean="0">
                <a:solidFill>
                  <a:srgbClr val="800000"/>
                </a:solidFill>
                <a:hlinkClick r:id="rId2"/>
              </a:rPr>
              <a:t>583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Check </a:t>
            </a:r>
            <a:r>
              <a:rPr lang="en-US" sz="2400" dirty="0"/>
              <a:t>out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 err="1">
                <a:hlinkClick r:id="rId3"/>
              </a:rPr>
              <a:t>www.engineering.cornell.edu</a:t>
            </a:r>
            <a:r>
              <a:rPr lang="en-US" sz="2400" dirty="0">
                <a:hlinkClick r:id="rId3"/>
              </a:rPr>
              <a:t>/brand/independent/students/</a:t>
            </a:r>
            <a:r>
              <a:rPr lang="en-US" sz="2400" dirty="0" err="1">
                <a:hlinkClick r:id="rId3"/>
              </a:rPr>
              <a:t>jerica-huang.cfm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9536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Constructors —new kind of method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524000"/>
            <a:ext cx="2514600" cy="2677656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C</a:t>
            </a:r>
            <a:r>
              <a:rPr lang="en-US" sz="2400" dirty="0" smtClean="0">
                <a:latin typeface="Times New Roman"/>
                <a:cs typeface="Times New Roman"/>
              </a:rPr>
              <a:t>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b;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</a:t>
            </a:r>
            <a:r>
              <a:rPr lang="en-US" sz="2400" b="1" dirty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d;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b="1" dirty="0" smtClean="0">
                <a:latin typeface="Times New Roman"/>
                <a:cs typeface="Times New Roman"/>
              </a:rPr>
              <a:t>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e;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1676400"/>
            <a:ext cx="4724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 has lots of fields. Initializing an object can be a pain —assuming there are suitable setter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321076"/>
            <a:ext cx="2590800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  </a:t>
            </a:r>
            <a:r>
              <a:rPr lang="en-US" sz="2400" dirty="0" err="1"/>
              <a:t>var</a:t>
            </a:r>
            <a:r>
              <a:rPr lang="en-US" sz="2400" dirty="0"/>
              <a:t>= </a:t>
            </a:r>
            <a:r>
              <a:rPr lang="en-US" sz="2400" b="1" dirty="0"/>
              <a:t>new</a:t>
            </a:r>
            <a:r>
              <a:rPr lang="en-US" sz="2400" dirty="0"/>
              <a:t> C();</a:t>
            </a:r>
          </a:p>
          <a:p>
            <a:r>
              <a:rPr lang="en-US" sz="2400" dirty="0" err="1"/>
              <a:t>var.setA</a:t>
            </a:r>
            <a:r>
              <a:rPr lang="en-US" sz="2400" dirty="0"/>
              <a:t>(2);</a:t>
            </a:r>
          </a:p>
          <a:p>
            <a:r>
              <a:rPr lang="en-US" sz="2400" dirty="0" err="1"/>
              <a:t>var.setB</a:t>
            </a:r>
            <a:r>
              <a:rPr lang="en-US" sz="2400" dirty="0"/>
              <a:t>(20);</a:t>
            </a:r>
          </a:p>
          <a:p>
            <a:r>
              <a:rPr lang="en-US" sz="2400" dirty="0" err="1"/>
              <a:t>var.setC</a:t>
            </a:r>
            <a:r>
              <a:rPr lang="en-US" sz="2400" dirty="0"/>
              <a:t>(35);</a:t>
            </a:r>
          </a:p>
          <a:p>
            <a:r>
              <a:rPr lang="en-US" sz="2400" dirty="0" err="1"/>
              <a:t>var.setD</a:t>
            </a:r>
            <a:r>
              <a:rPr lang="en-US" sz="2400" dirty="0"/>
              <a:t>(</a:t>
            </a:r>
            <a:r>
              <a:rPr lang="en-US" sz="2400" dirty="0" smtClean="0"/>
              <a:t>-15</a:t>
            </a:r>
            <a:r>
              <a:rPr lang="en-US" sz="2400" dirty="0"/>
              <a:t>);</a:t>
            </a:r>
          </a:p>
          <a:p>
            <a:r>
              <a:rPr lang="en-US" sz="2400" dirty="0" err="1"/>
              <a:t>var.setE</a:t>
            </a:r>
            <a:r>
              <a:rPr lang="en-US" sz="2400" dirty="0"/>
              <a:t>(150)</a:t>
            </a:r>
            <a:r>
              <a:rPr lang="en-US" sz="2400" dirty="0" smtClean="0"/>
              <a:t>;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429000" y="5257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But first, must write a new method called a </a:t>
            </a:r>
            <a:r>
              <a:rPr lang="en-US" sz="2400" dirty="0" smtClean="0">
                <a:solidFill>
                  <a:srgbClr val="FF0000"/>
                </a:solidFill>
              </a:rPr>
              <a:t>constructor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429000" y="3276600"/>
            <a:ext cx="4774894" cy="1528465"/>
            <a:chOff x="3429000" y="3276600"/>
            <a:chExt cx="4774894" cy="1528465"/>
          </a:xfrm>
        </p:grpSpPr>
        <p:sp>
          <p:nvSpPr>
            <p:cNvPr id="5" name="TextBox 4"/>
            <p:cNvSpPr txBox="1"/>
            <p:nvPr/>
          </p:nvSpPr>
          <p:spPr>
            <a:xfrm>
              <a:off x="3733800" y="4343400"/>
              <a:ext cx="44700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C </a:t>
              </a:r>
              <a:r>
                <a:rPr lang="en-US" sz="2400" dirty="0" err="1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var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= </a:t>
              </a:r>
              <a:r>
                <a:rPr lang="en-US" sz="2400" b="1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 C(2, 20, 35, -15, 150); </a:t>
              </a:r>
              <a:endParaRPr lang="en-US" sz="2400" b="1" dirty="0">
                <a:solidFill>
                  <a:srgbClr val="8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327660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/>
                <a:t>Easier way to initialize the fields, in the new-expression itself. Use: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707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Constructors —new kind of method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5254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2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h hours and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                                                        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Time(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h,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2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= 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min= 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  <a:endParaRPr lang="en-US" sz="22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5000" y="1676400"/>
            <a:ext cx="297180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Purpose of </a:t>
            </a:r>
            <a:r>
              <a:rPr lang="en-US" sz="2400" dirty="0" smtClean="0"/>
              <a:t>constructor: </a:t>
            </a:r>
            <a:r>
              <a:rPr lang="en-US" sz="2400" smtClean="0"/>
              <a:t>Initialize fields </a:t>
            </a:r>
            <a:r>
              <a:rPr lang="en-US" sz="2400" dirty="0" smtClean="0"/>
              <a:t>of a new object so that its class invariant is true</a:t>
            </a:r>
            <a:endParaRPr lang="en-US" sz="2400" dirty="0"/>
          </a:p>
        </p:txBody>
      </p:sp>
      <p:grpSp>
        <p:nvGrpSpPr>
          <p:cNvPr id="32" name="Group 31"/>
          <p:cNvGrpSpPr/>
          <p:nvPr/>
        </p:nvGrpSpPr>
        <p:grpSpPr>
          <a:xfrm>
            <a:off x="381000" y="4419600"/>
            <a:ext cx="2062391" cy="1745397"/>
            <a:chOff x="381000" y="4419600"/>
            <a:chExt cx="2062391" cy="1745397"/>
          </a:xfrm>
        </p:grpSpPr>
        <p:sp>
          <p:nvSpPr>
            <p:cNvPr id="29" name="TextBox 28"/>
            <p:cNvSpPr txBox="1"/>
            <p:nvPr/>
          </p:nvSpPr>
          <p:spPr>
            <a:xfrm>
              <a:off x="381000" y="5334000"/>
              <a:ext cx="2062391" cy="830997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No return type or void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flipV="1">
              <a:off x="1371600" y="4419600"/>
              <a:ext cx="381000" cy="914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209800" y="4495798"/>
            <a:ext cx="3124200" cy="1669199"/>
            <a:chOff x="-71209" y="4038600"/>
            <a:chExt cx="2643554" cy="2043567"/>
          </a:xfrm>
        </p:grpSpPr>
        <p:sp>
          <p:nvSpPr>
            <p:cNvPr id="34" name="TextBox 33"/>
            <p:cNvSpPr txBox="1"/>
            <p:nvPr/>
          </p:nvSpPr>
          <p:spPr>
            <a:xfrm>
              <a:off x="186700" y="5064794"/>
              <a:ext cx="2385645" cy="1017373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Name of constructor is the class name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-71209" y="4038600"/>
              <a:ext cx="1442809" cy="1295400"/>
            </a:xfrm>
            <a:prstGeom prst="line">
              <a:avLst/>
            </a:prstGeom>
            <a:ln w="2540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7315200" y="3200400"/>
            <a:ext cx="146115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Memorize!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3729335"/>
            <a:ext cx="7467600" cy="461665"/>
            <a:chOff x="1295400" y="3729335"/>
            <a:chExt cx="7467600" cy="461665"/>
          </a:xfrm>
        </p:grpSpPr>
        <p:sp>
          <p:nvSpPr>
            <p:cNvPr id="4" name="Rectangle 3"/>
            <p:cNvSpPr/>
            <p:nvPr/>
          </p:nvSpPr>
          <p:spPr>
            <a:xfrm>
              <a:off x="1295400" y="3733800"/>
              <a:ext cx="457200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Precondition: h in 0..23, m in 0..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59</a:t>
              </a:r>
              <a:endParaRPr lang="en-US" sz="22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00367" y="3729335"/>
              <a:ext cx="2462633" cy="461665"/>
            </a:xfrm>
            <a:prstGeom prst="rect">
              <a:avLst/>
            </a:prstGeom>
            <a:solidFill>
              <a:srgbClr val="FFF7F3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Need precondition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437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Revisit the new-expression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867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57200" y="16764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Syntax of new-expression:       </a:t>
            </a:r>
            <a:r>
              <a:rPr lang="en-US" sz="2400" b="1" dirty="0" smtClean="0"/>
              <a:t>new</a:t>
            </a:r>
            <a:r>
              <a:rPr lang="en-US" sz="2400" dirty="0" smtClean="0"/>
              <a:t> &lt;constructor-call&gt;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5334000"/>
            <a:ext cx="44958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you do not declare a constructor, Java puts in this one: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&lt;class-name&gt; () {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2895600"/>
            <a:ext cx="79248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Evaluation of new-expression: 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1. Create a new object of class</a:t>
            </a:r>
            <a:r>
              <a:rPr lang="en-US" sz="2400" dirty="0" smtClean="0"/>
              <a:t>, with default values in fields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2286000"/>
            <a:ext cx="380945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Example:     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Time(9, 5)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3733800"/>
            <a:ext cx="7924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2</a:t>
            </a:r>
            <a:r>
              <a:rPr lang="en-US" sz="2400" dirty="0" smtClean="0">
                <a:solidFill>
                  <a:srgbClr val="800000"/>
                </a:solidFill>
              </a:rPr>
              <a:t>. Execute the constructor-call</a:t>
            </a:r>
            <a:endParaRPr lang="en-US" sz="24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5867400" y="4876800"/>
            <a:ext cx="1752600" cy="457200"/>
            <a:chOff x="3505200" y="4800600"/>
            <a:chExt cx="1752600" cy="457200"/>
          </a:xfrm>
        </p:grpSpPr>
        <p:sp>
          <p:nvSpPr>
            <p:cNvPr id="37" name="Rectangle 22"/>
            <p:cNvSpPr>
              <a:spLocks noChangeArrowheads="1"/>
            </p:cNvSpPr>
            <p:nvPr/>
          </p:nvSpPr>
          <p:spPr bwMode="auto">
            <a:xfrm>
              <a:off x="3505200" y="4800600"/>
              <a:ext cx="5334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8" name="Rectangle 22"/>
            <p:cNvSpPr>
              <a:spLocks noChangeArrowheads="1"/>
            </p:cNvSpPr>
            <p:nvPr/>
          </p:nvSpPr>
          <p:spPr bwMode="auto">
            <a:xfrm>
              <a:off x="4648200" y="48006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262735"/>
            <a:ext cx="4419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3. Give as value of the expression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the name of the new object</a:t>
            </a:r>
            <a:endParaRPr lang="en-US" sz="2400" dirty="0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6255247" y="2724150"/>
            <a:ext cx="1745753" cy="5524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>
                <a:solidFill>
                  <a:srgbClr val="8B008C"/>
                </a:solidFill>
              </a:rPr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1149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5" grpId="0" animBg="1"/>
      <p:bldP spid="36" grpId="0"/>
      <p:bldP spid="39" grpId="0"/>
      <p:bldP spid="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How to test a constructor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3124200"/>
            <a:ext cx="4876800" cy="341632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TimeTester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@Test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void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testConstructor1(</a:t>
            </a:r>
            <a:r>
              <a:rPr lang="en-US" sz="2400" dirty="0">
                <a:latin typeface="Times New Roman"/>
                <a:cs typeface="Times New Roman"/>
              </a:rPr>
              <a:t>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 t1=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new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Time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(9, 5)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(9,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t1.getHour())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assertEquals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(5, t1.getMin();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}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…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764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Create an object using the constructor. Then check that </a:t>
            </a:r>
            <a:r>
              <a:rPr lang="en-US" sz="2400" dirty="0" smtClean="0">
                <a:solidFill>
                  <a:srgbClr val="FF0000"/>
                </a:solidFill>
              </a:rPr>
              <a:t>all fields</a:t>
            </a:r>
            <a:r>
              <a:rPr lang="en-US" sz="2400" dirty="0" smtClean="0"/>
              <a:t> are properly initialized —even those that are not given values in the constructor call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3124200"/>
            <a:ext cx="3048000" cy="2677656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This also checks the getter methods! No need to </a:t>
            </a:r>
            <a:r>
              <a:rPr lang="en-US" sz="2400" smtClean="0"/>
              <a:t>check them </a:t>
            </a:r>
            <a:r>
              <a:rPr lang="en-US" sz="2400" dirty="0" smtClean="0"/>
              <a:t>separately.</a:t>
            </a:r>
          </a:p>
          <a:p>
            <a:endParaRPr lang="en-US" sz="2400" dirty="0" smtClean="0"/>
          </a:p>
          <a:p>
            <a:r>
              <a:rPr lang="en-US" sz="2400" dirty="0" smtClean="0"/>
              <a:t>But, main purpose: check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2351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 second constructor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334000" y="4343400"/>
            <a:ext cx="3276600" cy="2209800"/>
            <a:chOff x="5410200" y="4343400"/>
            <a:chExt cx="3276600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410200" y="4343400"/>
              <a:ext cx="3276600" cy="2209800"/>
              <a:chOff x="4178148" y="2133600"/>
              <a:chExt cx="3289453" cy="2438400"/>
            </a:xfrm>
          </p:grpSpPr>
          <p:sp>
            <p:nvSpPr>
              <p:cNvPr id="24" name="Rectangle 2"/>
              <p:cNvSpPr>
                <a:spLocks noChangeArrowheads="1"/>
              </p:cNvSpPr>
              <p:nvPr/>
            </p:nvSpPr>
            <p:spPr bwMode="auto">
              <a:xfrm>
                <a:off x="4178148" y="2667000"/>
                <a:ext cx="32894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4876800"/>
              <a:ext cx="2286000" cy="457200"/>
              <a:chOff x="2590797" y="5029200"/>
              <a:chExt cx="2286000" cy="457200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2590797" y="5029200"/>
                <a:ext cx="1752596" cy="457200"/>
                <a:chOff x="5334000" y="4800600"/>
                <a:chExt cx="1752596" cy="457200"/>
              </a:xfrm>
            </p:grpSpPr>
            <p:sp>
              <p:nvSpPr>
                <p:cNvPr id="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334000" y="4800600"/>
                  <a:ext cx="5334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22" name="Rectangle 22"/>
                <p:cNvSpPr>
                  <a:spLocks noChangeArrowheads="1"/>
                </p:cNvSpPr>
                <p:nvPr/>
              </p:nvSpPr>
              <p:spPr bwMode="auto">
                <a:xfrm>
                  <a:off x="5867400" y="4800600"/>
                  <a:ext cx="5334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23" name="Rectangle 21"/>
                <p:cNvSpPr>
                  <a:spLocks noChangeArrowheads="1"/>
                </p:cNvSpPr>
                <p:nvPr/>
              </p:nvSpPr>
              <p:spPr bwMode="auto">
                <a:xfrm>
                  <a:off x="6476996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20" name="Rectangle 22"/>
              <p:cNvSpPr>
                <a:spLocks noChangeArrowheads="1"/>
              </p:cNvSpPr>
              <p:nvPr/>
            </p:nvSpPr>
            <p:spPr bwMode="auto">
              <a:xfrm>
                <a:off x="4267197" y="50292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5486400" y="5562600"/>
              <a:ext cx="28194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400" dirty="0" err="1" smtClean="0"/>
                <a:t>getHour</a:t>
              </a:r>
              <a:r>
                <a:rPr lang="en-US" sz="2400" dirty="0" smtClean="0"/>
                <a:t>()  </a:t>
              </a:r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 </a:t>
              </a:r>
              <a:r>
                <a:rPr lang="en-US" sz="2400" dirty="0" err="1" smtClean="0"/>
                <a:t>setHour</a:t>
              </a:r>
              <a:r>
                <a:rPr lang="en-US" sz="2400" dirty="0" smtClean="0"/>
                <a:t>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  <a:p>
              <a:pPr algn="ctr"/>
              <a:r>
                <a:rPr lang="en-US" sz="2400" dirty="0" smtClean="0"/>
                <a:t>Time(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, 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  Time (</a:t>
              </a:r>
              <a:r>
                <a:rPr lang="en-US" sz="2400" dirty="0" err="1" smtClean="0"/>
                <a:t>int</a:t>
              </a:r>
              <a:r>
                <a:rPr lang="en-US" sz="2400" dirty="0" smtClean="0"/>
                <a:t>)</a:t>
              </a:r>
            </a:p>
          </p:txBody>
        </p:sp>
      </p:grpSp>
      <p:sp>
        <p:nvSpPr>
          <p:cNvPr id="27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016752" cy="3733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An object maintains a time of day *</a:t>
            </a:r>
            <a:r>
              <a:rPr lang="en-US" sz="2400" dirty="0" smtClean="0">
                <a:latin typeface="Times New Roman"/>
                <a:cs typeface="Times New Roman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;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//hour of day,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min;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  <a:endParaRPr lang="en-US" sz="24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an instance with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m minutes.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  Precondition: m in 0..(23*60 +59)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Time(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latin typeface="Times New Roman"/>
                <a:cs typeface="Times New Roman"/>
              </a:rPr>
              <a:t>hr</a:t>
            </a:r>
            <a:r>
              <a:rPr lang="en-US" sz="2400" dirty="0" smtClean="0">
                <a:latin typeface="Times New Roman"/>
                <a:cs typeface="Times New Roman"/>
              </a:rPr>
              <a:t>= m/60; min= m%60;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??? What do we put here ???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…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1447800"/>
            <a:ext cx="2971801" cy="230832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Time is overloaded: </a:t>
            </a:r>
            <a:r>
              <a:rPr lang="en-US" sz="2400" dirty="0" smtClean="0"/>
              <a:t>2 constructors! Have different parameter types. Constructor call determines which one is called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5410200"/>
            <a:ext cx="2038238" cy="907941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b="1" dirty="0"/>
              <a:t>n</a:t>
            </a:r>
            <a:r>
              <a:rPr lang="en-US" sz="2400" b="1" dirty="0" smtClean="0"/>
              <a:t>ew</a:t>
            </a:r>
            <a:r>
              <a:rPr lang="en-US" sz="2400" dirty="0" smtClean="0"/>
              <a:t> Time(9, 5)</a:t>
            </a:r>
          </a:p>
          <a:p>
            <a:pPr>
              <a:spcBef>
                <a:spcPts val="600"/>
              </a:spcBef>
            </a:pPr>
            <a:r>
              <a:rPr lang="en-US" sz="2400" b="1" dirty="0"/>
              <a:t>new</a:t>
            </a:r>
            <a:r>
              <a:rPr lang="en-US" sz="2400" dirty="0"/>
              <a:t> Time</a:t>
            </a:r>
            <a:r>
              <a:rPr lang="en-US" sz="2400" dirty="0" smtClean="0"/>
              <a:t>(125)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7309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Generate </a:t>
            </a:r>
            <a:r>
              <a:rPr lang="en-US" sz="3200" dirty="0" err="1" smtClean="0">
                <a:solidFill>
                  <a:srgbClr val="800000"/>
                </a:solidFill>
              </a:rPr>
              <a:t>javadoc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project selected in Package explorer, use menu item </a:t>
            </a:r>
            <a:r>
              <a:rPr lang="en-US" sz="2400" dirty="0" smtClean="0">
                <a:solidFill>
                  <a:srgbClr val="800000"/>
                </a:solidFill>
              </a:rPr>
              <a:t>Project -&gt; Generate </a:t>
            </a:r>
            <a:r>
              <a:rPr lang="en-US" sz="2400" dirty="0" err="1" smtClean="0">
                <a:solidFill>
                  <a:srgbClr val="800000"/>
                </a:solidFill>
              </a:rPr>
              <a:t>javadoc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In Package Explorer, click on </a:t>
            </a:r>
            <a:r>
              <a:rPr lang="en-US" sz="2400" dirty="0" smtClean="0">
                <a:solidFill>
                  <a:srgbClr val="800000"/>
                </a:solidFill>
              </a:rPr>
              <a:t>the project -&gt; doc -&gt; </a:t>
            </a:r>
            <a:r>
              <a:rPr lang="en-US" sz="2400" dirty="0" err="1" smtClean="0">
                <a:solidFill>
                  <a:srgbClr val="800000"/>
                </a:solidFill>
              </a:rPr>
              <a:t>index.html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You get a pane with an API like specification of class Time, in which </a:t>
            </a:r>
            <a:r>
              <a:rPr lang="en-US" sz="2400" dirty="0" err="1" smtClean="0">
                <a:solidFill>
                  <a:srgbClr val="000000"/>
                </a:solidFill>
              </a:rPr>
              <a:t>javadoc</a:t>
            </a:r>
            <a:r>
              <a:rPr lang="en-US" sz="2400" dirty="0" smtClean="0">
                <a:solidFill>
                  <a:srgbClr val="000000"/>
                </a:solidFill>
              </a:rPr>
              <a:t> comments (start with /**) have been extracted!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That is how the API specs were created.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13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M</a:t>
            </a:r>
            <a:r>
              <a:rPr lang="en-US" sz="3200" dirty="0" smtClean="0">
                <a:solidFill>
                  <a:srgbClr val="800000"/>
                </a:solidFill>
              </a:rPr>
              <a:t>ethod specs should not mention fields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3429000" cy="5029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b="1" dirty="0" smtClean="0">
                <a:latin typeface="Times New Roman"/>
                <a:cs typeface="Times New Roman"/>
              </a:rPr>
              <a:t>public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smtClean="0">
                <a:latin typeface="Times New Roman"/>
                <a:cs typeface="Times New Roman"/>
              </a:rPr>
              <a:t>class</a:t>
            </a:r>
            <a:r>
              <a:rPr lang="en-US" sz="2200" dirty="0" smtClean="0">
                <a:latin typeface="Times New Roman"/>
                <a:cs typeface="Times New Roman"/>
              </a:rPr>
              <a:t> Time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dirty="0" err="1" smtClean="0">
                <a:latin typeface="Times New Roman"/>
                <a:cs typeface="Times New Roman"/>
              </a:rPr>
              <a:t>hr</a:t>
            </a:r>
            <a:r>
              <a:rPr lang="en-US" sz="2200" dirty="0" smtClean="0">
                <a:latin typeface="Times New Roman"/>
                <a:cs typeface="Times New Roman"/>
              </a:rPr>
              <a:t>;   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  </a:t>
            </a:r>
            <a:r>
              <a:rPr lang="en-US" sz="2200" b="1" dirty="0" smtClean="0">
                <a:latin typeface="Times New Roman"/>
                <a:cs typeface="Times New Roman"/>
              </a:rPr>
              <a:t>private</a:t>
            </a:r>
            <a:r>
              <a:rPr lang="en-US" sz="2200" dirty="0" smtClean="0">
                <a:latin typeface="Times New Roman"/>
                <a:cs typeface="Times New Roman"/>
              </a:rPr>
              <a:t> </a:t>
            </a:r>
            <a:r>
              <a:rPr lang="en-US" sz="2200" b="1" dirty="0" err="1" smtClean="0">
                <a:latin typeface="Times New Roman"/>
                <a:cs typeface="Times New Roman"/>
              </a:rPr>
              <a:t>int</a:t>
            </a:r>
            <a:r>
              <a:rPr lang="en-US" sz="2200" dirty="0" smtClean="0">
                <a:latin typeface="Times New Roman"/>
                <a:cs typeface="Times New Roman"/>
              </a:rPr>
              <a:t> min; </a:t>
            </a:r>
            <a:r>
              <a:rPr lang="en-US" sz="22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//in 0..59</a:t>
            </a:r>
            <a:endParaRPr lang="en-US" sz="2200" dirty="0" smtClean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()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h;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667000"/>
            <a:ext cx="396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 hour of day*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smtClean="0">
                <a:solidFill>
                  <a:srgbClr val="800000"/>
                </a:solidFill>
                <a:latin typeface="Times New Roman"/>
                <a:cs typeface="Times New Roman"/>
              </a:rPr>
              <a:t>getHour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 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min / 60;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4343400"/>
            <a:ext cx="3047997" cy="2209800"/>
            <a:chOff x="1219200" y="4495800"/>
            <a:chExt cx="3047997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1219200" y="4495800"/>
              <a:ext cx="3047997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295400" y="5029200"/>
              <a:ext cx="1143004" cy="1066800"/>
              <a:chOff x="3428996" y="5029200"/>
              <a:chExt cx="1143004" cy="10668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3428996" y="5029200"/>
                <a:ext cx="1143001" cy="990600"/>
                <a:chOff x="6172199" y="4800600"/>
                <a:chExt cx="1143001" cy="990600"/>
              </a:xfrm>
            </p:grpSpPr>
            <p:sp>
              <p:nvSpPr>
                <p:cNvPr id="14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200" y="48006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err="1" smtClean="0"/>
                    <a:t>hr</a:t>
                  </a:r>
                  <a:endParaRPr lang="en-US" sz="2400" dirty="0"/>
                </a:p>
              </p:txBody>
            </p:sp>
            <p:sp>
              <p:nvSpPr>
                <p:cNvPr id="15" name="Rectangle 22"/>
                <p:cNvSpPr>
                  <a:spLocks noChangeArrowheads="1"/>
                </p:cNvSpPr>
                <p:nvPr/>
              </p:nvSpPr>
              <p:spPr bwMode="auto">
                <a:xfrm>
                  <a:off x="6705600" y="48006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/>
                    <a:t>9</a:t>
                  </a:r>
                </a:p>
              </p:txBody>
            </p:sp>
            <p:sp>
              <p:nvSpPr>
                <p:cNvPr id="16" name="Rectangle 21"/>
                <p:cNvSpPr>
                  <a:spLocks noChangeArrowheads="1"/>
                </p:cNvSpPr>
                <p:nvPr/>
              </p:nvSpPr>
              <p:spPr bwMode="auto">
                <a:xfrm>
                  <a:off x="6172199" y="5410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</p:grpSp>
          <p:sp>
            <p:nvSpPr>
              <p:cNvPr id="17" name="Rectangle 22"/>
              <p:cNvSpPr>
                <a:spLocks noChangeArrowheads="1"/>
              </p:cNvSpPr>
              <p:nvPr/>
            </p:nvSpPr>
            <p:spPr bwMode="auto">
              <a:xfrm>
                <a:off x="3962400" y="56388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5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219200" y="5715000"/>
              <a:ext cx="2819400" cy="918865"/>
              <a:chOff x="2895597" y="5715000"/>
              <a:chExt cx="2819400" cy="918865"/>
            </a:xfrm>
          </p:grpSpPr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4724397" y="57150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895597" y="6172200"/>
                <a:ext cx="155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setHour</a:t>
                </a:r>
                <a:r>
                  <a:rPr lang="en-US" sz="2400" dirty="0" smtClean="0"/>
                  <a:t>(</a:t>
                </a:r>
                <a:r>
                  <a:rPr lang="en-US" sz="2400" dirty="0" err="1" smtClean="0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5181600" y="1524000"/>
            <a:ext cx="3657600" cy="4191000"/>
            <a:chOff x="5181600" y="1600200"/>
            <a:chExt cx="3657600" cy="4191000"/>
          </a:xfrm>
        </p:grpSpPr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5181600" y="1600200"/>
              <a:ext cx="3657600" cy="129540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320040" indent="-320040" algn="l" rtl="0" eaLnBrk="1" latinLnBrk="0" hangingPunct="1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/>
                <a:buChar char=""/>
                <a:defRPr kumimoji="0" sz="2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74320" algn="l" rtl="0" eaLnBrk="1" latinLnBrk="0" hangingPunct="1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/>
                <a:buChar char="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-22860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/>
                <a:buChar char=""/>
                <a:defRPr kumimoji="0" sz="2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-228600" algn="l" rtl="0" eaLnBrk="1" latinLnBrk="0" hangingPunct="1">
                <a:spcBef>
                  <a:spcPts val="400"/>
                </a:spcBef>
                <a:buClr>
                  <a:schemeClr val="accent3"/>
                </a:buClr>
                <a:buSzPct val="7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-228600" algn="l" rtl="0" eaLnBrk="1" latinLnBrk="0" hangingPunct="1">
                <a:spcBef>
                  <a:spcPts val="400"/>
                </a:spcBef>
                <a:buClr>
                  <a:schemeClr val="accent4"/>
                </a:buClr>
                <a:buSzPct val="65000"/>
                <a:buFont typeface="Wingdings"/>
                <a:buChar char="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10312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77440" indent="-228600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51760" indent="-228600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26080" indent="-228600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Wingdings"/>
                <a:buChar char="§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b="1" dirty="0" smtClean="0">
                  <a:latin typeface="Times New Roman"/>
                  <a:cs typeface="Times New Roman"/>
                </a:rPr>
                <a:t>public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class</a:t>
              </a:r>
              <a:r>
                <a:rPr lang="en-US" sz="2200" dirty="0" smtClean="0">
                  <a:latin typeface="Times New Roman"/>
                  <a:cs typeface="Times New Roman"/>
                </a:rPr>
                <a:t> Time {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200" dirty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     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//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min, in </a:t>
              </a:r>
              <a:r>
                <a:rPr lang="en-US" sz="2200" dirty="0">
                  <a:solidFill>
                    <a:srgbClr val="008000"/>
                  </a:solidFill>
                  <a:latin typeface="Times New Roman"/>
                  <a:cs typeface="Times New Roman"/>
                </a:rPr>
                <a:t>0.</a:t>
              </a:r>
              <a:r>
                <a:rPr lang="en-US" sz="2200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.23*60+59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pPr marL="0" indent="0">
                <a:spcBef>
                  <a:spcPts val="0"/>
                </a:spcBef>
                <a:buFont typeface="Wingdings"/>
                <a:buNone/>
              </a:pPr>
              <a:r>
                <a:rPr lang="en-US" sz="2200" dirty="0" smtClean="0">
                  <a:latin typeface="Times New Roman"/>
                  <a:cs typeface="Times New Roman"/>
                </a:rPr>
                <a:t>       </a:t>
              </a:r>
              <a:r>
                <a:rPr lang="en-US" sz="2200" b="1" dirty="0" smtClean="0">
                  <a:latin typeface="Times New Roman"/>
                  <a:cs typeface="Times New Roman"/>
                </a:rPr>
                <a:t>private</a:t>
              </a:r>
              <a:r>
                <a:rPr lang="en-US" sz="2200" dirty="0" smtClean="0">
                  <a:latin typeface="Times New Roman"/>
                  <a:cs typeface="Times New Roman"/>
                </a:rPr>
                <a:t> </a:t>
              </a:r>
              <a:r>
                <a:rPr lang="en-US" sz="2200" b="1" dirty="0" err="1" smtClean="0">
                  <a:latin typeface="Times New Roman"/>
                  <a:cs typeface="Times New Roman"/>
                </a:rPr>
                <a:t>int</a:t>
              </a:r>
              <a:r>
                <a:rPr lang="en-US" sz="2200" b="1" dirty="0" smtClean="0">
                  <a:latin typeface="Times New Roman"/>
                  <a:cs typeface="Times New Roman"/>
                </a:rPr>
                <a:t> </a:t>
              </a:r>
              <a:r>
                <a:rPr lang="en-US" sz="2200" dirty="0" smtClean="0">
                  <a:latin typeface="Times New Roman"/>
                  <a:cs typeface="Times New Roman"/>
                </a:rPr>
                <a:t>min;</a:t>
              </a:r>
              <a:endParaRPr lang="en-US" sz="2200" dirty="0" smtClean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714999" y="3962400"/>
              <a:ext cx="2819402" cy="1828800"/>
              <a:chOff x="1600199" y="3733800"/>
              <a:chExt cx="2819402" cy="1828800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600201" y="3733800"/>
                <a:ext cx="2819400" cy="1828800"/>
                <a:chOff x="4790142" y="1292770"/>
                <a:chExt cx="2830459" cy="2017986"/>
              </a:xfrm>
            </p:grpSpPr>
            <p:sp>
              <p:nvSpPr>
                <p:cNvPr id="35" name="Rectangle 2"/>
                <p:cNvSpPr>
                  <a:spLocks noChangeArrowheads="1"/>
                </p:cNvSpPr>
                <p:nvPr/>
              </p:nvSpPr>
              <p:spPr bwMode="auto">
                <a:xfrm>
                  <a:off x="4790142" y="1826170"/>
                  <a:ext cx="2830459" cy="148458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3"/>
                <p:cNvSpPr>
                  <a:spLocks noChangeArrowheads="1"/>
                </p:cNvSpPr>
                <p:nvPr/>
              </p:nvSpPr>
              <p:spPr bwMode="auto">
                <a:xfrm>
                  <a:off x="5103004" y="1292770"/>
                  <a:ext cx="1523110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>
                      <a:solidFill>
                        <a:srgbClr val="8B008C"/>
                      </a:solidFill>
                    </a:rPr>
                    <a:t>Time@fa8</a:t>
                  </a:r>
                  <a:endParaRPr lang="en-US" sz="2400" dirty="0"/>
                </a:p>
              </p:txBody>
            </p:sp>
            <p:sp>
              <p:nvSpPr>
                <p:cNvPr id="37" name="Rectangle 4"/>
                <p:cNvSpPr>
                  <a:spLocks noChangeArrowheads="1"/>
                </p:cNvSpPr>
                <p:nvPr/>
              </p:nvSpPr>
              <p:spPr bwMode="auto">
                <a:xfrm>
                  <a:off x="6706201" y="182617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Time</a:t>
                  </a:r>
                  <a:endParaRPr lang="en-US" sz="2400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1600199" y="4267200"/>
                <a:ext cx="1143004" cy="457200"/>
                <a:chOff x="3733795" y="4267200"/>
                <a:chExt cx="1143004" cy="457200"/>
              </a:xfrm>
            </p:grpSpPr>
            <p:sp>
              <p:nvSpPr>
                <p:cNvPr id="34" name="Rectangle 21"/>
                <p:cNvSpPr>
                  <a:spLocks noChangeArrowheads="1"/>
                </p:cNvSpPr>
                <p:nvPr/>
              </p:nvSpPr>
              <p:spPr bwMode="auto">
                <a:xfrm>
                  <a:off x="3733795" y="4267200"/>
                  <a:ext cx="609600" cy="381000"/>
                </a:xfrm>
                <a:prstGeom prst="rect">
                  <a:avLst/>
                </a:prstGeom>
                <a:solidFill>
                  <a:srgbClr val="FFCC99"/>
                </a:solidFill>
                <a:ln w="0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400" dirty="0" smtClean="0"/>
                    <a:t>min</a:t>
                  </a:r>
                  <a:endParaRPr lang="en-US" sz="2400" dirty="0"/>
                </a:p>
              </p:txBody>
            </p:sp>
            <p:sp>
              <p:nvSpPr>
                <p:cNvPr id="31" name="Rectangle 22"/>
                <p:cNvSpPr>
                  <a:spLocks noChangeArrowheads="1"/>
                </p:cNvSpPr>
                <p:nvPr/>
              </p:nvSpPr>
              <p:spPr bwMode="auto">
                <a:xfrm>
                  <a:off x="4267199" y="4267200"/>
                  <a:ext cx="609600" cy="45720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dirty="0" smtClean="0"/>
                    <a:t>545</a:t>
                  </a:r>
                  <a:endParaRPr lang="en-US" dirty="0"/>
                </a:p>
              </p:txBody>
            </p:sp>
          </p:grp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676403" y="4800600"/>
                <a:ext cx="26670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  </a:t>
                </a:r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 </a:t>
                </a:r>
                <a:r>
                  <a:rPr lang="en-US" sz="2400" dirty="0" err="1"/>
                  <a:t>setHour</a:t>
                </a:r>
                <a:r>
                  <a:rPr lang="en-US" sz="2400" dirty="0"/>
                  <a:t>(</a:t>
                </a:r>
                <a:r>
                  <a:rPr lang="en-US" sz="2400" dirty="0" err="1"/>
                  <a:t>int</a:t>
                </a:r>
                <a:r>
                  <a:rPr lang="en-US" sz="2400" dirty="0" smtClean="0"/>
                  <a:t>)</a:t>
                </a:r>
                <a:endParaRPr lang="en-US" sz="2400" dirty="0"/>
              </a:p>
            </p:txBody>
          </p:sp>
        </p:grpSp>
      </p:grpSp>
      <p:cxnSp>
        <p:nvCxnSpPr>
          <p:cNvPr id="20" name="Straight Arrow Connector 19"/>
          <p:cNvCxnSpPr/>
          <p:nvPr/>
        </p:nvCxnSpPr>
        <p:spPr>
          <a:xfrm>
            <a:off x="4114800" y="2286000"/>
            <a:ext cx="609600" cy="0"/>
          </a:xfrm>
          <a:prstGeom prst="straightConnector1">
            <a:avLst/>
          </a:prstGeom>
          <a:ln w="73025">
            <a:solidFill>
              <a:srgbClr val="8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5867400"/>
            <a:ext cx="5198959" cy="830997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Specs of methods stay the same.</a:t>
            </a:r>
          </a:p>
          <a:p>
            <a:r>
              <a:rPr lang="en-US" sz="2400" dirty="0" smtClean="0"/>
              <a:t>Implementations, including fields, change!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515850"/>
            <a:ext cx="1405323" cy="144655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Decide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to change </a:t>
            </a:r>
            <a:r>
              <a:rPr lang="en-US" sz="2200" b="1" dirty="0" err="1" smtClean="0">
                <a:solidFill>
                  <a:schemeClr val="bg1"/>
                </a:solidFill>
              </a:rPr>
              <a:t>implemen-tation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Assignment A1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Write a class to maintain information about PhDs ---e.g. their advisor(s) and date of PhD.</a:t>
            </a:r>
          </a:p>
          <a:p>
            <a:pPr marL="0" indent="0">
              <a:buNone/>
            </a:pPr>
            <a:r>
              <a:rPr lang="en-US" sz="2400" dirty="0" smtClean="0"/>
              <a:t>Objectives in brief:</a:t>
            </a:r>
          </a:p>
          <a:p>
            <a:r>
              <a:rPr lang="en-US" sz="2400" dirty="0" smtClean="0"/>
              <a:t>Get used to Eclipse and writing a simple Java class</a:t>
            </a:r>
          </a:p>
          <a:p>
            <a:r>
              <a:rPr lang="en-US" sz="2400" dirty="0" smtClean="0"/>
              <a:t>Learn conventions for </a:t>
            </a:r>
            <a:r>
              <a:rPr lang="en-US" sz="2400" dirty="0" err="1" smtClean="0"/>
              <a:t>Javadoc</a:t>
            </a:r>
            <a:r>
              <a:rPr lang="en-US" sz="2400" dirty="0" smtClean="0"/>
              <a:t> specs, formatting code (e.g. indentation), class invariants, method preconditions</a:t>
            </a:r>
          </a:p>
          <a:p>
            <a:r>
              <a:rPr lang="en-US" sz="2400" dirty="0" smtClean="0"/>
              <a:t>Learn about and use </a:t>
            </a:r>
            <a:r>
              <a:rPr lang="en-US" sz="2400" dirty="0" err="1" smtClean="0"/>
              <a:t>JUnit</a:t>
            </a:r>
            <a:r>
              <a:rPr lang="en-US" sz="2400" dirty="0" smtClean="0"/>
              <a:t> testing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Important: READ CAREFULLY, including Step 7, which reviews what the assignment is graded on.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Groups. You can do the assignment with 1 other person. FORM YOUR GROUP EARLY! Use Piazza Note @5 to search for partner!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44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Recommended time-table for doing A1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79476" y="1447800"/>
            <a:ext cx="8459724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latin typeface="Times New Roman"/>
                <a:cs typeface="Times New Roman"/>
              </a:rPr>
              <a:t>Start A1 the day before it is due? </a:t>
            </a:r>
            <a:r>
              <a:rPr lang="en-US" sz="2200" dirty="0">
                <a:latin typeface="Times New Roman"/>
                <a:cs typeface="Times New Roman"/>
              </a:rPr>
              <a:t>Y</a:t>
            </a:r>
            <a:r>
              <a:rPr lang="en-US" sz="2200" dirty="0" smtClean="0">
                <a:latin typeface="Times New Roman"/>
                <a:cs typeface="Times New Roman"/>
              </a:rPr>
              <a:t>ou may be frustrated, upset, rushed because you can’t get the help you need. With 570 students, too many will be trying to get help at the last minute. Not a good educational experience. Instead, use following schedule, which gives you a day or two after each part to get help if you need it:</a:t>
            </a:r>
            <a:endParaRPr lang="en-US" sz="2200" dirty="0" smtClean="0">
              <a:solidFill>
                <a:srgbClr val="3366FF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30 Oct. Spend 20 minutes reading the assignment.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1 Sep. Write and test Group A methods. This includes writing the </a:t>
            </a:r>
            <a:r>
              <a:rPr lang="en-US" sz="22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Junit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test procedure for the group. 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3366FF"/>
                </a:solidFill>
                <a:latin typeface="Times New Roman"/>
                <a:cs typeface="Times New Roman"/>
              </a:rPr>
              <a:t>3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Sep. 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Write and test Group B methods AND Group C methods.</a:t>
            </a:r>
          </a:p>
          <a:p>
            <a:pPr marL="0" indent="0">
              <a:buNone/>
            </a:pPr>
            <a:r>
              <a:rPr lang="en-US" sz="2200" smtClean="0">
                <a:solidFill>
                  <a:srgbClr val="3366FF"/>
                </a:solidFill>
                <a:latin typeface="Times New Roman"/>
                <a:cs typeface="Times New Roman"/>
              </a:rPr>
              <a:t>5 </a:t>
            </a:r>
            <a:r>
              <a:rPr lang="en-US" sz="2200" smtClean="0">
                <a:solidFill>
                  <a:srgbClr val="3366FF"/>
                </a:solidFill>
                <a:latin typeface="Times New Roman"/>
                <a:cs typeface="Times New Roman"/>
              </a:rPr>
              <a:t>Sep. </a:t>
            </a: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Write and test Group D methods.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6 Sep. Do point 7 of the handout: Review the learning objectives and check each of the items given in point 7. Submit on the CMS.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CHECK the pinned A1 note on the Piazza every day.</a:t>
            </a:r>
            <a:endParaRPr lang="en-US" sz="22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7993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Homework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1447800"/>
            <a:ext cx="8153400" cy="4876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/>
              <a:t>1. Course website will contain classes </a:t>
            </a:r>
            <a:r>
              <a:rPr lang="en-US" sz="2400" dirty="0" smtClean="0">
                <a:solidFill>
                  <a:srgbClr val="800000"/>
                </a:solidFill>
              </a:rPr>
              <a:t>Time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The body of the one-parameter constructor is not written. Write it. The one-parameter constructor is not tested in </a:t>
            </a:r>
            <a:r>
              <a:rPr lang="en-US" sz="2400" dirty="0" err="1" smtClean="0">
                <a:solidFill>
                  <a:srgbClr val="800000"/>
                </a:solidFill>
              </a:rPr>
              <a:t>TimeTester</a:t>
            </a:r>
            <a:r>
              <a:rPr lang="en-US" sz="2400" dirty="0" smtClean="0"/>
              <a:t>. Write a procedure to test it.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2. Visit course website, click on </a:t>
            </a:r>
            <a:r>
              <a:rPr lang="en-US" sz="2400" dirty="0" smtClean="0">
                <a:solidFill>
                  <a:srgbClr val="FF0000"/>
                </a:solidFill>
              </a:rPr>
              <a:t>Resources</a:t>
            </a:r>
            <a:r>
              <a:rPr lang="en-US" sz="2400" dirty="0" smtClean="0"/>
              <a:t> and then on Code Style </a:t>
            </a:r>
            <a:r>
              <a:rPr lang="en-US" sz="2400" dirty="0" smtClean="0">
                <a:solidFill>
                  <a:srgbClr val="FF0000"/>
                </a:solidFill>
              </a:rPr>
              <a:t>Guidelines</a:t>
            </a:r>
            <a:r>
              <a:rPr lang="en-US" sz="2400" dirty="0" smtClean="0"/>
              <a:t>. Study 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1. Naming conventions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3.3 Class invariant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 Code organization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    4.1 Placement of field declarations</a:t>
            </a:r>
          </a:p>
          <a:p>
            <a:pPr marL="0" indent="0">
              <a:buFont typeface="Wingdings"/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5. Public/private access modifiers</a:t>
            </a:r>
          </a:p>
          <a:p>
            <a:pPr marL="0" indent="0">
              <a:buFont typeface="Wingdings"/>
              <a:buNone/>
            </a:pPr>
            <a:r>
              <a:rPr lang="en-US" sz="2400" dirty="0" smtClean="0"/>
              <a:t>3. Look at slides for next lecture; bring them to next lecture</a:t>
            </a:r>
          </a:p>
          <a:p>
            <a:pPr marL="0" indent="0">
              <a:buFont typeface="Wingdings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6710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Difference between class and object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9" name="Content Placeholder 8" descr="blueprint.tif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82" b="17082"/>
          <a:stretch>
            <a:fillRect/>
          </a:stretch>
        </p:blipFill>
        <p:spPr>
          <a:xfrm>
            <a:off x="609600" y="1143000"/>
            <a:ext cx="5178552" cy="2855463"/>
          </a:xfrm>
        </p:spPr>
      </p:pic>
      <p:sp>
        <p:nvSpPr>
          <p:cNvPr id="10" name="TextBox 9"/>
          <p:cNvSpPr txBox="1"/>
          <p:nvPr/>
        </p:nvSpPr>
        <p:spPr>
          <a:xfrm>
            <a:off x="533400" y="42672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blueprint, design, plan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 class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1" name="Picture 10" descr="hous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990600"/>
            <a:ext cx="3955087" cy="20540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35064" y="5638800"/>
            <a:ext cx="4180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house built from the blueprint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An object</a:t>
            </a:r>
            <a:endParaRPr lang="en-US" sz="2400" dirty="0">
              <a:latin typeface="Times New Roman"/>
              <a:cs typeface="Times New Roman"/>
            </a:endParaRPr>
          </a:p>
        </p:txBody>
      </p:sp>
      <p:pic>
        <p:nvPicPr>
          <p:cNvPr id="13" name="Picture 12" descr="house2.ps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429000"/>
            <a:ext cx="3961588" cy="2057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8600" y="5334000"/>
            <a:ext cx="4038600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Can create many objects from the same plan (class). Usually, not all exactly the same.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3605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Overview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An object can contain variables as well as methods.</a:t>
            </a:r>
            <a:br>
              <a:rPr lang="en-US" sz="2400" dirty="0" smtClean="0"/>
            </a:br>
            <a:r>
              <a:rPr lang="en-US" sz="2400" dirty="0" smtClean="0"/>
              <a:t>Variable in an object is called a </a:t>
            </a:r>
            <a:r>
              <a:rPr lang="en-US" sz="2400" dirty="0" smtClean="0">
                <a:solidFill>
                  <a:srgbClr val="800000"/>
                </a:solidFill>
              </a:rPr>
              <a:t>field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D</a:t>
            </a:r>
            <a:r>
              <a:rPr lang="en-US" sz="2400" dirty="0" smtClean="0"/>
              <a:t>eclare fields in the class definition. Generally, make fields </a:t>
            </a:r>
            <a:r>
              <a:rPr lang="en-US" sz="2400" dirty="0" smtClean="0">
                <a:solidFill>
                  <a:srgbClr val="800000"/>
                </a:solidFill>
              </a:rPr>
              <a:t>private </a:t>
            </a:r>
            <a:r>
              <a:rPr lang="en-US" sz="2400" dirty="0" smtClean="0"/>
              <a:t>so they can’t be seen from outside the class.</a:t>
            </a:r>
          </a:p>
          <a:p>
            <a:r>
              <a:rPr lang="en-US" sz="2400" dirty="0"/>
              <a:t>M</a:t>
            </a:r>
            <a:r>
              <a:rPr lang="en-US" sz="2400" dirty="0" smtClean="0"/>
              <a:t>ay add </a:t>
            </a:r>
            <a:r>
              <a:rPr lang="en-US" sz="2400" dirty="0" smtClean="0">
                <a:solidFill>
                  <a:srgbClr val="800000"/>
                </a:solidFill>
              </a:rPr>
              <a:t>getter methods </a:t>
            </a:r>
            <a:r>
              <a:rPr lang="en-US" sz="2400" dirty="0" smtClean="0"/>
              <a:t>(functions) and </a:t>
            </a:r>
            <a:r>
              <a:rPr lang="en-US" sz="2400" dirty="0" smtClean="0">
                <a:solidFill>
                  <a:srgbClr val="800000"/>
                </a:solidFill>
              </a:rPr>
              <a:t>setter methods </a:t>
            </a:r>
            <a:r>
              <a:rPr lang="en-US" sz="2400" dirty="0" smtClean="0"/>
              <a:t>(procedures) to allow access to some or all fields.</a:t>
            </a:r>
          </a:p>
          <a:p>
            <a:r>
              <a:rPr lang="en-US" sz="2400" dirty="0" smtClean="0"/>
              <a:t>Use a new kind of method, the </a:t>
            </a:r>
            <a:r>
              <a:rPr lang="en-US" sz="2400" dirty="0" smtClean="0">
                <a:solidFill>
                  <a:srgbClr val="800000"/>
                </a:solidFill>
              </a:rPr>
              <a:t>constructor</a:t>
            </a:r>
            <a:r>
              <a:rPr lang="en-US" sz="2400" dirty="0" smtClean="0"/>
              <a:t>, to initialize fields of a new object during evaluation of a new-expression.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reate a </a:t>
            </a: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 </a:t>
            </a:r>
            <a:r>
              <a:rPr lang="en-US" sz="2400" dirty="0" smtClean="0"/>
              <a:t>to save a suite of test cases.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8000"/>
                </a:solidFill>
              </a:rPr>
              <a:t>References to text and </a:t>
            </a:r>
            <a:r>
              <a:rPr lang="en-US" sz="3200" dirty="0" err="1" smtClean="0">
                <a:solidFill>
                  <a:srgbClr val="800000"/>
                </a:solidFill>
              </a:rPr>
              <a:t>JavaSummary.pptx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Declaration of fields: </a:t>
            </a:r>
            <a:r>
              <a:rPr lang="en-US" sz="2400" dirty="0" smtClean="0">
                <a:solidFill>
                  <a:srgbClr val="008000"/>
                </a:solidFill>
              </a:rPr>
              <a:t>B.5-B.6   </a:t>
            </a:r>
            <a:r>
              <a:rPr lang="en-US" sz="2400" dirty="0" smtClean="0">
                <a:solidFill>
                  <a:srgbClr val="800000"/>
                </a:solidFill>
              </a:rPr>
              <a:t>slide 12    </a:t>
            </a:r>
          </a:p>
          <a:p>
            <a:pPr marL="0" indent="0">
              <a:buNone/>
            </a:pPr>
            <a:r>
              <a:rPr lang="en-US" sz="2400" dirty="0" smtClean="0"/>
              <a:t>Getter/setter methods: </a:t>
            </a:r>
            <a:r>
              <a:rPr lang="en-US" sz="2400" dirty="0" smtClean="0">
                <a:solidFill>
                  <a:srgbClr val="008000"/>
                </a:solidFill>
              </a:rPr>
              <a:t>B.6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13, 14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Constructors: </a:t>
            </a:r>
            <a:r>
              <a:rPr lang="en-US" sz="2400" dirty="0" smtClean="0">
                <a:solidFill>
                  <a:srgbClr val="008000"/>
                </a:solidFill>
              </a:rPr>
              <a:t>B.17-B.18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15</a:t>
            </a:r>
            <a:r>
              <a:rPr lang="en-US" sz="2400" dirty="0" smtClean="0">
                <a:solidFill>
                  <a:srgbClr val="008000"/>
                </a:solidFill>
              </a:rPr>
              <a:t>            </a:t>
            </a:r>
          </a:p>
          <a:p>
            <a:pPr marL="0" indent="0">
              <a:buNone/>
            </a:pPr>
            <a:r>
              <a:rPr lang="en-US" sz="2400" dirty="0" smtClean="0"/>
              <a:t>Class String: </a:t>
            </a:r>
            <a:r>
              <a:rPr lang="en-US" sz="2400" dirty="0" smtClean="0">
                <a:solidFill>
                  <a:srgbClr val="008000"/>
                </a:solidFill>
              </a:rPr>
              <a:t>A.67-A.73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JUnit</a:t>
            </a:r>
            <a:r>
              <a:rPr lang="en-US" sz="2400" dirty="0" smtClean="0">
                <a:solidFill>
                  <a:srgbClr val="800000"/>
                </a:solidFill>
              </a:rPr>
              <a:t> Testing Class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8000"/>
                </a:solidFill>
              </a:rPr>
              <a:t>none  </a:t>
            </a:r>
            <a:r>
              <a:rPr lang="en-US" sz="2400" dirty="0" smtClean="0">
                <a:solidFill>
                  <a:srgbClr val="800000"/>
                </a:solidFill>
              </a:rPr>
              <a:t>slide </a:t>
            </a:r>
            <a:r>
              <a:rPr lang="en-US" sz="2400" dirty="0">
                <a:solidFill>
                  <a:srgbClr val="800000"/>
                </a:solidFill>
              </a:rPr>
              <a:t>74-</a:t>
            </a:r>
            <a:r>
              <a:rPr lang="en-US" sz="2400" dirty="0" smtClean="0">
                <a:solidFill>
                  <a:srgbClr val="800000"/>
                </a:solidFill>
              </a:rPr>
              <a:t>80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Overloading method names: </a:t>
            </a:r>
            <a:r>
              <a:rPr lang="en-US" sz="2400" dirty="0" smtClean="0">
                <a:solidFill>
                  <a:srgbClr val="008000"/>
                </a:solidFill>
              </a:rPr>
              <a:t>B-21 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22</a:t>
            </a:r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92764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 </a:t>
            </a:r>
            <a:r>
              <a:rPr lang="en-US" sz="3200" dirty="0">
                <a:solidFill>
                  <a:srgbClr val="800000"/>
                </a:solidFill>
              </a:rPr>
              <a:t>c</a:t>
            </a:r>
            <a:r>
              <a:rPr lang="en-US" sz="3200" dirty="0" smtClean="0">
                <a:solidFill>
                  <a:srgbClr val="800000"/>
                </a:solidFill>
              </a:rPr>
              <a:t>lass Time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Object contains the time of day in hours and minutes.</a:t>
            </a:r>
          </a:p>
          <a:p>
            <a:pPr marL="0" indent="0">
              <a:buNone/>
            </a:pPr>
            <a:r>
              <a:rPr lang="en-US" sz="2400" dirty="0" smtClean="0"/>
              <a:t>Methods in object refer to fields in object.</a:t>
            </a:r>
          </a:p>
          <a:p>
            <a:pPr marL="0" indent="0">
              <a:buNone/>
            </a:pPr>
            <a:r>
              <a:rPr lang="en-US" sz="2400" dirty="0" smtClean="0"/>
              <a:t>Could have an array of such objects to list the times at which classes start at Cornell.</a:t>
            </a:r>
          </a:p>
          <a:p>
            <a:pPr marL="0" indent="0">
              <a:buNone/>
            </a:pPr>
            <a:r>
              <a:rPr lang="en-US" sz="2400" dirty="0" smtClean="0"/>
              <a:t>With variables </a:t>
            </a:r>
            <a:r>
              <a:rPr lang="en-US" sz="2400" dirty="0" smtClean="0">
                <a:solidFill>
                  <a:srgbClr val="800000"/>
                </a:solidFill>
              </a:rPr>
              <a:t>t1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t2</a:t>
            </a:r>
            <a:r>
              <a:rPr lang="en-US" sz="2400" dirty="0" smtClean="0"/>
              <a:t> below,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1.getHour()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8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2.getHour()  </a:t>
            </a:r>
            <a:r>
              <a:rPr lang="en-US" sz="2400" dirty="0" smtClean="0"/>
              <a:t>is  </a:t>
            </a:r>
            <a:r>
              <a:rPr lang="en-US" sz="2400" dirty="0" smtClean="0">
                <a:solidFill>
                  <a:srgbClr val="800000"/>
                </a:solidFill>
              </a:rPr>
              <a:t>9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t</a:t>
            </a:r>
            <a:r>
              <a:rPr lang="en-US" sz="2400" dirty="0" smtClean="0">
                <a:solidFill>
                  <a:srgbClr val="800000"/>
                </a:solidFill>
              </a:rPr>
              <a:t>2.toString() 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smtClean="0">
                <a:solidFill>
                  <a:srgbClr val="800000"/>
                </a:solidFill>
              </a:rPr>
              <a:t>“09:05”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33800" y="4267200"/>
            <a:ext cx="2438399" cy="2209800"/>
            <a:chOff x="3581400" y="4191000"/>
            <a:chExt cx="2438399" cy="2209800"/>
          </a:xfrm>
        </p:grpSpPr>
        <p:grpSp>
          <p:nvGrpSpPr>
            <p:cNvPr id="19" name="Group 18"/>
            <p:cNvGrpSpPr/>
            <p:nvPr/>
          </p:nvGrpSpPr>
          <p:grpSpPr>
            <a:xfrm>
              <a:off x="3581400" y="4191000"/>
              <a:ext cx="2438399" cy="2209800"/>
              <a:chOff x="4407647" y="2133600"/>
              <a:chExt cx="3059953" cy="2438400"/>
            </a:xfrm>
          </p:grpSpPr>
          <p:sp>
            <p:nvSpPr>
              <p:cNvPr id="20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Time@150</a:t>
                </a:r>
                <a:endParaRPr lang="en-US" sz="2400" dirty="0"/>
              </a:p>
            </p:txBody>
          </p:sp>
          <p:sp>
            <p:nvSpPr>
              <p:cNvPr id="22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581401" y="47244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hr</a:t>
              </a:r>
              <a:endParaRPr lang="en-US" sz="2400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114801" y="47244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581400" y="5334000"/>
              <a:ext cx="6096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min</a:t>
              </a:r>
              <a:endParaRPr lang="en-US" sz="2400" dirty="0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1148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4876801" y="5410200"/>
              <a:ext cx="990600" cy="6858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err="1" smtClean="0"/>
                <a:t>getHour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getMin</a:t>
              </a:r>
              <a:r>
                <a:rPr lang="en-US" sz="2400" dirty="0" smtClean="0"/>
                <a:t>()</a:t>
              </a:r>
            </a:p>
            <a:p>
              <a:pPr algn="ctr"/>
              <a:r>
                <a:rPr lang="en-US" sz="2400" dirty="0" err="1" smtClean="0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24600" y="4267200"/>
            <a:ext cx="2438400" cy="2209800"/>
            <a:chOff x="6324600" y="4267200"/>
            <a:chExt cx="2438400" cy="2209800"/>
          </a:xfrm>
        </p:grpSpPr>
        <p:grpSp>
          <p:nvGrpSpPr>
            <p:cNvPr id="7" name="Group 6"/>
            <p:cNvGrpSpPr/>
            <p:nvPr/>
          </p:nvGrpSpPr>
          <p:grpSpPr>
            <a:xfrm>
              <a:off x="6324601" y="4267200"/>
              <a:ext cx="2438399" cy="2209800"/>
              <a:chOff x="4407647" y="2133600"/>
              <a:chExt cx="3059953" cy="2438400"/>
            </a:xfrm>
          </p:grpSpPr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1905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>
                    <a:solidFill>
                      <a:srgbClr val="8B008C"/>
                    </a:solidFill>
                  </a:rPr>
                  <a:t>Time@fa8</a:t>
                </a:r>
                <a:endParaRPr lang="en-US" sz="2400" dirty="0"/>
              </a:p>
            </p:txBody>
          </p:sp>
          <p:sp>
            <p:nvSpPr>
              <p:cNvPr id="13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Time</a:t>
                </a:r>
                <a:endParaRPr lang="en-US" sz="2400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6324600" y="4800600"/>
              <a:ext cx="2286001" cy="1371600"/>
              <a:chOff x="6172199" y="4800600"/>
              <a:chExt cx="2286001" cy="1371600"/>
            </a:xfrm>
          </p:grpSpPr>
          <p:sp>
            <p:nvSpPr>
              <p:cNvPr id="14" name="Rectangle 21"/>
              <p:cNvSpPr>
                <a:spLocks noChangeArrowheads="1"/>
              </p:cNvSpPr>
              <p:nvPr/>
            </p:nvSpPr>
            <p:spPr bwMode="auto">
              <a:xfrm>
                <a:off x="6172200" y="48006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hr</a:t>
                </a:r>
                <a:endParaRPr lang="en-US" sz="2400" dirty="0"/>
              </a:p>
            </p:txBody>
          </p:sp>
          <p:sp>
            <p:nvSpPr>
              <p:cNvPr id="15" name="Rectangle 22"/>
              <p:cNvSpPr>
                <a:spLocks noChangeArrowheads="1"/>
              </p:cNvSpPr>
              <p:nvPr/>
            </p:nvSpPr>
            <p:spPr bwMode="auto">
              <a:xfrm>
                <a:off x="6705600" y="4800600"/>
                <a:ext cx="609600" cy="45720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dirty="0"/>
                  <a:t>9</a:t>
                </a:r>
              </a:p>
            </p:txBody>
          </p:sp>
          <p:sp>
            <p:nvSpPr>
              <p:cNvPr id="16" name="Rectangle 21"/>
              <p:cNvSpPr>
                <a:spLocks noChangeArrowheads="1"/>
              </p:cNvSpPr>
              <p:nvPr/>
            </p:nvSpPr>
            <p:spPr bwMode="auto">
              <a:xfrm>
                <a:off x="6172199" y="5410200"/>
                <a:ext cx="6096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min</a:t>
                </a:r>
                <a:endParaRPr lang="en-US" sz="2400" dirty="0"/>
              </a:p>
            </p:txBody>
          </p:sp>
          <p:sp>
            <p:nvSpPr>
              <p:cNvPr id="18" name="Rectangle 21"/>
              <p:cNvSpPr>
                <a:spLocks noChangeArrowheads="1"/>
              </p:cNvSpPr>
              <p:nvPr/>
            </p:nvSpPr>
            <p:spPr bwMode="auto">
              <a:xfrm>
                <a:off x="7467600" y="5486400"/>
                <a:ext cx="990600" cy="6858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err="1" smtClean="0"/>
                  <a:t>getHour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getMin</a:t>
                </a:r>
                <a:r>
                  <a:rPr lang="en-US" sz="2400" dirty="0" smtClean="0"/>
                  <a:t>()</a:t>
                </a:r>
              </a:p>
              <a:p>
                <a:pPr algn="ctr"/>
                <a:r>
                  <a:rPr lang="en-US" sz="2400" dirty="0" err="1" smtClean="0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6858000" y="5334000"/>
              <a:ext cx="6096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</p:grp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762000" y="52578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t1</a:t>
            </a:r>
            <a:endParaRPr lang="en-US" sz="2400" dirty="0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1295400" y="52578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Time@150</a:t>
            </a:r>
            <a:endParaRPr lang="en-US" sz="2400" dirty="0"/>
          </a:p>
        </p:txBody>
      </p:sp>
      <p:sp>
        <p:nvSpPr>
          <p:cNvPr id="33" name="Rectangle 21"/>
          <p:cNvSpPr>
            <a:spLocks noChangeArrowheads="1"/>
          </p:cNvSpPr>
          <p:nvPr/>
        </p:nvSpPr>
        <p:spPr bwMode="auto">
          <a:xfrm>
            <a:off x="762000" y="5943600"/>
            <a:ext cx="609600" cy="381000"/>
          </a:xfrm>
          <a:prstGeom prst="rect">
            <a:avLst/>
          </a:prstGeom>
          <a:noFill/>
          <a:ln w="0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t2</a:t>
            </a:r>
            <a:endParaRPr lang="en-US" sz="2400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1295400" y="5943600"/>
            <a:ext cx="15240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Time@fa8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337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10339</TotalTime>
  <Words>2787</Words>
  <Application>Microsoft Macintosh PowerPoint</Application>
  <PresentationFormat>On-screen Show (4:3)</PresentationFormat>
  <Paragraphs>464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CS/ENGRD 2110 Fall 2016</vt:lpstr>
      <vt:lpstr>CS2110 Announcements</vt:lpstr>
      <vt:lpstr>Assignment A1</vt:lpstr>
      <vt:lpstr>Recommended time-table for doing A1</vt:lpstr>
      <vt:lpstr>Homework</vt:lpstr>
      <vt:lpstr>Difference between class and object</vt:lpstr>
      <vt:lpstr>Overview</vt:lpstr>
      <vt:lpstr>References to text and JavaSummary.pptx</vt:lpstr>
      <vt:lpstr> class Time</vt:lpstr>
      <vt:lpstr>Class Time</vt:lpstr>
      <vt:lpstr>Class invariant</vt:lpstr>
      <vt:lpstr>Getter methods (functions)</vt:lpstr>
      <vt:lpstr>A little about type (class) String</vt:lpstr>
      <vt:lpstr>Concatenate or catenate?</vt:lpstr>
      <vt:lpstr>Setter methods (procedures)</vt:lpstr>
      <vt:lpstr>Setter methods (procedures)</vt:lpstr>
      <vt:lpstr>Test using a JUnit testing class</vt:lpstr>
      <vt:lpstr>Test using a JUnit testing class</vt:lpstr>
      <vt:lpstr>Test setter method in JUnit testing class</vt:lpstr>
      <vt:lpstr>Constructors —new kind of method</vt:lpstr>
      <vt:lpstr>Constructors —new kind of method</vt:lpstr>
      <vt:lpstr>Revisit the new-expression</vt:lpstr>
      <vt:lpstr>How to test a constructor</vt:lpstr>
      <vt:lpstr>A second constructor</vt:lpstr>
      <vt:lpstr>Generate javadoc</vt:lpstr>
      <vt:lpstr>Method specs should not mention fields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David Gries</cp:lastModifiedBy>
  <cp:revision>327</cp:revision>
  <cp:lastPrinted>2015-08-31T13:48:36Z</cp:lastPrinted>
  <dcterms:created xsi:type="dcterms:W3CDTF">2006-08-16T00:00:00Z</dcterms:created>
  <dcterms:modified xsi:type="dcterms:W3CDTF">2016-08-30T05:23:29Z</dcterms:modified>
</cp:coreProperties>
</file>