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rels" ContentType="application/vnd.openxmlformats-package.relationship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notesMasterIdLst>
    <p:notesMasterId r:id="rId22"/>
  </p:notesMasterIdLst>
  <p:handoutMasterIdLst>
    <p:handoutMasterId r:id="rId23"/>
  </p:handoutMasterIdLst>
  <p:sldIdLst>
    <p:sldId id="256" r:id="rId2"/>
    <p:sldId id="301" r:id="rId3"/>
    <p:sldId id="305" r:id="rId4"/>
    <p:sldId id="304" r:id="rId5"/>
    <p:sldId id="300" r:id="rId6"/>
    <p:sldId id="289" r:id="rId7"/>
    <p:sldId id="284" r:id="rId8"/>
    <p:sldId id="290" r:id="rId9"/>
    <p:sldId id="291" r:id="rId10"/>
    <p:sldId id="292" r:id="rId11"/>
    <p:sldId id="297" r:id="rId12"/>
    <p:sldId id="293" r:id="rId13"/>
    <p:sldId id="294" r:id="rId14"/>
    <p:sldId id="295" r:id="rId15"/>
    <p:sldId id="302" r:id="rId16"/>
    <p:sldId id="303" r:id="rId17"/>
    <p:sldId id="296" r:id="rId18"/>
    <p:sldId id="298" r:id="rId19"/>
    <p:sldId id="299" r:id="rId20"/>
    <p:sldId id="286" r:id="rId21"/>
  </p:sldIdLst>
  <p:sldSz cx="9144000" cy="6858000" type="screen4x3"/>
  <p:notesSz cx="7315200" cy="96012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handouts6" frameSlides="1"/>
  <p:showPr showNarration="1">
    <p:browse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2BD"/>
    <a:srgbClr val="FFF7F3"/>
    <a:srgbClr val="F8DFF0"/>
    <a:srgbClr val="800000"/>
    <a:srgbClr val="FFFF8B"/>
    <a:srgbClr val="FF3300"/>
    <a:srgbClr val="FF99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36" autoAdjust="0"/>
    <p:restoredTop sz="94684" autoAdjust="0"/>
  </p:normalViewPr>
  <p:slideViewPr>
    <p:cSldViewPr>
      <p:cViewPr varScale="1">
        <p:scale>
          <a:sx n="49" d="100"/>
          <a:sy n="49" d="100"/>
        </p:scale>
        <p:origin x="-1048" y="-104"/>
      </p:cViewPr>
      <p:guideLst>
        <p:guide orient="horz" pos="2064"/>
        <p:guide pos="2880"/>
      </p:guideLst>
    </p:cSldViewPr>
  </p:slideViewPr>
  <p:outlineViewPr>
    <p:cViewPr>
      <p:scale>
        <a:sx n="33" d="100"/>
        <a:sy n="33" d="100"/>
      </p:scale>
      <p:origin x="0" y="537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notesMaster" Target="notesMasters/notesMaster1.xml"/><Relationship Id="rId23" Type="http://schemas.openxmlformats.org/officeDocument/2006/relationships/handoutMaster" Target="handoutMasters/handoutMaster1.xml"/><Relationship Id="rId24" Type="http://schemas.openxmlformats.org/officeDocument/2006/relationships/printerSettings" Target="printerSettings/printerSettings1.bin"/><Relationship Id="rId25" Type="http://schemas.openxmlformats.org/officeDocument/2006/relationships/presProps" Target="presProps.xml"/><Relationship Id="rId26" Type="http://schemas.openxmlformats.org/officeDocument/2006/relationships/viewProps" Target="viewProps.xml"/><Relationship Id="rId27" Type="http://schemas.openxmlformats.org/officeDocument/2006/relationships/theme" Target="theme/theme1.xml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l">
              <a:defRPr sz="1300"/>
            </a:lvl1pPr>
          </a:lstStyle>
          <a:p>
            <a:endParaRPr lang="fr-BE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4143587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r">
              <a:defRPr sz="1300"/>
            </a:lvl1pPr>
          </a:lstStyle>
          <a:p>
            <a:fld id="{E903F6D4-391E-4FD1-832D-082385455723}" type="datetimeFigureOut">
              <a:rPr lang="fr-FR" smtClean="0"/>
              <a:pPr/>
              <a:t>8/25/16</a:t>
            </a:fld>
            <a:endParaRPr lang="fr-B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l">
              <a:defRPr sz="1300"/>
            </a:lvl1pPr>
          </a:lstStyle>
          <a:p>
            <a:endParaRPr lang="fr-B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4143587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r">
              <a:defRPr sz="1300"/>
            </a:lvl1pPr>
          </a:lstStyle>
          <a:p>
            <a:fld id="{541A836A-809C-4B6B-8F3B-106C7434EABB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295862951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170238" cy="47942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B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4143375" y="0"/>
            <a:ext cx="3170238" cy="47942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6AE02B9-FBD2-43C6-9215-2B8038F192E1}" type="datetimeFigureOut">
              <a:rPr lang="fr-FR" smtClean="0"/>
              <a:pPr/>
              <a:t>8/25/16</a:t>
            </a:fld>
            <a:endParaRPr lang="fr-B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257300" y="720725"/>
            <a:ext cx="4800600" cy="36004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B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31838" y="4560888"/>
            <a:ext cx="5851525" cy="431958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r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120188"/>
            <a:ext cx="3170238" cy="4794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4143375" y="9120188"/>
            <a:ext cx="3170238" cy="4794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3D8F2BC-EAAB-4030-AE40-C7E2573B34D6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51787552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3D8F2BC-EAAB-4030-AE40-C7E2573B34D6}" type="slidenum">
              <a:rPr lang="fr-BE" smtClean="0"/>
              <a:pPr/>
              <a:t>1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198546236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white">
          <a:xfrm>
            <a:off x="0" y="5971032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-9144" y="6053328"/>
            <a:ext cx="2249424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Rectangle 10"/>
          <p:cNvSpPr/>
          <p:nvPr/>
        </p:nvSpPr>
        <p:spPr>
          <a:xfrm>
            <a:off x="2359152" y="6044184"/>
            <a:ext cx="6784848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2362200" y="4038600"/>
            <a:ext cx="6477000" cy="1828800"/>
          </a:xfrm>
        </p:spPr>
        <p:txBody>
          <a:bodyPr anchor="b"/>
          <a:lstStyle>
            <a:lvl1pPr>
              <a:defRPr cap="all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2362200" y="6050037"/>
            <a:ext cx="6705600" cy="685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600">
                <a:solidFill>
                  <a:srgbClr val="FFFFFF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>
          <a:xfrm>
            <a:off x="76200" y="6068699"/>
            <a:ext cx="2057400" cy="685800"/>
          </a:xfrm>
        </p:spPr>
        <p:txBody>
          <a:bodyPr>
            <a:noAutofit/>
          </a:bodyPr>
          <a:lstStyle>
            <a:lvl1pPr algn="ctr">
              <a:defRPr sz="2000">
                <a:solidFill>
                  <a:srgbClr val="FFFFFF"/>
                </a:solidFill>
              </a:defRPr>
            </a:lvl1pPr>
          </a:lstStyle>
          <a:p>
            <a:fld id="{4CB957DA-E10A-46DE-944B-C6C734ED21F5}" type="datetime1">
              <a:rPr lang="en-US" smtClean="0"/>
              <a:t>8/25/16</a:t>
            </a:fld>
            <a:endParaRPr lang="en-US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>
          <a:xfrm>
            <a:off x="2085393" y="236538"/>
            <a:ext cx="5867400" cy="365125"/>
          </a:xfrm>
        </p:spPr>
        <p:txBody>
          <a:bodyPr/>
          <a:lstStyle>
            <a:lvl1pPr algn="r">
              <a:defRPr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8001000" y="228600"/>
            <a:ext cx="8382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228600"/>
            <a:ext cx="8153400" cy="9906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CD9B30-EFC6-4151-A015-9EAB71C0E573}" type="datetime1">
              <a:rPr lang="en-US" smtClean="0"/>
              <a:t>8/25/16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612648" y="1600200"/>
            <a:ext cx="8153400" cy="44958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71600" y="2743200"/>
            <a:ext cx="7123113" cy="1673225"/>
          </a:xfrm>
        </p:spPr>
        <p:txBody>
          <a:bodyPr anchor="t"/>
          <a:lstStyle>
            <a:lvl1pPr marL="0" indent="0">
              <a:buNone/>
              <a:defRPr sz="280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7" name="Rectangle 6"/>
          <p:cNvSpPr/>
          <p:nvPr/>
        </p:nvSpPr>
        <p:spPr bwMode="white">
          <a:xfrm>
            <a:off x="0" y="1524000"/>
            <a:ext cx="9144000" cy="114300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600200"/>
            <a:ext cx="1295400" cy="990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1371600" y="1600200"/>
            <a:ext cx="7772400" cy="990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71600" y="1600200"/>
            <a:ext cx="7620000" cy="990600"/>
          </a:xfrm>
        </p:spPr>
        <p:txBody>
          <a:bodyPr/>
          <a:lstStyle>
            <a:lvl1pPr algn="l">
              <a:buNone/>
              <a:defRPr sz="4400" b="0" cap="none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4271C3A-B957-4058-B8ED-99A2523CCA14}" type="datetime1">
              <a:rPr lang="en-US" smtClean="0"/>
              <a:t>8/25/16</a:t>
            </a:fld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1752600"/>
            <a:ext cx="1295400" cy="701676"/>
          </a:xfrm>
        </p:spPr>
        <p:txBody>
          <a:bodyPr>
            <a:noAutofit/>
          </a:bodyPr>
          <a:lstStyle>
            <a:lvl1pPr>
              <a:defRPr sz="2400"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609600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844901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fld id="{96AAE059-5DFC-41C1-A5FF-E50061B12E66}" type="datetime1">
              <a:rPr lang="en-US" smtClean="0"/>
              <a:t>8/25/16</a:t>
            </a:fld>
            <a:endParaRPr lang="en-US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2" name="Footer Placeholder 11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273050"/>
            <a:ext cx="8153400" cy="86995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609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4"/>
          </p:nvPr>
        </p:nvSpPr>
        <p:spPr>
          <a:xfrm>
            <a:off x="4800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fld id="{FF5C3119-2647-44FC-88D9-3457ED259308}" type="datetime1">
              <a:rPr lang="en-US" smtClean="0"/>
              <a:t>8/25/16</a:t>
            </a:fld>
            <a:endParaRPr lang="en-US"/>
          </a:p>
        </p:txBody>
      </p:sp>
      <p:sp>
        <p:nvSpPr>
          <p:cNvPr id="12" name="Slide Number Placeholder 11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lang="en-US"/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"/>
          </p:nvPr>
        </p:nvSpPr>
        <p:spPr>
          <a:xfrm>
            <a:off x="609600" y="1752600"/>
            <a:ext cx="3886200" cy="640080"/>
          </a:xfrm>
          <a:solidFill>
            <a:schemeClr val="accent2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3"/>
          </p:nvPr>
        </p:nvSpPr>
        <p:spPr>
          <a:xfrm>
            <a:off x="4800600" y="1752600"/>
            <a:ext cx="3886200" cy="640080"/>
          </a:xfrm>
          <a:solidFill>
            <a:schemeClr val="accent4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A9470A9-3555-4D40-AB1C-ED989CE6D46D}" type="datetime1">
              <a:rPr lang="en-US" smtClean="0"/>
              <a:t>8/25/16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5CDC299-7110-411E-9EEC-030D6CDB49F9}" type="datetime1">
              <a:rPr lang="en-US" smtClean="0"/>
              <a:t>8/25/16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0" y="6248400"/>
            <a:ext cx="5334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3050"/>
            <a:ext cx="8077200" cy="869950"/>
          </a:xfrm>
        </p:spPr>
        <p:txBody>
          <a:bodyPr anchor="ctr"/>
          <a:lstStyle>
            <a:lvl1pPr algn="l">
              <a:buNone/>
              <a:defRPr sz="4400" b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4DB62C-E330-425B-B2F7-9C20B52F2868}" type="datetime1">
              <a:rPr lang="en-US" smtClean="0"/>
              <a:t>8/25/16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09600" y="1752600"/>
            <a:ext cx="1600200" cy="4343400"/>
          </a:xfrm>
          <a:ln w="50800" cap="sq" cmpd="dbl" algn="ctr">
            <a:solidFill>
              <a:schemeClr val="accent2"/>
            </a:solidFill>
            <a:prstDash val="solid"/>
            <a:miter lim="800000"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lIns="137160" tIns="182880" rIns="137160" bIns="91440"/>
          <a:lstStyle>
            <a:lvl1pPr marL="0" indent="0">
              <a:spcAft>
                <a:spcPts val="1000"/>
              </a:spcAft>
              <a:buNone/>
              <a:defRPr sz="18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2362200" y="1752600"/>
            <a:ext cx="6400800" cy="44196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00200" y="5486400"/>
            <a:ext cx="7315200" cy="685800"/>
          </a:xfrm>
        </p:spPr>
        <p:txBody>
          <a:bodyPr/>
          <a:lstStyle>
            <a:lvl1pPr marL="0" indent="0">
              <a:buFontTx/>
              <a:buNone/>
              <a:defRPr sz="1700"/>
            </a:lvl1pPr>
            <a:lvl2pPr>
              <a:buFontTx/>
              <a:buNone/>
              <a:defRPr sz="1200"/>
            </a:lvl2pPr>
            <a:lvl3pPr>
              <a:buFontTx/>
              <a:buNone/>
              <a:defRPr sz="1000"/>
            </a:lvl3pPr>
            <a:lvl4pPr>
              <a:buFontTx/>
              <a:buNone/>
              <a:defRPr sz="900"/>
            </a:lvl4pPr>
            <a:lvl5pPr>
              <a:buFontTx/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8" name="Rectangle 7"/>
          <p:cNvSpPr/>
          <p:nvPr/>
        </p:nvSpPr>
        <p:spPr bwMode="white">
          <a:xfrm>
            <a:off x="-9144" y="4572000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-9144" y="4663440"/>
            <a:ext cx="1463040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1545336" y="4654296"/>
            <a:ext cx="7598664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4648200"/>
            <a:ext cx="7315200" cy="685800"/>
          </a:xfrm>
        </p:spPr>
        <p:txBody>
          <a:bodyPr anchor="ctr"/>
          <a:lstStyle>
            <a:lvl1pPr algn="l">
              <a:buNone/>
              <a:defRPr sz="2800" b="0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Rectangle 10"/>
          <p:cNvSpPr/>
          <p:nvPr/>
        </p:nvSpPr>
        <p:spPr bwMode="white">
          <a:xfrm>
            <a:off x="1447800" y="0"/>
            <a:ext cx="100584" cy="6867144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>
          <a:xfrm>
            <a:off x="6248400" y="6248400"/>
            <a:ext cx="2667000" cy="365125"/>
          </a:xfrm>
        </p:spPr>
        <p:txBody>
          <a:bodyPr rtlCol="0"/>
          <a:lstStyle/>
          <a:p>
            <a:fld id="{05374623-CFC1-412C-97A4-04D4E59B64C2}" type="datetime1">
              <a:rPr lang="en-US" smtClean="0"/>
              <a:t>8/25/16</a:t>
            </a:fld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4667249"/>
            <a:ext cx="1447800" cy="663578"/>
          </a:xfrm>
        </p:spPr>
        <p:txBody>
          <a:bodyPr rtlCol="0"/>
          <a:lstStyle>
            <a:lvl1pPr>
              <a:defRPr sz="2800"/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>
          <a:xfrm>
            <a:off x="1600200" y="6248206"/>
            <a:ext cx="4572000" cy="365125"/>
          </a:xfrm>
        </p:spPr>
        <p:txBody>
          <a:bodyPr rtlCol="0"/>
          <a:lstStyle/>
          <a:p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560576" y="0"/>
            <a:ext cx="7583424" cy="4568952"/>
          </a:xfrm>
          <a:solidFill>
            <a:schemeClr val="accent1">
              <a:tint val="40000"/>
            </a:schemeClr>
          </a:solidFill>
          <a:ln>
            <a:noFill/>
          </a:ln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A9DD89-8A4F-4E6F-9DC3-F0E473C3AA45}" type="datetime1">
              <a:rPr lang="en-US" smtClean="0"/>
              <a:t>8/25/16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53200" y="609600"/>
            <a:ext cx="2057400" cy="5516563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609600"/>
            <a:ext cx="5562600" cy="5516564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553200" y="6248402"/>
            <a:ext cx="2209800" cy="365125"/>
          </a:xfrm>
        </p:spPr>
        <p:txBody>
          <a:bodyPr/>
          <a:lstStyle/>
          <a:p>
            <a:fld id="{F2ECB3D4-A814-4106-8EDF-ADA9EB42614F}" type="datetime1">
              <a:rPr lang="en-US" smtClean="0"/>
              <a:t>8/25/16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57201" y="6248207"/>
            <a:ext cx="5573483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7" name="Rectangle 6"/>
          <p:cNvSpPr/>
          <p:nvPr/>
        </p:nvSpPr>
        <p:spPr bwMode="white">
          <a:xfrm>
            <a:off x="6096318" y="0"/>
            <a:ext cx="320040" cy="6858000"/>
          </a:xfrm>
          <a:prstGeom prst="rect">
            <a:avLst/>
          </a:prstGeom>
          <a:solidFill>
            <a:srgbClr val="FFFFFF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6142038" y="609600"/>
            <a:ext cx="228600" cy="6248400"/>
          </a:xfrm>
          <a:prstGeom prst="rect">
            <a:avLst/>
          </a:prstGeom>
          <a:solidFill>
            <a:schemeClr val="accent1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6142038" y="0"/>
            <a:ext cx="228600" cy="533400"/>
          </a:xfrm>
          <a:prstGeom prst="rect">
            <a:avLst/>
          </a:prstGeom>
          <a:solidFill>
            <a:schemeClr val="accent2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 rot="5400000">
            <a:off x="5989638" y="144462"/>
            <a:ext cx="533400" cy="244476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609600" y="228600"/>
            <a:ext cx="8153400" cy="9906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612648" y="1600200"/>
            <a:ext cx="8153400" cy="452628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6096000" y="6248400"/>
            <a:ext cx="2667000" cy="365125"/>
          </a:xfrm>
          <a:prstGeom prst="rect">
            <a:avLst/>
          </a:prstGeom>
        </p:spPr>
        <p:txBody>
          <a:bodyPr vert="horz" anchor="ctr" anchorCtr="0"/>
          <a:lstStyle>
            <a:lvl1pPr algn="l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CE446779-0DA1-4074-99C1-35A6BC8DD2E8}" type="datetime1">
              <a:rPr lang="en-US" smtClean="0"/>
              <a:t>8/25/16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609600" y="6248206"/>
            <a:ext cx="5421083" cy="365125"/>
          </a:xfrm>
          <a:prstGeom prst="rect">
            <a:avLst/>
          </a:prstGeom>
        </p:spPr>
        <p:txBody>
          <a:bodyPr vert="horz" anchor="ctr"/>
          <a:lstStyle>
            <a:lvl1pPr algn="r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7" name="Rectangle 6"/>
          <p:cNvSpPr/>
          <p:nvPr/>
        </p:nvSpPr>
        <p:spPr bwMode="white">
          <a:xfrm>
            <a:off x="0" y="1234440"/>
            <a:ext cx="9144000" cy="32004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280160"/>
            <a:ext cx="533400" cy="228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590550" y="1280160"/>
            <a:ext cx="8553450" cy="228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0" y="1272222"/>
            <a:ext cx="533400" cy="244476"/>
          </a:xfrm>
          <a:prstGeom prst="rect">
            <a:avLst/>
          </a:prstGeom>
        </p:spPr>
        <p:txBody>
          <a:bodyPr vert="horz" anchor="ctr" anchorCtr="0">
            <a:normAutofit/>
          </a:bodyPr>
          <a:lstStyle>
            <a:lvl1pPr algn="ctr" eaLnBrk="1" latinLnBrk="0" hangingPunct="1">
              <a:defRPr kumimoji="0" sz="1400" b="1"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hf hdr="0" ftr="0" dt="0"/>
  <p:txStyles>
    <p:titleStyle>
      <a:lvl1pPr algn="l" rtl="0" eaLnBrk="1" latinLnBrk="0" hangingPunct="1">
        <a:spcBef>
          <a:spcPct val="0"/>
        </a:spcBef>
        <a:buNone/>
        <a:defRPr kumimoji="0" sz="44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20040" indent="-320040" algn="l" rtl="0" eaLnBrk="1" latinLnBrk="0" hangingPunct="1">
        <a:spcBef>
          <a:spcPts val="700"/>
        </a:spcBef>
        <a:buClr>
          <a:schemeClr val="accent2"/>
        </a:buClr>
        <a:buSzPct val="60000"/>
        <a:buFont typeface="Wingdings"/>
        <a:buChar char=""/>
        <a:defRPr kumimoji="0" sz="29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74320" algn="l" rtl="0" eaLnBrk="1" latinLnBrk="0" hangingPunct="1">
        <a:spcBef>
          <a:spcPts val="550"/>
        </a:spcBef>
        <a:buClr>
          <a:schemeClr val="accent1"/>
        </a:buClr>
        <a:buSzPct val="70000"/>
        <a:buFont typeface="Wingdings 2"/>
        <a:buChar char="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28600" algn="l" rtl="0" eaLnBrk="1" latinLnBrk="0" hangingPunct="1">
        <a:spcBef>
          <a:spcPts val="500"/>
        </a:spcBef>
        <a:buClr>
          <a:schemeClr val="accent2"/>
        </a:buClr>
        <a:buSzPct val="75000"/>
        <a:buFont typeface="Wingdings"/>
        <a:buChar char="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indent="-228600" algn="l" rtl="0" eaLnBrk="1" latinLnBrk="0" hangingPunct="1">
        <a:spcBef>
          <a:spcPts val="400"/>
        </a:spcBef>
        <a:buClr>
          <a:schemeClr val="accent3"/>
        </a:buClr>
        <a:buSzPct val="7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indent="-228600" algn="l" rtl="0" eaLnBrk="1" latinLnBrk="0" hangingPunct="1">
        <a:spcBef>
          <a:spcPts val="400"/>
        </a:spcBef>
        <a:buClr>
          <a:schemeClr val="accent4"/>
        </a:buClr>
        <a:buSzPct val="6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103120" indent="-228600" algn="l" rtl="0" eaLnBrk="1" latinLnBrk="0" hangingPunct="1">
        <a:spcBef>
          <a:spcPct val="20000"/>
        </a:spcBef>
        <a:buClr>
          <a:schemeClr val="accent1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2377440" indent="-228600" algn="l" rtl="0" eaLnBrk="1" latinLnBrk="0" hangingPunct="1">
        <a:spcBef>
          <a:spcPct val="20000"/>
        </a:spcBef>
        <a:buClr>
          <a:schemeClr val="accent2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651760" indent="-228600" algn="l" rtl="0" eaLnBrk="1" latinLnBrk="0" hangingPunct="1">
        <a:spcBef>
          <a:spcPct val="20000"/>
        </a:spcBef>
        <a:buClr>
          <a:schemeClr val="accent3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2926080" indent="-228600" algn="l" rtl="0" eaLnBrk="1" latinLnBrk="0" hangingPunct="1">
        <a:spcBef>
          <a:spcPct val="20000"/>
        </a:spcBef>
        <a:buClr>
          <a:schemeClr val="accent4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hyperlink" Target="http://www.cs.cornell.edu/courses/CS2110/2016fa/online/apiString/01APIString.html" TargetMode="Externa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752600" y="1981200"/>
            <a:ext cx="6477000" cy="1828800"/>
          </a:xfrm>
        </p:spPr>
        <p:txBody>
          <a:bodyPr>
            <a:normAutofit/>
          </a:bodyPr>
          <a:lstStyle/>
          <a:p>
            <a:r>
              <a:rPr lang="fr-BE" dirty="0" smtClean="0"/>
              <a:t>CS/ENGRD 2110</a:t>
            </a:r>
            <a:r>
              <a:rPr lang="fr-BE" smtClean="0"/>
              <a:t/>
            </a:r>
            <a:br>
              <a:rPr lang="fr-BE" smtClean="0"/>
            </a:br>
            <a:r>
              <a:rPr lang="fr-BE" smtClean="0"/>
              <a:t>Fall 2016</a:t>
            </a:r>
            <a:endParaRPr lang="fr-BE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rmAutofit fontScale="77500" lnSpcReduction="20000"/>
          </a:bodyPr>
          <a:lstStyle/>
          <a:p>
            <a:r>
              <a:rPr lang="fr-BE" dirty="0" smtClean="0"/>
              <a:t>Lecture 2: Objects and classes in Java</a:t>
            </a:r>
          </a:p>
          <a:p>
            <a:r>
              <a:rPr lang="fr-BE" dirty="0" smtClean="0"/>
              <a:t>http://courses.cs.cornell.edu/cs2110</a:t>
            </a:r>
            <a:endParaRPr lang="fr-B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1</a:t>
            </a:fld>
            <a:endParaRPr lang="en-US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228600"/>
            <a:ext cx="8153400" cy="609600"/>
          </a:xfrm>
        </p:spPr>
        <p:txBody>
          <a:bodyPr>
            <a:normAutofit/>
          </a:bodyPr>
          <a:lstStyle/>
          <a:p>
            <a:r>
              <a:rPr lang="en-US" sz="2800" dirty="0" smtClean="0">
                <a:solidFill>
                  <a:srgbClr val="800000"/>
                </a:solidFill>
              </a:rPr>
              <a:t>CMS </a:t>
            </a:r>
            <a:r>
              <a:rPr lang="en-US" sz="2800" dirty="0" err="1" smtClean="0">
                <a:solidFill>
                  <a:srgbClr val="800000"/>
                </a:solidFill>
              </a:rPr>
              <a:t>VideoNote.com</a:t>
            </a:r>
            <a:r>
              <a:rPr lang="en-US" sz="2800" dirty="0" smtClean="0">
                <a:solidFill>
                  <a:srgbClr val="800000"/>
                </a:solidFill>
              </a:rPr>
              <a:t>, PPT slides, </a:t>
            </a:r>
            <a:r>
              <a:rPr lang="en-US" sz="2800" dirty="0" err="1" smtClean="0">
                <a:solidFill>
                  <a:srgbClr val="800000"/>
                </a:solidFill>
              </a:rPr>
              <a:t>DrJava</a:t>
            </a:r>
            <a:r>
              <a:rPr lang="en-US" sz="2800" smtClean="0">
                <a:solidFill>
                  <a:srgbClr val="800000"/>
                </a:solidFill>
              </a:rPr>
              <a:t>, Book</a:t>
            </a:r>
            <a:endParaRPr lang="en-US" sz="28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>
          <a:xfrm>
            <a:off x="381000" y="1524000"/>
            <a:ext cx="8458200" cy="518160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400" dirty="0" smtClean="0"/>
              <a:t>CMS available. Visit </a:t>
            </a:r>
            <a:r>
              <a:rPr lang="en-US" sz="2400" dirty="0"/>
              <a:t>course </a:t>
            </a:r>
            <a:r>
              <a:rPr lang="en-US" sz="2400" dirty="0" smtClean="0"/>
              <a:t>webpage, click “Links”, then “CMS for 2110”. Not enrolled? Ask Jenna Edwards </a:t>
            </a:r>
            <a:r>
              <a:rPr lang="en-US" sz="2400" dirty="0"/>
              <a:t>jls478@</a:t>
            </a:r>
            <a:r>
              <a:rPr lang="en-US" sz="2400" dirty="0" smtClean="0"/>
              <a:t>cornell.edu to enroll you (needs your </a:t>
            </a:r>
            <a:r>
              <a:rPr lang="en-US" sz="2400" dirty="0" err="1" smtClean="0"/>
              <a:t>netid</a:t>
            </a:r>
            <a:r>
              <a:rPr lang="en-US" sz="2400" dirty="0" smtClean="0"/>
              <a:t>).</a:t>
            </a:r>
            <a:endParaRPr lang="en-US" sz="2400" dirty="0"/>
          </a:p>
          <a:p>
            <a:pPr marL="0" indent="0">
              <a:spcBef>
                <a:spcPts val="1200"/>
              </a:spcBef>
              <a:buNone/>
            </a:pPr>
            <a:r>
              <a:rPr lang="en-US" sz="2400" dirty="0" smtClean="0">
                <a:solidFill>
                  <a:srgbClr val="FF0000"/>
                </a:solidFill>
              </a:rPr>
              <a:t>Look at</a:t>
            </a:r>
            <a:r>
              <a:rPr lang="en-US" sz="2400" dirty="0" smtClean="0">
                <a:solidFill>
                  <a:srgbClr val="800000"/>
                </a:solidFill>
              </a:rPr>
              <a:t> </a:t>
            </a:r>
            <a:r>
              <a:rPr lang="en-US" sz="2400" dirty="0">
                <a:solidFill>
                  <a:srgbClr val="800000"/>
                </a:solidFill>
              </a:rPr>
              <a:t>http://</a:t>
            </a:r>
            <a:r>
              <a:rPr lang="en-US" sz="2400" dirty="0" err="1">
                <a:solidFill>
                  <a:srgbClr val="800000"/>
                </a:solidFill>
              </a:rPr>
              <a:t>cornell.videonote.com</a:t>
            </a:r>
            <a:r>
              <a:rPr lang="en-US" sz="2400" dirty="0">
                <a:solidFill>
                  <a:srgbClr val="800000"/>
                </a:solidFill>
              </a:rPr>
              <a:t>/channels/</a:t>
            </a:r>
            <a:r>
              <a:rPr lang="en-US" sz="2400" dirty="0" smtClean="0">
                <a:solidFill>
                  <a:srgbClr val="800000"/>
                </a:solidFill>
              </a:rPr>
              <a:t>583</a:t>
            </a:r>
            <a:br>
              <a:rPr lang="en-US" sz="2400" dirty="0" smtClean="0">
                <a:solidFill>
                  <a:srgbClr val="800000"/>
                </a:solidFill>
              </a:rPr>
            </a:br>
            <a:r>
              <a:rPr lang="en-US" sz="2400" dirty="0" smtClean="0">
                <a:solidFill>
                  <a:srgbClr val="FF0000"/>
                </a:solidFill>
              </a:rPr>
              <a:t>to see a previous lecture</a:t>
            </a:r>
            <a:r>
              <a:rPr lang="en-US" sz="2400" dirty="0">
                <a:solidFill>
                  <a:srgbClr val="FF0000"/>
                </a:solidFill>
              </a:rPr>
              <a:t> </a:t>
            </a:r>
            <a:r>
              <a:rPr lang="en-US" sz="2400" dirty="0" smtClean="0">
                <a:solidFill>
                  <a:srgbClr val="FF0000"/>
                </a:solidFill>
              </a:rPr>
              <a:t>from fall 2015.</a:t>
            </a:r>
          </a:p>
          <a:p>
            <a:pPr marL="0" indent="0">
              <a:spcBef>
                <a:spcPts val="1200"/>
              </a:spcBef>
              <a:buNone/>
            </a:pPr>
            <a:r>
              <a:rPr lang="en-US" sz="2400" dirty="0" smtClean="0">
                <a:solidFill>
                  <a:srgbClr val="008000"/>
                </a:solidFill>
              </a:rPr>
              <a:t>Please download </a:t>
            </a:r>
            <a:r>
              <a:rPr lang="en-US" sz="2400" dirty="0" err="1" smtClean="0">
                <a:solidFill>
                  <a:srgbClr val="008000"/>
                </a:solidFill>
              </a:rPr>
              <a:t>ppt</a:t>
            </a:r>
            <a:r>
              <a:rPr lang="en-US" sz="2400" dirty="0" smtClean="0">
                <a:solidFill>
                  <a:srgbClr val="008000"/>
                </a:solidFill>
              </a:rPr>
              <a:t> slides the evening before each lecture, have them available in class. Please don’t ask questions on the piazza about that material the day before the lecture!</a:t>
            </a:r>
          </a:p>
          <a:p>
            <a:pPr marL="0" indent="0">
              <a:spcBef>
                <a:spcPts val="1200"/>
              </a:spcBef>
              <a:buNone/>
            </a:pPr>
            <a:r>
              <a:rPr lang="en-US" sz="2400" dirty="0" smtClean="0">
                <a:solidFill>
                  <a:srgbClr val="0000FF"/>
                </a:solidFill>
              </a:rPr>
              <a:t>Please </a:t>
            </a:r>
            <a:r>
              <a:rPr lang="en-US" sz="2400" dirty="0" smtClean="0">
                <a:solidFill>
                  <a:srgbClr val="0000FF"/>
                </a:solidFill>
              </a:rPr>
              <a:t>download </a:t>
            </a:r>
            <a:r>
              <a:rPr lang="en-US" sz="2400" dirty="0" err="1" smtClean="0">
                <a:solidFill>
                  <a:srgbClr val="0000FF"/>
                </a:solidFill>
              </a:rPr>
              <a:t>DrJava</a:t>
            </a:r>
            <a:r>
              <a:rPr lang="en-US" sz="2400" dirty="0">
                <a:solidFill>
                  <a:srgbClr val="0000FF"/>
                </a:solidFill>
              </a:rPr>
              <a:t> </a:t>
            </a:r>
            <a:r>
              <a:rPr lang="en-US" sz="2400" dirty="0" smtClean="0">
                <a:solidFill>
                  <a:srgbClr val="0000FF"/>
                </a:solidFill>
              </a:rPr>
              <a:t>(the </a:t>
            </a:r>
            <a:r>
              <a:rPr lang="en-US" sz="2400" dirty="0" smtClean="0">
                <a:solidFill>
                  <a:srgbClr val="0000FF"/>
                </a:solidFill>
              </a:rPr>
              <a:t>jar file, not the </a:t>
            </a:r>
            <a:r>
              <a:rPr lang="en-US" sz="2400" dirty="0" smtClean="0">
                <a:solidFill>
                  <a:srgbClr val="0000FF"/>
                </a:solidFill>
              </a:rPr>
              <a:t>app). It also requires downloading an old version of Java, so if you don’t want to, don’t</a:t>
            </a:r>
            <a:endParaRPr lang="en-US" sz="2400" dirty="0" smtClean="0">
              <a:solidFill>
                <a:srgbClr val="0000FF"/>
              </a:solidFill>
            </a:endParaRPr>
          </a:p>
          <a:p>
            <a:pPr marL="0" indent="0">
              <a:spcBef>
                <a:spcPts val="1200"/>
              </a:spcBef>
              <a:buNone/>
            </a:pPr>
            <a:r>
              <a:rPr lang="en-US" sz="2400" dirty="0" smtClean="0"/>
              <a:t>Book is on reserve in the Uris Library, not the Engineering Library. Engineering Library no longer has (physical) books</a:t>
            </a:r>
          </a:p>
          <a:p>
            <a:pPr marL="0" indent="0">
              <a:buNone/>
            </a:pP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288041622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Next week’s recitation!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3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>
          <a:xfrm>
            <a:off x="304800" y="1600200"/>
            <a:ext cx="8534400" cy="449580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400" dirty="0" smtClean="0">
                <a:latin typeface="Times New Roman"/>
                <a:cs typeface="Times New Roman"/>
              </a:rPr>
              <a:t>BEFORE recitation, visit this webpage (part of course webpage)</a:t>
            </a:r>
          </a:p>
          <a:p>
            <a:pPr marL="0" indent="0">
              <a:buNone/>
            </a:pPr>
            <a:r>
              <a:rPr lang="en-US" sz="2400" dirty="0">
                <a:latin typeface="Times New Roman"/>
                <a:cs typeface="Times New Roman"/>
              </a:rPr>
              <a:t> </a:t>
            </a:r>
            <a:r>
              <a:rPr lang="en-US" sz="2000" dirty="0" smtClean="0">
                <a:latin typeface="Times New Roman"/>
                <a:cs typeface="Times New Roman"/>
                <a:hlinkClick r:id="rId2"/>
              </a:rPr>
              <a:t>www.cs.cornell.edu</a:t>
            </a:r>
            <a:r>
              <a:rPr lang="en-US" sz="2000" dirty="0">
                <a:latin typeface="Times New Roman"/>
                <a:cs typeface="Times New Roman"/>
                <a:hlinkClick r:id="rId2"/>
              </a:rPr>
              <a:t>/courses/CS2110/2016fa/online/apiString/</a:t>
            </a:r>
            <a:r>
              <a:rPr lang="en-US" sz="2000" dirty="0" smtClean="0">
                <a:latin typeface="Times New Roman"/>
                <a:cs typeface="Times New Roman"/>
                <a:hlinkClick r:id="rId2"/>
              </a:rPr>
              <a:t>01APIString.html</a:t>
            </a:r>
            <a:endParaRPr lang="en-US" sz="2000" dirty="0" smtClean="0">
              <a:latin typeface="Times New Roman"/>
              <a:cs typeface="Times New Roman"/>
            </a:endParaRPr>
          </a:p>
          <a:p>
            <a:pPr marL="0" indent="0">
              <a:buNone/>
            </a:pPr>
            <a:endParaRPr lang="en-US" sz="2000" dirty="0">
              <a:latin typeface="Times New Roman"/>
              <a:cs typeface="Times New Roman"/>
            </a:endParaRPr>
          </a:p>
          <a:p>
            <a:pPr marL="0" indent="0">
              <a:buNone/>
            </a:pPr>
            <a:r>
              <a:rPr lang="en-US" sz="2000" dirty="0" smtClean="0">
                <a:latin typeface="Times New Roman"/>
                <a:cs typeface="Times New Roman"/>
              </a:rPr>
              <a:t>You can get to it from the lecture-notes page of our course webpage, recitation 2.</a:t>
            </a:r>
          </a:p>
          <a:p>
            <a:pPr marL="0" indent="0">
              <a:buNone/>
            </a:pPr>
            <a:endParaRPr lang="en-US" sz="2000" dirty="0">
              <a:latin typeface="Times New Roman"/>
              <a:cs typeface="Times New Roman"/>
            </a:endParaRPr>
          </a:p>
          <a:p>
            <a:pPr marL="0" indent="0">
              <a:buNone/>
            </a:pPr>
            <a:r>
              <a:rPr lang="en-US" sz="2000" dirty="0" smtClean="0">
                <a:latin typeface="Times New Roman"/>
                <a:cs typeface="Times New Roman"/>
              </a:rPr>
              <a:t>Read it, watch the short videos —less than 15 minutes!</a:t>
            </a:r>
          </a:p>
          <a:p>
            <a:pPr marL="0" indent="0">
              <a:buNone/>
            </a:pPr>
            <a:endParaRPr lang="en-US" sz="2000" dirty="0">
              <a:latin typeface="Times New Roman"/>
              <a:cs typeface="Times New Roman"/>
            </a:endParaRPr>
          </a:p>
          <a:p>
            <a:pPr marL="0" indent="0">
              <a:buNone/>
            </a:pPr>
            <a:r>
              <a:rPr lang="en-US" sz="2000" dirty="0" smtClean="0">
                <a:latin typeface="Times New Roman"/>
                <a:cs typeface="Times New Roman"/>
              </a:rPr>
              <a:t>Come to class with your Cornell id card and your laptop if you have one. Work in groups of 2-3 (your choosing) on questions dealing with the API specs and classes Character and String, with the TA helping, guiding. At the end, the TA will make a note (using your Cornell id card) that you did it.</a:t>
            </a:r>
            <a:endParaRPr lang="en-US" sz="2000" dirty="0">
              <a:latin typeface="Times New Roman"/>
              <a:cs typeface="Times New Roman"/>
            </a:endParaRPr>
          </a:p>
        </p:txBody>
      </p:sp>
    </p:spTree>
    <p:extLst>
      <p:ext uri="{BB962C8B-B14F-4D97-AF65-F5344CB8AC3E}">
        <p14:creationId xmlns:p14="http://schemas.microsoft.com/office/powerpoint/2010/main" val="249305808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228600"/>
            <a:ext cx="8153400" cy="609600"/>
          </a:xfrm>
        </p:spPr>
        <p:txBody>
          <a:bodyPr>
            <a:normAutofit/>
          </a:bodyPr>
          <a:lstStyle/>
          <a:p>
            <a:r>
              <a:rPr lang="en-US" sz="2800" dirty="0" smtClean="0">
                <a:solidFill>
                  <a:srgbClr val="800000"/>
                </a:solidFill>
              </a:rPr>
              <a:t>Java OO (Object Orientation)</a:t>
            </a:r>
            <a:endParaRPr lang="en-US" sz="28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4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>
          <a:xfrm>
            <a:off x="457200" y="1447800"/>
            <a:ext cx="8153400" cy="5181600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US" sz="2400" dirty="0" smtClean="0"/>
              <a:t>Python and </a:t>
            </a:r>
            <a:r>
              <a:rPr lang="en-US" sz="2400" dirty="0" err="1" smtClean="0"/>
              <a:t>Matlab</a:t>
            </a:r>
            <a:r>
              <a:rPr lang="en-US" sz="2400" dirty="0" smtClean="0"/>
              <a:t> have objects and classes.</a:t>
            </a:r>
          </a:p>
          <a:p>
            <a:pPr marL="0" indent="0">
              <a:buNone/>
            </a:pPr>
            <a:r>
              <a:rPr lang="en-US" sz="2400" dirty="0"/>
              <a:t>S</a:t>
            </a:r>
            <a:r>
              <a:rPr lang="en-US" sz="2400" dirty="0" smtClean="0"/>
              <a:t>trong-typing nature of Java changes how OO is done and how useful it is. Put aside your previous experience with OO (if any).</a:t>
            </a:r>
          </a:p>
          <a:p>
            <a:pPr marL="0" indent="0">
              <a:buNone/>
            </a:pPr>
            <a:r>
              <a:rPr lang="en-US" sz="2400" dirty="0" smtClean="0"/>
              <a:t>This lecture:</a:t>
            </a:r>
            <a:endParaRPr lang="en-US" sz="2400" dirty="0"/>
          </a:p>
          <a:p>
            <a:pPr marL="0" indent="0">
              <a:spcBef>
                <a:spcPts val="1900"/>
              </a:spcBef>
              <a:buNone/>
            </a:pPr>
            <a:r>
              <a:rPr lang="en-US" sz="2400" b="1" dirty="0" smtClean="0">
                <a:solidFill>
                  <a:srgbClr val="800000"/>
                </a:solidFill>
              </a:rPr>
              <a:t>First</a:t>
            </a:r>
            <a:r>
              <a:rPr lang="en-US" sz="2400" dirty="0" smtClean="0"/>
              <a:t>: describe </a:t>
            </a:r>
            <a:r>
              <a:rPr lang="en-US" sz="2400" dirty="0" smtClean="0">
                <a:solidFill>
                  <a:srgbClr val="FF0000"/>
                </a:solidFill>
              </a:rPr>
              <a:t>objects</a:t>
            </a:r>
            <a:r>
              <a:rPr lang="en-US" sz="2400" dirty="0" smtClean="0"/>
              <a:t>, demoing their creation and use.</a:t>
            </a:r>
          </a:p>
          <a:p>
            <a:pPr marL="0" indent="0">
              <a:spcBef>
                <a:spcPts val="1900"/>
              </a:spcBef>
              <a:buNone/>
            </a:pPr>
            <a:r>
              <a:rPr lang="en-US" sz="2400" b="1" dirty="0" smtClean="0">
                <a:solidFill>
                  <a:srgbClr val="800000"/>
                </a:solidFill>
              </a:rPr>
              <a:t>Second</a:t>
            </a:r>
            <a:r>
              <a:rPr lang="en-US" sz="2400" dirty="0" smtClean="0"/>
              <a:t>: Show you a </a:t>
            </a:r>
            <a:r>
              <a:rPr lang="en-US" sz="2400" dirty="0" smtClean="0">
                <a:solidFill>
                  <a:srgbClr val="FF0000"/>
                </a:solidFill>
              </a:rPr>
              <a:t>class definition </a:t>
            </a:r>
            <a:r>
              <a:rPr lang="en-US" sz="2400" dirty="0" smtClean="0"/>
              <a:t>and how it contains definitions of functions and procedures that appear in each object of the class.</a:t>
            </a:r>
          </a:p>
          <a:p>
            <a:pPr marL="0" indent="0">
              <a:spcBef>
                <a:spcPts val="1900"/>
              </a:spcBef>
              <a:buNone/>
            </a:pPr>
            <a:r>
              <a:rPr lang="en-US" sz="2400" b="1" dirty="0" smtClean="0">
                <a:solidFill>
                  <a:srgbClr val="800000"/>
                </a:solidFill>
              </a:rPr>
              <a:t>Third</a:t>
            </a:r>
            <a:r>
              <a:rPr lang="en-US" sz="2400" dirty="0" smtClean="0"/>
              <a:t>: Talk about keyword </a:t>
            </a:r>
            <a:r>
              <a:rPr lang="en-US" sz="2400" b="1" dirty="0" smtClean="0">
                <a:solidFill>
                  <a:srgbClr val="FF0000"/>
                </a:solidFill>
              </a:rPr>
              <a:t>null</a:t>
            </a:r>
            <a:r>
              <a:rPr lang="en-US" sz="2400" dirty="0" smtClean="0"/>
              <a:t>.</a:t>
            </a:r>
          </a:p>
          <a:p>
            <a:pPr marL="0" indent="0">
              <a:spcBef>
                <a:spcPts val="1900"/>
              </a:spcBef>
              <a:buNone/>
            </a:pPr>
            <a:r>
              <a:rPr lang="en-US" sz="2400" b="1" dirty="0" smtClean="0">
                <a:solidFill>
                  <a:srgbClr val="800000"/>
                </a:solidFill>
              </a:rPr>
              <a:t>Fourth (if there is time)</a:t>
            </a:r>
            <a:r>
              <a:rPr lang="en-US" sz="2400" dirty="0" smtClean="0"/>
              <a:t>. Show you a </a:t>
            </a:r>
            <a:r>
              <a:rPr lang="en-US" sz="2400" dirty="0" smtClean="0">
                <a:solidFill>
                  <a:srgbClr val="FF0000"/>
                </a:solidFill>
              </a:rPr>
              <a:t>Java application</a:t>
            </a:r>
            <a:r>
              <a:rPr lang="en-US" sz="2400" dirty="0" smtClean="0"/>
              <a:t>, a class with a “static” procedure with a certain parameter.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61080537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Homework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5</a:t>
            </a:fld>
            <a:endParaRPr lang="en-US"/>
          </a:p>
        </p:txBody>
      </p:sp>
      <p:sp>
        <p:nvSpPr>
          <p:cNvPr id="5" name="TextBox 4"/>
          <p:cNvSpPr txBox="1"/>
          <p:nvPr/>
        </p:nvSpPr>
        <p:spPr>
          <a:xfrm>
            <a:off x="609600" y="5791200"/>
            <a:ext cx="7696200" cy="461665"/>
          </a:xfrm>
          <a:prstGeom prst="rect">
            <a:avLst/>
          </a:prstGeom>
          <a:solidFill>
            <a:srgbClr val="F8DFF0"/>
          </a:solidFill>
        </p:spPr>
        <p:txBody>
          <a:bodyPr wrap="square" rtlCol="0">
            <a:spAutoFit/>
          </a:bodyPr>
          <a:lstStyle/>
          <a:p>
            <a:endParaRPr lang="en-US" sz="2400" dirty="0">
              <a:solidFill>
                <a:srgbClr val="FF0000"/>
              </a:solidFill>
            </a:endParaRPr>
          </a:p>
        </p:txBody>
      </p:sp>
      <p:sp>
        <p:nvSpPr>
          <p:cNvPr id="6" name="Content Placeholder 5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pPr marL="514350" indent="-514350">
              <a:buFont typeface="+mj-lt"/>
              <a:buAutoNum type="arabicPeriod"/>
            </a:pPr>
            <a:r>
              <a:rPr lang="en-US" sz="2400" dirty="0" smtClean="0"/>
              <a:t>Study </a:t>
            </a:r>
            <a:r>
              <a:rPr lang="en-US" sz="2400" dirty="0"/>
              <a:t>material of this </a:t>
            </a:r>
            <a:r>
              <a:rPr lang="en-US" sz="2400" dirty="0" smtClean="0"/>
              <a:t>lecture.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400" dirty="0"/>
              <a:t>Visit course website, click on </a:t>
            </a:r>
            <a:r>
              <a:rPr lang="en-US" sz="2400" dirty="0">
                <a:solidFill>
                  <a:srgbClr val="FF0000"/>
                </a:solidFill>
              </a:rPr>
              <a:t>Resources</a:t>
            </a:r>
            <a:r>
              <a:rPr lang="en-US" sz="2400" dirty="0"/>
              <a:t> and then on </a:t>
            </a:r>
            <a:r>
              <a:rPr lang="en-US" sz="2400" dirty="0">
                <a:solidFill>
                  <a:srgbClr val="FF0000"/>
                </a:solidFill>
              </a:rPr>
              <a:t>Code Style Guidelines</a:t>
            </a:r>
            <a:r>
              <a:rPr lang="en-US" sz="2400" dirty="0"/>
              <a:t>. Study </a:t>
            </a:r>
            <a:endParaRPr lang="en-US" sz="2400" dirty="0" smtClean="0"/>
          </a:p>
          <a:p>
            <a:pPr marL="320040" lvl="1" indent="0">
              <a:buNone/>
            </a:pPr>
            <a:r>
              <a:rPr lang="en-US" sz="2400" dirty="0">
                <a:solidFill>
                  <a:srgbClr val="FF0000"/>
                </a:solidFill>
              </a:rPr>
              <a:t>	</a:t>
            </a:r>
            <a:r>
              <a:rPr lang="en-US" sz="2400" dirty="0" smtClean="0">
                <a:solidFill>
                  <a:srgbClr val="FF0000"/>
                </a:solidFill>
              </a:rPr>
              <a:t>3. Documentation</a:t>
            </a:r>
          </a:p>
          <a:p>
            <a:pPr marL="320040" lvl="1" indent="0">
              <a:buNone/>
            </a:pPr>
            <a:r>
              <a:rPr lang="en-US" sz="2400" dirty="0">
                <a:solidFill>
                  <a:srgbClr val="FF0000"/>
                </a:solidFill>
              </a:rPr>
              <a:t>	</a:t>
            </a:r>
            <a:r>
              <a:rPr lang="en-US" sz="2400" dirty="0" smtClean="0">
                <a:solidFill>
                  <a:srgbClr val="FF0000"/>
                </a:solidFill>
              </a:rPr>
              <a:t>    3.1 Kinds of comments</a:t>
            </a:r>
          </a:p>
          <a:p>
            <a:pPr marL="320040" lvl="1" indent="0">
              <a:buNone/>
            </a:pPr>
            <a:r>
              <a:rPr lang="en-US" sz="2400" dirty="0">
                <a:solidFill>
                  <a:srgbClr val="FF0000"/>
                </a:solidFill>
              </a:rPr>
              <a:t>	</a:t>
            </a:r>
            <a:r>
              <a:rPr lang="en-US" sz="2400" dirty="0" smtClean="0">
                <a:solidFill>
                  <a:srgbClr val="FF0000"/>
                </a:solidFill>
              </a:rPr>
              <a:t>    3.2 Don’t over-comment</a:t>
            </a:r>
          </a:p>
          <a:p>
            <a:pPr marL="320040" lvl="1" indent="0">
              <a:buNone/>
            </a:pPr>
            <a:r>
              <a:rPr lang="en-US" sz="2400" dirty="0">
                <a:solidFill>
                  <a:srgbClr val="FF0000"/>
                </a:solidFill>
              </a:rPr>
              <a:t>	 </a:t>
            </a:r>
            <a:r>
              <a:rPr lang="en-US" sz="2400" dirty="0" smtClean="0">
                <a:solidFill>
                  <a:srgbClr val="FF0000"/>
                </a:solidFill>
              </a:rPr>
              <a:t>   3.4 Method specifications</a:t>
            </a:r>
          </a:p>
          <a:p>
            <a:pPr marL="320040" lvl="1" indent="0">
              <a:buNone/>
            </a:pPr>
            <a:r>
              <a:rPr lang="en-US" sz="2400" dirty="0">
                <a:solidFill>
                  <a:srgbClr val="FF0000"/>
                </a:solidFill>
              </a:rPr>
              <a:t>	</a:t>
            </a:r>
            <a:r>
              <a:rPr lang="en-US" sz="2400" dirty="0" smtClean="0">
                <a:solidFill>
                  <a:srgbClr val="FF0000"/>
                </a:solidFill>
              </a:rPr>
              <a:t>	3.4.1 Precondition and </a:t>
            </a:r>
            <a:r>
              <a:rPr lang="en-US" sz="2400" dirty="0" err="1" smtClean="0">
                <a:solidFill>
                  <a:srgbClr val="FF0000"/>
                </a:solidFill>
              </a:rPr>
              <a:t>postcondition</a:t>
            </a:r>
            <a:endParaRPr lang="en-US" sz="2400" dirty="0" smtClean="0"/>
          </a:p>
          <a:p>
            <a:pPr marL="514350" indent="-514350">
              <a:buFont typeface="+mj-lt"/>
              <a:buAutoNum type="arabicPeriod"/>
            </a:pPr>
            <a:r>
              <a:rPr lang="en-US" sz="2400" dirty="0" smtClean="0"/>
              <a:t>Spend </a:t>
            </a:r>
            <a:r>
              <a:rPr lang="en-US" sz="2400" dirty="0"/>
              <a:t>a few minutes perusing </a:t>
            </a:r>
            <a:r>
              <a:rPr lang="en-US" sz="2400" dirty="0" smtClean="0"/>
              <a:t>slides for lecture 3; </a:t>
            </a:r>
            <a:r>
              <a:rPr lang="en-US" sz="2400" dirty="0"/>
              <a:t>bring them </a:t>
            </a:r>
            <a:r>
              <a:rPr lang="en-US" sz="2400" dirty="0" smtClean="0"/>
              <a:t>to lecture 3.</a:t>
            </a:r>
            <a:endParaRPr lang="en-US" sz="2400" dirty="0">
              <a:solidFill>
                <a:srgbClr val="FF0000"/>
              </a:solidFill>
            </a:endParaRPr>
          </a:p>
          <a:p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299115661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Java OO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6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sz="2400" dirty="0" smtClean="0"/>
              <a:t>References to </a:t>
            </a:r>
            <a:r>
              <a:rPr lang="en-US" sz="2400" dirty="0" smtClean="0">
                <a:solidFill>
                  <a:srgbClr val="008000"/>
                </a:solidFill>
              </a:rPr>
              <a:t>course text </a:t>
            </a:r>
            <a:r>
              <a:rPr lang="en-US" sz="2400" dirty="0">
                <a:solidFill>
                  <a:srgbClr val="008000"/>
                </a:solidFill>
              </a:rPr>
              <a:t>and </a:t>
            </a:r>
            <a:r>
              <a:rPr lang="en-US" sz="2400" dirty="0" err="1">
                <a:solidFill>
                  <a:srgbClr val="800000"/>
                </a:solidFill>
              </a:rPr>
              <a:t>JavaSummary.pptx</a:t>
            </a:r>
            <a:endParaRPr lang="en-US" sz="2400" dirty="0" smtClean="0">
              <a:solidFill>
                <a:srgbClr val="800000"/>
              </a:solidFill>
            </a:endParaRPr>
          </a:p>
          <a:p>
            <a:pPr marL="0" indent="0">
              <a:buNone/>
            </a:pPr>
            <a:r>
              <a:rPr lang="en-US" sz="2400" dirty="0"/>
              <a:t> </a:t>
            </a:r>
            <a:r>
              <a:rPr lang="en-US" sz="2400" dirty="0" smtClean="0"/>
              <a:t> Objects: B.1  </a:t>
            </a:r>
            <a:r>
              <a:rPr lang="en-US" sz="2400" dirty="0" smtClean="0">
                <a:solidFill>
                  <a:srgbClr val="800000"/>
                </a:solidFill>
              </a:rPr>
              <a:t>slide 10-16</a:t>
            </a:r>
          </a:p>
          <a:p>
            <a:pPr marL="0" indent="0">
              <a:buNone/>
            </a:pPr>
            <a:r>
              <a:rPr lang="en-US" sz="2400" dirty="0"/>
              <a:t> </a:t>
            </a:r>
            <a:r>
              <a:rPr lang="en-US" sz="2400" dirty="0" smtClean="0"/>
              <a:t> Calling methods: B.2-B.3  </a:t>
            </a:r>
            <a:r>
              <a:rPr lang="en-US" sz="2400" dirty="0">
                <a:solidFill>
                  <a:srgbClr val="800000"/>
                </a:solidFill>
              </a:rPr>
              <a:t>slide </a:t>
            </a:r>
            <a:r>
              <a:rPr lang="en-US" sz="2400" dirty="0" smtClean="0">
                <a:solidFill>
                  <a:srgbClr val="800000"/>
                </a:solidFill>
              </a:rPr>
              <a:t>18</a:t>
            </a:r>
            <a:endParaRPr lang="en-US" sz="2400" dirty="0" smtClean="0"/>
          </a:p>
          <a:p>
            <a:pPr marL="0" indent="0">
              <a:buNone/>
            </a:pPr>
            <a:r>
              <a:rPr lang="en-US" sz="2400" dirty="0"/>
              <a:t> </a:t>
            </a:r>
            <a:r>
              <a:rPr lang="en-US" sz="2400" dirty="0" smtClean="0"/>
              <a:t> Class definition: B.5  </a:t>
            </a:r>
            <a:r>
              <a:rPr lang="en-US" sz="2400" dirty="0">
                <a:solidFill>
                  <a:srgbClr val="800000"/>
                </a:solidFill>
              </a:rPr>
              <a:t>slide </a:t>
            </a:r>
            <a:r>
              <a:rPr lang="en-US" sz="2400" dirty="0" smtClean="0">
                <a:solidFill>
                  <a:srgbClr val="800000"/>
                </a:solidFill>
              </a:rPr>
              <a:t>11</a:t>
            </a:r>
            <a:endParaRPr lang="en-US" sz="2400" dirty="0" smtClean="0"/>
          </a:p>
          <a:p>
            <a:pPr marL="0" indent="0">
              <a:buNone/>
            </a:pPr>
            <a:r>
              <a:rPr lang="en-US" sz="2400" dirty="0"/>
              <a:t> </a:t>
            </a:r>
            <a:r>
              <a:rPr lang="en-US" sz="2400" dirty="0" smtClean="0"/>
              <a:t> </a:t>
            </a:r>
            <a:r>
              <a:rPr lang="en-US" sz="2400" b="1" dirty="0" smtClean="0"/>
              <a:t>public,</a:t>
            </a:r>
            <a:r>
              <a:rPr lang="en-US" sz="2400" dirty="0" smtClean="0"/>
              <a:t> </a:t>
            </a:r>
            <a:r>
              <a:rPr lang="en-US" sz="2400" b="1" dirty="0" smtClean="0"/>
              <a:t>private</a:t>
            </a:r>
            <a:r>
              <a:rPr lang="en-US" sz="2400" dirty="0" smtClean="0"/>
              <a:t>: B.5 </a:t>
            </a:r>
            <a:r>
              <a:rPr lang="en-US" sz="2400" dirty="0">
                <a:solidFill>
                  <a:srgbClr val="800000"/>
                </a:solidFill>
              </a:rPr>
              <a:t>slide </a:t>
            </a:r>
            <a:r>
              <a:rPr lang="en-US" sz="2400" dirty="0" smtClean="0">
                <a:solidFill>
                  <a:srgbClr val="800000"/>
                </a:solidFill>
              </a:rPr>
              <a:t>11, 12</a:t>
            </a:r>
            <a:endParaRPr lang="en-US" sz="2400" dirty="0" smtClean="0"/>
          </a:p>
          <a:p>
            <a:pPr marL="0" indent="0">
              <a:buNone/>
            </a:pPr>
            <a:r>
              <a:rPr lang="en-US" sz="2400" dirty="0"/>
              <a:t> </a:t>
            </a:r>
            <a:r>
              <a:rPr lang="en-US" sz="2400" dirty="0" smtClean="0"/>
              <a:t> Indirect reference, aliasing: B.6  </a:t>
            </a:r>
            <a:r>
              <a:rPr lang="en-US" sz="2400" dirty="0">
                <a:solidFill>
                  <a:srgbClr val="800000"/>
                </a:solidFill>
              </a:rPr>
              <a:t>slide </a:t>
            </a:r>
            <a:r>
              <a:rPr lang="en-US" sz="2400" dirty="0" smtClean="0">
                <a:solidFill>
                  <a:srgbClr val="800000"/>
                </a:solidFill>
              </a:rPr>
              <a:t>17</a:t>
            </a:r>
            <a:endParaRPr lang="en-US" sz="2400" dirty="0" smtClean="0"/>
          </a:p>
          <a:p>
            <a:pPr marL="0" indent="0">
              <a:buNone/>
            </a:pPr>
            <a:r>
              <a:rPr lang="en-US" sz="2400" dirty="0"/>
              <a:t> </a:t>
            </a:r>
            <a:r>
              <a:rPr lang="en-US" sz="2400" dirty="0" smtClean="0"/>
              <a:t> Method declarations: B.7</a:t>
            </a:r>
          </a:p>
          <a:p>
            <a:pPr marL="0" indent="0">
              <a:buNone/>
            </a:pPr>
            <a:r>
              <a:rPr lang="en-US" sz="2400" dirty="0"/>
              <a:t> </a:t>
            </a:r>
            <a:r>
              <a:rPr lang="en-US" sz="2400" dirty="0" smtClean="0"/>
              <a:t> Parameter </a:t>
            </a:r>
            <a:r>
              <a:rPr lang="en-US" sz="2400" dirty="0" err="1" smtClean="0"/>
              <a:t>vs</a:t>
            </a:r>
            <a:r>
              <a:rPr lang="en-US" sz="2400" dirty="0" smtClean="0"/>
              <a:t> argument: B.12-B</a:t>
            </a:r>
            <a:r>
              <a:rPr lang="en-US" sz="2400" smtClean="0"/>
              <a:t>.14</a:t>
            </a:r>
            <a:br>
              <a:rPr lang="en-US" sz="2400" smtClean="0"/>
            </a:br>
            <a:r>
              <a:rPr lang="en-US" sz="2400" smtClean="0"/>
              <a:t>         </a:t>
            </a:r>
            <a:r>
              <a:rPr lang="en-US" sz="2400">
                <a:solidFill>
                  <a:srgbClr val="800000"/>
                </a:solidFill>
              </a:rPr>
              <a:t>slide </a:t>
            </a:r>
            <a:r>
              <a:rPr lang="en-US" sz="2400" smtClean="0">
                <a:solidFill>
                  <a:srgbClr val="800000"/>
                </a:solidFill>
              </a:rPr>
              <a:t>14 </a:t>
            </a:r>
            <a:endParaRPr lang="en-US" sz="2400" dirty="0"/>
          </a:p>
        </p:txBody>
      </p:sp>
      <p:sp>
        <p:nvSpPr>
          <p:cNvPr id="5" name="TextBox 4"/>
          <p:cNvSpPr txBox="1"/>
          <p:nvPr/>
        </p:nvSpPr>
        <p:spPr>
          <a:xfrm>
            <a:off x="5715001" y="2152472"/>
            <a:ext cx="2971799" cy="1200328"/>
          </a:xfrm>
          <a:prstGeom prst="rect">
            <a:avLst/>
          </a:prstGeom>
          <a:solidFill>
            <a:srgbClr val="F8DFF0"/>
          </a:solidFill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Text mentions fields of an object. We cover these in next lecture</a:t>
            </a: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5257800" y="4572000"/>
            <a:ext cx="3505199" cy="1938992"/>
          </a:xfrm>
          <a:prstGeom prst="rect">
            <a:avLst/>
          </a:prstGeom>
          <a:solidFill>
            <a:srgbClr val="F8DFF0"/>
          </a:solidFill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Text uses </a:t>
            </a:r>
            <a:r>
              <a:rPr lang="en-US" sz="2400" dirty="0" smtClean="0">
                <a:solidFill>
                  <a:srgbClr val="800000"/>
                </a:solidFill>
              </a:rPr>
              <a:t>value-producing method</a:t>
            </a:r>
            <a:r>
              <a:rPr lang="en-US" sz="2400" dirty="0" smtClean="0"/>
              <a:t> for </a:t>
            </a:r>
            <a:r>
              <a:rPr lang="en-US" sz="2400" dirty="0" smtClean="0">
                <a:solidFill>
                  <a:srgbClr val="FF0000"/>
                </a:solidFill>
              </a:rPr>
              <a:t>function</a:t>
            </a:r>
            <a:r>
              <a:rPr lang="en-US" sz="2400" dirty="0" smtClean="0"/>
              <a:t> and </a:t>
            </a:r>
            <a:r>
              <a:rPr lang="en-US" sz="2400" dirty="0" smtClean="0">
                <a:solidFill>
                  <a:srgbClr val="800000"/>
                </a:solidFill>
              </a:rPr>
              <a:t>void method </a:t>
            </a:r>
            <a:r>
              <a:rPr lang="en-US" sz="2400" dirty="0" smtClean="0"/>
              <a:t>for </a:t>
            </a:r>
            <a:r>
              <a:rPr lang="en-US" sz="2400" dirty="0" smtClean="0">
                <a:solidFill>
                  <a:srgbClr val="FF0000"/>
                </a:solidFill>
              </a:rPr>
              <a:t>procedure</a:t>
            </a:r>
            <a:r>
              <a:rPr lang="en-US" sz="2400" dirty="0" smtClean="0"/>
              <a:t>.</a:t>
            </a:r>
          </a:p>
          <a:p>
            <a:r>
              <a:rPr lang="en-US" sz="2400" dirty="0" smtClean="0"/>
              <a:t>Get used to terminology: </a:t>
            </a:r>
            <a:r>
              <a:rPr lang="en-US" sz="2400" dirty="0" smtClean="0">
                <a:solidFill>
                  <a:srgbClr val="FF0000"/>
                </a:solidFill>
              </a:rPr>
              <a:t>function</a:t>
            </a:r>
            <a:r>
              <a:rPr lang="en-US" sz="2400" dirty="0" smtClean="0"/>
              <a:t> and </a:t>
            </a:r>
            <a:r>
              <a:rPr lang="en-US" sz="2400" dirty="0" smtClean="0">
                <a:solidFill>
                  <a:srgbClr val="FF0000"/>
                </a:solidFill>
              </a:rPr>
              <a:t>procedure</a:t>
            </a:r>
            <a:endParaRPr lang="en-US" sz="2400" dirty="0">
              <a:solidFill>
                <a:srgbClr val="FF0000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762000" y="5646003"/>
            <a:ext cx="4419600" cy="830997"/>
          </a:xfrm>
          <a:prstGeom prst="rect">
            <a:avLst/>
          </a:prstGeom>
          <a:solidFill>
            <a:srgbClr val="F8DFF0"/>
          </a:solidFill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Methods may have </a:t>
            </a:r>
            <a:r>
              <a:rPr lang="en-US" sz="2400" dirty="0" smtClean="0">
                <a:solidFill>
                  <a:srgbClr val="FF0000"/>
                </a:solidFill>
              </a:rPr>
              <a:t>parameters</a:t>
            </a:r>
          </a:p>
          <a:p>
            <a:r>
              <a:rPr lang="en-US" sz="2400" dirty="0" smtClean="0"/>
              <a:t>Method calls may have </a:t>
            </a:r>
            <a:r>
              <a:rPr lang="en-US" sz="2400" dirty="0" smtClean="0">
                <a:solidFill>
                  <a:srgbClr val="FF0000"/>
                </a:solidFill>
              </a:rPr>
              <a:t>arguments</a:t>
            </a:r>
            <a:endParaRPr lang="en-US" sz="24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5337869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>
                <a:solidFill>
                  <a:srgbClr val="800000"/>
                </a:solidFill>
              </a:rPr>
              <a:t>Drawing an object of class </a:t>
            </a:r>
            <a:r>
              <a:rPr lang="en-US" sz="3200" dirty="0" err="1" smtClean="0">
                <a:solidFill>
                  <a:srgbClr val="800000"/>
                </a:solidFill>
              </a:rPr>
              <a:t>javax.swing.JFrame</a:t>
            </a:r>
            <a:endParaRPr lang="en-US" sz="32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7</a:t>
            </a:fld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304800" y="1524000"/>
            <a:ext cx="767665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/>
              <a:t>Object is associated with a window on your computer monitor</a:t>
            </a:r>
            <a:endParaRPr lang="en-US" sz="2400" dirty="0"/>
          </a:p>
        </p:txBody>
      </p:sp>
      <p:grpSp>
        <p:nvGrpSpPr>
          <p:cNvPr id="18" name="Group 17"/>
          <p:cNvGrpSpPr/>
          <p:nvPr/>
        </p:nvGrpSpPr>
        <p:grpSpPr>
          <a:xfrm>
            <a:off x="3733800" y="2133600"/>
            <a:ext cx="4876800" cy="2438400"/>
            <a:chOff x="2590800" y="2133600"/>
            <a:chExt cx="4876800" cy="2438400"/>
          </a:xfrm>
        </p:grpSpPr>
        <p:sp>
          <p:nvSpPr>
            <p:cNvPr id="12" name="Rectangle 2"/>
            <p:cNvSpPr>
              <a:spLocks noChangeArrowheads="1"/>
            </p:cNvSpPr>
            <p:nvPr/>
          </p:nvSpPr>
          <p:spPr bwMode="auto">
            <a:xfrm>
              <a:off x="2590800" y="2667000"/>
              <a:ext cx="4876800" cy="19050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13" name="Rectangle 3"/>
            <p:cNvSpPr>
              <a:spLocks noChangeArrowheads="1"/>
            </p:cNvSpPr>
            <p:nvPr/>
          </p:nvSpPr>
          <p:spPr bwMode="auto">
            <a:xfrm>
              <a:off x="2590800" y="2133600"/>
              <a:ext cx="2667000" cy="6096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>
                  <a:solidFill>
                    <a:srgbClr val="8B008C"/>
                  </a:solidFill>
                </a:rPr>
                <a:t>JFrame@25c7f37d</a:t>
              </a:r>
              <a:endParaRPr lang="en-US" sz="2400" dirty="0"/>
            </a:p>
          </p:txBody>
        </p:sp>
        <p:sp>
          <p:nvSpPr>
            <p:cNvPr id="15" name="Rectangle 11"/>
            <p:cNvSpPr>
              <a:spLocks noChangeArrowheads="1"/>
            </p:cNvSpPr>
            <p:nvPr/>
          </p:nvSpPr>
          <p:spPr bwMode="auto">
            <a:xfrm>
              <a:off x="2743200" y="2743200"/>
              <a:ext cx="3352800" cy="6858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r>
                <a:rPr lang="en-US" sz="2200" dirty="0"/>
                <a:t>h</a:t>
              </a:r>
              <a:r>
                <a:rPr lang="en-US" sz="2200" dirty="0" smtClean="0"/>
                <a:t>ide()   show() </a:t>
              </a:r>
            </a:p>
            <a:p>
              <a:r>
                <a:rPr lang="en-US" sz="2200" dirty="0" err="1" smtClean="0"/>
                <a:t>setTitle</a:t>
              </a:r>
              <a:r>
                <a:rPr lang="en-US" sz="2200" dirty="0"/>
                <a:t>(String)  </a:t>
              </a:r>
              <a:r>
                <a:rPr lang="en-US" sz="2200" dirty="0" err="1" smtClean="0"/>
                <a:t>getTitle</a:t>
              </a:r>
              <a:r>
                <a:rPr lang="en-US" sz="2200" dirty="0"/>
                <a:t>()   </a:t>
              </a:r>
            </a:p>
          </p:txBody>
        </p:sp>
        <p:sp>
          <p:nvSpPr>
            <p:cNvPr id="16" name="Rectangle 12"/>
            <p:cNvSpPr>
              <a:spLocks noChangeArrowheads="1"/>
            </p:cNvSpPr>
            <p:nvPr/>
          </p:nvSpPr>
          <p:spPr bwMode="auto">
            <a:xfrm>
              <a:off x="2743200" y="3352800"/>
              <a:ext cx="4495800" cy="6096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 anchor="ctr"/>
            <a:lstStyle/>
            <a:p>
              <a:r>
                <a:rPr lang="en-US" sz="2200" dirty="0" err="1"/>
                <a:t>getX</a:t>
              </a:r>
              <a:r>
                <a:rPr lang="en-US" sz="2200" dirty="0"/>
                <a:t>()   </a:t>
              </a:r>
              <a:r>
                <a:rPr lang="en-US" sz="2200" dirty="0" err="1" smtClean="0"/>
                <a:t>getY</a:t>
              </a:r>
              <a:r>
                <a:rPr lang="en-US" sz="2200" dirty="0"/>
                <a:t>()   </a:t>
              </a:r>
              <a:r>
                <a:rPr lang="en-US" sz="2200" dirty="0" err="1" smtClean="0"/>
                <a:t>setLocation</a:t>
              </a:r>
              <a:r>
                <a:rPr lang="en-US" sz="2200" dirty="0"/>
                <a:t>(</a:t>
              </a:r>
              <a:r>
                <a:rPr lang="en-US" sz="2200" dirty="0" err="1"/>
                <a:t>int</a:t>
              </a:r>
              <a:r>
                <a:rPr lang="en-US" sz="2200" dirty="0" smtClean="0"/>
                <a:t>, </a:t>
              </a:r>
              <a:r>
                <a:rPr lang="en-US" sz="2200" dirty="0" err="1" smtClean="0"/>
                <a:t>int</a:t>
              </a:r>
              <a:r>
                <a:rPr lang="en-US" sz="2200" dirty="0"/>
                <a:t>)</a:t>
              </a:r>
            </a:p>
          </p:txBody>
        </p:sp>
        <p:sp>
          <p:nvSpPr>
            <p:cNvPr id="17" name="Rectangle 20"/>
            <p:cNvSpPr>
              <a:spLocks noChangeArrowheads="1"/>
            </p:cNvSpPr>
            <p:nvPr/>
          </p:nvSpPr>
          <p:spPr bwMode="auto">
            <a:xfrm>
              <a:off x="2743200" y="3810000"/>
              <a:ext cx="4572000" cy="7620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/>
            <a:lstStyle/>
            <a:p>
              <a:r>
                <a:rPr lang="en-US" sz="2200" dirty="0" err="1"/>
                <a:t>getWidth</a:t>
              </a:r>
              <a:r>
                <a:rPr lang="en-US" sz="2200" dirty="0"/>
                <a:t>()   </a:t>
              </a:r>
              <a:r>
                <a:rPr lang="en-US" sz="2200" dirty="0" err="1"/>
                <a:t>getHeight</a:t>
              </a:r>
              <a:r>
                <a:rPr lang="en-US" sz="2200" dirty="0"/>
                <a:t>()   </a:t>
              </a:r>
              <a:r>
                <a:rPr lang="en-US" sz="2200" dirty="0" err="1"/>
                <a:t>setSize</a:t>
              </a:r>
              <a:r>
                <a:rPr lang="en-US" sz="2200" dirty="0"/>
                <a:t>(</a:t>
              </a:r>
              <a:r>
                <a:rPr lang="en-US" sz="2200" dirty="0" err="1"/>
                <a:t>int,int</a:t>
              </a:r>
              <a:r>
                <a:rPr lang="en-US" sz="2200" dirty="0"/>
                <a:t>)</a:t>
              </a:r>
            </a:p>
            <a:p>
              <a:r>
                <a:rPr lang="en-US" sz="2200" dirty="0"/>
                <a:t>… </a:t>
              </a:r>
            </a:p>
          </p:txBody>
        </p:sp>
        <p:sp>
          <p:nvSpPr>
            <p:cNvPr id="14" name="Rectangle 4"/>
            <p:cNvSpPr>
              <a:spLocks noChangeArrowheads="1"/>
            </p:cNvSpPr>
            <p:nvPr/>
          </p:nvSpPr>
          <p:spPr bwMode="auto">
            <a:xfrm>
              <a:off x="5943600" y="2667000"/>
              <a:ext cx="1524000" cy="533400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err="1"/>
                <a:t>JFrame</a:t>
              </a:r>
              <a:endParaRPr lang="en-US" sz="2400" dirty="0"/>
            </a:p>
          </p:txBody>
        </p:sp>
      </p:grpSp>
      <p:grpSp>
        <p:nvGrpSpPr>
          <p:cNvPr id="23" name="Group 22"/>
          <p:cNvGrpSpPr/>
          <p:nvPr/>
        </p:nvGrpSpPr>
        <p:grpSpPr>
          <a:xfrm>
            <a:off x="304800" y="2133600"/>
            <a:ext cx="3429000" cy="2308324"/>
            <a:chOff x="304800" y="2133600"/>
            <a:chExt cx="3429000" cy="2308324"/>
          </a:xfrm>
        </p:grpSpPr>
        <p:cxnSp>
          <p:nvCxnSpPr>
            <p:cNvPr id="22" name="Straight Connector 21"/>
            <p:cNvCxnSpPr>
              <a:endCxn id="13" idx="1"/>
            </p:cNvCxnSpPr>
            <p:nvPr/>
          </p:nvCxnSpPr>
          <p:spPr>
            <a:xfrm>
              <a:off x="3048000" y="2438400"/>
              <a:ext cx="685800" cy="0"/>
            </a:xfrm>
            <a:prstGeom prst="line">
              <a:avLst/>
            </a:prstGeom>
            <a:ln w="44450">
              <a:solidFill>
                <a:srgbClr val="80000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0" name="TextBox 19"/>
            <p:cNvSpPr txBox="1"/>
            <p:nvPr/>
          </p:nvSpPr>
          <p:spPr>
            <a:xfrm>
              <a:off x="304800" y="2133600"/>
              <a:ext cx="2971800" cy="2308324"/>
            </a:xfrm>
            <a:prstGeom prst="rect">
              <a:avLst/>
            </a:prstGeom>
            <a:solidFill>
              <a:srgbClr val="F8DFF0"/>
            </a:solidFill>
          </p:spPr>
          <p:txBody>
            <a:bodyPr wrap="square" rtlCol="0">
              <a:spAutoFit/>
            </a:bodyPr>
            <a:lstStyle/>
            <a:p>
              <a:r>
                <a:rPr lang="en-US" sz="2400" dirty="0" smtClean="0"/>
                <a:t>Name of object, giving </a:t>
              </a:r>
              <a:r>
                <a:rPr lang="en-US" sz="2400" dirty="0" smtClean="0">
                  <a:solidFill>
                    <a:srgbClr val="800000"/>
                  </a:solidFill>
                </a:rPr>
                <a:t>class name </a:t>
              </a:r>
              <a:r>
                <a:rPr lang="en-US" sz="2400" dirty="0" smtClean="0"/>
                <a:t>and its </a:t>
              </a:r>
              <a:r>
                <a:rPr lang="en-US" sz="2400" dirty="0" smtClean="0">
                  <a:solidFill>
                    <a:srgbClr val="800000"/>
                  </a:solidFill>
                </a:rPr>
                <a:t>memory location</a:t>
              </a:r>
              <a:r>
                <a:rPr lang="en-US" sz="2400" dirty="0"/>
                <a:t> </a:t>
              </a:r>
              <a:r>
                <a:rPr lang="en-US" sz="2400" dirty="0" smtClean="0"/>
                <a:t>(hexadecimal).</a:t>
              </a:r>
            </a:p>
            <a:p>
              <a:r>
                <a:rPr lang="en-US" sz="2400" dirty="0" smtClean="0"/>
                <a:t>Java creates name when it creates object</a:t>
              </a:r>
            </a:p>
          </p:txBody>
        </p:sp>
      </p:grpSp>
      <p:sp>
        <p:nvSpPr>
          <p:cNvPr id="34" name="TextBox 33"/>
          <p:cNvSpPr txBox="1"/>
          <p:nvPr/>
        </p:nvSpPr>
        <p:spPr>
          <a:xfrm>
            <a:off x="152400" y="5791200"/>
            <a:ext cx="7374585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solidFill>
                  <a:srgbClr val="800000"/>
                </a:solidFill>
              </a:rPr>
              <a:t>Function</a:t>
            </a:r>
            <a:r>
              <a:rPr lang="en-US" sz="2400" dirty="0" smtClean="0"/>
              <a:t>: returns a value; call on it is an expression</a:t>
            </a:r>
          </a:p>
          <a:p>
            <a:r>
              <a:rPr lang="en-US" sz="2400" dirty="0" smtClean="0">
                <a:solidFill>
                  <a:srgbClr val="800000"/>
                </a:solidFill>
              </a:rPr>
              <a:t>Procedure</a:t>
            </a:r>
            <a:r>
              <a:rPr lang="en-US" sz="2400" dirty="0" smtClean="0"/>
              <a:t>: does not return a value; call </a:t>
            </a:r>
            <a:r>
              <a:rPr lang="en-US" sz="2400" smtClean="0"/>
              <a:t>on it is </a:t>
            </a:r>
            <a:r>
              <a:rPr lang="en-US" sz="2400" dirty="0" smtClean="0"/>
              <a:t>a statement</a:t>
            </a:r>
            <a:endParaRPr lang="en-US" sz="2400" dirty="0"/>
          </a:p>
        </p:txBody>
      </p:sp>
      <p:grpSp>
        <p:nvGrpSpPr>
          <p:cNvPr id="41" name="Group 40"/>
          <p:cNvGrpSpPr/>
          <p:nvPr/>
        </p:nvGrpSpPr>
        <p:grpSpPr>
          <a:xfrm>
            <a:off x="304800" y="3810000"/>
            <a:ext cx="8305800" cy="1821597"/>
            <a:chOff x="304800" y="3810000"/>
            <a:chExt cx="8305800" cy="1821597"/>
          </a:xfrm>
        </p:grpSpPr>
        <p:grpSp>
          <p:nvGrpSpPr>
            <p:cNvPr id="33" name="Group 32"/>
            <p:cNvGrpSpPr/>
            <p:nvPr/>
          </p:nvGrpSpPr>
          <p:grpSpPr>
            <a:xfrm>
              <a:off x="304800" y="4191000"/>
              <a:ext cx="8305800" cy="1440597"/>
              <a:chOff x="304800" y="4191000"/>
              <a:chExt cx="8305800" cy="1440597"/>
            </a:xfrm>
          </p:grpSpPr>
          <p:sp>
            <p:nvSpPr>
              <p:cNvPr id="24" name="TextBox 23"/>
              <p:cNvSpPr txBox="1"/>
              <p:nvPr/>
            </p:nvSpPr>
            <p:spPr>
              <a:xfrm>
                <a:off x="304800" y="4800600"/>
                <a:ext cx="8305800" cy="830997"/>
              </a:xfrm>
              <a:prstGeom prst="rect">
                <a:avLst/>
              </a:prstGeom>
              <a:solidFill>
                <a:srgbClr val="F8DFF0"/>
              </a:solidFill>
            </p:spPr>
            <p:txBody>
              <a:bodyPr wrap="square" rtlCol="0">
                <a:spAutoFit/>
              </a:bodyPr>
              <a:lstStyle/>
              <a:p>
                <a:r>
                  <a:rPr lang="en-US" sz="2400" dirty="0" smtClean="0"/>
                  <a:t>Object contains methods (functions and procedures), which can be called to operate on the object</a:t>
                </a:r>
              </a:p>
            </p:txBody>
          </p:sp>
          <p:cxnSp>
            <p:nvCxnSpPr>
              <p:cNvPr id="25" name="Straight Connector 24"/>
              <p:cNvCxnSpPr/>
              <p:nvPr/>
            </p:nvCxnSpPr>
            <p:spPr>
              <a:xfrm flipV="1">
                <a:off x="4038600" y="4191000"/>
                <a:ext cx="1524000" cy="762000"/>
              </a:xfrm>
              <a:prstGeom prst="line">
                <a:avLst/>
              </a:prstGeom>
              <a:ln w="44450">
                <a:solidFill>
                  <a:srgbClr val="80000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7" name="Straight Connector 26"/>
              <p:cNvCxnSpPr/>
              <p:nvPr/>
            </p:nvCxnSpPr>
            <p:spPr>
              <a:xfrm flipV="1">
                <a:off x="5943600" y="4191000"/>
                <a:ext cx="1371600" cy="762000"/>
              </a:xfrm>
              <a:prstGeom prst="line">
                <a:avLst/>
              </a:prstGeom>
              <a:ln w="44450">
                <a:solidFill>
                  <a:srgbClr val="80000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9" name="Straight Connector 28"/>
              <p:cNvCxnSpPr/>
              <p:nvPr/>
            </p:nvCxnSpPr>
            <p:spPr>
              <a:xfrm flipV="1">
                <a:off x="4038600" y="4191000"/>
                <a:ext cx="685800" cy="762000"/>
              </a:xfrm>
              <a:prstGeom prst="line">
                <a:avLst/>
              </a:prstGeom>
              <a:ln w="44450">
                <a:solidFill>
                  <a:srgbClr val="80000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  <p:cxnSp>
          <p:nvCxnSpPr>
            <p:cNvPr id="36" name="Straight Connector 35"/>
            <p:cNvCxnSpPr/>
            <p:nvPr/>
          </p:nvCxnSpPr>
          <p:spPr>
            <a:xfrm flipV="1">
              <a:off x="5943600" y="3810000"/>
              <a:ext cx="990600" cy="1143000"/>
            </a:xfrm>
            <a:prstGeom prst="line">
              <a:avLst/>
            </a:prstGeom>
            <a:ln w="44450">
              <a:solidFill>
                <a:srgbClr val="80000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284759575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>
                <a:solidFill>
                  <a:srgbClr val="800000"/>
                </a:solidFill>
              </a:rPr>
              <a:t>Evaluation of new-expression creates an object</a:t>
            </a:r>
            <a:endParaRPr lang="en-US" sz="32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8</a:t>
            </a:fld>
            <a:endParaRPr lang="en-US"/>
          </a:p>
        </p:txBody>
      </p:sp>
      <p:sp>
        <p:nvSpPr>
          <p:cNvPr id="34" name="TextBox 33"/>
          <p:cNvSpPr txBox="1"/>
          <p:nvPr/>
        </p:nvSpPr>
        <p:spPr>
          <a:xfrm>
            <a:off x="457200" y="1600200"/>
            <a:ext cx="8077200" cy="15081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Evaluation of     </a:t>
            </a:r>
          </a:p>
          <a:p>
            <a:pPr>
              <a:spcBef>
                <a:spcPts val="1200"/>
              </a:spcBef>
              <a:spcAft>
                <a:spcPts val="1200"/>
              </a:spcAft>
            </a:pPr>
            <a:r>
              <a:rPr lang="en-US" sz="2400" b="1" dirty="0" smtClean="0">
                <a:solidFill>
                  <a:srgbClr val="800000"/>
                </a:solidFill>
              </a:rPr>
              <a:t>       new</a:t>
            </a:r>
            <a:r>
              <a:rPr lang="en-US" sz="2400" dirty="0" smtClean="0">
                <a:solidFill>
                  <a:srgbClr val="800000"/>
                </a:solidFill>
              </a:rPr>
              <a:t> </a:t>
            </a:r>
            <a:r>
              <a:rPr lang="en-US" sz="2400" dirty="0" err="1" smtClean="0">
                <a:solidFill>
                  <a:srgbClr val="800000"/>
                </a:solidFill>
              </a:rPr>
              <a:t>javax.swing.JFrame</a:t>
            </a:r>
            <a:r>
              <a:rPr lang="en-US" sz="2400" dirty="0" smtClean="0">
                <a:solidFill>
                  <a:srgbClr val="800000"/>
                </a:solidFill>
              </a:rPr>
              <a:t>()</a:t>
            </a:r>
            <a:endParaRPr lang="en-US" sz="2400" dirty="0" smtClean="0"/>
          </a:p>
          <a:p>
            <a:r>
              <a:rPr lang="en-US" sz="2400" dirty="0"/>
              <a:t>c</a:t>
            </a:r>
            <a:r>
              <a:rPr lang="en-US" sz="2400" dirty="0" smtClean="0"/>
              <a:t>reates an object and gives as its value the name of the object</a:t>
            </a:r>
            <a:endParaRPr lang="en-US" sz="2400" dirty="0"/>
          </a:p>
        </p:txBody>
      </p:sp>
      <p:grpSp>
        <p:nvGrpSpPr>
          <p:cNvPr id="28" name="Group 27"/>
          <p:cNvGrpSpPr/>
          <p:nvPr/>
        </p:nvGrpSpPr>
        <p:grpSpPr>
          <a:xfrm>
            <a:off x="3733800" y="4114800"/>
            <a:ext cx="4876800" cy="2438400"/>
            <a:chOff x="2590800" y="2133600"/>
            <a:chExt cx="4876800" cy="2438400"/>
          </a:xfrm>
        </p:grpSpPr>
        <p:sp>
          <p:nvSpPr>
            <p:cNvPr id="30" name="Rectangle 2"/>
            <p:cNvSpPr>
              <a:spLocks noChangeArrowheads="1"/>
            </p:cNvSpPr>
            <p:nvPr/>
          </p:nvSpPr>
          <p:spPr bwMode="auto">
            <a:xfrm>
              <a:off x="2590800" y="2667000"/>
              <a:ext cx="4876800" cy="19050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1" name="Rectangle 3"/>
            <p:cNvSpPr>
              <a:spLocks noChangeArrowheads="1"/>
            </p:cNvSpPr>
            <p:nvPr/>
          </p:nvSpPr>
          <p:spPr bwMode="auto">
            <a:xfrm>
              <a:off x="2590800" y="2133600"/>
              <a:ext cx="2667000" cy="6096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>
                  <a:solidFill>
                    <a:srgbClr val="8B008C"/>
                  </a:solidFill>
                </a:rPr>
                <a:t>JFrame@25c7f37d</a:t>
              </a:r>
              <a:endParaRPr lang="en-US" sz="2400" dirty="0"/>
            </a:p>
          </p:txBody>
        </p:sp>
        <p:sp>
          <p:nvSpPr>
            <p:cNvPr id="32" name="Rectangle 11"/>
            <p:cNvSpPr>
              <a:spLocks noChangeArrowheads="1"/>
            </p:cNvSpPr>
            <p:nvPr/>
          </p:nvSpPr>
          <p:spPr bwMode="auto">
            <a:xfrm>
              <a:off x="2743200" y="2743200"/>
              <a:ext cx="3352800" cy="6858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r>
                <a:rPr lang="en-US" sz="2200" dirty="0"/>
                <a:t>h</a:t>
              </a:r>
              <a:r>
                <a:rPr lang="en-US" sz="2200" dirty="0" smtClean="0"/>
                <a:t>ide()   show() </a:t>
              </a:r>
            </a:p>
            <a:p>
              <a:r>
                <a:rPr lang="en-US" sz="2200" dirty="0" err="1" smtClean="0"/>
                <a:t>setTitle</a:t>
              </a:r>
              <a:r>
                <a:rPr lang="en-US" sz="2200" dirty="0"/>
                <a:t>(String)  </a:t>
              </a:r>
              <a:r>
                <a:rPr lang="en-US" sz="2200" dirty="0" err="1" smtClean="0"/>
                <a:t>getTitle</a:t>
              </a:r>
              <a:r>
                <a:rPr lang="en-US" sz="2200" dirty="0"/>
                <a:t>()   </a:t>
              </a:r>
            </a:p>
          </p:txBody>
        </p:sp>
        <p:sp>
          <p:nvSpPr>
            <p:cNvPr id="35" name="Rectangle 12"/>
            <p:cNvSpPr>
              <a:spLocks noChangeArrowheads="1"/>
            </p:cNvSpPr>
            <p:nvPr/>
          </p:nvSpPr>
          <p:spPr bwMode="auto">
            <a:xfrm>
              <a:off x="2743200" y="3352800"/>
              <a:ext cx="4495800" cy="6096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 anchor="ctr"/>
            <a:lstStyle/>
            <a:p>
              <a:r>
                <a:rPr lang="en-US" sz="2200" dirty="0" err="1"/>
                <a:t>getX</a:t>
              </a:r>
              <a:r>
                <a:rPr lang="en-US" sz="2200" dirty="0"/>
                <a:t>()   </a:t>
              </a:r>
              <a:r>
                <a:rPr lang="en-US" sz="2200" dirty="0" err="1" smtClean="0"/>
                <a:t>getY</a:t>
              </a:r>
              <a:r>
                <a:rPr lang="en-US" sz="2200" dirty="0"/>
                <a:t>()   </a:t>
              </a:r>
              <a:r>
                <a:rPr lang="en-US" sz="2200" dirty="0" err="1" smtClean="0"/>
                <a:t>setLocation</a:t>
              </a:r>
              <a:r>
                <a:rPr lang="en-US" sz="2200" dirty="0"/>
                <a:t>(</a:t>
              </a:r>
              <a:r>
                <a:rPr lang="en-US" sz="2200" dirty="0" err="1"/>
                <a:t>int</a:t>
              </a:r>
              <a:r>
                <a:rPr lang="en-US" sz="2200" dirty="0" smtClean="0"/>
                <a:t>, </a:t>
              </a:r>
              <a:r>
                <a:rPr lang="en-US" sz="2200" dirty="0" err="1" smtClean="0"/>
                <a:t>int</a:t>
              </a:r>
              <a:r>
                <a:rPr lang="en-US" sz="2200" dirty="0"/>
                <a:t>)</a:t>
              </a:r>
            </a:p>
          </p:txBody>
        </p:sp>
        <p:sp>
          <p:nvSpPr>
            <p:cNvPr id="37" name="Rectangle 20"/>
            <p:cNvSpPr>
              <a:spLocks noChangeArrowheads="1"/>
            </p:cNvSpPr>
            <p:nvPr/>
          </p:nvSpPr>
          <p:spPr bwMode="auto">
            <a:xfrm>
              <a:off x="2743200" y="3810000"/>
              <a:ext cx="4572000" cy="7620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/>
            <a:lstStyle/>
            <a:p>
              <a:r>
                <a:rPr lang="en-US" sz="2200" dirty="0" err="1"/>
                <a:t>getWidth</a:t>
              </a:r>
              <a:r>
                <a:rPr lang="en-US" sz="2200" dirty="0"/>
                <a:t>()   </a:t>
              </a:r>
              <a:r>
                <a:rPr lang="en-US" sz="2200" dirty="0" err="1"/>
                <a:t>getHeight</a:t>
              </a:r>
              <a:r>
                <a:rPr lang="en-US" sz="2200" dirty="0"/>
                <a:t>()   </a:t>
              </a:r>
              <a:r>
                <a:rPr lang="en-US" sz="2200" dirty="0" err="1"/>
                <a:t>setSize</a:t>
              </a:r>
              <a:r>
                <a:rPr lang="en-US" sz="2200" dirty="0"/>
                <a:t>(</a:t>
              </a:r>
              <a:r>
                <a:rPr lang="en-US" sz="2200" dirty="0" err="1"/>
                <a:t>int,int</a:t>
              </a:r>
              <a:r>
                <a:rPr lang="en-US" sz="2200" dirty="0"/>
                <a:t>)</a:t>
              </a:r>
            </a:p>
            <a:p>
              <a:r>
                <a:rPr lang="en-US" sz="2200" dirty="0"/>
                <a:t>… </a:t>
              </a:r>
            </a:p>
          </p:txBody>
        </p:sp>
        <p:sp>
          <p:nvSpPr>
            <p:cNvPr id="38" name="Rectangle 4"/>
            <p:cNvSpPr>
              <a:spLocks noChangeArrowheads="1"/>
            </p:cNvSpPr>
            <p:nvPr/>
          </p:nvSpPr>
          <p:spPr bwMode="auto">
            <a:xfrm>
              <a:off x="5943600" y="2667000"/>
              <a:ext cx="1524000" cy="533400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err="1"/>
                <a:t>JFrame</a:t>
              </a:r>
              <a:endParaRPr lang="en-US" sz="2400" dirty="0"/>
            </a:p>
          </p:txBody>
        </p:sp>
      </p:grpSp>
      <p:sp>
        <p:nvSpPr>
          <p:cNvPr id="4" name="TextBox 3"/>
          <p:cNvSpPr txBox="1"/>
          <p:nvPr/>
        </p:nvSpPr>
        <p:spPr>
          <a:xfrm>
            <a:off x="381000" y="3371672"/>
            <a:ext cx="7543800" cy="135421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If evaluation creates this object, value of expression is</a:t>
            </a:r>
          </a:p>
          <a:p>
            <a:pPr>
              <a:spcBef>
                <a:spcPts val="1200"/>
              </a:spcBef>
            </a:pPr>
            <a:r>
              <a:rPr lang="en-US" sz="2400" dirty="0"/>
              <a:t> </a:t>
            </a:r>
            <a:r>
              <a:rPr lang="en-US" sz="2400" dirty="0" smtClean="0"/>
              <a:t>    </a:t>
            </a:r>
            <a:r>
              <a:rPr lang="en-US" sz="2400" dirty="0" smtClean="0">
                <a:solidFill>
                  <a:srgbClr val="8B008C"/>
                </a:solidFill>
              </a:rPr>
              <a:t>JFrame</a:t>
            </a:r>
            <a:r>
              <a:rPr lang="en-US" sz="2400" dirty="0">
                <a:solidFill>
                  <a:srgbClr val="8B008C"/>
                </a:solidFill>
              </a:rPr>
              <a:t>@25c7f37d</a:t>
            </a:r>
            <a:endParaRPr lang="en-US" sz="2400" dirty="0"/>
          </a:p>
          <a:p>
            <a:r>
              <a:rPr lang="en-US" sz="2400" dirty="0" smtClean="0"/>
              <a:t> </a:t>
            </a:r>
            <a:endParaRPr lang="en-US" sz="2400" dirty="0"/>
          </a:p>
        </p:txBody>
      </p:sp>
      <p:sp>
        <p:nvSpPr>
          <p:cNvPr id="5" name="Rectangle 4"/>
          <p:cNvSpPr/>
          <p:nvPr/>
        </p:nvSpPr>
        <p:spPr>
          <a:xfrm>
            <a:off x="2971800" y="1676400"/>
            <a:ext cx="2615620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400" dirty="0">
                <a:solidFill>
                  <a:srgbClr val="8B008C"/>
                </a:solidFill>
              </a:rPr>
              <a:t>JFrame@25c7f37d</a:t>
            </a:r>
            <a:endParaRPr lang="en-US" sz="2400" dirty="0"/>
          </a:p>
        </p:txBody>
      </p:sp>
      <p:grpSp>
        <p:nvGrpSpPr>
          <p:cNvPr id="9" name="Group 8"/>
          <p:cNvGrpSpPr/>
          <p:nvPr/>
        </p:nvGrpSpPr>
        <p:grpSpPr>
          <a:xfrm>
            <a:off x="685800" y="4876800"/>
            <a:ext cx="1444326" cy="918865"/>
            <a:chOff x="685800" y="4876800"/>
            <a:chExt cx="1444326" cy="918865"/>
          </a:xfrm>
        </p:grpSpPr>
        <p:sp>
          <p:nvSpPr>
            <p:cNvPr id="6" name="TextBox 5"/>
            <p:cNvSpPr txBox="1"/>
            <p:nvPr/>
          </p:nvSpPr>
          <p:spPr>
            <a:xfrm>
              <a:off x="685800" y="5334000"/>
              <a:ext cx="1444326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dirty="0" smtClean="0"/>
                <a:t>2 + 3 + 4</a:t>
              </a:r>
              <a:endParaRPr lang="en-US" sz="2400" dirty="0"/>
            </a:p>
          </p:txBody>
        </p:sp>
        <p:sp>
          <p:nvSpPr>
            <p:cNvPr id="7" name="TextBox 6"/>
            <p:cNvSpPr txBox="1"/>
            <p:nvPr/>
          </p:nvSpPr>
          <p:spPr>
            <a:xfrm>
              <a:off x="1371600" y="4876800"/>
              <a:ext cx="354484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dirty="0" smtClean="0">
                  <a:solidFill>
                    <a:srgbClr val="FF0000"/>
                  </a:solidFill>
                </a:rPr>
                <a:t>9</a:t>
              </a:r>
              <a:endParaRPr lang="en-US" sz="2400" dirty="0">
                <a:solidFill>
                  <a:srgbClr val="FF0000"/>
                </a:solidFill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367810063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13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500"/>
                            </p:stCondLst>
                            <p:childTnLst>
                              <p:par>
                                <p:cTn id="15" presetID="9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7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5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>
                <a:solidFill>
                  <a:srgbClr val="800000"/>
                </a:solidFill>
              </a:rPr>
              <a:t>A class variable contains the name of an object</a:t>
            </a:r>
            <a:endParaRPr lang="en-US" sz="32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9</a:t>
            </a:fld>
            <a:endParaRPr lang="en-US"/>
          </a:p>
        </p:txBody>
      </p:sp>
      <p:sp>
        <p:nvSpPr>
          <p:cNvPr id="34" name="TextBox 33"/>
          <p:cNvSpPr txBox="1"/>
          <p:nvPr/>
        </p:nvSpPr>
        <p:spPr>
          <a:xfrm>
            <a:off x="457200" y="1600200"/>
            <a:ext cx="80772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Type </a:t>
            </a:r>
            <a:r>
              <a:rPr lang="en-US" sz="2400" dirty="0" err="1" smtClean="0"/>
              <a:t>JFrame</a:t>
            </a:r>
            <a:r>
              <a:rPr lang="en-US" sz="2400" dirty="0" smtClean="0"/>
              <a:t>:  Names of objects of class </a:t>
            </a:r>
            <a:r>
              <a:rPr lang="en-US" sz="2400" dirty="0" err="1" smtClean="0"/>
              <a:t>JFrame</a:t>
            </a:r>
            <a:r>
              <a:rPr lang="en-US" sz="2400" dirty="0" smtClean="0"/>
              <a:t>  </a:t>
            </a:r>
          </a:p>
        </p:txBody>
      </p:sp>
      <p:grpSp>
        <p:nvGrpSpPr>
          <p:cNvPr id="28" name="Group 27"/>
          <p:cNvGrpSpPr/>
          <p:nvPr/>
        </p:nvGrpSpPr>
        <p:grpSpPr>
          <a:xfrm>
            <a:off x="3733800" y="4114800"/>
            <a:ext cx="4876800" cy="2438400"/>
            <a:chOff x="2590800" y="2133600"/>
            <a:chExt cx="4876800" cy="2438400"/>
          </a:xfrm>
        </p:grpSpPr>
        <p:sp>
          <p:nvSpPr>
            <p:cNvPr id="30" name="Rectangle 2"/>
            <p:cNvSpPr>
              <a:spLocks noChangeArrowheads="1"/>
            </p:cNvSpPr>
            <p:nvPr/>
          </p:nvSpPr>
          <p:spPr bwMode="auto">
            <a:xfrm>
              <a:off x="2590800" y="2667000"/>
              <a:ext cx="4876800" cy="19050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1" name="Rectangle 3"/>
            <p:cNvSpPr>
              <a:spLocks noChangeArrowheads="1"/>
            </p:cNvSpPr>
            <p:nvPr/>
          </p:nvSpPr>
          <p:spPr bwMode="auto">
            <a:xfrm>
              <a:off x="2590800" y="2133600"/>
              <a:ext cx="2667000" cy="6096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>
                  <a:solidFill>
                    <a:srgbClr val="8B008C"/>
                  </a:solidFill>
                </a:rPr>
                <a:t>JFrame@25c7f37d</a:t>
              </a:r>
              <a:endParaRPr lang="en-US" sz="2400" dirty="0"/>
            </a:p>
          </p:txBody>
        </p:sp>
        <p:sp>
          <p:nvSpPr>
            <p:cNvPr id="32" name="Rectangle 11"/>
            <p:cNvSpPr>
              <a:spLocks noChangeArrowheads="1"/>
            </p:cNvSpPr>
            <p:nvPr/>
          </p:nvSpPr>
          <p:spPr bwMode="auto">
            <a:xfrm>
              <a:off x="2743200" y="2743200"/>
              <a:ext cx="3352800" cy="6858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r>
                <a:rPr lang="en-US" sz="2200" dirty="0"/>
                <a:t>h</a:t>
              </a:r>
              <a:r>
                <a:rPr lang="en-US" sz="2200" dirty="0" smtClean="0"/>
                <a:t>ide()   show() </a:t>
              </a:r>
            </a:p>
            <a:p>
              <a:r>
                <a:rPr lang="en-US" sz="2200" dirty="0" err="1" smtClean="0"/>
                <a:t>setTitle</a:t>
              </a:r>
              <a:r>
                <a:rPr lang="en-US" sz="2200" dirty="0"/>
                <a:t>(String)  </a:t>
              </a:r>
              <a:r>
                <a:rPr lang="en-US" sz="2200" dirty="0" err="1" smtClean="0"/>
                <a:t>getTitle</a:t>
              </a:r>
              <a:r>
                <a:rPr lang="en-US" sz="2200" dirty="0"/>
                <a:t>()   </a:t>
              </a:r>
            </a:p>
          </p:txBody>
        </p:sp>
        <p:sp>
          <p:nvSpPr>
            <p:cNvPr id="35" name="Rectangle 12"/>
            <p:cNvSpPr>
              <a:spLocks noChangeArrowheads="1"/>
            </p:cNvSpPr>
            <p:nvPr/>
          </p:nvSpPr>
          <p:spPr bwMode="auto">
            <a:xfrm>
              <a:off x="2743200" y="3352800"/>
              <a:ext cx="4495800" cy="6096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 anchor="ctr"/>
            <a:lstStyle/>
            <a:p>
              <a:r>
                <a:rPr lang="en-US" sz="2200" dirty="0" err="1"/>
                <a:t>getX</a:t>
              </a:r>
              <a:r>
                <a:rPr lang="en-US" sz="2200" dirty="0"/>
                <a:t>()   </a:t>
              </a:r>
              <a:r>
                <a:rPr lang="en-US" sz="2200" dirty="0" err="1" smtClean="0"/>
                <a:t>getY</a:t>
              </a:r>
              <a:r>
                <a:rPr lang="en-US" sz="2200" dirty="0"/>
                <a:t>()   </a:t>
              </a:r>
              <a:r>
                <a:rPr lang="en-US" sz="2200" dirty="0" err="1" smtClean="0"/>
                <a:t>setLocation</a:t>
              </a:r>
              <a:r>
                <a:rPr lang="en-US" sz="2200" dirty="0"/>
                <a:t>(</a:t>
              </a:r>
              <a:r>
                <a:rPr lang="en-US" sz="2200" dirty="0" err="1"/>
                <a:t>int</a:t>
              </a:r>
              <a:r>
                <a:rPr lang="en-US" sz="2200" dirty="0" smtClean="0"/>
                <a:t>, </a:t>
              </a:r>
              <a:r>
                <a:rPr lang="en-US" sz="2200" dirty="0" err="1" smtClean="0"/>
                <a:t>int</a:t>
              </a:r>
              <a:r>
                <a:rPr lang="en-US" sz="2200" dirty="0"/>
                <a:t>)</a:t>
              </a:r>
            </a:p>
          </p:txBody>
        </p:sp>
        <p:sp>
          <p:nvSpPr>
            <p:cNvPr id="37" name="Rectangle 20"/>
            <p:cNvSpPr>
              <a:spLocks noChangeArrowheads="1"/>
            </p:cNvSpPr>
            <p:nvPr/>
          </p:nvSpPr>
          <p:spPr bwMode="auto">
            <a:xfrm>
              <a:off x="2743200" y="3810000"/>
              <a:ext cx="4572000" cy="7620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/>
            <a:lstStyle/>
            <a:p>
              <a:r>
                <a:rPr lang="en-US" sz="2200" dirty="0" err="1"/>
                <a:t>getWidth</a:t>
              </a:r>
              <a:r>
                <a:rPr lang="en-US" sz="2200" dirty="0"/>
                <a:t>()   </a:t>
              </a:r>
              <a:r>
                <a:rPr lang="en-US" sz="2200" dirty="0" err="1"/>
                <a:t>getHeight</a:t>
              </a:r>
              <a:r>
                <a:rPr lang="en-US" sz="2200" dirty="0"/>
                <a:t>()   </a:t>
              </a:r>
              <a:r>
                <a:rPr lang="en-US" sz="2200" dirty="0" err="1"/>
                <a:t>setSize</a:t>
              </a:r>
              <a:r>
                <a:rPr lang="en-US" sz="2200" dirty="0"/>
                <a:t>(</a:t>
              </a:r>
              <a:r>
                <a:rPr lang="en-US" sz="2200" dirty="0" err="1"/>
                <a:t>int,int</a:t>
              </a:r>
              <a:r>
                <a:rPr lang="en-US" sz="2200" dirty="0"/>
                <a:t>)</a:t>
              </a:r>
            </a:p>
            <a:p>
              <a:r>
                <a:rPr lang="en-US" sz="2200" dirty="0"/>
                <a:t>… </a:t>
              </a:r>
            </a:p>
          </p:txBody>
        </p:sp>
        <p:sp>
          <p:nvSpPr>
            <p:cNvPr id="38" name="Rectangle 4"/>
            <p:cNvSpPr>
              <a:spLocks noChangeArrowheads="1"/>
            </p:cNvSpPr>
            <p:nvPr/>
          </p:nvSpPr>
          <p:spPr bwMode="auto">
            <a:xfrm>
              <a:off x="5943600" y="2667000"/>
              <a:ext cx="1524000" cy="533400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err="1"/>
                <a:t>JFrame</a:t>
              </a:r>
              <a:endParaRPr lang="en-US" sz="2400" dirty="0"/>
            </a:p>
          </p:txBody>
        </p:sp>
      </p:grpSp>
      <p:grpSp>
        <p:nvGrpSpPr>
          <p:cNvPr id="9" name="Group 8"/>
          <p:cNvGrpSpPr/>
          <p:nvPr/>
        </p:nvGrpSpPr>
        <p:grpSpPr>
          <a:xfrm>
            <a:off x="381000" y="5253335"/>
            <a:ext cx="3126924" cy="918865"/>
            <a:chOff x="381000" y="5253335"/>
            <a:chExt cx="3126924" cy="918865"/>
          </a:xfrm>
        </p:grpSpPr>
        <p:sp>
          <p:nvSpPr>
            <p:cNvPr id="6" name="TextBox 5"/>
            <p:cNvSpPr txBox="1"/>
            <p:nvPr/>
          </p:nvSpPr>
          <p:spPr>
            <a:xfrm>
              <a:off x="381000" y="5253335"/>
              <a:ext cx="319468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dirty="0" smtClean="0"/>
                <a:t>h</a:t>
              </a:r>
              <a:endParaRPr lang="en-US" sz="2400" dirty="0"/>
            </a:p>
          </p:txBody>
        </p:sp>
        <p:sp>
          <p:nvSpPr>
            <p:cNvPr id="7" name="TextBox 6"/>
            <p:cNvSpPr txBox="1"/>
            <p:nvPr/>
          </p:nvSpPr>
          <p:spPr>
            <a:xfrm>
              <a:off x="685800" y="5257800"/>
              <a:ext cx="2590800" cy="461665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txBody>
            <a:bodyPr wrap="square" rtlCol="0">
              <a:spAutoFit/>
            </a:bodyPr>
            <a:lstStyle/>
            <a:p>
              <a:r>
                <a:rPr lang="en-US" sz="2400" dirty="0" smtClean="0">
                  <a:latin typeface="Times New Roman"/>
                  <a:cs typeface="Times New Roman"/>
                </a:rPr>
                <a:t>         ?</a:t>
              </a:r>
              <a:endParaRPr lang="en-US" sz="2400" dirty="0">
                <a:latin typeface="Times New Roman"/>
                <a:cs typeface="Times New Roman"/>
              </a:endParaRPr>
            </a:p>
          </p:txBody>
        </p:sp>
        <p:sp>
          <p:nvSpPr>
            <p:cNvPr id="8" name="TextBox 7"/>
            <p:cNvSpPr txBox="1"/>
            <p:nvPr/>
          </p:nvSpPr>
          <p:spPr>
            <a:xfrm>
              <a:off x="2438400" y="5710535"/>
              <a:ext cx="1069524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dirty="0" err="1"/>
                <a:t>JFrame</a:t>
              </a:r>
              <a:endParaRPr lang="en-US" sz="2400" dirty="0"/>
            </a:p>
          </p:txBody>
        </p:sp>
      </p:grpSp>
      <p:sp>
        <p:nvSpPr>
          <p:cNvPr id="10" name="TextBox 9"/>
          <p:cNvSpPr txBox="1"/>
          <p:nvPr/>
        </p:nvSpPr>
        <p:spPr>
          <a:xfrm>
            <a:off x="990600" y="2209800"/>
            <a:ext cx="3952073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smtClean="0">
                <a:solidFill>
                  <a:srgbClr val="800000"/>
                </a:solidFill>
              </a:rPr>
              <a:t>JFrame</a:t>
            </a:r>
            <a:r>
              <a:rPr lang="en-US" sz="2400" dirty="0" smtClean="0">
                <a:solidFill>
                  <a:srgbClr val="800000"/>
                </a:solidFill>
              </a:rPr>
              <a:t> h;</a:t>
            </a:r>
          </a:p>
          <a:p>
            <a:r>
              <a:rPr lang="en-US" sz="2400" dirty="0" smtClean="0">
                <a:solidFill>
                  <a:srgbClr val="800000"/>
                </a:solidFill>
              </a:rPr>
              <a:t>h=  </a:t>
            </a:r>
            <a:r>
              <a:rPr lang="en-US" sz="2400" b="1" dirty="0" smtClean="0">
                <a:solidFill>
                  <a:srgbClr val="800000"/>
                </a:solidFill>
              </a:rPr>
              <a:t>new</a:t>
            </a:r>
            <a:r>
              <a:rPr lang="en-US" sz="2400" dirty="0" smtClean="0">
                <a:solidFill>
                  <a:srgbClr val="800000"/>
                </a:solidFill>
              </a:rPr>
              <a:t> </a:t>
            </a:r>
            <a:r>
              <a:rPr lang="en-US" sz="2400" dirty="0" err="1" smtClean="0">
                <a:solidFill>
                  <a:srgbClr val="800000"/>
                </a:solidFill>
              </a:rPr>
              <a:t>javax.swing.JFrame</a:t>
            </a:r>
            <a:r>
              <a:rPr lang="en-US" sz="2400" dirty="0" smtClean="0">
                <a:solidFill>
                  <a:srgbClr val="800000"/>
                </a:solidFill>
              </a:rPr>
              <a:t>();</a:t>
            </a:r>
            <a:endParaRPr lang="en-US" sz="2400" dirty="0">
              <a:solidFill>
                <a:srgbClr val="800000"/>
              </a:solidFill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533400" y="3219272"/>
            <a:ext cx="4343400" cy="1200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If evaluation of new-</a:t>
            </a:r>
            <a:r>
              <a:rPr lang="en-US" sz="2400" dirty="0" err="1" smtClean="0"/>
              <a:t>exp</a:t>
            </a:r>
            <a:r>
              <a:rPr lang="en-US" sz="2400" dirty="0" smtClean="0"/>
              <a:t> creates the object shown, name of object is stored in h</a:t>
            </a:r>
            <a:endParaRPr lang="en-US" sz="2400" dirty="0"/>
          </a:p>
        </p:txBody>
      </p:sp>
      <p:sp>
        <p:nvSpPr>
          <p:cNvPr id="5" name="Rectangle 4"/>
          <p:cNvSpPr/>
          <p:nvPr/>
        </p:nvSpPr>
        <p:spPr>
          <a:xfrm>
            <a:off x="685800" y="5257800"/>
            <a:ext cx="2615620" cy="46166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none">
            <a:spAutoFit/>
          </a:bodyPr>
          <a:lstStyle/>
          <a:p>
            <a:r>
              <a:rPr lang="en-US" sz="2400" dirty="0">
                <a:solidFill>
                  <a:srgbClr val="8B008C"/>
                </a:solidFill>
              </a:rPr>
              <a:t>JFrame@25c7f37d</a:t>
            </a:r>
            <a:endParaRPr lang="en-US" sz="2400" dirty="0"/>
          </a:p>
        </p:txBody>
      </p:sp>
      <p:sp>
        <p:nvSpPr>
          <p:cNvPr id="12" name="TextBox 11"/>
          <p:cNvSpPr txBox="1"/>
          <p:nvPr/>
        </p:nvSpPr>
        <p:spPr>
          <a:xfrm>
            <a:off x="4876800" y="2057400"/>
            <a:ext cx="3894599" cy="1938992"/>
          </a:xfrm>
          <a:prstGeom prst="rect">
            <a:avLst/>
          </a:prstGeom>
          <a:solidFill>
            <a:srgbClr val="F8DFF0"/>
          </a:solidFill>
        </p:spPr>
        <p:txBody>
          <a:bodyPr wrap="square" rtlCol="0">
            <a:spAutoFit/>
          </a:bodyPr>
          <a:lstStyle/>
          <a:p>
            <a:pPr algn="r"/>
            <a:r>
              <a:rPr lang="en-US" sz="2400" dirty="0" smtClean="0"/>
              <a:t>Consequence: a class variable contains not an object but name of an object, pointer to it. Objects are referenced indirectly.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354434501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12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>
                <a:solidFill>
                  <a:srgbClr val="800000"/>
                </a:solidFill>
              </a:rPr>
              <a:t>A class variable contains the name of an object</a:t>
            </a:r>
            <a:endParaRPr lang="en-US" sz="32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10</a:t>
            </a:fld>
            <a:endParaRPr lang="en-US"/>
          </a:p>
        </p:txBody>
      </p:sp>
      <p:sp>
        <p:nvSpPr>
          <p:cNvPr id="34" name="TextBox 33"/>
          <p:cNvSpPr txBox="1"/>
          <p:nvPr/>
        </p:nvSpPr>
        <p:spPr>
          <a:xfrm>
            <a:off x="381000" y="1600200"/>
            <a:ext cx="80772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If variable </a:t>
            </a:r>
            <a:r>
              <a:rPr lang="en-US" sz="2400" dirty="0" smtClean="0">
                <a:solidFill>
                  <a:srgbClr val="800000"/>
                </a:solidFill>
              </a:rPr>
              <a:t>h</a:t>
            </a:r>
            <a:r>
              <a:rPr lang="en-US" sz="2400" dirty="0" smtClean="0"/>
              <a:t> contains the name of an object, you can call methods of the object using dot-notation:</a:t>
            </a:r>
          </a:p>
        </p:txBody>
      </p:sp>
      <p:grpSp>
        <p:nvGrpSpPr>
          <p:cNvPr id="28" name="Group 27"/>
          <p:cNvGrpSpPr/>
          <p:nvPr/>
        </p:nvGrpSpPr>
        <p:grpSpPr>
          <a:xfrm>
            <a:off x="3733800" y="4114800"/>
            <a:ext cx="4876800" cy="2438400"/>
            <a:chOff x="2590800" y="2133600"/>
            <a:chExt cx="4876800" cy="2438400"/>
          </a:xfrm>
        </p:grpSpPr>
        <p:sp>
          <p:nvSpPr>
            <p:cNvPr id="30" name="Rectangle 2"/>
            <p:cNvSpPr>
              <a:spLocks noChangeArrowheads="1"/>
            </p:cNvSpPr>
            <p:nvPr/>
          </p:nvSpPr>
          <p:spPr bwMode="auto">
            <a:xfrm>
              <a:off x="2590800" y="2667000"/>
              <a:ext cx="4876800" cy="19050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1" name="Rectangle 3"/>
            <p:cNvSpPr>
              <a:spLocks noChangeArrowheads="1"/>
            </p:cNvSpPr>
            <p:nvPr/>
          </p:nvSpPr>
          <p:spPr bwMode="auto">
            <a:xfrm>
              <a:off x="2590800" y="2133600"/>
              <a:ext cx="2667000" cy="6096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>
                  <a:solidFill>
                    <a:srgbClr val="8B008C"/>
                  </a:solidFill>
                </a:rPr>
                <a:t>JFrame@25c7f37d</a:t>
              </a:r>
              <a:endParaRPr lang="en-US" sz="2400" dirty="0"/>
            </a:p>
          </p:txBody>
        </p:sp>
        <p:sp>
          <p:nvSpPr>
            <p:cNvPr id="32" name="Rectangle 11"/>
            <p:cNvSpPr>
              <a:spLocks noChangeArrowheads="1"/>
            </p:cNvSpPr>
            <p:nvPr/>
          </p:nvSpPr>
          <p:spPr bwMode="auto">
            <a:xfrm>
              <a:off x="2743200" y="2743200"/>
              <a:ext cx="3352800" cy="6858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r>
                <a:rPr lang="en-US" sz="2200" dirty="0"/>
                <a:t>h</a:t>
              </a:r>
              <a:r>
                <a:rPr lang="en-US" sz="2200" dirty="0" smtClean="0"/>
                <a:t>ide()   show() </a:t>
              </a:r>
            </a:p>
            <a:p>
              <a:r>
                <a:rPr lang="en-US" sz="2200" dirty="0" err="1" smtClean="0"/>
                <a:t>setTitle</a:t>
              </a:r>
              <a:r>
                <a:rPr lang="en-US" sz="2200" dirty="0"/>
                <a:t>(String)  </a:t>
              </a:r>
              <a:r>
                <a:rPr lang="en-US" sz="2200" dirty="0" err="1" smtClean="0"/>
                <a:t>getTitle</a:t>
              </a:r>
              <a:r>
                <a:rPr lang="en-US" sz="2200" dirty="0"/>
                <a:t>()   </a:t>
              </a:r>
            </a:p>
          </p:txBody>
        </p:sp>
        <p:sp>
          <p:nvSpPr>
            <p:cNvPr id="35" name="Rectangle 12"/>
            <p:cNvSpPr>
              <a:spLocks noChangeArrowheads="1"/>
            </p:cNvSpPr>
            <p:nvPr/>
          </p:nvSpPr>
          <p:spPr bwMode="auto">
            <a:xfrm>
              <a:off x="2743200" y="3352800"/>
              <a:ext cx="4495800" cy="6096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 anchor="ctr"/>
            <a:lstStyle/>
            <a:p>
              <a:r>
                <a:rPr lang="en-US" sz="2200" dirty="0" err="1"/>
                <a:t>getX</a:t>
              </a:r>
              <a:r>
                <a:rPr lang="en-US" sz="2200" dirty="0"/>
                <a:t>()   </a:t>
              </a:r>
              <a:r>
                <a:rPr lang="en-US" sz="2200" dirty="0" err="1" smtClean="0"/>
                <a:t>getY</a:t>
              </a:r>
              <a:r>
                <a:rPr lang="en-US" sz="2200" dirty="0"/>
                <a:t>()   </a:t>
              </a:r>
              <a:r>
                <a:rPr lang="en-US" sz="2200" dirty="0" err="1" smtClean="0"/>
                <a:t>setLocation</a:t>
              </a:r>
              <a:r>
                <a:rPr lang="en-US" sz="2200" dirty="0"/>
                <a:t>(</a:t>
              </a:r>
              <a:r>
                <a:rPr lang="en-US" sz="2200" dirty="0" err="1"/>
                <a:t>int</a:t>
              </a:r>
              <a:r>
                <a:rPr lang="en-US" sz="2200" dirty="0" smtClean="0"/>
                <a:t>, </a:t>
              </a:r>
              <a:r>
                <a:rPr lang="en-US" sz="2200" dirty="0" err="1" smtClean="0"/>
                <a:t>int</a:t>
              </a:r>
              <a:r>
                <a:rPr lang="en-US" sz="2200" dirty="0"/>
                <a:t>)</a:t>
              </a:r>
            </a:p>
          </p:txBody>
        </p:sp>
        <p:sp>
          <p:nvSpPr>
            <p:cNvPr id="37" name="Rectangle 20"/>
            <p:cNvSpPr>
              <a:spLocks noChangeArrowheads="1"/>
            </p:cNvSpPr>
            <p:nvPr/>
          </p:nvSpPr>
          <p:spPr bwMode="auto">
            <a:xfrm>
              <a:off x="2743200" y="3810000"/>
              <a:ext cx="4572000" cy="7620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/>
            <a:lstStyle/>
            <a:p>
              <a:r>
                <a:rPr lang="en-US" sz="2200" dirty="0" err="1"/>
                <a:t>getWidth</a:t>
              </a:r>
              <a:r>
                <a:rPr lang="en-US" sz="2200" dirty="0"/>
                <a:t>()   </a:t>
              </a:r>
              <a:r>
                <a:rPr lang="en-US" sz="2200" dirty="0" err="1"/>
                <a:t>getHeight</a:t>
              </a:r>
              <a:r>
                <a:rPr lang="en-US" sz="2200" dirty="0"/>
                <a:t>()   </a:t>
              </a:r>
              <a:r>
                <a:rPr lang="en-US" sz="2200" dirty="0" err="1"/>
                <a:t>setSize</a:t>
              </a:r>
              <a:r>
                <a:rPr lang="en-US" sz="2200" dirty="0"/>
                <a:t>(</a:t>
              </a:r>
              <a:r>
                <a:rPr lang="en-US" sz="2200" dirty="0" err="1"/>
                <a:t>int,int</a:t>
              </a:r>
              <a:r>
                <a:rPr lang="en-US" sz="2200" dirty="0"/>
                <a:t>)</a:t>
              </a:r>
            </a:p>
            <a:p>
              <a:r>
                <a:rPr lang="en-US" sz="2200" dirty="0"/>
                <a:t>… </a:t>
              </a:r>
            </a:p>
          </p:txBody>
        </p:sp>
        <p:sp>
          <p:nvSpPr>
            <p:cNvPr id="38" name="Rectangle 4"/>
            <p:cNvSpPr>
              <a:spLocks noChangeArrowheads="1"/>
            </p:cNvSpPr>
            <p:nvPr/>
          </p:nvSpPr>
          <p:spPr bwMode="auto">
            <a:xfrm>
              <a:off x="5943600" y="2667000"/>
              <a:ext cx="1524000" cy="533400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err="1"/>
                <a:t>JFrame</a:t>
              </a:r>
              <a:endParaRPr lang="en-US" sz="2400" dirty="0"/>
            </a:p>
          </p:txBody>
        </p:sp>
      </p:grpSp>
      <p:grpSp>
        <p:nvGrpSpPr>
          <p:cNvPr id="9" name="Group 8"/>
          <p:cNvGrpSpPr/>
          <p:nvPr/>
        </p:nvGrpSpPr>
        <p:grpSpPr>
          <a:xfrm>
            <a:off x="381000" y="5253335"/>
            <a:ext cx="3276600" cy="842665"/>
            <a:chOff x="381000" y="5253335"/>
            <a:chExt cx="3276600" cy="842665"/>
          </a:xfrm>
        </p:grpSpPr>
        <p:sp>
          <p:nvSpPr>
            <p:cNvPr id="6" name="TextBox 5"/>
            <p:cNvSpPr txBox="1"/>
            <p:nvPr/>
          </p:nvSpPr>
          <p:spPr>
            <a:xfrm>
              <a:off x="381000" y="5253335"/>
              <a:ext cx="319468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dirty="0" smtClean="0"/>
                <a:t>h</a:t>
              </a:r>
              <a:endParaRPr lang="en-US" sz="2400" dirty="0"/>
            </a:p>
          </p:txBody>
        </p:sp>
        <p:sp>
          <p:nvSpPr>
            <p:cNvPr id="7" name="TextBox 6"/>
            <p:cNvSpPr txBox="1"/>
            <p:nvPr/>
          </p:nvSpPr>
          <p:spPr>
            <a:xfrm>
              <a:off x="685800" y="5257800"/>
              <a:ext cx="2590800" cy="461665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txBody>
            <a:bodyPr wrap="square" rtlCol="0">
              <a:spAutoFit/>
            </a:bodyPr>
            <a:lstStyle/>
            <a:p>
              <a:r>
                <a:rPr lang="en-US" sz="2400" dirty="0" smtClean="0">
                  <a:latin typeface="Times New Roman"/>
                  <a:cs typeface="Times New Roman"/>
                </a:rPr>
                <a:t>         ?</a:t>
              </a:r>
              <a:endParaRPr lang="en-US" sz="2400" dirty="0">
                <a:latin typeface="Times New Roman"/>
                <a:cs typeface="Times New Roman"/>
              </a:endParaRPr>
            </a:p>
          </p:txBody>
        </p:sp>
        <p:sp>
          <p:nvSpPr>
            <p:cNvPr id="8" name="TextBox 7"/>
            <p:cNvSpPr txBox="1"/>
            <p:nvPr/>
          </p:nvSpPr>
          <p:spPr>
            <a:xfrm>
              <a:off x="2588076" y="5634335"/>
              <a:ext cx="1069524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dirty="0" err="1"/>
                <a:t>JFrame</a:t>
              </a:r>
              <a:endParaRPr lang="en-US" sz="2400" dirty="0"/>
            </a:p>
          </p:txBody>
        </p:sp>
      </p:grpSp>
      <p:sp>
        <p:nvSpPr>
          <p:cNvPr id="10" name="TextBox 9"/>
          <p:cNvSpPr txBox="1"/>
          <p:nvPr/>
        </p:nvSpPr>
        <p:spPr>
          <a:xfrm>
            <a:off x="304800" y="2743200"/>
            <a:ext cx="7010400" cy="1200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>
                <a:solidFill>
                  <a:srgbClr val="800000"/>
                </a:solidFill>
              </a:rPr>
              <a:t>Procedure calls:  </a:t>
            </a:r>
            <a:r>
              <a:rPr lang="en-US" sz="2400" dirty="0" err="1" smtClean="0">
                <a:solidFill>
                  <a:srgbClr val="800000"/>
                </a:solidFill>
              </a:rPr>
              <a:t>h.show</a:t>
            </a:r>
            <a:r>
              <a:rPr lang="en-US" sz="2400" dirty="0" smtClean="0">
                <a:solidFill>
                  <a:srgbClr val="800000"/>
                </a:solidFill>
              </a:rPr>
              <a:t>();        </a:t>
            </a:r>
            <a:r>
              <a:rPr lang="en-US" sz="2400" dirty="0" err="1" smtClean="0">
                <a:solidFill>
                  <a:srgbClr val="800000"/>
                </a:solidFill>
              </a:rPr>
              <a:t>h.setTitle</a:t>
            </a:r>
            <a:r>
              <a:rPr lang="en-US" sz="2400" dirty="0" smtClean="0">
                <a:solidFill>
                  <a:srgbClr val="800000"/>
                </a:solidFill>
              </a:rPr>
              <a:t>(“this is a title”);</a:t>
            </a:r>
          </a:p>
          <a:p>
            <a:endParaRPr lang="en-US" sz="2400" dirty="0">
              <a:solidFill>
                <a:srgbClr val="800000"/>
              </a:solidFill>
            </a:endParaRPr>
          </a:p>
          <a:p>
            <a:r>
              <a:rPr lang="en-US" sz="2400" dirty="0" smtClean="0">
                <a:solidFill>
                  <a:srgbClr val="800000"/>
                </a:solidFill>
              </a:rPr>
              <a:t>Function calls:     </a:t>
            </a:r>
            <a:r>
              <a:rPr lang="en-US" sz="2400" dirty="0" err="1" smtClean="0">
                <a:solidFill>
                  <a:srgbClr val="800000"/>
                </a:solidFill>
              </a:rPr>
              <a:t>h.getX</a:t>
            </a:r>
            <a:r>
              <a:rPr lang="en-US" sz="2400" dirty="0" smtClean="0">
                <a:solidFill>
                  <a:srgbClr val="800000"/>
                </a:solidFill>
              </a:rPr>
              <a:t>()          </a:t>
            </a:r>
            <a:r>
              <a:rPr lang="en-US" sz="2400" dirty="0" err="1" smtClean="0">
                <a:solidFill>
                  <a:srgbClr val="800000"/>
                </a:solidFill>
              </a:rPr>
              <a:t>h.getX</a:t>
            </a:r>
            <a:r>
              <a:rPr lang="en-US" sz="2400" dirty="0" smtClean="0">
                <a:solidFill>
                  <a:srgbClr val="800000"/>
                </a:solidFill>
              </a:rPr>
              <a:t>() + </a:t>
            </a:r>
            <a:r>
              <a:rPr lang="en-US" sz="2400" dirty="0" err="1" smtClean="0">
                <a:solidFill>
                  <a:srgbClr val="800000"/>
                </a:solidFill>
              </a:rPr>
              <a:t>h.getWidth</a:t>
            </a:r>
            <a:r>
              <a:rPr lang="en-US" sz="2400" dirty="0" smtClean="0">
                <a:solidFill>
                  <a:srgbClr val="800000"/>
                </a:solidFill>
              </a:rPr>
              <a:t>()</a:t>
            </a:r>
            <a:endParaRPr lang="en-US" sz="2400" dirty="0">
              <a:solidFill>
                <a:srgbClr val="800000"/>
              </a:solidFill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685800" y="5257800"/>
            <a:ext cx="2615620" cy="46166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none">
            <a:spAutoFit/>
          </a:bodyPr>
          <a:lstStyle/>
          <a:p>
            <a:r>
              <a:rPr lang="en-US" sz="2400" dirty="0">
                <a:solidFill>
                  <a:srgbClr val="8B008C"/>
                </a:solidFill>
              </a:rPr>
              <a:t>JFrame@25c7f37d</a:t>
            </a:r>
            <a:endParaRPr lang="en-US" sz="2400" dirty="0"/>
          </a:p>
        </p:txBody>
      </p:sp>
      <p:sp>
        <p:nvSpPr>
          <p:cNvPr id="4" name="TextBox 3"/>
          <p:cNvSpPr txBox="1"/>
          <p:nvPr/>
        </p:nvSpPr>
        <p:spPr>
          <a:xfrm>
            <a:off x="720532" y="4395605"/>
            <a:ext cx="866042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/>
              <a:t>x</a:t>
            </a:r>
            <a:r>
              <a:rPr lang="en-US" sz="2400" dirty="0" smtClean="0"/>
              <a:t>= y;</a:t>
            </a:r>
          </a:p>
          <a:p>
            <a:r>
              <a:rPr lang="en-US" sz="2400" dirty="0"/>
              <a:t>g</a:t>
            </a:r>
            <a:r>
              <a:rPr lang="en-US" sz="2400" dirty="0" smtClean="0"/>
              <a:t>= h;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235957870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>
                <a:solidFill>
                  <a:srgbClr val="800000"/>
                </a:solidFill>
              </a:rPr>
              <a:t>Class definition</a:t>
            </a:r>
            <a:endParaRPr lang="en-US" sz="32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11</a:t>
            </a:fld>
            <a:endParaRPr lang="en-US"/>
          </a:p>
        </p:txBody>
      </p:sp>
      <p:sp>
        <p:nvSpPr>
          <p:cNvPr id="18" name="Text Box 4"/>
          <p:cNvSpPr txBox="1">
            <a:spLocks noChangeArrowheads="1"/>
          </p:cNvSpPr>
          <p:nvPr/>
        </p:nvSpPr>
        <p:spPr bwMode="auto">
          <a:xfrm>
            <a:off x="304800" y="1704975"/>
            <a:ext cx="8382000" cy="24622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sz="2200" b="1" dirty="0">
                <a:solidFill>
                  <a:srgbClr val="8B008C"/>
                </a:solidFill>
              </a:rPr>
              <a:t>Class definition</a:t>
            </a:r>
            <a:r>
              <a:rPr lang="en-US" sz="2200" dirty="0"/>
              <a:t>: </a:t>
            </a:r>
            <a:r>
              <a:rPr lang="en-US" sz="2200" dirty="0" smtClean="0"/>
              <a:t>Describes format </a:t>
            </a:r>
            <a:r>
              <a:rPr lang="en-US" sz="2200" dirty="0"/>
              <a:t>of </a:t>
            </a:r>
            <a:r>
              <a:rPr lang="en-US" sz="2200" dirty="0" smtClean="0"/>
              <a:t>an object (instance) </a:t>
            </a:r>
            <a:r>
              <a:rPr lang="en-US" sz="2200" dirty="0"/>
              <a:t>of the class.</a:t>
            </a:r>
          </a:p>
          <a:p>
            <a:pPr>
              <a:spcBef>
                <a:spcPct val="50000"/>
              </a:spcBef>
            </a:pPr>
            <a:r>
              <a:rPr lang="en-US" sz="2200" b="1" dirty="0" smtClean="0"/>
              <a:t>    </a:t>
            </a:r>
            <a:r>
              <a:rPr lang="en-US" sz="2200" dirty="0" smtClean="0"/>
              <a:t> /</a:t>
            </a:r>
            <a:r>
              <a:rPr lang="en-US" sz="2200" dirty="0"/>
              <a:t>** </a:t>
            </a:r>
            <a:r>
              <a:rPr lang="en-US" sz="2200" dirty="0">
                <a:solidFill>
                  <a:srgbClr val="008000"/>
                </a:solidFill>
              </a:rPr>
              <a:t>description of what the class is </a:t>
            </a:r>
            <a:r>
              <a:rPr lang="en-US" sz="2200" dirty="0" smtClean="0">
                <a:solidFill>
                  <a:srgbClr val="008000"/>
                </a:solidFill>
              </a:rPr>
              <a:t>for  </a:t>
            </a:r>
            <a:r>
              <a:rPr lang="en-US" sz="2200" dirty="0">
                <a:solidFill>
                  <a:srgbClr val="008000"/>
                </a:solidFill>
              </a:rPr>
              <a:t>*/</a:t>
            </a:r>
          </a:p>
          <a:p>
            <a:pPr>
              <a:spcBef>
                <a:spcPct val="50000"/>
              </a:spcBef>
            </a:pPr>
            <a:r>
              <a:rPr lang="en-US" sz="2200" b="1" dirty="0" smtClean="0"/>
              <a:t>     public</a:t>
            </a:r>
            <a:r>
              <a:rPr lang="en-US" sz="2200" dirty="0" smtClean="0"/>
              <a:t> </a:t>
            </a:r>
            <a:r>
              <a:rPr lang="en-US" sz="2200" b="1" dirty="0"/>
              <a:t>class</a:t>
            </a:r>
            <a:r>
              <a:rPr lang="en-US" sz="2200" dirty="0"/>
              <a:t>  C </a:t>
            </a:r>
            <a:r>
              <a:rPr lang="en-US" sz="2200" dirty="0" smtClean="0"/>
              <a:t> {</a:t>
            </a:r>
            <a:endParaRPr lang="en-US" sz="2200" dirty="0"/>
          </a:p>
          <a:p>
            <a:pPr>
              <a:spcBef>
                <a:spcPct val="50000"/>
              </a:spcBef>
            </a:pPr>
            <a:r>
              <a:rPr lang="en-US" sz="2200" dirty="0"/>
              <a:t>		</a:t>
            </a:r>
          </a:p>
          <a:p>
            <a:pPr>
              <a:spcBef>
                <a:spcPct val="50000"/>
              </a:spcBef>
            </a:pPr>
            <a:r>
              <a:rPr lang="en-US" sz="2200" dirty="0" smtClean="0"/>
              <a:t>     }</a:t>
            </a:r>
            <a:endParaRPr lang="en-US" sz="2200" dirty="0"/>
          </a:p>
        </p:txBody>
      </p:sp>
      <p:sp>
        <p:nvSpPr>
          <p:cNvPr id="19" name="Text Box 27"/>
          <p:cNvSpPr txBox="1">
            <a:spLocks noChangeArrowheads="1"/>
          </p:cNvSpPr>
          <p:nvPr/>
        </p:nvSpPr>
        <p:spPr bwMode="auto">
          <a:xfrm>
            <a:off x="5943600" y="2205335"/>
            <a:ext cx="2667000" cy="461665"/>
          </a:xfrm>
          <a:prstGeom prst="rect">
            <a:avLst/>
          </a:prstGeom>
          <a:solidFill>
            <a:srgbClr val="F8DFF0"/>
          </a:solidFill>
          <a:ln w="9525">
            <a:solidFill>
              <a:schemeClr val="accent2">
                <a:lumMod val="20000"/>
                <a:lumOff val="80000"/>
              </a:schemeClr>
            </a:solidFill>
            <a:miter lim="800000"/>
            <a:headEnd/>
            <a:tailEnd/>
          </a:ln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dirty="0" smtClean="0"/>
              <a:t>This is </a:t>
            </a:r>
            <a:r>
              <a:rPr lang="en-US" dirty="0"/>
              <a:t>a comment</a:t>
            </a:r>
          </a:p>
        </p:txBody>
      </p:sp>
      <p:sp>
        <p:nvSpPr>
          <p:cNvPr id="20" name="Text Box 26"/>
          <p:cNvSpPr txBox="1">
            <a:spLocks noChangeArrowheads="1"/>
          </p:cNvSpPr>
          <p:nvPr/>
        </p:nvSpPr>
        <p:spPr bwMode="auto">
          <a:xfrm>
            <a:off x="1143000" y="3200400"/>
            <a:ext cx="4495800" cy="4302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sz="2200" dirty="0"/>
              <a:t>declarations of methods (in any order)</a:t>
            </a:r>
          </a:p>
        </p:txBody>
      </p:sp>
      <p:sp>
        <p:nvSpPr>
          <p:cNvPr id="21" name="TextBox 20"/>
          <p:cNvSpPr txBox="1"/>
          <p:nvPr/>
        </p:nvSpPr>
        <p:spPr>
          <a:xfrm>
            <a:off x="5943600" y="2743200"/>
            <a:ext cx="2743200" cy="1200328"/>
          </a:xfrm>
          <a:prstGeom prst="rect">
            <a:avLst/>
          </a:prstGeom>
          <a:solidFill>
            <a:srgbClr val="F8DFF0"/>
          </a:solidFill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Access modifier </a:t>
            </a:r>
            <a:r>
              <a:rPr lang="en-US" sz="2400" b="1" dirty="0" smtClean="0"/>
              <a:t>public</a:t>
            </a:r>
            <a:r>
              <a:rPr lang="en-US" sz="2400" dirty="0" smtClean="0"/>
              <a:t> means C can be used anywhere</a:t>
            </a:r>
            <a:endParaRPr lang="en-US" sz="2400" dirty="0"/>
          </a:p>
        </p:txBody>
      </p:sp>
      <p:sp>
        <p:nvSpPr>
          <p:cNvPr id="22" name="Rectangle 11"/>
          <p:cNvSpPr>
            <a:spLocks noChangeArrowheads="1"/>
          </p:cNvSpPr>
          <p:nvPr/>
        </p:nvSpPr>
        <p:spPr bwMode="auto">
          <a:xfrm>
            <a:off x="533400" y="4267200"/>
            <a:ext cx="7696200" cy="2092881"/>
          </a:xfrm>
          <a:prstGeom prst="rect">
            <a:avLst/>
          </a:prstGeom>
          <a:solidFill>
            <a:srgbClr val="FAFFB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/>
              <a:t>C</a:t>
            </a:r>
            <a:r>
              <a:rPr lang="en-US" sz="2400" dirty="0" smtClean="0"/>
              <a:t>lass </a:t>
            </a:r>
            <a:r>
              <a:rPr lang="en-US" sz="2400" dirty="0"/>
              <a:t>definition </a:t>
            </a:r>
            <a:r>
              <a:rPr lang="en-US" sz="2400" dirty="0" smtClean="0"/>
              <a:t>C goes </a:t>
            </a:r>
            <a:r>
              <a:rPr lang="en-US" sz="2400" dirty="0"/>
              <a:t>in its own file named</a:t>
            </a:r>
          </a:p>
          <a:p>
            <a:pPr>
              <a:spcBef>
                <a:spcPts val="600"/>
              </a:spcBef>
            </a:pPr>
            <a:r>
              <a:rPr lang="en-US" sz="2400" dirty="0"/>
              <a:t>	</a:t>
            </a:r>
            <a:r>
              <a:rPr lang="en-US" sz="2400" dirty="0" err="1" smtClean="0"/>
              <a:t>C.java</a:t>
            </a:r>
            <a:endParaRPr lang="en-US" sz="2400" dirty="0"/>
          </a:p>
          <a:p>
            <a:pPr>
              <a:spcBef>
                <a:spcPts val="600"/>
              </a:spcBef>
            </a:pPr>
            <a:r>
              <a:rPr lang="en-US" sz="2400" dirty="0"/>
              <a:t>On your hard drive, have </a:t>
            </a:r>
            <a:r>
              <a:rPr lang="en-US" sz="2400" dirty="0" smtClean="0"/>
              <a:t>separate </a:t>
            </a:r>
            <a:r>
              <a:rPr lang="en-US" sz="2400" dirty="0"/>
              <a:t>directory for each Java </a:t>
            </a:r>
            <a:r>
              <a:rPr lang="en-US" sz="2400" dirty="0" err="1" smtClean="0"/>
              <a:t>projectyou</a:t>
            </a:r>
            <a:r>
              <a:rPr lang="en-US" sz="2400" dirty="0" smtClean="0"/>
              <a:t> </a:t>
            </a:r>
            <a:r>
              <a:rPr lang="en-US" sz="2400" dirty="0"/>
              <a:t>write; put all </a:t>
            </a:r>
            <a:r>
              <a:rPr lang="en-US" sz="2400" dirty="0" smtClean="0"/>
              <a:t>class </a:t>
            </a:r>
            <a:r>
              <a:rPr lang="en-US" sz="2400" dirty="0"/>
              <a:t>definitions </a:t>
            </a:r>
            <a:r>
              <a:rPr lang="en-US" sz="2400" dirty="0" smtClean="0"/>
              <a:t>for </a:t>
            </a:r>
            <a:r>
              <a:rPr lang="en-US" sz="2400" dirty="0"/>
              <a:t>program in that directory</a:t>
            </a:r>
            <a:r>
              <a:rPr lang="en-US" sz="2400" dirty="0" smtClean="0"/>
              <a:t>. You’ll see this when we demo.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322223227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" grpId="0" animBg="1"/>
      <p:bldP spid="20" grpId="0" autoUpdateAnimBg="0"/>
      <p:bldP spid="21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>
                <a:solidFill>
                  <a:srgbClr val="800000"/>
                </a:solidFill>
              </a:rPr>
              <a:t>First class definition</a:t>
            </a:r>
            <a:endParaRPr lang="en-US" sz="32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12</a:t>
            </a:fld>
            <a:endParaRPr lang="en-US"/>
          </a:p>
        </p:txBody>
      </p:sp>
      <p:sp>
        <p:nvSpPr>
          <p:cNvPr id="34" name="TextBox 33"/>
          <p:cNvSpPr txBox="1"/>
          <p:nvPr/>
        </p:nvSpPr>
        <p:spPr>
          <a:xfrm>
            <a:off x="381000" y="1600200"/>
            <a:ext cx="80772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>
                <a:solidFill>
                  <a:srgbClr val="008000"/>
                </a:solidFill>
              </a:rPr>
              <a:t>/</a:t>
            </a:r>
            <a:r>
              <a:rPr lang="en-US" sz="2400" dirty="0">
                <a:solidFill>
                  <a:srgbClr val="008000"/>
                </a:solidFill>
              </a:rPr>
              <a:t>** An instance (object of the class) has (almost) </a:t>
            </a:r>
            <a:r>
              <a:rPr lang="en-US" sz="2400" dirty="0" smtClean="0">
                <a:solidFill>
                  <a:srgbClr val="008000"/>
                </a:solidFill>
              </a:rPr>
              <a:t>no methods </a:t>
            </a:r>
            <a:r>
              <a:rPr lang="en-US" sz="2400" dirty="0">
                <a:solidFill>
                  <a:srgbClr val="008000"/>
                </a:solidFill>
              </a:rPr>
              <a:t>*/</a:t>
            </a:r>
          </a:p>
          <a:p>
            <a:r>
              <a:rPr lang="en-US" sz="2400" b="1" dirty="0"/>
              <a:t>public class </a:t>
            </a:r>
            <a:r>
              <a:rPr lang="en-US" sz="2400" dirty="0"/>
              <a:t>C {</a:t>
            </a:r>
          </a:p>
          <a:p>
            <a:r>
              <a:rPr lang="en-US" sz="2400" dirty="0"/>
              <a:t>    </a:t>
            </a:r>
          </a:p>
          <a:p>
            <a:r>
              <a:rPr lang="en-US" sz="2400" dirty="0"/>
              <a:t>}</a:t>
            </a:r>
            <a:endParaRPr lang="en-US" sz="2400" dirty="0" smtClean="0"/>
          </a:p>
        </p:txBody>
      </p:sp>
      <p:grpSp>
        <p:nvGrpSpPr>
          <p:cNvPr id="28" name="Group 27"/>
          <p:cNvGrpSpPr/>
          <p:nvPr/>
        </p:nvGrpSpPr>
        <p:grpSpPr>
          <a:xfrm>
            <a:off x="4724400" y="4114800"/>
            <a:ext cx="3733800" cy="2514600"/>
            <a:chOff x="2590800" y="2133600"/>
            <a:chExt cx="4876800" cy="2438400"/>
          </a:xfrm>
        </p:grpSpPr>
        <p:sp>
          <p:nvSpPr>
            <p:cNvPr id="30" name="Rectangle 2"/>
            <p:cNvSpPr>
              <a:spLocks noChangeArrowheads="1"/>
            </p:cNvSpPr>
            <p:nvPr/>
          </p:nvSpPr>
          <p:spPr bwMode="auto">
            <a:xfrm>
              <a:off x="2590800" y="2667000"/>
              <a:ext cx="4876800" cy="19050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1" name="Rectangle 3"/>
            <p:cNvSpPr>
              <a:spLocks noChangeArrowheads="1"/>
            </p:cNvSpPr>
            <p:nvPr/>
          </p:nvSpPr>
          <p:spPr bwMode="auto">
            <a:xfrm>
              <a:off x="2590800" y="2133600"/>
              <a:ext cx="2667000" cy="6096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>
                  <a:solidFill>
                    <a:srgbClr val="8B008C"/>
                  </a:solidFill>
                </a:rPr>
                <a:t>C</a:t>
              </a:r>
              <a:r>
                <a:rPr lang="en-US" sz="2400" dirty="0" smtClean="0">
                  <a:solidFill>
                    <a:srgbClr val="8B008C"/>
                  </a:solidFill>
                </a:rPr>
                <a:t>@25c7fd38</a:t>
              </a:r>
              <a:endParaRPr lang="en-US" sz="2400" dirty="0"/>
            </a:p>
          </p:txBody>
        </p:sp>
        <p:sp>
          <p:nvSpPr>
            <p:cNvPr id="38" name="Rectangle 4"/>
            <p:cNvSpPr>
              <a:spLocks noChangeArrowheads="1"/>
            </p:cNvSpPr>
            <p:nvPr/>
          </p:nvSpPr>
          <p:spPr bwMode="auto">
            <a:xfrm>
              <a:off x="5943600" y="2667000"/>
              <a:ext cx="1524000" cy="533400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smtClean="0"/>
                <a:t>C</a:t>
              </a:r>
              <a:endParaRPr lang="en-US" sz="2400" dirty="0"/>
            </a:p>
          </p:txBody>
        </p:sp>
      </p:grpSp>
      <p:grpSp>
        <p:nvGrpSpPr>
          <p:cNvPr id="11" name="Group 10"/>
          <p:cNvGrpSpPr/>
          <p:nvPr/>
        </p:nvGrpSpPr>
        <p:grpSpPr>
          <a:xfrm>
            <a:off x="4953000" y="2971800"/>
            <a:ext cx="2681668" cy="842665"/>
            <a:chOff x="685800" y="5634335"/>
            <a:chExt cx="2681668" cy="842665"/>
          </a:xfrm>
        </p:grpSpPr>
        <p:grpSp>
          <p:nvGrpSpPr>
            <p:cNvPr id="9" name="Group 8"/>
            <p:cNvGrpSpPr/>
            <p:nvPr/>
          </p:nvGrpSpPr>
          <p:grpSpPr>
            <a:xfrm>
              <a:off x="685800" y="5634335"/>
              <a:ext cx="2681668" cy="842665"/>
              <a:chOff x="671132" y="5253335"/>
              <a:chExt cx="2681668" cy="842665"/>
            </a:xfrm>
          </p:grpSpPr>
          <p:sp>
            <p:nvSpPr>
              <p:cNvPr id="6" name="TextBox 5"/>
              <p:cNvSpPr txBox="1"/>
              <p:nvPr/>
            </p:nvSpPr>
            <p:spPr>
              <a:xfrm>
                <a:off x="671132" y="5253335"/>
                <a:ext cx="325730" cy="461665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2400" dirty="0"/>
                  <a:t>k</a:t>
                </a:r>
              </a:p>
            </p:txBody>
          </p:sp>
          <p:sp>
            <p:nvSpPr>
              <p:cNvPr id="7" name="TextBox 6"/>
              <p:cNvSpPr txBox="1"/>
              <p:nvPr/>
            </p:nvSpPr>
            <p:spPr>
              <a:xfrm>
                <a:off x="1066800" y="5257800"/>
                <a:ext cx="1905000" cy="461665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r>
                  <a:rPr lang="en-US" sz="2400" dirty="0" smtClean="0">
                    <a:latin typeface="Times New Roman"/>
                    <a:cs typeface="Times New Roman"/>
                  </a:rPr>
                  <a:t>         ?</a:t>
                </a:r>
                <a:endParaRPr lang="en-US" sz="2400" dirty="0">
                  <a:latin typeface="Times New Roman"/>
                  <a:cs typeface="Times New Roman"/>
                </a:endParaRPr>
              </a:p>
            </p:txBody>
          </p:sp>
          <p:sp>
            <p:nvSpPr>
              <p:cNvPr id="8" name="TextBox 7"/>
              <p:cNvSpPr txBox="1"/>
              <p:nvPr/>
            </p:nvSpPr>
            <p:spPr>
              <a:xfrm flipH="1">
                <a:off x="2819400" y="5634335"/>
                <a:ext cx="533400" cy="46166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dirty="0" smtClean="0"/>
                  <a:t>C    </a:t>
                </a:r>
                <a:endParaRPr lang="en-US" sz="2400" dirty="0"/>
              </a:p>
            </p:txBody>
          </p:sp>
        </p:grpSp>
        <p:sp>
          <p:nvSpPr>
            <p:cNvPr id="5" name="Rectangle 4"/>
            <p:cNvSpPr/>
            <p:nvPr/>
          </p:nvSpPr>
          <p:spPr>
            <a:xfrm>
              <a:off x="1046867" y="5638800"/>
              <a:ext cx="1922822" cy="461665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</p:spPr>
          <p:txBody>
            <a:bodyPr wrap="none">
              <a:spAutoFit/>
            </a:bodyPr>
            <a:lstStyle/>
            <a:p>
              <a:r>
                <a:rPr lang="en-US" sz="2400" dirty="0">
                  <a:solidFill>
                    <a:srgbClr val="8B008C"/>
                  </a:solidFill>
                </a:rPr>
                <a:t>C@</a:t>
              </a:r>
              <a:r>
                <a:rPr lang="en-US" sz="2400" dirty="0" smtClean="0">
                  <a:solidFill>
                    <a:srgbClr val="8B008C"/>
                  </a:solidFill>
                </a:rPr>
                <a:t>25c7fd38</a:t>
              </a:r>
              <a:endParaRPr lang="en-US" sz="2400" dirty="0"/>
            </a:p>
          </p:txBody>
        </p:sp>
      </p:grpSp>
      <p:sp>
        <p:nvSpPr>
          <p:cNvPr id="4" name="TextBox 3"/>
          <p:cNvSpPr txBox="1"/>
          <p:nvPr/>
        </p:nvSpPr>
        <p:spPr>
          <a:xfrm>
            <a:off x="381000" y="3429000"/>
            <a:ext cx="3810000" cy="20928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Then, execution of</a:t>
            </a:r>
          </a:p>
          <a:p>
            <a:pPr>
              <a:spcBef>
                <a:spcPts val="600"/>
              </a:spcBef>
            </a:pPr>
            <a:r>
              <a:rPr lang="en-US" sz="2400" dirty="0" smtClean="0"/>
              <a:t>	</a:t>
            </a:r>
            <a:r>
              <a:rPr lang="en-US" sz="2400" dirty="0" smtClean="0">
                <a:solidFill>
                  <a:srgbClr val="800000"/>
                </a:solidFill>
              </a:rPr>
              <a:t>C k;</a:t>
            </a:r>
          </a:p>
          <a:p>
            <a:pPr>
              <a:spcAft>
                <a:spcPts val="600"/>
              </a:spcAft>
            </a:pPr>
            <a:r>
              <a:rPr lang="en-US" sz="2400" dirty="0" smtClean="0">
                <a:solidFill>
                  <a:srgbClr val="800000"/>
                </a:solidFill>
              </a:rPr>
              <a:t>	k= </a:t>
            </a:r>
            <a:r>
              <a:rPr lang="en-US" sz="2400" b="1" dirty="0" smtClean="0">
                <a:solidFill>
                  <a:srgbClr val="800000"/>
                </a:solidFill>
              </a:rPr>
              <a:t>new</a:t>
            </a:r>
            <a:r>
              <a:rPr lang="en-US" sz="2400" dirty="0" smtClean="0">
                <a:solidFill>
                  <a:srgbClr val="800000"/>
                </a:solidFill>
              </a:rPr>
              <a:t> C();</a:t>
            </a:r>
          </a:p>
          <a:p>
            <a:r>
              <a:rPr lang="en-US" sz="2400" dirty="0"/>
              <a:t>c</a:t>
            </a:r>
            <a:r>
              <a:rPr lang="en-US" sz="2400" dirty="0" smtClean="0"/>
              <a:t>reates object shown to right and stores its name in k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53744188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>
                <a:solidFill>
                  <a:srgbClr val="800000"/>
                </a:solidFill>
              </a:rPr>
              <a:t>C</a:t>
            </a:r>
            <a:r>
              <a:rPr lang="en-US" sz="3200" dirty="0" smtClean="0">
                <a:solidFill>
                  <a:srgbClr val="800000"/>
                </a:solidFill>
              </a:rPr>
              <a:t>lass extends (is a subclass of) </a:t>
            </a:r>
            <a:r>
              <a:rPr lang="en-US" sz="3200" dirty="0" err="1" smtClean="0">
                <a:solidFill>
                  <a:srgbClr val="800000"/>
                </a:solidFill>
              </a:rPr>
              <a:t>JFrame</a:t>
            </a:r>
            <a:endParaRPr lang="en-US" sz="32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13</a:t>
            </a:fld>
            <a:endParaRPr lang="en-US"/>
          </a:p>
        </p:txBody>
      </p:sp>
      <p:sp>
        <p:nvSpPr>
          <p:cNvPr id="34" name="TextBox 33"/>
          <p:cNvSpPr txBox="1"/>
          <p:nvPr/>
        </p:nvSpPr>
        <p:spPr>
          <a:xfrm>
            <a:off x="381000" y="1600200"/>
            <a:ext cx="80772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>
                <a:solidFill>
                  <a:srgbClr val="008000"/>
                </a:solidFill>
              </a:rPr>
              <a:t>/</a:t>
            </a:r>
            <a:r>
              <a:rPr lang="en-US" sz="2400" dirty="0">
                <a:solidFill>
                  <a:srgbClr val="008000"/>
                </a:solidFill>
              </a:rPr>
              <a:t>** An instance is </a:t>
            </a:r>
            <a:r>
              <a:rPr lang="en-US" sz="2400" dirty="0" smtClean="0">
                <a:solidFill>
                  <a:srgbClr val="008000"/>
                </a:solidFill>
              </a:rPr>
              <a:t>a subclass of </a:t>
            </a:r>
            <a:r>
              <a:rPr lang="en-US" sz="2400" dirty="0" err="1" smtClean="0">
                <a:solidFill>
                  <a:srgbClr val="008000"/>
                </a:solidFill>
              </a:rPr>
              <a:t>JFrame</a:t>
            </a:r>
            <a:r>
              <a:rPr lang="en-US" sz="2400" dirty="0" smtClean="0">
                <a:solidFill>
                  <a:srgbClr val="008000"/>
                </a:solidFill>
              </a:rPr>
              <a:t> */</a:t>
            </a:r>
          </a:p>
          <a:p>
            <a:r>
              <a:rPr lang="en-US" sz="2400" b="1" dirty="0" smtClean="0"/>
              <a:t>public class </a:t>
            </a:r>
            <a:r>
              <a:rPr lang="en-US" sz="2400" dirty="0" smtClean="0"/>
              <a:t>C </a:t>
            </a:r>
            <a:r>
              <a:rPr lang="en-US" sz="2400" b="1" dirty="0" smtClean="0">
                <a:solidFill>
                  <a:srgbClr val="FF0000"/>
                </a:solidFill>
              </a:rPr>
              <a:t>extends</a:t>
            </a:r>
            <a:r>
              <a:rPr lang="en-US" sz="2400" dirty="0" smtClean="0">
                <a:solidFill>
                  <a:srgbClr val="FF0000"/>
                </a:solidFill>
              </a:rPr>
              <a:t> </a:t>
            </a:r>
            <a:r>
              <a:rPr lang="en-US" sz="2400" dirty="0" err="1" smtClean="0">
                <a:solidFill>
                  <a:srgbClr val="FF0000"/>
                </a:solidFill>
              </a:rPr>
              <a:t>javax.swing.JFrame</a:t>
            </a:r>
            <a:r>
              <a:rPr lang="en-US" sz="2400" dirty="0" smtClean="0">
                <a:solidFill>
                  <a:srgbClr val="FF0000"/>
                </a:solidFill>
              </a:rPr>
              <a:t> </a:t>
            </a:r>
            <a:r>
              <a:rPr lang="en-US" sz="2400" dirty="0" smtClean="0"/>
              <a:t>{</a:t>
            </a:r>
          </a:p>
          <a:p>
            <a:r>
              <a:rPr lang="en-US" sz="2400" dirty="0" smtClean="0"/>
              <a:t>    </a:t>
            </a:r>
            <a:endParaRPr lang="en-US" sz="2400" dirty="0"/>
          </a:p>
          <a:p>
            <a:r>
              <a:rPr lang="en-US" sz="2400" dirty="0"/>
              <a:t>}</a:t>
            </a:r>
            <a:endParaRPr lang="en-US" sz="2400" dirty="0" smtClean="0"/>
          </a:p>
        </p:txBody>
      </p:sp>
      <p:sp>
        <p:nvSpPr>
          <p:cNvPr id="4" name="TextBox 3"/>
          <p:cNvSpPr txBox="1"/>
          <p:nvPr/>
        </p:nvSpPr>
        <p:spPr>
          <a:xfrm>
            <a:off x="381000" y="3535740"/>
            <a:ext cx="32004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>
                <a:solidFill>
                  <a:srgbClr val="800000"/>
                </a:solidFill>
              </a:rPr>
              <a:t>C</a:t>
            </a:r>
            <a:r>
              <a:rPr lang="en-US" sz="2400" dirty="0" smtClean="0"/>
              <a:t>: </a:t>
            </a:r>
            <a:r>
              <a:rPr lang="en-US" sz="2400" dirty="0" smtClean="0">
                <a:solidFill>
                  <a:srgbClr val="FF0000"/>
                </a:solidFill>
              </a:rPr>
              <a:t>subclass</a:t>
            </a:r>
            <a:r>
              <a:rPr lang="en-US" sz="2400" dirty="0" smtClean="0">
                <a:solidFill>
                  <a:srgbClr val="800000"/>
                </a:solidFill>
              </a:rPr>
              <a:t> </a:t>
            </a:r>
            <a:r>
              <a:rPr lang="en-US" sz="2400" dirty="0" smtClean="0"/>
              <a:t>of </a:t>
            </a:r>
            <a:r>
              <a:rPr lang="en-US" sz="2400" dirty="0" err="1" smtClean="0">
                <a:solidFill>
                  <a:srgbClr val="800000"/>
                </a:solidFill>
              </a:rPr>
              <a:t>JFrame</a:t>
            </a:r>
            <a:endParaRPr lang="en-US" sz="2400" dirty="0" smtClean="0">
              <a:solidFill>
                <a:srgbClr val="800000"/>
              </a:solidFill>
            </a:endParaRPr>
          </a:p>
          <a:p>
            <a:r>
              <a:rPr lang="en-US" sz="2400" dirty="0" err="1" smtClean="0">
                <a:solidFill>
                  <a:srgbClr val="800000"/>
                </a:solidFill>
              </a:rPr>
              <a:t>JFrame</a:t>
            </a:r>
            <a:r>
              <a:rPr lang="en-US" sz="2400" dirty="0" smtClean="0"/>
              <a:t>: </a:t>
            </a:r>
            <a:r>
              <a:rPr lang="en-US" sz="2400" dirty="0" smtClean="0">
                <a:solidFill>
                  <a:srgbClr val="FF0000"/>
                </a:solidFill>
              </a:rPr>
              <a:t>superclass</a:t>
            </a:r>
            <a:r>
              <a:rPr lang="en-US" sz="2400" dirty="0" smtClean="0"/>
              <a:t> of </a:t>
            </a:r>
            <a:r>
              <a:rPr lang="en-US" sz="2400" dirty="0" smtClean="0">
                <a:solidFill>
                  <a:srgbClr val="800000"/>
                </a:solidFill>
              </a:rPr>
              <a:t>C</a:t>
            </a:r>
            <a:endParaRPr lang="en-US" sz="2400" dirty="0"/>
          </a:p>
          <a:p>
            <a:r>
              <a:rPr lang="en-US" sz="2400" dirty="0" smtClean="0">
                <a:solidFill>
                  <a:srgbClr val="800000"/>
                </a:solidFill>
              </a:rPr>
              <a:t>C</a:t>
            </a:r>
            <a:r>
              <a:rPr lang="en-US" sz="2400" dirty="0" smtClean="0"/>
              <a:t> </a:t>
            </a:r>
            <a:r>
              <a:rPr lang="en-US" sz="2400" i="1" dirty="0" smtClean="0">
                <a:solidFill>
                  <a:srgbClr val="FF0000"/>
                </a:solidFill>
              </a:rPr>
              <a:t>inherits</a:t>
            </a:r>
            <a:r>
              <a:rPr lang="en-US" sz="2400" dirty="0" smtClean="0">
                <a:solidFill>
                  <a:srgbClr val="FF0000"/>
                </a:solidFill>
              </a:rPr>
              <a:t> </a:t>
            </a:r>
            <a:r>
              <a:rPr lang="en-US" sz="2400" dirty="0" smtClean="0"/>
              <a:t>all methods that are in a </a:t>
            </a:r>
            <a:r>
              <a:rPr lang="en-US" sz="2400" dirty="0" err="1" smtClean="0">
                <a:solidFill>
                  <a:srgbClr val="800000"/>
                </a:solidFill>
              </a:rPr>
              <a:t>JFrame</a:t>
            </a:r>
            <a:endParaRPr lang="en-US" sz="2400" dirty="0">
              <a:solidFill>
                <a:srgbClr val="800000"/>
              </a:solidFill>
            </a:endParaRPr>
          </a:p>
        </p:txBody>
      </p:sp>
      <p:sp>
        <p:nvSpPr>
          <p:cNvPr id="17" name="Rectangle 2"/>
          <p:cNvSpPr>
            <a:spLocks noChangeArrowheads="1"/>
          </p:cNvSpPr>
          <p:nvPr/>
        </p:nvSpPr>
        <p:spPr bwMode="auto">
          <a:xfrm>
            <a:off x="4343400" y="3352800"/>
            <a:ext cx="4419600" cy="2362200"/>
          </a:xfrm>
          <a:prstGeom prst="rect">
            <a:avLst/>
          </a:prstGeom>
          <a:solidFill>
            <a:srgbClr val="FFCC99"/>
          </a:solidFill>
          <a:ln w="9525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r>
              <a:rPr lang="en-US" dirty="0" smtClean="0"/>
              <a:t>  </a:t>
            </a:r>
            <a:endParaRPr lang="en-US" dirty="0"/>
          </a:p>
        </p:txBody>
      </p:sp>
      <p:sp>
        <p:nvSpPr>
          <p:cNvPr id="18" name="Rectangle 3"/>
          <p:cNvSpPr>
            <a:spLocks noChangeArrowheads="1"/>
          </p:cNvSpPr>
          <p:nvPr/>
        </p:nvSpPr>
        <p:spPr bwMode="auto">
          <a:xfrm>
            <a:off x="4343400" y="2743200"/>
            <a:ext cx="1981200" cy="609600"/>
          </a:xfrm>
          <a:prstGeom prst="rect">
            <a:avLst/>
          </a:prstGeom>
          <a:solidFill>
            <a:srgbClr val="FFCC99"/>
          </a:solidFill>
          <a:ln w="9525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>
                <a:solidFill>
                  <a:srgbClr val="8B008C"/>
                </a:solidFill>
              </a:rPr>
              <a:t>C</a:t>
            </a:r>
            <a:r>
              <a:rPr lang="en-US" sz="2400" dirty="0" smtClean="0">
                <a:solidFill>
                  <a:srgbClr val="8B008C"/>
                </a:solidFill>
              </a:rPr>
              <a:t>@6667f34e</a:t>
            </a:r>
            <a:endParaRPr lang="en-US" sz="2400" dirty="0"/>
          </a:p>
        </p:txBody>
      </p:sp>
      <p:sp>
        <p:nvSpPr>
          <p:cNvPr id="19" name="Rectangle 11"/>
          <p:cNvSpPr>
            <a:spLocks noChangeArrowheads="1"/>
          </p:cNvSpPr>
          <p:nvPr/>
        </p:nvSpPr>
        <p:spPr bwMode="auto">
          <a:xfrm>
            <a:off x="4495800" y="3505200"/>
            <a:ext cx="3352800" cy="685800"/>
          </a:xfrm>
          <a:prstGeom prst="rect">
            <a:avLst/>
          </a:prstGeom>
          <a:solidFill>
            <a:srgbClr val="FFCC99"/>
          </a:solidFill>
          <a:ln w="9525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r>
              <a:rPr lang="en-US" sz="2200" dirty="0"/>
              <a:t>h</a:t>
            </a:r>
            <a:r>
              <a:rPr lang="en-US" sz="2200" dirty="0" smtClean="0"/>
              <a:t>ide()   show() </a:t>
            </a:r>
          </a:p>
          <a:p>
            <a:r>
              <a:rPr lang="en-US" sz="2200" dirty="0" err="1" smtClean="0"/>
              <a:t>setTitle</a:t>
            </a:r>
            <a:r>
              <a:rPr lang="en-US" sz="2200" dirty="0"/>
              <a:t>(String)  </a:t>
            </a:r>
            <a:r>
              <a:rPr lang="en-US" sz="2200" dirty="0" err="1" smtClean="0"/>
              <a:t>getTitle</a:t>
            </a:r>
            <a:r>
              <a:rPr lang="en-US" sz="2200" dirty="0"/>
              <a:t>()   </a:t>
            </a:r>
          </a:p>
        </p:txBody>
      </p:sp>
      <p:sp>
        <p:nvSpPr>
          <p:cNvPr id="20" name="Rectangle 12"/>
          <p:cNvSpPr>
            <a:spLocks noChangeArrowheads="1"/>
          </p:cNvSpPr>
          <p:nvPr/>
        </p:nvSpPr>
        <p:spPr bwMode="auto">
          <a:xfrm>
            <a:off x="4495800" y="4038600"/>
            <a:ext cx="4495800" cy="609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r>
              <a:rPr lang="en-US" sz="2200" dirty="0" err="1"/>
              <a:t>getX</a:t>
            </a:r>
            <a:r>
              <a:rPr lang="en-US" sz="2200" dirty="0"/>
              <a:t>()   </a:t>
            </a:r>
            <a:r>
              <a:rPr lang="en-US" sz="2200" dirty="0" err="1" smtClean="0"/>
              <a:t>getY</a:t>
            </a:r>
            <a:r>
              <a:rPr lang="en-US" sz="2200" dirty="0"/>
              <a:t>()   </a:t>
            </a:r>
            <a:r>
              <a:rPr lang="en-US" sz="2200" dirty="0" err="1" smtClean="0"/>
              <a:t>setLocation</a:t>
            </a:r>
            <a:r>
              <a:rPr lang="en-US" sz="2200" dirty="0"/>
              <a:t>(</a:t>
            </a:r>
            <a:r>
              <a:rPr lang="en-US" sz="2200" dirty="0" err="1"/>
              <a:t>int</a:t>
            </a:r>
            <a:r>
              <a:rPr lang="en-US" sz="2200" dirty="0" smtClean="0"/>
              <a:t>, </a:t>
            </a:r>
            <a:r>
              <a:rPr lang="en-US" sz="2200" dirty="0" err="1" smtClean="0"/>
              <a:t>int</a:t>
            </a:r>
            <a:r>
              <a:rPr lang="en-US" sz="2200" dirty="0"/>
              <a:t>)</a:t>
            </a:r>
          </a:p>
        </p:txBody>
      </p:sp>
      <p:sp>
        <p:nvSpPr>
          <p:cNvPr id="21" name="Rectangle 20"/>
          <p:cNvSpPr>
            <a:spLocks noChangeArrowheads="1"/>
          </p:cNvSpPr>
          <p:nvPr/>
        </p:nvSpPr>
        <p:spPr bwMode="auto">
          <a:xfrm>
            <a:off x="4495800" y="4495800"/>
            <a:ext cx="4038600" cy="53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/>
          <a:lstStyle/>
          <a:p>
            <a:r>
              <a:rPr lang="en-US" sz="2200" dirty="0" err="1"/>
              <a:t>getWidth</a:t>
            </a:r>
            <a:r>
              <a:rPr lang="en-US" sz="2200" dirty="0"/>
              <a:t>()   </a:t>
            </a:r>
            <a:r>
              <a:rPr lang="en-US" sz="2200" dirty="0" err="1"/>
              <a:t>getHeight</a:t>
            </a:r>
            <a:r>
              <a:rPr lang="en-US" sz="2200" dirty="0"/>
              <a:t>() </a:t>
            </a:r>
            <a:r>
              <a:rPr lang="en-US" sz="2200" dirty="0" smtClean="0"/>
              <a:t>  …   </a:t>
            </a:r>
            <a:endParaRPr lang="en-US" sz="2200" dirty="0"/>
          </a:p>
        </p:txBody>
      </p:sp>
      <p:sp>
        <p:nvSpPr>
          <p:cNvPr id="22" name="Rectangle 4"/>
          <p:cNvSpPr>
            <a:spLocks noChangeArrowheads="1"/>
          </p:cNvSpPr>
          <p:nvPr/>
        </p:nvSpPr>
        <p:spPr bwMode="auto">
          <a:xfrm>
            <a:off x="7239000" y="3352800"/>
            <a:ext cx="1524000" cy="5334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err="1"/>
              <a:t>JFrame</a:t>
            </a:r>
            <a:endParaRPr lang="en-US" sz="2400" dirty="0"/>
          </a:p>
        </p:txBody>
      </p:sp>
      <p:sp>
        <p:nvSpPr>
          <p:cNvPr id="23" name="Rectangle 4"/>
          <p:cNvSpPr>
            <a:spLocks noChangeArrowheads="1"/>
          </p:cNvSpPr>
          <p:nvPr/>
        </p:nvSpPr>
        <p:spPr bwMode="auto">
          <a:xfrm>
            <a:off x="7239000" y="5029200"/>
            <a:ext cx="1524000" cy="4572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smtClean="0"/>
              <a:t>C</a:t>
            </a:r>
            <a:endParaRPr lang="en-US" sz="2400" dirty="0"/>
          </a:p>
        </p:txBody>
      </p:sp>
      <p:cxnSp>
        <p:nvCxnSpPr>
          <p:cNvPr id="12" name="Straight Connector 11"/>
          <p:cNvCxnSpPr/>
          <p:nvPr/>
        </p:nvCxnSpPr>
        <p:spPr>
          <a:xfrm>
            <a:off x="4343400" y="5029200"/>
            <a:ext cx="2895600" cy="0"/>
          </a:xfrm>
          <a:prstGeom prst="line">
            <a:avLst/>
          </a:prstGeom>
          <a:ln w="50800"/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3" name="TextBox 12"/>
          <p:cNvSpPr txBox="1"/>
          <p:nvPr/>
        </p:nvSpPr>
        <p:spPr>
          <a:xfrm>
            <a:off x="381000" y="5352872"/>
            <a:ext cx="3712865" cy="1200328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Object has 2 partitions:</a:t>
            </a:r>
          </a:p>
          <a:p>
            <a:r>
              <a:rPr lang="en-US" sz="2400" dirty="0" smtClean="0"/>
              <a:t>one for </a:t>
            </a:r>
            <a:r>
              <a:rPr lang="en-US" sz="2400" dirty="0" err="1" smtClean="0"/>
              <a:t>JFrame</a:t>
            </a:r>
            <a:r>
              <a:rPr lang="en-US" sz="2400" dirty="0" smtClean="0"/>
              <a:t> methods,</a:t>
            </a:r>
          </a:p>
          <a:p>
            <a:r>
              <a:rPr lang="en-US" sz="2400" dirty="0" smtClean="0"/>
              <a:t>one for C methods</a:t>
            </a:r>
            <a:endParaRPr lang="en-US" sz="2400" dirty="0"/>
          </a:p>
        </p:txBody>
      </p:sp>
      <p:sp>
        <p:nvSpPr>
          <p:cNvPr id="14" name="TextBox 13"/>
          <p:cNvSpPr txBox="1"/>
          <p:nvPr/>
        </p:nvSpPr>
        <p:spPr>
          <a:xfrm>
            <a:off x="4807592" y="5967203"/>
            <a:ext cx="3764522" cy="461665"/>
          </a:xfrm>
          <a:prstGeom prst="rect">
            <a:avLst/>
          </a:prstGeom>
          <a:solidFill>
            <a:srgbClr val="F8DFF0"/>
          </a:solidFill>
        </p:spPr>
        <p:txBody>
          <a:bodyPr wrap="none" rtlCol="0">
            <a:spAutoFit/>
          </a:bodyPr>
          <a:lstStyle/>
          <a:p>
            <a:r>
              <a:rPr lang="en-US" sz="2400" dirty="0" smtClean="0"/>
              <a:t>Easy re-use of program part!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43647869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>
                <a:solidFill>
                  <a:srgbClr val="800000"/>
                </a:solidFill>
              </a:rPr>
              <a:t>C</a:t>
            </a:r>
            <a:r>
              <a:rPr lang="en-US" sz="3200" dirty="0" smtClean="0">
                <a:solidFill>
                  <a:srgbClr val="800000"/>
                </a:solidFill>
              </a:rPr>
              <a:t>lass definition with a function definition</a:t>
            </a:r>
            <a:endParaRPr lang="en-US" sz="32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14</a:t>
            </a:fld>
            <a:endParaRPr lang="en-US"/>
          </a:p>
        </p:txBody>
      </p:sp>
      <p:sp>
        <p:nvSpPr>
          <p:cNvPr id="34" name="TextBox 33"/>
          <p:cNvSpPr txBox="1"/>
          <p:nvPr/>
        </p:nvSpPr>
        <p:spPr>
          <a:xfrm>
            <a:off x="381000" y="1600200"/>
            <a:ext cx="8077200" cy="26776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>
                <a:solidFill>
                  <a:srgbClr val="008000"/>
                </a:solidFill>
              </a:rPr>
              <a:t>/</a:t>
            </a:r>
            <a:r>
              <a:rPr lang="en-US" sz="2400" dirty="0">
                <a:solidFill>
                  <a:srgbClr val="008000"/>
                </a:solidFill>
              </a:rPr>
              <a:t>** An instance is </a:t>
            </a:r>
            <a:r>
              <a:rPr lang="en-US" sz="2400" dirty="0" smtClean="0">
                <a:solidFill>
                  <a:srgbClr val="008000"/>
                </a:solidFill>
              </a:rPr>
              <a:t>a subclass of </a:t>
            </a:r>
            <a:r>
              <a:rPr lang="en-US" sz="2400" dirty="0" err="1">
                <a:solidFill>
                  <a:srgbClr val="008000"/>
                </a:solidFill>
              </a:rPr>
              <a:t>JFrame</a:t>
            </a:r>
            <a:r>
              <a:rPr lang="en-US" sz="2400" dirty="0">
                <a:solidFill>
                  <a:srgbClr val="008000"/>
                </a:solidFill>
              </a:rPr>
              <a:t> </a:t>
            </a:r>
            <a:r>
              <a:rPr lang="en-US" sz="2400" dirty="0" smtClean="0">
                <a:solidFill>
                  <a:srgbClr val="008000"/>
                </a:solidFill>
              </a:rPr>
              <a:t>with a function area *</a:t>
            </a:r>
            <a:r>
              <a:rPr lang="en-US" sz="2400" dirty="0">
                <a:solidFill>
                  <a:srgbClr val="008000"/>
                </a:solidFill>
              </a:rPr>
              <a:t>/</a:t>
            </a:r>
          </a:p>
          <a:p>
            <a:r>
              <a:rPr lang="en-US" sz="2400" b="1" dirty="0"/>
              <a:t>public class </a:t>
            </a:r>
            <a:r>
              <a:rPr lang="en-US" sz="2400" dirty="0"/>
              <a:t>C </a:t>
            </a:r>
            <a:r>
              <a:rPr lang="en-US" sz="2400" b="1" dirty="0" smtClean="0"/>
              <a:t>extends</a:t>
            </a:r>
            <a:r>
              <a:rPr lang="en-US" sz="2400" dirty="0" smtClean="0"/>
              <a:t> </a:t>
            </a:r>
            <a:r>
              <a:rPr lang="en-US" sz="2400" dirty="0" err="1" smtClean="0"/>
              <a:t>javax.swing.JFrame</a:t>
            </a:r>
            <a:r>
              <a:rPr lang="en-US" sz="2400" dirty="0" smtClean="0"/>
              <a:t> {</a:t>
            </a:r>
            <a:endParaRPr lang="en-US" sz="2400" dirty="0"/>
          </a:p>
          <a:p>
            <a:r>
              <a:rPr lang="en-US" sz="2400" dirty="0"/>
              <a:t>    </a:t>
            </a:r>
            <a:r>
              <a:rPr lang="en-US" sz="2400" dirty="0">
                <a:solidFill>
                  <a:srgbClr val="008000"/>
                </a:solidFill>
              </a:rPr>
              <a:t>/** Return area of window */</a:t>
            </a:r>
          </a:p>
          <a:p>
            <a:r>
              <a:rPr lang="en-US" sz="2400" dirty="0"/>
              <a:t>    </a:t>
            </a:r>
            <a:r>
              <a:rPr lang="en-US" sz="2400" b="1" dirty="0"/>
              <a:t>public</a:t>
            </a:r>
            <a:r>
              <a:rPr lang="en-US" sz="2400" dirty="0"/>
              <a:t> </a:t>
            </a:r>
            <a:r>
              <a:rPr lang="en-US" sz="2400" b="1" dirty="0" err="1"/>
              <a:t>int</a:t>
            </a:r>
            <a:r>
              <a:rPr lang="en-US" sz="2400" dirty="0"/>
              <a:t> area() {</a:t>
            </a:r>
          </a:p>
          <a:p>
            <a:r>
              <a:rPr lang="en-US" sz="2400" dirty="0"/>
              <a:t>        </a:t>
            </a:r>
            <a:r>
              <a:rPr lang="en-US" sz="2400" b="1" dirty="0"/>
              <a:t>return</a:t>
            </a:r>
            <a:r>
              <a:rPr lang="en-US" sz="2400" dirty="0"/>
              <a:t> </a:t>
            </a:r>
            <a:r>
              <a:rPr lang="en-US" sz="2400" dirty="0" err="1"/>
              <a:t>getWidth</a:t>
            </a:r>
            <a:r>
              <a:rPr lang="en-US" sz="2400" dirty="0"/>
              <a:t>() * </a:t>
            </a:r>
            <a:r>
              <a:rPr lang="en-US" sz="2400" dirty="0" err="1"/>
              <a:t>getHeight</a:t>
            </a:r>
            <a:r>
              <a:rPr lang="en-US" sz="2400" dirty="0"/>
              <a:t>();</a:t>
            </a:r>
          </a:p>
          <a:p>
            <a:r>
              <a:rPr lang="en-US" sz="2400" dirty="0"/>
              <a:t>    }</a:t>
            </a:r>
          </a:p>
          <a:p>
            <a:r>
              <a:rPr lang="en-US" sz="2400" dirty="0"/>
              <a:t>}</a:t>
            </a:r>
            <a:endParaRPr lang="en-US" sz="2400" dirty="0" smtClean="0"/>
          </a:p>
        </p:txBody>
      </p:sp>
      <p:sp>
        <p:nvSpPr>
          <p:cNvPr id="17" name="Rectangle 2"/>
          <p:cNvSpPr>
            <a:spLocks noChangeArrowheads="1"/>
          </p:cNvSpPr>
          <p:nvPr/>
        </p:nvSpPr>
        <p:spPr bwMode="auto">
          <a:xfrm>
            <a:off x="4343400" y="4953000"/>
            <a:ext cx="4419600" cy="1752600"/>
          </a:xfrm>
          <a:prstGeom prst="rect">
            <a:avLst/>
          </a:prstGeom>
          <a:solidFill>
            <a:srgbClr val="FFCC99"/>
          </a:solidFill>
          <a:ln w="9525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r>
              <a:rPr lang="en-US" dirty="0" smtClean="0"/>
              <a:t>  </a:t>
            </a:r>
            <a:endParaRPr lang="en-US" dirty="0"/>
          </a:p>
        </p:txBody>
      </p:sp>
      <p:sp>
        <p:nvSpPr>
          <p:cNvPr id="18" name="Rectangle 3"/>
          <p:cNvSpPr>
            <a:spLocks noChangeArrowheads="1"/>
          </p:cNvSpPr>
          <p:nvPr/>
        </p:nvSpPr>
        <p:spPr bwMode="auto">
          <a:xfrm>
            <a:off x="4343400" y="4343400"/>
            <a:ext cx="1828800" cy="609600"/>
          </a:xfrm>
          <a:prstGeom prst="rect">
            <a:avLst/>
          </a:prstGeom>
          <a:solidFill>
            <a:srgbClr val="FFCC99"/>
          </a:solidFill>
          <a:ln w="9525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>
                <a:solidFill>
                  <a:srgbClr val="8B008C"/>
                </a:solidFill>
              </a:rPr>
              <a:t>C</a:t>
            </a:r>
            <a:r>
              <a:rPr lang="en-US" sz="2400" dirty="0" smtClean="0">
                <a:solidFill>
                  <a:srgbClr val="8B008C"/>
                </a:solidFill>
              </a:rPr>
              <a:t>@6667f34e</a:t>
            </a:r>
            <a:endParaRPr lang="en-US" sz="2400" dirty="0"/>
          </a:p>
        </p:txBody>
      </p:sp>
      <p:sp>
        <p:nvSpPr>
          <p:cNvPr id="21" name="Rectangle 20"/>
          <p:cNvSpPr>
            <a:spLocks noChangeArrowheads="1"/>
          </p:cNvSpPr>
          <p:nvPr/>
        </p:nvSpPr>
        <p:spPr bwMode="auto">
          <a:xfrm>
            <a:off x="4419600" y="5029200"/>
            <a:ext cx="4038600" cy="53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/>
          <a:lstStyle/>
          <a:p>
            <a:r>
              <a:rPr lang="en-US" sz="2200" dirty="0" smtClean="0"/>
              <a:t>…</a:t>
            </a:r>
          </a:p>
          <a:p>
            <a:r>
              <a:rPr lang="en-US" sz="2200" dirty="0" err="1" smtClean="0"/>
              <a:t>getWidth</a:t>
            </a:r>
            <a:r>
              <a:rPr lang="en-US" sz="2200" dirty="0"/>
              <a:t>()   </a:t>
            </a:r>
            <a:r>
              <a:rPr lang="en-US" sz="2200" dirty="0" err="1"/>
              <a:t>getHeight</a:t>
            </a:r>
            <a:r>
              <a:rPr lang="en-US" sz="2200" dirty="0"/>
              <a:t>(</a:t>
            </a:r>
            <a:r>
              <a:rPr lang="en-US" sz="2200" dirty="0" smtClean="0"/>
              <a:t>)</a:t>
            </a:r>
          </a:p>
          <a:p>
            <a:endParaRPr lang="en-US" sz="2200" dirty="0"/>
          </a:p>
          <a:p>
            <a:r>
              <a:rPr lang="en-US" sz="2200" dirty="0" smtClean="0"/>
              <a:t>area()   </a:t>
            </a:r>
            <a:endParaRPr lang="en-US" sz="2200" dirty="0"/>
          </a:p>
        </p:txBody>
      </p:sp>
      <p:sp>
        <p:nvSpPr>
          <p:cNvPr id="22" name="Rectangle 4"/>
          <p:cNvSpPr>
            <a:spLocks noChangeArrowheads="1"/>
          </p:cNvSpPr>
          <p:nvPr/>
        </p:nvSpPr>
        <p:spPr bwMode="auto">
          <a:xfrm>
            <a:off x="7239000" y="4953000"/>
            <a:ext cx="1524000" cy="5334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err="1"/>
              <a:t>JFrame</a:t>
            </a:r>
            <a:endParaRPr lang="en-US" sz="2400" dirty="0"/>
          </a:p>
        </p:txBody>
      </p:sp>
      <p:sp>
        <p:nvSpPr>
          <p:cNvPr id="23" name="Rectangle 4"/>
          <p:cNvSpPr>
            <a:spLocks noChangeArrowheads="1"/>
          </p:cNvSpPr>
          <p:nvPr/>
        </p:nvSpPr>
        <p:spPr bwMode="auto">
          <a:xfrm>
            <a:off x="7239000" y="5943600"/>
            <a:ext cx="1524000" cy="4572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smtClean="0"/>
              <a:t>C</a:t>
            </a:r>
            <a:endParaRPr lang="en-US" sz="2400" dirty="0"/>
          </a:p>
        </p:txBody>
      </p:sp>
      <p:cxnSp>
        <p:nvCxnSpPr>
          <p:cNvPr id="12" name="Straight Connector 11"/>
          <p:cNvCxnSpPr/>
          <p:nvPr/>
        </p:nvCxnSpPr>
        <p:spPr>
          <a:xfrm>
            <a:off x="4343400" y="5943600"/>
            <a:ext cx="2895600" cy="0"/>
          </a:xfrm>
          <a:prstGeom prst="line">
            <a:avLst/>
          </a:prstGeom>
          <a:ln w="50800"/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" name="TextBox 4"/>
          <p:cNvSpPr txBox="1"/>
          <p:nvPr/>
        </p:nvSpPr>
        <p:spPr>
          <a:xfrm>
            <a:off x="5934410" y="2209800"/>
            <a:ext cx="2599990" cy="461665"/>
          </a:xfrm>
          <a:prstGeom prst="rect">
            <a:avLst/>
          </a:prstGeom>
          <a:solidFill>
            <a:srgbClr val="F8DFF0"/>
          </a:solidFill>
        </p:spPr>
        <p:txBody>
          <a:bodyPr wrap="none" rtlCol="0">
            <a:spAutoFit/>
          </a:bodyPr>
          <a:lstStyle/>
          <a:p>
            <a:r>
              <a:rPr lang="en-US" sz="2400" dirty="0" smtClean="0"/>
              <a:t>Spec, as a comment</a:t>
            </a:r>
            <a:endParaRPr lang="en-US" sz="2400" dirty="0"/>
          </a:p>
        </p:txBody>
      </p:sp>
      <p:grpSp>
        <p:nvGrpSpPr>
          <p:cNvPr id="10" name="Group 9"/>
          <p:cNvGrpSpPr/>
          <p:nvPr/>
        </p:nvGrpSpPr>
        <p:grpSpPr>
          <a:xfrm>
            <a:off x="12620" y="3124200"/>
            <a:ext cx="3733799" cy="2964597"/>
            <a:chOff x="12620" y="3124200"/>
            <a:chExt cx="3733799" cy="2964597"/>
          </a:xfrm>
        </p:grpSpPr>
        <p:cxnSp>
          <p:nvCxnSpPr>
            <p:cNvPr id="7" name="Straight Connector 6"/>
            <p:cNvCxnSpPr/>
            <p:nvPr/>
          </p:nvCxnSpPr>
          <p:spPr>
            <a:xfrm>
              <a:off x="1600200" y="3124200"/>
              <a:ext cx="457200" cy="0"/>
            </a:xfrm>
            <a:prstGeom prst="line">
              <a:avLst/>
            </a:prstGeom>
            <a:ln w="41275">
              <a:solidFill>
                <a:srgbClr val="80000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4" name="Straight Connector 23"/>
            <p:cNvCxnSpPr/>
            <p:nvPr/>
          </p:nvCxnSpPr>
          <p:spPr>
            <a:xfrm>
              <a:off x="1828800" y="3124200"/>
              <a:ext cx="0" cy="2286000"/>
            </a:xfrm>
            <a:prstGeom prst="line">
              <a:avLst/>
            </a:prstGeom>
            <a:ln w="41275">
              <a:solidFill>
                <a:srgbClr val="80000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6" name="TextBox 15"/>
            <p:cNvSpPr txBox="1"/>
            <p:nvPr/>
          </p:nvSpPr>
          <p:spPr>
            <a:xfrm>
              <a:off x="12620" y="5257800"/>
              <a:ext cx="3733799" cy="830997"/>
            </a:xfrm>
            <a:prstGeom prst="rect">
              <a:avLst/>
            </a:prstGeom>
            <a:solidFill>
              <a:srgbClr val="F8DFF0"/>
            </a:solidFill>
          </p:spPr>
          <p:txBody>
            <a:bodyPr wrap="square" rtlCol="0">
              <a:spAutoFit/>
            </a:bodyPr>
            <a:lstStyle/>
            <a:p>
              <a:r>
                <a:rPr lang="en-US" sz="2400" dirty="0" smtClean="0"/>
                <a:t>You know it is a function because it has a return type</a:t>
              </a:r>
              <a:endParaRPr lang="en-US" sz="2400" dirty="0"/>
            </a:p>
          </p:txBody>
        </p:sp>
      </p:grpSp>
      <p:grpSp>
        <p:nvGrpSpPr>
          <p:cNvPr id="33" name="Group 32"/>
          <p:cNvGrpSpPr/>
          <p:nvPr/>
        </p:nvGrpSpPr>
        <p:grpSpPr>
          <a:xfrm>
            <a:off x="2057401" y="2743200"/>
            <a:ext cx="6847300" cy="1200328"/>
            <a:chOff x="2057400" y="2724328"/>
            <a:chExt cx="7010458" cy="1200328"/>
          </a:xfrm>
        </p:grpSpPr>
        <p:grpSp>
          <p:nvGrpSpPr>
            <p:cNvPr id="25" name="Group 24"/>
            <p:cNvGrpSpPr/>
            <p:nvPr/>
          </p:nvGrpSpPr>
          <p:grpSpPr>
            <a:xfrm>
              <a:off x="2057400" y="2724328"/>
              <a:ext cx="7010458" cy="1200328"/>
              <a:chOff x="-2806780" y="5010328"/>
              <a:chExt cx="7010458" cy="1200328"/>
            </a:xfrm>
          </p:grpSpPr>
          <p:cxnSp>
            <p:nvCxnSpPr>
              <p:cNvPr id="26" name="Straight Connector 25"/>
              <p:cNvCxnSpPr/>
              <p:nvPr/>
            </p:nvCxnSpPr>
            <p:spPr>
              <a:xfrm>
                <a:off x="-2806780" y="5791200"/>
                <a:ext cx="1219200" cy="0"/>
              </a:xfrm>
              <a:prstGeom prst="line">
                <a:avLst/>
              </a:prstGeom>
              <a:ln w="41275">
                <a:solidFill>
                  <a:srgbClr val="80000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7" name="Straight Connector 26"/>
              <p:cNvCxnSpPr/>
              <p:nvPr/>
            </p:nvCxnSpPr>
            <p:spPr>
              <a:xfrm>
                <a:off x="-2197180" y="6096000"/>
                <a:ext cx="2806780" cy="0"/>
              </a:xfrm>
              <a:prstGeom prst="line">
                <a:avLst/>
              </a:prstGeom>
              <a:ln w="41275">
                <a:solidFill>
                  <a:srgbClr val="80000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28" name="TextBox 27"/>
              <p:cNvSpPr txBox="1"/>
              <p:nvPr/>
            </p:nvSpPr>
            <p:spPr>
              <a:xfrm>
                <a:off x="469879" y="5010328"/>
                <a:ext cx="3733799" cy="1200328"/>
              </a:xfrm>
              <a:prstGeom prst="rect">
                <a:avLst/>
              </a:prstGeom>
              <a:solidFill>
                <a:srgbClr val="F8DFF0"/>
              </a:solidFill>
            </p:spPr>
            <p:txBody>
              <a:bodyPr wrap="square" rtlCol="0">
                <a:spAutoFit/>
              </a:bodyPr>
              <a:lstStyle/>
              <a:p>
                <a:r>
                  <a:rPr lang="en-US" sz="2400" dirty="0" smtClean="0"/>
                  <a:t>Function calls automatically call functions that are in the object</a:t>
                </a:r>
                <a:endParaRPr lang="en-US" sz="2400" dirty="0"/>
              </a:p>
            </p:txBody>
          </p:sp>
        </p:grpSp>
        <p:cxnSp>
          <p:nvCxnSpPr>
            <p:cNvPr id="29" name="Straight Connector 28"/>
            <p:cNvCxnSpPr/>
            <p:nvPr/>
          </p:nvCxnSpPr>
          <p:spPr>
            <a:xfrm>
              <a:off x="3657600" y="3505200"/>
              <a:ext cx="1364395" cy="0"/>
            </a:xfrm>
            <a:prstGeom prst="line">
              <a:avLst/>
            </a:prstGeom>
            <a:ln w="41275">
              <a:solidFill>
                <a:srgbClr val="80000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1" name="Straight Connector 30"/>
            <p:cNvCxnSpPr/>
            <p:nvPr/>
          </p:nvCxnSpPr>
          <p:spPr>
            <a:xfrm>
              <a:off x="2667000" y="3505200"/>
              <a:ext cx="0" cy="304800"/>
            </a:xfrm>
            <a:prstGeom prst="line">
              <a:avLst/>
            </a:prstGeom>
            <a:ln w="41275">
              <a:solidFill>
                <a:srgbClr val="80000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5" name="Straight Connector 34"/>
            <p:cNvCxnSpPr/>
            <p:nvPr/>
          </p:nvCxnSpPr>
          <p:spPr>
            <a:xfrm>
              <a:off x="4343400" y="3505200"/>
              <a:ext cx="0" cy="304800"/>
            </a:xfrm>
            <a:prstGeom prst="line">
              <a:avLst/>
            </a:prstGeom>
            <a:ln w="41275">
              <a:solidFill>
                <a:srgbClr val="80000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153941523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>
                <a:solidFill>
                  <a:srgbClr val="800000"/>
                </a:solidFill>
              </a:rPr>
              <a:t>Inside-out rule for finding declaration</a:t>
            </a:r>
            <a:endParaRPr lang="en-US" sz="32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15</a:t>
            </a:fld>
            <a:endParaRPr lang="en-US"/>
          </a:p>
        </p:txBody>
      </p:sp>
      <p:sp>
        <p:nvSpPr>
          <p:cNvPr id="34" name="TextBox 33"/>
          <p:cNvSpPr txBox="1"/>
          <p:nvPr/>
        </p:nvSpPr>
        <p:spPr>
          <a:xfrm>
            <a:off x="381000" y="1447800"/>
            <a:ext cx="5715000" cy="26776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>
                <a:solidFill>
                  <a:srgbClr val="008000"/>
                </a:solidFill>
              </a:rPr>
              <a:t>/</a:t>
            </a:r>
            <a:r>
              <a:rPr lang="en-US" sz="2400" dirty="0">
                <a:solidFill>
                  <a:srgbClr val="008000"/>
                </a:solidFill>
              </a:rPr>
              <a:t>** An instance </a:t>
            </a:r>
            <a:r>
              <a:rPr lang="en-US" sz="2400" dirty="0" smtClean="0">
                <a:solidFill>
                  <a:srgbClr val="008000"/>
                </a:solidFill>
              </a:rPr>
              <a:t>… *</a:t>
            </a:r>
            <a:r>
              <a:rPr lang="en-US" sz="2400" dirty="0">
                <a:solidFill>
                  <a:srgbClr val="008000"/>
                </a:solidFill>
              </a:rPr>
              <a:t>/</a:t>
            </a:r>
          </a:p>
          <a:p>
            <a:r>
              <a:rPr lang="en-US" sz="2400" b="1" dirty="0"/>
              <a:t>public class </a:t>
            </a:r>
            <a:r>
              <a:rPr lang="en-US" sz="2400" dirty="0"/>
              <a:t>C </a:t>
            </a:r>
            <a:r>
              <a:rPr lang="en-US" sz="2400" b="1" dirty="0" smtClean="0"/>
              <a:t>extends</a:t>
            </a:r>
            <a:r>
              <a:rPr lang="en-US" sz="2400" dirty="0" smtClean="0"/>
              <a:t> </a:t>
            </a:r>
            <a:r>
              <a:rPr lang="en-US" sz="2400" dirty="0" err="1" smtClean="0"/>
              <a:t>javax.swing.JFrame</a:t>
            </a:r>
            <a:r>
              <a:rPr lang="en-US" sz="2400" dirty="0" smtClean="0"/>
              <a:t> {</a:t>
            </a:r>
            <a:endParaRPr lang="en-US" sz="2400" dirty="0"/>
          </a:p>
          <a:p>
            <a:r>
              <a:rPr lang="en-US" sz="2400" dirty="0"/>
              <a:t>    </a:t>
            </a:r>
            <a:r>
              <a:rPr lang="en-US" sz="2400" dirty="0">
                <a:solidFill>
                  <a:srgbClr val="008000"/>
                </a:solidFill>
              </a:rPr>
              <a:t>/** Return area of window */</a:t>
            </a:r>
          </a:p>
          <a:p>
            <a:r>
              <a:rPr lang="en-US" sz="2400" dirty="0"/>
              <a:t>    </a:t>
            </a:r>
            <a:r>
              <a:rPr lang="en-US" sz="2400" b="1" dirty="0"/>
              <a:t>public</a:t>
            </a:r>
            <a:r>
              <a:rPr lang="en-US" sz="2400" dirty="0"/>
              <a:t> </a:t>
            </a:r>
            <a:r>
              <a:rPr lang="en-US" sz="2400" b="1" dirty="0" err="1"/>
              <a:t>int</a:t>
            </a:r>
            <a:r>
              <a:rPr lang="en-US" sz="2400" dirty="0"/>
              <a:t> area() {</a:t>
            </a:r>
          </a:p>
          <a:p>
            <a:r>
              <a:rPr lang="en-US" sz="2400" dirty="0"/>
              <a:t>        </a:t>
            </a:r>
            <a:r>
              <a:rPr lang="en-US" sz="2400" b="1" dirty="0"/>
              <a:t>return</a:t>
            </a:r>
            <a:r>
              <a:rPr lang="en-US" sz="2400" dirty="0"/>
              <a:t> </a:t>
            </a:r>
            <a:r>
              <a:rPr lang="en-US" sz="2400" dirty="0" err="1"/>
              <a:t>getWidth</a:t>
            </a:r>
            <a:r>
              <a:rPr lang="en-US" sz="2400" dirty="0"/>
              <a:t>() * </a:t>
            </a:r>
            <a:r>
              <a:rPr lang="en-US" sz="2400" dirty="0" err="1"/>
              <a:t>getHeight</a:t>
            </a:r>
            <a:r>
              <a:rPr lang="en-US" sz="2400" dirty="0"/>
              <a:t>();</a:t>
            </a:r>
          </a:p>
          <a:p>
            <a:r>
              <a:rPr lang="en-US" sz="2400" dirty="0"/>
              <a:t>    }</a:t>
            </a:r>
          </a:p>
          <a:p>
            <a:r>
              <a:rPr lang="en-US" sz="2400" dirty="0"/>
              <a:t>}</a:t>
            </a:r>
            <a:endParaRPr lang="en-US" sz="2400" dirty="0" smtClean="0"/>
          </a:p>
        </p:txBody>
      </p:sp>
      <p:grpSp>
        <p:nvGrpSpPr>
          <p:cNvPr id="4" name="Group 3"/>
          <p:cNvGrpSpPr/>
          <p:nvPr/>
        </p:nvGrpSpPr>
        <p:grpSpPr>
          <a:xfrm>
            <a:off x="4876800" y="3962400"/>
            <a:ext cx="3962400" cy="2467897"/>
            <a:chOff x="4800600" y="4530436"/>
            <a:chExt cx="3962400" cy="2175164"/>
          </a:xfrm>
        </p:grpSpPr>
        <p:sp>
          <p:nvSpPr>
            <p:cNvPr id="17" name="Rectangle 2"/>
            <p:cNvSpPr>
              <a:spLocks noChangeArrowheads="1"/>
            </p:cNvSpPr>
            <p:nvPr/>
          </p:nvSpPr>
          <p:spPr bwMode="auto">
            <a:xfrm>
              <a:off x="4876800" y="4953000"/>
              <a:ext cx="3886200" cy="17526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r>
                <a:rPr lang="en-US" dirty="0" smtClean="0"/>
                <a:t>  </a:t>
              </a:r>
              <a:endParaRPr lang="en-US" dirty="0"/>
            </a:p>
          </p:txBody>
        </p:sp>
        <p:sp>
          <p:nvSpPr>
            <p:cNvPr id="18" name="Rectangle 3"/>
            <p:cNvSpPr>
              <a:spLocks noChangeArrowheads="1"/>
            </p:cNvSpPr>
            <p:nvPr/>
          </p:nvSpPr>
          <p:spPr bwMode="auto">
            <a:xfrm>
              <a:off x="4876800" y="4530436"/>
              <a:ext cx="1905000" cy="4572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>
                  <a:solidFill>
                    <a:srgbClr val="8B008C"/>
                  </a:solidFill>
                </a:rPr>
                <a:t>C</a:t>
              </a:r>
              <a:r>
                <a:rPr lang="en-US" sz="2400" dirty="0" smtClean="0">
                  <a:solidFill>
                    <a:srgbClr val="8B008C"/>
                  </a:solidFill>
                </a:rPr>
                <a:t>@6667f34e</a:t>
              </a:r>
              <a:endParaRPr lang="en-US" sz="2400" dirty="0"/>
            </a:p>
          </p:txBody>
        </p:sp>
        <p:sp>
          <p:nvSpPr>
            <p:cNvPr id="21" name="Rectangle 20"/>
            <p:cNvSpPr>
              <a:spLocks noChangeArrowheads="1"/>
            </p:cNvSpPr>
            <p:nvPr/>
          </p:nvSpPr>
          <p:spPr bwMode="auto">
            <a:xfrm>
              <a:off x="4800600" y="4901142"/>
              <a:ext cx="3886200" cy="8382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/>
            <a:lstStyle/>
            <a:p>
              <a:r>
                <a:rPr lang="en-US" sz="2200" dirty="0" smtClean="0"/>
                <a:t>  </a:t>
              </a:r>
              <a:r>
                <a:rPr lang="en-US" sz="2200" dirty="0" err="1" smtClean="0"/>
                <a:t>getWidth</a:t>
              </a:r>
              <a:r>
                <a:rPr lang="en-US" sz="2200" dirty="0"/>
                <a:t>(</a:t>
              </a:r>
              <a:r>
                <a:rPr lang="en-US" sz="2200" dirty="0" smtClean="0"/>
                <a:t>)</a:t>
              </a:r>
            </a:p>
            <a:p>
              <a:r>
                <a:rPr lang="en-US" sz="2200" dirty="0" smtClean="0"/>
                <a:t>  </a:t>
              </a:r>
              <a:r>
                <a:rPr lang="en-US" sz="2200" dirty="0" err="1" smtClean="0"/>
                <a:t>getHeight</a:t>
              </a:r>
              <a:r>
                <a:rPr lang="en-US" sz="2200" dirty="0"/>
                <a:t>(</a:t>
              </a:r>
              <a:r>
                <a:rPr lang="en-US" sz="2200" dirty="0" smtClean="0"/>
                <a:t>) …</a:t>
              </a:r>
              <a:endParaRPr lang="en-US" sz="2200" dirty="0"/>
            </a:p>
            <a:p>
              <a:pPr>
                <a:spcBef>
                  <a:spcPts val="1800"/>
                </a:spcBef>
              </a:pPr>
              <a:r>
                <a:rPr lang="en-US" sz="2200" dirty="0" smtClean="0"/>
                <a:t> area() {</a:t>
              </a:r>
              <a:br>
                <a:rPr lang="en-US" sz="2200" dirty="0" smtClean="0"/>
              </a:br>
              <a:r>
                <a:rPr lang="en-US" sz="2200" dirty="0" smtClean="0"/>
                <a:t>   </a:t>
              </a:r>
              <a:r>
                <a:rPr lang="en-US" sz="2200" b="1" dirty="0" smtClean="0"/>
                <a:t>return</a:t>
              </a:r>
              <a:r>
                <a:rPr lang="en-US" sz="2200" dirty="0" smtClean="0"/>
                <a:t> </a:t>
              </a:r>
              <a:r>
                <a:rPr lang="en-US" sz="2200" dirty="0" err="1" smtClean="0"/>
                <a:t>getWidth</a:t>
              </a:r>
              <a:r>
                <a:rPr lang="en-US" sz="2200" dirty="0" smtClean="0"/>
                <a:t>() * </a:t>
              </a:r>
              <a:r>
                <a:rPr lang="en-US" sz="2200" dirty="0" err="1" smtClean="0"/>
                <a:t>getHeight</a:t>
              </a:r>
              <a:r>
                <a:rPr lang="en-US" sz="2200" dirty="0" smtClean="0"/>
                <a:t>();</a:t>
              </a:r>
            </a:p>
            <a:p>
              <a:r>
                <a:rPr lang="en-US" sz="2200" dirty="0" smtClean="0"/>
                <a:t> }</a:t>
              </a:r>
              <a:br>
                <a:rPr lang="en-US" sz="2200" dirty="0" smtClean="0"/>
              </a:br>
              <a:r>
                <a:rPr lang="en-US" sz="2200" dirty="0" smtClean="0"/>
                <a:t>     </a:t>
              </a:r>
              <a:endParaRPr lang="en-US" sz="2200" dirty="0"/>
            </a:p>
          </p:txBody>
        </p:sp>
        <p:sp>
          <p:nvSpPr>
            <p:cNvPr id="22" name="Rectangle 4"/>
            <p:cNvSpPr>
              <a:spLocks noChangeArrowheads="1"/>
            </p:cNvSpPr>
            <p:nvPr/>
          </p:nvSpPr>
          <p:spPr bwMode="auto">
            <a:xfrm>
              <a:off x="7239000" y="4953000"/>
              <a:ext cx="1524000" cy="533400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err="1"/>
                <a:t>JFrame</a:t>
              </a:r>
              <a:endParaRPr lang="en-US" sz="2400" dirty="0"/>
            </a:p>
          </p:txBody>
        </p:sp>
        <p:sp>
          <p:nvSpPr>
            <p:cNvPr id="23" name="Rectangle 4"/>
            <p:cNvSpPr>
              <a:spLocks noChangeArrowheads="1"/>
            </p:cNvSpPr>
            <p:nvPr/>
          </p:nvSpPr>
          <p:spPr bwMode="auto">
            <a:xfrm>
              <a:off x="7239000" y="5605019"/>
              <a:ext cx="1524000" cy="381000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smtClean="0"/>
                <a:t>C</a:t>
              </a:r>
              <a:endParaRPr lang="en-US" sz="2400" dirty="0"/>
            </a:p>
          </p:txBody>
        </p:sp>
        <p:cxnSp>
          <p:nvCxnSpPr>
            <p:cNvPr id="12" name="Straight Connector 11"/>
            <p:cNvCxnSpPr/>
            <p:nvPr/>
          </p:nvCxnSpPr>
          <p:spPr>
            <a:xfrm>
              <a:off x="4876800" y="5605019"/>
              <a:ext cx="2362200" cy="11545"/>
            </a:xfrm>
            <a:prstGeom prst="line">
              <a:avLst/>
            </a:prstGeom>
            <a:ln w="50800"/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4" name="Group 13"/>
          <p:cNvGrpSpPr/>
          <p:nvPr/>
        </p:nvGrpSpPr>
        <p:grpSpPr>
          <a:xfrm>
            <a:off x="6496999" y="2133600"/>
            <a:ext cx="2226002" cy="3429000"/>
            <a:chOff x="6496999" y="2133600"/>
            <a:chExt cx="2226002" cy="3429000"/>
          </a:xfrm>
        </p:grpSpPr>
        <p:sp>
          <p:nvSpPr>
            <p:cNvPr id="8" name="TextBox 7"/>
            <p:cNvSpPr txBox="1"/>
            <p:nvPr/>
          </p:nvSpPr>
          <p:spPr>
            <a:xfrm>
              <a:off x="6781800" y="2133600"/>
              <a:ext cx="1941201" cy="1200328"/>
            </a:xfrm>
            <a:prstGeom prst="rect">
              <a:avLst/>
            </a:prstGeom>
            <a:solidFill>
              <a:srgbClr val="F8DFF0"/>
            </a:solidFill>
          </p:spPr>
          <p:txBody>
            <a:bodyPr wrap="square" rtlCol="0">
              <a:spAutoFit/>
            </a:bodyPr>
            <a:lstStyle/>
            <a:p>
              <a:pPr algn="r"/>
              <a:r>
                <a:rPr lang="en-US" sz="2400" dirty="0" smtClean="0"/>
                <a:t>The whole method is in the object</a:t>
              </a:r>
              <a:endParaRPr lang="en-US" sz="2400" dirty="0"/>
            </a:p>
          </p:txBody>
        </p:sp>
        <p:cxnSp>
          <p:nvCxnSpPr>
            <p:cNvPr id="32" name="Straight Connector 31"/>
            <p:cNvCxnSpPr/>
            <p:nvPr/>
          </p:nvCxnSpPr>
          <p:spPr>
            <a:xfrm flipV="1">
              <a:off x="6496999" y="3333928"/>
              <a:ext cx="1427801" cy="2228672"/>
            </a:xfrm>
            <a:prstGeom prst="line">
              <a:avLst/>
            </a:prstGeom>
            <a:ln w="41275">
              <a:solidFill>
                <a:srgbClr val="80000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9" name="TextBox 18"/>
          <p:cNvSpPr txBox="1"/>
          <p:nvPr/>
        </p:nvSpPr>
        <p:spPr>
          <a:xfrm>
            <a:off x="657644" y="3733800"/>
            <a:ext cx="4142956" cy="2677656"/>
          </a:xfrm>
          <a:prstGeom prst="rect">
            <a:avLst/>
          </a:prstGeom>
          <a:noFill/>
          <a:ln w="31750">
            <a:solidFill>
              <a:srgbClr val="800000"/>
            </a:solidFill>
          </a:ln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To what declaration does a name refer? </a:t>
            </a:r>
            <a:r>
              <a:rPr lang="en-US" sz="2400" dirty="0" smtClean="0">
                <a:solidFill>
                  <a:srgbClr val="FF0000"/>
                </a:solidFill>
              </a:rPr>
              <a:t>Use </a:t>
            </a:r>
            <a:r>
              <a:rPr lang="en-US" sz="2400" b="1" dirty="0" smtClean="0">
                <a:solidFill>
                  <a:srgbClr val="FF0000"/>
                </a:solidFill>
              </a:rPr>
              <a:t>inside-out rule</a:t>
            </a:r>
            <a:r>
              <a:rPr lang="en-US" sz="2400" dirty="0" smtClean="0"/>
              <a:t>:</a:t>
            </a:r>
          </a:p>
          <a:p>
            <a:r>
              <a:rPr lang="en-US" sz="2400" dirty="0" smtClean="0"/>
              <a:t>Look first in method body, starting from name and moving out; then look at parameters; then look outside method in the object.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275411039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2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>
                <a:solidFill>
                  <a:srgbClr val="800000"/>
                </a:solidFill>
              </a:rPr>
              <a:t>Inside-out rule for finding declaration</a:t>
            </a:r>
            <a:endParaRPr lang="en-US" sz="32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16</a:t>
            </a:fld>
            <a:endParaRPr lang="en-US"/>
          </a:p>
        </p:txBody>
      </p:sp>
      <p:sp>
        <p:nvSpPr>
          <p:cNvPr id="34" name="TextBox 33"/>
          <p:cNvSpPr txBox="1"/>
          <p:nvPr/>
        </p:nvSpPr>
        <p:spPr>
          <a:xfrm>
            <a:off x="381000" y="1447800"/>
            <a:ext cx="4724400" cy="26776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>
                <a:solidFill>
                  <a:srgbClr val="008000"/>
                </a:solidFill>
              </a:rPr>
              <a:t>/</a:t>
            </a:r>
            <a:r>
              <a:rPr lang="en-US" sz="2400" dirty="0">
                <a:solidFill>
                  <a:srgbClr val="008000"/>
                </a:solidFill>
              </a:rPr>
              <a:t>** An instance </a:t>
            </a:r>
            <a:r>
              <a:rPr lang="en-US" sz="2400" dirty="0" smtClean="0">
                <a:solidFill>
                  <a:srgbClr val="008000"/>
                </a:solidFill>
              </a:rPr>
              <a:t>… *</a:t>
            </a:r>
            <a:r>
              <a:rPr lang="en-US" sz="2400" dirty="0">
                <a:solidFill>
                  <a:srgbClr val="008000"/>
                </a:solidFill>
              </a:rPr>
              <a:t>/</a:t>
            </a:r>
          </a:p>
          <a:p>
            <a:r>
              <a:rPr lang="en-US" sz="2400" b="1" dirty="0"/>
              <a:t>public class </a:t>
            </a:r>
            <a:r>
              <a:rPr lang="en-US" sz="2400" dirty="0"/>
              <a:t>C </a:t>
            </a:r>
            <a:r>
              <a:rPr lang="en-US" sz="2400" b="1" dirty="0" smtClean="0"/>
              <a:t>extends</a:t>
            </a:r>
            <a:r>
              <a:rPr lang="en-US" sz="2400" dirty="0" smtClean="0"/>
              <a:t> …</a:t>
            </a:r>
            <a:r>
              <a:rPr lang="en-US" sz="2400" dirty="0" err="1" smtClean="0"/>
              <a:t>JFrame</a:t>
            </a:r>
            <a:r>
              <a:rPr lang="en-US" sz="2400" dirty="0" smtClean="0"/>
              <a:t> {</a:t>
            </a:r>
            <a:endParaRPr lang="en-US" sz="2400" dirty="0"/>
          </a:p>
          <a:p>
            <a:r>
              <a:rPr lang="en-US" sz="2400" dirty="0"/>
              <a:t>   </a:t>
            </a:r>
            <a:r>
              <a:rPr lang="en-US" sz="2400" dirty="0" smtClean="0">
                <a:solidFill>
                  <a:srgbClr val="008000"/>
                </a:solidFill>
              </a:rPr>
              <a:t>/</a:t>
            </a:r>
            <a:r>
              <a:rPr lang="en-US" sz="2400" dirty="0">
                <a:solidFill>
                  <a:srgbClr val="008000"/>
                </a:solidFill>
              </a:rPr>
              <a:t>** Return area of window */</a:t>
            </a:r>
          </a:p>
          <a:p>
            <a:r>
              <a:rPr lang="en-US" sz="2400" dirty="0"/>
              <a:t>   </a:t>
            </a:r>
            <a:r>
              <a:rPr lang="en-US" sz="2400" b="1" dirty="0" smtClean="0"/>
              <a:t>public</a:t>
            </a:r>
            <a:r>
              <a:rPr lang="en-US" sz="2400" dirty="0" smtClean="0"/>
              <a:t> </a:t>
            </a:r>
            <a:r>
              <a:rPr lang="en-US" sz="2400" b="1" dirty="0" err="1"/>
              <a:t>int</a:t>
            </a:r>
            <a:r>
              <a:rPr lang="en-US" sz="2400" dirty="0"/>
              <a:t> area() {</a:t>
            </a:r>
          </a:p>
          <a:p>
            <a:r>
              <a:rPr lang="en-US" sz="2400" dirty="0"/>
              <a:t>     </a:t>
            </a:r>
            <a:r>
              <a:rPr lang="en-US" sz="2400" b="1" dirty="0" smtClean="0"/>
              <a:t>return</a:t>
            </a:r>
            <a:r>
              <a:rPr lang="en-US" sz="2400" dirty="0" smtClean="0"/>
              <a:t> </a:t>
            </a:r>
            <a:r>
              <a:rPr lang="en-US" sz="2400" dirty="0" err="1"/>
              <a:t>getWidth</a:t>
            </a:r>
            <a:r>
              <a:rPr lang="en-US" sz="2400" dirty="0"/>
              <a:t>() * </a:t>
            </a:r>
            <a:r>
              <a:rPr lang="en-US" sz="2400" dirty="0" err="1"/>
              <a:t>getHeight</a:t>
            </a:r>
            <a:r>
              <a:rPr lang="en-US" sz="2400" dirty="0"/>
              <a:t>();</a:t>
            </a:r>
          </a:p>
          <a:p>
            <a:r>
              <a:rPr lang="en-US" sz="2400" dirty="0"/>
              <a:t>   </a:t>
            </a:r>
            <a:r>
              <a:rPr lang="en-US" sz="2400" dirty="0" smtClean="0"/>
              <a:t>}</a:t>
            </a:r>
            <a:endParaRPr lang="en-US" sz="2400" dirty="0"/>
          </a:p>
          <a:p>
            <a:r>
              <a:rPr lang="en-US" sz="2400" dirty="0"/>
              <a:t>}</a:t>
            </a:r>
            <a:endParaRPr lang="en-US" sz="2400" dirty="0" smtClean="0"/>
          </a:p>
        </p:txBody>
      </p:sp>
      <p:grpSp>
        <p:nvGrpSpPr>
          <p:cNvPr id="4" name="Group 3"/>
          <p:cNvGrpSpPr/>
          <p:nvPr/>
        </p:nvGrpSpPr>
        <p:grpSpPr>
          <a:xfrm>
            <a:off x="4876800" y="3962400"/>
            <a:ext cx="3962400" cy="2467897"/>
            <a:chOff x="4800600" y="4530436"/>
            <a:chExt cx="3962400" cy="2175164"/>
          </a:xfrm>
        </p:grpSpPr>
        <p:sp>
          <p:nvSpPr>
            <p:cNvPr id="17" name="Rectangle 2"/>
            <p:cNvSpPr>
              <a:spLocks noChangeArrowheads="1"/>
            </p:cNvSpPr>
            <p:nvPr/>
          </p:nvSpPr>
          <p:spPr bwMode="auto">
            <a:xfrm>
              <a:off x="4876800" y="4953000"/>
              <a:ext cx="3886200" cy="17526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r>
                <a:rPr lang="en-US" dirty="0" smtClean="0"/>
                <a:t>  </a:t>
              </a:r>
              <a:endParaRPr lang="en-US" dirty="0"/>
            </a:p>
          </p:txBody>
        </p:sp>
        <p:sp>
          <p:nvSpPr>
            <p:cNvPr id="18" name="Rectangle 3"/>
            <p:cNvSpPr>
              <a:spLocks noChangeArrowheads="1"/>
            </p:cNvSpPr>
            <p:nvPr/>
          </p:nvSpPr>
          <p:spPr bwMode="auto">
            <a:xfrm>
              <a:off x="4876800" y="4530436"/>
              <a:ext cx="1905000" cy="4572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>
                  <a:solidFill>
                    <a:srgbClr val="8B008C"/>
                  </a:solidFill>
                </a:rPr>
                <a:t>C</a:t>
              </a:r>
              <a:r>
                <a:rPr lang="en-US" sz="2400" dirty="0" smtClean="0">
                  <a:solidFill>
                    <a:srgbClr val="8B008C"/>
                  </a:solidFill>
                </a:rPr>
                <a:t>@6667f34e</a:t>
              </a:r>
              <a:endParaRPr lang="en-US" sz="2400" dirty="0"/>
            </a:p>
          </p:txBody>
        </p:sp>
        <p:sp>
          <p:nvSpPr>
            <p:cNvPr id="21" name="Rectangle 20"/>
            <p:cNvSpPr>
              <a:spLocks noChangeArrowheads="1"/>
            </p:cNvSpPr>
            <p:nvPr/>
          </p:nvSpPr>
          <p:spPr bwMode="auto">
            <a:xfrm>
              <a:off x="4800600" y="4901142"/>
              <a:ext cx="3886200" cy="8382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/>
            <a:lstStyle/>
            <a:p>
              <a:r>
                <a:rPr lang="en-US" sz="2200" dirty="0" smtClean="0"/>
                <a:t>  </a:t>
              </a:r>
              <a:r>
                <a:rPr lang="en-US" sz="2200" dirty="0" err="1" smtClean="0"/>
                <a:t>getWidth</a:t>
              </a:r>
              <a:r>
                <a:rPr lang="en-US" sz="2200" dirty="0"/>
                <a:t>(</a:t>
              </a:r>
              <a:r>
                <a:rPr lang="en-US" sz="2200" dirty="0" smtClean="0"/>
                <a:t>)</a:t>
              </a:r>
            </a:p>
            <a:p>
              <a:r>
                <a:rPr lang="en-US" sz="2200" dirty="0" smtClean="0"/>
                <a:t>  </a:t>
              </a:r>
              <a:r>
                <a:rPr lang="en-US" sz="2200" dirty="0" err="1" smtClean="0"/>
                <a:t>getHeight</a:t>
              </a:r>
              <a:r>
                <a:rPr lang="en-US" sz="2200" dirty="0"/>
                <a:t>(</a:t>
              </a:r>
              <a:r>
                <a:rPr lang="en-US" sz="2200" dirty="0" smtClean="0"/>
                <a:t>) …</a:t>
              </a:r>
              <a:endParaRPr lang="en-US" sz="2200" dirty="0"/>
            </a:p>
            <a:p>
              <a:pPr>
                <a:spcBef>
                  <a:spcPts val="1800"/>
                </a:spcBef>
              </a:pPr>
              <a:r>
                <a:rPr lang="en-US" sz="2200" dirty="0" smtClean="0"/>
                <a:t> area() {</a:t>
              </a:r>
              <a:br>
                <a:rPr lang="en-US" sz="2200" dirty="0" smtClean="0"/>
              </a:br>
              <a:r>
                <a:rPr lang="en-US" sz="2200" dirty="0" smtClean="0"/>
                <a:t>   </a:t>
              </a:r>
              <a:r>
                <a:rPr lang="en-US" sz="2200" b="1" dirty="0" smtClean="0"/>
                <a:t>return</a:t>
              </a:r>
              <a:r>
                <a:rPr lang="en-US" sz="2200" dirty="0" smtClean="0"/>
                <a:t> </a:t>
              </a:r>
              <a:r>
                <a:rPr lang="en-US" sz="2200" dirty="0" err="1" smtClean="0"/>
                <a:t>getWidth</a:t>
              </a:r>
              <a:r>
                <a:rPr lang="en-US" sz="2200" dirty="0" smtClean="0"/>
                <a:t>() * </a:t>
              </a:r>
              <a:r>
                <a:rPr lang="en-US" sz="2200" dirty="0" err="1" smtClean="0"/>
                <a:t>getHeight</a:t>
              </a:r>
              <a:r>
                <a:rPr lang="en-US" sz="2200" dirty="0" smtClean="0"/>
                <a:t>();</a:t>
              </a:r>
            </a:p>
            <a:p>
              <a:r>
                <a:rPr lang="en-US" sz="2200" dirty="0" smtClean="0"/>
                <a:t> }</a:t>
              </a:r>
              <a:br>
                <a:rPr lang="en-US" sz="2200" dirty="0" smtClean="0"/>
              </a:br>
              <a:r>
                <a:rPr lang="en-US" sz="2200" dirty="0" smtClean="0"/>
                <a:t>     </a:t>
              </a:r>
              <a:endParaRPr lang="en-US" sz="2200" dirty="0"/>
            </a:p>
          </p:txBody>
        </p:sp>
        <p:sp>
          <p:nvSpPr>
            <p:cNvPr id="22" name="Rectangle 4"/>
            <p:cNvSpPr>
              <a:spLocks noChangeArrowheads="1"/>
            </p:cNvSpPr>
            <p:nvPr/>
          </p:nvSpPr>
          <p:spPr bwMode="auto">
            <a:xfrm>
              <a:off x="7239000" y="4953000"/>
              <a:ext cx="1524000" cy="533400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err="1"/>
                <a:t>JFrame</a:t>
              </a:r>
              <a:endParaRPr lang="en-US" sz="2400" dirty="0"/>
            </a:p>
          </p:txBody>
        </p:sp>
        <p:sp>
          <p:nvSpPr>
            <p:cNvPr id="23" name="Rectangle 4"/>
            <p:cNvSpPr>
              <a:spLocks noChangeArrowheads="1"/>
            </p:cNvSpPr>
            <p:nvPr/>
          </p:nvSpPr>
          <p:spPr bwMode="auto">
            <a:xfrm>
              <a:off x="7239000" y="5605019"/>
              <a:ext cx="1524000" cy="381000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smtClean="0"/>
                <a:t>C</a:t>
              </a:r>
              <a:endParaRPr lang="en-US" sz="2400" dirty="0"/>
            </a:p>
          </p:txBody>
        </p:sp>
        <p:cxnSp>
          <p:nvCxnSpPr>
            <p:cNvPr id="12" name="Straight Connector 11"/>
            <p:cNvCxnSpPr/>
            <p:nvPr/>
          </p:nvCxnSpPr>
          <p:spPr>
            <a:xfrm>
              <a:off x="4876800" y="5605019"/>
              <a:ext cx="2362200" cy="11545"/>
            </a:xfrm>
            <a:prstGeom prst="line">
              <a:avLst/>
            </a:prstGeom>
            <a:ln w="50800"/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cxnSp>
        <p:nvCxnSpPr>
          <p:cNvPr id="32" name="Straight Connector 31"/>
          <p:cNvCxnSpPr/>
          <p:nvPr/>
        </p:nvCxnSpPr>
        <p:spPr>
          <a:xfrm flipH="1" flipV="1">
            <a:off x="5867400" y="4724400"/>
            <a:ext cx="609600" cy="990600"/>
          </a:xfrm>
          <a:prstGeom prst="line">
            <a:avLst/>
          </a:prstGeom>
          <a:ln w="41275">
            <a:solidFill>
              <a:srgbClr val="800000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16" name="Group 15"/>
          <p:cNvGrpSpPr/>
          <p:nvPr/>
        </p:nvGrpSpPr>
        <p:grpSpPr>
          <a:xfrm>
            <a:off x="685800" y="3962400"/>
            <a:ext cx="3962400" cy="2467897"/>
            <a:chOff x="4800600" y="4530436"/>
            <a:chExt cx="3962400" cy="2175164"/>
          </a:xfrm>
        </p:grpSpPr>
        <p:sp>
          <p:nvSpPr>
            <p:cNvPr id="20" name="Rectangle 2"/>
            <p:cNvSpPr>
              <a:spLocks noChangeArrowheads="1"/>
            </p:cNvSpPr>
            <p:nvPr/>
          </p:nvSpPr>
          <p:spPr bwMode="auto">
            <a:xfrm>
              <a:off x="4876800" y="4953000"/>
              <a:ext cx="3886200" cy="17526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r>
                <a:rPr lang="en-US" dirty="0" smtClean="0"/>
                <a:t>  </a:t>
              </a:r>
              <a:endParaRPr lang="en-US" dirty="0"/>
            </a:p>
          </p:txBody>
        </p:sp>
        <p:sp>
          <p:nvSpPr>
            <p:cNvPr id="24" name="Rectangle 3"/>
            <p:cNvSpPr>
              <a:spLocks noChangeArrowheads="1"/>
            </p:cNvSpPr>
            <p:nvPr/>
          </p:nvSpPr>
          <p:spPr bwMode="auto">
            <a:xfrm>
              <a:off x="4876800" y="4530436"/>
              <a:ext cx="1905000" cy="457200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>
                  <a:solidFill>
                    <a:srgbClr val="8B008C"/>
                  </a:solidFill>
                </a:rPr>
                <a:t>C</a:t>
              </a:r>
              <a:r>
                <a:rPr lang="en-US" sz="2400" dirty="0" smtClean="0">
                  <a:solidFill>
                    <a:srgbClr val="8B008C"/>
                  </a:solidFill>
                </a:rPr>
                <a:t>@2abcde14</a:t>
              </a:r>
              <a:endParaRPr lang="en-US" sz="2400" dirty="0"/>
            </a:p>
          </p:txBody>
        </p:sp>
        <p:sp>
          <p:nvSpPr>
            <p:cNvPr id="25" name="Rectangle 24"/>
            <p:cNvSpPr>
              <a:spLocks noChangeArrowheads="1"/>
            </p:cNvSpPr>
            <p:nvPr/>
          </p:nvSpPr>
          <p:spPr bwMode="auto">
            <a:xfrm>
              <a:off x="4800600" y="4901142"/>
              <a:ext cx="3886200" cy="8382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/>
            <a:lstStyle/>
            <a:p>
              <a:r>
                <a:rPr lang="en-US" sz="2200" dirty="0" smtClean="0"/>
                <a:t>  </a:t>
              </a:r>
              <a:r>
                <a:rPr lang="en-US" sz="2200" dirty="0" err="1" smtClean="0"/>
                <a:t>getWidth</a:t>
              </a:r>
              <a:r>
                <a:rPr lang="en-US" sz="2200" dirty="0"/>
                <a:t>(</a:t>
              </a:r>
              <a:r>
                <a:rPr lang="en-US" sz="2200" dirty="0" smtClean="0"/>
                <a:t>)</a:t>
              </a:r>
            </a:p>
            <a:p>
              <a:r>
                <a:rPr lang="en-US" sz="2200" dirty="0" smtClean="0"/>
                <a:t>  </a:t>
              </a:r>
              <a:r>
                <a:rPr lang="en-US" sz="2200" dirty="0" err="1" smtClean="0"/>
                <a:t>getHeight</a:t>
              </a:r>
              <a:r>
                <a:rPr lang="en-US" sz="2200" dirty="0"/>
                <a:t>(</a:t>
              </a:r>
              <a:r>
                <a:rPr lang="en-US" sz="2200" dirty="0" smtClean="0"/>
                <a:t>) …</a:t>
              </a:r>
              <a:endParaRPr lang="en-US" sz="2200" dirty="0"/>
            </a:p>
            <a:p>
              <a:pPr>
                <a:spcBef>
                  <a:spcPts val="1800"/>
                </a:spcBef>
              </a:pPr>
              <a:r>
                <a:rPr lang="en-US" sz="2200" dirty="0" smtClean="0"/>
                <a:t> area() {</a:t>
              </a:r>
              <a:br>
                <a:rPr lang="en-US" sz="2200" dirty="0" smtClean="0"/>
              </a:br>
              <a:r>
                <a:rPr lang="en-US" sz="2200" dirty="0" smtClean="0"/>
                <a:t>   </a:t>
              </a:r>
              <a:r>
                <a:rPr lang="en-US" sz="2200" b="1" dirty="0" smtClean="0"/>
                <a:t>return</a:t>
              </a:r>
              <a:r>
                <a:rPr lang="en-US" sz="2200" dirty="0" smtClean="0"/>
                <a:t> </a:t>
              </a:r>
              <a:r>
                <a:rPr lang="en-US" sz="2200" dirty="0" err="1" smtClean="0"/>
                <a:t>getWidth</a:t>
              </a:r>
              <a:r>
                <a:rPr lang="en-US" sz="2200" dirty="0" smtClean="0"/>
                <a:t>() * </a:t>
              </a:r>
              <a:r>
                <a:rPr lang="en-US" sz="2200" dirty="0" err="1" smtClean="0"/>
                <a:t>getHeight</a:t>
              </a:r>
              <a:r>
                <a:rPr lang="en-US" sz="2200" dirty="0" smtClean="0"/>
                <a:t>();</a:t>
              </a:r>
            </a:p>
            <a:p>
              <a:r>
                <a:rPr lang="en-US" sz="2200" dirty="0" smtClean="0"/>
                <a:t> }</a:t>
              </a:r>
              <a:br>
                <a:rPr lang="en-US" sz="2200" dirty="0" smtClean="0"/>
              </a:br>
              <a:r>
                <a:rPr lang="en-US" sz="2200" dirty="0" smtClean="0"/>
                <a:t>     </a:t>
              </a:r>
              <a:endParaRPr lang="en-US" sz="2200" dirty="0"/>
            </a:p>
          </p:txBody>
        </p:sp>
        <p:sp>
          <p:nvSpPr>
            <p:cNvPr id="26" name="Rectangle 4"/>
            <p:cNvSpPr>
              <a:spLocks noChangeArrowheads="1"/>
            </p:cNvSpPr>
            <p:nvPr/>
          </p:nvSpPr>
          <p:spPr bwMode="auto">
            <a:xfrm>
              <a:off x="7239000" y="4953000"/>
              <a:ext cx="1524000" cy="533400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err="1"/>
                <a:t>JFrame</a:t>
              </a:r>
              <a:endParaRPr lang="en-US" sz="2400" dirty="0"/>
            </a:p>
          </p:txBody>
        </p:sp>
        <p:sp>
          <p:nvSpPr>
            <p:cNvPr id="27" name="Rectangle 4"/>
            <p:cNvSpPr>
              <a:spLocks noChangeArrowheads="1"/>
            </p:cNvSpPr>
            <p:nvPr/>
          </p:nvSpPr>
          <p:spPr bwMode="auto">
            <a:xfrm>
              <a:off x="7239000" y="5605019"/>
              <a:ext cx="1524000" cy="381000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sz="2400" dirty="0" smtClean="0"/>
                <a:t>C</a:t>
              </a:r>
              <a:endParaRPr lang="en-US" sz="2400" dirty="0"/>
            </a:p>
          </p:txBody>
        </p:sp>
        <p:cxnSp>
          <p:nvCxnSpPr>
            <p:cNvPr id="28" name="Straight Connector 27"/>
            <p:cNvCxnSpPr/>
            <p:nvPr/>
          </p:nvCxnSpPr>
          <p:spPr>
            <a:xfrm>
              <a:off x="4876800" y="5605019"/>
              <a:ext cx="2362200" cy="11545"/>
            </a:xfrm>
            <a:prstGeom prst="line">
              <a:avLst/>
            </a:prstGeom>
            <a:ln w="50800"/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cxnSp>
        <p:nvCxnSpPr>
          <p:cNvPr id="29" name="Straight Connector 28"/>
          <p:cNvCxnSpPr/>
          <p:nvPr/>
        </p:nvCxnSpPr>
        <p:spPr>
          <a:xfrm flipH="1" flipV="1">
            <a:off x="1676400" y="4800600"/>
            <a:ext cx="762000" cy="990600"/>
          </a:xfrm>
          <a:prstGeom prst="line">
            <a:avLst/>
          </a:prstGeom>
          <a:ln w="41275">
            <a:solidFill>
              <a:srgbClr val="800000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TextBox 8"/>
          <p:cNvSpPr txBox="1"/>
          <p:nvPr/>
        </p:nvSpPr>
        <p:spPr>
          <a:xfrm>
            <a:off x="5181600" y="1905000"/>
            <a:ext cx="3733800" cy="1569660"/>
          </a:xfrm>
          <a:prstGeom prst="rect">
            <a:avLst/>
          </a:prstGeom>
          <a:noFill/>
          <a:ln w="25400">
            <a:solidFill>
              <a:srgbClr val="800000"/>
            </a:solidFill>
          </a:ln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Function </a:t>
            </a:r>
            <a:r>
              <a:rPr lang="en-US" sz="2400" dirty="0" smtClean="0">
                <a:solidFill>
                  <a:srgbClr val="800000"/>
                </a:solidFill>
              </a:rPr>
              <a:t>area</a:t>
            </a:r>
            <a:r>
              <a:rPr lang="en-US" sz="2400" dirty="0" smtClean="0"/>
              <a:t>: in each object.</a:t>
            </a:r>
          </a:p>
          <a:p>
            <a:r>
              <a:rPr lang="en-US" sz="2400" dirty="0" err="1" smtClean="0">
                <a:solidFill>
                  <a:srgbClr val="800000"/>
                </a:solidFill>
              </a:rPr>
              <a:t>getWidth</a:t>
            </a:r>
            <a:r>
              <a:rPr lang="en-US" sz="2400" dirty="0" smtClean="0">
                <a:solidFill>
                  <a:srgbClr val="800000"/>
                </a:solidFill>
              </a:rPr>
              <a:t>()</a:t>
            </a:r>
            <a:r>
              <a:rPr lang="en-US" sz="2400" dirty="0" smtClean="0"/>
              <a:t> calls function </a:t>
            </a:r>
            <a:r>
              <a:rPr lang="en-US" sz="2400" dirty="0" err="1" smtClean="0">
                <a:solidFill>
                  <a:srgbClr val="800000"/>
                </a:solidFill>
              </a:rPr>
              <a:t>getWidth</a:t>
            </a:r>
            <a:r>
              <a:rPr lang="en-US" sz="2400" dirty="0" smtClean="0"/>
              <a:t> in the object in which it appears.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83053632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>
                <a:solidFill>
                  <a:srgbClr val="800000"/>
                </a:solidFill>
              </a:rPr>
              <a:t>C</a:t>
            </a:r>
            <a:r>
              <a:rPr lang="en-US" sz="3200" dirty="0" smtClean="0">
                <a:solidFill>
                  <a:srgbClr val="800000"/>
                </a:solidFill>
              </a:rPr>
              <a:t>lass definition with a procedure definition</a:t>
            </a:r>
            <a:endParaRPr lang="en-US" sz="32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17</a:t>
            </a:fld>
            <a:endParaRPr lang="en-US"/>
          </a:p>
        </p:txBody>
      </p:sp>
      <p:sp>
        <p:nvSpPr>
          <p:cNvPr id="34" name="TextBox 33"/>
          <p:cNvSpPr txBox="1"/>
          <p:nvPr/>
        </p:nvSpPr>
        <p:spPr>
          <a:xfrm>
            <a:off x="381000" y="1600200"/>
            <a:ext cx="8077200" cy="415498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/</a:t>
            </a:r>
            <a:r>
              <a:rPr lang="en-US" sz="2400" dirty="0"/>
              <a:t>** An instance is a </a:t>
            </a:r>
            <a:r>
              <a:rPr lang="en-US" sz="2400" dirty="0" err="1"/>
              <a:t>JFrame</a:t>
            </a:r>
            <a:r>
              <a:rPr lang="en-US" sz="2400" dirty="0"/>
              <a:t> with more methods </a:t>
            </a:r>
            <a:r>
              <a:rPr lang="en-US" sz="2400" dirty="0" smtClean="0"/>
              <a:t>*</a:t>
            </a:r>
            <a:r>
              <a:rPr lang="en-US" sz="2400" dirty="0"/>
              <a:t>/</a:t>
            </a:r>
          </a:p>
          <a:p>
            <a:r>
              <a:rPr lang="en-US" sz="2400" b="1" dirty="0"/>
              <a:t>public class </a:t>
            </a:r>
            <a:r>
              <a:rPr lang="en-US" sz="2400" dirty="0"/>
              <a:t>C </a:t>
            </a:r>
            <a:r>
              <a:rPr lang="en-US" sz="2400" b="1" dirty="0" smtClean="0"/>
              <a:t>extends</a:t>
            </a:r>
            <a:r>
              <a:rPr lang="en-US" sz="2400" dirty="0" smtClean="0"/>
              <a:t> </a:t>
            </a:r>
            <a:r>
              <a:rPr lang="en-US" sz="2400" dirty="0" err="1" smtClean="0"/>
              <a:t>javax.swing.JFrame</a:t>
            </a:r>
            <a:r>
              <a:rPr lang="en-US" sz="2400" dirty="0" smtClean="0"/>
              <a:t> {</a:t>
            </a:r>
            <a:endParaRPr lang="en-US" sz="2400" dirty="0"/>
          </a:p>
          <a:p>
            <a:r>
              <a:rPr lang="en-US" sz="2400" b="1" dirty="0" smtClean="0"/>
              <a:t>   public</a:t>
            </a:r>
            <a:r>
              <a:rPr lang="en-US" sz="2400" dirty="0" smtClean="0"/>
              <a:t> </a:t>
            </a:r>
            <a:r>
              <a:rPr lang="en-US" sz="2400" b="1" dirty="0" err="1"/>
              <a:t>int</a:t>
            </a:r>
            <a:r>
              <a:rPr lang="en-US" sz="2400" dirty="0"/>
              <a:t> area() {</a:t>
            </a:r>
          </a:p>
          <a:p>
            <a:r>
              <a:rPr lang="en-US" sz="2400" dirty="0"/>
              <a:t>        </a:t>
            </a:r>
            <a:r>
              <a:rPr lang="en-US" sz="2400" b="1" dirty="0"/>
              <a:t>return</a:t>
            </a:r>
            <a:r>
              <a:rPr lang="en-US" sz="2400" dirty="0"/>
              <a:t> </a:t>
            </a:r>
            <a:r>
              <a:rPr lang="en-US" sz="2400" dirty="0" err="1"/>
              <a:t>getWidth</a:t>
            </a:r>
            <a:r>
              <a:rPr lang="en-US" sz="2400" dirty="0"/>
              <a:t>() * </a:t>
            </a:r>
            <a:r>
              <a:rPr lang="en-US" sz="2400" dirty="0" err="1"/>
              <a:t>getHeight</a:t>
            </a:r>
            <a:r>
              <a:rPr lang="en-US" sz="2400" dirty="0"/>
              <a:t>();</a:t>
            </a:r>
          </a:p>
          <a:p>
            <a:r>
              <a:rPr lang="en-US" sz="2400" dirty="0"/>
              <a:t>    </a:t>
            </a:r>
            <a:r>
              <a:rPr lang="en-US" sz="2400" dirty="0" smtClean="0"/>
              <a:t>}</a:t>
            </a:r>
          </a:p>
          <a:p>
            <a:endParaRPr lang="en-US" sz="2400" dirty="0" smtClean="0"/>
          </a:p>
          <a:p>
            <a:r>
              <a:rPr lang="en-US" sz="2400" dirty="0" smtClean="0"/>
              <a:t>   </a:t>
            </a:r>
            <a:r>
              <a:rPr lang="en-US" sz="2400" dirty="0" smtClean="0">
                <a:solidFill>
                  <a:srgbClr val="008000"/>
                </a:solidFill>
              </a:rPr>
              <a:t>/</a:t>
            </a:r>
            <a:r>
              <a:rPr lang="en-US" sz="2400" dirty="0">
                <a:solidFill>
                  <a:srgbClr val="008000"/>
                </a:solidFill>
              </a:rPr>
              <a:t>** Set width of window to its height */</a:t>
            </a:r>
          </a:p>
          <a:p>
            <a:r>
              <a:rPr lang="en-US" sz="2400" dirty="0"/>
              <a:t>   </a:t>
            </a:r>
            <a:r>
              <a:rPr lang="en-US" sz="2400" b="1" dirty="0" smtClean="0"/>
              <a:t>public</a:t>
            </a:r>
            <a:r>
              <a:rPr lang="en-US" sz="2400" dirty="0" smtClean="0"/>
              <a:t> </a:t>
            </a:r>
            <a:r>
              <a:rPr lang="en-US" sz="2400" b="1" dirty="0"/>
              <a:t>void</a:t>
            </a:r>
            <a:r>
              <a:rPr lang="en-US" sz="2400" dirty="0"/>
              <a:t> </a:t>
            </a:r>
            <a:r>
              <a:rPr lang="en-US" sz="2400" dirty="0" err="1"/>
              <a:t>setWtoH</a:t>
            </a:r>
            <a:r>
              <a:rPr lang="en-US" sz="2400" dirty="0"/>
              <a:t>() {</a:t>
            </a:r>
          </a:p>
          <a:p>
            <a:r>
              <a:rPr lang="en-US" sz="2400" dirty="0"/>
              <a:t>        </a:t>
            </a:r>
            <a:r>
              <a:rPr lang="en-US" sz="2400" dirty="0" err="1"/>
              <a:t>setSize</a:t>
            </a:r>
            <a:r>
              <a:rPr lang="en-US" sz="2400" dirty="0"/>
              <a:t>(</a:t>
            </a:r>
            <a:r>
              <a:rPr lang="en-US" sz="2400" dirty="0" err="1"/>
              <a:t>getHeight</a:t>
            </a:r>
            <a:r>
              <a:rPr lang="en-US" sz="2400" dirty="0"/>
              <a:t>(), </a:t>
            </a:r>
            <a:r>
              <a:rPr lang="en-US" sz="2400" dirty="0" err="1"/>
              <a:t>getHeight</a:t>
            </a:r>
            <a:r>
              <a:rPr lang="en-US" sz="2400" dirty="0"/>
              <a:t>());</a:t>
            </a:r>
          </a:p>
          <a:p>
            <a:r>
              <a:rPr lang="en-US" sz="2400" dirty="0"/>
              <a:t>    }</a:t>
            </a:r>
          </a:p>
          <a:p>
            <a:r>
              <a:rPr lang="en-US" sz="2400" dirty="0"/>
              <a:t>}</a:t>
            </a:r>
            <a:endParaRPr lang="en-US" sz="2400" dirty="0" smtClean="0"/>
          </a:p>
        </p:txBody>
      </p:sp>
      <p:sp>
        <p:nvSpPr>
          <p:cNvPr id="17" name="Rectangle 2"/>
          <p:cNvSpPr>
            <a:spLocks noChangeArrowheads="1"/>
          </p:cNvSpPr>
          <p:nvPr/>
        </p:nvSpPr>
        <p:spPr bwMode="auto">
          <a:xfrm>
            <a:off x="5562600" y="4191000"/>
            <a:ext cx="3200400" cy="2209800"/>
          </a:xfrm>
          <a:prstGeom prst="rect">
            <a:avLst/>
          </a:prstGeom>
          <a:solidFill>
            <a:srgbClr val="FFCC99"/>
          </a:solidFill>
          <a:ln w="9525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r>
              <a:rPr lang="en-US" dirty="0" smtClean="0"/>
              <a:t>  </a:t>
            </a:r>
            <a:endParaRPr lang="en-US" dirty="0"/>
          </a:p>
        </p:txBody>
      </p:sp>
      <p:sp>
        <p:nvSpPr>
          <p:cNvPr id="18" name="Rectangle 3"/>
          <p:cNvSpPr>
            <a:spLocks noChangeArrowheads="1"/>
          </p:cNvSpPr>
          <p:nvPr/>
        </p:nvSpPr>
        <p:spPr bwMode="auto">
          <a:xfrm>
            <a:off x="5562600" y="3581400"/>
            <a:ext cx="1905000" cy="609600"/>
          </a:xfrm>
          <a:prstGeom prst="rect">
            <a:avLst/>
          </a:prstGeom>
          <a:solidFill>
            <a:srgbClr val="FFCC99"/>
          </a:solidFill>
          <a:ln w="9525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>
                <a:solidFill>
                  <a:srgbClr val="8B008C"/>
                </a:solidFill>
              </a:rPr>
              <a:t>C</a:t>
            </a:r>
            <a:r>
              <a:rPr lang="en-US" sz="2400" dirty="0" smtClean="0">
                <a:solidFill>
                  <a:srgbClr val="8B008C"/>
                </a:solidFill>
              </a:rPr>
              <a:t>@6667f34e</a:t>
            </a:r>
            <a:endParaRPr lang="en-US" sz="2400" dirty="0"/>
          </a:p>
        </p:txBody>
      </p:sp>
      <p:sp>
        <p:nvSpPr>
          <p:cNvPr id="21" name="Rectangle 20"/>
          <p:cNvSpPr>
            <a:spLocks noChangeArrowheads="1"/>
          </p:cNvSpPr>
          <p:nvPr/>
        </p:nvSpPr>
        <p:spPr bwMode="auto">
          <a:xfrm>
            <a:off x="5638800" y="4191000"/>
            <a:ext cx="2895600" cy="53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/>
          <a:lstStyle/>
          <a:p>
            <a:r>
              <a:rPr lang="en-US" sz="2200" dirty="0" smtClean="0"/>
              <a:t>…</a:t>
            </a:r>
          </a:p>
          <a:p>
            <a:r>
              <a:rPr lang="en-US" sz="2200" dirty="0" err="1" smtClean="0"/>
              <a:t>setSize</a:t>
            </a:r>
            <a:r>
              <a:rPr lang="en-US" sz="2200" dirty="0" smtClean="0"/>
              <a:t>(</a:t>
            </a:r>
            <a:r>
              <a:rPr lang="en-US" sz="2200" dirty="0" err="1" smtClean="0"/>
              <a:t>int</a:t>
            </a:r>
            <a:r>
              <a:rPr lang="en-US" sz="2200" dirty="0" smtClean="0"/>
              <a:t>, </a:t>
            </a:r>
            <a:r>
              <a:rPr lang="en-US" sz="2200" dirty="0" err="1" smtClean="0"/>
              <a:t>int</a:t>
            </a:r>
            <a:r>
              <a:rPr lang="en-US" sz="2200" dirty="0" smtClean="0"/>
              <a:t>)</a:t>
            </a:r>
          </a:p>
          <a:p>
            <a:r>
              <a:rPr lang="en-US" sz="2200" dirty="0" err="1" smtClean="0"/>
              <a:t>getWidth</a:t>
            </a:r>
            <a:r>
              <a:rPr lang="en-US" sz="2200" dirty="0"/>
              <a:t>()   </a:t>
            </a:r>
            <a:r>
              <a:rPr lang="en-US" sz="2200" dirty="0" err="1"/>
              <a:t>getHeight</a:t>
            </a:r>
            <a:r>
              <a:rPr lang="en-US" sz="2200" dirty="0"/>
              <a:t>() </a:t>
            </a:r>
          </a:p>
          <a:p>
            <a:endParaRPr lang="en-US" sz="2200" dirty="0" smtClean="0"/>
          </a:p>
          <a:p>
            <a:r>
              <a:rPr lang="en-US" sz="2200" dirty="0" smtClean="0"/>
              <a:t>area()</a:t>
            </a:r>
          </a:p>
          <a:p>
            <a:r>
              <a:rPr lang="en-US" sz="2000" dirty="0" err="1"/>
              <a:t>setWtoH</a:t>
            </a:r>
            <a:r>
              <a:rPr lang="en-US" sz="2200" dirty="0" smtClean="0"/>
              <a:t>()   </a:t>
            </a:r>
            <a:endParaRPr lang="en-US" sz="2200" dirty="0"/>
          </a:p>
        </p:txBody>
      </p:sp>
      <p:sp>
        <p:nvSpPr>
          <p:cNvPr id="22" name="Rectangle 4"/>
          <p:cNvSpPr>
            <a:spLocks noChangeArrowheads="1"/>
          </p:cNvSpPr>
          <p:nvPr/>
        </p:nvSpPr>
        <p:spPr bwMode="auto">
          <a:xfrm>
            <a:off x="7467600" y="4191000"/>
            <a:ext cx="1295400" cy="5334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err="1"/>
              <a:t>JFrame</a:t>
            </a:r>
            <a:endParaRPr lang="en-US" sz="2400" dirty="0"/>
          </a:p>
        </p:txBody>
      </p:sp>
      <p:sp>
        <p:nvSpPr>
          <p:cNvPr id="23" name="Rectangle 4"/>
          <p:cNvSpPr>
            <a:spLocks noChangeArrowheads="1"/>
          </p:cNvSpPr>
          <p:nvPr/>
        </p:nvSpPr>
        <p:spPr bwMode="auto">
          <a:xfrm>
            <a:off x="7924800" y="5562600"/>
            <a:ext cx="838200" cy="4572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smtClean="0"/>
              <a:t>C</a:t>
            </a:r>
            <a:endParaRPr lang="en-US" sz="2400" dirty="0"/>
          </a:p>
        </p:txBody>
      </p:sp>
      <p:cxnSp>
        <p:nvCxnSpPr>
          <p:cNvPr id="12" name="Straight Connector 11"/>
          <p:cNvCxnSpPr/>
          <p:nvPr/>
        </p:nvCxnSpPr>
        <p:spPr>
          <a:xfrm>
            <a:off x="5562600" y="5562600"/>
            <a:ext cx="2362200" cy="0"/>
          </a:xfrm>
          <a:prstGeom prst="line">
            <a:avLst/>
          </a:prstGeom>
          <a:ln w="50800"/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10" name="Group 9"/>
          <p:cNvGrpSpPr/>
          <p:nvPr/>
        </p:nvGrpSpPr>
        <p:grpSpPr>
          <a:xfrm>
            <a:off x="1600200" y="4572000"/>
            <a:ext cx="3810000" cy="1886128"/>
            <a:chOff x="1752600" y="5638800"/>
            <a:chExt cx="3810000" cy="1886128"/>
          </a:xfrm>
        </p:grpSpPr>
        <p:cxnSp>
          <p:nvCxnSpPr>
            <p:cNvPr id="7" name="Straight Connector 6"/>
            <p:cNvCxnSpPr/>
            <p:nvPr/>
          </p:nvCxnSpPr>
          <p:spPr>
            <a:xfrm>
              <a:off x="1752600" y="5638800"/>
              <a:ext cx="457200" cy="0"/>
            </a:xfrm>
            <a:prstGeom prst="line">
              <a:avLst/>
            </a:prstGeom>
            <a:ln w="41275">
              <a:solidFill>
                <a:srgbClr val="80000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4" name="Straight Connector 23"/>
            <p:cNvCxnSpPr/>
            <p:nvPr/>
          </p:nvCxnSpPr>
          <p:spPr>
            <a:xfrm>
              <a:off x="1981200" y="5638800"/>
              <a:ext cx="838200" cy="838200"/>
            </a:xfrm>
            <a:prstGeom prst="line">
              <a:avLst/>
            </a:prstGeom>
            <a:ln w="41275">
              <a:solidFill>
                <a:srgbClr val="80000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6" name="TextBox 15"/>
            <p:cNvSpPr txBox="1"/>
            <p:nvPr/>
          </p:nvSpPr>
          <p:spPr>
            <a:xfrm>
              <a:off x="2590801" y="6324600"/>
              <a:ext cx="2971799" cy="1200328"/>
            </a:xfrm>
            <a:prstGeom prst="rect">
              <a:avLst/>
            </a:prstGeom>
            <a:solidFill>
              <a:srgbClr val="F8DFF0"/>
            </a:solidFill>
          </p:spPr>
          <p:txBody>
            <a:bodyPr wrap="square" rtlCol="0">
              <a:spAutoFit/>
            </a:bodyPr>
            <a:lstStyle/>
            <a:p>
              <a:r>
                <a:rPr lang="en-US" sz="2400" dirty="0"/>
                <a:t>I</a:t>
              </a:r>
              <a:r>
                <a:rPr lang="en-US" sz="2400" dirty="0" smtClean="0"/>
                <a:t>t is a procedure because it has </a:t>
              </a:r>
              <a:r>
                <a:rPr lang="en-US" sz="2400" b="1" dirty="0" smtClean="0"/>
                <a:t>void</a:t>
              </a:r>
              <a:r>
                <a:rPr lang="en-US" sz="2400" dirty="0" smtClean="0"/>
                <a:t> instead of return type</a:t>
              </a:r>
              <a:endParaRPr lang="en-US" sz="2400" dirty="0"/>
            </a:p>
          </p:txBody>
        </p:sp>
      </p:grpSp>
      <p:grpSp>
        <p:nvGrpSpPr>
          <p:cNvPr id="37" name="Group 36"/>
          <p:cNvGrpSpPr/>
          <p:nvPr/>
        </p:nvGrpSpPr>
        <p:grpSpPr>
          <a:xfrm>
            <a:off x="609600" y="5029200"/>
            <a:ext cx="4495800" cy="1505128"/>
            <a:chOff x="609600" y="5029200"/>
            <a:chExt cx="4495800" cy="1505128"/>
          </a:xfrm>
        </p:grpSpPr>
        <p:sp>
          <p:nvSpPr>
            <p:cNvPr id="15" name="TextBox 14"/>
            <p:cNvSpPr txBox="1"/>
            <p:nvPr/>
          </p:nvSpPr>
          <p:spPr>
            <a:xfrm>
              <a:off x="609600" y="5334000"/>
              <a:ext cx="1600200" cy="1200328"/>
            </a:xfrm>
            <a:prstGeom prst="rect">
              <a:avLst/>
            </a:prstGeom>
            <a:solidFill>
              <a:srgbClr val="CCFFCC"/>
            </a:solidFill>
          </p:spPr>
          <p:txBody>
            <a:bodyPr wrap="square" rtlCol="0">
              <a:spAutoFit/>
            </a:bodyPr>
            <a:lstStyle/>
            <a:p>
              <a:r>
                <a:rPr lang="en-US" sz="2400" dirty="0" smtClean="0"/>
                <a:t>Call on procedure </a:t>
              </a:r>
              <a:r>
                <a:rPr lang="en-US" sz="2400" dirty="0" err="1" smtClean="0"/>
                <a:t>setSize</a:t>
              </a:r>
              <a:endParaRPr lang="en-US" sz="2400" dirty="0"/>
            </a:p>
          </p:txBody>
        </p:sp>
        <p:cxnSp>
          <p:nvCxnSpPr>
            <p:cNvPr id="32" name="Straight Connector 31"/>
            <p:cNvCxnSpPr/>
            <p:nvPr/>
          </p:nvCxnSpPr>
          <p:spPr>
            <a:xfrm>
              <a:off x="1143000" y="5029200"/>
              <a:ext cx="3962400" cy="0"/>
            </a:xfrm>
            <a:prstGeom prst="line">
              <a:avLst/>
            </a:prstGeom>
            <a:ln w="41275">
              <a:solidFill>
                <a:srgbClr val="00800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6" name="Straight Connector 35"/>
            <p:cNvCxnSpPr/>
            <p:nvPr/>
          </p:nvCxnSpPr>
          <p:spPr>
            <a:xfrm flipV="1">
              <a:off x="1524000" y="5029200"/>
              <a:ext cx="304800" cy="533400"/>
            </a:xfrm>
            <a:prstGeom prst="line">
              <a:avLst/>
            </a:prstGeom>
            <a:ln w="41275">
              <a:solidFill>
                <a:srgbClr val="00800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338411409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>
                <a:solidFill>
                  <a:srgbClr val="800000"/>
                </a:solidFill>
              </a:rPr>
              <a:t>Using an object of class Date</a:t>
            </a:r>
            <a:endParaRPr lang="en-US" sz="32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18</a:t>
            </a:fld>
            <a:endParaRPr lang="en-US"/>
          </a:p>
        </p:txBody>
      </p:sp>
      <p:sp>
        <p:nvSpPr>
          <p:cNvPr id="34" name="TextBox 33"/>
          <p:cNvSpPr txBox="1"/>
          <p:nvPr/>
        </p:nvSpPr>
        <p:spPr>
          <a:xfrm>
            <a:off x="381000" y="1600200"/>
            <a:ext cx="8077200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>
                <a:solidFill>
                  <a:srgbClr val="008000"/>
                </a:solidFill>
              </a:rPr>
              <a:t>/</a:t>
            </a:r>
            <a:r>
              <a:rPr lang="en-US" sz="2400" dirty="0">
                <a:solidFill>
                  <a:srgbClr val="008000"/>
                </a:solidFill>
              </a:rPr>
              <a:t>** An instance </a:t>
            </a:r>
            <a:r>
              <a:rPr lang="en-US" sz="2400" dirty="0" smtClean="0">
                <a:solidFill>
                  <a:srgbClr val="008000"/>
                </a:solidFill>
              </a:rPr>
              <a:t>is a </a:t>
            </a:r>
            <a:r>
              <a:rPr lang="en-US" sz="2400" dirty="0" err="1" smtClean="0">
                <a:solidFill>
                  <a:srgbClr val="008000"/>
                </a:solidFill>
              </a:rPr>
              <a:t>JFrame</a:t>
            </a:r>
            <a:r>
              <a:rPr lang="en-US" sz="2400" dirty="0" smtClean="0">
                <a:solidFill>
                  <a:srgbClr val="008000"/>
                </a:solidFill>
              </a:rPr>
              <a:t> with more methods *</a:t>
            </a:r>
            <a:r>
              <a:rPr lang="en-US" sz="2400" dirty="0">
                <a:solidFill>
                  <a:srgbClr val="008000"/>
                </a:solidFill>
              </a:rPr>
              <a:t>/</a:t>
            </a:r>
          </a:p>
          <a:p>
            <a:r>
              <a:rPr lang="en-US" sz="2400" b="1" dirty="0"/>
              <a:t>public class </a:t>
            </a:r>
            <a:r>
              <a:rPr lang="en-US" sz="2400" dirty="0"/>
              <a:t>C </a:t>
            </a:r>
            <a:r>
              <a:rPr lang="en-US" sz="2400" b="1" dirty="0" smtClean="0"/>
              <a:t>extends</a:t>
            </a:r>
            <a:r>
              <a:rPr lang="en-US" sz="2400" dirty="0" smtClean="0"/>
              <a:t> </a:t>
            </a:r>
            <a:r>
              <a:rPr lang="en-US" sz="2400" dirty="0" err="1" smtClean="0"/>
              <a:t>javax.swing.JFrame</a:t>
            </a:r>
            <a:r>
              <a:rPr lang="en-US" sz="2400" dirty="0" smtClean="0"/>
              <a:t> {</a:t>
            </a:r>
          </a:p>
          <a:p>
            <a:r>
              <a:rPr lang="en-US" sz="2400" dirty="0" smtClean="0"/>
              <a:t>   …</a:t>
            </a:r>
          </a:p>
          <a:p>
            <a:r>
              <a:rPr lang="en-US" sz="2400" dirty="0"/>
              <a:t> </a:t>
            </a:r>
            <a:r>
              <a:rPr lang="en-US" sz="2400" dirty="0" smtClean="0"/>
              <a:t>  </a:t>
            </a:r>
            <a:r>
              <a:rPr lang="en-US" sz="2400" dirty="0" smtClean="0">
                <a:solidFill>
                  <a:srgbClr val="008000"/>
                </a:solidFill>
              </a:rPr>
              <a:t>/** Put the date and time in the title */</a:t>
            </a:r>
            <a:endParaRPr lang="en-US" sz="2400" dirty="0">
              <a:solidFill>
                <a:srgbClr val="008000"/>
              </a:solidFill>
            </a:endParaRPr>
          </a:p>
          <a:p>
            <a:r>
              <a:rPr lang="en-US" sz="2400" b="1" dirty="0" smtClean="0"/>
              <a:t>   public</a:t>
            </a:r>
            <a:r>
              <a:rPr lang="en-US" sz="2400" dirty="0" smtClean="0"/>
              <a:t> </a:t>
            </a:r>
            <a:r>
              <a:rPr lang="en-US" sz="2400" b="1" dirty="0" smtClean="0"/>
              <a:t>void </a:t>
            </a:r>
            <a:r>
              <a:rPr lang="en-US" sz="2400" dirty="0" err="1" smtClean="0"/>
              <a:t>setTitleToDate</a:t>
            </a:r>
            <a:r>
              <a:rPr lang="en-US" sz="2400" dirty="0" smtClean="0"/>
              <a:t>(</a:t>
            </a:r>
            <a:r>
              <a:rPr lang="en-US" sz="2400" dirty="0"/>
              <a:t>) {</a:t>
            </a:r>
          </a:p>
          <a:p>
            <a:endParaRPr lang="en-US" sz="2400" dirty="0" smtClean="0"/>
          </a:p>
          <a:p>
            <a:r>
              <a:rPr lang="en-US" sz="2400" dirty="0"/>
              <a:t> </a:t>
            </a:r>
            <a:r>
              <a:rPr lang="en-US" sz="2400" dirty="0" smtClean="0"/>
              <a:t>  }</a:t>
            </a:r>
          </a:p>
          <a:p>
            <a:r>
              <a:rPr lang="en-US" sz="2400" dirty="0" smtClean="0"/>
              <a:t>}</a:t>
            </a:r>
          </a:p>
        </p:txBody>
      </p:sp>
      <p:sp>
        <p:nvSpPr>
          <p:cNvPr id="17" name="Rectangle 2"/>
          <p:cNvSpPr>
            <a:spLocks noChangeArrowheads="1"/>
          </p:cNvSpPr>
          <p:nvPr/>
        </p:nvSpPr>
        <p:spPr bwMode="auto">
          <a:xfrm>
            <a:off x="5562600" y="4191000"/>
            <a:ext cx="3200400" cy="2209800"/>
          </a:xfrm>
          <a:prstGeom prst="rect">
            <a:avLst/>
          </a:prstGeom>
          <a:solidFill>
            <a:srgbClr val="FFCC99"/>
          </a:solidFill>
          <a:ln w="9525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r>
              <a:rPr lang="en-US" dirty="0" smtClean="0"/>
              <a:t>  </a:t>
            </a:r>
            <a:endParaRPr lang="en-US" dirty="0"/>
          </a:p>
        </p:txBody>
      </p:sp>
      <p:sp>
        <p:nvSpPr>
          <p:cNvPr id="18" name="Rectangle 3"/>
          <p:cNvSpPr>
            <a:spLocks noChangeArrowheads="1"/>
          </p:cNvSpPr>
          <p:nvPr/>
        </p:nvSpPr>
        <p:spPr bwMode="auto">
          <a:xfrm>
            <a:off x="6096000" y="3581400"/>
            <a:ext cx="1905000" cy="609600"/>
          </a:xfrm>
          <a:prstGeom prst="rect">
            <a:avLst/>
          </a:prstGeom>
          <a:solidFill>
            <a:srgbClr val="FFCC99"/>
          </a:solidFill>
          <a:ln w="9525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>
                <a:solidFill>
                  <a:srgbClr val="8B008C"/>
                </a:solidFill>
              </a:rPr>
              <a:t>C</a:t>
            </a:r>
            <a:r>
              <a:rPr lang="en-US" sz="2400" dirty="0" smtClean="0">
                <a:solidFill>
                  <a:srgbClr val="8B008C"/>
                </a:solidFill>
              </a:rPr>
              <a:t>@6667f34e</a:t>
            </a:r>
            <a:endParaRPr lang="en-US" sz="2400" dirty="0"/>
          </a:p>
        </p:txBody>
      </p:sp>
      <p:sp>
        <p:nvSpPr>
          <p:cNvPr id="21" name="Rectangle 20"/>
          <p:cNvSpPr>
            <a:spLocks noChangeArrowheads="1"/>
          </p:cNvSpPr>
          <p:nvPr/>
        </p:nvSpPr>
        <p:spPr bwMode="auto">
          <a:xfrm>
            <a:off x="5638800" y="4191000"/>
            <a:ext cx="2895600" cy="53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/>
          <a:lstStyle/>
          <a:p>
            <a:r>
              <a:rPr lang="en-US" sz="2200" dirty="0" smtClean="0"/>
              <a:t>…</a:t>
            </a:r>
          </a:p>
          <a:p>
            <a:r>
              <a:rPr lang="en-US" sz="2200" dirty="0" err="1" smtClean="0"/>
              <a:t>setSize</a:t>
            </a:r>
            <a:r>
              <a:rPr lang="en-US" sz="2200" dirty="0" smtClean="0"/>
              <a:t>(</a:t>
            </a:r>
            <a:r>
              <a:rPr lang="en-US" sz="2200" dirty="0" err="1" smtClean="0"/>
              <a:t>int</a:t>
            </a:r>
            <a:r>
              <a:rPr lang="en-US" sz="2200" dirty="0" smtClean="0"/>
              <a:t>, </a:t>
            </a:r>
            <a:r>
              <a:rPr lang="en-US" sz="2200" dirty="0" err="1" smtClean="0"/>
              <a:t>int</a:t>
            </a:r>
            <a:r>
              <a:rPr lang="en-US" sz="2200" dirty="0" smtClean="0"/>
              <a:t>)</a:t>
            </a:r>
          </a:p>
          <a:p>
            <a:r>
              <a:rPr lang="en-US" sz="2200" dirty="0" err="1" smtClean="0"/>
              <a:t>setTitle</a:t>
            </a:r>
            <a:r>
              <a:rPr lang="en-US" sz="2200" dirty="0" smtClean="0"/>
              <a:t>(String) </a:t>
            </a:r>
            <a:endParaRPr lang="en-US" sz="2200" dirty="0"/>
          </a:p>
          <a:p>
            <a:endParaRPr lang="en-US" sz="2200" dirty="0" smtClean="0"/>
          </a:p>
          <a:p>
            <a:r>
              <a:rPr lang="en-US" sz="2200" dirty="0" smtClean="0"/>
              <a:t>area</a:t>
            </a:r>
            <a:r>
              <a:rPr lang="en-US" sz="2200" smtClean="0"/>
              <a:t>() {      }</a:t>
            </a:r>
            <a:endParaRPr lang="en-US" sz="2200" dirty="0" smtClean="0"/>
          </a:p>
          <a:p>
            <a:r>
              <a:rPr lang="en-US" sz="2000" dirty="0" err="1"/>
              <a:t>setWtoH</a:t>
            </a:r>
            <a:r>
              <a:rPr lang="en-US" sz="2200" dirty="0" smtClean="0"/>
              <a:t>()   </a:t>
            </a:r>
            <a:r>
              <a:rPr lang="en-US" sz="2200" dirty="0" err="1" smtClean="0"/>
              <a:t>setTitleToDate</a:t>
            </a:r>
            <a:endParaRPr lang="en-US" sz="2200" dirty="0"/>
          </a:p>
        </p:txBody>
      </p:sp>
      <p:sp>
        <p:nvSpPr>
          <p:cNvPr id="22" name="Rectangle 4"/>
          <p:cNvSpPr>
            <a:spLocks noChangeArrowheads="1"/>
          </p:cNvSpPr>
          <p:nvPr/>
        </p:nvSpPr>
        <p:spPr bwMode="auto">
          <a:xfrm>
            <a:off x="7467600" y="4191000"/>
            <a:ext cx="1295400" cy="5334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err="1"/>
              <a:t>JFrame</a:t>
            </a:r>
            <a:endParaRPr lang="en-US" sz="2400" dirty="0"/>
          </a:p>
        </p:txBody>
      </p:sp>
      <p:sp>
        <p:nvSpPr>
          <p:cNvPr id="23" name="Rectangle 4"/>
          <p:cNvSpPr>
            <a:spLocks noChangeArrowheads="1"/>
          </p:cNvSpPr>
          <p:nvPr/>
        </p:nvSpPr>
        <p:spPr bwMode="auto">
          <a:xfrm>
            <a:off x="7924800" y="5562600"/>
            <a:ext cx="838200" cy="3810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 sz="2400" dirty="0" smtClean="0"/>
              <a:t>C</a:t>
            </a:r>
            <a:endParaRPr lang="en-US" sz="2400" dirty="0"/>
          </a:p>
        </p:txBody>
      </p:sp>
      <p:cxnSp>
        <p:nvCxnSpPr>
          <p:cNvPr id="12" name="Straight Connector 11"/>
          <p:cNvCxnSpPr/>
          <p:nvPr/>
        </p:nvCxnSpPr>
        <p:spPr>
          <a:xfrm>
            <a:off x="5562600" y="5562600"/>
            <a:ext cx="2362200" cy="0"/>
          </a:xfrm>
          <a:prstGeom prst="line">
            <a:avLst/>
          </a:prstGeom>
          <a:ln w="50800"/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" name="TextBox 3"/>
          <p:cNvSpPr txBox="1"/>
          <p:nvPr/>
        </p:nvSpPr>
        <p:spPr>
          <a:xfrm>
            <a:off x="840440" y="4419600"/>
            <a:ext cx="4264960" cy="1938992"/>
          </a:xfrm>
          <a:prstGeom prst="rect">
            <a:avLst/>
          </a:prstGeom>
          <a:solidFill>
            <a:srgbClr val="FFF2BD"/>
          </a:solidFill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An object of class </a:t>
            </a:r>
            <a:r>
              <a:rPr lang="en-US" sz="2400" dirty="0" err="1" smtClean="0"/>
              <a:t>java.util.Date</a:t>
            </a:r>
            <a:r>
              <a:rPr lang="en-US" sz="2400" dirty="0" smtClean="0"/>
              <a:t> contains the date and time at which it was created.</a:t>
            </a:r>
          </a:p>
          <a:p>
            <a:r>
              <a:rPr lang="en-US" sz="2400" dirty="0" smtClean="0"/>
              <a:t>It has a function </a:t>
            </a:r>
            <a:r>
              <a:rPr lang="en-US" sz="2400" dirty="0" err="1" smtClean="0"/>
              <a:t>toString</a:t>
            </a:r>
            <a:r>
              <a:rPr lang="en-US" sz="2400" dirty="0" smtClean="0"/>
              <a:t>(), which yields the data as a String.</a:t>
            </a:r>
            <a:endParaRPr lang="en-US" sz="2400" dirty="0"/>
          </a:p>
        </p:txBody>
      </p:sp>
      <p:sp>
        <p:nvSpPr>
          <p:cNvPr id="5" name="Rectangle 4"/>
          <p:cNvSpPr/>
          <p:nvPr/>
        </p:nvSpPr>
        <p:spPr>
          <a:xfrm>
            <a:off x="1066800" y="3429000"/>
            <a:ext cx="5048979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400" dirty="0" err="1">
                <a:solidFill>
                  <a:srgbClr val="FF0000"/>
                </a:solidFill>
              </a:rPr>
              <a:t>setTitle</a:t>
            </a:r>
            <a:r>
              <a:rPr lang="en-US" sz="2400" dirty="0">
                <a:solidFill>
                  <a:srgbClr val="FF0000"/>
                </a:solidFill>
              </a:rPr>
              <a:t>((</a:t>
            </a:r>
            <a:r>
              <a:rPr lang="en-US" sz="2400" b="1" dirty="0">
                <a:solidFill>
                  <a:srgbClr val="FF0000"/>
                </a:solidFill>
              </a:rPr>
              <a:t>new</a:t>
            </a:r>
            <a:r>
              <a:rPr lang="en-US" sz="2400" dirty="0">
                <a:solidFill>
                  <a:srgbClr val="FF0000"/>
                </a:solidFill>
              </a:rPr>
              <a:t> </a:t>
            </a:r>
            <a:r>
              <a:rPr lang="en-US" sz="2400" dirty="0" err="1">
                <a:solidFill>
                  <a:srgbClr val="FF0000"/>
                </a:solidFill>
              </a:rPr>
              <a:t>java.util.Date</a:t>
            </a:r>
            <a:r>
              <a:rPr lang="en-US" sz="2400" dirty="0">
                <a:solidFill>
                  <a:srgbClr val="FF0000"/>
                </a:solidFill>
              </a:rPr>
              <a:t>()).</a:t>
            </a:r>
            <a:r>
              <a:rPr lang="en-US" sz="2400" dirty="0" err="1">
                <a:solidFill>
                  <a:srgbClr val="FF0000"/>
                </a:solidFill>
              </a:rPr>
              <a:t>toString</a:t>
            </a:r>
            <a:r>
              <a:rPr lang="en-US" sz="2400" dirty="0">
                <a:solidFill>
                  <a:srgbClr val="FF0000"/>
                </a:solidFill>
              </a:rPr>
              <a:t>());</a:t>
            </a:r>
          </a:p>
        </p:txBody>
      </p:sp>
    </p:spTree>
    <p:extLst>
      <p:ext uri="{BB962C8B-B14F-4D97-AF65-F5344CB8AC3E}">
        <p14:creationId xmlns:p14="http://schemas.microsoft.com/office/powerpoint/2010/main" val="28645104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About null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19</a:t>
            </a:fld>
            <a:endParaRPr lang="en-US"/>
          </a:p>
        </p:txBody>
      </p:sp>
      <p:sp>
        <p:nvSpPr>
          <p:cNvPr id="24" name="Rectangle 4"/>
          <p:cNvSpPr>
            <a:spLocks noChangeArrowheads="1"/>
          </p:cNvSpPr>
          <p:nvPr/>
        </p:nvSpPr>
        <p:spPr bwMode="auto">
          <a:xfrm>
            <a:off x="1371600" y="1828800"/>
            <a:ext cx="1295400" cy="4572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sp>
        <p:nvSpPr>
          <p:cNvPr id="26" name="Rectangle 5"/>
          <p:cNvSpPr>
            <a:spLocks noChangeArrowheads="1"/>
          </p:cNvSpPr>
          <p:nvPr/>
        </p:nvSpPr>
        <p:spPr bwMode="auto">
          <a:xfrm>
            <a:off x="1371600" y="2971800"/>
            <a:ext cx="1295400" cy="4572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sp>
        <p:nvSpPr>
          <p:cNvPr id="27" name="Text Box 3"/>
          <p:cNvSpPr txBox="1">
            <a:spLocks noChangeArrowheads="1"/>
          </p:cNvSpPr>
          <p:nvPr/>
        </p:nvSpPr>
        <p:spPr bwMode="auto">
          <a:xfrm>
            <a:off x="533400" y="1295400"/>
            <a:ext cx="7924800" cy="267765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236538" indent="-236538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endParaRPr lang="en-US" b="1" dirty="0">
              <a:solidFill>
                <a:srgbClr val="E41900"/>
              </a:solidFill>
            </a:endParaRPr>
          </a:p>
          <a:p>
            <a:pPr>
              <a:spcBef>
                <a:spcPct val="50000"/>
              </a:spcBef>
            </a:pPr>
            <a:r>
              <a:rPr lang="en-US" b="1" dirty="0" smtClean="0"/>
              <a:t>   v1    C@16</a:t>
            </a:r>
            <a:endParaRPr lang="en-US" b="1" dirty="0"/>
          </a:p>
          <a:p>
            <a:pPr>
              <a:spcBef>
                <a:spcPct val="50000"/>
              </a:spcBef>
            </a:pPr>
            <a:endParaRPr lang="en-US" b="1" dirty="0"/>
          </a:p>
          <a:p>
            <a:pPr>
              <a:spcBef>
                <a:spcPct val="50000"/>
              </a:spcBef>
            </a:pPr>
            <a:r>
              <a:rPr lang="en-US" b="1" dirty="0" smtClean="0"/>
              <a:t>   v2    </a:t>
            </a:r>
            <a:r>
              <a:rPr lang="en-US" b="1" dirty="0"/>
              <a:t>null</a:t>
            </a:r>
            <a:endParaRPr lang="en-US" dirty="0"/>
          </a:p>
          <a:p>
            <a:pPr>
              <a:spcBef>
                <a:spcPct val="50000"/>
              </a:spcBef>
            </a:pPr>
            <a:endParaRPr lang="en-US" dirty="0"/>
          </a:p>
        </p:txBody>
      </p:sp>
      <p:grpSp>
        <p:nvGrpSpPr>
          <p:cNvPr id="28" name="Group 14"/>
          <p:cNvGrpSpPr>
            <a:grpSpLocks/>
          </p:cNvGrpSpPr>
          <p:nvPr/>
        </p:nvGrpSpPr>
        <p:grpSpPr bwMode="auto">
          <a:xfrm>
            <a:off x="3962400" y="1828800"/>
            <a:ext cx="1752898" cy="1143000"/>
            <a:chOff x="2496" y="720"/>
            <a:chExt cx="1963" cy="960"/>
          </a:xfrm>
        </p:grpSpPr>
        <p:sp>
          <p:nvSpPr>
            <p:cNvPr id="29" name="Rectangle 8"/>
            <p:cNvSpPr>
              <a:spLocks noChangeArrowheads="1"/>
            </p:cNvSpPr>
            <p:nvPr/>
          </p:nvSpPr>
          <p:spPr bwMode="auto">
            <a:xfrm>
              <a:off x="2496" y="720"/>
              <a:ext cx="1024" cy="288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dirty="0" smtClean="0"/>
                <a:t>C@16</a:t>
              </a:r>
              <a:endParaRPr lang="en-US" dirty="0"/>
            </a:p>
          </p:txBody>
        </p:sp>
        <p:sp>
          <p:nvSpPr>
            <p:cNvPr id="30" name="Rectangle 9"/>
            <p:cNvSpPr>
              <a:spLocks noChangeArrowheads="1"/>
            </p:cNvSpPr>
            <p:nvPr/>
          </p:nvSpPr>
          <p:spPr bwMode="auto">
            <a:xfrm>
              <a:off x="2496" y="1008"/>
              <a:ext cx="1963" cy="672"/>
            </a:xfrm>
            <a:prstGeom prst="rect">
              <a:avLst/>
            </a:prstGeom>
            <a:solidFill>
              <a:srgbClr val="FFCC99"/>
            </a:solidFill>
            <a:ln w="9525">
              <a:solidFill>
                <a:srgbClr val="FFCC99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endParaRPr lang="en-US" dirty="0" smtClean="0"/>
            </a:p>
            <a:p>
              <a:pPr algn="ctr"/>
              <a:r>
                <a:rPr lang="en-US" sz="2400" dirty="0" err="1" smtClean="0"/>
                <a:t>getName</a:t>
              </a:r>
              <a:r>
                <a:rPr lang="en-US" sz="2400" dirty="0" smtClean="0"/>
                <a:t>()</a:t>
              </a:r>
              <a:endParaRPr lang="en-US" sz="2400" dirty="0"/>
            </a:p>
          </p:txBody>
        </p:sp>
        <p:sp>
          <p:nvSpPr>
            <p:cNvPr id="31" name="Rectangle 12"/>
            <p:cNvSpPr>
              <a:spLocks noChangeArrowheads="1"/>
            </p:cNvSpPr>
            <p:nvPr/>
          </p:nvSpPr>
          <p:spPr bwMode="auto">
            <a:xfrm>
              <a:off x="3866" y="1008"/>
              <a:ext cx="593" cy="288"/>
            </a:xfrm>
            <a:prstGeom prst="rect">
              <a:avLst/>
            </a:prstGeom>
            <a:solidFill>
              <a:srgbClr val="CCFFCC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r>
                <a:rPr lang="en-US" dirty="0" smtClean="0"/>
                <a:t>C</a:t>
              </a:r>
              <a:endParaRPr lang="en-US" dirty="0"/>
            </a:p>
          </p:txBody>
        </p:sp>
      </p:grpSp>
      <p:sp>
        <p:nvSpPr>
          <p:cNvPr id="36" name="Line 23"/>
          <p:cNvSpPr>
            <a:spLocks noChangeShapeType="1"/>
          </p:cNvSpPr>
          <p:nvPr/>
        </p:nvSpPr>
        <p:spPr bwMode="auto">
          <a:xfrm>
            <a:off x="2514600" y="2133600"/>
            <a:ext cx="1447800" cy="228600"/>
          </a:xfrm>
          <a:prstGeom prst="line">
            <a:avLst/>
          </a:prstGeom>
          <a:noFill/>
          <a:ln w="9525">
            <a:solidFill>
              <a:srgbClr val="FF00FF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38" name="Text Box 25"/>
          <p:cNvSpPr txBox="1">
            <a:spLocks noChangeArrowheads="1"/>
          </p:cNvSpPr>
          <p:nvPr/>
        </p:nvSpPr>
        <p:spPr bwMode="auto">
          <a:xfrm>
            <a:off x="762000" y="3886200"/>
            <a:ext cx="7239000" cy="249299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b="1" dirty="0"/>
              <a:t>null</a:t>
            </a:r>
            <a:r>
              <a:rPr lang="en-US" dirty="0"/>
              <a:t> denotes </a:t>
            </a:r>
            <a:r>
              <a:rPr lang="en-US" dirty="0" smtClean="0"/>
              <a:t>the absence </a:t>
            </a:r>
            <a:r>
              <a:rPr lang="en-US" dirty="0"/>
              <a:t>of a name.</a:t>
            </a:r>
          </a:p>
          <a:p>
            <a:pPr>
              <a:spcBef>
                <a:spcPct val="50000"/>
              </a:spcBef>
            </a:pPr>
            <a:r>
              <a:rPr lang="en-US" b="1" dirty="0" smtClean="0"/>
              <a:t>v2</a:t>
            </a:r>
            <a:r>
              <a:rPr lang="en-US" dirty="0" smtClean="0"/>
              <a:t>.getName</a:t>
            </a:r>
            <a:r>
              <a:rPr lang="en-US" dirty="0"/>
              <a:t>() is a mistake! </a:t>
            </a:r>
            <a:r>
              <a:rPr lang="en-US" dirty="0" smtClean="0"/>
              <a:t>Program stops with a </a:t>
            </a:r>
            <a:r>
              <a:rPr lang="en-US" dirty="0" err="1" smtClean="0">
                <a:solidFill>
                  <a:srgbClr val="FF0000"/>
                </a:solidFill>
              </a:rPr>
              <a:t>NullPointerException</a:t>
            </a:r>
            <a:r>
              <a:rPr lang="en-US" dirty="0" smtClean="0"/>
              <a:t> </a:t>
            </a:r>
          </a:p>
          <a:p>
            <a:pPr>
              <a:spcBef>
                <a:spcPct val="50000"/>
              </a:spcBef>
            </a:pPr>
            <a:r>
              <a:rPr lang="en-US" dirty="0" smtClean="0"/>
              <a:t>You can write assignments like:   </a:t>
            </a:r>
            <a:r>
              <a:rPr lang="en-US" dirty="0" smtClean="0">
                <a:solidFill>
                  <a:srgbClr val="800000"/>
                </a:solidFill>
              </a:rPr>
              <a:t>v1=  </a:t>
            </a:r>
            <a:r>
              <a:rPr lang="en-US" b="1" dirty="0" smtClean="0">
                <a:solidFill>
                  <a:srgbClr val="800000"/>
                </a:solidFill>
              </a:rPr>
              <a:t>null</a:t>
            </a:r>
            <a:r>
              <a:rPr lang="en-US" dirty="0" smtClean="0">
                <a:solidFill>
                  <a:srgbClr val="800000"/>
                </a:solidFill>
              </a:rPr>
              <a:t>;</a:t>
            </a:r>
          </a:p>
          <a:p>
            <a:pPr>
              <a:spcBef>
                <a:spcPct val="50000"/>
              </a:spcBef>
            </a:pPr>
            <a:r>
              <a:rPr lang="en-US" dirty="0"/>
              <a:t>a</a:t>
            </a:r>
            <a:r>
              <a:rPr lang="en-US" dirty="0" smtClean="0"/>
              <a:t>nd expressions like:                    </a:t>
            </a:r>
            <a:r>
              <a:rPr lang="en-US" dirty="0" smtClean="0">
                <a:solidFill>
                  <a:srgbClr val="800000"/>
                </a:solidFill>
              </a:rPr>
              <a:t>v1 == </a:t>
            </a:r>
            <a:r>
              <a:rPr lang="en-US" b="1" dirty="0" smtClean="0">
                <a:solidFill>
                  <a:srgbClr val="800000"/>
                </a:solidFill>
              </a:rPr>
              <a:t>null</a:t>
            </a:r>
            <a:endParaRPr lang="en-US" b="1" dirty="0">
              <a:solidFill>
                <a:srgbClr val="8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4209238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Hello World!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20</a:t>
            </a:fld>
            <a:endParaRPr lang="en-US"/>
          </a:p>
        </p:txBody>
      </p:sp>
      <p:sp>
        <p:nvSpPr>
          <p:cNvPr id="5" name="Rectangle 4"/>
          <p:cNvSpPr/>
          <p:nvPr/>
        </p:nvSpPr>
        <p:spPr>
          <a:xfrm>
            <a:off x="609600" y="1900733"/>
            <a:ext cx="7848600" cy="3046988"/>
          </a:xfrm>
          <a:prstGeom prst="rect">
            <a:avLst/>
          </a:prstGeom>
          <a:solidFill>
            <a:srgbClr val="FFFF8B"/>
          </a:solidFill>
        </p:spPr>
        <p:txBody>
          <a:bodyPr wrap="square">
            <a:spAutoFit/>
          </a:bodyPr>
          <a:lstStyle/>
          <a:p>
            <a:r>
              <a:rPr lang="en-US" sz="2400" dirty="0" smtClean="0">
                <a:solidFill>
                  <a:srgbClr val="008000"/>
                </a:solidFill>
              </a:rPr>
              <a:t>/** A </a:t>
            </a:r>
            <a:r>
              <a:rPr lang="en-US" sz="2400" dirty="0">
                <a:solidFill>
                  <a:srgbClr val="008000"/>
                </a:solidFill>
              </a:rPr>
              <a:t>simple program that prints Hello, world</a:t>
            </a:r>
            <a:r>
              <a:rPr lang="en-US" sz="2400" dirty="0" smtClean="0">
                <a:solidFill>
                  <a:srgbClr val="008000"/>
                </a:solidFill>
              </a:rPr>
              <a:t>!</a:t>
            </a:r>
            <a:r>
              <a:rPr lang="en-US" sz="2400" dirty="0">
                <a:solidFill>
                  <a:srgbClr val="008000"/>
                </a:solidFill>
              </a:rPr>
              <a:t> </a:t>
            </a:r>
            <a:r>
              <a:rPr lang="en-US" sz="2400" dirty="0" smtClean="0">
                <a:solidFill>
                  <a:srgbClr val="008000"/>
                </a:solidFill>
              </a:rPr>
              <a:t>*</a:t>
            </a:r>
            <a:r>
              <a:rPr lang="en-US" sz="2400" dirty="0">
                <a:solidFill>
                  <a:srgbClr val="008000"/>
                </a:solidFill>
              </a:rPr>
              <a:t>/</a:t>
            </a:r>
          </a:p>
          <a:p>
            <a:r>
              <a:rPr lang="en-US" sz="2400" b="1" dirty="0"/>
              <a:t>public</a:t>
            </a:r>
            <a:r>
              <a:rPr lang="en-US" sz="2400" dirty="0"/>
              <a:t> </a:t>
            </a:r>
            <a:r>
              <a:rPr lang="en-US" sz="2400" b="1" dirty="0"/>
              <a:t>class</a:t>
            </a:r>
            <a:r>
              <a:rPr lang="en-US" sz="2400" dirty="0"/>
              <a:t> </a:t>
            </a:r>
            <a:r>
              <a:rPr lang="en-US" sz="2400" dirty="0" err="1"/>
              <a:t>myClass</a:t>
            </a:r>
            <a:r>
              <a:rPr lang="en-US" sz="2400" dirty="0"/>
              <a:t> </a:t>
            </a:r>
            <a:r>
              <a:rPr lang="en-US" sz="2400" dirty="0" smtClean="0"/>
              <a:t>{</a:t>
            </a:r>
          </a:p>
          <a:p>
            <a:endParaRPr lang="en-US" sz="2400" dirty="0" smtClean="0"/>
          </a:p>
          <a:p>
            <a:r>
              <a:rPr lang="en-US" sz="2400" dirty="0"/>
              <a:t> </a:t>
            </a:r>
            <a:r>
              <a:rPr lang="en-US" sz="2400" dirty="0" smtClean="0"/>
              <a:t>     </a:t>
            </a:r>
            <a:r>
              <a:rPr lang="en-US" sz="2400" dirty="0" smtClean="0">
                <a:solidFill>
                  <a:srgbClr val="008000"/>
                </a:solidFill>
              </a:rPr>
              <a:t>/** Called to start program. */</a:t>
            </a:r>
            <a:endParaRPr lang="en-US" sz="2400" dirty="0">
              <a:solidFill>
                <a:srgbClr val="008000"/>
              </a:solidFill>
            </a:endParaRPr>
          </a:p>
          <a:p>
            <a:r>
              <a:rPr lang="en-US" sz="2400" dirty="0" smtClean="0"/>
              <a:t>      </a:t>
            </a:r>
            <a:r>
              <a:rPr lang="en-US" sz="2400" b="1" dirty="0" smtClean="0"/>
              <a:t>public</a:t>
            </a:r>
            <a:r>
              <a:rPr lang="en-US" sz="2400" dirty="0" smtClean="0"/>
              <a:t> </a:t>
            </a:r>
            <a:r>
              <a:rPr lang="en-US" sz="2400" b="1" dirty="0"/>
              <a:t>static</a:t>
            </a:r>
            <a:r>
              <a:rPr lang="en-US" sz="2400" dirty="0"/>
              <a:t> </a:t>
            </a:r>
            <a:r>
              <a:rPr lang="en-US" sz="2400" b="1" dirty="0"/>
              <a:t>void</a:t>
            </a:r>
            <a:r>
              <a:rPr lang="en-US" sz="2400" dirty="0"/>
              <a:t> </a:t>
            </a:r>
            <a:r>
              <a:rPr lang="en-US" sz="2400" dirty="0" smtClean="0"/>
              <a:t>main(String[ ] </a:t>
            </a:r>
            <a:r>
              <a:rPr lang="en-US" sz="2400" dirty="0" err="1"/>
              <a:t>args</a:t>
            </a:r>
            <a:r>
              <a:rPr lang="en-US" sz="2400" dirty="0"/>
              <a:t>) {</a:t>
            </a:r>
          </a:p>
          <a:p>
            <a:r>
              <a:rPr lang="en-US" sz="2400" dirty="0" smtClean="0"/>
              <a:t>           </a:t>
            </a:r>
            <a:r>
              <a:rPr lang="en-US" sz="2400" dirty="0" err="1" smtClean="0"/>
              <a:t>System.</a:t>
            </a:r>
            <a:r>
              <a:rPr lang="en-US" sz="2400" i="1" dirty="0" err="1" smtClean="0"/>
              <a:t>out.println</a:t>
            </a:r>
            <a:r>
              <a:rPr lang="en-US" sz="2400" i="1" dirty="0"/>
              <a:t>("Hello, world!");</a:t>
            </a:r>
          </a:p>
          <a:p>
            <a:r>
              <a:rPr lang="en-US" sz="2400" dirty="0" smtClean="0"/>
              <a:t>    }</a:t>
            </a:r>
            <a:endParaRPr lang="en-US" sz="2400" dirty="0"/>
          </a:p>
          <a:p>
            <a:r>
              <a:rPr lang="en-US" sz="2400" dirty="0"/>
              <a:t>}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6248400" y="2514600"/>
            <a:ext cx="2489233" cy="830997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sz="2400" dirty="0" err="1" smtClean="0"/>
              <a:t>args</a:t>
            </a:r>
            <a:r>
              <a:rPr lang="en-US" sz="2400" dirty="0" smtClean="0"/>
              <a:t> is an array of</a:t>
            </a:r>
          </a:p>
          <a:p>
            <a:r>
              <a:rPr lang="en-US" sz="2400" dirty="0" smtClean="0"/>
              <a:t>String elements</a:t>
            </a:r>
            <a:endParaRPr lang="en-US" sz="2400" dirty="0"/>
          </a:p>
        </p:txBody>
      </p:sp>
      <p:cxnSp>
        <p:nvCxnSpPr>
          <p:cNvPr id="6" name="Straight Arrow Connector 5"/>
          <p:cNvCxnSpPr>
            <a:stCxn id="4" idx="1"/>
          </p:cNvCxnSpPr>
          <p:nvPr/>
        </p:nvCxnSpPr>
        <p:spPr>
          <a:xfrm flipH="1">
            <a:off x="5334000" y="2930099"/>
            <a:ext cx="914400" cy="575101"/>
          </a:xfrm>
          <a:prstGeom prst="straightConnector1">
            <a:avLst/>
          </a:prstGeom>
          <a:ln w="47625"/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TextBox 8"/>
          <p:cNvSpPr txBox="1"/>
          <p:nvPr/>
        </p:nvSpPr>
        <p:spPr>
          <a:xfrm>
            <a:off x="3124200" y="4724400"/>
            <a:ext cx="3962400" cy="1569660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We explain </a:t>
            </a:r>
            <a:r>
              <a:rPr lang="en-US" sz="2400" b="1" dirty="0" smtClean="0">
                <a:solidFill>
                  <a:srgbClr val="800000"/>
                </a:solidFill>
              </a:rPr>
              <a:t>static</a:t>
            </a:r>
            <a:r>
              <a:rPr lang="en-US" sz="2400" dirty="0" smtClean="0">
                <a:solidFill>
                  <a:srgbClr val="800000"/>
                </a:solidFill>
              </a:rPr>
              <a:t> </a:t>
            </a:r>
            <a:r>
              <a:rPr lang="en-US" sz="2400" dirty="0" smtClean="0"/>
              <a:t>next week.</a:t>
            </a:r>
          </a:p>
          <a:p>
            <a:r>
              <a:rPr lang="en-US" sz="2400" b="1" dirty="0" smtClean="0">
                <a:solidFill>
                  <a:srgbClr val="800000"/>
                </a:solidFill>
              </a:rPr>
              <a:t>Briefly</a:t>
            </a:r>
            <a:r>
              <a:rPr lang="en-US" sz="2400" dirty="0" smtClean="0"/>
              <a:t>: there is only one copy of procedure </a:t>
            </a:r>
            <a:r>
              <a:rPr lang="en-US" sz="2400" dirty="0" smtClean="0">
                <a:solidFill>
                  <a:srgbClr val="800000"/>
                </a:solidFill>
              </a:rPr>
              <a:t>main</a:t>
            </a:r>
            <a:r>
              <a:rPr lang="en-US" sz="2400" dirty="0" smtClean="0"/>
              <a:t>, and it is not in any object </a:t>
            </a:r>
            <a:endParaRPr lang="en-US" sz="2400" dirty="0"/>
          </a:p>
        </p:txBody>
      </p:sp>
      <p:cxnSp>
        <p:nvCxnSpPr>
          <p:cNvPr id="10" name="Straight Arrow Connector 9"/>
          <p:cNvCxnSpPr>
            <a:stCxn id="9" idx="1"/>
          </p:cNvCxnSpPr>
          <p:nvPr/>
        </p:nvCxnSpPr>
        <p:spPr>
          <a:xfrm flipH="1" flipV="1">
            <a:off x="2514600" y="3810000"/>
            <a:ext cx="609600" cy="1699230"/>
          </a:xfrm>
          <a:prstGeom prst="straightConnector1">
            <a:avLst/>
          </a:prstGeom>
          <a:ln w="47625"/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05994153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Relationship Id="rId2" Type="http://schemas.openxmlformats.org/officeDocument/2006/relationships/image" Target="../media/image2.jpeg"/></Relationships>
</file>

<file path=ppt/theme/theme1.xml><?xml version="1.0" encoding="utf-8"?>
<a:theme xmlns:a="http://schemas.openxmlformats.org/drawingml/2006/main" name="Median">
  <a:themeElements>
    <a:clrScheme name="Median">
      <a:dk1>
        <a:sysClr val="windowText" lastClr="000000"/>
      </a:dk1>
      <a:lt1>
        <a:sysClr val="window" lastClr="FFFFFF"/>
      </a:lt1>
      <a:dk2>
        <a:srgbClr val="775F55"/>
      </a:dk2>
      <a:lt2>
        <a:srgbClr val="EBDDC3"/>
      </a:lt2>
      <a:accent1>
        <a:srgbClr val="94B6D2"/>
      </a:accent1>
      <a:accent2>
        <a:srgbClr val="DD8047"/>
      </a:accent2>
      <a:accent3>
        <a:srgbClr val="A5AB81"/>
      </a:accent3>
      <a:accent4>
        <a:srgbClr val="D8B25C"/>
      </a:accent4>
      <a:accent5>
        <a:srgbClr val="7BA79D"/>
      </a:accent5>
      <a:accent6>
        <a:srgbClr val="968C8C"/>
      </a:accent6>
      <a:hlink>
        <a:srgbClr val="F7B615"/>
      </a:hlink>
      <a:folHlink>
        <a:srgbClr val="704404"/>
      </a:folHlink>
    </a:clrScheme>
    <a:fontScheme name="Median">
      <a:maj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inorFont>
    </a:fontScheme>
    <a:fmtScheme name="Median">
      <a:fillStyleLst>
        <a:solidFill>
          <a:schemeClr val="phClr"/>
        </a:solidFill>
        <a:solidFill>
          <a:schemeClr val="phClr">
            <a:tint val="50000"/>
          </a:schemeClr>
        </a:solidFill>
        <a:solidFill>
          <a:schemeClr val="phClr"/>
        </a:solidFill>
      </a:fillStyleLst>
      <a:lnStyleLst>
        <a:ln w="100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47625" cap="flat" cmpd="dbl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  <a:scene3d>
            <a:camera prst="isometricTopDown" fov="0">
              <a:rot lat="0" lon="0" rev="0"/>
            </a:camera>
            <a:lightRig rig="balanced" dir="t">
              <a:rot lat="0" lon="0" rev="13800000"/>
            </a:lightRig>
          </a:scene3d>
          <a:sp3d extrusionH="12700" prstMaterial="plastic">
            <a:bevelT w="38100" h="25400" prst="softRound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  <a:blipFill>
          <a:blip xmlns:r="http://schemas.openxmlformats.org/officeDocument/2006/relationships" r:embed="rId2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Median</Template>
  <TotalTime>6507</TotalTime>
  <Words>1884</Words>
  <Application>Microsoft Macintosh PowerPoint</Application>
  <PresentationFormat>On-screen Show (4:3)</PresentationFormat>
  <Paragraphs>319</Paragraphs>
  <Slides>20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20</vt:i4>
      </vt:variant>
    </vt:vector>
  </HeadingPairs>
  <TitlesOfParts>
    <vt:vector size="21" baseType="lpstr">
      <vt:lpstr>Median</vt:lpstr>
      <vt:lpstr>CS/ENGRD 2110 Fall 2016</vt:lpstr>
      <vt:lpstr>CMS VideoNote.com, PPT slides, DrJava, Book</vt:lpstr>
      <vt:lpstr>Next week’s recitation!</vt:lpstr>
      <vt:lpstr>Java OO (Object Orientation)</vt:lpstr>
      <vt:lpstr>Homework</vt:lpstr>
      <vt:lpstr>Java OO</vt:lpstr>
      <vt:lpstr>Drawing an object of class javax.swing.JFrame</vt:lpstr>
      <vt:lpstr>Evaluation of new-expression creates an object</vt:lpstr>
      <vt:lpstr>A class variable contains the name of an object</vt:lpstr>
      <vt:lpstr>A class variable contains the name of an object</vt:lpstr>
      <vt:lpstr>Class definition</vt:lpstr>
      <vt:lpstr>First class definition</vt:lpstr>
      <vt:lpstr>Class extends (is a subclass of) JFrame</vt:lpstr>
      <vt:lpstr>Class definition with a function definition</vt:lpstr>
      <vt:lpstr>Inside-out rule for finding declaration</vt:lpstr>
      <vt:lpstr>Inside-out rule for finding declaration</vt:lpstr>
      <vt:lpstr>Class definition with a procedure definition</vt:lpstr>
      <vt:lpstr>Using an object of class Date</vt:lpstr>
      <vt:lpstr>About null</vt:lpstr>
      <vt:lpstr>Hello World!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CS/ENGRD 2110 (formerly CS 211) Fall 2009</dc:title>
  <dc:creator>Ken</dc:creator>
  <cp:lastModifiedBy>David Gries</cp:lastModifiedBy>
  <cp:revision>254</cp:revision>
  <cp:lastPrinted>2016-08-24T14:46:49Z</cp:lastPrinted>
  <dcterms:created xsi:type="dcterms:W3CDTF">2006-08-16T00:00:00Z</dcterms:created>
  <dcterms:modified xsi:type="dcterms:W3CDTF">2016-08-25T17:28:21Z</dcterms:modified>
</cp:coreProperties>
</file>