
<file path=[Content_Types].xml><?xml version="1.0" encoding="utf-8"?>
<Types xmlns="http://schemas.openxmlformats.org/package/2006/content-types">
  <Default Extension="xml" ContentType="application/xml"/>
  <Default Extension="jpeg" ContentType="image/jpeg"/>
  <Default Extension="jpg" ContentType="image/jpeg"/>
  <Default Extension="rels" ContentType="application/vnd.openxmlformats-package.relationships+xml"/>
  <Default Extension="gif" ContentType="image/gif"/>
  <Default Extension="bin" ContentType="application/vnd.openxmlformats-officedocument.presentationml.printerSettings"/>
  <Default Extension="png" ContentType="image/png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slides/slide11.xml" ContentType="application/vnd.openxmlformats-officedocument.presentationml.slide+xml"/>
  <Override PartName="/ppt/slides/slide12.xml" ContentType="application/vnd.openxmlformats-officedocument.presentationml.slide+xml"/>
  <Override PartName="/ppt/slides/slide13.xml" ContentType="application/vnd.openxmlformats-officedocument.presentationml.slide+xml"/>
  <Override PartName="/ppt/slides/slide14.xml" ContentType="application/vnd.openxmlformats-officedocument.presentationml.slide+xml"/>
  <Override PartName="/ppt/slides/slide15.xml" ContentType="application/vnd.openxmlformats-officedocument.presentationml.slide+xml"/>
  <Override PartName="/ppt/slides/slide16.xml" ContentType="application/vnd.openxmlformats-officedocument.presentationml.slide+xml"/>
  <Override PartName="/ppt/slides/slide17.xml" ContentType="application/vnd.openxmlformats-officedocument.presentationml.slide+xml"/>
  <Override PartName="/ppt/slides/slide18.xml" ContentType="application/vnd.openxmlformats-officedocument.presentationml.slide+xml"/>
  <Override PartName="/ppt/slides/slide19.xml" ContentType="application/vnd.openxmlformats-officedocument.presentationml.slide+xml"/>
  <Override PartName="/ppt/slides/slide20.xml" ContentType="application/vnd.openxmlformats-officedocument.presentationml.slide+xml"/>
  <Override PartName="/ppt/slides/slide21.xml" ContentType="application/vnd.openxmlformats-officedocument.presentationml.slide+xml"/>
  <Override PartName="/ppt/slides/slide22.xml" ContentType="application/vnd.openxmlformats-officedocument.presentationml.slide+xml"/>
  <Override PartName="/ppt/slides/slide23.xml" ContentType="application/vnd.openxmlformats-officedocument.presentationml.slide+xml"/>
  <Override PartName="/ppt/slides/slide24.xml" ContentType="application/vnd.openxmlformats-officedocument.presentationml.slide+xml"/>
  <Override PartName="/ppt/slides/slide25.xml" ContentType="application/vnd.openxmlformats-officedocument.presentationml.slide+xml"/>
  <Override PartName="/ppt/slides/slide26.xml" ContentType="application/vnd.openxmlformats-officedocument.presentationml.slide+xml"/>
  <Override PartName="/ppt/slides/slide27.xml" ContentType="application/vnd.openxmlformats-officedocument.presentationml.slide+xml"/>
  <Override PartName="/ppt/slides/slide28.xml" ContentType="application/vnd.openxmlformats-officedocument.presentationml.slide+xml"/>
  <Override PartName="/ppt/slides/slide29.xml" ContentType="application/vnd.openxmlformats-officedocument.presentationml.slide+xml"/>
  <Override PartName="/ppt/slides/slide30.xml" ContentType="application/vnd.openxmlformats-officedocument.presentationml.slide+xml"/>
  <Override PartName="/ppt/slides/slide31.xml" ContentType="application/vnd.openxmlformats-officedocument.presentationml.slide+xml"/>
  <Override PartName="/ppt/slides/slide32.xml" ContentType="application/vnd.openxmlformats-officedocument.presentationml.slide+xml"/>
  <Override PartName="/ppt/slides/slide33.xml" ContentType="application/vnd.openxmlformats-officedocument.presentationml.slide+xml"/>
  <Override PartName="/ppt/slides/slide34.xml" ContentType="application/vnd.openxmlformats-officedocument.presentationml.slide+xml"/>
  <Override PartName="/ppt/slides/slide35.xml" ContentType="application/vnd.openxmlformats-officedocument.presentationml.slide+xml"/>
  <Override PartName="/ppt/notesMasters/notesMaster1.xml" ContentType="application/vnd.openxmlformats-officedocument.presentationml.notesMaster+xml"/>
  <Override PartName="/ppt/handoutMasters/handoutMaster1.xml" ContentType="application/vnd.openxmlformats-officedocument.presentationml.handoutMaster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theme/theme2.xml" ContentType="application/vnd.openxmlformats-officedocument.theme+xml"/>
  <Override PartName="/ppt/theme/theme3.xml" ContentType="application/vnd.openxmlformats-officedocument.theme+xml"/>
  <Override PartName="/ppt/notesSlides/notesSlide1.xml" ContentType="application/vnd.openxmlformats-officedocument.presentationml.notesSlide+xml"/>
  <Override PartName="/ppt/notesSlides/notesSlide2.xml" ContentType="application/vnd.openxmlformats-officedocument.presentationml.notesSlide+xml"/>
  <Override PartName="/ppt/notesSlides/notesSlide3.xml" ContentType="application/vnd.openxmlformats-officedocument.presentationml.notesSlide+xml"/>
  <Override PartName="/ppt/notesSlides/notesSlide4.xml" ContentType="application/vnd.openxmlformats-officedocument.presentationml.notesSlide+xml"/>
  <Override PartName="/ppt/notesSlides/notesSlide5.xml" ContentType="application/vnd.openxmlformats-officedocument.presentationml.notesSlide+xml"/>
  <Override PartName="/docProps/core.xml" ContentType="application/vnd.openxmlformats-package.core-properties+xml"/>
  <Override PartName="/docProps/app.xml" ContentType="application/vnd.openxmlformats-officedocument.extended-properties+xml"/>
</Types>
</file>

<file path=_rels/.rels><?xml version="1.0" encoding="UTF-8" standalone="yes"?>
<Relationships xmlns="http://schemas.openxmlformats.org/package/2006/relationships"><Relationship Id="rId3" Type="http://schemas.openxmlformats.org/package/2006/relationships/metadata/core-properties" Target="docProps/core.xml"/><Relationship Id="rId4" Type="http://schemas.openxmlformats.org/officeDocument/2006/relationships/extended-properties" Target="docProps/app.xml"/><Relationship Id="rId1" Type="http://schemas.openxmlformats.org/officeDocument/2006/relationships/officeDocument" Target="ppt/presentation.xml"/><Relationship Id="rId2" Type="http://schemas.openxmlformats.org/package/2006/relationships/metadata/thumbnail" Target="docProps/thumbnail.jpeg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 showSpecialPlsOnTitleSld="0" saveSubsetFonts="1">
  <p:sldMasterIdLst>
    <p:sldMasterId id="2147483672" r:id="rId1"/>
  </p:sldMasterIdLst>
  <p:notesMasterIdLst>
    <p:notesMasterId r:id="rId37"/>
  </p:notesMasterIdLst>
  <p:handoutMasterIdLst>
    <p:handoutMasterId r:id="rId38"/>
  </p:handoutMasterIdLst>
  <p:sldIdLst>
    <p:sldId id="256" r:id="rId2"/>
    <p:sldId id="325" r:id="rId3"/>
    <p:sldId id="328" r:id="rId4"/>
    <p:sldId id="298" r:id="rId5"/>
    <p:sldId id="300" r:id="rId6"/>
    <p:sldId id="327" r:id="rId7"/>
    <p:sldId id="299" r:id="rId8"/>
    <p:sldId id="321" r:id="rId9"/>
    <p:sldId id="260" r:id="rId10"/>
    <p:sldId id="322" r:id="rId11"/>
    <p:sldId id="302" r:id="rId12"/>
    <p:sldId id="301" r:id="rId13"/>
    <p:sldId id="306" r:id="rId14"/>
    <p:sldId id="289" r:id="rId15"/>
    <p:sldId id="265" r:id="rId16"/>
    <p:sldId id="307" r:id="rId17"/>
    <p:sldId id="269" r:id="rId18"/>
    <p:sldId id="270" r:id="rId19"/>
    <p:sldId id="329" r:id="rId20"/>
    <p:sldId id="290" r:id="rId21"/>
    <p:sldId id="308" r:id="rId22"/>
    <p:sldId id="320" r:id="rId23"/>
    <p:sldId id="324" r:id="rId24"/>
    <p:sldId id="309" r:id="rId25"/>
    <p:sldId id="310" r:id="rId26"/>
    <p:sldId id="323" r:id="rId27"/>
    <p:sldId id="311" r:id="rId28"/>
    <p:sldId id="318" r:id="rId29"/>
    <p:sldId id="312" r:id="rId30"/>
    <p:sldId id="313" r:id="rId31"/>
    <p:sldId id="315" r:id="rId32"/>
    <p:sldId id="314" r:id="rId33"/>
    <p:sldId id="316" r:id="rId34"/>
    <p:sldId id="317" r:id="rId35"/>
    <p:sldId id="319" r:id="rId36"/>
  </p:sldIdLst>
  <p:sldSz cx="9144000" cy="6858000" type="screen4x3"/>
  <p:notesSz cx="7315200" cy="9601200"/>
  <p:defaultTextStyle>
    <a:defPPr>
      <a:defRPr lang="en-U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prnPr prnWhat="handouts6" frameSlides="1"/>
  <p:showPr showNarration="1">
    <p:browse/>
    <p:sldAll/>
    <p:penClr>
      <a:srgbClr val="FF0000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F3300"/>
    <a:srgbClr val="FF9900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220"/>
    </p:ext>
  </p:extLst>
</p:presentationPr>
</file>

<file path=ppt/tableStyles.xml><?xml version="1.0" encoding="utf-8"?>
<a:tblStyleLst xmlns:a="http://schemas.openxmlformats.org/drawingml/2006/main" def="{5C22544A-7EE6-4342-B048-85BDC9FD1C3A}">
  <a:tblStyle styleId="{5C22544A-7EE6-4342-B048-85BDC9FD1C3A}" styleName="Medium Style 2 - Accent 1">
    <a:wholeTbl>
      <a:tcTxStyle>
        <a:fontRef idx="minor">
          <a:prstClr val="black"/>
        </a:fontRef>
        <a:schemeClr val="dk1"/>
      </a:tcTxStyle>
      <a:tcStyle>
        <a:tcBdr>
          <a:left>
            <a:ln w="12700" cmpd="sng">
              <a:solidFill>
                <a:schemeClr val="lt1"/>
              </a:solidFill>
            </a:ln>
          </a:left>
          <a:right>
            <a:ln w="12700" cmpd="sng">
              <a:solidFill>
                <a:schemeClr val="lt1"/>
              </a:solidFill>
            </a:ln>
          </a:right>
          <a:top>
            <a:ln w="12700" cmpd="sng">
              <a:solidFill>
                <a:schemeClr val="lt1"/>
              </a:solidFill>
            </a:ln>
          </a:top>
          <a:bottom>
            <a:ln w="12700" cmpd="sng">
              <a:solidFill>
                <a:schemeClr val="lt1"/>
              </a:solidFill>
            </a:ln>
          </a:bottom>
          <a:insideH>
            <a:ln w="12700" cmpd="sng">
              <a:solidFill>
                <a:schemeClr val="lt1"/>
              </a:solidFill>
            </a:ln>
          </a:insideH>
          <a:insideV>
            <a:ln w="12700" cmpd="sng">
              <a:solidFill>
                <a:schemeClr val="lt1"/>
              </a:solidFill>
            </a:ln>
          </a:insideV>
        </a:tcBdr>
        <a:fill>
          <a:solidFill>
            <a:schemeClr val="accent1">
              <a:tint val="20000"/>
            </a:schemeClr>
          </a:solidFill>
        </a:fill>
      </a:tcStyle>
    </a:wholeTbl>
    <a:band1H>
      <a:tcStyle>
        <a:tcBdr/>
        <a:fill>
          <a:solidFill>
            <a:schemeClr val="accent1">
              <a:tint val="40000"/>
            </a:schemeClr>
          </a:solidFill>
        </a:fill>
      </a:tcStyle>
    </a:band1H>
    <a:band2H>
      <a:tcStyle>
        <a:tcBdr/>
      </a:tcStyle>
    </a:band2H>
    <a:band1V>
      <a:tcStyle>
        <a:tcBdr/>
        <a:fill>
          <a:solidFill>
            <a:schemeClr val="accent1">
              <a:tint val="40000"/>
            </a:schemeClr>
          </a:solidFill>
        </a:fill>
      </a:tcStyle>
    </a:band1V>
    <a:band2V>
      <a:tcStyle>
        <a:tcBdr/>
      </a:tcStyle>
    </a:band2V>
    <a:la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lastCol>
    <a:firstCol>
      <a:tcTxStyle b="on">
        <a:fontRef idx="minor">
          <a:prstClr val="black"/>
        </a:fontRef>
        <a:schemeClr val="lt1"/>
      </a:tcTxStyle>
      <a:tcStyle>
        <a:tcBdr/>
        <a:fill>
          <a:solidFill>
            <a:schemeClr val="accent1"/>
          </a:solidFill>
        </a:fill>
      </a:tcStyle>
    </a:firstCol>
    <a:lastRow>
      <a:tcTxStyle b="on">
        <a:fontRef idx="minor">
          <a:prstClr val="black"/>
        </a:fontRef>
        <a:schemeClr val="lt1"/>
      </a:tcTxStyle>
      <a:tcStyle>
        <a:tcBdr>
          <a:top>
            <a:ln w="38100" cmpd="sng">
              <a:solidFill>
                <a:schemeClr val="lt1"/>
              </a:solidFill>
            </a:ln>
          </a:top>
        </a:tcBdr>
        <a:fill>
          <a:solidFill>
            <a:schemeClr val="accent1"/>
          </a:solidFill>
        </a:fill>
      </a:tcStyle>
    </a:lastRow>
    <a:firstRow>
      <a:tcTxStyle b="on">
        <a:fontRef idx="minor">
          <a:prstClr val="black"/>
        </a:fontRef>
        <a:schemeClr val="lt1"/>
      </a:tcTxStyle>
      <a:tcStyle>
        <a:tcBdr>
          <a:bottom>
            <a:ln w="38100" cmpd="sng">
              <a:solidFill>
                <a:schemeClr val="lt1"/>
              </a:solidFill>
            </a:ln>
          </a:bottom>
        </a:tcBdr>
        <a:fill>
          <a:solidFill>
            <a:schemeClr val="accent1"/>
          </a:solidFill>
        </a:fill>
      </a:tcStyle>
    </a:firstRow>
  </a:tblStyle>
</a:tblStyleLst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36" autoAdjust="0"/>
    <p:restoredTop sz="94684" autoAdjust="0"/>
  </p:normalViewPr>
  <p:slideViewPr>
    <p:cSldViewPr>
      <p:cViewPr>
        <p:scale>
          <a:sx n="110" d="100"/>
          <a:sy n="110" d="100"/>
        </p:scale>
        <p:origin x="-80" y="680"/>
      </p:cViewPr>
      <p:guideLst>
        <p:guide orient="horz" pos="2112"/>
        <p:guide pos="1728"/>
      </p:guideLst>
    </p:cSldViewPr>
  </p:slideViewPr>
  <p:outlineViewPr>
    <p:cViewPr>
      <p:scale>
        <a:sx n="33" d="100"/>
        <a:sy n="33" d="100"/>
      </p:scale>
      <p:origin x="0" y="5370"/>
    </p:cViewPr>
  </p:outlineViewPr>
  <p:notesTextViewPr>
    <p:cViewPr>
      <p:scale>
        <a:sx n="100" d="100"/>
        <a:sy n="100" d="100"/>
      </p:scale>
      <p:origin x="0" y="0"/>
    </p:cViewPr>
  </p:notesTextViewPr>
  <p:sorterViewPr>
    <p:cViewPr>
      <p:scale>
        <a:sx n="66" d="100"/>
        <a:sy n="66" d="100"/>
      </p:scale>
      <p:origin x="0" y="0"/>
    </p:cViewPr>
  </p:sorterViewPr>
  <p:gridSpacing cx="76200" cy="76200"/>
</p:viewPr>
</file>

<file path=ppt/_rels/presentation.xml.rels><?xml version="1.0" encoding="UTF-8" standalone="yes"?>
<Relationships xmlns="http://schemas.openxmlformats.org/package/2006/relationships"><Relationship Id="rId20" Type="http://schemas.openxmlformats.org/officeDocument/2006/relationships/slide" Target="slides/slide19.xml"/><Relationship Id="rId21" Type="http://schemas.openxmlformats.org/officeDocument/2006/relationships/slide" Target="slides/slide20.xml"/><Relationship Id="rId22" Type="http://schemas.openxmlformats.org/officeDocument/2006/relationships/slide" Target="slides/slide21.xml"/><Relationship Id="rId23" Type="http://schemas.openxmlformats.org/officeDocument/2006/relationships/slide" Target="slides/slide22.xml"/><Relationship Id="rId24" Type="http://schemas.openxmlformats.org/officeDocument/2006/relationships/slide" Target="slides/slide23.xml"/><Relationship Id="rId25" Type="http://schemas.openxmlformats.org/officeDocument/2006/relationships/slide" Target="slides/slide24.xml"/><Relationship Id="rId26" Type="http://schemas.openxmlformats.org/officeDocument/2006/relationships/slide" Target="slides/slide25.xml"/><Relationship Id="rId27" Type="http://schemas.openxmlformats.org/officeDocument/2006/relationships/slide" Target="slides/slide26.xml"/><Relationship Id="rId28" Type="http://schemas.openxmlformats.org/officeDocument/2006/relationships/slide" Target="slides/slide27.xml"/><Relationship Id="rId29" Type="http://schemas.openxmlformats.org/officeDocument/2006/relationships/slide" Target="slides/slide28.xml"/><Relationship Id="rId1" Type="http://schemas.openxmlformats.org/officeDocument/2006/relationships/slideMaster" Target="slideMasters/slideMaster1.xml"/><Relationship Id="rId2" Type="http://schemas.openxmlformats.org/officeDocument/2006/relationships/slide" Target="slides/slide1.xml"/><Relationship Id="rId3" Type="http://schemas.openxmlformats.org/officeDocument/2006/relationships/slide" Target="slides/slide2.xml"/><Relationship Id="rId4" Type="http://schemas.openxmlformats.org/officeDocument/2006/relationships/slide" Target="slides/slide3.xml"/><Relationship Id="rId5" Type="http://schemas.openxmlformats.org/officeDocument/2006/relationships/slide" Target="slides/slide4.xml"/><Relationship Id="rId30" Type="http://schemas.openxmlformats.org/officeDocument/2006/relationships/slide" Target="slides/slide29.xml"/><Relationship Id="rId31" Type="http://schemas.openxmlformats.org/officeDocument/2006/relationships/slide" Target="slides/slide30.xml"/><Relationship Id="rId32" Type="http://schemas.openxmlformats.org/officeDocument/2006/relationships/slide" Target="slides/slide31.xml"/><Relationship Id="rId9" Type="http://schemas.openxmlformats.org/officeDocument/2006/relationships/slide" Target="slides/slide8.xml"/><Relationship Id="rId6" Type="http://schemas.openxmlformats.org/officeDocument/2006/relationships/slide" Target="slides/slide5.xml"/><Relationship Id="rId7" Type="http://schemas.openxmlformats.org/officeDocument/2006/relationships/slide" Target="slides/slide6.xml"/><Relationship Id="rId8" Type="http://schemas.openxmlformats.org/officeDocument/2006/relationships/slide" Target="slides/slide7.xml"/><Relationship Id="rId33" Type="http://schemas.openxmlformats.org/officeDocument/2006/relationships/slide" Target="slides/slide32.xml"/><Relationship Id="rId34" Type="http://schemas.openxmlformats.org/officeDocument/2006/relationships/slide" Target="slides/slide33.xml"/><Relationship Id="rId35" Type="http://schemas.openxmlformats.org/officeDocument/2006/relationships/slide" Target="slides/slide34.xml"/><Relationship Id="rId36" Type="http://schemas.openxmlformats.org/officeDocument/2006/relationships/slide" Target="slides/slide35.xml"/><Relationship Id="rId10" Type="http://schemas.openxmlformats.org/officeDocument/2006/relationships/slide" Target="slides/slide9.xml"/><Relationship Id="rId11" Type="http://schemas.openxmlformats.org/officeDocument/2006/relationships/slide" Target="slides/slide10.xml"/><Relationship Id="rId12" Type="http://schemas.openxmlformats.org/officeDocument/2006/relationships/slide" Target="slides/slide11.xml"/><Relationship Id="rId13" Type="http://schemas.openxmlformats.org/officeDocument/2006/relationships/slide" Target="slides/slide12.xml"/><Relationship Id="rId14" Type="http://schemas.openxmlformats.org/officeDocument/2006/relationships/slide" Target="slides/slide13.xml"/><Relationship Id="rId15" Type="http://schemas.openxmlformats.org/officeDocument/2006/relationships/slide" Target="slides/slide14.xml"/><Relationship Id="rId16" Type="http://schemas.openxmlformats.org/officeDocument/2006/relationships/slide" Target="slides/slide15.xml"/><Relationship Id="rId17" Type="http://schemas.openxmlformats.org/officeDocument/2006/relationships/slide" Target="slides/slide16.xml"/><Relationship Id="rId18" Type="http://schemas.openxmlformats.org/officeDocument/2006/relationships/slide" Target="slides/slide17.xml"/><Relationship Id="rId19" Type="http://schemas.openxmlformats.org/officeDocument/2006/relationships/slide" Target="slides/slide18.xml"/><Relationship Id="rId37" Type="http://schemas.openxmlformats.org/officeDocument/2006/relationships/notesMaster" Target="notesMasters/notesMaster1.xml"/><Relationship Id="rId38" Type="http://schemas.openxmlformats.org/officeDocument/2006/relationships/handoutMaster" Target="handoutMasters/handoutMaster1.xml"/><Relationship Id="rId39" Type="http://schemas.openxmlformats.org/officeDocument/2006/relationships/printerSettings" Target="printerSettings/printerSettings1.bin"/><Relationship Id="rId40" Type="http://schemas.openxmlformats.org/officeDocument/2006/relationships/presProps" Target="presProps.xml"/><Relationship Id="rId41" Type="http://schemas.openxmlformats.org/officeDocument/2006/relationships/viewProps" Target="viewProps.xml"/><Relationship Id="rId42" Type="http://schemas.openxmlformats.org/officeDocument/2006/relationships/theme" Target="theme/theme1.xml"/><Relationship Id="rId43" Type="http://schemas.openxmlformats.org/officeDocument/2006/relationships/tableStyles" Target="tableStyles.xml"/></Relationships>
</file>

<file path=ppt/handoutMasters/_rels/handout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3.xml"/></Relationships>
</file>

<file path=ppt/handoutMasters/handoutMaster1.xml><?xml version="1.0" encoding="utf-8"?>
<p:handout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sz="quarter" idx="1"/>
          </p:nvPr>
        </p:nvSpPr>
        <p:spPr>
          <a:xfrm>
            <a:off x="4143587" y="0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/>
          <a:lstStyle>
            <a:lvl1pPr algn="r">
              <a:defRPr sz="1300"/>
            </a:lvl1pPr>
          </a:lstStyle>
          <a:p>
            <a:fld id="{277A287A-1EF6-4C48-A821-600F40E24D5C}" type="datetime1">
              <a:rPr lang="x-none" smtClean="0"/>
              <a:t>8/23/16</a:t>
            </a:fld>
            <a:endParaRPr lang="fr-BE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2"/>
          </p:nvPr>
        </p:nvSpPr>
        <p:spPr>
          <a:xfrm>
            <a:off x="0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l">
              <a:defRPr sz="1300"/>
            </a:lvl1pPr>
          </a:lstStyle>
          <a:p>
            <a:endParaRPr lang="fr-BE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3"/>
          </p:nvPr>
        </p:nvSpPr>
        <p:spPr>
          <a:xfrm>
            <a:off x="4143587" y="9119474"/>
            <a:ext cx="3169920" cy="480060"/>
          </a:xfrm>
          <a:prstGeom prst="rect">
            <a:avLst/>
          </a:prstGeom>
        </p:spPr>
        <p:txBody>
          <a:bodyPr vert="horz" lIns="96661" tIns="48331" rIns="96661" bIns="48331" rtlCol="0" anchor="b"/>
          <a:lstStyle>
            <a:lvl1pPr algn="r">
              <a:defRPr sz="1300"/>
            </a:lvl1pPr>
          </a:lstStyle>
          <a:p>
            <a:fld id="{541A836A-809C-4B6B-8F3B-106C7434EABB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2958629511"/>
      </p:ext>
    </p:extLst>
  </p:cSld>
  <p:clrMap bg1="lt1" tx1="dk1" bg2="lt2" tx2="dk2" accent1="accent1" accent2="accent2" accent3="accent3" accent4="accent4" accent5="accent5" accent6="accent6" hlink="hlink" folHlink="folHlink"/>
  <p:hf hdr="0" ftr="0" dt="0"/>
</p:handoutMaster>
</file>

<file path=ppt/notesMasters/_rels/notesMaster1.xml.rels><?xml version="1.0" encoding="UTF-8" standalone="yes"?>
<Relationships xmlns="http://schemas.openxmlformats.org/package/2006/relationships"><Relationship Id="rId1" Type="http://schemas.openxmlformats.org/officeDocument/2006/relationships/theme" Target="../theme/theme2.xml"/></Relationships>
</file>

<file path=ppt/notesMasters/notesMaster1.xml><?xml version="1.0" encoding="utf-8"?>
<p:notes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Header Placeholder 1"/>
          <p:cNvSpPr>
            <a:spLocks noGrp="1"/>
          </p:cNvSpPr>
          <p:nvPr>
            <p:ph type="hdr" sz="quarter"/>
          </p:nvPr>
        </p:nvSpPr>
        <p:spPr>
          <a:xfrm>
            <a:off x="0" y="0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l">
              <a:defRPr sz="1200"/>
            </a:lvl1pPr>
          </a:lstStyle>
          <a:p>
            <a:endParaRPr lang="fr-BE"/>
          </a:p>
        </p:txBody>
      </p:sp>
      <p:sp>
        <p:nvSpPr>
          <p:cNvPr id="3" name="Date Placeholder 2"/>
          <p:cNvSpPr>
            <a:spLocks noGrp="1"/>
          </p:cNvSpPr>
          <p:nvPr>
            <p:ph type="dt" idx="1"/>
          </p:nvPr>
        </p:nvSpPr>
        <p:spPr>
          <a:xfrm>
            <a:off x="4143375" y="0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/>
          <a:lstStyle>
            <a:lvl1pPr algn="r">
              <a:defRPr sz="1200"/>
            </a:lvl1pPr>
          </a:lstStyle>
          <a:p>
            <a:fld id="{74FC5158-A339-5E4B-8BDA-20FA37F85875}" type="datetime1">
              <a:rPr lang="x-none" smtClean="0"/>
              <a:t>8/23/16</a:t>
            </a:fld>
            <a:endParaRPr lang="fr-BE"/>
          </a:p>
        </p:txBody>
      </p:sp>
      <p:sp>
        <p:nvSpPr>
          <p:cNvPr id="4" name="Slide Image Placeholder 3"/>
          <p:cNvSpPr>
            <a:spLocks noGrp="1" noRot="1" noChangeAspect="1"/>
          </p:cNvSpPr>
          <p:nvPr>
            <p:ph type="sldImg" idx="2"/>
          </p:nvPr>
        </p:nvSpPr>
        <p:spPr>
          <a:xfrm>
            <a:off x="1257300" y="720725"/>
            <a:ext cx="4800600" cy="3600450"/>
          </a:xfrm>
          <a:prstGeom prst="rect">
            <a:avLst/>
          </a:prstGeom>
          <a:noFill/>
          <a:ln w="12700">
            <a:solidFill>
              <a:prstClr val="black"/>
            </a:solidFill>
          </a:ln>
        </p:spPr>
        <p:txBody>
          <a:bodyPr vert="horz" lIns="91440" tIns="45720" rIns="91440" bIns="45720" rtlCol="0" anchor="ctr"/>
          <a:lstStyle/>
          <a:p>
            <a:endParaRPr lang="fr-BE"/>
          </a:p>
        </p:txBody>
      </p:sp>
      <p:sp>
        <p:nvSpPr>
          <p:cNvPr id="5" name="Notes Placeholder 4"/>
          <p:cNvSpPr>
            <a:spLocks noGrp="1"/>
          </p:cNvSpPr>
          <p:nvPr>
            <p:ph type="body" sz="quarter" idx="3"/>
          </p:nvPr>
        </p:nvSpPr>
        <p:spPr>
          <a:xfrm>
            <a:off x="731838" y="4560888"/>
            <a:ext cx="5851525" cy="4319587"/>
          </a:xfrm>
          <a:prstGeom prst="rect">
            <a:avLst/>
          </a:prstGeom>
        </p:spPr>
        <p:txBody>
          <a:bodyPr vert="horz" lIns="91440" tIns="45720" rIns="91440" bIns="45720" rtlCol="0">
            <a:normAutofit/>
          </a:bodyPr>
          <a:lstStyle/>
          <a:p>
            <a:pPr lvl="0"/>
            <a:r>
              <a:rPr lang="en-US" smtClean="0"/>
              <a:t>Click to edit Master text styles</a:t>
            </a:r>
          </a:p>
          <a:p>
            <a:pPr lvl="1"/>
            <a:r>
              <a:rPr lang="en-US" smtClean="0"/>
              <a:t>Second level</a:t>
            </a:r>
          </a:p>
          <a:p>
            <a:pPr lvl="2"/>
            <a:r>
              <a:rPr lang="en-US" smtClean="0"/>
              <a:t>Third level</a:t>
            </a:r>
          </a:p>
          <a:p>
            <a:pPr lvl="3"/>
            <a:r>
              <a:rPr lang="en-US" smtClean="0"/>
              <a:t>Fourth level</a:t>
            </a:r>
          </a:p>
          <a:p>
            <a:pPr lvl="4"/>
            <a:r>
              <a:rPr lang="en-US" smtClean="0"/>
              <a:t>Fifth level</a:t>
            </a:r>
            <a:endParaRPr lang="fr-BE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4"/>
          </p:nvPr>
        </p:nvSpPr>
        <p:spPr>
          <a:xfrm>
            <a:off x="0" y="9120188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l">
              <a:defRPr sz="1200"/>
            </a:lvl1pPr>
          </a:lstStyle>
          <a:p>
            <a:endParaRPr lang="fr-BE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5"/>
          </p:nvPr>
        </p:nvSpPr>
        <p:spPr>
          <a:xfrm>
            <a:off x="4143375" y="9120188"/>
            <a:ext cx="3170238" cy="479425"/>
          </a:xfrm>
          <a:prstGeom prst="rect">
            <a:avLst/>
          </a:prstGeom>
        </p:spPr>
        <p:txBody>
          <a:bodyPr vert="horz" lIns="91440" tIns="45720" rIns="91440" bIns="45720" rtlCol="0" anchor="b"/>
          <a:lstStyle>
            <a:lvl1pPr algn="r">
              <a:defRPr sz="1200"/>
            </a:lvl1pPr>
          </a:lstStyle>
          <a:p>
            <a:fld id="{D3D8F2BC-EAAB-4030-AE40-C7E2573B34D6}" type="slidenum">
              <a:rPr lang="fr-BE" smtClean="0"/>
              <a:pPr/>
              <a:t>‹#›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517875528"/>
      </p:ext>
    </p:extLst>
  </p:cSld>
  <p:clrMap bg1="lt1" tx1="dk1" bg2="lt2" tx2="dk2" accent1="accent1" accent2="accent2" accent3="accent3" accent4="accent4" accent5="accent5" accent6="accent6" hlink="hlink" folHlink="folHlink"/>
  <p:hf hdr="0" ftr="0" dt="0"/>
  <p:notesStyle>
    <a:lvl1pPr marL="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200" kern="1200">
        <a:solidFill>
          <a:schemeClr val="tx1"/>
        </a:solidFill>
        <a:latin typeface="+mn-lt"/>
        <a:ea typeface="+mn-ea"/>
        <a:cs typeface="+mn-cs"/>
      </a:defRPr>
    </a:lvl9pPr>
  </p:notesStyle>
</p:notesMaster>
</file>

<file path=ppt/notesSlides/_rels/notesSlide1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1.xml"/></Relationships>
</file>

<file path=ppt/notesSlides/_rels/notesSlide2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2.xml"/></Relationships>
</file>

<file path=ppt/notesSlides/_rels/notesSlide3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3.xml"/></Relationships>
</file>

<file path=ppt/notesSlides/_rels/notesSlide4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4.xml"/></Relationships>
</file>

<file path=ppt/notesSlides/_rels/notesSlide5.xml.rels><?xml version="1.0" encoding="UTF-8" standalone="yes"?>
<Relationships xmlns="http://schemas.openxmlformats.org/package/2006/relationships"><Relationship Id="rId1" Type="http://schemas.openxmlformats.org/officeDocument/2006/relationships/notesMaster" Target="../notesMasters/notesMaster1.xml"/><Relationship Id="rId2" Type="http://schemas.openxmlformats.org/officeDocument/2006/relationships/slide" Target="../slides/slide8.xml"/></Relationships>
</file>

<file path=ppt/notesSlides/notesSlide1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1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1985462360"/>
      </p:ext>
    </p:extLst>
  </p:cSld>
  <p:clrMapOvr>
    <a:masterClrMapping/>
  </p:clrMapOvr>
</p:notes>
</file>

<file path=ppt/notesSlides/notesSlide2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2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81005248"/>
      </p:ext>
    </p:extLst>
  </p:cSld>
  <p:clrMapOvr>
    <a:masterClrMapping/>
  </p:clrMapOvr>
</p:notes>
</file>

<file path=ppt/notesSlides/notesSlide3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3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81005248"/>
      </p:ext>
    </p:extLst>
  </p:cSld>
  <p:clrMapOvr>
    <a:masterClrMapping/>
  </p:clrMapOvr>
</p:notes>
</file>

<file path=ppt/notesSlides/notesSlide4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4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81005248"/>
      </p:ext>
    </p:extLst>
  </p:cSld>
  <p:clrMapOvr>
    <a:masterClrMapping/>
  </p:clrMapOvr>
</p:notes>
</file>

<file path=ppt/notesSlides/notesSlide5.xml><?xml version="1.0" encoding="utf-8"?>
<p:notes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Slide Image Placeholder 1"/>
          <p:cNvSpPr>
            <a:spLocks noGrp="1" noRot="1" noChangeAspect="1"/>
          </p:cNvSpPr>
          <p:nvPr>
            <p:ph type="sldImg"/>
          </p:nvPr>
        </p:nvSpPr>
        <p:spPr/>
      </p:sp>
      <p:sp>
        <p:nvSpPr>
          <p:cNvPr id="3" name="Notes Placeholder 2"/>
          <p:cNvSpPr>
            <a:spLocks noGrp="1"/>
          </p:cNvSpPr>
          <p:nvPr>
            <p:ph type="body" idx="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0"/>
          </p:nvPr>
        </p:nvSpPr>
        <p:spPr/>
        <p:txBody>
          <a:bodyPr/>
          <a:lstStyle/>
          <a:p>
            <a:fld id="{D3D8F2BC-EAAB-4030-AE40-C7E2573B34D6}" type="slidenum">
              <a:rPr lang="fr-BE" smtClean="0"/>
              <a:pPr/>
              <a:t>8</a:t>
            </a:fld>
            <a:endParaRPr lang="fr-BE"/>
          </a:p>
        </p:txBody>
      </p:sp>
    </p:spTree>
    <p:extLst>
      <p:ext uri="{BB962C8B-B14F-4D97-AF65-F5344CB8AC3E}">
        <p14:creationId xmlns:p14="http://schemas.microsoft.com/office/powerpoint/2010/main" val="81005248"/>
      </p:ext>
    </p:extLst>
  </p:cSld>
  <p:clrMapOvr>
    <a:masterClrMapping/>
  </p:clrMapOvr>
</p:note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title" preserve="1">
  <p:cSld name="Title Slide">
    <p:bg>
      <p:bgRef idx="1001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" name="Rectangle 6"/>
          <p:cNvSpPr/>
          <p:nvPr/>
        </p:nvSpPr>
        <p:spPr bwMode="white">
          <a:xfrm>
            <a:off x="0" y="5971032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-9144" y="6053328"/>
            <a:ext cx="2249424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1" name="Rectangle 10"/>
          <p:cNvSpPr/>
          <p:nvPr/>
        </p:nvSpPr>
        <p:spPr>
          <a:xfrm>
            <a:off x="2359152" y="6044184"/>
            <a:ext cx="6784848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Title 7"/>
          <p:cNvSpPr>
            <a:spLocks noGrp="1"/>
          </p:cNvSpPr>
          <p:nvPr>
            <p:ph type="ctrTitle"/>
          </p:nvPr>
        </p:nvSpPr>
        <p:spPr>
          <a:xfrm>
            <a:off x="2362200" y="4038600"/>
            <a:ext cx="6477000" cy="1828800"/>
          </a:xfrm>
        </p:spPr>
        <p:txBody>
          <a:bodyPr anchor="b"/>
          <a:lstStyle>
            <a:lvl1pPr>
              <a:defRPr cap="all" baseline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Subtitle 8"/>
          <p:cNvSpPr>
            <a:spLocks noGrp="1"/>
          </p:cNvSpPr>
          <p:nvPr>
            <p:ph type="subTitle" idx="1"/>
          </p:nvPr>
        </p:nvSpPr>
        <p:spPr>
          <a:xfrm>
            <a:off x="2362200" y="6050037"/>
            <a:ext cx="6705600" cy="685800"/>
          </a:xfrm>
        </p:spPr>
        <p:txBody>
          <a:bodyPr anchor="ctr">
            <a:normAutofit/>
          </a:bodyPr>
          <a:lstStyle>
            <a:lvl1pPr marL="0" indent="0" algn="l">
              <a:buNone/>
              <a:defRPr sz="2600">
                <a:solidFill>
                  <a:srgbClr val="FFFFFF"/>
                </a:solidFill>
              </a:defRPr>
            </a:lvl1pPr>
            <a:lvl2pPr marL="457200" indent="0" algn="ctr">
              <a:buNone/>
            </a:lvl2pPr>
            <a:lvl3pPr marL="914400" indent="0" algn="ctr">
              <a:buNone/>
            </a:lvl3pPr>
            <a:lvl4pPr marL="1371600" indent="0" algn="ctr">
              <a:buNone/>
            </a:lvl4pPr>
            <a:lvl5pPr marL="1828800" indent="0" algn="ctr">
              <a:buNone/>
            </a:lvl5pPr>
            <a:lvl6pPr marL="2286000" indent="0" algn="ctr">
              <a:buNone/>
            </a:lvl6pPr>
            <a:lvl7pPr marL="2743200" indent="0" algn="ctr">
              <a:buNone/>
            </a:lvl7pPr>
            <a:lvl8pPr marL="3200400" indent="0" algn="ctr">
              <a:buNone/>
            </a:lvl8pPr>
            <a:lvl9pPr marL="3657600" indent="0" algn="ctr">
              <a:buNone/>
            </a:lvl9pPr>
          </a:lstStyle>
          <a:p>
            <a:r>
              <a:rPr kumimoji="0" lang="en-US" smtClean="0"/>
              <a:t>Click to edit Master subtitle style</a:t>
            </a:r>
            <a:endParaRPr kumimoji="0" lang="en-US"/>
          </a:p>
        </p:txBody>
      </p:sp>
      <p:sp>
        <p:nvSpPr>
          <p:cNvPr id="28" name="Date Placeholder 27"/>
          <p:cNvSpPr>
            <a:spLocks noGrp="1"/>
          </p:cNvSpPr>
          <p:nvPr>
            <p:ph type="dt" sz="half" idx="10"/>
          </p:nvPr>
        </p:nvSpPr>
        <p:spPr>
          <a:xfrm>
            <a:off x="76200" y="6068699"/>
            <a:ext cx="2057400" cy="685800"/>
          </a:xfrm>
        </p:spPr>
        <p:txBody>
          <a:bodyPr>
            <a:noAutofit/>
          </a:bodyPr>
          <a:lstStyle>
            <a:lvl1pPr algn="ctr">
              <a:defRPr sz="2000">
                <a:solidFill>
                  <a:srgbClr val="FFFFFF"/>
                </a:solidFill>
              </a:defRPr>
            </a:lvl1pPr>
          </a:lstStyle>
          <a:p>
            <a:fld id="{FCC2EBC2-BD20-4F70-ACA3-71FBD2A33DA3}" type="datetime1">
              <a:rPr lang="en-US" smtClean="0"/>
              <a:t>8/23/16</a:t>
            </a:fld>
            <a:endParaRPr lang="en-US"/>
          </a:p>
        </p:txBody>
      </p:sp>
      <p:sp>
        <p:nvSpPr>
          <p:cNvPr id="17" name="Footer Placeholder 16"/>
          <p:cNvSpPr>
            <a:spLocks noGrp="1"/>
          </p:cNvSpPr>
          <p:nvPr>
            <p:ph type="ftr" sz="quarter" idx="11"/>
          </p:nvPr>
        </p:nvSpPr>
        <p:spPr>
          <a:xfrm>
            <a:off x="2085393" y="236538"/>
            <a:ext cx="5867400" cy="365125"/>
          </a:xfrm>
        </p:spPr>
        <p:txBody>
          <a:bodyPr/>
          <a:lstStyle>
            <a:lvl1pPr algn="r">
              <a:defRPr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29" name="Slide Number Placeholder 28"/>
          <p:cNvSpPr>
            <a:spLocks noGrp="1"/>
          </p:cNvSpPr>
          <p:nvPr>
            <p:ph type="sldNum" sz="quarter" idx="12"/>
          </p:nvPr>
        </p:nvSpPr>
        <p:spPr>
          <a:xfrm>
            <a:off x="8001000" y="228600"/>
            <a:ext cx="8382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dk1" tx1="lt1" bg2="dk2" tx2="lt2" accent1="accent1" accent2="accent2" accent3="accent3" accent4="accent4" accent5="accent5" accent6="accent6" hlink="hlink" folHlink="folHlink"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12648" y="228600"/>
            <a:ext cx="8153400" cy="990600"/>
          </a:xfrm>
        </p:spPr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167EB68-E63F-4230-A579-817B5D616B68}" type="datetime1">
              <a:rPr lang="en-US" smtClean="0"/>
              <a:t>8/23/16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8" name="Content Placeholder 7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44958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secHead" preserve="1">
  <p:cSld name="Section Header">
    <p:bg>
      <p:bgRef idx="1003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" name="Text Placeholder 2"/>
          <p:cNvSpPr>
            <a:spLocks noGrp="1"/>
          </p:cNvSpPr>
          <p:nvPr>
            <p:ph type="body" idx="1"/>
          </p:nvPr>
        </p:nvSpPr>
        <p:spPr>
          <a:xfrm>
            <a:off x="1371600" y="2743200"/>
            <a:ext cx="7123113" cy="1673225"/>
          </a:xfrm>
        </p:spPr>
        <p:txBody>
          <a:bodyPr anchor="t"/>
          <a:lstStyle>
            <a:lvl1pPr marL="0" indent="0">
              <a:buNone/>
              <a:defRPr sz="2800">
                <a:solidFill>
                  <a:schemeClr val="tx2"/>
                </a:solidFill>
              </a:defRPr>
            </a:lvl1pPr>
            <a:lvl2pPr>
              <a:buNone/>
              <a:defRPr sz="1800">
                <a:solidFill>
                  <a:schemeClr val="tx1">
                    <a:tint val="75000"/>
                  </a:schemeClr>
                </a:solidFill>
              </a:defRPr>
            </a:lvl2pPr>
            <a:lvl3pPr>
              <a:buNone/>
              <a:defRPr sz="1600">
                <a:solidFill>
                  <a:schemeClr val="tx1">
                    <a:tint val="75000"/>
                  </a:schemeClr>
                </a:solidFill>
              </a:defRPr>
            </a:lvl3pPr>
            <a:lvl4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4pPr>
            <a:lvl5pPr>
              <a:buNone/>
              <a:defRPr sz="1400">
                <a:solidFill>
                  <a:schemeClr val="tx1">
                    <a:tint val="75000"/>
                  </a:schemeClr>
                </a:solidFill>
              </a:defRPr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7" name="Rectangle 6"/>
          <p:cNvSpPr/>
          <p:nvPr/>
        </p:nvSpPr>
        <p:spPr bwMode="white">
          <a:xfrm>
            <a:off x="0" y="1524000"/>
            <a:ext cx="9144000" cy="114300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600200"/>
            <a:ext cx="1295400" cy="990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1371600" y="1600200"/>
            <a:ext cx="7772400" cy="990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371600" y="1600200"/>
            <a:ext cx="7620000" cy="990600"/>
          </a:xfrm>
        </p:spPr>
        <p:txBody>
          <a:bodyPr/>
          <a:lstStyle>
            <a:lvl1pPr algn="l">
              <a:buNone/>
              <a:defRPr sz="4400" b="0" cap="none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DFDD2A8-9349-4AF4-9B1C-79F6E6DE51CE}" type="datetime1">
              <a:rPr lang="en-US" smtClean="0"/>
              <a:t>8/23/16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1752600"/>
            <a:ext cx="1295400" cy="701676"/>
          </a:xfrm>
        </p:spPr>
        <p:txBody>
          <a:bodyPr>
            <a:noAutofit/>
          </a:bodyPr>
          <a:lstStyle>
            <a:lvl1pPr>
              <a:defRPr sz="2400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/>
        <p:txBody>
          <a:bodyPr/>
          <a:lstStyle/>
          <a:p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wo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609600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4844901" y="1589567"/>
            <a:ext cx="3886200" cy="45720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8" name="Date Placeholder 7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476EB0C8-AB6E-4979-82CC-174D51F90310}" type="datetime1">
              <a:rPr lang="en-US" smtClean="0"/>
              <a:t>8/23/16</a:t>
            </a:fld>
            <a:endParaRPr lang="en-US"/>
          </a:p>
        </p:txBody>
      </p:sp>
      <p:sp>
        <p:nvSpPr>
          <p:cNvPr id="10" name="Slide Number Placeholder 9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2" name="Footer Placeholder 11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woTxTwoObj" preserve="1">
  <p:cSld name="Comparis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533400" y="273050"/>
            <a:ext cx="8153400" cy="869950"/>
          </a:xfrm>
        </p:spPr>
        <p:txBody>
          <a:bodyPr anchor="ctr"/>
          <a:lstStyle>
            <a:lvl1pPr>
              <a:defRPr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Content Placeholder 10"/>
          <p:cNvSpPr>
            <a:spLocks noGrp="1"/>
          </p:cNvSpPr>
          <p:nvPr>
            <p:ph sz="quarter" idx="2"/>
          </p:nvPr>
        </p:nvSpPr>
        <p:spPr>
          <a:xfrm>
            <a:off x="609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3" name="Content Placeholder 12"/>
          <p:cNvSpPr>
            <a:spLocks noGrp="1"/>
          </p:cNvSpPr>
          <p:nvPr>
            <p:ph sz="quarter" idx="4"/>
          </p:nvPr>
        </p:nvSpPr>
        <p:spPr>
          <a:xfrm>
            <a:off x="4800600" y="2438400"/>
            <a:ext cx="3886200" cy="35814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10" name="Date Placeholder 9"/>
          <p:cNvSpPr>
            <a:spLocks noGrp="1"/>
          </p:cNvSpPr>
          <p:nvPr>
            <p:ph type="dt" sz="half" idx="15"/>
          </p:nvPr>
        </p:nvSpPr>
        <p:spPr/>
        <p:txBody>
          <a:bodyPr rtlCol="0"/>
          <a:lstStyle/>
          <a:p>
            <a:fld id="{977372C0-CBDB-4250-BA93-99E557CF7A43}" type="datetime1">
              <a:rPr lang="en-US" smtClean="0"/>
              <a:t>8/23/16</a:t>
            </a:fld>
            <a:endParaRPr lang="en-US"/>
          </a:p>
        </p:txBody>
      </p:sp>
      <p:sp>
        <p:nvSpPr>
          <p:cNvPr id="12" name="Slide Number Placeholder 11"/>
          <p:cNvSpPr>
            <a:spLocks noGrp="1"/>
          </p:cNvSpPr>
          <p:nvPr>
            <p:ph type="sldNum" sz="quarter" idx="16"/>
          </p:nvPr>
        </p:nvSpPr>
        <p:spPr/>
        <p:txBody>
          <a:bodyPr rtlCol="0"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7"/>
          </p:nvPr>
        </p:nvSpPr>
        <p:spPr/>
        <p:txBody>
          <a:bodyPr rtlCol="0"/>
          <a:lstStyle/>
          <a:p>
            <a:endParaRPr lang="en-US"/>
          </a:p>
        </p:txBody>
      </p:sp>
      <p:sp>
        <p:nvSpPr>
          <p:cNvPr id="16" name="Text Placeholder 15"/>
          <p:cNvSpPr>
            <a:spLocks noGrp="1"/>
          </p:cNvSpPr>
          <p:nvPr>
            <p:ph type="body" sz="quarter" idx="1"/>
          </p:nvPr>
        </p:nvSpPr>
        <p:spPr>
          <a:xfrm>
            <a:off x="609600" y="1752600"/>
            <a:ext cx="3886200" cy="640080"/>
          </a:xfrm>
          <a:solidFill>
            <a:schemeClr val="accent2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15" name="Text Placeholder 14"/>
          <p:cNvSpPr>
            <a:spLocks noGrp="1"/>
          </p:cNvSpPr>
          <p:nvPr>
            <p:ph type="body" sz="quarter" idx="3"/>
          </p:nvPr>
        </p:nvSpPr>
        <p:spPr>
          <a:xfrm>
            <a:off x="4800600" y="1752600"/>
            <a:ext cx="3886200" cy="640080"/>
          </a:xfrm>
          <a:solidFill>
            <a:schemeClr val="accent4"/>
          </a:solidFill>
        </p:spPr>
        <p:txBody>
          <a:bodyPr rtlCol="0" anchor="ctr"/>
          <a:lstStyle>
            <a:lvl1pPr marL="0" indent="0">
              <a:buFontTx/>
              <a:buNone/>
              <a:defRPr sz="2000" b="1">
                <a:solidFill>
                  <a:srgbClr val="FFFFFF"/>
                </a:solidFill>
              </a:defRPr>
            </a:lvl1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Date Placeholder 2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0C5FADC9-AD03-4485-9E94-4C259A109348}" type="datetime1">
              <a:rPr lang="en-US" smtClean="0"/>
              <a:t>8/23/16</a:t>
            </a:fld>
            <a:endParaRPr lang="en-US"/>
          </a:p>
        </p:txBody>
      </p:sp>
      <p:sp>
        <p:nvSpPr>
          <p:cNvPr id="4" name="Footer Placeholder 3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blank" preserve="1">
  <p:cSld name="Blank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Date Placeholder 1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27A65E06-62BE-44A2-BD69-8CEBCAACA8A3}" type="datetime1">
              <a:rPr lang="en-US" smtClean="0"/>
              <a:t>8/23/16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6248400"/>
            <a:ext cx="533400" cy="381000"/>
          </a:xfrm>
        </p:spPr>
        <p:txBody>
          <a:bodyPr/>
          <a:lstStyle>
            <a:lvl1pPr>
              <a:defRPr>
                <a:solidFill>
                  <a:schemeClr val="tx2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Tx" preserve="1">
  <p:cSld name="Content with Caption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609600" y="273050"/>
            <a:ext cx="8077200" cy="869950"/>
          </a:xfrm>
        </p:spPr>
        <p:txBody>
          <a:bodyPr anchor="ctr"/>
          <a:lstStyle>
            <a:lvl1pPr algn="l">
              <a:buNone/>
              <a:defRPr sz="4400" b="0"/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5" name="Date Placeholder 4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FFBECE96-6CB5-4C9E-BFA6-8E63E726DC98}" type="datetime1">
              <a:rPr lang="en-US" smtClean="0"/>
              <a:t>8/23/16</a:t>
            </a:fld>
            <a:endParaRPr lang="en-US"/>
          </a:p>
        </p:txBody>
      </p:sp>
      <p:sp>
        <p:nvSpPr>
          <p:cNvPr id="6" name="Footer Placeholder 5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7" name="Slide Number Placeholder 6"/>
          <p:cNvSpPr>
            <a:spLocks noGrp="1"/>
          </p:cNvSpPr>
          <p:nvPr>
            <p:ph type="sldNum" sz="quarter" idx="12"/>
          </p:nvPr>
        </p:nvSpPr>
        <p:spPr/>
        <p:txBody>
          <a:bodyPr/>
          <a:lstStyle>
            <a:lvl1pPr>
              <a:defRPr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3" name="Text Placeholder 2"/>
          <p:cNvSpPr>
            <a:spLocks noGrp="1"/>
          </p:cNvSpPr>
          <p:nvPr>
            <p:ph type="body" idx="2"/>
          </p:nvPr>
        </p:nvSpPr>
        <p:spPr>
          <a:xfrm>
            <a:off x="609600" y="1752600"/>
            <a:ext cx="1600200" cy="4343400"/>
          </a:xfrm>
          <a:ln w="50800" cap="sq" cmpd="dbl" algn="ctr">
            <a:solidFill>
              <a:schemeClr val="accent2"/>
            </a:solidFill>
            <a:prstDash val="solid"/>
            <a:miter lim="800000"/>
          </a:ln>
          <a:effectLst/>
        </p:spPr>
        <p:style>
          <a:lnRef idx="3">
            <a:schemeClr val="lt1"/>
          </a:lnRef>
          <a:fillRef idx="1">
            <a:schemeClr val="accent2"/>
          </a:fillRef>
          <a:effectRef idx="1">
            <a:schemeClr val="accent2"/>
          </a:effectRef>
          <a:fontRef idx="minor">
            <a:schemeClr val="lt1"/>
          </a:fontRef>
        </p:style>
        <p:txBody>
          <a:bodyPr lIns="137160" tIns="182880" rIns="137160" bIns="91440"/>
          <a:lstStyle>
            <a:lvl1pPr marL="0" indent="0">
              <a:spcAft>
                <a:spcPts val="1000"/>
              </a:spcAft>
              <a:buNone/>
              <a:defRPr sz="1800"/>
            </a:lvl1pPr>
            <a:lvl2pPr>
              <a:buNone/>
              <a:defRPr sz="1200"/>
            </a:lvl2pPr>
            <a:lvl3pPr>
              <a:buNone/>
              <a:defRPr sz="1000"/>
            </a:lvl3pPr>
            <a:lvl4pPr>
              <a:buNone/>
              <a:defRPr sz="900"/>
            </a:lvl4pPr>
            <a:lvl5pPr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9" name="Content Placeholder 8"/>
          <p:cNvSpPr>
            <a:spLocks noGrp="1"/>
          </p:cNvSpPr>
          <p:nvPr>
            <p:ph sz="quarter" idx="1"/>
          </p:nvPr>
        </p:nvSpPr>
        <p:spPr>
          <a:xfrm>
            <a:off x="2362200" y="1752600"/>
            <a:ext cx="6400800" cy="4419600"/>
          </a:xfrm>
        </p:spPr>
        <p:txBody>
          <a:bodyPr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picTx" preserve="1">
  <p:cSld name="Picture with Caption">
    <p:bg>
      <p:bgRef idx="1003">
        <a:schemeClr val="bg2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" name="Text Placeholder 3"/>
          <p:cNvSpPr>
            <a:spLocks noGrp="1"/>
          </p:cNvSpPr>
          <p:nvPr>
            <p:ph type="body" sz="half" idx="2"/>
          </p:nvPr>
        </p:nvSpPr>
        <p:spPr>
          <a:xfrm>
            <a:off x="1600200" y="5486400"/>
            <a:ext cx="7315200" cy="685800"/>
          </a:xfrm>
        </p:spPr>
        <p:txBody>
          <a:bodyPr/>
          <a:lstStyle>
            <a:lvl1pPr marL="0" indent="0">
              <a:buFontTx/>
              <a:buNone/>
              <a:defRPr sz="1700"/>
            </a:lvl1pPr>
            <a:lvl2pPr>
              <a:buFontTx/>
              <a:buNone/>
              <a:defRPr sz="1200"/>
            </a:lvl2pPr>
            <a:lvl3pPr>
              <a:buFontTx/>
              <a:buNone/>
              <a:defRPr sz="1000"/>
            </a:lvl3pPr>
            <a:lvl4pPr>
              <a:buFontTx/>
              <a:buNone/>
              <a:defRPr sz="900"/>
            </a:lvl4pPr>
            <a:lvl5pPr>
              <a:buFontTx/>
              <a:buNone/>
              <a:defRPr sz="900"/>
            </a:lvl5pPr>
          </a:lstStyle>
          <a:p>
            <a:pPr lvl="0" eaLnBrk="1" latinLnBrk="0" hangingPunct="1"/>
            <a:r>
              <a:rPr kumimoji="0" lang="en-US" smtClean="0"/>
              <a:t>Click to edit Master text styles</a:t>
            </a:r>
          </a:p>
        </p:txBody>
      </p:sp>
      <p:sp>
        <p:nvSpPr>
          <p:cNvPr id="8" name="Rectangle 7"/>
          <p:cNvSpPr/>
          <p:nvPr/>
        </p:nvSpPr>
        <p:spPr bwMode="white">
          <a:xfrm>
            <a:off x="-9144" y="4572000"/>
            <a:ext cx="9144000" cy="886968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-9144" y="4663440"/>
            <a:ext cx="1463040" cy="713232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0" name="Rectangle 9"/>
          <p:cNvSpPr/>
          <p:nvPr/>
        </p:nvSpPr>
        <p:spPr>
          <a:xfrm>
            <a:off x="1545336" y="4654296"/>
            <a:ext cx="7598664" cy="713232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1600200" y="4648200"/>
            <a:ext cx="7315200" cy="685800"/>
          </a:xfrm>
        </p:spPr>
        <p:txBody>
          <a:bodyPr anchor="ctr"/>
          <a:lstStyle>
            <a:lvl1pPr algn="l">
              <a:buNone/>
              <a:defRPr sz="2800" b="0">
                <a:solidFill>
                  <a:srgbClr val="FFFFFF"/>
                </a:solidFill>
              </a:defRPr>
            </a:lvl1pPr>
          </a:lstStyle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1" name="Rectangle 10"/>
          <p:cNvSpPr/>
          <p:nvPr/>
        </p:nvSpPr>
        <p:spPr bwMode="white">
          <a:xfrm>
            <a:off x="1447800" y="0"/>
            <a:ext cx="100584" cy="6867144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12" name="Date Placeholder 11"/>
          <p:cNvSpPr>
            <a:spLocks noGrp="1"/>
          </p:cNvSpPr>
          <p:nvPr>
            <p:ph type="dt" sz="half" idx="10"/>
          </p:nvPr>
        </p:nvSpPr>
        <p:spPr>
          <a:xfrm>
            <a:off x="6248400" y="6248400"/>
            <a:ext cx="2667000" cy="365125"/>
          </a:xfrm>
        </p:spPr>
        <p:txBody>
          <a:bodyPr rtlCol="0"/>
          <a:lstStyle/>
          <a:p>
            <a:fld id="{811D5D72-5206-4AC8-8F54-1CF8C810014D}" type="datetime1">
              <a:rPr lang="en-US" smtClean="0"/>
              <a:t>8/23/16</a:t>
            </a:fld>
            <a:endParaRPr lang="en-US"/>
          </a:p>
        </p:txBody>
      </p:sp>
      <p:sp>
        <p:nvSpPr>
          <p:cNvPr id="13" name="Slide Number Placeholder 12"/>
          <p:cNvSpPr>
            <a:spLocks noGrp="1"/>
          </p:cNvSpPr>
          <p:nvPr>
            <p:ph type="sldNum" sz="quarter" idx="11"/>
          </p:nvPr>
        </p:nvSpPr>
        <p:spPr>
          <a:xfrm>
            <a:off x="0" y="4667249"/>
            <a:ext cx="1447800" cy="663578"/>
          </a:xfrm>
        </p:spPr>
        <p:txBody>
          <a:bodyPr rtlCol="0"/>
          <a:lstStyle>
            <a:lvl1pPr>
              <a:defRPr sz="2800"/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  <p:sp>
        <p:nvSpPr>
          <p:cNvPr id="14" name="Footer Placeholder 13"/>
          <p:cNvSpPr>
            <a:spLocks noGrp="1"/>
          </p:cNvSpPr>
          <p:nvPr>
            <p:ph type="ftr" sz="quarter" idx="12"/>
          </p:nvPr>
        </p:nvSpPr>
        <p:spPr>
          <a:xfrm>
            <a:off x="1600200" y="6248206"/>
            <a:ext cx="4572000" cy="365125"/>
          </a:xfrm>
        </p:spPr>
        <p:txBody>
          <a:bodyPr rtlCol="0"/>
          <a:lstStyle/>
          <a:p>
            <a:endParaRPr lang="en-US"/>
          </a:p>
        </p:txBody>
      </p:sp>
      <p:sp>
        <p:nvSpPr>
          <p:cNvPr id="3" name="Picture Placeholder 2"/>
          <p:cNvSpPr>
            <a:spLocks noGrp="1"/>
          </p:cNvSpPr>
          <p:nvPr>
            <p:ph type="pic" idx="1"/>
          </p:nvPr>
        </p:nvSpPr>
        <p:spPr>
          <a:xfrm>
            <a:off x="1560576" y="0"/>
            <a:ext cx="7583424" cy="4568952"/>
          </a:xfrm>
          <a:solidFill>
            <a:schemeClr val="accent1">
              <a:tint val="40000"/>
            </a:schemeClr>
          </a:solidFill>
          <a:ln>
            <a:noFill/>
          </a:ln>
        </p:spPr>
        <p:txBody>
          <a:bodyPr/>
          <a:lstStyle>
            <a:lvl1pPr marL="0" indent="0">
              <a:buNone/>
              <a:defRPr sz="3200"/>
            </a:lvl1pPr>
          </a:lstStyle>
          <a:p>
            <a:r>
              <a:rPr kumimoji="0" lang="en-US" smtClean="0"/>
              <a:t>Click icon to add picture</a:t>
            </a:r>
            <a:endParaRPr kumimoji="0" lang="en-US" dirty="0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vertTx" preserve="1">
  <p:cSld name="Title and Vertical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/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/>
        <p:txBody>
          <a:bodyPr/>
          <a:lstStyle/>
          <a:p>
            <a:fld id="{54DBBA34-B187-4C4C-813A-B19089BDF61A}" type="datetime1">
              <a:rPr lang="en-US" smtClean="0"/>
              <a:t>8/23/16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/>
        <p:txBody>
          <a:bodyPr/>
          <a:lstStyle/>
          <a:p>
            <a:endParaRPr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/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showMasterSp="0" type="vertTitleAndTx" preserve="1">
  <p:cSld name="Vertical Title and Text"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Vertical Title 1"/>
          <p:cNvSpPr>
            <a:spLocks noGrp="1"/>
          </p:cNvSpPr>
          <p:nvPr>
            <p:ph type="title" orient="vert"/>
          </p:nvPr>
        </p:nvSpPr>
        <p:spPr>
          <a:xfrm>
            <a:off x="6553200" y="609600"/>
            <a:ext cx="2057400" cy="5516563"/>
          </a:xfrm>
        </p:spPr>
        <p:txBody>
          <a:bodyPr vert="eaVert"/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3" name="Vertical Text Placeholder 2"/>
          <p:cNvSpPr>
            <a:spLocks noGrp="1"/>
          </p:cNvSpPr>
          <p:nvPr>
            <p:ph type="body" orient="vert" idx="1"/>
          </p:nvPr>
        </p:nvSpPr>
        <p:spPr>
          <a:xfrm>
            <a:off x="457200" y="609600"/>
            <a:ext cx="5562600" cy="5516564"/>
          </a:xfrm>
        </p:spPr>
        <p:txBody>
          <a:bodyPr vert="eaVert"/>
          <a:lstStyle/>
          <a:p>
            <a:pPr lvl="0" eaLnBrk="1" latinLnBrk="0" hangingPunct="1"/>
            <a:r>
              <a:rPr lang="en-US" smtClean="0"/>
              <a:t>Click to edit Master text styles</a:t>
            </a:r>
          </a:p>
          <a:p>
            <a:pPr lvl="1" eaLnBrk="1" latinLnBrk="0" hangingPunct="1"/>
            <a:r>
              <a:rPr lang="en-US" smtClean="0"/>
              <a:t>Second level</a:t>
            </a:r>
          </a:p>
          <a:p>
            <a:pPr lvl="2" eaLnBrk="1" latinLnBrk="0" hangingPunct="1"/>
            <a:r>
              <a:rPr lang="en-US" smtClean="0"/>
              <a:t>Third level</a:t>
            </a:r>
          </a:p>
          <a:p>
            <a:pPr lvl="3" eaLnBrk="1" latinLnBrk="0" hangingPunct="1"/>
            <a:r>
              <a:rPr lang="en-US" smtClean="0"/>
              <a:t>Fourth level</a:t>
            </a:r>
          </a:p>
          <a:p>
            <a:pPr lvl="4" eaLnBrk="1" latinLnBrk="0" hangingPunct="1"/>
            <a:r>
              <a:rPr lang="en-US" smtClean="0"/>
              <a:t>Fifth level</a:t>
            </a:r>
            <a:endParaRPr kumimoji="0" lang="en-US"/>
          </a:p>
        </p:txBody>
      </p:sp>
      <p:sp>
        <p:nvSpPr>
          <p:cNvPr id="4" name="Date Placeholder 3"/>
          <p:cNvSpPr>
            <a:spLocks noGrp="1"/>
          </p:cNvSpPr>
          <p:nvPr>
            <p:ph type="dt" sz="half" idx="10"/>
          </p:nvPr>
        </p:nvSpPr>
        <p:spPr>
          <a:xfrm>
            <a:off x="6553200" y="6248402"/>
            <a:ext cx="2209800" cy="365125"/>
          </a:xfrm>
        </p:spPr>
        <p:txBody>
          <a:bodyPr/>
          <a:lstStyle/>
          <a:p>
            <a:fld id="{57AB5C17-85E3-4DE0-87FE-DD47CB875591}" type="datetime1">
              <a:rPr lang="en-US" smtClean="0"/>
              <a:t>8/23/16</a:t>
            </a:fld>
            <a:endParaRPr lang="en-US"/>
          </a:p>
        </p:txBody>
      </p:sp>
      <p:sp>
        <p:nvSpPr>
          <p:cNvPr id="5" name="Footer Placeholder 4"/>
          <p:cNvSpPr>
            <a:spLocks noGrp="1"/>
          </p:cNvSpPr>
          <p:nvPr>
            <p:ph type="ftr" sz="quarter" idx="11"/>
          </p:nvPr>
        </p:nvSpPr>
        <p:spPr>
          <a:xfrm>
            <a:off x="457201" y="6248207"/>
            <a:ext cx="5573483" cy="365125"/>
          </a:xfrm>
        </p:spPr>
        <p:txBody>
          <a:bodyPr/>
          <a:lstStyle/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6096318" y="0"/>
            <a:ext cx="320040" cy="6858000"/>
          </a:xfrm>
          <a:prstGeom prst="rect">
            <a:avLst/>
          </a:prstGeom>
          <a:solidFill>
            <a:srgbClr val="FFFFFF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6142038" y="609600"/>
            <a:ext cx="228600" cy="6248400"/>
          </a:xfrm>
          <a:prstGeom prst="rect">
            <a:avLst/>
          </a:prstGeom>
          <a:solidFill>
            <a:schemeClr val="accent1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6142038" y="0"/>
            <a:ext cx="228600" cy="533400"/>
          </a:xfrm>
          <a:prstGeom prst="rect">
            <a:avLst/>
          </a:prstGeom>
          <a:solidFill>
            <a:schemeClr val="accent2"/>
          </a:solidFill>
          <a:ln w="19050" cap="flat" cmpd="sng" algn="ctr">
            <a:noFill/>
            <a:prstDash val="solid"/>
          </a:ln>
        </p:spPr>
        <p:style>
          <a:lnRef idx="2">
            <a:schemeClr val="accent1"/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6" name="Slide Number Placeholder 5"/>
          <p:cNvSpPr>
            <a:spLocks noGrp="1"/>
          </p:cNvSpPr>
          <p:nvPr>
            <p:ph type="sldNum" sz="quarter" idx="12"/>
          </p:nvPr>
        </p:nvSpPr>
        <p:spPr>
          <a:xfrm rot="5400000">
            <a:off x="5989638" y="144462"/>
            <a:ext cx="533400" cy="244476"/>
          </a:xfrm>
        </p:spPr>
        <p:txBody>
          <a:bodyPr/>
          <a:lstStyle/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Ovr>
    <a:overrideClrMapping bg1="lt1" tx1="dk1" bg2="lt2" tx2="dk2" accent1="accent1" accent2="accent2" accent3="accent3" accent4="accent4" accent5="accent5" accent6="accent6" hlink="hlink" folHlink="folHlink"/>
  </p:clrMapOvr>
</p:sldLayout>
</file>

<file path=ppt/slideMasters/_rels/slideMaster1.xml.rels><?xml version="1.0" encoding="UTF-8" standalone="yes"?>
<Relationships xmlns="http://schemas.openxmlformats.org/package/2006/relationships"><Relationship Id="rId11" Type="http://schemas.openxmlformats.org/officeDocument/2006/relationships/slideLayout" Target="../slideLayouts/slideLayout11.xml"/><Relationship Id="rId12" Type="http://schemas.openxmlformats.org/officeDocument/2006/relationships/theme" Target="../theme/theme1.xml"/><Relationship Id="rId1" Type="http://schemas.openxmlformats.org/officeDocument/2006/relationships/slideLayout" Target="../slideLayouts/slideLayout1.xml"/><Relationship Id="rId2" Type="http://schemas.openxmlformats.org/officeDocument/2006/relationships/slideLayout" Target="../slideLayouts/slideLayout2.xml"/><Relationship Id="rId3" Type="http://schemas.openxmlformats.org/officeDocument/2006/relationships/slideLayout" Target="../slideLayouts/slideLayout3.xml"/><Relationship Id="rId4" Type="http://schemas.openxmlformats.org/officeDocument/2006/relationships/slideLayout" Target="../slideLayouts/slideLayout4.xml"/><Relationship Id="rId5" Type="http://schemas.openxmlformats.org/officeDocument/2006/relationships/slideLayout" Target="../slideLayouts/slideLayout5.xml"/><Relationship Id="rId6" Type="http://schemas.openxmlformats.org/officeDocument/2006/relationships/slideLayout" Target="../slideLayouts/slideLayout6.xml"/><Relationship Id="rId7" Type="http://schemas.openxmlformats.org/officeDocument/2006/relationships/slideLayout" Target="../slideLayouts/slideLayout7.xml"/><Relationship Id="rId8" Type="http://schemas.openxmlformats.org/officeDocument/2006/relationships/slideLayout" Target="../slideLayouts/slideLayout8.xml"/><Relationship Id="rId9" Type="http://schemas.openxmlformats.org/officeDocument/2006/relationships/slideLayout" Target="../slideLayouts/slideLayout9.xml"/><Relationship Id="rId10" Type="http://schemas.openxmlformats.org/officeDocument/2006/relationships/slideLayout" Target="../slideLayouts/slideLayout10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Ref idx="1001">
        <a:schemeClr val="bg1"/>
      </p:bgRef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Title Placeholder 21"/>
          <p:cNvSpPr>
            <a:spLocks noGrp="1"/>
          </p:cNvSpPr>
          <p:nvPr>
            <p:ph type="title"/>
          </p:nvPr>
        </p:nvSpPr>
        <p:spPr>
          <a:xfrm>
            <a:off x="609600" y="228600"/>
            <a:ext cx="8153400" cy="990600"/>
          </a:xfrm>
          <a:prstGeom prst="rect">
            <a:avLst/>
          </a:prstGeom>
        </p:spPr>
        <p:txBody>
          <a:bodyPr vert="horz" anchor="ctr">
            <a:normAutofit/>
          </a:bodyPr>
          <a:lstStyle/>
          <a:p>
            <a:r>
              <a:rPr kumimoji="0" lang="en-US" smtClean="0"/>
              <a:t>Click to edit Master title style</a:t>
            </a:r>
            <a:endParaRPr kumimoji="0" lang="en-US"/>
          </a:p>
        </p:txBody>
      </p:sp>
      <p:sp>
        <p:nvSpPr>
          <p:cNvPr id="13" name="Text Placeholder 12"/>
          <p:cNvSpPr>
            <a:spLocks noGrp="1"/>
          </p:cNvSpPr>
          <p:nvPr>
            <p:ph type="body" idx="1"/>
          </p:nvPr>
        </p:nvSpPr>
        <p:spPr>
          <a:xfrm>
            <a:off x="612648" y="1600200"/>
            <a:ext cx="8153400" cy="4526280"/>
          </a:xfrm>
          <a:prstGeom prst="rect">
            <a:avLst/>
          </a:prstGeom>
        </p:spPr>
        <p:txBody>
          <a:bodyPr vert="horz">
            <a:normAutofit/>
          </a:bodyPr>
          <a:lstStyle/>
          <a:p>
            <a:pPr lvl="0" eaLnBrk="1" latinLnBrk="0" hangingPunct="1"/>
            <a:r>
              <a:rPr kumimoji="0" lang="en-US" smtClean="0"/>
              <a:t>Click to edit Master text styles</a:t>
            </a:r>
          </a:p>
          <a:p>
            <a:pPr lvl="1" eaLnBrk="1" latinLnBrk="0" hangingPunct="1"/>
            <a:r>
              <a:rPr kumimoji="0" lang="en-US" smtClean="0"/>
              <a:t>Second level</a:t>
            </a:r>
          </a:p>
          <a:p>
            <a:pPr lvl="2" eaLnBrk="1" latinLnBrk="0" hangingPunct="1"/>
            <a:r>
              <a:rPr kumimoji="0" lang="en-US" smtClean="0"/>
              <a:t>Third level</a:t>
            </a:r>
          </a:p>
          <a:p>
            <a:pPr lvl="3" eaLnBrk="1" latinLnBrk="0" hangingPunct="1"/>
            <a:r>
              <a:rPr kumimoji="0" lang="en-US" smtClean="0"/>
              <a:t>Fourth level</a:t>
            </a:r>
          </a:p>
          <a:p>
            <a:pPr lvl="4" eaLnBrk="1" latinLnBrk="0" hangingPunct="1"/>
            <a:r>
              <a:rPr kumimoji="0" lang="en-US" smtClean="0"/>
              <a:t>Fifth level</a:t>
            </a:r>
            <a:endParaRPr kumimoji="0" lang="en-US"/>
          </a:p>
        </p:txBody>
      </p:sp>
      <p:sp>
        <p:nvSpPr>
          <p:cNvPr id="14" name="Date Placeholder 13"/>
          <p:cNvSpPr>
            <a:spLocks noGrp="1"/>
          </p:cNvSpPr>
          <p:nvPr>
            <p:ph type="dt" sz="half" idx="2"/>
          </p:nvPr>
        </p:nvSpPr>
        <p:spPr>
          <a:xfrm>
            <a:off x="6096000" y="6248400"/>
            <a:ext cx="2667000" cy="365125"/>
          </a:xfrm>
          <a:prstGeom prst="rect">
            <a:avLst/>
          </a:prstGeom>
        </p:spPr>
        <p:txBody>
          <a:bodyPr vert="horz" anchor="ctr" anchorCtr="0"/>
          <a:lstStyle>
            <a:lvl1pPr algn="l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fld id="{BF7C3EB2-976B-473A-B8BE-5A6C97467BE9}" type="datetime1">
              <a:rPr lang="en-US" smtClean="0"/>
              <a:t>8/23/16</a:t>
            </a:fld>
            <a:endParaRPr lang="en-US"/>
          </a:p>
        </p:txBody>
      </p:sp>
      <p:sp>
        <p:nvSpPr>
          <p:cNvPr id="3" name="Footer Placeholder 2"/>
          <p:cNvSpPr>
            <a:spLocks noGrp="1"/>
          </p:cNvSpPr>
          <p:nvPr>
            <p:ph type="ftr" sz="quarter" idx="3"/>
          </p:nvPr>
        </p:nvSpPr>
        <p:spPr>
          <a:xfrm>
            <a:off x="609600" y="6248206"/>
            <a:ext cx="5421083" cy="365125"/>
          </a:xfrm>
          <a:prstGeom prst="rect">
            <a:avLst/>
          </a:prstGeom>
        </p:spPr>
        <p:txBody>
          <a:bodyPr vert="horz" anchor="ctr"/>
          <a:lstStyle>
            <a:lvl1pPr algn="r" eaLnBrk="1" latinLnBrk="0" hangingPunct="1">
              <a:defRPr kumimoji="0" sz="1400">
                <a:solidFill>
                  <a:schemeClr val="tx2"/>
                </a:solidFill>
              </a:defRPr>
            </a:lvl1pPr>
          </a:lstStyle>
          <a:p>
            <a:endParaRPr lang="en-US"/>
          </a:p>
        </p:txBody>
      </p:sp>
      <p:sp>
        <p:nvSpPr>
          <p:cNvPr id="7" name="Rectangle 6"/>
          <p:cNvSpPr/>
          <p:nvPr/>
        </p:nvSpPr>
        <p:spPr bwMode="white">
          <a:xfrm>
            <a:off x="0" y="1234440"/>
            <a:ext cx="9144000" cy="320040"/>
          </a:xfrm>
          <a:prstGeom prst="rect">
            <a:avLst/>
          </a:prstGeom>
          <a:solidFill>
            <a:srgbClr val="FFFFFF"/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8" name="Rectangle 7"/>
          <p:cNvSpPr/>
          <p:nvPr/>
        </p:nvSpPr>
        <p:spPr>
          <a:xfrm>
            <a:off x="0" y="1280160"/>
            <a:ext cx="533400" cy="228600"/>
          </a:xfrm>
          <a:prstGeom prst="rect">
            <a:avLst/>
          </a:prstGeom>
          <a:solidFill>
            <a:schemeClr val="accent2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9" name="Rectangle 8"/>
          <p:cNvSpPr/>
          <p:nvPr/>
        </p:nvSpPr>
        <p:spPr>
          <a:xfrm>
            <a:off x="590550" y="1280160"/>
            <a:ext cx="8553450" cy="228600"/>
          </a:xfrm>
          <a:prstGeom prst="rect">
            <a:avLst/>
          </a:prstGeom>
          <a:solidFill>
            <a:schemeClr val="accent1">
              <a:alpha val="100000"/>
            </a:schemeClr>
          </a:solidFill>
          <a:ln w="50800" cap="rnd" cmpd="dbl" algn="ctr">
            <a:noFill/>
            <a:prstDash val="solid"/>
          </a:ln>
          <a:effectLst/>
        </p:spPr>
        <p:style>
          <a:lnRef idx="3">
            <a:schemeClr val="lt1"/>
          </a:lnRef>
          <a:fillRef idx="1">
            <a:schemeClr val="accent1"/>
          </a:fillRef>
          <a:effectRef idx="1">
            <a:schemeClr val="accent1"/>
          </a:effectRef>
          <a:fontRef idx="minor">
            <a:schemeClr val="lt1"/>
          </a:fontRef>
        </p:style>
        <p:txBody>
          <a:bodyPr anchor="ctr"/>
          <a:lstStyle/>
          <a:p>
            <a:pPr algn="ctr" eaLnBrk="1" latinLnBrk="0" hangingPunct="1"/>
            <a:endParaRPr kumimoji="0" lang="en-US"/>
          </a:p>
        </p:txBody>
      </p:sp>
      <p:sp>
        <p:nvSpPr>
          <p:cNvPr id="23" name="Slide Number Placeholder 22"/>
          <p:cNvSpPr>
            <a:spLocks noGrp="1"/>
          </p:cNvSpPr>
          <p:nvPr>
            <p:ph type="sldNum" sz="quarter" idx="4"/>
          </p:nvPr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/>
          </a:bodyPr>
          <a:lstStyle>
            <a:lvl1pPr algn="ctr" eaLnBrk="1" latinLnBrk="0" hangingPunct="1">
              <a:defRPr kumimoji="0" sz="1400" b="1">
                <a:solidFill>
                  <a:srgbClr val="FFFFFF"/>
                </a:solidFill>
              </a:defRPr>
            </a:lvl1pPr>
          </a:lstStyle>
          <a:p>
            <a:fld id="{B6F15528-21DE-4FAA-801E-634DDDAF4B2B}" type="slidenum">
              <a:rPr lang="en-US" smtClean="0"/>
              <a:pPr/>
              <a:t>‹#›</a:t>
            </a:fld>
            <a:endParaRPr lang="en-US"/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73" r:id="rId1"/>
    <p:sldLayoutId id="2147483674" r:id="rId2"/>
    <p:sldLayoutId id="2147483675" r:id="rId3"/>
    <p:sldLayoutId id="2147483676" r:id="rId4"/>
    <p:sldLayoutId id="2147483677" r:id="rId5"/>
    <p:sldLayoutId id="2147483678" r:id="rId6"/>
    <p:sldLayoutId id="2147483679" r:id="rId7"/>
    <p:sldLayoutId id="2147483680" r:id="rId8"/>
    <p:sldLayoutId id="2147483681" r:id="rId9"/>
    <p:sldLayoutId id="2147483682" r:id="rId10"/>
    <p:sldLayoutId id="2147483683" r:id="rId11"/>
  </p:sldLayoutIdLst>
  <p:hf hdr="0" ftr="0" dt="0"/>
  <p:txStyles>
    <p:titleStyle>
      <a:lvl1pPr algn="l" rtl="0" eaLnBrk="1" latinLnBrk="0" hangingPunct="1">
        <a:spcBef>
          <a:spcPct val="0"/>
        </a:spcBef>
        <a:buNone/>
        <a:defRPr kumimoji="0" sz="4400" kern="1200">
          <a:solidFill>
            <a:schemeClr val="tx2"/>
          </a:solidFill>
          <a:latin typeface="+mj-lt"/>
          <a:ea typeface="+mj-ea"/>
          <a:cs typeface="+mj-cs"/>
        </a:defRPr>
      </a:lvl1pPr>
    </p:titleStyle>
    <p:bodyStyle>
      <a:lvl1pPr marL="320040" indent="-320040" algn="l" rtl="0" eaLnBrk="1" latinLnBrk="0" hangingPunct="1">
        <a:spcBef>
          <a:spcPts val="700"/>
        </a:spcBef>
        <a:buClr>
          <a:schemeClr val="accent2"/>
        </a:buClr>
        <a:buSzPct val="60000"/>
        <a:buFont typeface="Wingdings"/>
        <a:buChar char=""/>
        <a:defRPr kumimoji="0" sz="2900" kern="1200">
          <a:solidFill>
            <a:schemeClr val="tx1"/>
          </a:solidFill>
          <a:latin typeface="+mn-lt"/>
          <a:ea typeface="+mn-ea"/>
          <a:cs typeface="+mn-cs"/>
        </a:defRPr>
      </a:lvl1pPr>
      <a:lvl2pPr marL="640080" indent="-274320" algn="l" rtl="0" eaLnBrk="1" latinLnBrk="0" hangingPunct="1">
        <a:spcBef>
          <a:spcPts val="550"/>
        </a:spcBef>
        <a:buClr>
          <a:schemeClr val="accent1"/>
        </a:buClr>
        <a:buSzPct val="70000"/>
        <a:buFont typeface="Wingdings 2"/>
        <a:buChar char=""/>
        <a:defRPr kumimoji="0" sz="26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indent="-228600" algn="l" rtl="0" eaLnBrk="1" latinLnBrk="0" hangingPunct="1">
        <a:spcBef>
          <a:spcPts val="500"/>
        </a:spcBef>
        <a:buClr>
          <a:schemeClr val="accent2"/>
        </a:buClr>
        <a:buSzPct val="75000"/>
        <a:buFont typeface="Wingdings"/>
        <a:buChar char=""/>
        <a:defRPr kumimoji="0" sz="23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indent="-228600" algn="l" rtl="0" eaLnBrk="1" latinLnBrk="0" hangingPunct="1">
        <a:spcBef>
          <a:spcPts val="400"/>
        </a:spcBef>
        <a:buClr>
          <a:schemeClr val="accent3"/>
        </a:buClr>
        <a:buSzPct val="7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indent="-228600" algn="l" rtl="0" eaLnBrk="1" latinLnBrk="0" hangingPunct="1">
        <a:spcBef>
          <a:spcPts val="400"/>
        </a:spcBef>
        <a:buClr>
          <a:schemeClr val="accent4"/>
        </a:buClr>
        <a:buSzPct val="65000"/>
        <a:buFont typeface="Wingdings"/>
        <a:buChar char=""/>
        <a:defRPr kumimoji="0" sz="2000" kern="1200">
          <a:solidFill>
            <a:schemeClr val="tx1"/>
          </a:solidFill>
          <a:latin typeface="+mn-lt"/>
          <a:ea typeface="+mn-ea"/>
          <a:cs typeface="+mn-cs"/>
        </a:defRPr>
      </a:lvl5pPr>
      <a:lvl6pPr marL="2103120" indent="-228600" algn="l" rtl="0" eaLnBrk="1" latinLnBrk="0" hangingPunct="1">
        <a:spcBef>
          <a:spcPct val="20000"/>
        </a:spcBef>
        <a:buClr>
          <a:schemeClr val="accent1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6pPr>
      <a:lvl7pPr marL="2377440" indent="-228600" algn="l" rtl="0" eaLnBrk="1" latinLnBrk="0" hangingPunct="1">
        <a:spcBef>
          <a:spcPct val="20000"/>
        </a:spcBef>
        <a:buClr>
          <a:schemeClr val="accent2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7pPr>
      <a:lvl8pPr marL="2651760" indent="-228600" algn="l" rtl="0" eaLnBrk="1" latinLnBrk="0" hangingPunct="1">
        <a:spcBef>
          <a:spcPct val="20000"/>
        </a:spcBef>
        <a:buClr>
          <a:schemeClr val="accent3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8pPr>
      <a:lvl9pPr marL="2926080" indent="-228600" algn="l" rtl="0" eaLnBrk="1" latinLnBrk="0" hangingPunct="1">
        <a:spcBef>
          <a:spcPct val="20000"/>
        </a:spcBef>
        <a:buClr>
          <a:schemeClr val="accent4"/>
        </a:buClr>
        <a:buFont typeface="Wingdings"/>
        <a:buChar char="§"/>
        <a:defRPr kumimoji="0" sz="1800" kern="1200" baseline="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lvl1pPr marL="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rtl="0" eaLnBrk="1" latinLnBrk="0" hangingPunct="1">
        <a:defRPr kumimoji="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.xml"/><Relationship Id="rId2" Type="http://schemas.openxmlformats.org/officeDocument/2006/relationships/notesSlide" Target="../notesSlides/notesSlide1.xml"/></Relationships>
</file>

<file path=ppt/slides/_rels/slide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2.xml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3.xml"/></Relationships>
</file>

<file path=ppt/slides/_rels/slide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4.xml"/></Relationships>
</file>

<file path=ppt/slides/_rels/slide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jpeg"/></Relationships>
</file>

<file path=ppt/slides/_rels/slide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3.jpeg"/></Relationships>
</file>

<file path=ppt/slides/_rels/slide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notesSlide" Target="../notesSlides/notesSlide5.xml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hyperlink" Target="http://images.google.com/imgres?imgurl=http://wilsonshistoryclass.com/blog/wp-content/uploads/2008/11/sleepinggirl.jpg&amp;imgrefurl=http://wilsonshistoryclass.com/blog/2008/11/11/lethargic-students/&amp;usg=__C7QeiYGx-LVXeW8mHweG2jVChOo=&amp;h=425&amp;w=400&amp;sz=29&amp;hl=en&amp;start=3&amp;um=1&amp;tbnid=dvbkIjDCZPLH5M:&amp;tbnh=126&amp;tbnw=119&amp;prev=/images?q=students+sleeping&amp;hl=en&amp;rls=com.microsoft:en-us:IE-SearchBox&amp;rlz=1I7GGLD&amp;sa=N&amp;um=1" TargetMode="External"/><Relationship Id="rId4" Type="http://schemas.openxmlformats.org/officeDocument/2006/relationships/image" Target="../media/image5.jpe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4.gif"/></Relationships>
</file>

<file path=ppt/slides/_rels/slide1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6.png"/></Relationships>
</file>

<file path=ppt/slides/_rels/slide1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7.png"/><Relationship Id="rId3" Type="http://schemas.openxmlformats.org/officeDocument/2006/relationships/image" Target="../media/image8.jpeg"/></Relationships>
</file>

<file path=ppt/slides/_rels/slide1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hyperlink" Target="http://www.drjava.org" TargetMode="External"/><Relationship Id="rId3" Type="http://schemas.openxmlformats.org/officeDocument/2006/relationships/image" Target="../media/image9.png"/></Relationships>
</file>

<file path=ppt/slides/_rels/slide1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18.xml.rels><?xml version="1.0" encoding="UTF-8" standalone="yes"?>
<Relationships xmlns="http://schemas.openxmlformats.org/package/2006/relationships"><Relationship Id="rId3" Type="http://schemas.openxmlformats.org/officeDocument/2006/relationships/image" Target="../media/image11.png"/><Relationship Id="rId4" Type="http://schemas.openxmlformats.org/officeDocument/2006/relationships/image" Target="../media/image12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0.png"/></Relationships>
</file>

<file path=ppt/slides/_rels/slide19.xml.rels><?xml version="1.0" encoding="UTF-8" standalone="yes"?>
<Relationships xmlns="http://schemas.openxmlformats.org/package/2006/relationships"><Relationship Id="rId3" Type="http://schemas.openxmlformats.org/officeDocument/2006/relationships/image" Target="../media/image14.png"/><Relationship Id="rId4" Type="http://schemas.openxmlformats.org/officeDocument/2006/relationships/image" Target="../media/image15.png"/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3.png"/></Relationships>
</file>

<file path=ppt/slides/_rels/slide2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6.jpeg"/></Relationships>
</file>

<file path=ppt/slides/_rels/slide2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7.jpg"/></Relationships>
</file>

<file path=ppt/slides/_rels/slide2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6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7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28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Relationship Id="rId2" Type="http://schemas.openxmlformats.org/officeDocument/2006/relationships/image" Target="../media/image18.png"/></Relationships>
</file>

<file path=ppt/slides/_rels/slide29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0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1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2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4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_rels/slide35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2.xml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ctrTitle"/>
          </p:nvPr>
        </p:nvSpPr>
        <p:spPr/>
        <p:txBody>
          <a:bodyPr>
            <a:normAutofit/>
          </a:bodyPr>
          <a:lstStyle/>
          <a:p>
            <a:r>
              <a:rPr lang="fr-BE" dirty="0" smtClean="0"/>
              <a:t>CS/ENGRD 2110</a:t>
            </a:r>
            <a:br>
              <a:rPr lang="fr-BE" dirty="0" smtClean="0"/>
            </a:br>
            <a:r>
              <a:rPr lang="fr-BE" dirty="0" smtClean="0"/>
              <a:t>Fall 2016</a:t>
            </a:r>
            <a:endParaRPr lang="fr-BE" dirty="0"/>
          </a:p>
        </p:txBody>
      </p:sp>
      <p:sp>
        <p:nvSpPr>
          <p:cNvPr id="3" name="Subtitle 2"/>
          <p:cNvSpPr>
            <a:spLocks noGrp="1"/>
          </p:cNvSpPr>
          <p:nvPr>
            <p:ph type="subTitle" idx="1"/>
          </p:nvPr>
        </p:nvSpPr>
        <p:spPr/>
        <p:txBody>
          <a:bodyPr>
            <a:normAutofit fontScale="77500" lnSpcReduction="20000"/>
          </a:bodyPr>
          <a:lstStyle/>
          <a:p>
            <a:r>
              <a:rPr lang="fr-BE" dirty="0" smtClean="0"/>
              <a:t>Lecture 1: Overview and intro to types</a:t>
            </a:r>
          </a:p>
          <a:p>
            <a:r>
              <a:rPr lang="fr-BE" dirty="0" smtClean="0"/>
              <a:t>http://courses.cs.cornell.edu/cs2110/2016fa</a:t>
            </a:r>
            <a:endParaRPr lang="fr-BE" dirty="0"/>
          </a:p>
        </p:txBody>
      </p:sp>
      <p:sp>
        <p:nvSpPr>
          <p:cNvPr id="4" name="TextBox 3"/>
          <p:cNvSpPr txBox="1"/>
          <p:nvPr/>
        </p:nvSpPr>
        <p:spPr>
          <a:xfrm>
            <a:off x="1600200" y="2013972"/>
            <a:ext cx="5542528" cy="2677656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800" dirty="0" smtClean="0"/>
              <a:t>THERE IS ROOM IN THE BALCONY!</a:t>
            </a:r>
            <a:endParaRPr lang="en-US" sz="2800" dirty="0"/>
          </a:p>
          <a:p>
            <a:endParaRPr lang="en-US" sz="2800" dirty="0" smtClean="0"/>
          </a:p>
          <a:p>
            <a:r>
              <a:rPr lang="en-US" sz="2800" dirty="0" smtClean="0"/>
              <a:t>Romeo, Romeo, where art thou!</a:t>
            </a:r>
          </a:p>
          <a:p>
            <a:endParaRPr lang="en-US" sz="2800" dirty="0"/>
          </a:p>
          <a:p>
            <a:r>
              <a:rPr lang="en-US" sz="2800" dirty="0" smtClean="0"/>
              <a:t>Up in the balcony, where it’s cheaper!</a:t>
            </a:r>
          </a:p>
          <a:p>
            <a:endParaRPr lang="en-US" sz="2800" dirty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Welcome to CS2110!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495300" y="1676400"/>
            <a:ext cx="8153400" cy="4724400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400" dirty="0" smtClean="0"/>
              <a:t>101 Freshmen</a:t>
            </a:r>
          </a:p>
          <a:p>
            <a:pPr marL="0" indent="0">
              <a:buNone/>
            </a:pPr>
            <a:r>
              <a:rPr lang="en-US" sz="2400" dirty="0" smtClean="0"/>
              <a:t>243 Sophomores</a:t>
            </a:r>
          </a:p>
          <a:p>
            <a:pPr marL="0" indent="0">
              <a:buNone/>
            </a:pPr>
            <a:r>
              <a:rPr lang="en-US" sz="2400" dirty="0" smtClean="0"/>
              <a:t>062 Juniors</a:t>
            </a:r>
          </a:p>
          <a:p>
            <a:pPr marL="0" indent="0">
              <a:buNone/>
            </a:pPr>
            <a:r>
              <a:rPr lang="en-US" sz="2400" dirty="0" smtClean="0"/>
              <a:t>062 Seniors</a:t>
            </a:r>
          </a:p>
          <a:p>
            <a:pPr marL="0" indent="0">
              <a:buNone/>
            </a:pPr>
            <a:r>
              <a:rPr lang="en-US" sz="2400" dirty="0" smtClean="0"/>
              <a:t>055 </a:t>
            </a:r>
            <a:r>
              <a:rPr lang="en-US" sz="2400" dirty="0" err="1" smtClean="0"/>
              <a:t>Meng</a:t>
            </a:r>
            <a:r>
              <a:rPr lang="en-US" sz="2400" dirty="0" smtClean="0"/>
              <a:t>/Masters</a:t>
            </a:r>
          </a:p>
          <a:p>
            <a:pPr marL="0" indent="0">
              <a:buNone/>
            </a:pPr>
            <a:r>
              <a:rPr lang="en-US" sz="2400" dirty="0" smtClean="0"/>
              <a:t>012 Graduate</a:t>
            </a:r>
            <a:r>
              <a:rPr lang="en-US" sz="2400" dirty="0"/>
              <a:t> </a:t>
            </a:r>
            <a:r>
              <a:rPr lang="en-US" sz="2400" dirty="0" smtClean="0"/>
              <a:t>PhD</a:t>
            </a:r>
          </a:p>
          <a:p>
            <a:pPr marL="0" indent="0">
              <a:buNone/>
            </a:pPr>
            <a:endParaRPr lang="en-US" sz="2400" dirty="0"/>
          </a:p>
          <a:p>
            <a:pPr marL="0" indent="0">
              <a:buNone/>
            </a:pPr>
            <a:r>
              <a:rPr lang="en-US" sz="2400" dirty="0" smtClean="0"/>
              <a:t>535 Total</a:t>
            </a:r>
          </a:p>
          <a:p>
            <a:pPr marL="0" indent="0">
              <a:buNone/>
            </a:pPr>
            <a:endParaRPr lang="en-US" sz="2400" dirty="0"/>
          </a:p>
          <a:p>
            <a:pPr marL="0" indent="0">
              <a:buNone/>
            </a:pPr>
            <a:r>
              <a:rPr lang="en-US" sz="2400" dirty="0" smtClean="0"/>
              <a:t>As of Sunday, 21 August</a:t>
            </a:r>
            <a:r>
              <a:rPr lang="en-US" sz="2400" dirty="0" smtClean="0"/>
              <a:t>.  </a:t>
            </a:r>
            <a:r>
              <a:rPr lang="en-US" sz="2400" dirty="0" smtClean="0">
                <a:solidFill>
                  <a:srgbClr val="FF0000"/>
                </a:solidFill>
              </a:rPr>
              <a:t>THIS MORNING: 557</a:t>
            </a:r>
            <a:endParaRPr lang="en-US" sz="2400" dirty="0" smtClean="0">
              <a:solidFill>
                <a:srgbClr val="FF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</a:t>
            </a:fld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4648200" y="2362200"/>
            <a:ext cx="3444573" cy="2308324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rgbClr val="800000"/>
                </a:solidFill>
              </a:rPr>
              <a:t>Instructors:</a:t>
            </a:r>
          </a:p>
          <a:p>
            <a:r>
              <a:rPr lang="en-US" sz="2400" dirty="0" smtClean="0"/>
              <a:t>David Gries, Mike George</a:t>
            </a:r>
          </a:p>
          <a:p>
            <a:endParaRPr lang="en-US" sz="2400" dirty="0"/>
          </a:p>
          <a:p>
            <a:r>
              <a:rPr lang="en-US" sz="2400" dirty="0" smtClean="0">
                <a:solidFill>
                  <a:srgbClr val="800000"/>
                </a:solidFill>
              </a:rPr>
              <a:t>Recitation leaders: </a:t>
            </a:r>
            <a:r>
              <a:rPr lang="en-US" sz="2400" dirty="0" smtClean="0"/>
              <a:t>21</a:t>
            </a:r>
            <a:endParaRPr lang="en-US" sz="2400" dirty="0" smtClean="0"/>
          </a:p>
          <a:p>
            <a:endParaRPr lang="en-US" sz="2400" dirty="0"/>
          </a:p>
          <a:p>
            <a:r>
              <a:rPr lang="en-US" sz="2400" dirty="0" smtClean="0">
                <a:solidFill>
                  <a:srgbClr val="800000"/>
                </a:solidFill>
              </a:rPr>
              <a:t>Consultants: </a:t>
            </a:r>
            <a:r>
              <a:rPr lang="en-US" sz="2400" dirty="0" smtClean="0"/>
              <a:t>22</a:t>
            </a:r>
            <a:endParaRPr lang="en-US" sz="2400" dirty="0"/>
          </a:p>
        </p:txBody>
      </p:sp>
      <p:sp>
        <p:nvSpPr>
          <p:cNvPr id="6" name="TextBox 5"/>
          <p:cNvSpPr txBox="1"/>
          <p:nvPr/>
        </p:nvSpPr>
        <p:spPr>
          <a:xfrm>
            <a:off x="2971800" y="1066800"/>
            <a:ext cx="5667712" cy="523220"/>
          </a:xfrm>
          <a:prstGeom prst="rect">
            <a:avLst/>
          </a:prstGeom>
          <a:solidFill>
            <a:schemeClr val="bg1"/>
          </a:solidFill>
        </p:spPr>
        <p:txBody>
          <a:bodyPr wrap="none" rtlCol="0">
            <a:spAutoFit/>
          </a:bodyPr>
          <a:lstStyle/>
          <a:p>
            <a:r>
              <a:rPr lang="en-US" sz="2800" dirty="0" smtClean="0">
                <a:solidFill>
                  <a:srgbClr val="800000"/>
                </a:solidFill>
              </a:rPr>
              <a:t>OO Programming and Data Structures</a:t>
            </a:r>
            <a:endParaRPr lang="en-US" sz="2800" dirty="0">
              <a:solidFill>
                <a:srgbClr val="8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86591111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Did you receive an email from us Sunday?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495300" y="1676400"/>
            <a:ext cx="8153400" cy="4724400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400" dirty="0">
                <a:solidFill>
                  <a:srgbClr val="FF0000"/>
                </a:solidFill>
              </a:rPr>
              <a:t>If not, there’s something wrong with how you forward from your Cornell </a:t>
            </a:r>
            <a:r>
              <a:rPr lang="en-US" sz="2400" dirty="0" err="1" smtClean="0">
                <a:solidFill>
                  <a:srgbClr val="FF0000"/>
                </a:solidFill>
              </a:rPr>
              <a:t>netid</a:t>
            </a:r>
            <a:r>
              <a:rPr lang="en-US" sz="2400" dirty="0" smtClean="0">
                <a:solidFill>
                  <a:srgbClr val="FF0000"/>
                </a:solidFill>
              </a:rPr>
              <a:t>. About 3 </a:t>
            </a:r>
            <a:r>
              <a:rPr lang="en-US" sz="2400" dirty="0">
                <a:solidFill>
                  <a:srgbClr val="FF0000"/>
                </a:solidFill>
              </a:rPr>
              <a:t>people’s email bounced.</a:t>
            </a:r>
          </a:p>
          <a:p>
            <a:pPr marL="0" indent="0">
              <a:buNone/>
            </a:pPr>
            <a:endParaRPr lang="en-US" sz="2400" dirty="0"/>
          </a:p>
          <a:p>
            <a:pPr marL="0" indent="0">
              <a:buNone/>
            </a:pPr>
            <a:endParaRPr lang="en-US" sz="2400" dirty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25104562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Welcome to CS2110!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533400" y="1371600"/>
            <a:ext cx="8153400" cy="4724400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400" dirty="0"/>
              <a:t>L</a:t>
            </a:r>
            <a:r>
              <a:rPr lang="en-US" sz="2400" dirty="0" smtClean="0"/>
              <a:t>earning about:</a:t>
            </a:r>
          </a:p>
          <a:p>
            <a:r>
              <a:rPr lang="en-US" sz="2400" dirty="0" smtClean="0"/>
              <a:t>OO, abstract data types, generics, Java Collections, …</a:t>
            </a:r>
          </a:p>
          <a:p>
            <a:r>
              <a:rPr lang="en-US" sz="2400" dirty="0" smtClean="0"/>
              <a:t>Reasoning about complex problems, analyzing algorithms we create to solve them, and implementing algorithms with elegant, easy-to-understand, correct code</a:t>
            </a:r>
          </a:p>
          <a:p>
            <a:r>
              <a:rPr lang="en-US" sz="2400" dirty="0" smtClean="0"/>
              <a:t>Testing; </a:t>
            </a:r>
            <a:r>
              <a:rPr lang="en-US" sz="2400" dirty="0"/>
              <a:t>Reasoning about correctness</a:t>
            </a:r>
            <a:endParaRPr lang="en-US" sz="2400" dirty="0" smtClean="0"/>
          </a:p>
          <a:p>
            <a:r>
              <a:rPr lang="en-US" sz="2400" dirty="0" smtClean="0"/>
              <a:t>Data structures: linked lists, trees, hash tables, graphs, etc.</a:t>
            </a:r>
          </a:p>
          <a:p>
            <a:r>
              <a:rPr lang="en-US" sz="2400" dirty="0" smtClean="0"/>
              <a:t>Recursion                 </a:t>
            </a:r>
          </a:p>
          <a:p>
            <a:r>
              <a:rPr lang="en-US" sz="2400" dirty="0" smtClean="0"/>
              <a:t>Algorithmic complexity</a:t>
            </a:r>
          </a:p>
          <a:p>
            <a:r>
              <a:rPr lang="en-US" sz="2400" dirty="0" smtClean="0"/>
              <a:t>Parallelism —threads of execution</a:t>
            </a: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4</a:t>
            </a:fld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Usefulness of 2110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Autofit/>
          </a:bodyPr>
          <a:lstStyle/>
          <a:p>
            <a:pPr marL="0" indent="0">
              <a:buNone/>
            </a:pPr>
            <a:r>
              <a:rPr lang="fr-BE" sz="2400" dirty="0">
                <a:latin typeface="Times New Roman"/>
                <a:cs typeface="Times New Roman"/>
              </a:rPr>
              <a:t>This summer I'm working in particle physics, making </a:t>
            </a:r>
            <a:r>
              <a:rPr lang="fr-BE" sz="2400" dirty="0" smtClean="0">
                <a:latin typeface="Times New Roman"/>
                <a:cs typeface="Times New Roman"/>
              </a:rPr>
              <a:t>simula-tions </a:t>
            </a:r>
            <a:r>
              <a:rPr lang="fr-BE" sz="2400" dirty="0">
                <a:latin typeface="Times New Roman"/>
                <a:cs typeface="Times New Roman"/>
              </a:rPr>
              <a:t>of some of the background signal </a:t>
            </a:r>
            <a:r>
              <a:rPr lang="fr-BE" sz="2400" dirty="0" smtClean="0">
                <a:latin typeface="Times New Roman"/>
                <a:cs typeface="Times New Roman"/>
              </a:rPr>
              <a:t>we’d expect </a:t>
            </a:r>
            <a:r>
              <a:rPr lang="fr-BE" sz="2400" dirty="0">
                <a:latin typeface="Times New Roman"/>
                <a:cs typeface="Times New Roman"/>
              </a:rPr>
              <a:t>to see in our detector for an experiment run in the particle accelerator. What I'm </a:t>
            </a:r>
            <a:r>
              <a:rPr lang="fr-BE" sz="2400" dirty="0" smtClean="0">
                <a:latin typeface="Times New Roman"/>
                <a:cs typeface="Times New Roman"/>
              </a:rPr>
              <a:t>working </a:t>
            </a:r>
            <a:r>
              <a:rPr lang="fr-BE" sz="2400" dirty="0">
                <a:latin typeface="Times New Roman"/>
                <a:cs typeface="Times New Roman"/>
              </a:rPr>
              <a:t>on a clustering algorithm to put together energy depositions from several quantized points in </a:t>
            </a:r>
            <a:r>
              <a:rPr lang="fr-BE" sz="2400" dirty="0" smtClean="0">
                <a:latin typeface="Times New Roman"/>
                <a:cs typeface="Times New Roman"/>
              </a:rPr>
              <a:t>the detector </a:t>
            </a:r>
            <a:r>
              <a:rPr lang="fr-BE" sz="2400" dirty="0">
                <a:latin typeface="Times New Roman"/>
                <a:cs typeface="Times New Roman"/>
              </a:rPr>
              <a:t>to learn what the initial particle's energy and position was. After some thought, I decided the </a:t>
            </a:r>
            <a:r>
              <a:rPr lang="fr-BE" sz="2400" dirty="0" smtClean="0">
                <a:latin typeface="Times New Roman"/>
                <a:cs typeface="Times New Roman"/>
              </a:rPr>
              <a:t>best first </a:t>
            </a:r>
            <a:r>
              <a:rPr lang="fr-BE" sz="2400" dirty="0">
                <a:latin typeface="Times New Roman"/>
                <a:cs typeface="Times New Roman"/>
              </a:rPr>
              <a:t>sweep over this data would be to do a </a:t>
            </a:r>
            <a:r>
              <a:rPr lang="fr-BE" sz="2400" dirty="0">
                <a:solidFill>
                  <a:srgbClr val="FF0000"/>
                </a:solidFill>
                <a:latin typeface="Times New Roman"/>
                <a:cs typeface="Times New Roman"/>
              </a:rPr>
              <a:t>depth first search </a:t>
            </a:r>
            <a:r>
              <a:rPr lang="fr-BE" sz="2400" dirty="0">
                <a:latin typeface="Times New Roman"/>
                <a:cs typeface="Times New Roman"/>
              </a:rPr>
              <a:t>starting about a high energy deposition in </a:t>
            </a:r>
            <a:r>
              <a:rPr lang="fr-BE" sz="2400" dirty="0" smtClean="0">
                <a:latin typeface="Times New Roman"/>
                <a:cs typeface="Times New Roman"/>
              </a:rPr>
              <a:t>the calorimeter</a:t>
            </a:r>
            <a:r>
              <a:rPr lang="fr-BE" sz="2400" dirty="0">
                <a:latin typeface="Times New Roman"/>
                <a:cs typeface="Times New Roman"/>
              </a:rPr>
              <a:t>. It works great, and my PI was very excited about the results!</a:t>
            </a:r>
          </a:p>
          <a:p>
            <a:pPr marL="0" indent="0">
              <a:buNone/>
            </a:pPr>
            <a:endParaRPr lang="fr-BE" sz="2400" dirty="0">
              <a:latin typeface="Times New Roman"/>
              <a:cs typeface="Times New Roman"/>
            </a:endParaRPr>
          </a:p>
        </p:txBody>
      </p:sp>
      <p:pic>
        <p:nvPicPr>
          <p:cNvPr id="5" name="Picture 2" descr="http://blog.evaria.com/wp-content/uploads/2007/08/swiss-army-knif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239000" y="228600"/>
            <a:ext cx="1714500" cy="138531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5</a:t>
            </a:fld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Usefulness of 2110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Autofit/>
          </a:bodyPr>
          <a:lstStyle/>
          <a:p>
            <a:pPr marL="0" indent="0">
              <a:buNone/>
            </a:pPr>
            <a:r>
              <a:rPr lang="en-US" sz="2400" dirty="0">
                <a:latin typeface="Times New Roman"/>
                <a:cs typeface="Times New Roman"/>
              </a:rPr>
              <a:t>I am working at a startup in Silicon Valley this summer </a:t>
            </a:r>
            <a:r>
              <a:rPr lang="is-IS" sz="2400" dirty="0">
                <a:latin typeface="Times New Roman"/>
                <a:cs typeface="Times New Roman"/>
              </a:rPr>
              <a:t>… </a:t>
            </a:r>
            <a:r>
              <a:rPr lang="en-US" sz="2400" dirty="0">
                <a:latin typeface="Times New Roman"/>
                <a:cs typeface="Times New Roman"/>
              </a:rPr>
              <a:t>that does subscription-based financial management and billing among other things. It has been pretty incredible the amount I've learned from your class </a:t>
            </a:r>
            <a:r>
              <a:rPr lang="en-US" sz="2400" dirty="0" smtClean="0">
                <a:latin typeface="Times New Roman"/>
                <a:cs typeface="Times New Roman"/>
              </a:rPr>
              <a:t>that relates to </a:t>
            </a:r>
            <a:r>
              <a:rPr lang="en-US" sz="2400" dirty="0">
                <a:latin typeface="Times New Roman"/>
                <a:cs typeface="Times New Roman"/>
              </a:rPr>
              <a:t>this internship and I have definitely decided to pursue computer science (I was initially engineering physics).</a:t>
            </a:r>
          </a:p>
          <a:p>
            <a:pPr marL="0" indent="0">
              <a:buNone/>
            </a:pPr>
            <a:endParaRPr lang="fr-BE" sz="2400" dirty="0">
              <a:latin typeface="Times New Roman"/>
              <a:cs typeface="Times New Roman"/>
            </a:endParaRPr>
          </a:p>
        </p:txBody>
      </p:sp>
      <p:pic>
        <p:nvPicPr>
          <p:cNvPr id="5" name="Picture 2" descr="http://blog.evaria.com/wp-content/uploads/2007/08/swiss-army-knife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239000" y="228600"/>
            <a:ext cx="1714500" cy="1385316"/>
          </a:xfrm>
          <a:prstGeom prst="rect">
            <a:avLst/>
          </a:prstGeom>
          <a:noFill/>
          <a:ln>
            <a:solidFill>
              <a:schemeClr val="tx1"/>
            </a:solidFill>
          </a:ln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6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126762182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200" dirty="0" smtClean="0">
                <a:solidFill>
                  <a:srgbClr val="800000"/>
                </a:solidFill>
              </a:rPr>
              <a:t>Is CS2110 right for you?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>
            <a:noAutofit/>
          </a:bodyPr>
          <a:lstStyle/>
          <a:p>
            <a:r>
              <a:rPr lang="en-US" sz="2200" u="sng" dirty="0" smtClean="0"/>
              <a:t>Knowledge of Java not required</a:t>
            </a:r>
          </a:p>
          <a:p>
            <a:pPr lvl="1"/>
            <a:r>
              <a:rPr lang="en-US" sz="2200" dirty="0" smtClean="0"/>
              <a:t>Only ~</a:t>
            </a:r>
            <a:r>
              <a:rPr lang="en-US" sz="2200" dirty="0"/>
              <a:t>3</a:t>
            </a:r>
            <a:r>
              <a:rPr lang="en-US" sz="2200" dirty="0" smtClean="0"/>
              <a:t>0% of you know Java –others know </a:t>
            </a:r>
            <a:r>
              <a:rPr lang="en-US" sz="2200" dirty="0" err="1" smtClean="0"/>
              <a:t>Matlab</a:t>
            </a:r>
            <a:r>
              <a:rPr lang="en-US" sz="2200" dirty="0" smtClean="0"/>
              <a:t>, Python …</a:t>
            </a:r>
          </a:p>
          <a:p>
            <a:pPr lvl="1"/>
            <a:r>
              <a:rPr lang="en-US" sz="2200" dirty="0" smtClean="0"/>
              <a:t>Requirement: comfort with some programming language, on the level of CS1110 (Python based) and CS1112 (</a:t>
            </a:r>
            <a:r>
              <a:rPr lang="en-US" sz="2200" dirty="0" err="1" smtClean="0"/>
              <a:t>Matlab</a:t>
            </a:r>
            <a:r>
              <a:rPr lang="en-US" sz="2200" dirty="0" smtClean="0"/>
              <a:t> based). </a:t>
            </a:r>
          </a:p>
          <a:p>
            <a:pPr marL="365760" lvl="1" indent="0">
              <a:buNone/>
            </a:pPr>
            <a:r>
              <a:rPr lang="en-US" sz="2200" dirty="0"/>
              <a:t> </a:t>
            </a:r>
            <a:r>
              <a:rPr lang="en-US" sz="2200" dirty="0" smtClean="0"/>
              <a:t>   Prior knowledge of OO not required.</a:t>
            </a:r>
          </a:p>
          <a:p>
            <a:pPr lvl="1"/>
            <a:r>
              <a:rPr lang="en-US" sz="2200" dirty="0" smtClean="0">
                <a:solidFill>
                  <a:srgbClr val="FF0000"/>
                </a:solidFill>
              </a:rPr>
              <a:t>We assume you do not know Java!</a:t>
            </a:r>
            <a:endParaRPr lang="en-US" sz="2200" dirty="0" smtClean="0"/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7</a:t>
            </a:fld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Homework!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8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304800" y="2057400"/>
            <a:ext cx="8393743" cy="4524315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400" b="1" dirty="0" smtClean="0">
                <a:solidFill>
                  <a:srgbClr val="FF0000"/>
                </a:solidFill>
                <a:latin typeface="Times New Roman"/>
                <a:cs typeface="Times New Roman"/>
              </a:rPr>
              <a:t>Homework 1.</a:t>
            </a:r>
            <a:r>
              <a:rPr lang="en-US" sz="2400" dirty="0" smtClean="0">
                <a:latin typeface="Times New Roman"/>
                <a:cs typeface="Times New Roman"/>
              </a:rPr>
              <a:t> Read article </a:t>
            </a:r>
            <a:r>
              <a:rPr lang="en-US" sz="2400" dirty="0">
                <a:solidFill>
                  <a:srgbClr val="800000"/>
                </a:solidFill>
                <a:latin typeface="Times New Roman"/>
                <a:cs typeface="Times New Roman"/>
              </a:rPr>
              <a:t>Why Software is So </a:t>
            </a:r>
            <a:r>
              <a:rPr lang="en-US" sz="2400" dirty="0" smtClean="0">
                <a:solidFill>
                  <a:srgbClr val="800000"/>
                </a:solidFill>
                <a:latin typeface="Times New Roman"/>
                <a:cs typeface="Times New Roman"/>
              </a:rPr>
              <a:t>Bad</a:t>
            </a:r>
            <a:r>
              <a:rPr lang="en-US" sz="2400" dirty="0" smtClean="0">
                <a:latin typeface="Times New Roman"/>
                <a:cs typeface="Times New Roman"/>
              </a:rPr>
              <a:t>.</a:t>
            </a:r>
            <a:br>
              <a:rPr lang="en-US" sz="2400" dirty="0" smtClean="0">
                <a:latin typeface="Times New Roman"/>
                <a:cs typeface="Times New Roman"/>
              </a:rPr>
            </a:br>
            <a:r>
              <a:rPr lang="en-US" sz="2400" dirty="0" smtClean="0">
                <a:latin typeface="Times New Roman"/>
                <a:cs typeface="Times New Roman"/>
              </a:rPr>
              <a:t>                     Link:  Course website -&gt;  Lectures notes   (Lecture 1)</a:t>
            </a:r>
          </a:p>
          <a:p>
            <a:r>
              <a:rPr lang="en-US" sz="2400" b="1" dirty="0" smtClean="0">
                <a:solidFill>
                  <a:srgbClr val="FF0000"/>
                </a:solidFill>
                <a:latin typeface="Times New Roman"/>
                <a:cs typeface="Times New Roman"/>
              </a:rPr>
              <a:t>Homework 2. </a:t>
            </a:r>
            <a:r>
              <a:rPr lang="en-US" sz="2400" dirty="0" smtClean="0">
                <a:latin typeface="Times New Roman"/>
                <a:cs typeface="Times New Roman"/>
              </a:rPr>
              <a:t>Get </a:t>
            </a:r>
            <a:r>
              <a:rPr lang="en-US" sz="2400" dirty="0" smtClean="0">
                <a:latin typeface="Times New Roman"/>
                <a:cs typeface="Times New Roman"/>
              </a:rPr>
              <a:t>Java, Eclipse, </a:t>
            </a:r>
            <a:r>
              <a:rPr lang="en-US" sz="2400" dirty="0" err="1" smtClean="0">
                <a:latin typeface="Times New Roman"/>
                <a:cs typeface="Times New Roman"/>
              </a:rPr>
              <a:t>DrJava</a:t>
            </a:r>
            <a:r>
              <a:rPr lang="en-US" sz="2400" dirty="0" smtClean="0">
                <a:latin typeface="Times New Roman"/>
                <a:cs typeface="Times New Roman"/>
              </a:rPr>
              <a:t> </a:t>
            </a:r>
            <a:r>
              <a:rPr lang="en-US" sz="2400" dirty="0" smtClean="0">
                <a:latin typeface="Times New Roman"/>
                <a:cs typeface="Times New Roman"/>
              </a:rPr>
              <a:t>on your </a:t>
            </a:r>
            <a:r>
              <a:rPr lang="en-US" sz="2400" dirty="0" smtClean="0">
                <a:latin typeface="Times New Roman"/>
                <a:cs typeface="Times New Roman"/>
              </a:rPr>
              <a:t>computer.</a:t>
            </a:r>
            <a:endParaRPr lang="en-US" sz="2400" dirty="0" smtClean="0">
              <a:latin typeface="Times New Roman"/>
              <a:cs typeface="Times New Roman"/>
            </a:endParaRPr>
          </a:p>
          <a:p>
            <a:r>
              <a:rPr lang="en-US" sz="2400" b="1" dirty="0" smtClean="0">
                <a:solidFill>
                  <a:srgbClr val="FF0000"/>
                </a:solidFill>
                <a:latin typeface="Times New Roman"/>
                <a:cs typeface="Times New Roman"/>
              </a:rPr>
              <a:t>Homework 3. </a:t>
            </a:r>
            <a:r>
              <a:rPr lang="en-US" sz="2400" dirty="0" smtClean="0">
                <a:latin typeface="Times New Roman"/>
                <a:cs typeface="Times New Roman"/>
              </a:rPr>
              <a:t>Spend some time perusing the course website.</a:t>
            </a:r>
          </a:p>
          <a:p>
            <a:r>
              <a:rPr lang="en-US" sz="2400" dirty="0">
                <a:latin typeface="Times New Roman"/>
                <a:cs typeface="Times New Roman"/>
              </a:rPr>
              <a:t> </a:t>
            </a:r>
            <a:r>
              <a:rPr lang="en-US" sz="2400" dirty="0" smtClean="0">
                <a:latin typeface="Times New Roman"/>
                <a:cs typeface="Times New Roman"/>
              </a:rPr>
              <a:t>                    Look at course information, resources, links, etc.</a:t>
            </a:r>
            <a:endParaRPr lang="en-US" sz="2400" b="1" dirty="0" smtClean="0">
              <a:solidFill>
                <a:srgbClr val="FF0000"/>
              </a:solidFill>
              <a:latin typeface="Times New Roman"/>
              <a:cs typeface="Times New Roman"/>
            </a:endParaRPr>
          </a:p>
          <a:p>
            <a:endParaRPr lang="en-US" sz="2400" b="1" dirty="0">
              <a:solidFill>
                <a:srgbClr val="FF0000"/>
              </a:solidFill>
              <a:latin typeface="Times New Roman"/>
              <a:cs typeface="Times New Roman"/>
            </a:endParaRPr>
          </a:p>
          <a:p>
            <a:pPr marL="1768475" indent="-1768475"/>
            <a:r>
              <a:rPr lang="en-US" sz="2400" b="1" dirty="0" smtClean="0">
                <a:solidFill>
                  <a:srgbClr val="FF0000"/>
                </a:solidFill>
                <a:latin typeface="Times New Roman"/>
                <a:cs typeface="Times New Roman"/>
              </a:rPr>
              <a:t>Homework 4.</a:t>
            </a:r>
            <a:r>
              <a:rPr lang="en-US" sz="2400" dirty="0" smtClean="0">
                <a:latin typeface="Times New Roman"/>
                <a:cs typeface="Times New Roman"/>
              </a:rPr>
              <a:t> </a:t>
            </a:r>
            <a:r>
              <a:rPr lang="en-US" sz="2400" dirty="0" smtClean="0">
                <a:solidFill>
                  <a:srgbClr val="800000"/>
                </a:solidFill>
                <a:latin typeface="Times New Roman"/>
                <a:cs typeface="Times New Roman"/>
              </a:rPr>
              <a:t>BEFORE EACH </a:t>
            </a:r>
            <a:r>
              <a:rPr lang="en-US" sz="2400" dirty="0" smtClean="0">
                <a:solidFill>
                  <a:srgbClr val="800000"/>
                </a:solidFill>
                <a:latin typeface="Times New Roman"/>
                <a:cs typeface="Times New Roman"/>
              </a:rPr>
              <a:t>LECTURE/RECITATION</a:t>
            </a:r>
            <a:r>
              <a:rPr lang="en-US" sz="2400" dirty="0" smtClean="0">
                <a:latin typeface="Times New Roman"/>
                <a:cs typeface="Times New Roman"/>
              </a:rPr>
              <a:t>: </a:t>
            </a:r>
            <a:r>
              <a:rPr lang="en-US" sz="2400" dirty="0" smtClean="0">
                <a:latin typeface="Times New Roman"/>
                <a:cs typeface="Times New Roman"/>
              </a:rPr>
              <a:t>download </a:t>
            </a:r>
            <a:r>
              <a:rPr lang="en-US" sz="2400" dirty="0" err="1" smtClean="0">
                <a:latin typeface="Times New Roman"/>
                <a:cs typeface="Times New Roman"/>
              </a:rPr>
              <a:t>pdf</a:t>
            </a:r>
            <a:r>
              <a:rPr lang="en-US" sz="2400" dirty="0" smtClean="0">
                <a:latin typeface="Times New Roman"/>
                <a:cs typeface="Times New Roman"/>
              </a:rPr>
              <a:t> </a:t>
            </a:r>
            <a:r>
              <a:rPr lang="en-US" sz="2400" dirty="0" smtClean="0">
                <a:latin typeface="Times New Roman"/>
                <a:cs typeface="Times New Roman"/>
              </a:rPr>
              <a:t>form of the slides, bring </a:t>
            </a:r>
            <a:r>
              <a:rPr lang="en-US" sz="2400" dirty="0" smtClean="0">
                <a:latin typeface="Times New Roman"/>
                <a:cs typeface="Times New Roman"/>
              </a:rPr>
              <a:t>to class </a:t>
            </a:r>
            <a:r>
              <a:rPr lang="en-US" sz="2400" dirty="0" smtClean="0">
                <a:latin typeface="Times New Roman"/>
                <a:cs typeface="Times New Roman"/>
              </a:rPr>
              <a:t>and look at them during </a:t>
            </a:r>
            <a:r>
              <a:rPr lang="en-US" sz="2400" dirty="0" smtClean="0">
                <a:latin typeface="Times New Roman"/>
                <a:cs typeface="Times New Roman"/>
              </a:rPr>
              <a:t>lecture</a:t>
            </a:r>
            <a:r>
              <a:rPr lang="en-US" sz="2400" dirty="0" smtClean="0">
                <a:latin typeface="Times New Roman"/>
                <a:cs typeface="Times New Roman"/>
              </a:rPr>
              <a:t>. We </a:t>
            </a:r>
            <a:r>
              <a:rPr lang="en-US" sz="2400" dirty="0" smtClean="0">
                <a:latin typeface="Times New Roman"/>
                <a:cs typeface="Times New Roman"/>
              </a:rPr>
              <a:t>project </a:t>
            </a:r>
            <a:r>
              <a:rPr lang="en-US" sz="2400" dirty="0" smtClean="0">
                <a:latin typeface="Times New Roman"/>
                <a:cs typeface="Times New Roman"/>
              </a:rPr>
              <a:t>not only PPT but also Eclipse and other </a:t>
            </a:r>
            <a:r>
              <a:rPr lang="en-US" sz="2400" dirty="0" smtClean="0">
                <a:latin typeface="Times New Roman"/>
                <a:cs typeface="Times New Roman"/>
              </a:rPr>
              <a:t>things</a:t>
            </a:r>
            <a:r>
              <a:rPr lang="en-US" sz="2400" dirty="0" smtClean="0">
                <a:latin typeface="Times New Roman"/>
                <a:cs typeface="Times New Roman"/>
              </a:rPr>
              <a:t>. H</a:t>
            </a:r>
            <a:r>
              <a:rPr lang="en-US" sz="2400" dirty="0" smtClean="0">
                <a:latin typeface="Times New Roman"/>
                <a:cs typeface="Times New Roman"/>
              </a:rPr>
              <a:t>aving PPT </a:t>
            </a:r>
            <a:r>
              <a:rPr lang="en-US" sz="2400" dirty="0" smtClean="0">
                <a:latin typeface="Times New Roman"/>
                <a:cs typeface="Times New Roman"/>
              </a:rPr>
              <a:t>slides in paper form or on your laptop/tablet can help you during the lecture.</a:t>
            </a:r>
          </a:p>
        </p:txBody>
      </p:sp>
    </p:spTree>
    <p:extLst>
      <p:ext uri="{BB962C8B-B14F-4D97-AF65-F5344CB8AC3E}">
        <p14:creationId xmlns:p14="http://schemas.microsoft.com/office/powerpoint/2010/main" val="160631851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Lectures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fr-BE" dirty="0" smtClean="0"/>
              <a:t>TR 10:10-11am, </a:t>
            </a:r>
            <a:r>
              <a:rPr lang="fr-BE" dirty="0" err="1" smtClean="0"/>
              <a:t>Statler</a:t>
            </a:r>
            <a:r>
              <a:rPr lang="fr-BE" dirty="0" smtClean="0"/>
              <a:t> auditorium</a:t>
            </a:r>
          </a:p>
          <a:p>
            <a:pPr lvl="1"/>
            <a:r>
              <a:rPr lang="fr-BE" dirty="0" smtClean="0"/>
              <a:t>Attendance mandatory</a:t>
            </a:r>
          </a:p>
          <a:p>
            <a:pPr lvl="1"/>
            <a:endParaRPr lang="fr-BE" dirty="0" smtClean="0"/>
          </a:p>
          <a:p>
            <a:pPr lvl="1"/>
            <a:endParaRPr lang="fr-BE" dirty="0" smtClean="0"/>
          </a:p>
          <a:p>
            <a:r>
              <a:rPr lang="en-US" dirty="0" smtClean="0"/>
              <a:t>ENGRD 2110 or CS 2110?</a:t>
            </a:r>
          </a:p>
          <a:p>
            <a:pPr lvl="1"/>
            <a:r>
              <a:rPr lang="en-US" b="1" dirty="0" smtClean="0"/>
              <a:t>Same course! </a:t>
            </a:r>
            <a:r>
              <a:rPr lang="en-US" dirty="0"/>
              <a:t>We call it CS 2110 in online materials</a:t>
            </a:r>
          </a:p>
          <a:p>
            <a:pPr lvl="1"/>
            <a:r>
              <a:rPr lang="en-US" dirty="0"/>
              <a:t>Non-engineers sign up for CS 2110</a:t>
            </a:r>
          </a:p>
          <a:p>
            <a:pPr lvl="1"/>
            <a:r>
              <a:rPr lang="en-US" dirty="0"/>
              <a:t>Engineers sign up for ENGRD 2110</a:t>
            </a:r>
          </a:p>
          <a:p>
            <a:pPr>
              <a:buNone/>
            </a:pPr>
            <a:endParaRPr lang="en-US" dirty="0" smtClean="0"/>
          </a:p>
        </p:txBody>
      </p:sp>
      <p:pic>
        <p:nvPicPr>
          <p:cNvPr id="43012" name="Picture 4" descr="http://www.kent.ac.uk/careers/pics/ProfAbsentMind.gif"/>
          <p:cNvPicPr>
            <a:picLocks noChangeAspect="1" noChangeArrowheads="1" noCrop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6096000" y="76200"/>
            <a:ext cx="1800225" cy="1800225"/>
          </a:xfrm>
          <a:prstGeom prst="rect">
            <a:avLst/>
          </a:prstGeom>
          <a:noFill/>
        </p:spPr>
      </p:pic>
      <p:pic>
        <p:nvPicPr>
          <p:cNvPr id="6" name="Picture 2" descr="http://tbn0.google.com/images?q=tbn:dvbkIjDCZPLH5M:http://wilsonshistoryclass.com/blog/wp-content/uploads/2008/11/sleepinggirl.jpg">
            <a:hlinkClick r:id="rId3"/>
          </p:cNvPr>
          <p:cNvPicPr>
            <a:picLocks noChangeAspect="1" noChangeArrowheads="1"/>
          </p:cNvPicPr>
          <p:nvPr/>
        </p:nvPicPr>
        <p:blipFill>
          <a:blip r:embed="rId4" cstate="print"/>
          <a:srcRect/>
          <a:stretch>
            <a:fillRect/>
          </a:stretch>
        </p:blipFill>
        <p:spPr bwMode="auto">
          <a:xfrm>
            <a:off x="6934200" y="2133600"/>
            <a:ext cx="1666875" cy="1764927"/>
          </a:xfrm>
          <a:prstGeom prst="rect">
            <a:avLst/>
          </a:prstGeom>
          <a:noFill/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9</a:t>
            </a:fld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smtClean="0">
                <a:solidFill>
                  <a:srgbClr val="800000"/>
                </a:solidFill>
              </a:rPr>
              <a:t>Sections (Recitations)</a:t>
            </a:r>
            <a:endParaRPr lang="en-US" sz="3600" dirty="0">
              <a:solidFill>
                <a:srgbClr val="800000"/>
              </a:solidFill>
            </a:endParaRPr>
          </a:p>
        </p:txBody>
      </p:sp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10</a:t>
            </a:fld>
            <a:endParaRPr lang="en-US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>
          <a:xfrm>
            <a:off x="228600" y="1524000"/>
            <a:ext cx="4419600" cy="3886200"/>
          </a:xfrm>
          <a:ln>
            <a:solidFill>
              <a:srgbClr val="800000"/>
            </a:solidFill>
          </a:ln>
        </p:spPr>
        <p:txBody>
          <a:bodyPr>
            <a:normAutofit/>
          </a:bodyPr>
          <a:lstStyle/>
          <a:p>
            <a:pPr marL="0" indent="0"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T </a:t>
            </a:r>
            <a:r>
              <a:rPr lang="en-US" sz="2400" dirty="0">
                <a:latin typeface="Times New Roman"/>
                <a:cs typeface="Times New Roman"/>
              </a:rPr>
              <a:t>12:20 </a:t>
            </a:r>
            <a:r>
              <a:rPr lang="en-US" sz="2400" dirty="0" smtClean="0">
                <a:latin typeface="Times New Roman"/>
                <a:cs typeface="Times New Roman"/>
              </a:rPr>
              <a:t>  4 sections: 50, </a:t>
            </a:r>
            <a:r>
              <a:rPr lang="en-US" sz="2400" dirty="0" smtClean="0">
                <a:latin typeface="Times New Roman"/>
                <a:cs typeface="Times New Roman"/>
              </a:rPr>
              <a:t>35</a:t>
            </a:r>
            <a:r>
              <a:rPr lang="en-US" sz="2400" dirty="0" smtClean="0">
                <a:latin typeface="Times New Roman"/>
                <a:cs typeface="Times New Roman"/>
              </a:rPr>
              <a:t>, </a:t>
            </a:r>
            <a:r>
              <a:rPr lang="en-US" sz="2400" dirty="0" smtClean="0">
                <a:latin typeface="Times New Roman"/>
                <a:cs typeface="Times New Roman"/>
              </a:rPr>
              <a:t>21, </a:t>
            </a:r>
            <a:r>
              <a:rPr lang="en-US" sz="2400" dirty="0" smtClean="0">
                <a:latin typeface="Times New Roman"/>
                <a:cs typeface="Times New Roman"/>
              </a:rPr>
              <a:t>21</a:t>
            </a:r>
            <a:endParaRPr lang="en-US" sz="2400" dirty="0" smtClean="0">
              <a:solidFill>
                <a:srgbClr val="FF0000"/>
              </a:solidFill>
              <a:latin typeface="Times New Roman"/>
              <a:cs typeface="Times New Roman"/>
            </a:endParaRPr>
          </a:p>
          <a:p>
            <a:pPr marL="0" indent="0"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T </a:t>
            </a:r>
            <a:r>
              <a:rPr lang="en-US" sz="2400" dirty="0">
                <a:latin typeface="Times New Roman"/>
                <a:cs typeface="Times New Roman"/>
              </a:rPr>
              <a:t>1:25 </a:t>
            </a:r>
            <a:r>
              <a:rPr lang="en-US" sz="2400" dirty="0" smtClean="0">
                <a:latin typeface="Times New Roman"/>
                <a:cs typeface="Times New Roman"/>
              </a:rPr>
              <a:t>    2 sections: 50, 25</a:t>
            </a:r>
          </a:p>
          <a:p>
            <a:pPr marL="0" indent="0"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T </a:t>
            </a:r>
            <a:r>
              <a:rPr lang="en-US" sz="2400" dirty="0">
                <a:latin typeface="Times New Roman"/>
                <a:cs typeface="Times New Roman"/>
              </a:rPr>
              <a:t>2:30 </a:t>
            </a:r>
            <a:r>
              <a:rPr lang="en-US" sz="2400" dirty="0" smtClean="0">
                <a:latin typeface="Times New Roman"/>
                <a:cs typeface="Times New Roman"/>
              </a:rPr>
              <a:t>    2 sections: 47, 12</a:t>
            </a:r>
          </a:p>
          <a:p>
            <a:pPr marL="0" indent="0"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T 3:35     1 section: 49</a:t>
            </a:r>
            <a:endParaRPr lang="en-US" sz="2400" dirty="0" smtClean="0">
              <a:solidFill>
                <a:srgbClr val="FF0000"/>
              </a:solidFill>
              <a:latin typeface="Times New Roman"/>
              <a:cs typeface="Times New Roman"/>
            </a:endParaRPr>
          </a:p>
          <a:p>
            <a:pPr marL="0" indent="0"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W </a:t>
            </a:r>
            <a:r>
              <a:rPr lang="en-US" sz="2400" dirty="0">
                <a:latin typeface="Times New Roman"/>
                <a:cs typeface="Times New Roman"/>
              </a:rPr>
              <a:t>12:20 </a:t>
            </a:r>
            <a:r>
              <a:rPr lang="en-US" sz="2400" dirty="0" smtClean="0">
                <a:latin typeface="Times New Roman"/>
                <a:cs typeface="Times New Roman"/>
              </a:rPr>
              <a:t> 2 sections: 50, 35</a:t>
            </a:r>
          </a:p>
          <a:p>
            <a:pPr marL="0" indent="0"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W 01</a:t>
            </a:r>
            <a:r>
              <a:rPr lang="en-US" sz="2400" dirty="0">
                <a:latin typeface="Times New Roman"/>
                <a:cs typeface="Times New Roman"/>
              </a:rPr>
              <a:t>:25 </a:t>
            </a:r>
            <a:r>
              <a:rPr lang="en-US" sz="2400" dirty="0" smtClean="0">
                <a:latin typeface="Times New Roman"/>
                <a:cs typeface="Times New Roman"/>
              </a:rPr>
              <a:t> 2 sections: 46, 36</a:t>
            </a:r>
            <a:endParaRPr lang="en-US" sz="2400" dirty="0" smtClean="0">
              <a:solidFill>
                <a:srgbClr val="FF0000"/>
              </a:solidFill>
              <a:latin typeface="Times New Roman"/>
              <a:cs typeface="Times New Roman"/>
            </a:endParaRPr>
          </a:p>
          <a:p>
            <a:pPr marL="0" indent="0"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W 02</a:t>
            </a:r>
            <a:r>
              <a:rPr lang="en-US" sz="2400" dirty="0">
                <a:latin typeface="Times New Roman"/>
                <a:cs typeface="Times New Roman"/>
              </a:rPr>
              <a:t>:30 </a:t>
            </a:r>
            <a:r>
              <a:rPr lang="en-US" sz="2400" dirty="0" smtClean="0">
                <a:latin typeface="Times New Roman"/>
                <a:cs typeface="Times New Roman"/>
              </a:rPr>
              <a:t> 2 sections: 25, 25</a:t>
            </a:r>
            <a:endParaRPr lang="en-US" sz="2400" dirty="0" smtClean="0">
              <a:solidFill>
                <a:srgbClr val="FF0000"/>
              </a:solidFill>
              <a:latin typeface="Times New Roman"/>
              <a:cs typeface="Times New Roman"/>
            </a:endParaRPr>
          </a:p>
          <a:p>
            <a:pPr marL="0" indent="0">
              <a:buNone/>
            </a:pPr>
            <a:r>
              <a:rPr lang="en-US" sz="2400" dirty="0" smtClean="0">
                <a:latin typeface="Times New Roman"/>
                <a:cs typeface="Times New Roman"/>
              </a:rPr>
              <a:t>W 07</a:t>
            </a:r>
            <a:r>
              <a:rPr lang="en-US" sz="2400" dirty="0">
                <a:latin typeface="Times New Roman"/>
                <a:cs typeface="Times New Roman"/>
              </a:rPr>
              <a:t>:30 </a:t>
            </a:r>
            <a:r>
              <a:rPr lang="en-US" sz="2400" dirty="0" smtClean="0">
                <a:latin typeface="Times New Roman"/>
                <a:cs typeface="Times New Roman"/>
              </a:rPr>
              <a:t> 1 section:  12 </a:t>
            </a:r>
            <a:endParaRPr lang="en-US" sz="2400" dirty="0">
              <a:latin typeface="Times New Roman"/>
              <a:cs typeface="Times New Roman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5638800" y="914400"/>
            <a:ext cx="3200400" cy="156966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Some time EARLY, visit </a:t>
            </a:r>
            <a:r>
              <a:rPr lang="en-US" sz="2400" dirty="0" err="1" smtClean="0"/>
              <a:t>StudentCenter</a:t>
            </a:r>
            <a:r>
              <a:rPr lang="en-US" sz="2400" dirty="0" smtClean="0"/>
              <a:t> and change your section to even out the numbers</a:t>
            </a:r>
            <a:endParaRPr lang="en-US" sz="2400" dirty="0"/>
          </a:p>
        </p:txBody>
      </p:sp>
      <p:sp>
        <p:nvSpPr>
          <p:cNvPr id="6" name="Content Placeholder 2"/>
          <p:cNvSpPr txBox="1">
            <a:spLocks/>
          </p:cNvSpPr>
          <p:nvPr/>
        </p:nvSpPr>
        <p:spPr>
          <a:xfrm>
            <a:off x="4724400" y="3048000"/>
            <a:ext cx="4150358" cy="2895600"/>
          </a:xfrm>
          <a:prstGeom prst="rect">
            <a:avLst/>
          </a:prstGeom>
        </p:spPr>
        <p:txBody>
          <a:bodyPr vert="horz">
            <a:normAutofit fontScale="92500" lnSpcReduction="20000"/>
          </a:bodyPr>
          <a:lstStyle>
            <a:lvl1pPr marL="320040" indent="-320040" algn="l" rtl="0" eaLnBrk="1" latinLnBrk="0" hangingPunct="1">
              <a:spcBef>
                <a:spcPts val="700"/>
              </a:spcBef>
              <a:buClr>
                <a:schemeClr val="accent2"/>
              </a:buClr>
              <a:buSzPct val="60000"/>
              <a:buFont typeface="Wingdings"/>
              <a:buChar char=""/>
              <a:defRPr kumimoji="0" sz="2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40080" indent="-274320" algn="l" rtl="0" eaLnBrk="1" latinLnBrk="0" hangingPunct="1">
              <a:spcBef>
                <a:spcPts val="550"/>
              </a:spcBef>
              <a:buClr>
                <a:schemeClr val="accent1"/>
              </a:buClr>
              <a:buSzPct val="70000"/>
              <a:buFont typeface="Wingdings 2"/>
              <a:buChar char=""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-228600" algn="l" rtl="0" eaLnBrk="1" latinLnBrk="0" hangingPunct="1">
              <a:spcBef>
                <a:spcPts val="500"/>
              </a:spcBef>
              <a:buClr>
                <a:schemeClr val="accent2"/>
              </a:buClr>
              <a:buSzPct val="75000"/>
              <a:buFont typeface="Wingdings"/>
              <a:buChar char=""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-228600" algn="l" rtl="0" eaLnBrk="1" latinLnBrk="0" hangingPunct="1">
              <a:spcBef>
                <a:spcPts val="400"/>
              </a:spcBef>
              <a:buClr>
                <a:schemeClr val="accent3"/>
              </a:buClr>
              <a:buSzPct val="7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-228600" algn="l" rtl="0" eaLnBrk="1" latinLnBrk="0" hangingPunct="1">
              <a:spcBef>
                <a:spcPts val="400"/>
              </a:spcBef>
              <a:buClr>
                <a:schemeClr val="accent4"/>
              </a:buClr>
              <a:buSzPct val="6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103120" indent="-228600" algn="l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377440" indent="-228600" algn="l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651760" indent="-228600" algn="l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26080" indent="-228600" algn="l" rtl="0" eaLnBrk="1" latinLnBrk="0" hangingPunct="1">
              <a:spcBef>
                <a:spcPct val="20000"/>
              </a:spcBef>
              <a:buClr>
                <a:schemeClr val="accent4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r>
              <a:rPr lang="en-US" sz="2400" dirty="0"/>
              <a:t>A</a:t>
            </a:r>
            <a:r>
              <a:rPr lang="en-US" sz="2400" dirty="0" smtClean="0"/>
              <a:t>ttendance mandatory</a:t>
            </a:r>
          </a:p>
          <a:p>
            <a:r>
              <a:rPr lang="en-US" sz="2400" dirty="0" smtClean="0"/>
              <a:t>Sometimes flipped: you watch videos beforehand, come to recitation and do something</a:t>
            </a:r>
          </a:p>
          <a:p>
            <a:r>
              <a:rPr lang="en-US" sz="2400" dirty="0" smtClean="0"/>
              <a:t>Sometimes review, help on homework, </a:t>
            </a:r>
            <a:r>
              <a:rPr lang="fr-BE" sz="2400" dirty="0" smtClean="0"/>
              <a:t>new material</a:t>
            </a:r>
          </a:p>
          <a:p>
            <a:r>
              <a:rPr lang="en-US" sz="2400" dirty="0" smtClean="0"/>
              <a:t>No permission needed to switch sections, but do register for whichever one you attend</a:t>
            </a:r>
            <a:endParaRPr lang="fr-BE" sz="2400" dirty="0"/>
          </a:p>
        </p:txBody>
      </p:sp>
    </p:spTree>
    <p:extLst>
      <p:ext uri="{BB962C8B-B14F-4D97-AF65-F5344CB8AC3E}">
        <p14:creationId xmlns:p14="http://schemas.microsoft.com/office/powerpoint/2010/main" val="84807207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r-BE" sz="3600" dirty="0" smtClean="0">
                <a:solidFill>
                  <a:srgbClr val="800000"/>
                </a:solidFill>
              </a:rPr>
              <a:t>CS2111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12648" y="1371600"/>
            <a:ext cx="8153400" cy="4495800"/>
          </a:xfrm>
        </p:spPr>
        <p:txBody>
          <a:bodyPr>
            <a:normAutofit/>
          </a:bodyPr>
          <a:lstStyle/>
          <a:p>
            <a:r>
              <a:rPr lang="en-US" sz="2400" dirty="0" smtClean="0">
                <a:latin typeface="Times New Roman"/>
                <a:cs typeface="Times New Roman"/>
              </a:rPr>
              <a:t>An “enrichment” course</a:t>
            </a:r>
          </a:p>
          <a:p>
            <a:r>
              <a:rPr lang="en-US" sz="2400" dirty="0">
                <a:latin typeface="Times New Roman"/>
                <a:cs typeface="Times New Roman"/>
              </a:rPr>
              <a:t>H</a:t>
            </a:r>
            <a:r>
              <a:rPr lang="en-US" sz="2400" dirty="0" smtClean="0">
                <a:latin typeface="Times New Roman"/>
                <a:cs typeface="Times New Roman"/>
              </a:rPr>
              <a:t>elp </a:t>
            </a:r>
            <a:r>
              <a:rPr lang="en-US" sz="2400" dirty="0">
                <a:latin typeface="Times New Roman"/>
                <a:cs typeface="Times New Roman"/>
              </a:rPr>
              <a:t>students who might </a:t>
            </a:r>
            <a:r>
              <a:rPr lang="en-US" sz="2400" dirty="0" smtClean="0">
                <a:latin typeface="Times New Roman"/>
                <a:cs typeface="Times New Roman"/>
              </a:rPr>
              <a:t>feel overwhelmed </a:t>
            </a:r>
            <a:r>
              <a:rPr lang="en-US" sz="2400" dirty="0">
                <a:latin typeface="Times New Roman"/>
                <a:cs typeface="Times New Roman"/>
              </a:rPr>
              <a:t>by </a:t>
            </a:r>
            <a:r>
              <a:rPr lang="en-US" sz="2400" dirty="0" smtClean="0">
                <a:latin typeface="Times New Roman"/>
                <a:cs typeface="Times New Roman"/>
              </a:rPr>
              <a:t>CS2110</a:t>
            </a:r>
          </a:p>
          <a:p>
            <a:r>
              <a:rPr lang="en-US" sz="2400" dirty="0" smtClean="0">
                <a:latin typeface="Times New Roman"/>
                <a:cs typeface="Times New Roman"/>
              </a:rPr>
              <a:t>Gives more explanation of core ideas behind Java, programming, data structures, assignments, etc.</a:t>
            </a:r>
          </a:p>
          <a:p>
            <a:r>
              <a:rPr lang="en-US" sz="2400" dirty="0" smtClean="0">
                <a:latin typeface="Times New Roman"/>
                <a:cs typeface="Times New Roman"/>
              </a:rPr>
              <a:t>Taught by Gries and George, 1 credit S/U</a:t>
            </a:r>
          </a:p>
          <a:p>
            <a:r>
              <a:rPr lang="en-US" sz="2400" dirty="0">
                <a:latin typeface="Times New Roman"/>
                <a:cs typeface="Times New Roman"/>
              </a:rPr>
              <a:t>O</a:t>
            </a:r>
            <a:r>
              <a:rPr lang="en-US" sz="2400" dirty="0" smtClean="0">
                <a:latin typeface="Times New Roman"/>
                <a:cs typeface="Times New Roman"/>
              </a:rPr>
              <a:t>nly for students who also take CS2110</a:t>
            </a:r>
          </a:p>
          <a:p>
            <a:r>
              <a:rPr lang="en-US" sz="2400" dirty="0" smtClean="0">
                <a:latin typeface="Times New Roman"/>
                <a:cs typeface="Times New Roman"/>
              </a:rPr>
              <a:t>Only requirement: Attend weekly lecture</a:t>
            </a:r>
          </a:p>
          <a:p>
            <a:endParaRPr lang="en-US" sz="2400" dirty="0">
              <a:latin typeface="Times New Roman"/>
              <a:cs typeface="Times New Roman"/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11</a:t>
            </a:fld>
            <a:endParaRPr lang="en-US"/>
          </a:p>
        </p:txBody>
      </p:sp>
      <p:sp>
        <p:nvSpPr>
          <p:cNvPr id="5" name="Content Placeholder 2"/>
          <p:cNvSpPr txBox="1">
            <a:spLocks/>
          </p:cNvSpPr>
          <p:nvPr/>
        </p:nvSpPr>
        <p:spPr>
          <a:xfrm>
            <a:off x="533400" y="4800600"/>
            <a:ext cx="8153400" cy="1600200"/>
          </a:xfrm>
          <a:prstGeom prst="rect">
            <a:avLst/>
          </a:prstGeom>
          <a:ln>
            <a:solidFill>
              <a:srgbClr val="800000"/>
            </a:solidFill>
          </a:ln>
        </p:spPr>
        <p:txBody>
          <a:bodyPr vert="horz">
            <a:normAutofit/>
          </a:bodyPr>
          <a:lstStyle>
            <a:lvl1pPr marL="320040" indent="-320040" algn="l" rtl="0" eaLnBrk="1" latinLnBrk="0" hangingPunct="1">
              <a:spcBef>
                <a:spcPts val="700"/>
              </a:spcBef>
              <a:buClr>
                <a:schemeClr val="accent2"/>
              </a:buClr>
              <a:buSzPct val="60000"/>
              <a:buFont typeface="Wingdings"/>
              <a:buChar char=""/>
              <a:defRPr kumimoji="0" sz="29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1pPr>
            <a:lvl2pPr marL="640080" indent="-274320" algn="l" rtl="0" eaLnBrk="1" latinLnBrk="0" hangingPunct="1">
              <a:spcBef>
                <a:spcPts val="550"/>
              </a:spcBef>
              <a:buClr>
                <a:schemeClr val="accent1"/>
              </a:buClr>
              <a:buSzPct val="70000"/>
              <a:buFont typeface="Wingdings 2"/>
              <a:buChar char=""/>
              <a:defRPr kumimoji="0" sz="26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indent="-228600" algn="l" rtl="0" eaLnBrk="1" latinLnBrk="0" hangingPunct="1">
              <a:spcBef>
                <a:spcPts val="500"/>
              </a:spcBef>
              <a:buClr>
                <a:schemeClr val="accent2"/>
              </a:buClr>
              <a:buSzPct val="75000"/>
              <a:buFont typeface="Wingdings"/>
              <a:buChar char=""/>
              <a:defRPr kumimoji="0" sz="23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indent="-228600" algn="l" rtl="0" eaLnBrk="1" latinLnBrk="0" hangingPunct="1">
              <a:spcBef>
                <a:spcPts val="400"/>
              </a:spcBef>
              <a:buClr>
                <a:schemeClr val="accent3"/>
              </a:buClr>
              <a:buSzPct val="7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indent="-228600" algn="l" rtl="0" eaLnBrk="1" latinLnBrk="0" hangingPunct="1">
              <a:spcBef>
                <a:spcPts val="400"/>
              </a:spcBef>
              <a:buClr>
                <a:schemeClr val="accent4"/>
              </a:buClr>
              <a:buSzPct val="65000"/>
              <a:buFont typeface="Wingdings"/>
              <a:buChar char=""/>
              <a:defRPr kumimoji="0" sz="20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103120" indent="-228600" algn="l" rtl="0" eaLnBrk="1" latinLnBrk="0" hangingPunct="1">
              <a:spcBef>
                <a:spcPct val="20000"/>
              </a:spcBef>
              <a:buClr>
                <a:schemeClr val="accent1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377440" indent="-228600" algn="l" rtl="0" eaLnBrk="1" latinLnBrk="0" hangingPunct="1">
              <a:spcBef>
                <a:spcPct val="20000"/>
              </a:spcBef>
              <a:buClr>
                <a:schemeClr val="accent2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2651760" indent="-228600" algn="l" rtl="0" eaLnBrk="1" latinLnBrk="0" hangingPunct="1">
              <a:spcBef>
                <a:spcPct val="20000"/>
              </a:spcBef>
              <a:buClr>
                <a:schemeClr val="accent3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2926080" indent="-228600" algn="l" rtl="0" eaLnBrk="1" latinLnBrk="0" hangingPunct="1">
              <a:spcBef>
                <a:spcPct val="20000"/>
              </a:spcBef>
              <a:buClr>
                <a:schemeClr val="accent4"/>
              </a:buClr>
              <a:buFont typeface="Wingdings"/>
              <a:buChar char="§"/>
              <a:defRPr kumimoji="0" sz="1800" kern="1200" baseline="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pPr marL="0" indent="0">
              <a:buFont typeface="Wingdings"/>
              <a:buNone/>
            </a:pPr>
            <a:r>
              <a:rPr lang="en-US" sz="2400" smtClean="0">
                <a:latin typeface="Times New Roman"/>
                <a:cs typeface="Times New Roman"/>
              </a:rPr>
              <a:t>I would just like to thank you for taking the time to hold CS2111 this year. You have no idea how the class helped and impacted a lot of us. I would never had "survived" CS2110 without your generous share of your knowledge. I appreciated your time.</a:t>
            </a:r>
          </a:p>
          <a:p>
            <a:pPr marL="0" indent="0">
              <a:buFont typeface="Wingdings"/>
              <a:buNone/>
            </a:pPr>
            <a:endParaRPr lang="en-US" sz="2400" dirty="0">
              <a:latin typeface="Times New Roman"/>
              <a:cs typeface="Times New Roman"/>
            </a:endParaRPr>
          </a:p>
        </p:txBody>
      </p:sp>
    </p:spTree>
    <p:extLst>
      <p:ext uri="{BB962C8B-B14F-4D97-AF65-F5344CB8AC3E}">
        <p14:creationId xmlns:p14="http://schemas.microsoft.com/office/powerpoint/2010/main" val="176308782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r-BE" sz="3600" dirty="0" err="1" smtClean="0">
                <a:solidFill>
                  <a:srgbClr val="800000"/>
                </a:solidFill>
              </a:rPr>
              <a:t>Academic</a:t>
            </a:r>
            <a:r>
              <a:rPr lang="fr-BE" sz="3600" dirty="0" smtClean="0">
                <a:solidFill>
                  <a:srgbClr val="800000"/>
                </a:solidFill>
              </a:rPr>
              <a:t> Excellence Workshops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sz="2400" dirty="0" smtClean="0"/>
              <a:t>Two-hour labs: students work </a:t>
            </a:r>
            <a:r>
              <a:rPr lang="fr-BE" sz="2400" dirty="0" err="1" smtClean="0"/>
              <a:t>together</a:t>
            </a:r>
            <a:r>
              <a:rPr lang="fr-BE" sz="2400" dirty="0" smtClean="0"/>
              <a:t> in </a:t>
            </a:r>
            <a:r>
              <a:rPr lang="fr-BE" sz="2400" dirty="0" err="1" smtClean="0"/>
              <a:t>cooperative</a:t>
            </a:r>
            <a:r>
              <a:rPr lang="fr-BE" sz="2400" dirty="0" smtClean="0"/>
              <a:t> setting</a:t>
            </a:r>
          </a:p>
          <a:p>
            <a:r>
              <a:rPr lang="en-US" sz="2400" i="1" dirty="0" smtClean="0"/>
              <a:t>One credit S/U course based on attendance</a:t>
            </a:r>
          </a:p>
          <a:p>
            <a:r>
              <a:rPr lang="fr-BE" sz="2400" dirty="0" smtClean="0"/>
              <a:t>Time and location TBA</a:t>
            </a:r>
          </a:p>
          <a:p>
            <a:r>
              <a:rPr lang="en-US" sz="2400" dirty="0" smtClean="0"/>
              <a:t>Visit Olin 167 and ask about AEWs</a:t>
            </a:r>
          </a:p>
          <a:p>
            <a:r>
              <a:rPr lang="en-US" sz="2400" dirty="0" smtClean="0"/>
              <a:t>See website for more info:</a:t>
            </a:r>
            <a:endParaRPr lang="fr-BE" sz="2400" dirty="0"/>
          </a:p>
        </p:txBody>
      </p:sp>
      <p:sp>
        <p:nvSpPr>
          <p:cNvPr id="4" name="Rectangle 3"/>
          <p:cNvSpPr/>
          <p:nvPr/>
        </p:nvSpPr>
        <p:spPr>
          <a:xfrm>
            <a:off x="533400" y="3886200"/>
            <a:ext cx="8229600" cy="830997"/>
          </a:xfrm>
          <a:prstGeom prst="rect">
            <a:avLst/>
          </a:prstGeom>
        </p:spPr>
        <p:txBody>
          <a:bodyPr wrap="square">
            <a:spAutoFit/>
          </a:bodyPr>
          <a:lstStyle/>
          <a:p>
            <a:r>
              <a:rPr lang="fr-BE" sz="2400" dirty="0" smtClean="0">
                <a:solidFill>
                  <a:srgbClr val="0000FF"/>
                </a:solidFill>
              </a:rPr>
              <a:t>www.engineering.cornell.edu</a:t>
            </a:r>
            <a:r>
              <a:rPr lang="fr-BE" sz="2400" dirty="0">
                <a:solidFill>
                  <a:srgbClr val="0000FF"/>
                </a:solidFill>
              </a:rPr>
              <a:t>/academics/undergraduate/curriculum/courses/workshops/index.cfm</a:t>
            </a:r>
          </a:p>
        </p:txBody>
      </p:sp>
      <p:sp>
        <p:nvSpPr>
          <p:cNvPr id="5" name="Slide Number Placeholder 4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12</a:t>
            </a:fld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/>
          <a:lstStyle/>
          <a:p>
            <a:r>
              <a:rPr lang="en-US" dirty="0" smtClean="0"/>
              <a:t>Piazza</a:t>
            </a:r>
            <a:endParaRPr lang="en-US" dirty="0"/>
          </a:p>
        </p:txBody>
      </p:sp>
      <p:sp>
        <p:nvSpPr>
          <p:cNvPr id="4" name="Content Placeholder 3"/>
          <p:cNvSpPr>
            <a:spLocks noGrp="1"/>
          </p:cNvSpPr>
          <p:nvPr>
            <p:ph sz="quarter" idx="1"/>
          </p:nvPr>
        </p:nvSpPr>
        <p:spPr/>
        <p:txBody>
          <a:bodyPr/>
          <a:lstStyle/>
          <a:p>
            <a:r>
              <a:rPr lang="en-US" dirty="0" smtClean="0"/>
              <a:t>Click link on our web page to register</a:t>
            </a:r>
          </a:p>
          <a:p>
            <a:endParaRPr lang="en-US" dirty="0"/>
          </a:p>
          <a:p>
            <a:r>
              <a:rPr lang="en-US" dirty="0" smtClean="0"/>
              <a:t>Incredible resource for 24 x 7 help with anything</a:t>
            </a:r>
          </a:p>
          <a:p>
            <a:endParaRPr lang="en-US" dirty="0"/>
          </a:p>
          <a:p>
            <a:r>
              <a:rPr lang="en-US" dirty="0" smtClean="0"/>
              <a:t>We keep an eye on it</a:t>
            </a:r>
            <a:br>
              <a:rPr lang="en-US" dirty="0" smtClean="0"/>
            </a:br>
            <a:r>
              <a:rPr lang="en-US" dirty="0" smtClean="0"/>
              <a:t>and answer questions. </a:t>
            </a:r>
            <a:br>
              <a:rPr lang="en-US" dirty="0" smtClean="0"/>
            </a:br>
            <a:r>
              <a:rPr lang="en-US" dirty="0" smtClean="0"/>
              <a:t>YOU can (and will)</a:t>
            </a:r>
            <a:br>
              <a:rPr lang="en-US" dirty="0" smtClean="0"/>
            </a:br>
            <a:r>
              <a:rPr lang="en-US" dirty="0" smtClean="0"/>
              <a:t>too. Visit the Piazza</a:t>
            </a:r>
            <a:br>
              <a:rPr lang="en-US" dirty="0" smtClean="0"/>
            </a:br>
            <a:r>
              <a:rPr lang="en-US" dirty="0" smtClean="0"/>
              <a:t>often.  </a:t>
            </a:r>
            <a:endParaRPr lang="en-US" dirty="0"/>
          </a:p>
        </p:txBody>
      </p:sp>
      <p:pic>
        <p:nvPicPr>
          <p:cNvPr id="4098" name="Picture 2"/>
          <p:cNvPicPr>
            <a:picLocks noChangeAspect="1" noChangeArrowheads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4423661" y="3429000"/>
            <a:ext cx="4139941" cy="2809875"/>
          </a:xfrm>
          <a:prstGeom prst="rect">
            <a:avLst/>
          </a:prstGeom>
          <a:noFill/>
          <a:ln>
            <a:noFill/>
          </a:ln>
          <a:effectLst/>
          <a:extLst>
            <a:ext uri="{909E8E84-426E-40dd-AFC4-6F175D3DCCD1}">
              <a14:hiddenFill xmlns:a14="http://schemas.microsoft.com/office/drawing/2010/main">
                <a:solidFill>
                  <a:schemeClr val="accent1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chemeClr val="tx1"/>
                </a:solidFill>
                <a:miter lim="800000"/>
                <a:headEnd/>
                <a:tailEnd/>
              </a14:hiddenLine>
            </a:ext>
            <a:ext uri="{AF507438-7753-43e0-B8FC-AC1667EBCBE1}">
              <a14:hiddenEffects xmlns:a14="http://schemas.microsoft.com/office/drawing/2010/main">
                <a:effectLst>
                  <a:outerShdw dist="35921" dir="2700000" algn="ctr" rotWithShape="0">
                    <a:schemeClr val="bg2"/>
                  </a:outerShdw>
                </a:effectLst>
              </a14:hiddenEffects>
            </a:ext>
          </a:extLst>
        </p:spPr>
      </p:pic>
      <p:sp>
        <p:nvSpPr>
          <p:cNvPr id="3" name="Slide Number Placeholder 2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13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0265108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r-BE" sz="2800" dirty="0" err="1" smtClean="0"/>
              <a:t>Resources</a:t>
            </a:r>
            <a:endParaRPr lang="fr-BE" sz="2800" dirty="0"/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304800" y="1447800"/>
            <a:ext cx="8153400" cy="4495800"/>
          </a:xfrm>
        </p:spPr>
        <p:txBody>
          <a:bodyPr>
            <a:normAutofit lnSpcReduction="10000"/>
          </a:bodyPr>
          <a:lstStyle/>
          <a:p>
            <a:r>
              <a:rPr lang="fr-BE" sz="2400" dirty="0" smtClean="0"/>
              <a:t>Book: Frank M. </a:t>
            </a:r>
            <a:r>
              <a:rPr lang="fr-BE" sz="2400" dirty="0" err="1" smtClean="0"/>
              <a:t>Carrano</a:t>
            </a:r>
            <a:r>
              <a:rPr lang="fr-BE" sz="2400" dirty="0" smtClean="0"/>
              <a:t>, </a:t>
            </a:r>
            <a:r>
              <a:rPr lang="fr-BE" sz="2400" i="1" dirty="0" smtClean="0"/>
              <a:t>Data Structures </a:t>
            </a:r>
            <a:r>
              <a:rPr lang="en-US" sz="2400" i="1" dirty="0" smtClean="0"/>
              <a:t>and Abstractions with Java, 3</a:t>
            </a:r>
            <a:r>
              <a:rPr lang="en-US" sz="2400" i="1" baseline="30000" dirty="0" smtClean="0"/>
              <a:t>nd</a:t>
            </a:r>
            <a:r>
              <a:rPr lang="en-US" sz="2400" i="1" dirty="0" smtClean="0"/>
              <a:t> ed., Prentice Hall</a:t>
            </a:r>
          </a:p>
          <a:p>
            <a:pPr lvl="1"/>
            <a:r>
              <a:rPr lang="en-US" sz="2400" i="1" dirty="0" smtClean="0">
                <a:solidFill>
                  <a:srgbClr val="FF3300"/>
                </a:solidFill>
              </a:rPr>
              <a:t>2</a:t>
            </a:r>
            <a:r>
              <a:rPr lang="en-US" sz="2400" i="1" baseline="30000" dirty="0" smtClean="0">
                <a:solidFill>
                  <a:srgbClr val="FF3300"/>
                </a:solidFill>
              </a:rPr>
              <a:t>nd</a:t>
            </a:r>
            <a:r>
              <a:rPr lang="en-US" sz="2400" i="1" dirty="0" smtClean="0">
                <a:solidFill>
                  <a:srgbClr val="FF3300"/>
                </a:solidFill>
              </a:rPr>
              <a:t> edition is okay. E-book not required</a:t>
            </a:r>
          </a:p>
          <a:p>
            <a:pPr lvl="1"/>
            <a:r>
              <a:rPr lang="en-US" sz="2400" dirty="0" smtClean="0"/>
              <a:t>Share textbook. </a:t>
            </a:r>
            <a:r>
              <a:rPr lang="en-US" sz="2400" dirty="0"/>
              <a:t>N</a:t>
            </a:r>
            <a:r>
              <a:rPr lang="en-US" sz="2400" dirty="0" smtClean="0"/>
              <a:t>eed access to it from time to time</a:t>
            </a:r>
          </a:p>
          <a:p>
            <a:pPr lvl="1"/>
            <a:r>
              <a:rPr lang="en-US" sz="2400" dirty="0" smtClean="0"/>
              <a:t>Copies on reserve in </a:t>
            </a:r>
            <a:r>
              <a:rPr lang="en-US" sz="2400" dirty="0" err="1" smtClean="0"/>
              <a:t>Engr</a:t>
            </a:r>
            <a:r>
              <a:rPr lang="en-US" sz="2400" dirty="0" smtClean="0"/>
              <a:t> Library</a:t>
            </a:r>
          </a:p>
          <a:p>
            <a:r>
              <a:rPr lang="en-US" sz="2400" dirty="0" smtClean="0"/>
              <a:t>PPT slides (on course website and Piazza) outline all of OO in Java. Has index at beginning</a:t>
            </a:r>
          </a:p>
          <a:p>
            <a:r>
              <a:rPr lang="en-US" sz="2400" dirty="0" smtClean="0"/>
              <a:t>Great Java resource: online materials at Oracle JDK web site. Google has it indexed.</a:t>
            </a:r>
          </a:p>
          <a:p>
            <a:r>
              <a:rPr lang="en-US" sz="2400" dirty="0" err="1" smtClean="0"/>
              <a:t>VideoNote</a:t>
            </a:r>
            <a:r>
              <a:rPr lang="en-US" sz="2400" dirty="0" smtClean="0"/>
              <a:t>: videos of lectures from Fall 2015.</a:t>
            </a:r>
            <a:br>
              <a:rPr lang="en-US" sz="2400" dirty="0" smtClean="0"/>
            </a:br>
            <a:r>
              <a:rPr lang="en-US" sz="2400" dirty="0">
                <a:solidFill>
                  <a:srgbClr val="FF0000"/>
                </a:solidFill>
              </a:rPr>
              <a:t>http://www.videonote.com/</a:t>
            </a:r>
            <a:r>
              <a:rPr lang="en-US" sz="2400" dirty="0" smtClean="0">
                <a:solidFill>
                  <a:srgbClr val="FF0000"/>
                </a:solidFill>
              </a:rPr>
              <a:t>cornell. </a:t>
            </a:r>
            <a:r>
              <a:rPr lang="en-US" sz="2400" dirty="0" smtClean="0"/>
              <a:t>Log in with </a:t>
            </a:r>
            <a:r>
              <a:rPr lang="en-US" sz="2400" dirty="0" err="1" smtClean="0"/>
              <a:t>netid</a:t>
            </a:r>
            <a:endParaRPr lang="en-US" sz="2400" dirty="0"/>
          </a:p>
          <a:p>
            <a:endParaRPr lang="fr-BE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14</a:t>
            </a:fld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r-BE" sz="3600" dirty="0" smtClean="0">
                <a:solidFill>
                  <a:srgbClr val="800000"/>
                </a:solidFill>
              </a:rPr>
              <a:t>Obtaining Java and Eclipse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09600" y="1828800"/>
            <a:ext cx="8153400" cy="4495800"/>
          </a:xfrm>
        </p:spPr>
        <p:txBody>
          <a:bodyPr>
            <a:normAutofit lnSpcReduction="10000"/>
          </a:bodyPr>
          <a:lstStyle/>
          <a:p>
            <a:r>
              <a:rPr lang="fr-BE" dirty="0" smtClean="0"/>
              <a:t>Follow instructions on our </a:t>
            </a:r>
            <a:r>
              <a:rPr lang="fr-BE" dirty="0">
                <a:solidFill>
                  <a:srgbClr val="3366FF"/>
                </a:solidFill>
              </a:rPr>
              <a:t>R</a:t>
            </a:r>
            <a:r>
              <a:rPr lang="fr-BE" dirty="0" smtClean="0">
                <a:solidFill>
                  <a:srgbClr val="3366FF"/>
                </a:solidFill>
              </a:rPr>
              <a:t>esources</a:t>
            </a:r>
            <a:r>
              <a:rPr lang="fr-BE" dirty="0" smtClean="0"/>
              <a:t> web page</a:t>
            </a:r>
          </a:p>
          <a:p>
            <a:pPr lvl="1"/>
            <a:r>
              <a:rPr lang="fr-BE" dirty="0" smtClean="0"/>
              <a:t>Make sure you have Java JDK 1.8, if not download and install.  We explain how on the web page.</a:t>
            </a:r>
          </a:p>
          <a:p>
            <a:pPr lvl="1"/>
            <a:r>
              <a:rPr lang="fr-BE" dirty="0" smtClean="0"/>
              <a:t>Then download and install the Eclipse IDE</a:t>
            </a:r>
            <a:endParaRPr lang="en-US" dirty="0" smtClean="0"/>
          </a:p>
          <a:p>
            <a:r>
              <a:rPr lang="en-US" dirty="0" smtClean="0"/>
              <a:t>Test it out: launch Eclipse and click “new&gt;Java Project” </a:t>
            </a:r>
            <a:endParaRPr lang="en-US" dirty="0"/>
          </a:p>
          <a:p>
            <a:pPr lvl="1"/>
            <a:r>
              <a:rPr lang="en-US" dirty="0" smtClean="0"/>
              <a:t>This is one of a few ways Java can be used </a:t>
            </a:r>
          </a:p>
          <a:p>
            <a:pPr lvl="1"/>
            <a:r>
              <a:rPr lang="en-US" dirty="0" smtClean="0"/>
              <a:t>When program runs, output is visible </a:t>
            </a:r>
            <a:br>
              <a:rPr lang="en-US" dirty="0" smtClean="0"/>
            </a:br>
            <a:r>
              <a:rPr lang="en-US" dirty="0" smtClean="0"/>
              <a:t>in a little console window</a:t>
            </a:r>
            <a:r>
              <a:rPr lang="en-US" dirty="0"/>
              <a:t/>
            </a:r>
            <a:br>
              <a:rPr lang="en-US" dirty="0"/>
            </a:br>
            <a:endParaRPr lang="fr-BE" dirty="0"/>
          </a:p>
        </p:txBody>
      </p:sp>
      <p:pic>
        <p:nvPicPr>
          <p:cNvPr id="37890" name="Picture 2" descr="http://www.netbeans.org/images/screenshots/6.0/javaSE_logo_150px.pn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010400" y="533400"/>
            <a:ext cx="1428750" cy="1428750"/>
          </a:xfrm>
          <a:prstGeom prst="rect">
            <a:avLst/>
          </a:prstGeom>
          <a:noFill/>
          <a:ln>
            <a:solidFill>
              <a:schemeClr val="accent1"/>
            </a:solidFill>
          </a:ln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15</a:t>
            </a:fld>
            <a:endParaRPr lang="en-US"/>
          </a:p>
        </p:txBody>
      </p:sp>
      <p:pic>
        <p:nvPicPr>
          <p:cNvPr id="6" name="Picture 2" descr="http://javadocs.files.wordpress.com/2008/12/eclipse_ide.jpg"/>
          <p:cNvPicPr>
            <a:picLocks noChangeAspect="1" noChangeArrowheads="1"/>
          </p:cNvPicPr>
          <p:nvPr/>
        </p:nvPicPr>
        <p:blipFill>
          <a:blip r:embed="rId3" cstate="print"/>
          <a:srcRect/>
          <a:stretch>
            <a:fillRect/>
          </a:stretch>
        </p:blipFill>
        <p:spPr bwMode="auto">
          <a:xfrm>
            <a:off x="6705600" y="4953000"/>
            <a:ext cx="1676400" cy="1106424"/>
          </a:xfrm>
          <a:prstGeom prst="rect">
            <a:avLst/>
          </a:prstGeom>
          <a:noFill/>
        </p:spPr>
      </p:pic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en-US" sz="3600" dirty="0" err="1" smtClean="0">
                <a:solidFill>
                  <a:srgbClr val="800000"/>
                </a:solidFill>
              </a:rPr>
              <a:t>DrJava</a:t>
            </a:r>
            <a:r>
              <a:rPr lang="en-US" sz="3600" dirty="0" smtClean="0">
                <a:solidFill>
                  <a:srgbClr val="800000"/>
                </a:solidFill>
              </a:rPr>
              <a:t> IDE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r>
              <a:rPr lang="en-US" dirty="0" smtClean="0"/>
              <a:t>IDE: Integrated Development Environment</a:t>
            </a:r>
          </a:p>
          <a:p>
            <a:r>
              <a:rPr lang="en-US" dirty="0" err="1" smtClean="0"/>
              <a:t>DrJava</a:t>
            </a:r>
            <a:r>
              <a:rPr lang="en-US" dirty="0" smtClean="0"/>
              <a:t> is a much simpler IDE, few features</a:t>
            </a:r>
          </a:p>
          <a:p>
            <a:r>
              <a:rPr lang="en-US" dirty="0" smtClean="0"/>
              <a:t>We use it </a:t>
            </a:r>
            <a:r>
              <a:rPr lang="en-US" b="1" dirty="0" smtClean="0">
                <a:solidFill>
                  <a:srgbClr val="FF0000"/>
                </a:solidFill>
              </a:rPr>
              <a:t>only</a:t>
            </a:r>
            <a:r>
              <a:rPr lang="en-US" dirty="0" smtClean="0"/>
              <a:t> to demo Java features and programming concepts. Has an “interactions pane”, which allows trying things without requiring a complete Java program</a:t>
            </a:r>
            <a:r>
              <a:rPr lang="en-US" dirty="0" smtClean="0"/>
              <a:t>. </a:t>
            </a:r>
            <a:r>
              <a:rPr lang="en-US" dirty="0" smtClean="0">
                <a:solidFill>
                  <a:srgbClr val="FF0000"/>
                </a:solidFill>
              </a:rPr>
              <a:t>Great tool!</a:t>
            </a:r>
            <a:endParaRPr lang="en-US" dirty="0" smtClean="0">
              <a:solidFill>
                <a:srgbClr val="FF0000"/>
              </a:solidFill>
            </a:endParaRPr>
          </a:p>
          <a:p>
            <a:r>
              <a:rPr lang="en-US" dirty="0" smtClean="0"/>
              <a:t>DON’T use it for course assignments –use Eclipse</a:t>
            </a:r>
          </a:p>
          <a:p>
            <a:r>
              <a:rPr lang="en-US" dirty="0" smtClean="0"/>
              <a:t>Free </a:t>
            </a:r>
            <a:r>
              <a:rPr lang="en-US" dirty="0"/>
              <a:t>at </a:t>
            </a:r>
            <a:r>
              <a:rPr lang="en-US" dirty="0" smtClean="0">
                <a:hlinkClick r:id="rId2"/>
              </a:rPr>
              <a:t>www.drjava.org</a:t>
            </a:r>
            <a:r>
              <a:rPr lang="en-US" dirty="0" smtClean="0"/>
              <a:t>. </a:t>
            </a:r>
            <a:r>
              <a:rPr lang="en-US" dirty="0" smtClean="0">
                <a:solidFill>
                  <a:srgbClr val="FF0000"/>
                </a:solidFill>
              </a:rPr>
              <a:t>Download the jar file</a:t>
            </a:r>
            <a:r>
              <a:rPr lang="en-US" dirty="0" smtClean="0"/>
              <a:t>, </a:t>
            </a:r>
            <a:r>
              <a:rPr lang="en-US" i="1" dirty="0" smtClean="0"/>
              <a:t>not</a:t>
            </a:r>
            <a:r>
              <a:rPr lang="en-US" dirty="0" smtClean="0"/>
              <a:t> the app!!!</a:t>
            </a:r>
          </a:p>
          <a:p>
            <a:endParaRPr lang="en-US" dirty="0" smtClean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16</a:t>
            </a:fld>
            <a:endParaRPr lang="en-US"/>
          </a:p>
        </p:txBody>
      </p:sp>
      <p:pic>
        <p:nvPicPr>
          <p:cNvPr id="5" name="Picture 4" descr="drjava.png"/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5410200" y="457200"/>
            <a:ext cx="3214286" cy="9000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5690355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1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r-BE" sz="3600" dirty="0" err="1" smtClean="0">
                <a:solidFill>
                  <a:srgbClr val="800000"/>
                </a:solidFill>
              </a:rPr>
              <a:t>Coursework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8153400" cy="3581400"/>
          </a:xfrm>
        </p:spPr>
        <p:txBody>
          <a:bodyPr>
            <a:normAutofit/>
          </a:bodyPr>
          <a:lstStyle/>
          <a:p>
            <a:r>
              <a:rPr lang="en-US" sz="2400" dirty="0" smtClean="0"/>
              <a:t>7–8 programming assignments </a:t>
            </a:r>
            <a:r>
              <a:rPr lang="fr-BE" sz="2400" dirty="0" smtClean="0"/>
              <a:t>(37%)</a:t>
            </a:r>
          </a:p>
          <a:p>
            <a:r>
              <a:rPr lang="fr-BE" sz="2400" dirty="0" smtClean="0"/>
              <a:t>Two prelims (14% – 16%)</a:t>
            </a:r>
          </a:p>
          <a:p>
            <a:r>
              <a:rPr lang="fr-BE" sz="2400" dirty="0" smtClean="0"/>
              <a:t>Final exam (30%)</a:t>
            </a:r>
          </a:p>
          <a:p>
            <a:r>
              <a:rPr lang="fr-BE" sz="2400" dirty="0" smtClean="0"/>
              <a:t>Course </a:t>
            </a:r>
            <a:r>
              <a:rPr lang="fr-BE" sz="2400" dirty="0" err="1" smtClean="0"/>
              <a:t>evaluation</a:t>
            </a:r>
            <a:r>
              <a:rPr lang="fr-BE" sz="2400" dirty="0" smtClean="0"/>
              <a:t> (1%)</a:t>
            </a:r>
          </a:p>
          <a:p>
            <a:r>
              <a:rPr lang="fr-BE" sz="2400" dirty="0" smtClean="0"/>
              <a:t>Work in recitations (1-3%)</a:t>
            </a:r>
          </a:p>
          <a:p>
            <a:pPr marL="0" indent="0">
              <a:buNone/>
            </a:pPr>
            <a:r>
              <a:rPr lang="fr-BE" sz="2400" dirty="0"/>
              <a:t>F</a:t>
            </a:r>
            <a:r>
              <a:rPr lang="fr-BE" sz="2400" dirty="0" smtClean="0">
                <a:solidFill>
                  <a:srgbClr val="660066"/>
                </a:solidFill>
              </a:rPr>
              <a:t>ormula will change as course</a:t>
            </a:r>
            <a:br>
              <a:rPr lang="fr-BE" sz="2400" dirty="0" smtClean="0">
                <a:solidFill>
                  <a:srgbClr val="660066"/>
                </a:solidFill>
              </a:rPr>
            </a:br>
            <a:r>
              <a:rPr lang="fr-BE" sz="2400" dirty="0" smtClean="0">
                <a:solidFill>
                  <a:srgbClr val="660066"/>
                </a:solidFill>
              </a:rPr>
              <a:t>progresses and we make changes</a:t>
            </a:r>
            <a:br>
              <a:rPr lang="fr-BE" sz="2400" dirty="0" smtClean="0">
                <a:solidFill>
                  <a:srgbClr val="660066"/>
                </a:solidFill>
              </a:rPr>
            </a:br>
            <a:r>
              <a:rPr lang="fr-BE" sz="2400" dirty="0" smtClean="0">
                <a:solidFill>
                  <a:srgbClr val="660066"/>
                </a:solidFill>
              </a:rPr>
              <a:t>in assignments, give quizzes, etc.</a:t>
            </a:r>
            <a:endParaRPr lang="fr-BE" sz="2400" dirty="0">
              <a:solidFill>
                <a:srgbClr val="660066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17</a:t>
            </a:fld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685800" y="5486400"/>
            <a:ext cx="7532831" cy="461665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400" dirty="0" smtClean="0"/>
              <a:t>Exams are most important aspect in determining final grade</a:t>
            </a:r>
            <a:endParaRPr lang="en-US" sz="2400" dirty="0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 animBg="1"/>
    </p:bldLst>
  </p:timing>
</p:sld>
</file>

<file path=ppt/slides/slide1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r-BE" sz="3600" dirty="0" smtClean="0">
                <a:solidFill>
                  <a:srgbClr val="800000"/>
                </a:solidFill>
              </a:rPr>
              <a:t>Assignments: a real learning experience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381000" y="1371600"/>
            <a:ext cx="8153400" cy="3048000"/>
          </a:xfrm>
        </p:spPr>
        <p:txBody>
          <a:bodyPr>
            <a:normAutofit/>
          </a:bodyPr>
          <a:lstStyle/>
          <a:p>
            <a:r>
              <a:rPr lang="en-US" sz="2400" dirty="0" smtClean="0"/>
              <a:t>Teams of one or two</a:t>
            </a:r>
          </a:p>
          <a:p>
            <a:pPr lvl="1"/>
            <a:r>
              <a:rPr lang="en-US" sz="2400" dirty="0" smtClean="0"/>
              <a:t>A0 and then A1 will be posted soon on the CMS</a:t>
            </a:r>
          </a:p>
          <a:p>
            <a:pPr lvl="1"/>
            <a:r>
              <a:rPr lang="en-US" sz="2400" dirty="0" smtClean="0"/>
              <a:t>Finding a partner: choose your own or contact your TA. Piazza can be helpful.</a:t>
            </a:r>
            <a:endParaRPr lang="fr-BE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18</a:t>
            </a:fld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533400" y="3200400"/>
            <a:ext cx="3810000" cy="341632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800000"/>
                </a:solidFill>
              </a:rPr>
              <a:t>One way to do</a:t>
            </a:r>
          </a:p>
          <a:p>
            <a:r>
              <a:rPr lang="en-US" sz="2400" dirty="0" smtClean="0">
                <a:solidFill>
                  <a:srgbClr val="800000"/>
                </a:solidFill>
              </a:rPr>
              <a:t>an assignment</a:t>
            </a:r>
            <a:r>
              <a:rPr lang="en-US" sz="2400" dirty="0" smtClean="0"/>
              <a:t>:</a:t>
            </a:r>
          </a:p>
          <a:p>
            <a:r>
              <a:rPr lang="en-US" sz="2400" dirty="0" smtClean="0"/>
              <a:t>Wait until the day before</a:t>
            </a:r>
          </a:p>
          <a:p>
            <a:r>
              <a:rPr lang="en-US" sz="2400" dirty="0" smtClean="0"/>
              <a:t>it is due.</a:t>
            </a:r>
          </a:p>
          <a:p>
            <a:r>
              <a:rPr lang="en-US" sz="2400" dirty="0" smtClean="0"/>
              <a:t>Result: Frustration, anger,</a:t>
            </a:r>
          </a:p>
          <a:p>
            <a:r>
              <a:rPr lang="en-US" sz="2400" dirty="0"/>
              <a:t>i</a:t>
            </a:r>
            <a:r>
              <a:rPr lang="en-US" sz="2400" dirty="0" smtClean="0"/>
              <a:t>mpatience, long lines in</a:t>
            </a:r>
          </a:p>
          <a:p>
            <a:r>
              <a:rPr lang="en-US" sz="2400" dirty="0"/>
              <a:t>c</a:t>
            </a:r>
            <a:r>
              <a:rPr lang="en-US" sz="2400" dirty="0" smtClean="0"/>
              <a:t>onsulting room. No fun.</a:t>
            </a:r>
          </a:p>
          <a:p>
            <a:r>
              <a:rPr lang="en-US" sz="2400" dirty="0" smtClean="0">
                <a:solidFill>
                  <a:srgbClr val="FF0000"/>
                </a:solidFill>
              </a:rPr>
              <a:t>Not a good educational</a:t>
            </a:r>
          </a:p>
          <a:p>
            <a:r>
              <a:rPr lang="en-US" sz="2400" dirty="0" smtClean="0">
                <a:solidFill>
                  <a:srgbClr val="FF0000"/>
                </a:solidFill>
              </a:rPr>
              <a:t>experience</a:t>
            </a:r>
          </a:p>
        </p:txBody>
      </p:sp>
      <p:grpSp>
        <p:nvGrpSpPr>
          <p:cNvPr id="10" name="Group 9"/>
          <p:cNvGrpSpPr/>
          <p:nvPr/>
        </p:nvGrpSpPr>
        <p:grpSpPr>
          <a:xfrm>
            <a:off x="3657600" y="2819400"/>
            <a:ext cx="4953000" cy="3695700"/>
            <a:chOff x="3657600" y="2819400"/>
            <a:chExt cx="4953000" cy="3695700"/>
          </a:xfrm>
        </p:grpSpPr>
        <p:pic>
          <p:nvPicPr>
            <p:cNvPr id="7" name="Picture 6"/>
            <p:cNvPicPr>
              <a:picLocks noChangeAspect="1"/>
            </p:cNvPicPr>
            <p:nvPr/>
          </p:nvPicPr>
          <p:blipFill>
            <a:blip r:embed="rId2"/>
            <a:stretch>
              <a:fillRect/>
            </a:stretch>
          </p:blipFill>
          <p:spPr>
            <a:xfrm>
              <a:off x="3657600" y="2819400"/>
              <a:ext cx="1828800" cy="1801368"/>
            </a:xfrm>
            <a:prstGeom prst="rect">
              <a:avLst/>
            </a:prstGeom>
          </p:spPr>
        </p:pic>
        <p:pic>
          <p:nvPicPr>
            <p:cNvPr id="9" name="Picture 8"/>
            <p:cNvPicPr>
              <a:picLocks noChangeAspect="1"/>
            </p:cNvPicPr>
            <p:nvPr/>
          </p:nvPicPr>
          <p:blipFill>
            <a:blip r:embed="rId3"/>
            <a:stretch>
              <a:fillRect/>
            </a:stretch>
          </p:blipFill>
          <p:spPr>
            <a:xfrm>
              <a:off x="5562600" y="2895600"/>
              <a:ext cx="3048000" cy="2451100"/>
            </a:xfrm>
            <a:prstGeom prst="rect">
              <a:avLst/>
            </a:prstGeom>
          </p:spPr>
        </p:pic>
        <p:pic>
          <p:nvPicPr>
            <p:cNvPr id="8" name="Picture 7"/>
            <p:cNvPicPr>
              <a:picLocks noChangeAspect="1"/>
            </p:cNvPicPr>
            <p:nvPr/>
          </p:nvPicPr>
          <p:blipFill>
            <a:blip r:embed="rId4"/>
            <a:stretch>
              <a:fillRect/>
            </a:stretch>
          </p:blipFill>
          <p:spPr>
            <a:xfrm>
              <a:off x="5562600" y="4419600"/>
              <a:ext cx="3048000" cy="2095500"/>
            </a:xfrm>
            <a:prstGeom prst="rect">
              <a:avLst/>
            </a:prstGeom>
          </p:spPr>
        </p:pic>
      </p:grpSp>
    </p:spTree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20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2000"/>
                            </p:stCondLst>
                            <p:childTnLst>
                              <p:par>
                                <p:cTn id="9" presetID="9" presetClass="entr" presetSubtype="0" fill="hold" nodeType="afterEffect">
                                  <p:stCondLst>
                                    <p:cond delay="300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1" dur="2000"/>
                                        <p:tgtEl>
                                          <p:spTgt spid="1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5" grpId="0"/>
    </p:bldLst>
  </p:timing>
</p:sld>
</file>

<file path=ppt/slides/slide1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/>
        <p:txBody>
          <a:bodyPr>
            <a:normAutofit/>
          </a:bodyPr>
          <a:lstStyle/>
          <a:p>
            <a:r>
              <a:rPr lang="fr-BE" sz="3600" dirty="0" smtClean="0">
                <a:solidFill>
                  <a:srgbClr val="800000"/>
                </a:solidFill>
              </a:rPr>
              <a:t>Assignments: a real learning experience</a:t>
            </a:r>
            <a:endParaRPr lang="fr-BE" sz="36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19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381000" y="1371600"/>
            <a:ext cx="4495800" cy="2677656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800000"/>
                </a:solidFill>
              </a:rPr>
              <a:t>One way to do an assignment</a:t>
            </a:r>
            <a:r>
              <a:rPr lang="en-US" sz="2400" dirty="0" smtClean="0"/>
              <a:t>:</a:t>
            </a:r>
          </a:p>
          <a:p>
            <a:r>
              <a:rPr lang="en-US" sz="2400" dirty="0" smtClean="0"/>
              <a:t>Read the handout immediately.</a:t>
            </a:r>
          </a:p>
          <a:p>
            <a:r>
              <a:rPr lang="en-US" sz="2400" dirty="0" smtClean="0"/>
              <a:t>Work on it every (other) day. Ponder. Look things up. Get help in consulting room, with no lines, or office hours. </a:t>
            </a:r>
            <a:r>
              <a:rPr lang="en-US" sz="2400" dirty="0" smtClean="0">
                <a:solidFill>
                  <a:srgbClr val="FF0000"/>
                </a:solidFill>
              </a:rPr>
              <a:t>Fun, hard work, a</a:t>
            </a:r>
            <a:r>
              <a:rPr lang="en-US" sz="2400" dirty="0">
                <a:solidFill>
                  <a:srgbClr val="FF0000"/>
                </a:solidFill>
              </a:rPr>
              <a:t> </a:t>
            </a:r>
            <a:r>
              <a:rPr lang="en-US" sz="2400" dirty="0" smtClean="0">
                <a:solidFill>
                  <a:srgbClr val="FF0000"/>
                </a:solidFill>
              </a:rPr>
              <a:t>great learning experience</a:t>
            </a:r>
          </a:p>
        </p:txBody>
      </p:sp>
      <p:pic>
        <p:nvPicPr>
          <p:cNvPr id="7" name="Picture 6"/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5003800" y="1752600"/>
            <a:ext cx="3810000" cy="2293910"/>
          </a:xfrm>
          <a:prstGeom prst="rect">
            <a:avLst/>
          </a:prstGeom>
        </p:spPr>
      </p:pic>
      <p:pic>
        <p:nvPicPr>
          <p:cNvPr id="8" name="Picture 7"/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3936999" y="3886200"/>
            <a:ext cx="2548587" cy="2957945"/>
          </a:xfrm>
          <a:prstGeom prst="rect">
            <a:avLst/>
          </a:prstGeom>
        </p:spPr>
      </p:pic>
      <p:pic>
        <p:nvPicPr>
          <p:cNvPr id="9" name="Picture 8"/>
          <p:cNvPicPr>
            <a:picLocks noChangeAspect="1"/>
          </p:cNvPicPr>
          <p:nvPr/>
        </p:nvPicPr>
        <p:blipFill>
          <a:blip r:embed="rId4"/>
          <a:stretch>
            <a:fillRect/>
          </a:stretch>
        </p:blipFill>
        <p:spPr>
          <a:xfrm>
            <a:off x="6299200" y="3886200"/>
            <a:ext cx="2540000" cy="2540000"/>
          </a:xfrm>
          <a:prstGeom prst="rect">
            <a:avLst/>
          </a:prstGeom>
        </p:spPr>
      </p:pic>
      <p:sp>
        <p:nvSpPr>
          <p:cNvPr id="10" name="TextBox 9"/>
          <p:cNvSpPr txBox="1"/>
          <p:nvPr/>
        </p:nvSpPr>
        <p:spPr>
          <a:xfrm>
            <a:off x="381000" y="4267200"/>
            <a:ext cx="31242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>
                <a:solidFill>
                  <a:srgbClr val="0000FF"/>
                </a:solidFill>
              </a:rPr>
              <a:t>Piano lessons:</a:t>
            </a:r>
          </a:p>
          <a:p>
            <a:r>
              <a:rPr lang="en-US" sz="2400" dirty="0" smtClean="0">
                <a:solidFill>
                  <a:srgbClr val="800000"/>
                </a:solidFill>
              </a:rPr>
              <a:t>Practice Daily?</a:t>
            </a:r>
          </a:p>
          <a:p>
            <a:r>
              <a:rPr lang="en-US" sz="2400" dirty="0" smtClean="0"/>
              <a:t>Or put off practicing until an hour before weekly lesson?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490127059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153400" cy="990600"/>
          </a:xfrm>
        </p:spPr>
        <p:txBody>
          <a:bodyPr>
            <a:noAutofit/>
          </a:bodyPr>
          <a:lstStyle/>
          <a:p>
            <a:r>
              <a:rPr lang="fr-BE" sz="3200" dirty="0" err="1" smtClean="0">
                <a:solidFill>
                  <a:srgbClr val="800000"/>
                </a:solidFill>
              </a:rPr>
              <a:t>Academic</a:t>
            </a:r>
            <a:r>
              <a:rPr lang="fr-BE" sz="3200" dirty="0" smtClean="0">
                <a:solidFill>
                  <a:srgbClr val="800000"/>
                </a:solidFill>
              </a:rPr>
              <a:t> </a:t>
            </a:r>
            <a:r>
              <a:rPr lang="fr-BE" sz="3200" dirty="0" err="1" smtClean="0">
                <a:solidFill>
                  <a:srgbClr val="800000"/>
                </a:solidFill>
              </a:rPr>
              <a:t>Integrity</a:t>
            </a:r>
            <a:r>
              <a:rPr lang="fr-BE" sz="3200" dirty="0" smtClean="0">
                <a:solidFill>
                  <a:srgbClr val="800000"/>
                </a:solidFill>
              </a:rPr>
              <a:t>… Trust but </a:t>
            </a:r>
            <a:r>
              <a:rPr lang="fr-BE" sz="3200" dirty="0" err="1" smtClean="0">
                <a:solidFill>
                  <a:srgbClr val="800000"/>
                </a:solidFill>
              </a:rPr>
              <a:t>verify</a:t>
            </a:r>
            <a:r>
              <a:rPr lang="fr-BE" sz="3200" dirty="0" smtClean="0">
                <a:solidFill>
                  <a:srgbClr val="800000"/>
                </a:solidFill>
              </a:rPr>
              <a:t>!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 lnSpcReduction="10000"/>
          </a:bodyPr>
          <a:lstStyle/>
          <a:p>
            <a:r>
              <a:rPr lang="en-US" dirty="0" smtClean="0"/>
              <a:t>98% of you are honest and don’t try to cheat</a:t>
            </a:r>
          </a:p>
          <a:p>
            <a:r>
              <a:rPr lang="en-US" dirty="0" smtClean="0"/>
              <a:t>We use artificial intelligence tools to check each homework assignment, so catch the other 2%</a:t>
            </a:r>
          </a:p>
          <a:p>
            <a:pPr lvl="1"/>
            <a:r>
              <a:rPr lang="en-US" dirty="0" smtClean="0"/>
              <a:t>The software is accurate!</a:t>
            </a:r>
          </a:p>
          <a:p>
            <a:pPr lvl="1"/>
            <a:r>
              <a:rPr lang="en-US" dirty="0" smtClean="0"/>
              <a:t>It tests your code and notices similarities between code written by different people</a:t>
            </a:r>
          </a:p>
          <a:p>
            <a:r>
              <a:rPr lang="fr-BE" dirty="0" smtClean="0"/>
              <a:t>Sure, </a:t>
            </a:r>
            <a:r>
              <a:rPr lang="fr-BE" dirty="0" err="1" smtClean="0"/>
              <a:t>you</a:t>
            </a:r>
            <a:r>
              <a:rPr lang="fr-BE" dirty="0" smtClean="0"/>
              <a:t> </a:t>
            </a:r>
            <a:r>
              <a:rPr lang="fr-BE" dirty="0" err="1" smtClean="0"/>
              <a:t>can</a:t>
            </a:r>
            <a:r>
              <a:rPr lang="fr-BE" dirty="0" smtClean="0"/>
              <a:t> </a:t>
            </a:r>
            <a:r>
              <a:rPr lang="fr-BE" dirty="0" err="1" smtClean="0"/>
              <a:t>fool</a:t>
            </a:r>
            <a:r>
              <a:rPr lang="fr-BE" dirty="0" smtClean="0"/>
              <a:t> </a:t>
            </a:r>
            <a:r>
              <a:rPr lang="fr-BE" dirty="0" err="1" smtClean="0"/>
              <a:t>this</a:t>
            </a:r>
            <a:r>
              <a:rPr lang="fr-BE" dirty="0" smtClean="0"/>
              <a:t> software</a:t>
            </a:r>
          </a:p>
          <a:p>
            <a:pPr lvl="1"/>
            <a:r>
              <a:rPr lang="en-US" dirty="0" smtClean="0"/>
              <a:t>… but it’s easier to just do the assignments</a:t>
            </a:r>
          </a:p>
          <a:p>
            <a:pPr lvl="1"/>
            <a:r>
              <a:rPr lang="en-US" dirty="0" smtClean="0"/>
              <a:t>… and if you try to fool it and screw up, you might fail the assignment or even the whole course.</a:t>
            </a:r>
            <a:endParaRPr lang="fr-BE" dirty="0"/>
          </a:p>
        </p:txBody>
      </p:sp>
      <p:pic>
        <p:nvPicPr>
          <p:cNvPr id="20482" name="Picture 2" descr="http://thewordguy.files.wordpress.com/2009/07/trust-but-verify.jpg"/>
          <p:cNvPicPr>
            <a:picLocks noChangeAspect="1" noChangeArrowheads="1"/>
          </p:cNvPicPr>
          <p:nvPr/>
        </p:nvPicPr>
        <p:blipFill>
          <a:blip r:embed="rId2" cstate="print"/>
          <a:srcRect/>
          <a:stretch>
            <a:fillRect/>
          </a:stretch>
        </p:blipFill>
        <p:spPr bwMode="auto">
          <a:xfrm>
            <a:off x="7086600" y="76201"/>
            <a:ext cx="1990725" cy="1355282"/>
          </a:xfrm>
          <a:prstGeom prst="rect">
            <a:avLst/>
          </a:prstGeom>
          <a:noFill/>
        </p:spPr>
      </p:pic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20</a:t>
            </a:fld>
            <a:endParaRPr lang="en-US"/>
          </a:p>
        </p:txBody>
      </p:sp>
    </p:spTree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Types in Java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612648" y="1600200"/>
            <a:ext cx="7997952" cy="4495800"/>
          </a:xfrm>
        </p:spPr>
        <p:txBody>
          <a:bodyPr>
            <a:normAutofit fontScale="92500" lnSpcReduction="10000"/>
          </a:bodyPr>
          <a:lstStyle/>
          <a:p>
            <a:pPr marL="0" indent="0">
              <a:buNone/>
            </a:pPr>
            <a:r>
              <a:rPr lang="fr-BE" sz="2400" b="1" dirty="0" smtClean="0"/>
              <a:t>References</a:t>
            </a:r>
            <a:r>
              <a:rPr lang="fr-BE" sz="2400" b="1" dirty="0" smtClean="0">
                <a:solidFill>
                  <a:srgbClr val="800000"/>
                </a:solidFill>
              </a:rPr>
              <a:t> </a:t>
            </a:r>
            <a:r>
              <a:rPr lang="fr-BE" sz="2400" b="1" dirty="0" smtClean="0">
                <a:solidFill>
                  <a:srgbClr val="008000"/>
                </a:solidFill>
              </a:rPr>
              <a:t>in text </a:t>
            </a:r>
            <a:r>
              <a:rPr lang="fr-BE" sz="2400" b="1" dirty="0" smtClean="0">
                <a:solidFill>
                  <a:srgbClr val="000000"/>
                </a:solidFill>
              </a:rPr>
              <a:t>and in </a:t>
            </a:r>
            <a:r>
              <a:rPr lang="fr-BE" sz="2400" b="1" dirty="0" smtClean="0">
                <a:solidFill>
                  <a:srgbClr val="800000"/>
                </a:solidFill>
              </a:rPr>
              <a:t>JavaSummary</a:t>
            </a:r>
          </a:p>
          <a:p>
            <a:pPr marL="0" indent="0">
              <a:buNone/>
            </a:pPr>
            <a:r>
              <a:rPr lang="fr-BE" sz="2400" dirty="0">
                <a:solidFill>
                  <a:srgbClr val="000000"/>
                </a:solidFill>
              </a:rPr>
              <a:t> </a:t>
            </a:r>
            <a:r>
              <a:rPr lang="fr-BE" sz="2400" dirty="0" smtClean="0">
                <a:solidFill>
                  <a:srgbClr val="000000"/>
                </a:solidFill>
              </a:rPr>
              <a:t> type: </a:t>
            </a:r>
            <a:r>
              <a:rPr lang="fr-BE" sz="2400" dirty="0" smtClean="0">
                <a:solidFill>
                  <a:srgbClr val="008000"/>
                </a:solidFill>
              </a:rPr>
              <a:t>A.14   </a:t>
            </a:r>
            <a:r>
              <a:rPr lang="fr-BE" sz="2400" dirty="0" smtClean="0">
                <a:solidFill>
                  <a:srgbClr val="800000"/>
                </a:solidFill>
              </a:rPr>
              <a:t>slide 4</a:t>
            </a:r>
          </a:p>
          <a:p>
            <a:pPr marL="0" indent="0">
              <a:buNone/>
            </a:pPr>
            <a:r>
              <a:rPr lang="fr-BE" sz="2400" dirty="0">
                <a:solidFill>
                  <a:srgbClr val="000000"/>
                </a:solidFill>
              </a:rPr>
              <a:t> </a:t>
            </a:r>
            <a:r>
              <a:rPr lang="fr-BE" sz="2400" dirty="0" smtClean="0">
                <a:solidFill>
                  <a:srgbClr val="000000"/>
                </a:solidFill>
              </a:rPr>
              <a:t> variable: </a:t>
            </a:r>
            <a:r>
              <a:rPr lang="fr-BE" sz="2400" dirty="0" smtClean="0">
                <a:solidFill>
                  <a:srgbClr val="008000"/>
                </a:solidFill>
              </a:rPr>
              <a:t>A.13  </a:t>
            </a:r>
            <a:r>
              <a:rPr lang="fr-BE" sz="2400" dirty="0">
                <a:solidFill>
                  <a:srgbClr val="800000"/>
                </a:solidFill>
              </a:rPr>
              <a:t>slide 7</a:t>
            </a:r>
            <a:endParaRPr lang="fr-BE" sz="2400" dirty="0" smtClean="0">
              <a:solidFill>
                <a:srgbClr val="008000"/>
              </a:solidFill>
            </a:endParaRPr>
          </a:p>
          <a:p>
            <a:pPr marL="0" indent="0">
              <a:buNone/>
            </a:pPr>
            <a:r>
              <a:rPr lang="fr-BE" sz="2400" dirty="0">
                <a:solidFill>
                  <a:srgbClr val="000000"/>
                </a:solidFill>
              </a:rPr>
              <a:t> </a:t>
            </a:r>
            <a:r>
              <a:rPr lang="fr-BE" sz="2400" dirty="0" smtClean="0">
                <a:solidFill>
                  <a:srgbClr val="000000"/>
                </a:solidFill>
              </a:rPr>
              <a:t> variable declaration</a:t>
            </a:r>
            <a:r>
              <a:rPr lang="fr-BE" sz="2400" dirty="0" smtClean="0">
                <a:solidFill>
                  <a:srgbClr val="008000"/>
                </a:solidFill>
              </a:rPr>
              <a:t>: A.15  </a:t>
            </a:r>
            <a:r>
              <a:rPr lang="fr-BE" sz="2400" dirty="0">
                <a:solidFill>
                  <a:srgbClr val="800000"/>
                </a:solidFill>
              </a:rPr>
              <a:t>slide 7</a:t>
            </a:r>
            <a:endParaRPr lang="fr-BE" sz="2400" dirty="0" smtClean="0">
              <a:solidFill>
                <a:srgbClr val="008000"/>
              </a:solidFill>
            </a:endParaRPr>
          </a:p>
          <a:p>
            <a:pPr marL="0" indent="0">
              <a:buNone/>
            </a:pPr>
            <a:r>
              <a:rPr lang="fr-BE" sz="2400" dirty="0">
                <a:solidFill>
                  <a:srgbClr val="000000"/>
                </a:solidFill>
              </a:rPr>
              <a:t> </a:t>
            </a:r>
            <a:r>
              <a:rPr lang="fr-BE" sz="2400" dirty="0" smtClean="0">
                <a:solidFill>
                  <a:srgbClr val="000000"/>
                </a:solidFill>
              </a:rPr>
              <a:t> Primitive types, </a:t>
            </a:r>
            <a:r>
              <a:rPr lang="fr-BE" sz="2400" dirty="0" smtClean="0">
                <a:solidFill>
                  <a:srgbClr val="008000"/>
                </a:solidFill>
              </a:rPr>
              <a:t>A.16, back inside cover  </a:t>
            </a:r>
            <a:r>
              <a:rPr lang="fr-BE" sz="2400" dirty="0">
                <a:solidFill>
                  <a:srgbClr val="800000"/>
                </a:solidFill>
              </a:rPr>
              <a:t>slide 5</a:t>
            </a:r>
            <a:endParaRPr lang="fr-BE" sz="2400" dirty="0" smtClean="0">
              <a:solidFill>
                <a:srgbClr val="008000"/>
              </a:solidFill>
            </a:endParaRPr>
          </a:p>
          <a:p>
            <a:pPr marL="0" indent="0">
              <a:buNone/>
            </a:pPr>
            <a:r>
              <a:rPr lang="fr-BE" sz="2400" dirty="0">
                <a:solidFill>
                  <a:srgbClr val="000000"/>
                </a:solidFill>
              </a:rPr>
              <a:t> </a:t>
            </a:r>
            <a:r>
              <a:rPr lang="fr-BE" sz="2400" dirty="0" smtClean="0">
                <a:solidFill>
                  <a:srgbClr val="000000"/>
                </a:solidFill>
              </a:rPr>
              <a:t> Constants, </a:t>
            </a:r>
            <a:r>
              <a:rPr lang="fr-BE" sz="2400" dirty="0" smtClean="0">
                <a:solidFill>
                  <a:srgbClr val="008000"/>
                </a:solidFill>
              </a:rPr>
              <a:t>A.17 </a:t>
            </a:r>
            <a:r>
              <a:rPr lang="fr-BE" sz="2400" dirty="0">
                <a:solidFill>
                  <a:srgbClr val="800000"/>
                </a:solidFill>
              </a:rPr>
              <a:t>slide </a:t>
            </a:r>
            <a:r>
              <a:rPr lang="fr-BE" sz="2400" dirty="0" smtClean="0">
                <a:solidFill>
                  <a:srgbClr val="800000"/>
                </a:solidFill>
              </a:rPr>
              <a:t>20</a:t>
            </a:r>
            <a:endParaRPr lang="fr-BE" sz="2400" dirty="0" smtClean="0">
              <a:solidFill>
                <a:srgbClr val="008000"/>
              </a:solidFill>
            </a:endParaRPr>
          </a:p>
          <a:p>
            <a:pPr marL="0" indent="0">
              <a:buNone/>
            </a:pPr>
            <a:r>
              <a:rPr lang="fr-BE" sz="2400" dirty="0">
                <a:solidFill>
                  <a:srgbClr val="000000"/>
                </a:solidFill>
              </a:rPr>
              <a:t> </a:t>
            </a:r>
            <a:r>
              <a:rPr lang="fr-BE" sz="2400" dirty="0" smtClean="0">
                <a:solidFill>
                  <a:srgbClr val="000000"/>
                </a:solidFill>
              </a:rPr>
              <a:t> Assignment, </a:t>
            </a:r>
            <a:r>
              <a:rPr lang="fr-BE" sz="2400" dirty="0" smtClean="0">
                <a:solidFill>
                  <a:srgbClr val="008000"/>
                </a:solidFill>
              </a:rPr>
              <a:t>A.18-A.20  </a:t>
            </a:r>
            <a:r>
              <a:rPr lang="fr-BE" sz="2400" dirty="0">
                <a:solidFill>
                  <a:srgbClr val="800000"/>
                </a:solidFill>
              </a:rPr>
              <a:t>slide 8</a:t>
            </a:r>
            <a:endParaRPr lang="fr-BE" sz="2400" dirty="0" smtClean="0">
              <a:solidFill>
                <a:srgbClr val="008000"/>
              </a:solidFill>
            </a:endParaRPr>
          </a:p>
          <a:p>
            <a:pPr marL="0" indent="0">
              <a:buNone/>
            </a:pPr>
            <a:r>
              <a:rPr lang="fr-BE" sz="2400" dirty="0">
                <a:solidFill>
                  <a:srgbClr val="000000"/>
                </a:solidFill>
              </a:rPr>
              <a:t> </a:t>
            </a:r>
            <a:r>
              <a:rPr lang="fr-BE" sz="2400" dirty="0" smtClean="0">
                <a:solidFill>
                  <a:srgbClr val="000000"/>
                </a:solidFill>
              </a:rPr>
              <a:t> Casting, </a:t>
            </a:r>
            <a:r>
              <a:rPr lang="fr-BE" sz="2400" dirty="0" smtClean="0">
                <a:solidFill>
                  <a:srgbClr val="008000"/>
                </a:solidFill>
              </a:rPr>
              <a:t>A.21  </a:t>
            </a:r>
            <a:r>
              <a:rPr lang="fr-BE" sz="2400" dirty="0">
                <a:solidFill>
                  <a:srgbClr val="800000"/>
                </a:solidFill>
              </a:rPr>
              <a:t>slide 6</a:t>
            </a:r>
            <a:endParaRPr lang="fr-BE" sz="2400" dirty="0" smtClean="0">
              <a:solidFill>
                <a:srgbClr val="008000"/>
              </a:solidFill>
            </a:endParaRPr>
          </a:p>
          <a:p>
            <a:pPr marL="0" indent="0">
              <a:buNone/>
            </a:pPr>
            <a:r>
              <a:rPr lang="fr-BE" sz="2400" dirty="0" smtClean="0">
                <a:solidFill>
                  <a:srgbClr val="000000"/>
                </a:solidFill>
              </a:rPr>
              <a:t>  Expressions</a:t>
            </a:r>
            <a:r>
              <a:rPr lang="fr-BE" sz="2400" dirty="0" smtClean="0">
                <a:solidFill>
                  <a:srgbClr val="008000"/>
                </a:solidFill>
              </a:rPr>
              <a:t>: A.22-A.23</a:t>
            </a:r>
          </a:p>
          <a:p>
            <a:pPr marL="0" indent="0">
              <a:buNone/>
            </a:pPr>
            <a:r>
              <a:rPr lang="fr-BE" sz="2400" dirty="0">
                <a:solidFill>
                  <a:srgbClr val="000000"/>
                </a:solidFill>
              </a:rPr>
              <a:t> </a:t>
            </a:r>
            <a:r>
              <a:rPr lang="fr-BE" sz="2400" dirty="0" smtClean="0">
                <a:solidFill>
                  <a:srgbClr val="000000"/>
                </a:solidFill>
              </a:rPr>
              <a:t> Precedences: </a:t>
            </a:r>
            <a:r>
              <a:rPr lang="fr-BE" sz="2400" dirty="0" smtClean="0">
                <a:solidFill>
                  <a:srgbClr val="008000"/>
                </a:solidFill>
              </a:rPr>
              <a:t>A.24, back inside cover</a:t>
            </a:r>
          </a:p>
          <a:p>
            <a:pPr marL="0" indent="0">
              <a:buNone/>
            </a:pPr>
            <a:r>
              <a:rPr lang="fr-BE" sz="2400" dirty="0">
                <a:solidFill>
                  <a:srgbClr val="000000"/>
                </a:solidFill>
              </a:rPr>
              <a:t> </a:t>
            </a:r>
            <a:r>
              <a:rPr lang="fr-BE" sz="2400" dirty="0" smtClean="0">
                <a:solidFill>
                  <a:srgbClr val="000000"/>
                </a:solidFill>
              </a:rPr>
              <a:t> Unicode character codes, </a:t>
            </a:r>
            <a:r>
              <a:rPr lang="fr-BE" sz="2400" dirty="0" smtClean="0">
                <a:solidFill>
                  <a:srgbClr val="008000"/>
                </a:solidFill>
              </a:rPr>
              <a:t>back inside cover</a:t>
            </a:r>
          </a:p>
          <a:p>
            <a:pPr marL="0" indent="0">
              <a:buNone/>
            </a:pPr>
            <a:endParaRPr lang="fr-BE" sz="2400" dirty="0">
              <a:solidFill>
                <a:srgbClr val="FF0000"/>
              </a:solidFill>
            </a:endParaRPr>
          </a:p>
          <a:p>
            <a:pPr marL="0" indent="0">
              <a:buNone/>
            </a:pPr>
            <a:endParaRPr lang="fr-BE" sz="2400" dirty="0" smtClean="0">
              <a:solidFill>
                <a:srgbClr val="FF0000"/>
              </a:solidFill>
            </a:endParaRPr>
          </a:p>
          <a:p>
            <a:pPr marL="0" indent="0">
              <a:buNone/>
            </a:pPr>
            <a:endParaRPr lang="fr-BE" sz="2400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21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58975715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Type: Set of values</a:t>
            </a:r>
            <a:br>
              <a:rPr lang="fr-BE" sz="3200" dirty="0" smtClean="0">
                <a:solidFill>
                  <a:srgbClr val="800000"/>
                </a:solidFill>
              </a:rPr>
            </a:br>
            <a:r>
              <a:rPr lang="fr-BE" sz="3200" dirty="0">
                <a:solidFill>
                  <a:srgbClr val="800000"/>
                </a:solidFill>
              </a:rPr>
              <a:t> </a:t>
            </a:r>
            <a:r>
              <a:rPr lang="fr-BE" sz="3200" dirty="0" smtClean="0">
                <a:solidFill>
                  <a:srgbClr val="800000"/>
                </a:solidFill>
              </a:rPr>
              <a:t>        together with operations on them.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fr-BE" sz="2400" dirty="0" smtClean="0"/>
              <a:t>Type </a:t>
            </a:r>
            <a:r>
              <a:rPr lang="fr-BE" sz="2400" dirty="0" smtClean="0">
                <a:solidFill>
                  <a:srgbClr val="800000"/>
                </a:solidFill>
              </a:rPr>
              <a:t>integer</a:t>
            </a:r>
            <a:r>
              <a:rPr lang="fr-BE" sz="2400" dirty="0" smtClean="0">
                <a:solidFill>
                  <a:srgbClr val="FF0000"/>
                </a:solidFill>
              </a:rPr>
              <a:t>:</a:t>
            </a:r>
          </a:p>
          <a:p>
            <a:pPr marL="0" indent="0">
              <a:spcBef>
                <a:spcPct val="50000"/>
              </a:spcBef>
              <a:buNone/>
            </a:pPr>
            <a:r>
              <a:rPr lang="en-US" sz="2400" dirty="0">
                <a:solidFill>
                  <a:srgbClr val="8B008C"/>
                </a:solidFill>
              </a:rPr>
              <a:t>values</a:t>
            </a:r>
            <a:r>
              <a:rPr lang="en-US" sz="2400" dirty="0"/>
              <a:t>: </a:t>
            </a:r>
            <a:r>
              <a:rPr lang="en-US" sz="2400" dirty="0" smtClean="0"/>
              <a:t>…, –</a:t>
            </a:r>
            <a:r>
              <a:rPr lang="en-US" sz="2400" dirty="0"/>
              <a:t>3,  –2,  –1</a:t>
            </a:r>
            <a:r>
              <a:rPr lang="en-US" sz="2400" dirty="0" smtClean="0"/>
              <a:t>, </a:t>
            </a:r>
            <a:r>
              <a:rPr lang="en-US" sz="2400" dirty="0"/>
              <a:t>0,  1,  2,  3, </a:t>
            </a:r>
            <a:r>
              <a:rPr lang="en-US" sz="2400" dirty="0" smtClean="0"/>
              <a:t>…</a:t>
            </a:r>
          </a:p>
          <a:p>
            <a:pPr marL="0" indent="0">
              <a:spcBef>
                <a:spcPct val="50000"/>
              </a:spcBef>
              <a:buNone/>
            </a:pPr>
            <a:r>
              <a:rPr lang="en-US" sz="2400" dirty="0" smtClean="0">
                <a:solidFill>
                  <a:srgbClr val="8B008C"/>
                </a:solidFill>
              </a:rPr>
              <a:t>operations</a:t>
            </a:r>
            <a:r>
              <a:rPr lang="en-US" sz="2400" dirty="0"/>
              <a:t>: +,  –,  *,  /,  </a:t>
            </a:r>
            <a:r>
              <a:rPr lang="en-US" sz="2400" dirty="0" smtClean="0"/>
              <a:t>unary </a:t>
            </a:r>
            <a:r>
              <a:rPr lang="en-US" sz="2400" dirty="0"/>
              <a:t>–</a:t>
            </a:r>
          </a:p>
          <a:p>
            <a:pPr marL="0" indent="0">
              <a:buNone/>
            </a:pPr>
            <a:endParaRPr lang="fr-BE" sz="2400" dirty="0" smtClean="0">
              <a:solidFill>
                <a:srgbClr val="FF0000"/>
              </a:solidFill>
            </a:endParaRPr>
          </a:p>
          <a:p>
            <a:pPr marL="0" indent="0">
              <a:buNone/>
            </a:pPr>
            <a:endParaRPr lang="fr-BE" sz="2400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22</a:t>
            </a:fld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6096000" y="1788617"/>
            <a:ext cx="2590800" cy="4154983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r"/>
            <a:r>
              <a:rPr lang="en-US" sz="2400" dirty="0" smtClean="0"/>
              <a:t>God’s integers!</a:t>
            </a:r>
          </a:p>
          <a:p>
            <a:pPr algn="r"/>
            <a:r>
              <a:rPr lang="en-US" sz="2400" dirty="0" smtClean="0"/>
              <a:t>Can represent them in many ways — decimal, binary, octal, maybe as strokes ||||</a:t>
            </a:r>
          </a:p>
          <a:p>
            <a:pPr algn="r"/>
            <a:r>
              <a:rPr lang="en-US" sz="2400" dirty="0" smtClean="0"/>
              <a:t>(that’s 4)</a:t>
            </a:r>
          </a:p>
          <a:p>
            <a:pPr algn="r"/>
            <a:endParaRPr lang="en-US" sz="2400" dirty="0"/>
          </a:p>
          <a:p>
            <a:pPr algn="r"/>
            <a:r>
              <a:rPr lang="en-US" sz="2400" dirty="0" smtClean="0"/>
              <a:t>Do you know how your computer represents them?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122941680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The integers as the basis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228600" y="1447800"/>
            <a:ext cx="5788152" cy="5257800"/>
          </a:xfrm>
        </p:spPr>
        <p:txBody>
          <a:bodyPr>
            <a:normAutofit lnSpcReduction="10000"/>
          </a:bodyPr>
          <a:lstStyle/>
          <a:p>
            <a:pPr marL="0" indent="0">
              <a:buNone/>
            </a:pPr>
            <a:r>
              <a:rPr lang="fr-BE" sz="2400" dirty="0" smtClean="0">
                <a:solidFill>
                  <a:srgbClr val="FF0000"/>
                </a:solidFill>
              </a:rPr>
              <a:t>Leopold Kronecker (1823-1891), Prussian mathematician,</a:t>
            </a:r>
          </a:p>
          <a:p>
            <a:pPr marL="0" indent="0">
              <a:buNone/>
            </a:pPr>
            <a:r>
              <a:rPr lang="fr-BE" sz="2400" dirty="0" smtClean="0">
                <a:solidFill>
                  <a:srgbClr val="FF0000"/>
                </a:solidFill>
              </a:rPr>
              <a:t>Argued that arithmetic and analysis should be founded on the whole numbers (integers):</a:t>
            </a:r>
            <a:endParaRPr lang="fr-BE" sz="2400" dirty="0">
              <a:solidFill>
                <a:srgbClr val="FF0000"/>
              </a:solidFill>
            </a:endParaRPr>
          </a:p>
          <a:p>
            <a:pPr marL="0" indent="0">
              <a:buNone/>
            </a:pPr>
            <a:r>
              <a:rPr lang="en-US" sz="2400" i="1" dirty="0"/>
              <a:t>Die </a:t>
            </a:r>
            <a:r>
              <a:rPr lang="en-US" sz="2400" i="1" dirty="0" err="1"/>
              <a:t>ganzen</a:t>
            </a:r>
            <a:r>
              <a:rPr lang="en-US" sz="2400" i="1" dirty="0"/>
              <a:t> </a:t>
            </a:r>
            <a:r>
              <a:rPr lang="en-US" sz="2400" i="1" dirty="0" err="1"/>
              <a:t>Zahlen</a:t>
            </a:r>
            <a:r>
              <a:rPr lang="en-US" sz="2400" i="1" dirty="0"/>
              <a:t> hat der </a:t>
            </a:r>
            <a:r>
              <a:rPr lang="en-US" sz="2400" i="1" dirty="0" err="1"/>
              <a:t>liebe</a:t>
            </a:r>
            <a:r>
              <a:rPr lang="en-US" sz="2400" i="1" dirty="0"/>
              <a:t> </a:t>
            </a:r>
            <a:r>
              <a:rPr lang="en-US" sz="2400" i="1" dirty="0" err="1"/>
              <a:t>Gott</a:t>
            </a:r>
            <a:r>
              <a:rPr lang="en-US" sz="2400" i="1" dirty="0"/>
              <a:t> </a:t>
            </a:r>
            <a:r>
              <a:rPr lang="en-US" sz="2400" i="1" dirty="0" err="1"/>
              <a:t>gemacht</a:t>
            </a:r>
            <a:r>
              <a:rPr lang="en-US" sz="2400" i="1" dirty="0"/>
              <a:t>, </a:t>
            </a:r>
            <a:r>
              <a:rPr lang="en-US" sz="2400" i="1" dirty="0" err="1"/>
              <a:t>alles</a:t>
            </a:r>
            <a:r>
              <a:rPr lang="en-US" sz="2400" i="1" dirty="0"/>
              <a:t> </a:t>
            </a:r>
            <a:r>
              <a:rPr lang="en-US" sz="2400" i="1" dirty="0" err="1"/>
              <a:t>andere</a:t>
            </a:r>
            <a:r>
              <a:rPr lang="en-US" sz="2400" i="1" dirty="0"/>
              <a:t> </a:t>
            </a:r>
            <a:r>
              <a:rPr lang="en-US" sz="2400" i="1" dirty="0" err="1"/>
              <a:t>ist</a:t>
            </a:r>
            <a:r>
              <a:rPr lang="en-US" sz="2400" i="1" dirty="0"/>
              <a:t> </a:t>
            </a:r>
            <a:r>
              <a:rPr lang="en-US" sz="2400" i="1" dirty="0" err="1"/>
              <a:t>Menschenwerk</a:t>
            </a:r>
            <a:r>
              <a:rPr lang="en-US" sz="2400" i="1" dirty="0" smtClean="0"/>
              <a:t>.</a:t>
            </a:r>
          </a:p>
          <a:p>
            <a:pPr marL="0" indent="0">
              <a:buNone/>
            </a:pPr>
            <a:r>
              <a:rPr lang="en-US" sz="2400" dirty="0"/>
              <a:t>The beloved God made the whole numbers, everything else is the work of man.</a:t>
            </a:r>
          </a:p>
          <a:p>
            <a:pPr marL="0" indent="0">
              <a:buNone/>
            </a:pPr>
            <a:endParaRPr lang="fr-BE" sz="2400" dirty="0" smtClean="0">
              <a:solidFill>
                <a:srgbClr val="FF0000"/>
              </a:solidFill>
            </a:endParaRPr>
          </a:p>
          <a:p>
            <a:pPr marL="0" indent="0">
              <a:buNone/>
            </a:pPr>
            <a:r>
              <a:rPr lang="fr-BE" sz="2400" dirty="0" smtClean="0">
                <a:solidFill>
                  <a:srgbClr val="FF0000"/>
                </a:solidFill>
              </a:rPr>
              <a:t>He insisted on the constructibility of math objects. Real numbers –do they really exist?</a:t>
            </a:r>
          </a:p>
          <a:p>
            <a:pPr marL="0" indent="0">
              <a:buNone/>
            </a:pPr>
            <a:r>
              <a:rPr lang="fr-BE" sz="2400" dirty="0" smtClean="0">
                <a:solidFill>
                  <a:srgbClr val="FF0000"/>
                </a:solidFill>
              </a:rPr>
              <a:t>You can’t compute most of them because they have an infinite number of digits.</a:t>
            </a:r>
            <a:endParaRPr lang="fr-BE" sz="2400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23</a:t>
            </a:fld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6096000" y="1676400"/>
            <a:ext cx="2590800" cy="46166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ctr"/>
            <a:r>
              <a:rPr lang="en-US" sz="2400" dirty="0" smtClean="0"/>
              <a:t>God’s integers!</a:t>
            </a:r>
          </a:p>
        </p:txBody>
      </p:sp>
      <p:pic>
        <p:nvPicPr>
          <p:cNvPr id="6" name="Picture 5" descr="Leopold_Kronecker.jp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6096000" y="2133600"/>
            <a:ext cx="2578100" cy="405130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506328805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Type: Set of values</a:t>
            </a:r>
            <a:br>
              <a:rPr lang="fr-BE" sz="3200" dirty="0" smtClean="0">
                <a:solidFill>
                  <a:srgbClr val="800000"/>
                </a:solidFill>
              </a:rPr>
            </a:br>
            <a:r>
              <a:rPr lang="fr-BE" sz="3200" dirty="0">
                <a:solidFill>
                  <a:srgbClr val="800000"/>
                </a:solidFill>
              </a:rPr>
              <a:t> </a:t>
            </a:r>
            <a:r>
              <a:rPr lang="fr-BE" sz="3200" dirty="0" smtClean="0">
                <a:solidFill>
                  <a:srgbClr val="800000"/>
                </a:solidFill>
              </a:rPr>
              <a:t>        together with operations on them.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676400"/>
            <a:ext cx="5181600" cy="1905000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400" dirty="0" err="1" smtClean="0"/>
              <a:t>Matlab</a:t>
            </a:r>
            <a:r>
              <a:rPr lang="en-US" sz="2400" dirty="0" smtClean="0"/>
              <a:t> and Python are </a:t>
            </a:r>
            <a:r>
              <a:rPr lang="en-US" sz="2400" b="1" dirty="0" smtClean="0">
                <a:solidFill>
                  <a:srgbClr val="800000"/>
                </a:solidFill>
              </a:rPr>
              <a:t>weakly typed</a:t>
            </a:r>
            <a:r>
              <a:rPr lang="en-US" sz="2400" dirty="0" smtClean="0"/>
              <a:t>:</a:t>
            </a:r>
          </a:p>
          <a:p>
            <a:pPr marL="0" indent="0">
              <a:buNone/>
            </a:pPr>
            <a:r>
              <a:rPr lang="en-US" sz="2400" dirty="0" smtClean="0"/>
              <a:t>One variable can contain at different</a:t>
            </a:r>
            <a:br>
              <a:rPr lang="en-US" sz="2400" dirty="0" smtClean="0"/>
            </a:br>
            <a:r>
              <a:rPr lang="en-US" sz="2400" dirty="0" smtClean="0"/>
              <a:t>times a number, a string, an array, etc.</a:t>
            </a:r>
          </a:p>
          <a:p>
            <a:pPr marL="0" indent="0">
              <a:buNone/>
            </a:pPr>
            <a:r>
              <a:rPr lang="en-US" sz="2400" dirty="0" smtClean="0"/>
              <a:t>One isn’t so concerned with types.</a:t>
            </a:r>
          </a:p>
          <a:p>
            <a:pPr marL="0" indent="0">
              <a:buNone/>
            </a:pPr>
            <a:endParaRPr lang="en-US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24</a:t>
            </a:fld>
            <a:endParaRPr lang="en-US"/>
          </a:p>
        </p:txBody>
      </p:sp>
      <p:sp>
        <p:nvSpPr>
          <p:cNvPr id="6" name="TextBox 5"/>
          <p:cNvSpPr txBox="1"/>
          <p:nvPr/>
        </p:nvSpPr>
        <p:spPr>
          <a:xfrm>
            <a:off x="5486400" y="1524000"/>
            <a:ext cx="3010459" cy="1569660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none" rtlCol="0">
            <a:spAutoFit/>
          </a:bodyPr>
          <a:lstStyle/>
          <a:p>
            <a:r>
              <a:rPr lang="en-US" sz="2400" dirty="0"/>
              <a:t>Valid Python sequence:</a:t>
            </a:r>
          </a:p>
          <a:p>
            <a:r>
              <a:rPr lang="en-US" sz="2400" dirty="0" smtClean="0"/>
              <a:t>    x</a:t>
            </a:r>
            <a:r>
              <a:rPr lang="en-US" sz="2400" dirty="0"/>
              <a:t>= 100;</a:t>
            </a:r>
          </a:p>
          <a:p>
            <a:r>
              <a:rPr lang="en-US" sz="2400" dirty="0"/>
              <a:t>    x= ‘Hello World’;</a:t>
            </a:r>
          </a:p>
          <a:p>
            <a:r>
              <a:rPr lang="en-US" sz="2400" dirty="0"/>
              <a:t> </a:t>
            </a:r>
            <a:r>
              <a:rPr lang="en-US" sz="2400" dirty="0" smtClean="0"/>
              <a:t>   x</a:t>
            </a:r>
            <a:r>
              <a:rPr lang="en-US" sz="2400" dirty="0"/>
              <a:t>= (1, 2, 3, 4, 5 );</a:t>
            </a:r>
          </a:p>
        </p:txBody>
      </p:sp>
      <p:sp>
        <p:nvSpPr>
          <p:cNvPr id="7" name="TextBox 6"/>
          <p:cNvSpPr txBox="1"/>
          <p:nvPr/>
        </p:nvSpPr>
        <p:spPr>
          <a:xfrm>
            <a:off x="5638800" y="3276600"/>
            <a:ext cx="2819400" cy="1938992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Corresponding Java</a:t>
            </a:r>
          </a:p>
          <a:p>
            <a:r>
              <a:rPr lang="en-US" sz="2400" b="1" dirty="0" err="1" smtClean="0"/>
              <a:t>int</a:t>
            </a:r>
            <a:r>
              <a:rPr lang="en-US" sz="2400" dirty="0" smtClean="0"/>
              <a:t> x;</a:t>
            </a:r>
          </a:p>
          <a:p>
            <a:r>
              <a:rPr lang="en-US" sz="2400" dirty="0" smtClean="0"/>
              <a:t>x= 100;</a:t>
            </a:r>
          </a:p>
          <a:p>
            <a:endParaRPr lang="en-US" sz="2400" dirty="0"/>
          </a:p>
          <a:p>
            <a:r>
              <a:rPr lang="en-US" sz="2400" dirty="0"/>
              <a:t>x</a:t>
            </a:r>
            <a:r>
              <a:rPr lang="en-US" sz="2400" dirty="0" smtClean="0"/>
              <a:t>= “Hello”;</a:t>
            </a:r>
          </a:p>
        </p:txBody>
      </p:sp>
      <p:sp>
        <p:nvSpPr>
          <p:cNvPr id="9" name="TextBox 8"/>
          <p:cNvSpPr txBox="1"/>
          <p:nvPr/>
        </p:nvSpPr>
        <p:spPr>
          <a:xfrm>
            <a:off x="457201" y="3657600"/>
            <a:ext cx="4648199" cy="156966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Java </a:t>
            </a:r>
            <a:r>
              <a:rPr lang="en-US" sz="2400" b="1" dirty="0" smtClean="0">
                <a:solidFill>
                  <a:srgbClr val="800000"/>
                </a:solidFill>
              </a:rPr>
              <a:t>strongly typed</a:t>
            </a:r>
            <a:r>
              <a:rPr lang="en-US" sz="2400" dirty="0" smtClean="0"/>
              <a:t>:</a:t>
            </a:r>
          </a:p>
          <a:p>
            <a:r>
              <a:rPr lang="en-US" sz="2400" dirty="0" smtClean="0"/>
              <a:t>A variable must be declared before it is used and can contain only values of the type with which it is declared</a:t>
            </a:r>
            <a:endParaRPr lang="en-US" sz="2400" dirty="0"/>
          </a:p>
        </p:txBody>
      </p:sp>
      <p:grpSp>
        <p:nvGrpSpPr>
          <p:cNvPr id="17" name="Group 16"/>
          <p:cNvGrpSpPr/>
          <p:nvPr/>
        </p:nvGrpSpPr>
        <p:grpSpPr>
          <a:xfrm>
            <a:off x="5715000" y="3886200"/>
            <a:ext cx="2895600" cy="2648128"/>
            <a:chOff x="5715000" y="3886200"/>
            <a:chExt cx="2895600" cy="2648128"/>
          </a:xfrm>
        </p:grpSpPr>
        <p:sp>
          <p:nvSpPr>
            <p:cNvPr id="8" name="TextBox 7"/>
            <p:cNvSpPr txBox="1"/>
            <p:nvPr/>
          </p:nvSpPr>
          <p:spPr>
            <a:xfrm>
              <a:off x="5715000" y="5334000"/>
              <a:ext cx="2895600" cy="1200328"/>
            </a:xfrm>
            <a:prstGeom prst="rect">
              <a:avLst/>
            </a:prstGeom>
            <a:solidFill>
              <a:schemeClr val="accent1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pPr algn="r"/>
              <a:r>
                <a:rPr lang="en-US" sz="2400" dirty="0" smtClean="0"/>
                <a:t>Declaration of x:</a:t>
              </a:r>
              <a:br>
                <a:rPr lang="en-US" sz="2400" dirty="0" smtClean="0"/>
              </a:br>
              <a:r>
                <a:rPr lang="en-US" sz="2400" dirty="0" smtClean="0"/>
                <a:t>x can contain only values of type </a:t>
              </a:r>
              <a:r>
                <a:rPr lang="en-US" sz="2400" b="1" dirty="0" err="1" smtClean="0"/>
                <a:t>int</a:t>
              </a:r>
              <a:endParaRPr lang="en-US" sz="2400" b="1" dirty="0"/>
            </a:p>
          </p:txBody>
        </p:sp>
        <p:cxnSp>
          <p:nvCxnSpPr>
            <p:cNvPr id="12" name="Straight Connector 11"/>
            <p:cNvCxnSpPr/>
            <p:nvPr/>
          </p:nvCxnSpPr>
          <p:spPr>
            <a:xfrm flipV="1">
              <a:off x="8153400" y="3886200"/>
              <a:ext cx="0" cy="1524000"/>
            </a:xfrm>
            <a:prstGeom prst="line">
              <a:avLst/>
            </a:prstGeom>
            <a:ln w="50800"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3" name="Straight Connector 12"/>
            <p:cNvCxnSpPr/>
            <p:nvPr/>
          </p:nvCxnSpPr>
          <p:spPr>
            <a:xfrm flipH="1">
              <a:off x="6477000" y="3886200"/>
              <a:ext cx="1676400" cy="0"/>
            </a:xfrm>
            <a:prstGeom prst="line">
              <a:avLst/>
            </a:prstGeom>
            <a:ln w="50800"/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21" name="Group 20"/>
          <p:cNvGrpSpPr/>
          <p:nvPr/>
        </p:nvGrpSpPr>
        <p:grpSpPr>
          <a:xfrm>
            <a:off x="1219200" y="5181600"/>
            <a:ext cx="4495800" cy="1371600"/>
            <a:chOff x="1295400" y="4945797"/>
            <a:chExt cx="4495800" cy="1371600"/>
          </a:xfrm>
        </p:grpSpPr>
        <p:sp>
          <p:nvSpPr>
            <p:cNvPr id="18" name="TextBox 17"/>
            <p:cNvSpPr txBox="1"/>
            <p:nvPr/>
          </p:nvSpPr>
          <p:spPr>
            <a:xfrm>
              <a:off x="1295400" y="5486400"/>
              <a:ext cx="2743200" cy="830997"/>
            </a:xfrm>
            <a:prstGeom prst="rect">
              <a:avLst/>
            </a:prstGeom>
            <a:solidFill>
              <a:schemeClr val="accent1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pPr algn="r"/>
              <a:r>
                <a:rPr lang="en-US" sz="2400" dirty="0" smtClean="0"/>
                <a:t>Illegal assignment: “Hello” is not an </a:t>
              </a:r>
              <a:r>
                <a:rPr lang="en-US" sz="2400" b="1" dirty="0" err="1" smtClean="0"/>
                <a:t>int</a:t>
              </a:r>
              <a:endParaRPr lang="en-US" sz="2400" b="1" dirty="0"/>
            </a:p>
          </p:txBody>
        </p:sp>
        <p:cxnSp>
          <p:nvCxnSpPr>
            <p:cNvPr id="19" name="Straight Connector 18"/>
            <p:cNvCxnSpPr/>
            <p:nvPr/>
          </p:nvCxnSpPr>
          <p:spPr>
            <a:xfrm flipV="1">
              <a:off x="3962400" y="4945797"/>
              <a:ext cx="1828800" cy="997804"/>
            </a:xfrm>
            <a:prstGeom prst="line">
              <a:avLst/>
            </a:prstGeom>
            <a:ln w="50800"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239220596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7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8" fill="hold">
                      <p:stCondLst>
                        <p:cond delay="indefinite"/>
                      </p:stCondLst>
                      <p:childTnLst>
                        <p:par>
                          <p:cTn id="19" fill="hold">
                            <p:stCondLst>
                              <p:cond delay="0"/>
                            </p:stCondLst>
                            <p:childTnLst>
                              <p:par>
                                <p:cTn id="2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22" dur="5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 animBg="1"/>
      <p:bldP spid="7" grpId="0" animBg="1"/>
    </p:bldLst>
  </p:timing>
</p:sld>
</file>

<file path=ppt/slides/slide2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Weakly typed versus strongly typed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>
          <a:xfrm>
            <a:off x="457200" y="1524000"/>
            <a:ext cx="7543800" cy="1905000"/>
          </a:xfrm>
        </p:spPr>
        <p:txBody>
          <a:bodyPr>
            <a:noAutofit/>
          </a:bodyPr>
          <a:lstStyle/>
          <a:p>
            <a:pPr marL="0" indent="0">
              <a:buNone/>
            </a:pPr>
            <a:r>
              <a:rPr lang="en-US" sz="2400" b="1" dirty="0" smtClean="0">
                <a:solidFill>
                  <a:srgbClr val="800000"/>
                </a:solidFill>
              </a:rPr>
              <a:t>Weakly typed</a:t>
            </a:r>
            <a:r>
              <a:rPr lang="en-US" sz="2400" dirty="0" smtClean="0"/>
              <a:t>:</a:t>
            </a:r>
          </a:p>
          <a:p>
            <a:pPr marL="0" indent="0">
              <a:buNone/>
            </a:pPr>
            <a:r>
              <a:rPr lang="en-US" sz="2400" dirty="0" smtClean="0"/>
              <a:t>Shorter programs, generally.</a:t>
            </a:r>
          </a:p>
          <a:p>
            <a:pPr marL="0" indent="0">
              <a:buNone/>
            </a:pPr>
            <a:r>
              <a:rPr lang="en-US" sz="2400" dirty="0" smtClean="0"/>
              <a:t>Programmer has more freedom, language is more liberal</a:t>
            </a:r>
            <a:br>
              <a:rPr lang="en-US" sz="2400" dirty="0" smtClean="0"/>
            </a:br>
            <a:r>
              <a:rPr lang="en-US" sz="2400" dirty="0" smtClean="0"/>
              <a:t>     in applying operations to values. </a:t>
            </a:r>
          </a:p>
          <a:p>
            <a:pPr marL="0" indent="0">
              <a:buNone/>
            </a:pPr>
            <a:endParaRPr lang="en-US" sz="2400" dirty="0"/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25</a:t>
            </a:fld>
            <a:endParaRPr lang="en-US"/>
          </a:p>
        </p:txBody>
      </p:sp>
      <p:sp>
        <p:nvSpPr>
          <p:cNvPr id="9" name="TextBox 8"/>
          <p:cNvSpPr txBox="1"/>
          <p:nvPr/>
        </p:nvSpPr>
        <p:spPr>
          <a:xfrm>
            <a:off x="457201" y="3352800"/>
            <a:ext cx="7315199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>
                <a:solidFill>
                  <a:srgbClr val="800000"/>
                </a:solidFill>
              </a:rPr>
              <a:t>S</a:t>
            </a:r>
            <a:r>
              <a:rPr lang="en-US" sz="2400" b="1" dirty="0" smtClean="0">
                <a:solidFill>
                  <a:srgbClr val="800000"/>
                </a:solidFill>
              </a:rPr>
              <a:t>trongly typed</a:t>
            </a:r>
            <a:r>
              <a:rPr lang="en-US" sz="2400" dirty="0" smtClean="0"/>
              <a:t>:</a:t>
            </a:r>
          </a:p>
          <a:p>
            <a:r>
              <a:rPr lang="en-US" sz="2400" dirty="0" smtClean="0"/>
              <a:t>Programmer has to be more disciplined. </a:t>
            </a:r>
            <a:r>
              <a:rPr lang="en-US" sz="2400" dirty="0"/>
              <a:t>D</a:t>
            </a:r>
            <a:r>
              <a:rPr lang="en-US" sz="2400" dirty="0" smtClean="0"/>
              <a:t>eclarations</a:t>
            </a:r>
            <a:br>
              <a:rPr lang="en-US" sz="2400" dirty="0" smtClean="0"/>
            </a:br>
            <a:r>
              <a:rPr lang="en-US" sz="2400" dirty="0" smtClean="0"/>
              <a:t>     provide a place for comments about variables.</a:t>
            </a:r>
          </a:p>
          <a:p>
            <a:r>
              <a:rPr lang="en-US" sz="2400" dirty="0"/>
              <a:t>M</a:t>
            </a:r>
            <a:r>
              <a:rPr lang="en-US" sz="2400" dirty="0" smtClean="0"/>
              <a:t>ore errors caught at compile-time (e.g. it’s a syntax error</a:t>
            </a:r>
            <a:br>
              <a:rPr lang="en-US" sz="2400" dirty="0" smtClean="0"/>
            </a:br>
            <a:r>
              <a:rPr lang="en-US" sz="2400" dirty="0" smtClean="0"/>
              <a:t>     to assign a string to an </a:t>
            </a:r>
            <a:r>
              <a:rPr lang="en-US" sz="2400" b="1" dirty="0" err="1" smtClean="0"/>
              <a:t>int</a:t>
            </a:r>
            <a:r>
              <a:rPr lang="en-US" sz="2400" dirty="0" smtClean="0"/>
              <a:t> variable). </a:t>
            </a:r>
            <a:endParaRPr lang="en-US" sz="2400" dirty="0"/>
          </a:p>
        </p:txBody>
      </p:sp>
      <p:sp>
        <p:nvSpPr>
          <p:cNvPr id="5" name="TextBox 4"/>
          <p:cNvSpPr txBox="1"/>
          <p:nvPr/>
        </p:nvSpPr>
        <p:spPr>
          <a:xfrm>
            <a:off x="1295400" y="5562600"/>
            <a:ext cx="5867400" cy="830997"/>
          </a:xfrm>
          <a:prstGeom prst="rect">
            <a:avLst/>
          </a:prstGeom>
          <a:solidFill>
            <a:schemeClr val="bg2"/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Note: weak and strong typing not well defined; literature has several definitions</a:t>
            </a:r>
            <a:endParaRPr lang="en-US" sz="2400" dirty="0"/>
          </a:p>
        </p:txBody>
      </p:sp>
    </p:spTree>
    <p:extLst>
      <p:ext uri="{BB962C8B-B14F-4D97-AF65-F5344CB8AC3E}">
        <p14:creationId xmlns:p14="http://schemas.microsoft.com/office/powerpoint/2010/main" val="371903325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Type: Set of values</a:t>
            </a:r>
            <a:br>
              <a:rPr lang="fr-BE" sz="3200" dirty="0" smtClean="0">
                <a:solidFill>
                  <a:srgbClr val="800000"/>
                </a:solidFill>
              </a:rPr>
            </a:br>
            <a:r>
              <a:rPr lang="fr-BE" sz="3200" dirty="0">
                <a:solidFill>
                  <a:srgbClr val="800000"/>
                </a:solidFill>
              </a:rPr>
              <a:t> </a:t>
            </a:r>
            <a:r>
              <a:rPr lang="fr-BE" sz="3200" dirty="0" smtClean="0">
                <a:solidFill>
                  <a:srgbClr val="800000"/>
                </a:solidFill>
              </a:rPr>
              <a:t>        together with operations on them.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3" name="Content Placeholder 2"/>
          <p:cNvSpPr>
            <a:spLocks noGrp="1"/>
          </p:cNvSpPr>
          <p:nvPr>
            <p:ph sz="quarter" idx="1"/>
          </p:nvPr>
        </p:nvSpPr>
        <p:spPr/>
        <p:txBody>
          <a:bodyPr>
            <a:normAutofit/>
          </a:bodyPr>
          <a:lstStyle/>
          <a:p>
            <a:pPr marL="0" indent="0">
              <a:buNone/>
            </a:pPr>
            <a:r>
              <a:rPr lang="fr-BE" sz="2400" dirty="0" smtClean="0"/>
              <a:t>Java Type </a:t>
            </a:r>
            <a:r>
              <a:rPr lang="fr-BE" sz="2400" dirty="0" smtClean="0">
                <a:solidFill>
                  <a:srgbClr val="800000"/>
                </a:solidFill>
              </a:rPr>
              <a:t>int</a:t>
            </a:r>
            <a:r>
              <a:rPr lang="fr-BE" sz="2400" dirty="0" smtClean="0">
                <a:solidFill>
                  <a:srgbClr val="FF0000"/>
                </a:solidFill>
              </a:rPr>
              <a:t>:</a:t>
            </a:r>
          </a:p>
          <a:p>
            <a:pPr marL="0" indent="0">
              <a:spcBef>
                <a:spcPct val="50000"/>
              </a:spcBef>
              <a:buNone/>
            </a:pPr>
            <a:r>
              <a:rPr lang="en-US" sz="2400" dirty="0">
                <a:solidFill>
                  <a:srgbClr val="800000"/>
                </a:solidFill>
              </a:rPr>
              <a:t>values</a:t>
            </a:r>
            <a:r>
              <a:rPr lang="en-US" sz="2400" dirty="0"/>
              <a:t>: </a:t>
            </a:r>
            <a:r>
              <a:rPr lang="en-US" sz="2400" dirty="0">
                <a:solidFill>
                  <a:srgbClr val="741621"/>
                </a:solidFill>
              </a:rPr>
              <a:t>–2</a:t>
            </a:r>
            <a:r>
              <a:rPr lang="en-US" sz="2400" baseline="30000" dirty="0">
                <a:solidFill>
                  <a:srgbClr val="741621"/>
                </a:solidFill>
              </a:rPr>
              <a:t>31</a:t>
            </a:r>
            <a:r>
              <a:rPr lang="en-US" sz="2400" dirty="0">
                <a:solidFill>
                  <a:srgbClr val="741621"/>
                </a:solidFill>
              </a:rPr>
              <a:t> ..  2</a:t>
            </a:r>
            <a:r>
              <a:rPr lang="en-US" sz="2400" baseline="30000" dirty="0">
                <a:solidFill>
                  <a:srgbClr val="741621"/>
                </a:solidFill>
              </a:rPr>
              <a:t>31</a:t>
            </a:r>
            <a:r>
              <a:rPr lang="en-US" sz="2400" dirty="0">
                <a:solidFill>
                  <a:srgbClr val="741621"/>
                </a:solidFill>
              </a:rPr>
              <a:t>–1</a:t>
            </a:r>
            <a:endParaRPr lang="en-US" sz="2400" dirty="0"/>
          </a:p>
          <a:p>
            <a:pPr marL="0" indent="0">
              <a:spcBef>
                <a:spcPts val="240"/>
              </a:spcBef>
              <a:buNone/>
            </a:pPr>
            <a:r>
              <a:rPr lang="en-US" sz="2400" dirty="0">
                <a:solidFill>
                  <a:srgbClr val="8B008C"/>
                </a:solidFill>
              </a:rPr>
              <a:t>operations</a:t>
            </a:r>
            <a:r>
              <a:rPr lang="en-US" sz="2400" dirty="0"/>
              <a:t>: +,  –,  *,  /,  %, unary –</a:t>
            </a:r>
          </a:p>
          <a:p>
            <a:pPr marL="0" indent="0">
              <a:buNone/>
            </a:pPr>
            <a:endParaRPr lang="fr-BE" sz="2400" dirty="0" smtClean="0">
              <a:solidFill>
                <a:srgbClr val="FF0000"/>
              </a:solidFill>
            </a:endParaRPr>
          </a:p>
          <a:p>
            <a:pPr marL="0" indent="0">
              <a:buNone/>
            </a:pPr>
            <a:endParaRPr lang="fr-BE" sz="2400" dirty="0">
              <a:solidFill>
                <a:srgbClr val="FF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26</a:t>
            </a:fld>
            <a:endParaRPr lang="en-US"/>
          </a:p>
        </p:txBody>
      </p:sp>
      <p:sp>
        <p:nvSpPr>
          <p:cNvPr id="5" name="TextBox 4"/>
          <p:cNvSpPr txBox="1"/>
          <p:nvPr/>
        </p:nvSpPr>
        <p:spPr>
          <a:xfrm>
            <a:off x="990600" y="3657600"/>
            <a:ext cx="6858000" cy="830997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J</a:t>
            </a:r>
            <a:r>
              <a:rPr lang="en-US" sz="2400" dirty="0" smtClean="0">
                <a:solidFill>
                  <a:srgbClr val="800000"/>
                </a:solidFill>
              </a:rPr>
              <a:t>ava designers decided on this </a:t>
            </a:r>
            <a:r>
              <a:rPr lang="en-US" sz="2400" dirty="0">
                <a:solidFill>
                  <a:srgbClr val="800000"/>
                </a:solidFill>
              </a:rPr>
              <a:t>P</a:t>
            </a:r>
            <a:r>
              <a:rPr lang="en-US" sz="2400" dirty="0" smtClean="0">
                <a:solidFill>
                  <a:srgbClr val="800000"/>
                </a:solidFill>
              </a:rPr>
              <a:t>rinciple</a:t>
            </a:r>
            <a:r>
              <a:rPr lang="en-US" sz="2400" dirty="0" smtClean="0"/>
              <a:t>: primitive operations on type </a:t>
            </a:r>
            <a:r>
              <a:rPr lang="en-US" sz="2400" b="1" dirty="0" err="1" smtClean="0"/>
              <a:t>int</a:t>
            </a:r>
            <a:r>
              <a:rPr lang="en-US" sz="2400" dirty="0" smtClean="0"/>
              <a:t> should yield an </a:t>
            </a:r>
            <a:r>
              <a:rPr lang="en-US" sz="2400" b="1" dirty="0" smtClean="0"/>
              <a:t>int.</a:t>
            </a:r>
            <a:endParaRPr lang="en-US" sz="2400" dirty="0" smtClean="0"/>
          </a:p>
        </p:txBody>
      </p:sp>
      <p:sp>
        <p:nvSpPr>
          <p:cNvPr id="6" name="TextBox 5"/>
          <p:cNvSpPr txBox="1">
            <a:spLocks noChangeArrowheads="1"/>
          </p:cNvSpPr>
          <p:nvPr/>
        </p:nvSpPr>
        <p:spPr bwMode="auto">
          <a:xfrm>
            <a:off x="5638800" y="1676400"/>
            <a:ext cx="3103356" cy="1200328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r"/>
            <a:r>
              <a:rPr lang="en-US" dirty="0">
                <a:solidFill>
                  <a:srgbClr val="8B008C"/>
                </a:solidFill>
              </a:rPr>
              <a:t>b % c </a:t>
            </a:r>
            <a:r>
              <a:rPr lang="en-US" dirty="0"/>
              <a:t>: </a:t>
            </a:r>
            <a:r>
              <a:rPr lang="en-US" i="1" dirty="0"/>
              <a:t>remainder</a:t>
            </a:r>
            <a:r>
              <a:rPr lang="en-US" dirty="0"/>
              <a:t> when </a:t>
            </a:r>
            <a:r>
              <a:rPr lang="en-US" dirty="0">
                <a:solidFill>
                  <a:srgbClr val="8B008C"/>
                </a:solidFill>
              </a:rPr>
              <a:t>b</a:t>
            </a:r>
            <a:r>
              <a:rPr lang="en-US" dirty="0"/>
              <a:t> is divided by </a:t>
            </a:r>
            <a:r>
              <a:rPr lang="en-US" dirty="0">
                <a:solidFill>
                  <a:srgbClr val="8B008C"/>
                </a:solidFill>
              </a:rPr>
              <a:t>c</a:t>
            </a:r>
            <a:r>
              <a:rPr lang="en-US" dirty="0">
                <a:solidFill>
                  <a:srgbClr val="008000"/>
                </a:solidFill>
              </a:rPr>
              <a:t>. </a:t>
            </a:r>
            <a:r>
              <a:rPr lang="en-US" dirty="0" smtClean="0">
                <a:solidFill>
                  <a:srgbClr val="008000"/>
                </a:solidFill>
              </a:rPr>
              <a:t/>
            </a:r>
            <a:br>
              <a:rPr lang="en-US" dirty="0" smtClean="0">
                <a:solidFill>
                  <a:srgbClr val="008000"/>
                </a:solidFill>
              </a:rPr>
            </a:br>
            <a:r>
              <a:rPr lang="en-US" dirty="0" smtClean="0">
                <a:solidFill>
                  <a:srgbClr val="008000"/>
                </a:solidFill>
              </a:rPr>
              <a:t> </a:t>
            </a:r>
            <a:r>
              <a:rPr lang="en-US" dirty="0">
                <a:solidFill>
                  <a:srgbClr val="008000"/>
                </a:solidFill>
              </a:rPr>
              <a:t>67 % 60 = 7  </a:t>
            </a:r>
          </a:p>
        </p:txBody>
      </p:sp>
    </p:spTree>
    <p:extLst>
      <p:ext uri="{BB962C8B-B14F-4D97-AF65-F5344CB8AC3E}">
        <p14:creationId xmlns:p14="http://schemas.microsoft.com/office/powerpoint/2010/main" val="2798510208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2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Most-used ‘primitive’ types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27</a:t>
            </a:fld>
            <a:endParaRPr lang="en-US"/>
          </a:p>
        </p:txBody>
      </p:sp>
      <p:sp>
        <p:nvSpPr>
          <p:cNvPr id="8" name="Text Box 5"/>
          <p:cNvSpPr txBox="1">
            <a:spLocks noChangeArrowheads="1"/>
          </p:cNvSpPr>
          <p:nvPr/>
        </p:nvSpPr>
        <p:spPr bwMode="auto">
          <a:xfrm>
            <a:off x="457200" y="1524000"/>
            <a:ext cx="4648200" cy="136960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287338" indent="-287338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b="1" dirty="0" err="1" smtClean="0">
                <a:solidFill>
                  <a:srgbClr val="8B008C"/>
                </a:solidFill>
              </a:rPr>
              <a:t>int</a:t>
            </a:r>
            <a:r>
              <a:rPr lang="en-US" dirty="0" smtClean="0"/>
              <a:t>:  </a:t>
            </a:r>
            <a:r>
              <a:rPr lang="en-US" dirty="0" smtClean="0">
                <a:solidFill>
                  <a:srgbClr val="800000"/>
                </a:solidFill>
              </a:rPr>
              <a:t>values</a:t>
            </a:r>
            <a:r>
              <a:rPr lang="en-US" dirty="0" smtClean="0"/>
              <a:t>: </a:t>
            </a:r>
            <a:r>
              <a:rPr lang="en-US" dirty="0">
                <a:solidFill>
                  <a:srgbClr val="741621"/>
                </a:solidFill>
              </a:rPr>
              <a:t>–2</a:t>
            </a:r>
            <a:r>
              <a:rPr lang="en-US" baseline="30000" dirty="0">
                <a:solidFill>
                  <a:srgbClr val="741621"/>
                </a:solidFill>
              </a:rPr>
              <a:t>31</a:t>
            </a:r>
            <a:r>
              <a:rPr lang="en-US" dirty="0">
                <a:solidFill>
                  <a:srgbClr val="741621"/>
                </a:solidFill>
              </a:rPr>
              <a:t> .. </a:t>
            </a:r>
            <a:r>
              <a:rPr lang="en-US" dirty="0" smtClean="0">
                <a:solidFill>
                  <a:srgbClr val="741621"/>
                </a:solidFill>
              </a:rPr>
              <a:t> 2</a:t>
            </a:r>
            <a:r>
              <a:rPr lang="en-US" baseline="30000" dirty="0" smtClean="0">
                <a:solidFill>
                  <a:srgbClr val="741621"/>
                </a:solidFill>
              </a:rPr>
              <a:t>31</a:t>
            </a:r>
            <a:r>
              <a:rPr lang="en-US" dirty="0">
                <a:solidFill>
                  <a:srgbClr val="741621"/>
                </a:solidFill>
              </a:rPr>
              <a:t>–</a:t>
            </a:r>
            <a:r>
              <a:rPr lang="en-US" dirty="0" smtClean="0">
                <a:solidFill>
                  <a:srgbClr val="741621"/>
                </a:solidFill>
              </a:rPr>
              <a:t>1</a:t>
            </a:r>
            <a:endParaRPr lang="en-US" dirty="0"/>
          </a:p>
          <a:p>
            <a:pPr>
              <a:spcBef>
                <a:spcPts val="240"/>
              </a:spcBef>
            </a:pPr>
            <a:r>
              <a:rPr lang="en-US" dirty="0" smtClean="0">
                <a:solidFill>
                  <a:srgbClr val="8B008C"/>
                </a:solidFill>
              </a:rPr>
              <a:t>operations</a:t>
            </a:r>
            <a:r>
              <a:rPr lang="en-US" dirty="0"/>
              <a:t>: +,  –,  *,  /,  %, unary –</a:t>
            </a:r>
          </a:p>
          <a:p>
            <a:pPr>
              <a:spcBef>
                <a:spcPct val="50000"/>
              </a:spcBef>
            </a:pPr>
            <a:endParaRPr lang="en-US" sz="2200" dirty="0"/>
          </a:p>
        </p:txBody>
      </p:sp>
      <p:sp>
        <p:nvSpPr>
          <p:cNvPr id="10" name="Text Box 6"/>
          <p:cNvSpPr txBox="1">
            <a:spLocks noChangeArrowheads="1"/>
          </p:cNvSpPr>
          <p:nvPr/>
        </p:nvSpPr>
        <p:spPr bwMode="auto">
          <a:xfrm>
            <a:off x="6477000" y="3581400"/>
            <a:ext cx="182880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endParaRPr lang="en-US" dirty="0">
              <a:solidFill>
                <a:srgbClr val="741621"/>
              </a:solidFill>
            </a:endParaRPr>
          </a:p>
        </p:txBody>
      </p:sp>
      <p:sp>
        <p:nvSpPr>
          <p:cNvPr id="11" name="TextBox 5"/>
          <p:cNvSpPr txBox="1">
            <a:spLocks noChangeArrowheads="1"/>
          </p:cNvSpPr>
          <p:nvPr/>
        </p:nvSpPr>
        <p:spPr bwMode="auto">
          <a:xfrm>
            <a:off x="5638800" y="1219200"/>
            <a:ext cx="3103356" cy="1200328"/>
          </a:xfrm>
          <a:prstGeom prst="rect">
            <a:avLst/>
          </a:prstGeom>
          <a:solidFill>
            <a:schemeClr val="accent3">
              <a:lumMod val="20000"/>
              <a:lumOff val="80000"/>
            </a:schemeClr>
          </a:solidFill>
          <a:ln>
            <a:noFill/>
          </a:ln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r"/>
            <a:r>
              <a:rPr lang="en-US" dirty="0">
                <a:solidFill>
                  <a:srgbClr val="8B008C"/>
                </a:solidFill>
              </a:rPr>
              <a:t>b % c </a:t>
            </a:r>
            <a:r>
              <a:rPr lang="en-US" dirty="0"/>
              <a:t>: </a:t>
            </a:r>
            <a:r>
              <a:rPr lang="en-US" i="1" dirty="0"/>
              <a:t>remainder</a:t>
            </a:r>
            <a:r>
              <a:rPr lang="en-US" dirty="0"/>
              <a:t> when </a:t>
            </a:r>
            <a:r>
              <a:rPr lang="en-US" dirty="0">
                <a:solidFill>
                  <a:srgbClr val="8B008C"/>
                </a:solidFill>
              </a:rPr>
              <a:t>b</a:t>
            </a:r>
            <a:r>
              <a:rPr lang="en-US" dirty="0"/>
              <a:t> is divided by </a:t>
            </a:r>
            <a:r>
              <a:rPr lang="en-US" dirty="0">
                <a:solidFill>
                  <a:srgbClr val="8B008C"/>
                </a:solidFill>
              </a:rPr>
              <a:t>c</a:t>
            </a:r>
            <a:r>
              <a:rPr lang="en-US" dirty="0">
                <a:solidFill>
                  <a:srgbClr val="008000"/>
                </a:solidFill>
              </a:rPr>
              <a:t>. </a:t>
            </a:r>
            <a:r>
              <a:rPr lang="en-US" dirty="0" smtClean="0">
                <a:solidFill>
                  <a:srgbClr val="008000"/>
                </a:solidFill>
              </a:rPr>
              <a:t/>
            </a:r>
            <a:br>
              <a:rPr lang="en-US" dirty="0" smtClean="0">
                <a:solidFill>
                  <a:srgbClr val="008000"/>
                </a:solidFill>
              </a:rPr>
            </a:br>
            <a:r>
              <a:rPr lang="en-US" dirty="0" smtClean="0">
                <a:solidFill>
                  <a:srgbClr val="008000"/>
                </a:solidFill>
              </a:rPr>
              <a:t> </a:t>
            </a:r>
            <a:r>
              <a:rPr lang="en-US" dirty="0">
                <a:solidFill>
                  <a:srgbClr val="008000"/>
                </a:solidFill>
              </a:rPr>
              <a:t>67 % 60 = 7  </a:t>
            </a:r>
          </a:p>
        </p:txBody>
      </p:sp>
      <p:grpSp>
        <p:nvGrpSpPr>
          <p:cNvPr id="7" name="Group 6"/>
          <p:cNvGrpSpPr/>
          <p:nvPr/>
        </p:nvGrpSpPr>
        <p:grpSpPr>
          <a:xfrm>
            <a:off x="381000" y="2819400"/>
            <a:ext cx="8284956" cy="861774"/>
            <a:chOff x="381000" y="3048000"/>
            <a:chExt cx="8284956" cy="861774"/>
          </a:xfrm>
        </p:grpSpPr>
        <p:sp>
          <p:nvSpPr>
            <p:cNvPr id="12" name="Text Box 5"/>
            <p:cNvSpPr txBox="1">
              <a:spLocks noChangeArrowheads="1"/>
            </p:cNvSpPr>
            <p:nvPr/>
          </p:nvSpPr>
          <p:spPr bwMode="auto">
            <a:xfrm>
              <a:off x="381000" y="3048000"/>
              <a:ext cx="4953000" cy="86177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marL="287338" indent="-287338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 b="1" dirty="0" smtClean="0">
                  <a:solidFill>
                    <a:srgbClr val="8B008C"/>
                  </a:solidFill>
                </a:rPr>
                <a:t>double</a:t>
              </a:r>
              <a:r>
                <a:rPr lang="en-US" dirty="0" smtClean="0"/>
                <a:t>:  </a:t>
              </a:r>
              <a:r>
                <a:rPr lang="en-US" dirty="0" smtClean="0">
                  <a:solidFill>
                    <a:srgbClr val="800000"/>
                  </a:solidFill>
                </a:rPr>
                <a:t>values like </a:t>
              </a:r>
              <a:r>
                <a:rPr lang="en-US" dirty="0" smtClean="0"/>
                <a:t>: </a:t>
              </a:r>
              <a:r>
                <a:rPr lang="en-US" dirty="0">
                  <a:solidFill>
                    <a:srgbClr val="008000"/>
                  </a:solidFill>
                </a:rPr>
                <a:t>–</a:t>
              </a:r>
              <a:r>
                <a:rPr lang="en-US" dirty="0" smtClean="0">
                  <a:solidFill>
                    <a:srgbClr val="008000"/>
                  </a:solidFill>
                </a:rPr>
                <a:t>22.51E6, </a:t>
              </a:r>
              <a:r>
                <a:rPr lang="en-US" dirty="0">
                  <a:solidFill>
                    <a:srgbClr val="008000"/>
                  </a:solidFill>
                </a:rPr>
                <a:t>24.9</a:t>
              </a:r>
              <a:r>
                <a:rPr lang="en-US" dirty="0" smtClean="0">
                  <a:solidFill>
                    <a:srgbClr val="008000"/>
                  </a:solidFill>
                </a:rPr>
                <a:t> </a:t>
              </a:r>
            </a:p>
            <a:p>
              <a:pPr>
                <a:spcBef>
                  <a:spcPts val="240"/>
                </a:spcBef>
              </a:pPr>
              <a:r>
                <a:rPr lang="en-US" dirty="0" smtClean="0">
                  <a:solidFill>
                    <a:srgbClr val="8B008C"/>
                  </a:solidFill>
                </a:rPr>
                <a:t>operations</a:t>
              </a:r>
              <a:r>
                <a:rPr lang="en-US" dirty="0"/>
                <a:t>: +,  –,  *,  /,  %, unary </a:t>
              </a:r>
              <a:r>
                <a:rPr lang="en-US" dirty="0" smtClean="0"/>
                <a:t>–</a:t>
              </a:r>
              <a:endParaRPr lang="en-US" dirty="0"/>
            </a:p>
          </p:txBody>
        </p:sp>
        <p:sp>
          <p:nvSpPr>
            <p:cNvPr id="13" name="TextBox 5"/>
            <p:cNvSpPr txBox="1">
              <a:spLocks noChangeArrowheads="1"/>
            </p:cNvSpPr>
            <p:nvPr/>
          </p:nvSpPr>
          <p:spPr bwMode="auto">
            <a:xfrm>
              <a:off x="5562600" y="3048000"/>
              <a:ext cx="3103356" cy="830997"/>
            </a:xfrm>
            <a:prstGeom prst="rect">
              <a:avLst/>
            </a:prstGeom>
            <a:solidFill>
              <a:schemeClr val="accent3">
                <a:lumMod val="20000"/>
                <a:lumOff val="80000"/>
              </a:schemeClr>
            </a:solidFill>
            <a:ln>
              <a:noFill/>
            </a:ln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 algn="r"/>
              <a:r>
                <a:rPr lang="en-US" dirty="0" smtClean="0">
                  <a:solidFill>
                    <a:srgbClr val="8B008C"/>
                  </a:solidFill>
                </a:rPr>
                <a:t>Write values in “scientific notation”</a:t>
              </a:r>
              <a:endParaRPr lang="en-US" dirty="0">
                <a:solidFill>
                  <a:srgbClr val="008000"/>
                </a:solidFill>
              </a:endParaRPr>
            </a:p>
          </p:txBody>
        </p:sp>
      </p:grpSp>
      <p:grpSp>
        <p:nvGrpSpPr>
          <p:cNvPr id="14" name="Group 13"/>
          <p:cNvGrpSpPr/>
          <p:nvPr/>
        </p:nvGrpSpPr>
        <p:grpSpPr>
          <a:xfrm>
            <a:off x="381000" y="4057472"/>
            <a:ext cx="8284956" cy="1200328"/>
            <a:chOff x="381000" y="2844463"/>
            <a:chExt cx="8284956" cy="1200328"/>
          </a:xfrm>
        </p:grpSpPr>
        <p:sp>
          <p:nvSpPr>
            <p:cNvPr id="15" name="Text Box 5"/>
            <p:cNvSpPr txBox="1">
              <a:spLocks noChangeArrowheads="1"/>
            </p:cNvSpPr>
            <p:nvPr/>
          </p:nvSpPr>
          <p:spPr bwMode="auto">
            <a:xfrm>
              <a:off x="381000" y="2920663"/>
              <a:ext cx="4953000" cy="861774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marL="287338" indent="-287338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 b="1" dirty="0" smtClean="0">
                  <a:solidFill>
                    <a:srgbClr val="8B008C"/>
                  </a:solidFill>
                </a:rPr>
                <a:t>char</a:t>
              </a:r>
              <a:r>
                <a:rPr lang="en-US" dirty="0" smtClean="0"/>
                <a:t>:  </a:t>
              </a:r>
              <a:r>
                <a:rPr lang="en-US" dirty="0" smtClean="0">
                  <a:solidFill>
                    <a:srgbClr val="800000"/>
                  </a:solidFill>
                </a:rPr>
                <a:t>values like </a:t>
              </a:r>
              <a:r>
                <a:rPr lang="en-US" dirty="0" smtClean="0"/>
                <a:t>: </a:t>
              </a:r>
              <a:r>
                <a:rPr lang="fr-FR" dirty="0">
                  <a:solidFill>
                    <a:srgbClr val="008000"/>
                  </a:solidFill>
                </a:rPr>
                <a:t>'</a:t>
              </a:r>
              <a:r>
                <a:rPr lang="en-US" dirty="0" smtClean="0">
                  <a:solidFill>
                    <a:srgbClr val="008000"/>
                  </a:solidFill>
                </a:rPr>
                <a:t>V</a:t>
              </a:r>
              <a:r>
                <a:rPr lang="fr-FR" dirty="0">
                  <a:solidFill>
                    <a:srgbClr val="008000"/>
                  </a:solidFill>
                </a:rPr>
                <a:t>'  </a:t>
              </a:r>
              <a:r>
                <a:rPr lang="en-US" dirty="0" smtClean="0">
                  <a:solidFill>
                    <a:srgbClr val="008000"/>
                  </a:solidFill>
                </a:rPr>
                <a:t>  </a:t>
              </a:r>
              <a:r>
                <a:rPr lang="fr-FR" dirty="0">
                  <a:solidFill>
                    <a:srgbClr val="008000"/>
                  </a:solidFill>
                </a:rPr>
                <a:t>'</a:t>
              </a:r>
              <a:r>
                <a:rPr lang="en-US" dirty="0" smtClean="0">
                  <a:solidFill>
                    <a:srgbClr val="008000"/>
                  </a:solidFill>
                </a:rPr>
                <a:t>$</a:t>
              </a:r>
              <a:r>
                <a:rPr lang="fr-FR" dirty="0">
                  <a:solidFill>
                    <a:srgbClr val="008000"/>
                  </a:solidFill>
                </a:rPr>
                <a:t>'  </a:t>
              </a:r>
              <a:r>
                <a:rPr lang="en-US" dirty="0" smtClean="0">
                  <a:solidFill>
                    <a:srgbClr val="008000"/>
                  </a:solidFill>
                </a:rPr>
                <a:t>  </a:t>
              </a:r>
              <a:r>
                <a:rPr lang="fr-FR" dirty="0">
                  <a:solidFill>
                    <a:srgbClr val="008000"/>
                  </a:solidFill>
                </a:rPr>
                <a:t>'</a:t>
              </a:r>
              <a:r>
                <a:rPr lang="en-US" dirty="0" smtClean="0">
                  <a:solidFill>
                    <a:srgbClr val="008000"/>
                  </a:solidFill>
                </a:rPr>
                <a:t>\n</a:t>
              </a:r>
              <a:r>
                <a:rPr lang="fr-FR" dirty="0">
                  <a:solidFill>
                    <a:srgbClr val="008000"/>
                  </a:solidFill>
                </a:rPr>
                <a:t>'</a:t>
              </a:r>
              <a:endParaRPr lang="en-US" dirty="0" smtClean="0">
                <a:solidFill>
                  <a:srgbClr val="008000"/>
                </a:solidFill>
              </a:endParaRPr>
            </a:p>
            <a:p>
              <a:pPr>
                <a:spcBef>
                  <a:spcPts val="240"/>
                </a:spcBef>
              </a:pPr>
              <a:r>
                <a:rPr lang="en-US" dirty="0" smtClean="0">
                  <a:solidFill>
                    <a:srgbClr val="8B008C"/>
                  </a:solidFill>
                </a:rPr>
                <a:t>operations</a:t>
              </a:r>
              <a:r>
                <a:rPr lang="en-US" dirty="0"/>
                <a:t>: </a:t>
              </a:r>
              <a:r>
                <a:rPr lang="en-US" dirty="0" smtClean="0"/>
                <a:t>none</a:t>
              </a:r>
              <a:endParaRPr lang="en-US" dirty="0"/>
            </a:p>
          </p:txBody>
        </p:sp>
        <p:sp>
          <p:nvSpPr>
            <p:cNvPr id="16" name="TextBox 5"/>
            <p:cNvSpPr txBox="1">
              <a:spLocks noChangeArrowheads="1"/>
            </p:cNvSpPr>
            <p:nvPr/>
          </p:nvSpPr>
          <p:spPr bwMode="auto">
            <a:xfrm>
              <a:off x="5562600" y="2844463"/>
              <a:ext cx="3103356" cy="1200328"/>
            </a:xfrm>
            <a:prstGeom prst="rect">
              <a:avLst/>
            </a:prstGeom>
            <a:solidFill>
              <a:schemeClr val="accent3">
                <a:lumMod val="20000"/>
                <a:lumOff val="80000"/>
              </a:schemeClr>
            </a:solidFill>
            <a:ln>
              <a:noFill/>
            </a:ln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 algn="r"/>
              <a:r>
                <a:rPr lang="en-US" dirty="0" smtClean="0">
                  <a:solidFill>
                    <a:srgbClr val="8B008C"/>
                  </a:solidFill>
                </a:rPr>
                <a:t>Use single quotes for type char.</a:t>
              </a:r>
            </a:p>
            <a:p>
              <a:pPr algn="r"/>
              <a:r>
                <a:rPr lang="fr-FR" dirty="0">
                  <a:solidFill>
                    <a:srgbClr val="8B008C"/>
                  </a:solidFill>
                </a:rPr>
                <a:t>'</a:t>
              </a:r>
              <a:r>
                <a:rPr lang="en-US" dirty="0" smtClean="0">
                  <a:solidFill>
                    <a:srgbClr val="8B008C"/>
                  </a:solidFill>
                </a:rPr>
                <a:t>\n</a:t>
              </a:r>
              <a:r>
                <a:rPr lang="fr-FR" dirty="0">
                  <a:solidFill>
                    <a:srgbClr val="8B008C"/>
                  </a:solidFill>
                </a:rPr>
                <a:t>'</a:t>
              </a:r>
              <a:r>
                <a:rPr lang="en-US" dirty="0" smtClean="0">
                  <a:solidFill>
                    <a:srgbClr val="8B008C"/>
                  </a:solidFill>
                </a:rPr>
                <a:t> is new-line char</a:t>
              </a:r>
              <a:endParaRPr lang="en-US" dirty="0">
                <a:solidFill>
                  <a:srgbClr val="008000"/>
                </a:solidFill>
              </a:endParaRPr>
            </a:p>
          </p:txBody>
        </p:sp>
      </p:grpSp>
      <p:grpSp>
        <p:nvGrpSpPr>
          <p:cNvPr id="17" name="Group 16"/>
          <p:cNvGrpSpPr/>
          <p:nvPr/>
        </p:nvGrpSpPr>
        <p:grpSpPr>
          <a:xfrm>
            <a:off x="381000" y="5385137"/>
            <a:ext cx="8284956" cy="927795"/>
            <a:chOff x="381000" y="3105328"/>
            <a:chExt cx="8284956" cy="927795"/>
          </a:xfrm>
        </p:grpSpPr>
        <p:sp>
          <p:nvSpPr>
            <p:cNvPr id="18" name="Text Box 5"/>
            <p:cNvSpPr txBox="1">
              <a:spLocks noChangeArrowheads="1"/>
            </p:cNvSpPr>
            <p:nvPr/>
          </p:nvSpPr>
          <p:spPr bwMode="auto">
            <a:xfrm>
              <a:off x="381000" y="3105328"/>
              <a:ext cx="4953000" cy="85664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 marL="287338" indent="-287338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 b="1" dirty="0" err="1" smtClean="0">
                  <a:solidFill>
                    <a:srgbClr val="8B008C"/>
                  </a:solidFill>
                </a:rPr>
                <a:t>boolean</a:t>
              </a:r>
              <a:r>
                <a:rPr lang="en-US" dirty="0" smtClean="0"/>
                <a:t>:  </a:t>
              </a:r>
              <a:r>
                <a:rPr lang="en-US" dirty="0" smtClean="0">
                  <a:solidFill>
                    <a:srgbClr val="800000"/>
                  </a:solidFill>
                </a:rPr>
                <a:t>values</a:t>
              </a:r>
              <a:r>
                <a:rPr lang="en-US" dirty="0" smtClean="0"/>
                <a:t>: </a:t>
              </a:r>
              <a:r>
                <a:rPr lang="en-US" dirty="0" smtClean="0">
                  <a:solidFill>
                    <a:srgbClr val="008000"/>
                  </a:solidFill>
                </a:rPr>
                <a:t>true  false</a:t>
              </a:r>
            </a:p>
            <a:p>
              <a:pPr>
                <a:spcBef>
                  <a:spcPts val="240"/>
                </a:spcBef>
              </a:pPr>
              <a:r>
                <a:rPr lang="en-US" dirty="0" smtClean="0">
                  <a:solidFill>
                    <a:srgbClr val="8B008C"/>
                  </a:solidFill>
                </a:rPr>
                <a:t>operations</a:t>
              </a:r>
              <a:r>
                <a:rPr lang="en-US" dirty="0"/>
                <a:t>: </a:t>
              </a:r>
              <a:r>
                <a:rPr lang="en-US" dirty="0" smtClean="0"/>
                <a:t>! (not), &amp;&amp; (and), || (or)</a:t>
              </a:r>
              <a:endParaRPr lang="en-US" dirty="0"/>
            </a:p>
          </p:txBody>
        </p:sp>
        <p:sp>
          <p:nvSpPr>
            <p:cNvPr id="19" name="TextBox 5"/>
            <p:cNvSpPr txBox="1">
              <a:spLocks noChangeArrowheads="1"/>
            </p:cNvSpPr>
            <p:nvPr/>
          </p:nvSpPr>
          <p:spPr bwMode="auto">
            <a:xfrm>
              <a:off x="5562600" y="3202126"/>
              <a:ext cx="3103356" cy="830997"/>
            </a:xfrm>
            <a:prstGeom prst="rect">
              <a:avLst/>
            </a:prstGeom>
            <a:solidFill>
              <a:schemeClr val="accent3">
                <a:lumMod val="20000"/>
                <a:lumOff val="80000"/>
              </a:schemeClr>
            </a:solidFill>
            <a:ln>
              <a:noFill/>
            </a:ln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 algn="r"/>
              <a:r>
                <a:rPr lang="en-US" dirty="0" smtClean="0">
                  <a:solidFill>
                    <a:srgbClr val="008000"/>
                  </a:solidFill>
                </a:rPr>
                <a:t>Can’t use integers</a:t>
              </a:r>
              <a:br>
                <a:rPr lang="en-US" dirty="0" smtClean="0">
                  <a:solidFill>
                    <a:srgbClr val="008000"/>
                  </a:solidFill>
                </a:rPr>
              </a:br>
              <a:r>
                <a:rPr lang="en-US" dirty="0" smtClean="0">
                  <a:solidFill>
                    <a:srgbClr val="008000"/>
                  </a:solidFill>
                </a:rPr>
                <a:t>as </a:t>
              </a:r>
              <a:r>
                <a:rPr lang="en-US" dirty="0" err="1" smtClean="0">
                  <a:solidFill>
                    <a:srgbClr val="008000"/>
                  </a:solidFill>
                </a:rPr>
                <a:t>booleans</a:t>
              </a:r>
              <a:r>
                <a:rPr lang="en-US" dirty="0">
                  <a:solidFill>
                    <a:srgbClr val="008000"/>
                  </a:solidFill>
                </a:rPr>
                <a:t>!</a:t>
              </a:r>
            </a:p>
          </p:txBody>
        </p:sp>
      </p:grpSp>
      <p:sp>
        <p:nvSpPr>
          <p:cNvPr id="20" name="TextBox 6"/>
          <p:cNvSpPr txBox="1">
            <a:spLocks noChangeArrowheads="1"/>
          </p:cNvSpPr>
          <p:nvPr/>
        </p:nvSpPr>
        <p:spPr bwMode="auto">
          <a:xfrm>
            <a:off x="5495925" y="457200"/>
            <a:ext cx="3267075" cy="461963"/>
          </a:xfrm>
          <a:prstGeom prst="rect">
            <a:avLst/>
          </a:prstGeom>
          <a:solidFill>
            <a:srgbClr val="E5F9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/>
              <a:t>Inside back cover, A-6..7</a:t>
            </a:r>
          </a:p>
        </p:txBody>
      </p:sp>
    </p:spTree>
    <p:extLst>
      <p:ext uri="{BB962C8B-B14F-4D97-AF65-F5344CB8AC3E}">
        <p14:creationId xmlns:p14="http://schemas.microsoft.com/office/powerpoint/2010/main" val="332563922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1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3" fill="hold">
                      <p:stCondLst>
                        <p:cond delay="indefinite"/>
                      </p:stCondLst>
                      <p:childTnLst>
                        <p:par>
                          <p:cTn id="14" fill="hold">
                            <p:stCondLst>
                              <p:cond delay="0"/>
                            </p:stCondLst>
                            <p:childTnLst>
                              <p:par>
                                <p:cTn id="1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24" dur="5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</p:bldLst>
  </p:timing>
</p:sld>
</file>

<file path=ppt/slides/slide2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>
                <a:solidFill>
                  <a:srgbClr val="800000"/>
                </a:solidFill>
              </a:rPr>
              <a:t>About</a:t>
            </a:r>
            <a:r>
              <a:rPr lang="fr-BE" sz="3200" dirty="0" smtClean="0">
                <a:solidFill>
                  <a:srgbClr val="800000"/>
                </a:solidFill>
              </a:rPr>
              <a:t> ‘primitive’ type int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28</a:t>
            </a:fld>
            <a:endParaRPr lang="en-US"/>
          </a:p>
        </p:txBody>
      </p:sp>
      <p:sp>
        <p:nvSpPr>
          <p:cNvPr id="8" name="Text Box 5"/>
          <p:cNvSpPr txBox="1">
            <a:spLocks noChangeArrowheads="1"/>
          </p:cNvSpPr>
          <p:nvPr/>
        </p:nvSpPr>
        <p:spPr bwMode="auto">
          <a:xfrm>
            <a:off x="457200" y="1524000"/>
            <a:ext cx="4648200" cy="861774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 marL="287338" indent="-287338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b="1" dirty="0" err="1" smtClean="0">
                <a:solidFill>
                  <a:srgbClr val="8B008C"/>
                </a:solidFill>
              </a:rPr>
              <a:t>int</a:t>
            </a:r>
            <a:r>
              <a:rPr lang="en-US" dirty="0" smtClean="0"/>
              <a:t>:  </a:t>
            </a:r>
            <a:r>
              <a:rPr lang="en-US" dirty="0" smtClean="0">
                <a:solidFill>
                  <a:srgbClr val="800000"/>
                </a:solidFill>
              </a:rPr>
              <a:t>values</a:t>
            </a:r>
            <a:r>
              <a:rPr lang="en-US" dirty="0" smtClean="0"/>
              <a:t>: </a:t>
            </a:r>
            <a:r>
              <a:rPr lang="en-US" dirty="0">
                <a:solidFill>
                  <a:srgbClr val="741621"/>
                </a:solidFill>
              </a:rPr>
              <a:t>–2</a:t>
            </a:r>
            <a:r>
              <a:rPr lang="en-US" baseline="30000" dirty="0">
                <a:solidFill>
                  <a:srgbClr val="741621"/>
                </a:solidFill>
              </a:rPr>
              <a:t>31</a:t>
            </a:r>
            <a:r>
              <a:rPr lang="en-US" dirty="0">
                <a:solidFill>
                  <a:srgbClr val="741621"/>
                </a:solidFill>
              </a:rPr>
              <a:t> .. </a:t>
            </a:r>
            <a:r>
              <a:rPr lang="en-US" dirty="0" smtClean="0">
                <a:solidFill>
                  <a:srgbClr val="741621"/>
                </a:solidFill>
              </a:rPr>
              <a:t> 2</a:t>
            </a:r>
            <a:r>
              <a:rPr lang="en-US" baseline="30000" dirty="0" smtClean="0">
                <a:solidFill>
                  <a:srgbClr val="741621"/>
                </a:solidFill>
              </a:rPr>
              <a:t>31</a:t>
            </a:r>
            <a:r>
              <a:rPr lang="en-US" dirty="0">
                <a:solidFill>
                  <a:srgbClr val="741621"/>
                </a:solidFill>
              </a:rPr>
              <a:t>–</a:t>
            </a:r>
            <a:r>
              <a:rPr lang="en-US" dirty="0" smtClean="0">
                <a:solidFill>
                  <a:srgbClr val="741621"/>
                </a:solidFill>
              </a:rPr>
              <a:t>1, i.e. </a:t>
            </a:r>
            <a:endParaRPr lang="en-US" dirty="0"/>
          </a:p>
          <a:p>
            <a:pPr>
              <a:spcBef>
                <a:spcPts val="240"/>
              </a:spcBef>
            </a:pPr>
            <a:r>
              <a:rPr lang="en-US" dirty="0" smtClean="0">
                <a:solidFill>
                  <a:srgbClr val="8B008C"/>
                </a:solidFill>
              </a:rPr>
              <a:t>operations</a:t>
            </a:r>
            <a:r>
              <a:rPr lang="en-US" dirty="0"/>
              <a:t>: +,  –,  *,  /,  %, unary </a:t>
            </a:r>
            <a:r>
              <a:rPr lang="en-US" dirty="0" smtClean="0"/>
              <a:t>–</a:t>
            </a:r>
            <a:endParaRPr lang="en-US" dirty="0"/>
          </a:p>
        </p:txBody>
      </p:sp>
      <p:sp>
        <p:nvSpPr>
          <p:cNvPr id="10" name="Text Box 6"/>
          <p:cNvSpPr txBox="1">
            <a:spLocks noChangeArrowheads="1"/>
          </p:cNvSpPr>
          <p:nvPr/>
        </p:nvSpPr>
        <p:spPr bwMode="auto">
          <a:xfrm>
            <a:off x="6477000" y="3581400"/>
            <a:ext cx="182880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endParaRPr lang="en-US" dirty="0">
              <a:solidFill>
                <a:srgbClr val="741621"/>
              </a:solidFill>
            </a:endParaRPr>
          </a:p>
        </p:txBody>
      </p:sp>
      <p:sp>
        <p:nvSpPr>
          <p:cNvPr id="20" name="TextBox 6"/>
          <p:cNvSpPr txBox="1">
            <a:spLocks noChangeArrowheads="1"/>
          </p:cNvSpPr>
          <p:nvPr/>
        </p:nvSpPr>
        <p:spPr bwMode="auto">
          <a:xfrm>
            <a:off x="5495925" y="457200"/>
            <a:ext cx="3267075" cy="461963"/>
          </a:xfrm>
          <a:prstGeom prst="rect">
            <a:avLst/>
          </a:prstGeom>
          <a:solidFill>
            <a:srgbClr val="E5F9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/>
              <a:t>Inside back cover, A-6..7</a:t>
            </a:r>
          </a:p>
        </p:txBody>
      </p:sp>
      <p:sp>
        <p:nvSpPr>
          <p:cNvPr id="3" name="TextBox 2"/>
          <p:cNvSpPr txBox="1"/>
          <p:nvPr/>
        </p:nvSpPr>
        <p:spPr>
          <a:xfrm>
            <a:off x="5334000" y="1066800"/>
            <a:ext cx="3352800" cy="1200328"/>
          </a:xfrm>
          <a:prstGeom prst="rect">
            <a:avLst/>
          </a:prstGeom>
          <a:solidFill>
            <a:schemeClr val="accent4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r"/>
            <a:r>
              <a:rPr lang="en-US" sz="2400" dirty="0" smtClean="0">
                <a:solidFill>
                  <a:srgbClr val="800000"/>
                </a:solidFill>
              </a:rPr>
              <a:t>Java Principle</a:t>
            </a:r>
            <a:r>
              <a:rPr lang="en-US" sz="2400" dirty="0" smtClean="0"/>
              <a:t>: A basic operation of type </a:t>
            </a:r>
            <a:r>
              <a:rPr lang="en-US" sz="2400" b="1" dirty="0" err="1" smtClean="0">
                <a:solidFill>
                  <a:srgbClr val="800000"/>
                </a:solidFill>
              </a:rPr>
              <a:t>int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r>
              <a:rPr lang="en-US" sz="2400" dirty="0" smtClean="0"/>
              <a:t>must produce an </a:t>
            </a:r>
            <a:r>
              <a:rPr lang="en-US" sz="2400" b="1" dirty="0" err="1" smtClean="0">
                <a:solidFill>
                  <a:srgbClr val="800000"/>
                </a:solidFill>
              </a:rPr>
              <a:t>int</a:t>
            </a:r>
            <a:endParaRPr lang="en-US" sz="2400" b="1" dirty="0" smtClean="0">
              <a:solidFill>
                <a:srgbClr val="800000"/>
              </a:solidFill>
            </a:endParaRPr>
          </a:p>
        </p:txBody>
      </p:sp>
      <p:pic>
        <p:nvPicPr>
          <p:cNvPr id="5" name="Picture 4" descr="01-09sep01-sheep.png"/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305857" y="3840829"/>
            <a:ext cx="8457143" cy="2788571"/>
          </a:xfrm>
          <a:prstGeom prst="rect">
            <a:avLst/>
          </a:prstGeom>
        </p:spPr>
      </p:pic>
      <p:sp>
        <p:nvSpPr>
          <p:cNvPr id="6" name="TextBox 5"/>
          <p:cNvSpPr txBox="1"/>
          <p:nvPr/>
        </p:nvSpPr>
        <p:spPr>
          <a:xfrm>
            <a:off x="679459" y="3048000"/>
            <a:ext cx="8312141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rgbClr val="741621"/>
                </a:solidFill>
              </a:rPr>
              <a:t>                                      –2</a:t>
            </a:r>
            <a:r>
              <a:rPr lang="en-US" sz="2400" baseline="30000" dirty="0" smtClean="0">
                <a:solidFill>
                  <a:srgbClr val="741621"/>
                </a:solidFill>
              </a:rPr>
              <a:t>31</a:t>
            </a:r>
            <a:r>
              <a:rPr lang="en-US" sz="2400" dirty="0">
                <a:solidFill>
                  <a:srgbClr val="741621"/>
                </a:solidFill>
              </a:rPr>
              <a:t>:  -</a:t>
            </a:r>
            <a:r>
              <a:rPr lang="en-US" sz="2400" dirty="0" smtClean="0">
                <a:solidFill>
                  <a:srgbClr val="741621"/>
                </a:solidFill>
              </a:rPr>
              <a:t>2147483648   </a:t>
            </a:r>
            <a:r>
              <a:rPr lang="en-US" sz="2400" dirty="0" smtClean="0">
                <a:solidFill>
                  <a:srgbClr val="FF0000"/>
                </a:solidFill>
              </a:rPr>
              <a:t>WRAP-AROUND</a:t>
            </a:r>
            <a:endParaRPr lang="en-US" sz="2400" dirty="0">
              <a:solidFill>
                <a:srgbClr val="FF0000"/>
              </a:solidFill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401116" y="2590800"/>
            <a:ext cx="8361884" cy="933589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err="1">
                <a:solidFill>
                  <a:srgbClr val="800000"/>
                </a:solidFill>
              </a:rPr>
              <a:t>Integer.MAX_VALUE</a:t>
            </a:r>
            <a:r>
              <a:rPr lang="en-US" sz="2400" dirty="0"/>
              <a:t>: </a:t>
            </a:r>
            <a:r>
              <a:rPr lang="en-US" sz="2400" dirty="0" smtClean="0"/>
              <a:t>name for max </a:t>
            </a:r>
            <a:r>
              <a:rPr lang="en-US" sz="2400" b="1" dirty="0" err="1" smtClean="0"/>
              <a:t>int</a:t>
            </a:r>
            <a:r>
              <a:rPr lang="en-US" sz="2400" dirty="0" smtClean="0"/>
              <a:t> value: </a:t>
            </a:r>
            <a:r>
              <a:rPr lang="en-US" sz="2400" dirty="0" smtClean="0">
                <a:solidFill>
                  <a:srgbClr val="800000"/>
                </a:solidFill>
              </a:rPr>
              <a:t>2</a:t>
            </a:r>
            <a:r>
              <a:rPr lang="en-US" sz="2400" baseline="30000" dirty="0" smtClean="0">
                <a:solidFill>
                  <a:srgbClr val="800000"/>
                </a:solidFill>
              </a:rPr>
              <a:t>31</a:t>
            </a:r>
            <a:r>
              <a:rPr lang="en-US" sz="2400" dirty="0">
                <a:solidFill>
                  <a:srgbClr val="800000"/>
                </a:solidFill>
              </a:rPr>
              <a:t>–</a:t>
            </a:r>
            <a:r>
              <a:rPr lang="en-US" sz="2400" dirty="0" smtClean="0">
                <a:solidFill>
                  <a:srgbClr val="800000"/>
                </a:solidFill>
              </a:rPr>
              <a:t>1: 2147483647</a:t>
            </a:r>
          </a:p>
          <a:p>
            <a:pPr>
              <a:spcBef>
                <a:spcPts val="800"/>
              </a:spcBef>
            </a:pPr>
            <a:r>
              <a:rPr lang="en-US" sz="2400" dirty="0" err="1">
                <a:solidFill>
                  <a:srgbClr val="800000"/>
                </a:solidFill>
              </a:rPr>
              <a:t>Integer.MAX_VALUE</a:t>
            </a:r>
            <a:r>
              <a:rPr lang="en-US" sz="2400" dirty="0">
                <a:solidFill>
                  <a:srgbClr val="800000"/>
                </a:solidFill>
              </a:rPr>
              <a:t> + 1 is </a:t>
            </a:r>
            <a:endParaRPr lang="en-US" sz="2400" dirty="0" smtClean="0">
              <a:solidFill>
                <a:srgbClr val="8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26990179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" presetClass="entr" presetSubtype="0" fill="hold" grpId="0" nodeType="clickEffect" nodePh="1">
                                  <p:stCondLst>
                                    <p:cond delay="0"/>
                                  </p:stCondLst>
                                  <p:endCondLst>
                                    <p:cond evt="begin" delay="0">
                                      <p:tn val="5"/>
                                    </p:cond>
                                  </p:end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7" fill="hold">
                      <p:stCondLst>
                        <p:cond delay="indefinite"/>
                      </p:stCondLst>
                      <p:childTnLst>
                        <p:par>
                          <p:cTn id="8" fill="hold">
                            <p:stCondLst>
                              <p:cond delay="0"/>
                            </p:stCondLst>
                            <p:childTnLst>
                              <p:par>
                                <p:cTn id="9" presetID="9" presetClass="entr" presetSubtype="0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1" dur="500"/>
                                        <p:tgtEl>
                                          <p:spTgt spid="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2" fill="hold">
                      <p:stCondLst>
                        <p:cond delay="indefinite"/>
                      </p:stCondLst>
                      <p:childTnLst>
                        <p:par>
                          <p:cTn id="13" fill="hold">
                            <p:stCondLst>
                              <p:cond delay="0"/>
                            </p:stCondLst>
                            <p:childTnLst>
                              <p:par>
                                <p:cTn id="14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6" dur="500"/>
                                        <p:tgtEl>
                                          <p:spTgt spid="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0" grpId="0"/>
      <p:bldP spid="6" grpId="0"/>
    </p:bldLst>
  </p:timing>
</p:sld>
</file>

<file path=ppt/slides/slide2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Primitive number types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/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29</a:t>
            </a:fld>
            <a:endParaRPr lang="en-US"/>
          </a:p>
        </p:txBody>
      </p:sp>
      <p:sp>
        <p:nvSpPr>
          <p:cNvPr id="8" name="TextBox 1"/>
          <p:cNvSpPr txBox="1">
            <a:spLocks noChangeArrowheads="1"/>
          </p:cNvSpPr>
          <p:nvPr/>
        </p:nvSpPr>
        <p:spPr bwMode="auto">
          <a:xfrm>
            <a:off x="457200" y="1905000"/>
            <a:ext cx="6528350" cy="1938992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 smtClean="0">
                <a:solidFill>
                  <a:srgbClr val="8B008C"/>
                </a:solidFill>
              </a:rPr>
              <a:t>Integer </a:t>
            </a:r>
            <a:r>
              <a:rPr lang="en-US" dirty="0">
                <a:solidFill>
                  <a:srgbClr val="8B008C"/>
                </a:solidFill>
              </a:rPr>
              <a:t>types</a:t>
            </a:r>
            <a:r>
              <a:rPr lang="en-US" dirty="0"/>
              <a:t>:    </a:t>
            </a:r>
            <a:r>
              <a:rPr lang="en-US" b="1" dirty="0" smtClean="0"/>
              <a:t>byte</a:t>
            </a:r>
            <a:r>
              <a:rPr lang="en-US" dirty="0" smtClean="0"/>
              <a:t>      </a:t>
            </a:r>
            <a:r>
              <a:rPr lang="en-US" b="1" dirty="0"/>
              <a:t>short     </a:t>
            </a:r>
            <a:r>
              <a:rPr lang="en-US" dirty="0" smtClean="0"/>
              <a:t> </a:t>
            </a:r>
            <a:r>
              <a:rPr lang="en-US" b="1" dirty="0" err="1"/>
              <a:t>int</a:t>
            </a:r>
            <a:r>
              <a:rPr lang="en-US" dirty="0"/>
              <a:t>          </a:t>
            </a:r>
            <a:r>
              <a:rPr lang="en-US" dirty="0" smtClean="0"/>
              <a:t>  </a:t>
            </a:r>
            <a:r>
              <a:rPr lang="en-US" b="1" dirty="0" smtClean="0"/>
              <a:t>long</a:t>
            </a:r>
            <a:endParaRPr lang="en-US" b="1" dirty="0"/>
          </a:p>
          <a:p>
            <a:r>
              <a:rPr lang="en-US" dirty="0"/>
              <a:t>                         1 byte    2 bytes    4 bytes     8 bytes</a:t>
            </a:r>
          </a:p>
          <a:p>
            <a:endParaRPr lang="en-US" dirty="0"/>
          </a:p>
          <a:p>
            <a:r>
              <a:rPr lang="en-US" dirty="0" smtClean="0">
                <a:solidFill>
                  <a:srgbClr val="8B008C"/>
                </a:solidFill>
              </a:rPr>
              <a:t>Real types</a:t>
            </a:r>
            <a:r>
              <a:rPr lang="en-US" dirty="0" smtClean="0"/>
              <a:t>:         </a:t>
            </a:r>
            <a:r>
              <a:rPr lang="en-US" b="1" dirty="0" smtClean="0"/>
              <a:t>float</a:t>
            </a:r>
            <a:r>
              <a:rPr lang="en-US" dirty="0" smtClean="0"/>
              <a:t>       </a:t>
            </a:r>
            <a:r>
              <a:rPr lang="en-US" b="1" dirty="0"/>
              <a:t>double</a:t>
            </a:r>
            <a:r>
              <a:rPr lang="en-US" dirty="0"/>
              <a:t>             </a:t>
            </a:r>
            <a:r>
              <a:rPr lang="en-US" dirty="0">
                <a:solidFill>
                  <a:srgbClr val="008000"/>
                </a:solidFill>
              </a:rPr>
              <a:t>–22.51E6 </a:t>
            </a:r>
            <a:endParaRPr lang="en-US" b="1" dirty="0">
              <a:solidFill>
                <a:srgbClr val="008000"/>
              </a:solidFill>
            </a:endParaRPr>
          </a:p>
          <a:p>
            <a:r>
              <a:rPr lang="en-US" dirty="0"/>
              <a:t>                          4 bytes    8 bytes             </a:t>
            </a:r>
            <a:r>
              <a:rPr lang="en-US" dirty="0" smtClean="0">
                <a:solidFill>
                  <a:srgbClr val="008000"/>
                </a:solidFill>
              </a:rPr>
              <a:t>24.9</a:t>
            </a:r>
            <a:endParaRPr lang="en-US" dirty="0">
              <a:solidFill>
                <a:srgbClr val="008000"/>
              </a:solidFill>
            </a:endParaRPr>
          </a:p>
        </p:txBody>
      </p:sp>
      <p:sp>
        <p:nvSpPr>
          <p:cNvPr id="7" name="TextBox 6"/>
          <p:cNvSpPr txBox="1"/>
          <p:nvPr/>
        </p:nvSpPr>
        <p:spPr>
          <a:xfrm>
            <a:off x="304800" y="4267200"/>
            <a:ext cx="5638800" cy="193899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Use these to save space. </a:t>
            </a:r>
          </a:p>
          <a:p>
            <a:endParaRPr lang="en-US" sz="2400" dirty="0" smtClean="0"/>
          </a:p>
          <a:p>
            <a:r>
              <a:rPr lang="en-US" sz="2400" dirty="0" smtClean="0"/>
              <a:t>Have an array of 1,000,000 integers in range 0..7?</a:t>
            </a:r>
          </a:p>
          <a:p>
            <a:r>
              <a:rPr lang="en-US" sz="2400" dirty="0" smtClean="0"/>
              <a:t>Use a </a:t>
            </a:r>
            <a:r>
              <a:rPr lang="en-US" sz="2400" b="1" dirty="0" smtClean="0"/>
              <a:t>byte</a:t>
            </a:r>
            <a:r>
              <a:rPr lang="en-US" sz="2400" dirty="0" smtClean="0"/>
              <a:t> array rather than an </a:t>
            </a:r>
            <a:r>
              <a:rPr lang="en-US" sz="2400" b="1" dirty="0" err="1" smtClean="0"/>
              <a:t>int</a:t>
            </a:r>
            <a:r>
              <a:rPr lang="en-US" sz="2400" dirty="0" smtClean="0"/>
              <a:t> array</a:t>
            </a:r>
            <a:endParaRPr lang="en-US" sz="2400" dirty="0"/>
          </a:p>
        </p:txBody>
      </p:sp>
      <p:sp>
        <p:nvSpPr>
          <p:cNvPr id="10" name="TextBox 15"/>
          <p:cNvSpPr txBox="1">
            <a:spLocks noChangeArrowheads="1"/>
          </p:cNvSpPr>
          <p:nvPr/>
        </p:nvSpPr>
        <p:spPr bwMode="auto">
          <a:xfrm>
            <a:off x="7239000" y="1905000"/>
            <a:ext cx="1371600" cy="830263"/>
          </a:xfrm>
          <a:prstGeom prst="rect">
            <a:avLst/>
          </a:prstGeom>
          <a:solidFill>
            <a:srgbClr val="FFF0A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ctr"/>
            <a:r>
              <a:rPr lang="en-US"/>
              <a:t>usual</a:t>
            </a:r>
          </a:p>
          <a:p>
            <a:pPr algn="ctr"/>
            <a:r>
              <a:rPr lang="en-US"/>
              <a:t>operators</a:t>
            </a:r>
          </a:p>
        </p:txBody>
      </p:sp>
      <p:sp>
        <p:nvSpPr>
          <p:cNvPr id="11" name="TextBox 15"/>
          <p:cNvSpPr txBox="1">
            <a:spLocks noChangeArrowheads="1"/>
          </p:cNvSpPr>
          <p:nvPr/>
        </p:nvSpPr>
        <p:spPr bwMode="auto">
          <a:xfrm>
            <a:off x="7239000" y="2971800"/>
            <a:ext cx="1371600" cy="830263"/>
          </a:xfrm>
          <a:prstGeom prst="rect">
            <a:avLst/>
          </a:prstGeom>
          <a:solidFill>
            <a:srgbClr val="FFF0AA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 algn="ctr"/>
            <a:r>
              <a:rPr lang="en-US"/>
              <a:t>usual</a:t>
            </a:r>
          </a:p>
          <a:p>
            <a:pPr algn="ctr"/>
            <a:r>
              <a:rPr lang="en-US"/>
              <a:t>operators</a:t>
            </a:r>
          </a:p>
        </p:txBody>
      </p:sp>
      <p:sp>
        <p:nvSpPr>
          <p:cNvPr id="12" name="TextBox 11"/>
          <p:cNvSpPr txBox="1"/>
          <p:nvPr/>
        </p:nvSpPr>
        <p:spPr>
          <a:xfrm>
            <a:off x="6096000" y="4526340"/>
            <a:ext cx="2514600" cy="1569660"/>
          </a:xfrm>
          <a:prstGeom prst="rect">
            <a:avLst/>
          </a:prstGeom>
          <a:solidFill>
            <a:schemeClr val="accent1">
              <a:lumMod val="20000"/>
              <a:lumOff val="80000"/>
            </a:schemeClr>
          </a:solidFill>
        </p:spPr>
        <p:txBody>
          <a:bodyPr wrap="square" rtlCol="0">
            <a:spAutoFit/>
          </a:bodyPr>
          <a:lstStyle/>
          <a:p>
            <a:pPr algn="r"/>
            <a:r>
              <a:rPr lang="en-US" sz="2400" dirty="0" smtClean="0"/>
              <a:t>Don’t worry about this in next 7-8 weeks. Use </a:t>
            </a:r>
            <a:r>
              <a:rPr lang="en-US" sz="2400" b="1" dirty="0" err="1" smtClean="0"/>
              <a:t>int</a:t>
            </a:r>
            <a:r>
              <a:rPr lang="en-US" sz="2400" dirty="0" smtClean="0"/>
              <a:t> and </a:t>
            </a:r>
            <a:r>
              <a:rPr lang="en-US" sz="2400" b="1" dirty="0" smtClean="0"/>
              <a:t>double</a:t>
            </a:r>
            <a:r>
              <a:rPr lang="en-US" sz="2400" dirty="0" smtClean="0"/>
              <a:t>.</a:t>
            </a:r>
            <a:endParaRPr lang="en-US" sz="2400" dirty="0"/>
          </a:p>
        </p:txBody>
      </p:sp>
      <p:sp>
        <p:nvSpPr>
          <p:cNvPr id="13" name="TextBox 6"/>
          <p:cNvSpPr txBox="1">
            <a:spLocks noChangeArrowheads="1"/>
          </p:cNvSpPr>
          <p:nvPr/>
        </p:nvSpPr>
        <p:spPr bwMode="auto">
          <a:xfrm>
            <a:off x="5343525" y="533400"/>
            <a:ext cx="3267075" cy="461963"/>
          </a:xfrm>
          <a:prstGeom prst="rect">
            <a:avLst/>
          </a:prstGeom>
          <a:solidFill>
            <a:srgbClr val="E5F9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/>
              <a:t>Inside back cover, A-6..7</a:t>
            </a:r>
          </a:p>
        </p:txBody>
      </p:sp>
    </p:spTree>
    <p:extLst>
      <p:ext uri="{BB962C8B-B14F-4D97-AF65-F5344CB8AC3E}">
        <p14:creationId xmlns:p14="http://schemas.microsoft.com/office/powerpoint/2010/main" val="1039025723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/>
      </p:par>
    </p:tnLst>
  </p:timing>
</p:sld>
</file>

<file path=ppt/slides/slide3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>
                <a:solidFill>
                  <a:srgbClr val="800000"/>
                </a:solidFill>
              </a:rPr>
              <a:t>Casting</a:t>
            </a:r>
            <a:r>
              <a:rPr lang="fr-BE" sz="3200" dirty="0" smtClean="0">
                <a:solidFill>
                  <a:srgbClr val="800000"/>
                </a:solidFill>
              </a:rPr>
              <a:t> among types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967422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30</a:t>
            </a:fld>
            <a:endParaRPr lang="en-US"/>
          </a:p>
        </p:txBody>
      </p:sp>
      <p:sp>
        <p:nvSpPr>
          <p:cNvPr id="9" name="TextBox 1"/>
          <p:cNvSpPr txBox="1">
            <a:spLocks noChangeArrowheads="1"/>
          </p:cNvSpPr>
          <p:nvPr/>
        </p:nvSpPr>
        <p:spPr bwMode="auto">
          <a:xfrm>
            <a:off x="457200" y="2438400"/>
            <a:ext cx="1676400" cy="830263"/>
          </a:xfrm>
          <a:prstGeom prst="rect">
            <a:avLst/>
          </a:prstGeom>
          <a:solidFill>
            <a:srgbClr val="CCFF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/>
              <a:t>any number type</a:t>
            </a:r>
          </a:p>
        </p:txBody>
      </p:sp>
      <p:cxnSp>
        <p:nvCxnSpPr>
          <p:cNvPr id="13" name="Straight Arrow Connector 16"/>
          <p:cNvCxnSpPr>
            <a:cxnSpLocks noChangeShapeType="1"/>
            <a:stCxn id="9" idx="0"/>
          </p:cNvCxnSpPr>
          <p:nvPr/>
        </p:nvCxnSpPr>
        <p:spPr bwMode="auto">
          <a:xfrm flipH="1" flipV="1">
            <a:off x="990600" y="1981200"/>
            <a:ext cx="304800" cy="457200"/>
          </a:xfrm>
          <a:prstGeom prst="straightConnector1">
            <a:avLst/>
          </a:prstGeom>
          <a:noFill/>
          <a:ln w="38100">
            <a:solidFill>
              <a:srgbClr val="008000"/>
            </a:solidFill>
            <a:round/>
            <a:headEnd/>
            <a:tailEnd type="arrow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sp>
        <p:nvSpPr>
          <p:cNvPr id="14" name="TextBox 20"/>
          <p:cNvSpPr txBox="1">
            <a:spLocks noChangeArrowheads="1"/>
          </p:cNvSpPr>
          <p:nvPr/>
        </p:nvSpPr>
        <p:spPr bwMode="auto">
          <a:xfrm>
            <a:off x="2743200" y="2446337"/>
            <a:ext cx="1752600" cy="830263"/>
          </a:xfrm>
          <a:prstGeom prst="rect">
            <a:avLst/>
          </a:prstGeom>
          <a:solidFill>
            <a:srgbClr val="CCFF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/>
              <a:t>any number expression</a:t>
            </a:r>
          </a:p>
        </p:txBody>
      </p:sp>
      <p:cxnSp>
        <p:nvCxnSpPr>
          <p:cNvPr id="15" name="Straight Arrow Connector 21"/>
          <p:cNvCxnSpPr>
            <a:cxnSpLocks noChangeShapeType="1"/>
          </p:cNvCxnSpPr>
          <p:nvPr/>
        </p:nvCxnSpPr>
        <p:spPr bwMode="auto">
          <a:xfrm flipH="1" flipV="1">
            <a:off x="1676400" y="2057400"/>
            <a:ext cx="1638300" cy="381000"/>
          </a:xfrm>
          <a:prstGeom prst="straightConnector1">
            <a:avLst/>
          </a:prstGeom>
          <a:noFill/>
          <a:ln w="38100">
            <a:solidFill>
              <a:srgbClr val="008000"/>
            </a:solidFill>
            <a:round/>
            <a:headEnd/>
            <a:tailEnd type="arrow" w="med" len="med"/>
          </a:ln>
          <a:extLst>
            <a:ext uri="{909E8E84-426E-40dd-AFC4-6F175D3DCCD1}">
              <a14:hiddenFill xmlns:a14="http://schemas.microsoft.com/office/drawing/2010/main">
                <a:noFill/>
              </a14:hiddenFill>
            </a:ext>
          </a:extLst>
        </p:spPr>
      </p:cxnSp>
      <p:grpSp>
        <p:nvGrpSpPr>
          <p:cNvPr id="16" name="Group 15"/>
          <p:cNvGrpSpPr>
            <a:grpSpLocks/>
          </p:cNvGrpSpPr>
          <p:nvPr/>
        </p:nvGrpSpPr>
        <p:grpSpPr bwMode="auto">
          <a:xfrm>
            <a:off x="1295400" y="3500437"/>
            <a:ext cx="5518150" cy="1681163"/>
            <a:chOff x="762000" y="3124200"/>
            <a:chExt cx="5518623" cy="1680865"/>
          </a:xfrm>
        </p:grpSpPr>
        <p:sp>
          <p:nvSpPr>
            <p:cNvPr id="17" name="TextBox 10"/>
            <p:cNvSpPr txBox="1">
              <a:spLocks noChangeArrowheads="1"/>
            </p:cNvSpPr>
            <p:nvPr/>
          </p:nvSpPr>
          <p:spPr bwMode="auto">
            <a:xfrm>
              <a:off x="914400" y="3729335"/>
              <a:ext cx="5366223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 b="1"/>
                <a:t>byte    short    int    long    float    double</a:t>
              </a:r>
            </a:p>
          </p:txBody>
        </p:sp>
        <p:sp>
          <p:nvSpPr>
            <p:cNvPr id="18" name="TextBox 11"/>
            <p:cNvSpPr txBox="1">
              <a:spLocks noChangeArrowheads="1"/>
            </p:cNvSpPr>
            <p:nvPr/>
          </p:nvSpPr>
          <p:spPr bwMode="auto">
            <a:xfrm>
              <a:off x="762000" y="3276600"/>
              <a:ext cx="1069524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>
                  <a:solidFill>
                    <a:srgbClr val="800000"/>
                  </a:solidFill>
                </a:rPr>
                <a:t>narrow </a:t>
              </a:r>
            </a:p>
          </p:txBody>
        </p:sp>
        <p:sp>
          <p:nvSpPr>
            <p:cNvPr id="19" name="TextBox 30"/>
            <p:cNvSpPr txBox="1">
              <a:spLocks noChangeArrowheads="1"/>
            </p:cNvSpPr>
            <p:nvPr/>
          </p:nvSpPr>
          <p:spPr bwMode="auto">
            <a:xfrm>
              <a:off x="5257800" y="3272135"/>
              <a:ext cx="889987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>
                  <a:solidFill>
                    <a:srgbClr val="800000"/>
                  </a:solidFill>
                </a:rPr>
                <a:t>wider</a:t>
              </a:r>
            </a:p>
          </p:txBody>
        </p:sp>
        <p:sp>
          <p:nvSpPr>
            <p:cNvPr id="20" name="TextBox 31"/>
            <p:cNvSpPr txBox="1">
              <a:spLocks noChangeArrowheads="1"/>
            </p:cNvSpPr>
            <p:nvPr/>
          </p:nvSpPr>
          <p:spPr bwMode="auto">
            <a:xfrm>
              <a:off x="1403405" y="4343400"/>
              <a:ext cx="4458303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>
                  <a:solidFill>
                    <a:srgbClr val="800000"/>
                  </a:solidFill>
                </a:rPr>
                <a:t>must be explicit cast, may truncate</a:t>
              </a:r>
            </a:p>
          </p:txBody>
        </p:sp>
        <p:sp>
          <p:nvSpPr>
            <p:cNvPr id="21" name="TextBox 32"/>
            <p:cNvSpPr txBox="1">
              <a:spLocks noChangeArrowheads="1"/>
            </p:cNvSpPr>
            <p:nvPr/>
          </p:nvSpPr>
          <p:spPr bwMode="auto">
            <a:xfrm>
              <a:off x="2165470" y="3124200"/>
              <a:ext cx="2929258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non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>
                  <a:solidFill>
                    <a:srgbClr val="800000"/>
                  </a:solidFill>
                </a:rPr>
                <a:t>may be automatic cast</a:t>
              </a:r>
            </a:p>
          </p:txBody>
        </p:sp>
        <p:cxnSp>
          <p:nvCxnSpPr>
            <p:cNvPr id="22" name="Straight Arrow Connector 33"/>
            <p:cNvCxnSpPr>
              <a:cxnSpLocks noChangeShapeType="1"/>
            </p:cNvCxnSpPr>
            <p:nvPr/>
          </p:nvCxnSpPr>
          <p:spPr bwMode="auto">
            <a:xfrm>
              <a:off x="1981200" y="3581400"/>
              <a:ext cx="3200400" cy="0"/>
            </a:xfrm>
            <a:prstGeom prst="straightConnector1">
              <a:avLst/>
            </a:prstGeom>
            <a:noFill/>
            <a:ln w="38100">
              <a:solidFill>
                <a:srgbClr val="800000"/>
              </a:solidFill>
              <a:round/>
              <a:headEnd/>
              <a:tailEnd type="arrow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  <p:cxnSp>
          <p:nvCxnSpPr>
            <p:cNvPr id="23" name="Straight Arrow Connector 36"/>
            <p:cNvCxnSpPr>
              <a:cxnSpLocks noChangeShapeType="1"/>
            </p:cNvCxnSpPr>
            <p:nvPr/>
          </p:nvCxnSpPr>
          <p:spPr bwMode="auto">
            <a:xfrm flipH="1">
              <a:off x="1981200" y="4343400"/>
              <a:ext cx="3200400" cy="0"/>
            </a:xfrm>
            <a:prstGeom prst="straightConnector1">
              <a:avLst/>
            </a:prstGeom>
            <a:noFill/>
            <a:ln w="38100">
              <a:solidFill>
                <a:srgbClr val="800000"/>
              </a:solidFill>
              <a:round/>
              <a:headEnd/>
              <a:tailEnd type="arrow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  <p:sp>
        <p:nvSpPr>
          <p:cNvPr id="24" name="Text Box 7"/>
          <p:cNvSpPr txBox="1">
            <a:spLocks noChangeArrowheads="1"/>
          </p:cNvSpPr>
          <p:nvPr/>
        </p:nvSpPr>
        <p:spPr bwMode="auto">
          <a:xfrm>
            <a:off x="533400" y="1600200"/>
            <a:ext cx="7467600" cy="461963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25000"/>
              </a:spcBef>
            </a:pPr>
            <a:r>
              <a:rPr lang="en-US" dirty="0"/>
              <a:t>(</a:t>
            </a:r>
            <a:r>
              <a:rPr lang="en-US" b="1" dirty="0" err="1"/>
              <a:t>int</a:t>
            </a:r>
            <a:r>
              <a:rPr lang="en-US" dirty="0"/>
              <a:t>) 3.2    </a:t>
            </a:r>
            <a:r>
              <a:rPr lang="en-US" dirty="0" smtClean="0"/>
              <a:t>   </a:t>
            </a:r>
            <a:r>
              <a:rPr lang="en-US" dirty="0"/>
              <a:t>casts </a:t>
            </a:r>
            <a:r>
              <a:rPr lang="en-US" b="1" dirty="0"/>
              <a:t>double</a:t>
            </a:r>
            <a:r>
              <a:rPr lang="en-US" dirty="0"/>
              <a:t> value 3.2 to an </a:t>
            </a:r>
            <a:r>
              <a:rPr lang="en-US" b="1" dirty="0" err="1"/>
              <a:t>int</a:t>
            </a:r>
            <a:endParaRPr lang="en-US" dirty="0"/>
          </a:p>
        </p:txBody>
      </p:sp>
      <p:sp>
        <p:nvSpPr>
          <p:cNvPr id="25" name="TextBox 41"/>
          <p:cNvSpPr txBox="1">
            <a:spLocks noChangeArrowheads="1"/>
          </p:cNvSpPr>
          <p:nvPr/>
        </p:nvSpPr>
        <p:spPr bwMode="auto">
          <a:xfrm>
            <a:off x="4343400" y="533400"/>
            <a:ext cx="3633788" cy="461962"/>
          </a:xfrm>
          <a:prstGeom prst="rect">
            <a:avLst/>
          </a:prstGeom>
          <a:solidFill>
            <a:srgbClr val="E5F9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/>
              <a:t>Page A-9, inside back cover</a:t>
            </a:r>
          </a:p>
        </p:txBody>
      </p:sp>
      <p:grpSp>
        <p:nvGrpSpPr>
          <p:cNvPr id="6" name="Group 5"/>
          <p:cNvGrpSpPr/>
          <p:nvPr/>
        </p:nvGrpSpPr>
        <p:grpSpPr>
          <a:xfrm>
            <a:off x="533401" y="5410200"/>
            <a:ext cx="8042420" cy="914400"/>
            <a:chOff x="533401" y="5410200"/>
            <a:chExt cx="8042420" cy="914400"/>
          </a:xfrm>
        </p:grpSpPr>
        <p:sp>
          <p:nvSpPr>
            <p:cNvPr id="3" name="TextBox 2"/>
            <p:cNvSpPr txBox="1"/>
            <p:nvPr/>
          </p:nvSpPr>
          <p:spPr>
            <a:xfrm>
              <a:off x="533401" y="5493603"/>
              <a:ext cx="3124199" cy="830997"/>
            </a:xfrm>
            <a:prstGeom prst="rect">
              <a:avLst/>
            </a:prstGeom>
            <a:noFill/>
          </p:spPr>
          <p:txBody>
            <a:bodyPr wrap="square" rtlCol="0">
              <a:spAutoFit/>
            </a:bodyPr>
            <a:lstStyle/>
            <a:p>
              <a:r>
                <a:rPr lang="en-US" sz="2400" dirty="0" smtClean="0"/>
                <a:t>(</a:t>
              </a:r>
              <a:r>
                <a:rPr lang="en-US" sz="2400" b="1" dirty="0" err="1" smtClean="0"/>
                <a:t>int</a:t>
              </a:r>
              <a:r>
                <a:rPr lang="en-US" sz="2400" dirty="0" smtClean="0"/>
                <a:t>) is a </a:t>
              </a:r>
              <a:r>
                <a:rPr lang="en-US" sz="2400" dirty="0" smtClean="0">
                  <a:solidFill>
                    <a:srgbClr val="800000"/>
                  </a:solidFill>
                </a:rPr>
                <a:t>unary prefix operator</a:t>
              </a:r>
              <a:r>
                <a:rPr lang="en-US" sz="2400" dirty="0" smtClean="0"/>
                <a:t>, just like –</a:t>
              </a:r>
              <a:endParaRPr lang="en-US" sz="2400" dirty="0"/>
            </a:p>
          </p:txBody>
        </p:sp>
        <p:sp>
          <p:nvSpPr>
            <p:cNvPr id="5" name="TextBox 4"/>
            <p:cNvSpPr txBox="1"/>
            <p:nvPr/>
          </p:nvSpPr>
          <p:spPr>
            <a:xfrm>
              <a:off x="5105400" y="5410200"/>
              <a:ext cx="3470421" cy="830997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dirty="0" smtClean="0">
                  <a:solidFill>
                    <a:srgbClr val="FF0000"/>
                  </a:solidFill>
                </a:rPr>
                <a:t>–  – 3        evaluates to  3</a:t>
              </a:r>
            </a:p>
            <a:p>
              <a:r>
                <a:rPr lang="en-US" sz="2400" dirty="0">
                  <a:solidFill>
                    <a:srgbClr val="FF0000"/>
                  </a:solidFill>
                </a:rPr>
                <a:t>–</a:t>
              </a:r>
              <a:r>
                <a:rPr lang="en-US" sz="2400" dirty="0" smtClean="0">
                  <a:solidFill>
                    <a:srgbClr val="FF0000"/>
                  </a:solidFill>
                </a:rPr>
                <a:t> (</a:t>
              </a:r>
              <a:r>
                <a:rPr lang="en-US" sz="2400" b="1" dirty="0" err="1" smtClean="0">
                  <a:solidFill>
                    <a:srgbClr val="FF0000"/>
                  </a:solidFill>
                </a:rPr>
                <a:t>int</a:t>
              </a:r>
              <a:r>
                <a:rPr lang="en-US" sz="2400" dirty="0" smtClean="0">
                  <a:solidFill>
                    <a:srgbClr val="FF0000"/>
                  </a:solidFill>
                </a:rPr>
                <a:t>) 3.2  evaluates to –3</a:t>
              </a:r>
              <a:endParaRPr lang="en-US" sz="2400" dirty="0">
                <a:solidFill>
                  <a:srgbClr val="FF0000"/>
                </a:solidFill>
              </a:endParaRPr>
            </a:p>
          </p:txBody>
        </p:sp>
      </p:grpSp>
      <p:sp>
        <p:nvSpPr>
          <p:cNvPr id="26" name="Slide Number Placeholder 3"/>
          <p:cNvSpPr txBox="1">
            <a:spLocks/>
          </p:cNvSpPr>
          <p:nvPr/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 fontScale="85000" lnSpcReduction="20000"/>
          </a:bodyPr>
          <a:lstStyle>
            <a:defPPr>
              <a:defRPr lang="en-US"/>
            </a:defPPr>
            <a:lvl1pPr marL="0" algn="ctr" defTabSz="914400" rtl="0" eaLnBrk="1" latinLnBrk="0" hangingPunct="1">
              <a:defRPr kumimoji="0" sz="1400" b="1" kern="120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6F15528-21DE-4FAA-801E-634DDDAF4B2B}" type="slidenum">
              <a:rPr lang="en-US" smtClean="0"/>
              <a:pPr/>
              <a:t>30</a:t>
            </a:fld>
            <a:endParaRPr lang="en-US"/>
          </a:p>
        </p:txBody>
      </p:sp>
    </p:spTree>
    <p:extLst>
      <p:ext uri="{BB962C8B-B14F-4D97-AF65-F5344CB8AC3E}">
        <p14:creationId xmlns:p14="http://schemas.microsoft.com/office/powerpoint/2010/main" val="3205680841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Char is a number type!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967422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31</a:t>
            </a:fld>
            <a:endParaRPr lang="en-US"/>
          </a:p>
        </p:txBody>
      </p:sp>
      <p:sp>
        <p:nvSpPr>
          <p:cNvPr id="25" name="TextBox 41"/>
          <p:cNvSpPr txBox="1">
            <a:spLocks noChangeArrowheads="1"/>
          </p:cNvSpPr>
          <p:nvPr/>
        </p:nvSpPr>
        <p:spPr bwMode="auto">
          <a:xfrm>
            <a:off x="4824412" y="533400"/>
            <a:ext cx="3633788" cy="461962"/>
          </a:xfrm>
          <a:prstGeom prst="rect">
            <a:avLst/>
          </a:prstGeom>
          <a:solidFill>
            <a:srgbClr val="E5F9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/>
              <a:t>Page A-9, inside back cover</a:t>
            </a:r>
          </a:p>
        </p:txBody>
      </p:sp>
      <p:sp>
        <p:nvSpPr>
          <p:cNvPr id="26" name="Slide Number Placeholder 3"/>
          <p:cNvSpPr txBox="1">
            <a:spLocks/>
          </p:cNvSpPr>
          <p:nvPr/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 fontScale="85000" lnSpcReduction="20000"/>
          </a:bodyPr>
          <a:lstStyle>
            <a:defPPr>
              <a:defRPr lang="en-US"/>
            </a:defPPr>
            <a:lvl1pPr marL="0" algn="ctr" defTabSz="914400" rtl="0" eaLnBrk="1" latinLnBrk="0" hangingPunct="1">
              <a:defRPr kumimoji="0" sz="1400" b="1" kern="120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6F15528-21DE-4FAA-801E-634DDDAF4B2B}" type="slidenum">
              <a:rPr lang="en-US" smtClean="0"/>
              <a:pPr/>
              <a:t>31</a:t>
            </a:fld>
            <a:endParaRPr lang="en-US"/>
          </a:p>
        </p:txBody>
      </p:sp>
      <p:grpSp>
        <p:nvGrpSpPr>
          <p:cNvPr id="29" name="Group 28"/>
          <p:cNvGrpSpPr>
            <a:grpSpLocks/>
          </p:cNvGrpSpPr>
          <p:nvPr/>
        </p:nvGrpSpPr>
        <p:grpSpPr bwMode="auto">
          <a:xfrm>
            <a:off x="457200" y="1752600"/>
            <a:ext cx="7086600" cy="1223963"/>
            <a:chOff x="685800" y="4800600"/>
            <a:chExt cx="7086600" cy="1223665"/>
          </a:xfrm>
        </p:grpSpPr>
        <p:sp>
          <p:nvSpPr>
            <p:cNvPr id="30" name="TextBox 25"/>
            <p:cNvSpPr txBox="1">
              <a:spLocks noChangeArrowheads="1"/>
            </p:cNvSpPr>
            <p:nvPr/>
          </p:nvSpPr>
          <p:spPr bwMode="auto">
            <a:xfrm>
              <a:off x="685800" y="4800600"/>
              <a:ext cx="7086600" cy="461665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 b="1" dirty="0"/>
                <a:t>char</a:t>
              </a:r>
              <a:r>
                <a:rPr lang="en-US" dirty="0"/>
                <a:t>  is a number type:     (</a:t>
              </a:r>
              <a:r>
                <a:rPr lang="en-US" b="1" dirty="0" err="1"/>
                <a:t>int</a:t>
              </a:r>
              <a:r>
                <a:rPr lang="en-US" dirty="0"/>
                <a:t>) </a:t>
              </a:r>
              <a:r>
                <a:rPr lang="fr-FR" b="1" dirty="0">
                  <a:solidFill>
                    <a:srgbClr val="008000"/>
                  </a:solidFill>
                </a:rPr>
                <a:t>'</a:t>
              </a:r>
              <a:r>
                <a:rPr lang="en-US" b="1" dirty="0">
                  <a:solidFill>
                    <a:srgbClr val="008000"/>
                  </a:solidFill>
                </a:rPr>
                <a:t>V</a:t>
              </a:r>
              <a:r>
                <a:rPr lang="fr-FR" b="1" dirty="0">
                  <a:solidFill>
                    <a:srgbClr val="008000"/>
                  </a:solidFill>
                </a:rPr>
                <a:t>'</a:t>
              </a:r>
              <a:r>
                <a:rPr lang="en-US" dirty="0"/>
                <a:t>         (</a:t>
              </a:r>
              <a:r>
                <a:rPr lang="en-US" b="1" dirty="0"/>
                <a:t>char</a:t>
              </a:r>
              <a:r>
                <a:rPr lang="en-US" dirty="0"/>
                <a:t>) 86          </a:t>
              </a:r>
            </a:p>
          </p:txBody>
        </p:sp>
        <p:grpSp>
          <p:nvGrpSpPr>
            <p:cNvPr id="31" name="Group 35858"/>
            <p:cNvGrpSpPr>
              <a:grpSpLocks/>
            </p:cNvGrpSpPr>
            <p:nvPr/>
          </p:nvGrpSpPr>
          <p:grpSpPr bwMode="auto">
            <a:xfrm>
              <a:off x="1143000" y="5257800"/>
              <a:ext cx="3886200" cy="766352"/>
              <a:chOff x="1143000" y="5257800"/>
              <a:chExt cx="3886200" cy="766352"/>
            </a:xfrm>
          </p:grpSpPr>
          <p:cxnSp>
            <p:nvCxnSpPr>
              <p:cNvPr id="36" name="Straight Arrow Connector 47"/>
              <p:cNvCxnSpPr>
                <a:cxnSpLocks noChangeShapeType="1"/>
              </p:cNvCxnSpPr>
              <p:nvPr/>
            </p:nvCxnSpPr>
            <p:spPr bwMode="auto">
              <a:xfrm flipV="1">
                <a:off x="4572000" y="5257800"/>
                <a:ext cx="0" cy="609600"/>
              </a:xfrm>
              <a:prstGeom prst="straightConnector1">
                <a:avLst/>
              </a:prstGeom>
              <a:noFill/>
              <a:ln w="38100">
                <a:solidFill>
                  <a:srgbClr val="008000"/>
                </a:solidFill>
                <a:round/>
                <a:headEnd/>
                <a:tailEnd type="arrow" w="med" len="med"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</p:cxnSp>
          <p:sp>
            <p:nvSpPr>
              <p:cNvPr id="37" name="TextBox 46"/>
              <p:cNvSpPr txBox="1">
                <a:spLocks noChangeArrowheads="1"/>
              </p:cNvSpPr>
              <p:nvPr/>
            </p:nvSpPr>
            <p:spPr bwMode="auto">
              <a:xfrm>
                <a:off x="1143000" y="5562600"/>
                <a:ext cx="3886200" cy="461552"/>
              </a:xfrm>
              <a:prstGeom prst="rect">
                <a:avLst/>
              </a:prstGeom>
              <a:solidFill>
                <a:srgbClr val="CCFFCC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squar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9pPr>
              </a:lstStyle>
              <a:p>
                <a:r>
                  <a:rPr lang="en-US" dirty="0"/>
                  <a:t>Unicode </a:t>
                </a:r>
                <a:r>
                  <a:rPr lang="en-US" dirty="0" err="1" smtClean="0"/>
                  <a:t>repr</a:t>
                </a:r>
                <a:r>
                  <a:rPr lang="en-US" dirty="0" smtClean="0"/>
                  <a:t>. in decimal: </a:t>
                </a:r>
                <a:r>
                  <a:rPr lang="en-US" dirty="0"/>
                  <a:t>86</a:t>
                </a:r>
              </a:p>
            </p:txBody>
          </p:sp>
          <p:cxnSp>
            <p:nvCxnSpPr>
              <p:cNvPr id="38" name="Straight Connector 35856"/>
              <p:cNvCxnSpPr>
                <a:cxnSpLocks noChangeShapeType="1"/>
              </p:cNvCxnSpPr>
              <p:nvPr/>
            </p:nvCxnSpPr>
            <p:spPr bwMode="auto">
              <a:xfrm>
                <a:off x="4038600" y="5257800"/>
                <a:ext cx="990600" cy="0"/>
              </a:xfrm>
              <a:prstGeom prst="line">
                <a:avLst/>
              </a:prstGeom>
              <a:noFill/>
              <a:ln w="38100">
                <a:solidFill>
                  <a:srgbClr val="008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</p:cxnSp>
        </p:grpSp>
        <p:grpSp>
          <p:nvGrpSpPr>
            <p:cNvPr id="32" name="Group 35859"/>
            <p:cNvGrpSpPr>
              <a:grpSpLocks/>
            </p:cNvGrpSpPr>
            <p:nvPr/>
          </p:nvGrpSpPr>
          <p:grpSpPr bwMode="auto">
            <a:xfrm>
              <a:off x="5791200" y="5257800"/>
              <a:ext cx="1143000" cy="766465"/>
              <a:chOff x="5791200" y="5257800"/>
              <a:chExt cx="1143000" cy="766465"/>
            </a:xfrm>
          </p:grpSpPr>
          <p:cxnSp>
            <p:nvCxnSpPr>
              <p:cNvPr id="33" name="Straight Arrow Connector 57"/>
              <p:cNvCxnSpPr>
                <a:cxnSpLocks noChangeShapeType="1"/>
              </p:cNvCxnSpPr>
              <p:nvPr/>
            </p:nvCxnSpPr>
            <p:spPr bwMode="auto">
              <a:xfrm flipV="1">
                <a:off x="6324600" y="5257800"/>
                <a:ext cx="0" cy="609600"/>
              </a:xfrm>
              <a:prstGeom prst="straightConnector1">
                <a:avLst/>
              </a:prstGeom>
              <a:noFill/>
              <a:ln w="38100">
                <a:solidFill>
                  <a:srgbClr val="008000"/>
                </a:solidFill>
                <a:round/>
                <a:headEnd/>
                <a:tailEnd type="arrow" w="med" len="med"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</p:cxnSp>
          <p:sp>
            <p:nvSpPr>
              <p:cNvPr id="34" name="TextBox 58"/>
              <p:cNvSpPr txBox="1">
                <a:spLocks noChangeArrowheads="1"/>
              </p:cNvSpPr>
              <p:nvPr/>
            </p:nvSpPr>
            <p:spPr bwMode="auto">
              <a:xfrm>
                <a:off x="6096000" y="5562600"/>
                <a:ext cx="685800" cy="461665"/>
              </a:xfrm>
              <a:prstGeom prst="rect">
                <a:avLst/>
              </a:prstGeom>
              <a:solidFill>
                <a:srgbClr val="CCFFCC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9pPr>
              </a:lstStyle>
              <a:p>
                <a:r>
                  <a:rPr lang="fr-FR" b="1"/>
                  <a:t>'</a:t>
                </a:r>
                <a:r>
                  <a:rPr lang="en-US" b="1"/>
                  <a:t>V</a:t>
                </a:r>
                <a:r>
                  <a:rPr lang="fr-FR" b="1"/>
                  <a:t>'</a:t>
                </a:r>
                <a:endParaRPr lang="en-US"/>
              </a:p>
            </p:txBody>
          </p:sp>
          <p:cxnSp>
            <p:nvCxnSpPr>
              <p:cNvPr id="35" name="Straight Connector 59"/>
              <p:cNvCxnSpPr>
                <a:cxnSpLocks noChangeShapeType="1"/>
              </p:cNvCxnSpPr>
              <p:nvPr/>
            </p:nvCxnSpPr>
            <p:spPr bwMode="auto">
              <a:xfrm>
                <a:off x="5791200" y="5257800"/>
                <a:ext cx="1143000" cy="0"/>
              </a:xfrm>
              <a:prstGeom prst="line">
                <a:avLst/>
              </a:prstGeom>
              <a:noFill/>
              <a:ln w="38100">
                <a:solidFill>
                  <a:srgbClr val="008000"/>
                </a:solidFill>
                <a:round/>
                <a:headEnd/>
                <a:tailEnd/>
              </a:ln>
              <a:extLst>
                <a:ext uri="{909E8E84-426E-40dd-AFC4-6F175D3DCCD1}">
                  <a14:hiddenFill xmlns:a14="http://schemas.microsoft.com/office/drawing/2010/main">
                    <a:noFill/>
                  </a14:hiddenFill>
                </a:ext>
              </a:extLst>
            </p:spPr>
          </p:cxnSp>
        </p:grpSp>
      </p:grpSp>
      <p:sp>
        <p:nvSpPr>
          <p:cNvPr id="7" name="TextBox 6"/>
          <p:cNvSpPr txBox="1"/>
          <p:nvPr/>
        </p:nvSpPr>
        <p:spPr>
          <a:xfrm>
            <a:off x="533400" y="3352800"/>
            <a:ext cx="8077200" cy="83099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2400" dirty="0" smtClean="0"/>
              <a:t>Unicode: 16-bit char </a:t>
            </a:r>
            <a:r>
              <a:rPr lang="en-US" sz="2400" dirty="0" err="1" smtClean="0"/>
              <a:t>repr</a:t>
            </a:r>
            <a:r>
              <a:rPr lang="en-US" sz="2400" dirty="0" smtClean="0"/>
              <a:t>. </a:t>
            </a:r>
            <a:r>
              <a:rPr lang="en-US" sz="2400" dirty="0"/>
              <a:t>E</a:t>
            </a:r>
            <a:r>
              <a:rPr lang="en-US" sz="2400" dirty="0" smtClean="0"/>
              <a:t>ncodes chars in just about all languages.  In java, use hexadecimal (base 16) char literals:</a:t>
            </a:r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57200" y="4495800"/>
            <a:ext cx="2286000" cy="1754327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>
                <a:solidFill>
                  <a:srgbClr val="000000"/>
                </a:solidFill>
              </a:rPr>
              <a:t>'\</a:t>
            </a:r>
            <a:r>
              <a:rPr lang="fr-FR" dirty="0" smtClean="0">
                <a:solidFill>
                  <a:srgbClr val="000000"/>
                </a:solidFill>
              </a:rPr>
              <a:t>u0041</a:t>
            </a:r>
            <a:r>
              <a:rPr lang="fr-FR" dirty="0">
                <a:solidFill>
                  <a:srgbClr val="000000"/>
                </a:solidFill>
              </a:rPr>
              <a:t>'</a:t>
            </a:r>
            <a:r>
              <a:rPr lang="fr-FR" dirty="0" smtClean="0">
                <a:solidFill>
                  <a:srgbClr val="000000"/>
                </a:solidFill>
              </a:rPr>
              <a:t>  </a:t>
            </a:r>
            <a:r>
              <a:rPr lang="fr-FR" dirty="0" err="1" smtClean="0">
                <a:solidFill>
                  <a:srgbClr val="000000"/>
                </a:solidFill>
              </a:rPr>
              <a:t>is</a:t>
            </a:r>
            <a:r>
              <a:rPr lang="fr-FR" dirty="0" smtClean="0">
                <a:solidFill>
                  <a:srgbClr val="000000"/>
                </a:solidFill>
              </a:rPr>
              <a:t>  </a:t>
            </a:r>
            <a:r>
              <a:rPr lang="fr-FR" dirty="0">
                <a:solidFill>
                  <a:srgbClr val="000000"/>
                </a:solidFill>
              </a:rPr>
              <a:t>'</a:t>
            </a:r>
            <a:r>
              <a:rPr lang="fr-FR" dirty="0" smtClean="0">
                <a:solidFill>
                  <a:srgbClr val="000000"/>
                </a:solidFill>
              </a:rPr>
              <a:t>A</a:t>
            </a:r>
            <a:r>
              <a:rPr lang="fr-FR" dirty="0">
                <a:solidFill>
                  <a:srgbClr val="000000"/>
                </a:solidFill>
              </a:rPr>
              <a:t>'</a:t>
            </a:r>
            <a:r>
              <a:rPr lang="fr-FR" dirty="0" smtClean="0">
                <a:solidFill>
                  <a:srgbClr val="000000"/>
                </a:solidFill>
              </a:rPr>
              <a:t> </a:t>
            </a:r>
          </a:p>
          <a:p>
            <a:r>
              <a:rPr lang="fr-FR" dirty="0">
                <a:solidFill>
                  <a:srgbClr val="000000"/>
                </a:solidFill>
              </a:rPr>
              <a:t>'\</a:t>
            </a:r>
            <a:r>
              <a:rPr lang="fr-FR" dirty="0" smtClean="0">
                <a:solidFill>
                  <a:srgbClr val="000000"/>
                </a:solidFill>
              </a:rPr>
              <a:t>u0042</a:t>
            </a:r>
            <a:r>
              <a:rPr lang="fr-FR" dirty="0">
                <a:solidFill>
                  <a:srgbClr val="000000"/>
                </a:solidFill>
              </a:rPr>
              <a:t>'</a:t>
            </a:r>
            <a:r>
              <a:rPr lang="fr-FR" dirty="0" smtClean="0">
                <a:solidFill>
                  <a:srgbClr val="000000"/>
                </a:solidFill>
              </a:rPr>
              <a:t>  </a:t>
            </a:r>
            <a:r>
              <a:rPr lang="fr-FR" dirty="0" err="1">
                <a:solidFill>
                  <a:srgbClr val="000000"/>
                </a:solidFill>
              </a:rPr>
              <a:t>is</a:t>
            </a:r>
            <a:r>
              <a:rPr lang="fr-FR" dirty="0">
                <a:solidFill>
                  <a:srgbClr val="000000"/>
                </a:solidFill>
              </a:rPr>
              <a:t>  '</a:t>
            </a:r>
            <a:r>
              <a:rPr lang="fr-FR" dirty="0" smtClean="0">
                <a:solidFill>
                  <a:srgbClr val="000000"/>
                </a:solidFill>
              </a:rPr>
              <a:t>B' </a:t>
            </a:r>
          </a:p>
          <a:p>
            <a:endParaRPr lang="fr-FR" dirty="0">
              <a:solidFill>
                <a:srgbClr val="000000"/>
              </a:solidFill>
            </a:endParaRPr>
          </a:p>
          <a:p>
            <a:r>
              <a:rPr lang="fr-FR" dirty="0">
                <a:solidFill>
                  <a:srgbClr val="000000"/>
                </a:solidFill>
              </a:rPr>
              <a:t>'\</a:t>
            </a:r>
            <a:r>
              <a:rPr lang="fr-FR" dirty="0" smtClean="0">
                <a:solidFill>
                  <a:srgbClr val="000000"/>
                </a:solidFill>
              </a:rPr>
              <a:t>u0056</a:t>
            </a:r>
            <a:r>
              <a:rPr lang="fr-FR" dirty="0">
                <a:solidFill>
                  <a:srgbClr val="000000"/>
                </a:solidFill>
              </a:rPr>
              <a:t>'</a:t>
            </a:r>
            <a:r>
              <a:rPr lang="fr-FR" dirty="0" smtClean="0">
                <a:solidFill>
                  <a:srgbClr val="000000"/>
                </a:solidFill>
              </a:rPr>
              <a:t>  </a:t>
            </a:r>
            <a:r>
              <a:rPr lang="fr-FR" dirty="0" err="1">
                <a:solidFill>
                  <a:srgbClr val="000000"/>
                </a:solidFill>
              </a:rPr>
              <a:t>is</a:t>
            </a:r>
            <a:r>
              <a:rPr lang="fr-FR" dirty="0">
                <a:solidFill>
                  <a:srgbClr val="000000"/>
                </a:solidFill>
              </a:rPr>
              <a:t>  '</a:t>
            </a:r>
            <a:r>
              <a:rPr lang="fr-FR" dirty="0" smtClean="0">
                <a:solidFill>
                  <a:srgbClr val="000000"/>
                </a:solidFill>
              </a:rPr>
              <a:t>V</a:t>
            </a:r>
            <a:r>
              <a:rPr lang="fr-FR" dirty="0">
                <a:solidFill>
                  <a:srgbClr val="000000"/>
                </a:solidFill>
              </a:rPr>
              <a:t>'</a:t>
            </a:r>
            <a:endParaRPr lang="fr-FR" dirty="0" smtClean="0">
              <a:solidFill>
                <a:srgbClr val="000000"/>
              </a:solidFill>
            </a:endParaRPr>
          </a:p>
          <a:p>
            <a:r>
              <a:rPr lang="fr-FR" dirty="0" smtClean="0">
                <a:solidFill>
                  <a:srgbClr val="000000"/>
                </a:solidFill>
              </a:rPr>
              <a:t> </a:t>
            </a:r>
            <a:endParaRPr lang="fr-FR" dirty="0">
              <a:solidFill>
                <a:srgbClr val="000000"/>
              </a:solidFill>
            </a:endParaRPr>
          </a:p>
          <a:p>
            <a:r>
              <a:rPr lang="fr-FR" dirty="0">
                <a:solidFill>
                  <a:srgbClr val="000000"/>
                </a:solidFill>
              </a:rPr>
              <a:t>'\</a:t>
            </a:r>
            <a:r>
              <a:rPr lang="fr-FR" dirty="0" smtClean="0">
                <a:solidFill>
                  <a:srgbClr val="000000"/>
                </a:solidFill>
              </a:rPr>
              <a:t>u0024'  </a:t>
            </a:r>
            <a:r>
              <a:rPr lang="fr-FR" dirty="0" err="1">
                <a:solidFill>
                  <a:srgbClr val="000000"/>
                </a:solidFill>
              </a:rPr>
              <a:t>is</a:t>
            </a:r>
            <a:r>
              <a:rPr lang="fr-FR" dirty="0">
                <a:solidFill>
                  <a:srgbClr val="000000"/>
                </a:solidFill>
              </a:rPr>
              <a:t>  </a:t>
            </a:r>
            <a:r>
              <a:rPr lang="fr-FR" dirty="0" smtClean="0">
                <a:solidFill>
                  <a:srgbClr val="000000"/>
                </a:solidFill>
              </a:rPr>
              <a:t>‘</a:t>
            </a:r>
            <a:r>
              <a:rPr lang="fr-FR" dirty="0">
                <a:solidFill>
                  <a:srgbClr val="000000"/>
                </a:solidFill>
              </a:rPr>
              <a:t>$</a:t>
            </a:r>
            <a:r>
              <a:rPr lang="fr-FR" dirty="0" smtClean="0">
                <a:solidFill>
                  <a:srgbClr val="000000"/>
                </a:solidFill>
              </a:rPr>
              <a:t>'</a:t>
            </a:r>
            <a:endParaRPr lang="fr-FR" dirty="0">
              <a:solidFill>
                <a:srgbClr val="000000"/>
              </a:solidFill>
            </a:endParaRPr>
          </a:p>
        </p:txBody>
      </p:sp>
      <p:sp>
        <p:nvSpPr>
          <p:cNvPr id="3" name="Rectangle 2"/>
          <p:cNvSpPr/>
          <p:nvPr/>
        </p:nvSpPr>
        <p:spPr>
          <a:xfrm>
            <a:off x="5410200" y="5943600"/>
            <a:ext cx="2819853" cy="461665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</p:spPr>
        <p:txBody>
          <a:bodyPr wrap="none">
            <a:spAutoFit/>
          </a:bodyPr>
          <a:lstStyle/>
          <a:p>
            <a:r>
              <a:rPr lang="en-US" sz="2400" dirty="0"/>
              <a:t>See </a:t>
            </a:r>
            <a:r>
              <a:rPr lang="en-US" sz="2400" dirty="0" err="1">
                <a:solidFill>
                  <a:srgbClr val="800000"/>
                </a:solidFill>
              </a:rPr>
              <a:t>www.unicode.org</a:t>
            </a:r>
            <a:endParaRPr lang="en-US" sz="2400" dirty="0"/>
          </a:p>
        </p:txBody>
      </p:sp>
      <p:sp>
        <p:nvSpPr>
          <p:cNvPr id="19" name="TextBox 18"/>
          <p:cNvSpPr txBox="1"/>
          <p:nvPr/>
        </p:nvSpPr>
        <p:spPr>
          <a:xfrm>
            <a:off x="2819400" y="4495800"/>
            <a:ext cx="5105400" cy="120032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fr-FR" dirty="0">
                <a:solidFill>
                  <a:srgbClr val="000000"/>
                </a:solidFill>
              </a:rPr>
              <a:t>'\</a:t>
            </a:r>
            <a:r>
              <a:rPr lang="fr-FR" dirty="0" smtClean="0">
                <a:solidFill>
                  <a:srgbClr val="000000"/>
                </a:solidFill>
              </a:rPr>
              <a:t>u0950'  </a:t>
            </a:r>
            <a:r>
              <a:rPr lang="fr-FR" dirty="0" err="1" smtClean="0">
                <a:solidFill>
                  <a:srgbClr val="000000"/>
                </a:solidFill>
              </a:rPr>
              <a:t>is</a:t>
            </a:r>
            <a:r>
              <a:rPr lang="fr-FR" dirty="0">
                <a:solidFill>
                  <a:srgbClr val="000000"/>
                </a:solidFill>
              </a:rPr>
              <a:t>  '</a:t>
            </a:r>
            <a:r>
              <a:rPr lang="fr-FR" dirty="0" err="1" smtClean="0">
                <a:solidFill>
                  <a:srgbClr val="000000"/>
                </a:solidFill>
              </a:rPr>
              <a:t>ॐ</a:t>
            </a:r>
            <a:r>
              <a:rPr lang="fr-FR" dirty="0" smtClean="0">
                <a:solidFill>
                  <a:srgbClr val="000000"/>
                </a:solidFill>
              </a:rPr>
              <a:t>’     —</a:t>
            </a:r>
            <a:r>
              <a:rPr lang="fr-FR" dirty="0">
                <a:solidFill>
                  <a:srgbClr val="000000"/>
                </a:solidFill>
              </a:rPr>
              <a:t>O</a:t>
            </a:r>
            <a:r>
              <a:rPr lang="fr-FR" dirty="0" smtClean="0">
                <a:solidFill>
                  <a:srgbClr val="000000"/>
                </a:solidFill>
              </a:rPr>
              <a:t>m, the </a:t>
            </a:r>
            <a:r>
              <a:rPr lang="fr-FR" dirty="0" err="1" smtClean="0">
                <a:solidFill>
                  <a:srgbClr val="000000"/>
                </a:solidFill>
              </a:rPr>
              <a:t>sound</a:t>
            </a:r>
            <a:r>
              <a:rPr lang="fr-FR" dirty="0" smtClean="0">
                <a:solidFill>
                  <a:srgbClr val="000000"/>
                </a:solidFill>
              </a:rPr>
              <a:t> of the </a:t>
            </a:r>
            <a:r>
              <a:rPr lang="fr-FR" dirty="0" err="1" smtClean="0">
                <a:solidFill>
                  <a:srgbClr val="000000"/>
                </a:solidFill>
              </a:rPr>
              <a:t>universe</a:t>
            </a:r>
            <a:r>
              <a:rPr lang="fr-FR" dirty="0" smtClean="0">
                <a:solidFill>
                  <a:srgbClr val="000000"/>
                </a:solidFill>
              </a:rPr>
              <a:t> </a:t>
            </a:r>
          </a:p>
          <a:p>
            <a:r>
              <a:rPr lang="fr-FR" dirty="0">
                <a:solidFill>
                  <a:srgbClr val="000000"/>
                </a:solidFill>
              </a:rPr>
              <a:t>'\</a:t>
            </a:r>
            <a:r>
              <a:rPr lang="fr-FR" dirty="0" smtClean="0">
                <a:solidFill>
                  <a:srgbClr val="000000"/>
                </a:solidFill>
              </a:rPr>
              <a:t>u5927'  </a:t>
            </a:r>
            <a:r>
              <a:rPr lang="fr-FR" dirty="0" err="1">
                <a:solidFill>
                  <a:srgbClr val="000000"/>
                </a:solidFill>
              </a:rPr>
              <a:t>is</a:t>
            </a:r>
            <a:r>
              <a:rPr lang="fr-FR" dirty="0">
                <a:solidFill>
                  <a:srgbClr val="000000"/>
                </a:solidFill>
              </a:rPr>
              <a:t>  '</a:t>
            </a:r>
            <a:r>
              <a:rPr lang="fr-FR" dirty="0" err="1" smtClean="0">
                <a:solidFill>
                  <a:srgbClr val="000000"/>
                </a:solidFill>
              </a:rPr>
              <a:t>大</a:t>
            </a:r>
            <a:r>
              <a:rPr lang="fr-FR" dirty="0">
                <a:solidFill>
                  <a:srgbClr val="000000"/>
                </a:solidFill>
              </a:rPr>
              <a:t>' </a:t>
            </a:r>
            <a:r>
              <a:rPr lang="fr-FR" dirty="0" smtClean="0">
                <a:solidFill>
                  <a:srgbClr val="000000"/>
                </a:solidFill>
              </a:rPr>
              <a:t>    —</a:t>
            </a:r>
            <a:r>
              <a:rPr lang="fr-FR" dirty="0" err="1" smtClean="0">
                <a:solidFill>
                  <a:srgbClr val="000000"/>
                </a:solidFill>
              </a:rPr>
              <a:t>大</a:t>
            </a:r>
            <a:r>
              <a:rPr lang="ja-JP" altLang="en-US" dirty="0" smtClean="0">
                <a:solidFill>
                  <a:srgbClr val="000000"/>
                </a:solidFill>
              </a:rPr>
              <a:t>衛</a:t>
            </a:r>
            <a:r>
              <a:rPr lang="en-US" altLang="ja-JP" dirty="0" smtClean="0">
                <a:solidFill>
                  <a:srgbClr val="000000"/>
                </a:solidFill>
              </a:rPr>
              <a:t> is (I think) a transliteration</a:t>
            </a:r>
            <a:endParaRPr lang="fr-FR" dirty="0">
              <a:solidFill>
                <a:srgbClr val="000000"/>
              </a:solidFill>
            </a:endParaRPr>
          </a:p>
          <a:p>
            <a:r>
              <a:rPr lang="fr-FR" dirty="0">
                <a:solidFill>
                  <a:srgbClr val="000000"/>
                </a:solidFill>
              </a:rPr>
              <a:t>'\</a:t>
            </a:r>
            <a:r>
              <a:rPr lang="fr-FR" dirty="0" smtClean="0">
                <a:solidFill>
                  <a:srgbClr val="000000"/>
                </a:solidFill>
              </a:rPr>
              <a:t>u885b'  </a:t>
            </a:r>
            <a:r>
              <a:rPr lang="fr-FR" dirty="0" err="1">
                <a:solidFill>
                  <a:srgbClr val="000000"/>
                </a:solidFill>
              </a:rPr>
              <a:t>is</a:t>
            </a:r>
            <a:r>
              <a:rPr lang="fr-FR" dirty="0">
                <a:solidFill>
                  <a:srgbClr val="000000"/>
                </a:solidFill>
              </a:rPr>
              <a:t>  '</a:t>
            </a:r>
            <a:r>
              <a:rPr lang="ja-JP" altLang="en-US" dirty="0" smtClean="0">
                <a:solidFill>
                  <a:srgbClr val="000000"/>
                </a:solidFill>
              </a:rPr>
              <a:t>衛</a:t>
            </a:r>
            <a:r>
              <a:rPr lang="fr-FR" dirty="0" smtClean="0">
                <a:solidFill>
                  <a:srgbClr val="000000"/>
                </a:solidFill>
              </a:rPr>
              <a:t>'         of David </a:t>
            </a:r>
            <a:r>
              <a:rPr lang="fr-FR" dirty="0" err="1" smtClean="0">
                <a:solidFill>
                  <a:srgbClr val="000000"/>
                </a:solidFill>
              </a:rPr>
              <a:t>into</a:t>
            </a:r>
            <a:r>
              <a:rPr lang="fr-FR" dirty="0" smtClean="0">
                <a:solidFill>
                  <a:srgbClr val="000000"/>
                </a:solidFill>
              </a:rPr>
              <a:t> </a:t>
            </a:r>
            <a:r>
              <a:rPr lang="fr-FR" dirty="0" err="1" smtClean="0">
                <a:solidFill>
                  <a:srgbClr val="000000"/>
                </a:solidFill>
              </a:rPr>
              <a:t>Chinese</a:t>
            </a:r>
            <a:r>
              <a:rPr lang="fr-FR" dirty="0" smtClean="0">
                <a:solidFill>
                  <a:srgbClr val="000000"/>
                </a:solidFill>
              </a:rPr>
              <a:t> (Da Wei)</a:t>
            </a:r>
            <a:endParaRPr lang="fr-FR" dirty="0">
              <a:solidFill>
                <a:srgbClr val="000000"/>
              </a:solidFill>
            </a:endParaRPr>
          </a:p>
          <a:p>
            <a:endParaRPr lang="fr-FR" dirty="0">
              <a:solidFill>
                <a:srgbClr val="000000"/>
              </a:solidFill>
            </a:endParaRPr>
          </a:p>
        </p:txBody>
      </p:sp>
    </p:spTree>
    <p:extLst>
      <p:ext uri="{BB962C8B-B14F-4D97-AF65-F5344CB8AC3E}">
        <p14:creationId xmlns:p14="http://schemas.microsoft.com/office/powerpoint/2010/main" val="1037065146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Basic variable </a:t>
            </a:r>
            <a:r>
              <a:rPr lang="fr-BE" sz="3200" dirty="0">
                <a:solidFill>
                  <a:srgbClr val="800000"/>
                </a:solidFill>
              </a:rPr>
              <a:t>d</a:t>
            </a:r>
            <a:r>
              <a:rPr lang="fr-BE" sz="3200" dirty="0" smtClean="0">
                <a:solidFill>
                  <a:srgbClr val="800000"/>
                </a:solidFill>
              </a:rPr>
              <a:t>eclaration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967422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32</a:t>
            </a:fld>
            <a:endParaRPr lang="en-US"/>
          </a:p>
        </p:txBody>
      </p:sp>
      <p:sp>
        <p:nvSpPr>
          <p:cNvPr id="26" name="TextBox 26"/>
          <p:cNvSpPr txBox="1">
            <a:spLocks noChangeArrowheads="1"/>
          </p:cNvSpPr>
          <p:nvPr/>
        </p:nvSpPr>
        <p:spPr bwMode="auto">
          <a:xfrm>
            <a:off x="6934200" y="533400"/>
            <a:ext cx="1322388" cy="461963"/>
          </a:xfrm>
          <a:prstGeom prst="rect">
            <a:avLst/>
          </a:prstGeom>
          <a:solidFill>
            <a:srgbClr val="E5F9FF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/>
              <a:t>Page A-6</a:t>
            </a:r>
          </a:p>
        </p:txBody>
      </p:sp>
      <p:sp>
        <p:nvSpPr>
          <p:cNvPr id="27" name="Slide Number Placeholder 3"/>
          <p:cNvSpPr txBox="1">
            <a:spLocks/>
          </p:cNvSpPr>
          <p:nvPr/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 fontScale="85000" lnSpcReduction="20000"/>
          </a:bodyPr>
          <a:lstStyle>
            <a:defPPr>
              <a:defRPr lang="en-US"/>
            </a:defPPr>
            <a:lvl1pPr marL="0" algn="ctr" defTabSz="914400" rtl="0" eaLnBrk="1" latinLnBrk="0" hangingPunct="1">
              <a:defRPr kumimoji="0" sz="1400" b="1" kern="120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6F15528-21DE-4FAA-801E-634DDDAF4B2B}" type="slidenum">
              <a:rPr lang="en-US" smtClean="0"/>
              <a:pPr/>
              <a:t>32</a:t>
            </a:fld>
            <a:endParaRPr lang="en-US"/>
          </a:p>
        </p:txBody>
      </p:sp>
      <p:sp>
        <p:nvSpPr>
          <p:cNvPr id="28" name="Text Box 14"/>
          <p:cNvSpPr txBox="1">
            <a:spLocks noChangeArrowheads="1"/>
          </p:cNvSpPr>
          <p:nvPr/>
        </p:nvSpPr>
        <p:spPr bwMode="auto">
          <a:xfrm>
            <a:off x="533400" y="1600200"/>
            <a:ext cx="7772400" cy="430887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25000"/>
              </a:spcBef>
            </a:pPr>
            <a:r>
              <a:rPr lang="en-US" sz="2200" b="1" dirty="0" smtClean="0">
                <a:solidFill>
                  <a:srgbClr val="741621"/>
                </a:solidFill>
              </a:rPr>
              <a:t>Declaration</a:t>
            </a:r>
            <a:r>
              <a:rPr lang="en-US" sz="2200" dirty="0" smtClean="0"/>
              <a:t>: </a:t>
            </a:r>
            <a:r>
              <a:rPr lang="en-US" sz="2200" dirty="0"/>
              <a:t>gives name of variable, type of value it can contain</a:t>
            </a:r>
          </a:p>
        </p:txBody>
      </p:sp>
      <p:sp>
        <p:nvSpPr>
          <p:cNvPr id="29" name="Text Box 16"/>
          <p:cNvSpPr txBox="1">
            <a:spLocks noChangeArrowheads="1"/>
          </p:cNvSpPr>
          <p:nvPr/>
        </p:nvSpPr>
        <p:spPr bwMode="auto">
          <a:xfrm>
            <a:off x="609600" y="2209800"/>
            <a:ext cx="2438400" cy="42703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sz="2200" b="1" dirty="0" err="1"/>
              <a:t>int</a:t>
            </a:r>
            <a:r>
              <a:rPr lang="en-US" sz="2200" dirty="0"/>
              <a:t> x;</a:t>
            </a:r>
          </a:p>
        </p:txBody>
      </p:sp>
      <p:sp>
        <p:nvSpPr>
          <p:cNvPr id="30" name="Text Box 17"/>
          <p:cNvSpPr txBox="1">
            <a:spLocks noChangeArrowheads="1"/>
          </p:cNvSpPr>
          <p:nvPr/>
        </p:nvSpPr>
        <p:spPr bwMode="auto">
          <a:xfrm>
            <a:off x="3276600" y="2236788"/>
            <a:ext cx="5029200" cy="430212"/>
          </a:xfrm>
          <a:prstGeom prst="rect">
            <a:avLst/>
          </a:prstGeom>
          <a:solidFill>
            <a:srgbClr val="CCFF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sz="2200"/>
              <a:t>Declaration of </a:t>
            </a:r>
            <a:r>
              <a:rPr lang="en-US" sz="2200">
                <a:solidFill>
                  <a:srgbClr val="800000"/>
                </a:solidFill>
              </a:rPr>
              <a:t>x</a:t>
            </a:r>
            <a:r>
              <a:rPr lang="en-US" sz="2200"/>
              <a:t>, can contain an </a:t>
            </a:r>
            <a:r>
              <a:rPr lang="en-US" sz="2200" b="1">
                <a:solidFill>
                  <a:srgbClr val="800000"/>
                </a:solidFill>
              </a:rPr>
              <a:t>int</a:t>
            </a:r>
            <a:r>
              <a:rPr lang="en-US" sz="2200">
                <a:solidFill>
                  <a:srgbClr val="800000"/>
                </a:solidFill>
              </a:rPr>
              <a:t> </a:t>
            </a:r>
            <a:r>
              <a:rPr lang="en-US" sz="2200"/>
              <a:t>value</a:t>
            </a:r>
          </a:p>
        </p:txBody>
      </p:sp>
      <p:grpSp>
        <p:nvGrpSpPr>
          <p:cNvPr id="31" name="Group 30"/>
          <p:cNvGrpSpPr>
            <a:grpSpLocks/>
          </p:cNvGrpSpPr>
          <p:nvPr/>
        </p:nvGrpSpPr>
        <p:grpSpPr bwMode="auto">
          <a:xfrm>
            <a:off x="609600" y="2895600"/>
            <a:ext cx="7848600" cy="2971800"/>
            <a:chOff x="685800" y="2362200"/>
            <a:chExt cx="7848600" cy="2971800"/>
          </a:xfrm>
        </p:grpSpPr>
        <p:sp>
          <p:nvSpPr>
            <p:cNvPr id="32" name="Text Box 13"/>
            <p:cNvSpPr txBox="1">
              <a:spLocks noChangeArrowheads="1"/>
            </p:cNvSpPr>
            <p:nvPr/>
          </p:nvSpPr>
          <p:spPr bwMode="auto">
            <a:xfrm>
              <a:off x="3733800" y="4648200"/>
              <a:ext cx="838200" cy="466725"/>
            </a:xfrm>
            <a:prstGeom prst="rect">
              <a:avLst/>
            </a:prstGeom>
            <a:solidFill>
              <a:srgbClr val="CCFF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/>
                <a:t>20.1</a:t>
              </a:r>
            </a:p>
          </p:txBody>
        </p:sp>
        <p:sp>
          <p:nvSpPr>
            <p:cNvPr id="33" name="Text Box 14"/>
            <p:cNvSpPr txBox="1">
              <a:spLocks noChangeArrowheads="1"/>
            </p:cNvSpPr>
            <p:nvPr/>
          </p:nvSpPr>
          <p:spPr bwMode="auto">
            <a:xfrm>
              <a:off x="2819400" y="4648200"/>
              <a:ext cx="996950" cy="4572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 dirty="0"/>
                <a:t>area</a:t>
              </a:r>
            </a:p>
          </p:txBody>
        </p:sp>
        <p:sp>
          <p:nvSpPr>
            <p:cNvPr id="34" name="Text Box 16"/>
            <p:cNvSpPr txBox="1">
              <a:spLocks noChangeArrowheads="1"/>
            </p:cNvSpPr>
            <p:nvPr/>
          </p:nvSpPr>
          <p:spPr bwMode="auto">
            <a:xfrm>
              <a:off x="4572000" y="4876800"/>
              <a:ext cx="1066800" cy="4572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 b="1"/>
                <a:t>double</a:t>
              </a:r>
            </a:p>
          </p:txBody>
        </p:sp>
        <p:grpSp>
          <p:nvGrpSpPr>
            <p:cNvPr id="35" name="Group 3"/>
            <p:cNvGrpSpPr>
              <a:grpSpLocks/>
            </p:cNvGrpSpPr>
            <p:nvPr/>
          </p:nvGrpSpPr>
          <p:grpSpPr bwMode="auto">
            <a:xfrm>
              <a:off x="685800" y="2362200"/>
              <a:ext cx="7848600" cy="762000"/>
              <a:chOff x="685800" y="2362200"/>
              <a:chExt cx="7848600" cy="762000"/>
            </a:xfrm>
          </p:grpSpPr>
          <p:sp>
            <p:nvSpPr>
              <p:cNvPr id="36" name="Text Box 18"/>
              <p:cNvSpPr txBox="1">
                <a:spLocks noChangeArrowheads="1"/>
              </p:cNvSpPr>
              <p:nvPr/>
            </p:nvSpPr>
            <p:spPr bwMode="auto">
              <a:xfrm>
                <a:off x="685800" y="2362200"/>
                <a:ext cx="2057400" cy="42703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9pPr>
              </a:lstStyle>
              <a:p>
                <a:r>
                  <a:rPr lang="en-US" sz="2200" b="1"/>
                  <a:t>double </a:t>
                </a:r>
                <a:r>
                  <a:rPr lang="en-US" sz="2200"/>
                  <a:t>area;</a:t>
                </a:r>
              </a:p>
            </p:txBody>
          </p:sp>
          <p:sp>
            <p:nvSpPr>
              <p:cNvPr id="37" name="Text Box 19"/>
              <p:cNvSpPr txBox="1">
                <a:spLocks noChangeArrowheads="1"/>
              </p:cNvSpPr>
              <p:nvPr/>
            </p:nvSpPr>
            <p:spPr bwMode="auto">
              <a:xfrm>
                <a:off x="3352800" y="2362200"/>
                <a:ext cx="5181600" cy="762000"/>
              </a:xfrm>
              <a:prstGeom prst="rect">
                <a:avLst/>
              </a:prstGeom>
              <a:solidFill>
                <a:srgbClr val="CCFFCC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9pPr>
              </a:lstStyle>
              <a:p>
                <a:pPr>
                  <a:spcBef>
                    <a:spcPct val="50000"/>
                  </a:spcBef>
                </a:pPr>
                <a:r>
                  <a:rPr lang="en-US" sz="2200" dirty="0"/>
                  <a:t>Declaration of </a:t>
                </a:r>
                <a:r>
                  <a:rPr lang="en-US" sz="2200" dirty="0">
                    <a:solidFill>
                      <a:srgbClr val="800000"/>
                    </a:solidFill>
                  </a:rPr>
                  <a:t>area</a:t>
                </a:r>
                <a:r>
                  <a:rPr lang="en-US" sz="2200" dirty="0"/>
                  <a:t>, can contain a </a:t>
                </a:r>
                <a:r>
                  <a:rPr lang="en-US" sz="2200" b="1" dirty="0">
                    <a:solidFill>
                      <a:srgbClr val="800000"/>
                    </a:solidFill>
                  </a:rPr>
                  <a:t>double</a:t>
                </a:r>
                <a:r>
                  <a:rPr lang="en-US" sz="2200" dirty="0">
                    <a:solidFill>
                      <a:srgbClr val="800000"/>
                    </a:solidFill>
                  </a:rPr>
                  <a:t> </a:t>
                </a:r>
                <a:r>
                  <a:rPr lang="en-US" sz="2200" dirty="0"/>
                  <a:t>value</a:t>
                </a:r>
              </a:p>
            </p:txBody>
          </p:sp>
        </p:grpSp>
      </p:grpSp>
      <p:sp>
        <p:nvSpPr>
          <p:cNvPr id="38" name="Text Box 8"/>
          <p:cNvSpPr txBox="1">
            <a:spLocks noChangeArrowheads="1"/>
          </p:cNvSpPr>
          <p:nvPr/>
        </p:nvSpPr>
        <p:spPr bwMode="auto">
          <a:xfrm>
            <a:off x="1295400" y="5181600"/>
            <a:ext cx="533400" cy="466725"/>
          </a:xfrm>
          <a:prstGeom prst="rect">
            <a:avLst/>
          </a:prstGeom>
          <a:solidFill>
            <a:srgbClr val="CCFFFF"/>
          </a:solidFill>
          <a:ln w="9525">
            <a:solidFill>
              <a:schemeClr val="tx1"/>
            </a:solidFill>
            <a:miter lim="800000"/>
            <a:headEnd/>
            <a:tailEnd/>
          </a:ln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/>
              <a:t>5</a:t>
            </a:r>
          </a:p>
        </p:txBody>
      </p:sp>
      <p:sp>
        <p:nvSpPr>
          <p:cNvPr id="39" name="Text Box 10"/>
          <p:cNvSpPr txBox="1">
            <a:spLocks noChangeArrowheads="1"/>
          </p:cNvSpPr>
          <p:nvPr/>
        </p:nvSpPr>
        <p:spPr bwMode="auto">
          <a:xfrm>
            <a:off x="685800" y="5181600"/>
            <a:ext cx="33655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non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/>
              <a:t>x</a:t>
            </a:r>
          </a:p>
        </p:txBody>
      </p:sp>
      <p:sp>
        <p:nvSpPr>
          <p:cNvPr id="40" name="Text Box 12"/>
          <p:cNvSpPr txBox="1">
            <a:spLocks noChangeArrowheads="1"/>
          </p:cNvSpPr>
          <p:nvPr/>
        </p:nvSpPr>
        <p:spPr bwMode="auto">
          <a:xfrm>
            <a:off x="1828800" y="5334000"/>
            <a:ext cx="609600" cy="45720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b="1"/>
              <a:t>int</a:t>
            </a:r>
          </a:p>
        </p:txBody>
      </p:sp>
      <p:grpSp>
        <p:nvGrpSpPr>
          <p:cNvPr id="41" name="Group 40"/>
          <p:cNvGrpSpPr>
            <a:grpSpLocks/>
          </p:cNvGrpSpPr>
          <p:nvPr/>
        </p:nvGrpSpPr>
        <p:grpSpPr bwMode="auto">
          <a:xfrm>
            <a:off x="609600" y="3810000"/>
            <a:ext cx="7848600" cy="2057400"/>
            <a:chOff x="685800" y="3429000"/>
            <a:chExt cx="7848600" cy="2057400"/>
          </a:xfrm>
        </p:grpSpPr>
        <p:grpSp>
          <p:nvGrpSpPr>
            <p:cNvPr id="42" name="Group 2"/>
            <p:cNvGrpSpPr>
              <a:grpSpLocks/>
            </p:cNvGrpSpPr>
            <p:nvPr/>
          </p:nvGrpSpPr>
          <p:grpSpPr bwMode="auto">
            <a:xfrm>
              <a:off x="685800" y="3429000"/>
              <a:ext cx="7848600" cy="769441"/>
              <a:chOff x="685800" y="3429000"/>
              <a:chExt cx="7848600" cy="769441"/>
            </a:xfrm>
          </p:grpSpPr>
          <p:sp>
            <p:nvSpPr>
              <p:cNvPr id="47" name="Text Box 18"/>
              <p:cNvSpPr txBox="1">
                <a:spLocks noChangeArrowheads="1"/>
              </p:cNvSpPr>
              <p:nvPr/>
            </p:nvSpPr>
            <p:spPr bwMode="auto">
              <a:xfrm>
                <a:off x="685800" y="3429000"/>
                <a:ext cx="2057400" cy="427038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9pPr>
              </a:lstStyle>
              <a:p>
                <a:r>
                  <a:rPr lang="en-US" sz="2200" b="1"/>
                  <a:t>int</a:t>
                </a:r>
                <a:r>
                  <a:rPr lang="en-US" sz="2200"/>
                  <a:t>[]</a:t>
                </a:r>
                <a:r>
                  <a:rPr lang="en-US" sz="2200" b="1"/>
                  <a:t> </a:t>
                </a:r>
                <a:r>
                  <a:rPr lang="en-US" sz="2200"/>
                  <a:t>a;</a:t>
                </a:r>
              </a:p>
            </p:txBody>
          </p:sp>
          <p:sp>
            <p:nvSpPr>
              <p:cNvPr id="48" name="Text Box 19"/>
              <p:cNvSpPr txBox="1">
                <a:spLocks noChangeArrowheads="1"/>
              </p:cNvSpPr>
              <p:nvPr/>
            </p:nvSpPr>
            <p:spPr bwMode="auto">
              <a:xfrm>
                <a:off x="3352800" y="3429000"/>
                <a:ext cx="5181600" cy="769441"/>
              </a:xfrm>
              <a:prstGeom prst="rect">
                <a:avLst/>
              </a:prstGeom>
              <a:solidFill>
                <a:srgbClr val="CCFFCC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9pPr>
              </a:lstStyle>
              <a:p>
                <a:pPr>
                  <a:spcBef>
                    <a:spcPct val="50000"/>
                  </a:spcBef>
                </a:pPr>
                <a:r>
                  <a:rPr lang="en-US" sz="2200" dirty="0"/>
                  <a:t>Declaration of </a:t>
                </a:r>
                <a:r>
                  <a:rPr lang="en-US" sz="2200" dirty="0">
                    <a:solidFill>
                      <a:srgbClr val="800000"/>
                    </a:solidFill>
                  </a:rPr>
                  <a:t>a</a:t>
                </a:r>
                <a:r>
                  <a:rPr lang="en-US" sz="2200" dirty="0"/>
                  <a:t>, can contain a pointer to an </a:t>
                </a:r>
                <a:r>
                  <a:rPr lang="en-US" sz="2200" b="1" dirty="0" err="1"/>
                  <a:t>int</a:t>
                </a:r>
                <a:r>
                  <a:rPr lang="en-US" sz="2200" dirty="0"/>
                  <a:t> array. We explain </a:t>
                </a:r>
                <a:r>
                  <a:rPr lang="en-US" sz="2200" dirty="0" smtClean="0"/>
                  <a:t>arrays much </a:t>
                </a:r>
                <a:r>
                  <a:rPr lang="en-US" sz="2200" dirty="0"/>
                  <a:t>later</a:t>
                </a:r>
              </a:p>
            </p:txBody>
          </p:sp>
        </p:grpSp>
        <p:sp>
          <p:nvSpPr>
            <p:cNvPr id="43" name="Text Box 13"/>
            <p:cNvSpPr txBox="1">
              <a:spLocks noChangeArrowheads="1"/>
            </p:cNvSpPr>
            <p:nvPr/>
          </p:nvSpPr>
          <p:spPr bwMode="auto">
            <a:xfrm>
              <a:off x="6400800" y="4800600"/>
              <a:ext cx="838200" cy="466725"/>
            </a:xfrm>
            <a:prstGeom prst="rect">
              <a:avLst/>
            </a:prstGeom>
            <a:solidFill>
              <a:srgbClr val="CCFFFF"/>
            </a:solidFill>
            <a:ln w="9525">
              <a:solidFill>
                <a:schemeClr val="tx1"/>
              </a:solidFill>
              <a:miter lim="800000"/>
              <a:headEnd/>
              <a:tailEnd/>
            </a:ln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endParaRPr lang="en-US"/>
            </a:p>
          </p:txBody>
        </p:sp>
        <p:sp>
          <p:nvSpPr>
            <p:cNvPr id="44" name="Text Box 14"/>
            <p:cNvSpPr txBox="1">
              <a:spLocks noChangeArrowheads="1"/>
            </p:cNvSpPr>
            <p:nvPr/>
          </p:nvSpPr>
          <p:spPr bwMode="auto">
            <a:xfrm>
              <a:off x="6096000" y="4800600"/>
              <a:ext cx="457200" cy="4572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 dirty="0"/>
                <a:t>a</a:t>
              </a:r>
            </a:p>
          </p:txBody>
        </p:sp>
        <p:sp>
          <p:nvSpPr>
            <p:cNvPr id="45" name="Text Box 16"/>
            <p:cNvSpPr txBox="1">
              <a:spLocks noChangeArrowheads="1"/>
            </p:cNvSpPr>
            <p:nvPr/>
          </p:nvSpPr>
          <p:spPr bwMode="auto">
            <a:xfrm>
              <a:off x="7315200" y="5029200"/>
              <a:ext cx="1066800" cy="457200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 b="1"/>
                <a:t>int</a:t>
              </a:r>
              <a:r>
                <a:rPr lang="en-US"/>
                <a:t>[]</a:t>
              </a:r>
              <a:endParaRPr lang="en-US" b="1"/>
            </a:p>
          </p:txBody>
        </p:sp>
        <p:cxnSp>
          <p:nvCxnSpPr>
            <p:cNvPr id="46" name="Straight Arrow Connector 24"/>
            <p:cNvCxnSpPr>
              <a:cxnSpLocks noChangeShapeType="1"/>
            </p:cNvCxnSpPr>
            <p:nvPr/>
          </p:nvCxnSpPr>
          <p:spPr bwMode="auto">
            <a:xfrm flipV="1">
              <a:off x="6858000" y="4648200"/>
              <a:ext cx="1219200" cy="304800"/>
            </a:xfrm>
            <a:prstGeom prst="straightConnector1">
              <a:avLst/>
            </a:prstGeom>
            <a:noFill/>
            <a:ln w="38100">
              <a:solidFill>
                <a:srgbClr val="800000"/>
              </a:solidFill>
              <a:round/>
              <a:headEnd/>
              <a:tailEnd type="arrow" w="med" len="med"/>
            </a:ln>
            <a:extLst>
              <a:ext uri="{909E8E84-426E-40dd-AFC4-6F175D3DCCD1}">
                <a14:hiddenFill xmlns:a14="http://schemas.microsoft.com/office/drawing/2010/main">
                  <a:noFill/>
                </a14:hiddenFill>
              </a:ext>
            </a:extLst>
          </p:spPr>
        </p:cxnSp>
      </p:grpSp>
    </p:spTree>
    <p:extLst>
      <p:ext uri="{BB962C8B-B14F-4D97-AF65-F5344CB8AC3E}">
        <p14:creationId xmlns:p14="http://schemas.microsoft.com/office/powerpoint/2010/main" val="4110549340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7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8" fill="hold">
                      <p:stCondLst>
                        <p:cond delay="indefinite"/>
                      </p:stCondLst>
                      <p:childTnLst>
                        <p:par>
                          <p:cTn id="9" fill="hold">
                            <p:stCondLst>
                              <p:cond delay="0"/>
                            </p:stCondLst>
                            <p:childTnLst>
                              <p:par>
                                <p:cTn id="10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2" dur="5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Assignment statement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967422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33</a:t>
            </a:fld>
            <a:endParaRPr lang="en-US"/>
          </a:p>
        </p:txBody>
      </p:sp>
      <p:sp>
        <p:nvSpPr>
          <p:cNvPr id="27" name="Slide Number Placeholder 3"/>
          <p:cNvSpPr txBox="1">
            <a:spLocks/>
          </p:cNvSpPr>
          <p:nvPr/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 fontScale="85000" lnSpcReduction="20000"/>
          </a:bodyPr>
          <a:lstStyle>
            <a:defPPr>
              <a:defRPr lang="en-US"/>
            </a:defPPr>
            <a:lvl1pPr marL="0" algn="ctr" defTabSz="914400" rtl="0" eaLnBrk="1" latinLnBrk="0" hangingPunct="1">
              <a:defRPr kumimoji="0" sz="1400" b="1" kern="120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6F15528-21DE-4FAA-801E-634DDDAF4B2B}" type="slidenum">
              <a:rPr lang="en-US" smtClean="0"/>
              <a:pPr/>
              <a:t>33</a:t>
            </a:fld>
            <a:endParaRPr lang="en-US"/>
          </a:p>
        </p:txBody>
      </p:sp>
      <p:sp>
        <p:nvSpPr>
          <p:cNvPr id="28" name="Text Box 14"/>
          <p:cNvSpPr txBox="1">
            <a:spLocks noChangeArrowheads="1"/>
          </p:cNvSpPr>
          <p:nvPr/>
        </p:nvSpPr>
        <p:spPr bwMode="auto">
          <a:xfrm>
            <a:off x="533400" y="1600200"/>
            <a:ext cx="7772400" cy="1384995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25000"/>
              </a:spcBef>
            </a:pPr>
            <a:r>
              <a:rPr lang="en-US" dirty="0" smtClean="0"/>
              <a:t>Much like in other languages —need ‘;’ at end</a:t>
            </a:r>
            <a:r>
              <a:rPr lang="en-US" b="1" dirty="0" smtClean="0"/>
              <a:t>:</a:t>
            </a:r>
            <a:endParaRPr lang="en-US" b="1" dirty="0"/>
          </a:p>
          <a:p>
            <a:pPr>
              <a:spcBef>
                <a:spcPct val="25000"/>
              </a:spcBef>
            </a:pPr>
            <a:r>
              <a:rPr lang="en-US" b="1" dirty="0" smtClean="0">
                <a:solidFill>
                  <a:srgbClr val="741621"/>
                </a:solidFill>
              </a:rPr>
              <a:t>            </a:t>
            </a:r>
            <a:r>
              <a:rPr lang="en-US" b="1" dirty="0" smtClean="0">
                <a:solidFill>
                  <a:srgbClr val="800000"/>
                </a:solidFill>
              </a:rPr>
              <a:t> </a:t>
            </a:r>
            <a:r>
              <a:rPr lang="fr-BE" dirty="0">
                <a:solidFill>
                  <a:srgbClr val="800000"/>
                </a:solidFill>
              </a:rPr>
              <a:t>&lt;variable&gt;=  &lt;expression</a:t>
            </a:r>
            <a:r>
              <a:rPr lang="fr-BE" dirty="0" smtClean="0">
                <a:solidFill>
                  <a:srgbClr val="800000"/>
                </a:solidFill>
              </a:rPr>
              <a:t>&gt; ;</a:t>
            </a:r>
            <a:endParaRPr lang="en-US" b="1" dirty="0" smtClean="0">
              <a:solidFill>
                <a:srgbClr val="800000"/>
              </a:solidFill>
            </a:endParaRPr>
          </a:p>
          <a:p>
            <a:pPr>
              <a:spcBef>
                <a:spcPct val="25000"/>
              </a:spcBef>
            </a:pPr>
            <a:endParaRPr lang="en-US" dirty="0"/>
          </a:p>
        </p:txBody>
      </p:sp>
      <p:sp>
        <p:nvSpPr>
          <p:cNvPr id="29" name="Text Box 16"/>
          <p:cNvSpPr txBox="1">
            <a:spLocks noChangeArrowheads="1"/>
          </p:cNvSpPr>
          <p:nvPr/>
        </p:nvSpPr>
        <p:spPr bwMode="auto">
          <a:xfrm>
            <a:off x="609600" y="3235404"/>
            <a:ext cx="2438400" cy="144655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sz="2200" b="1" dirty="0" err="1"/>
              <a:t>int</a:t>
            </a:r>
            <a:r>
              <a:rPr lang="en-US" sz="2200" dirty="0"/>
              <a:t> x</a:t>
            </a:r>
            <a:r>
              <a:rPr lang="en-US" sz="2200" dirty="0" smtClean="0"/>
              <a:t>;</a:t>
            </a:r>
          </a:p>
          <a:p>
            <a:r>
              <a:rPr lang="en-US" sz="2200" dirty="0" smtClean="0"/>
              <a:t>x= 10; </a:t>
            </a:r>
          </a:p>
          <a:p>
            <a:r>
              <a:rPr lang="en-US" sz="2200" dirty="0" smtClean="0"/>
              <a:t>… other code</a:t>
            </a:r>
          </a:p>
          <a:p>
            <a:r>
              <a:rPr lang="en-US" sz="2200" dirty="0"/>
              <a:t>x</a:t>
            </a:r>
            <a:r>
              <a:rPr lang="en-US" sz="2200" dirty="0" smtClean="0"/>
              <a:t>= x+1;</a:t>
            </a:r>
            <a:endParaRPr lang="en-US" sz="2200" dirty="0"/>
          </a:p>
        </p:txBody>
      </p:sp>
      <p:sp>
        <p:nvSpPr>
          <p:cNvPr id="30" name="Text Box 17"/>
          <p:cNvSpPr txBox="1">
            <a:spLocks noChangeArrowheads="1"/>
          </p:cNvSpPr>
          <p:nvPr/>
        </p:nvSpPr>
        <p:spPr bwMode="auto">
          <a:xfrm>
            <a:off x="3276600" y="3338592"/>
            <a:ext cx="5029200" cy="430212"/>
          </a:xfrm>
          <a:prstGeom prst="rect">
            <a:avLst/>
          </a:prstGeom>
          <a:solidFill>
            <a:srgbClr val="CCFFCC"/>
          </a:solidFill>
          <a:ln>
            <a:noFill/>
          </a:ln>
          <a:extLs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pPr>
              <a:spcBef>
                <a:spcPct val="50000"/>
              </a:spcBef>
            </a:pPr>
            <a:r>
              <a:rPr lang="en-US" sz="2200" dirty="0" smtClean="0"/>
              <a:t>Have to declare x before assigning to it.</a:t>
            </a:r>
            <a:endParaRPr lang="en-US" sz="2200" dirty="0"/>
          </a:p>
        </p:txBody>
      </p:sp>
      <p:grpSp>
        <p:nvGrpSpPr>
          <p:cNvPr id="3" name="Group 2"/>
          <p:cNvGrpSpPr/>
          <p:nvPr/>
        </p:nvGrpSpPr>
        <p:grpSpPr>
          <a:xfrm>
            <a:off x="609600" y="5292804"/>
            <a:ext cx="7696200" cy="1107996"/>
            <a:chOff x="609600" y="4191000"/>
            <a:chExt cx="7696200" cy="1107996"/>
          </a:xfrm>
        </p:grpSpPr>
        <p:sp>
          <p:nvSpPr>
            <p:cNvPr id="49" name="Text Box 16"/>
            <p:cNvSpPr txBox="1">
              <a:spLocks noChangeArrowheads="1"/>
            </p:cNvSpPr>
            <p:nvPr/>
          </p:nvSpPr>
          <p:spPr bwMode="auto">
            <a:xfrm>
              <a:off x="609600" y="4191000"/>
              <a:ext cx="2438400" cy="1107996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 sz="2200" b="1" dirty="0" err="1"/>
                <a:t>int</a:t>
              </a:r>
              <a:r>
                <a:rPr lang="en-US" sz="2200" dirty="0"/>
                <a:t> </a:t>
              </a:r>
              <a:r>
                <a:rPr lang="en-US" sz="2200" dirty="0" smtClean="0"/>
                <a:t>x= 10; </a:t>
              </a:r>
            </a:p>
            <a:p>
              <a:r>
                <a:rPr lang="en-US" sz="2200" dirty="0" smtClean="0"/>
                <a:t>… other code</a:t>
              </a:r>
            </a:p>
            <a:p>
              <a:r>
                <a:rPr lang="en-US" sz="2200" dirty="0"/>
                <a:t>x</a:t>
              </a:r>
              <a:r>
                <a:rPr lang="en-US" sz="2200" dirty="0" smtClean="0"/>
                <a:t>= x+1;</a:t>
              </a:r>
              <a:endParaRPr lang="en-US" sz="2200" dirty="0"/>
            </a:p>
          </p:txBody>
        </p:sp>
        <p:sp>
          <p:nvSpPr>
            <p:cNvPr id="50" name="Text Box 17"/>
            <p:cNvSpPr txBox="1">
              <a:spLocks noChangeArrowheads="1"/>
            </p:cNvSpPr>
            <p:nvPr/>
          </p:nvSpPr>
          <p:spPr bwMode="auto">
            <a:xfrm>
              <a:off x="3276600" y="4191000"/>
              <a:ext cx="5029200" cy="1107996"/>
            </a:xfrm>
            <a:prstGeom prst="rect">
              <a:avLst/>
            </a:prstGeom>
            <a:solidFill>
              <a:srgbClr val="CCFFC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 sz="2200" dirty="0" smtClean="0"/>
                <a:t>Can combine declaration with an initializing assignment.  Shorthand for a declaration followed by an assignment.</a:t>
              </a:r>
              <a:endParaRPr lang="en-US" sz="2200" dirty="0"/>
            </a:p>
          </p:txBody>
        </p:sp>
      </p:grpSp>
    </p:spTree>
    <p:extLst>
      <p:ext uri="{BB962C8B-B14F-4D97-AF65-F5344CB8AC3E}">
        <p14:creationId xmlns:p14="http://schemas.microsoft.com/office/powerpoint/2010/main" val="2821090987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3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Assignment statement type restriction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967422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34</a:t>
            </a:fld>
            <a:endParaRPr lang="en-US"/>
          </a:p>
        </p:txBody>
      </p:sp>
      <p:sp>
        <p:nvSpPr>
          <p:cNvPr id="27" name="Slide Number Placeholder 3"/>
          <p:cNvSpPr txBox="1">
            <a:spLocks/>
          </p:cNvSpPr>
          <p:nvPr/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 fontScale="85000" lnSpcReduction="20000"/>
          </a:bodyPr>
          <a:lstStyle>
            <a:defPPr>
              <a:defRPr lang="en-US"/>
            </a:defPPr>
            <a:lvl1pPr marL="0" algn="ctr" defTabSz="914400" rtl="0" eaLnBrk="1" latinLnBrk="0" hangingPunct="1">
              <a:defRPr kumimoji="0" sz="1400" b="1" kern="120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6F15528-21DE-4FAA-801E-634DDDAF4B2B}" type="slidenum">
              <a:rPr lang="en-US" smtClean="0"/>
              <a:pPr/>
              <a:t>34</a:t>
            </a:fld>
            <a:endParaRPr lang="en-US"/>
          </a:p>
        </p:txBody>
      </p:sp>
      <p:sp>
        <p:nvSpPr>
          <p:cNvPr id="29" name="Text Box 16"/>
          <p:cNvSpPr txBox="1">
            <a:spLocks noChangeArrowheads="1"/>
          </p:cNvSpPr>
          <p:nvPr/>
        </p:nvSpPr>
        <p:spPr bwMode="auto">
          <a:xfrm>
            <a:off x="685800" y="1447800"/>
            <a:ext cx="7772400" cy="2015936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 smtClean="0">
                <a:latin typeface="Times New Roman"/>
                <a:cs typeface="Times New Roman"/>
              </a:rPr>
              <a:t>Every expression has a type, which depends on its operators and the types of its operands in a natural way.</a:t>
            </a:r>
            <a:endParaRPr lang="en-US" dirty="0">
              <a:latin typeface="Times New Roman"/>
              <a:cs typeface="Times New Roman"/>
            </a:endParaRPr>
          </a:p>
          <a:p>
            <a:pPr>
              <a:spcBef>
                <a:spcPts val="600"/>
              </a:spcBef>
            </a:pPr>
            <a:r>
              <a:rPr lang="en-US" b="1" dirty="0" smtClean="0">
                <a:solidFill>
                  <a:srgbClr val="800000"/>
                </a:solidFill>
                <a:latin typeface="Times New Roman"/>
                <a:cs typeface="Times New Roman"/>
              </a:rPr>
              <a:t>Rule</a:t>
            </a:r>
            <a:r>
              <a:rPr lang="en-US" dirty="0" smtClean="0">
                <a:latin typeface="Times New Roman"/>
                <a:cs typeface="Times New Roman"/>
              </a:rPr>
              <a:t>: In  </a:t>
            </a:r>
            <a:r>
              <a:rPr lang="en-US" dirty="0" smtClean="0">
                <a:solidFill>
                  <a:srgbClr val="800000"/>
                </a:solidFill>
                <a:latin typeface="Times New Roman"/>
                <a:cs typeface="Times New Roman"/>
              </a:rPr>
              <a:t>x= e; </a:t>
            </a:r>
            <a:r>
              <a:rPr lang="en-US" dirty="0" smtClean="0">
                <a:latin typeface="Times New Roman"/>
                <a:cs typeface="Times New Roman"/>
              </a:rPr>
              <a:t> type of </a:t>
            </a:r>
            <a:r>
              <a:rPr lang="en-US" dirty="0" smtClean="0">
                <a:solidFill>
                  <a:srgbClr val="800000"/>
                </a:solidFill>
                <a:latin typeface="Times New Roman"/>
                <a:cs typeface="Times New Roman"/>
              </a:rPr>
              <a:t>e</a:t>
            </a:r>
            <a:r>
              <a:rPr lang="en-US" dirty="0" smtClean="0">
                <a:latin typeface="Times New Roman"/>
                <a:cs typeface="Times New Roman"/>
              </a:rPr>
              <a:t> has to be same as or narrower than type of </a:t>
            </a:r>
            <a:r>
              <a:rPr lang="en-US" dirty="0" smtClean="0">
                <a:solidFill>
                  <a:srgbClr val="800000"/>
                </a:solidFill>
                <a:latin typeface="Times New Roman"/>
                <a:cs typeface="Times New Roman"/>
              </a:rPr>
              <a:t>x</a:t>
            </a:r>
            <a:r>
              <a:rPr lang="en-US" dirty="0" smtClean="0">
                <a:latin typeface="Times New Roman"/>
                <a:cs typeface="Times New Roman"/>
              </a:rPr>
              <a:t>. Reason: To avoid possibly losing info without the programmer realizing it.</a:t>
            </a:r>
          </a:p>
        </p:txBody>
      </p:sp>
      <p:grpSp>
        <p:nvGrpSpPr>
          <p:cNvPr id="7" name="Group 6"/>
          <p:cNvGrpSpPr/>
          <p:nvPr/>
        </p:nvGrpSpPr>
        <p:grpSpPr>
          <a:xfrm>
            <a:off x="762000" y="3581400"/>
            <a:ext cx="7696200" cy="842665"/>
            <a:chOff x="838200" y="3957935"/>
            <a:chExt cx="7696200" cy="842665"/>
          </a:xfrm>
        </p:grpSpPr>
        <p:sp>
          <p:nvSpPr>
            <p:cNvPr id="30" name="Text Box 17"/>
            <p:cNvSpPr txBox="1">
              <a:spLocks noChangeArrowheads="1"/>
            </p:cNvSpPr>
            <p:nvPr/>
          </p:nvSpPr>
          <p:spPr bwMode="auto">
            <a:xfrm>
              <a:off x="3810000" y="4031159"/>
              <a:ext cx="4724400" cy="769441"/>
            </a:xfrm>
            <a:prstGeom prst="rect">
              <a:avLst/>
            </a:prstGeom>
            <a:solidFill>
              <a:srgbClr val="CCFFC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 sz="2200" dirty="0" smtClean="0"/>
                <a:t>The value of 5+1 is automatically cast from type </a:t>
              </a:r>
              <a:r>
                <a:rPr lang="en-US" sz="2200" b="1" dirty="0" err="1" smtClean="0"/>
                <a:t>int</a:t>
              </a:r>
              <a:r>
                <a:rPr lang="en-US" sz="2200" dirty="0" smtClean="0"/>
                <a:t> to type </a:t>
              </a:r>
              <a:r>
                <a:rPr lang="en-US" sz="2200" b="1" dirty="0" smtClean="0"/>
                <a:t>double</a:t>
              </a:r>
              <a:r>
                <a:rPr lang="en-US" sz="2200" dirty="0" smtClean="0"/>
                <a:t>.</a:t>
              </a:r>
              <a:endParaRPr lang="en-US" sz="2200" dirty="0"/>
            </a:p>
          </p:txBody>
        </p:sp>
        <p:sp>
          <p:nvSpPr>
            <p:cNvPr id="6" name="TextBox 5"/>
            <p:cNvSpPr txBox="1"/>
            <p:nvPr/>
          </p:nvSpPr>
          <p:spPr>
            <a:xfrm>
              <a:off x="838200" y="3957935"/>
              <a:ext cx="2477511" cy="461665"/>
            </a:xfrm>
            <a:prstGeom prst="rect">
              <a:avLst/>
            </a:prstGeom>
            <a:noFill/>
          </p:spPr>
          <p:txBody>
            <a:bodyPr wrap="none" rtlCol="0">
              <a:spAutoFit/>
            </a:bodyPr>
            <a:lstStyle/>
            <a:p>
              <a:r>
                <a:rPr lang="en-US" sz="2400" b="1" dirty="0"/>
                <a:t>d</a:t>
              </a:r>
              <a:r>
                <a:rPr lang="en-US" sz="2400" b="1" dirty="0" smtClean="0"/>
                <a:t>ouble</a:t>
              </a:r>
              <a:r>
                <a:rPr lang="en-US" sz="2400" dirty="0" smtClean="0"/>
                <a:t> y=  5 + 1;</a:t>
              </a:r>
              <a:endParaRPr lang="en-US" sz="2400" dirty="0"/>
            </a:p>
          </p:txBody>
        </p:sp>
      </p:grpSp>
      <p:grpSp>
        <p:nvGrpSpPr>
          <p:cNvPr id="14" name="Group 13"/>
          <p:cNvGrpSpPr/>
          <p:nvPr/>
        </p:nvGrpSpPr>
        <p:grpSpPr>
          <a:xfrm>
            <a:off x="685800" y="5436513"/>
            <a:ext cx="7772400" cy="769441"/>
            <a:chOff x="609600" y="4191000"/>
            <a:chExt cx="7772400" cy="769441"/>
          </a:xfrm>
        </p:grpSpPr>
        <p:sp>
          <p:nvSpPr>
            <p:cNvPr id="15" name="Text Box 16"/>
            <p:cNvSpPr txBox="1">
              <a:spLocks noChangeArrowheads="1"/>
            </p:cNvSpPr>
            <p:nvPr/>
          </p:nvSpPr>
          <p:spPr bwMode="auto">
            <a:xfrm>
              <a:off x="609600" y="4191000"/>
              <a:ext cx="2819400" cy="430887"/>
            </a:xfrm>
            <a:prstGeom prst="rect">
              <a:avLst/>
            </a:prstGeom>
            <a:noFill/>
            <a:ln>
              <a:noFill/>
            </a:ln>
            <a:extLst>
              <a:ext uri="{909E8E84-426E-40dd-AFC4-6F175D3DCCD1}">
                <a14:hiddenFill xmlns:a14="http://schemas.microsoft.com/office/drawing/2010/main">
                  <a:solidFill>
                    <a:srgbClr val="FFFFFF"/>
                  </a:solidFill>
                </a14:hiddenFill>
              </a:ex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r>
                <a:rPr lang="en-US" sz="2200" b="1" dirty="0" err="1"/>
                <a:t>int</a:t>
              </a:r>
              <a:r>
                <a:rPr lang="en-US" sz="2200" dirty="0"/>
                <a:t> </a:t>
              </a:r>
              <a:r>
                <a:rPr lang="en-US" sz="2200" dirty="0" smtClean="0"/>
                <a:t>x=  (</a:t>
              </a:r>
              <a:r>
                <a:rPr lang="en-US" sz="2200" b="1" dirty="0" err="1" smtClean="0"/>
                <a:t>int</a:t>
              </a:r>
              <a:r>
                <a:rPr lang="en-US" sz="2200" dirty="0" smtClean="0"/>
                <a:t>) (75.5 + 1); </a:t>
              </a:r>
            </a:p>
          </p:txBody>
        </p:sp>
        <p:sp>
          <p:nvSpPr>
            <p:cNvPr id="16" name="Text Box 17"/>
            <p:cNvSpPr txBox="1">
              <a:spLocks noChangeArrowheads="1"/>
            </p:cNvSpPr>
            <p:nvPr/>
          </p:nvSpPr>
          <p:spPr bwMode="auto">
            <a:xfrm>
              <a:off x="3657600" y="4191000"/>
              <a:ext cx="4724400" cy="769441"/>
            </a:xfrm>
            <a:prstGeom prst="rect">
              <a:avLst/>
            </a:prstGeom>
            <a:solidFill>
              <a:srgbClr val="CCFFCC"/>
            </a:solidFill>
            <a:ln>
              <a:noFill/>
            </a:ln>
            <a:extLst>
              <a:ext uri="{91240B29-F687-4f45-9708-019B960494DF}">
                <a14:hiddenLine xmlns:a14="http://schemas.microsoft.com/office/drawing/2010/main" w="9525">
                  <a:solidFill>
                    <a:srgbClr val="000000"/>
                  </a:solidFill>
                  <a:miter lim="800000"/>
                  <a:headEnd/>
                  <a:tailEnd/>
                </a14:hiddenLine>
              </a:ext>
            </a:extLst>
          </p:spPr>
          <p:txBody>
            <a:bodyPr wrap="square">
              <a:spAutoFit/>
            </a:bodyPr>
            <a:lstStyle>
              <a:lvl1pPr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  <a:cs typeface="ＭＳ Ｐゴシック" charset="0"/>
                </a:defRPr>
              </a:lvl1pPr>
              <a:lvl2pPr marL="742950" indent="-28575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2pPr>
              <a:lvl3pPr marL="11430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3pPr>
              <a:lvl4pPr marL="16002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4pPr>
              <a:lvl5pPr marL="2057400" indent="-228600"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5pPr>
              <a:lvl6pPr marL="25146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6pPr>
              <a:lvl7pPr marL="29718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7pPr>
              <a:lvl8pPr marL="34290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8pPr>
              <a:lvl9pPr marL="3886200" indent="-228600" eaLnBrk="0" fontAlgn="base" hangingPunct="0">
                <a:spcBef>
                  <a:spcPct val="0"/>
                </a:spcBef>
                <a:spcAft>
                  <a:spcPct val="0"/>
                </a:spcAft>
                <a:defRPr sz="2400">
                  <a:solidFill>
                    <a:schemeClr val="tx1"/>
                  </a:solidFill>
                  <a:latin typeface="Times" charset="0"/>
                  <a:ea typeface="ＭＳ Ｐゴシック" charset="0"/>
                </a:defRPr>
              </a:lvl9pPr>
            </a:lstStyle>
            <a:p>
              <a:pPr>
                <a:spcBef>
                  <a:spcPct val="50000"/>
                </a:spcBef>
              </a:pPr>
              <a:r>
                <a:rPr lang="en-US" sz="2200" dirty="0" smtClean="0"/>
                <a:t>You can cast to </a:t>
              </a:r>
              <a:r>
                <a:rPr lang="en-US" sz="2200" b="1" dirty="0" err="1" smtClean="0"/>
                <a:t>int</a:t>
              </a:r>
              <a:r>
                <a:rPr lang="en-US" sz="2200" dirty="0" smtClean="0"/>
                <a:t> explicitly.  76 will be stored in x. </a:t>
              </a:r>
              <a:endParaRPr lang="en-US" sz="2200" dirty="0"/>
            </a:p>
          </p:txBody>
        </p:sp>
      </p:grpSp>
      <p:grpSp>
        <p:nvGrpSpPr>
          <p:cNvPr id="13" name="Group 12"/>
          <p:cNvGrpSpPr/>
          <p:nvPr/>
        </p:nvGrpSpPr>
        <p:grpSpPr>
          <a:xfrm>
            <a:off x="685800" y="4648200"/>
            <a:ext cx="7772400" cy="685800"/>
            <a:chOff x="685800" y="4648200"/>
            <a:chExt cx="7772400" cy="685800"/>
          </a:xfrm>
        </p:grpSpPr>
        <p:grpSp>
          <p:nvGrpSpPr>
            <p:cNvPr id="3" name="Group 2"/>
            <p:cNvGrpSpPr/>
            <p:nvPr/>
          </p:nvGrpSpPr>
          <p:grpSpPr>
            <a:xfrm>
              <a:off x="685800" y="4724400"/>
              <a:ext cx="7772400" cy="430887"/>
              <a:chOff x="609600" y="4191000"/>
              <a:chExt cx="7772400" cy="430887"/>
            </a:xfrm>
          </p:grpSpPr>
          <p:sp>
            <p:nvSpPr>
              <p:cNvPr id="49" name="Text Box 16"/>
              <p:cNvSpPr txBox="1">
                <a:spLocks noChangeArrowheads="1"/>
              </p:cNvSpPr>
              <p:nvPr/>
            </p:nvSpPr>
            <p:spPr bwMode="auto">
              <a:xfrm>
                <a:off x="609600" y="4191000"/>
                <a:ext cx="2438400" cy="430887"/>
              </a:xfrm>
              <a:prstGeom prst="rect">
                <a:avLst/>
              </a:prstGeom>
              <a:noFill/>
              <a:ln>
                <a:noFill/>
              </a:ln>
              <a:extLst>
                <a:ext uri="{909E8E84-426E-40dd-AFC4-6F175D3DCCD1}">
                  <a14:hiddenFill xmlns:a14="http://schemas.microsoft.com/office/drawing/2010/main">
                    <a:solidFill>
                      <a:srgbClr val="FFFFFF"/>
                    </a:solidFill>
                  </a14:hiddenFill>
                </a:ex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9pPr>
              </a:lstStyle>
              <a:p>
                <a:r>
                  <a:rPr lang="en-US" sz="2200" b="1" dirty="0" err="1"/>
                  <a:t>int</a:t>
                </a:r>
                <a:r>
                  <a:rPr lang="en-US" sz="2200" dirty="0"/>
                  <a:t> </a:t>
                </a:r>
                <a:r>
                  <a:rPr lang="en-US" sz="2200" dirty="0" smtClean="0"/>
                  <a:t>x=  75.5 + </a:t>
                </a:r>
                <a:r>
                  <a:rPr lang="en-US" sz="2200" dirty="0"/>
                  <a:t>1</a:t>
                </a:r>
                <a:r>
                  <a:rPr lang="en-US" sz="2200" dirty="0" smtClean="0"/>
                  <a:t>; </a:t>
                </a:r>
              </a:p>
            </p:txBody>
          </p:sp>
          <p:sp>
            <p:nvSpPr>
              <p:cNvPr id="50" name="Text Box 17"/>
              <p:cNvSpPr txBox="1">
                <a:spLocks noChangeArrowheads="1"/>
              </p:cNvSpPr>
              <p:nvPr/>
            </p:nvSpPr>
            <p:spPr bwMode="auto">
              <a:xfrm>
                <a:off x="3657600" y="4191000"/>
                <a:ext cx="4724400" cy="430887"/>
              </a:xfrm>
              <a:prstGeom prst="rect">
                <a:avLst/>
              </a:prstGeom>
              <a:solidFill>
                <a:srgbClr val="CCFFCC"/>
              </a:solidFill>
              <a:ln>
                <a:noFill/>
              </a:ln>
              <a:extLst>
                <a:ext uri="{91240B29-F687-4f45-9708-019B960494DF}">
                  <a14:hiddenLine xmlns:a14="http://schemas.microsoft.com/office/drawing/2010/main" w="9525">
                    <a:solidFill>
                      <a:srgbClr val="000000"/>
                    </a:solidFill>
                    <a:miter lim="800000"/>
                    <a:headEnd/>
                    <a:tailEnd/>
                  </a14:hiddenLine>
                </a:ext>
              </a:extLst>
            </p:spPr>
            <p:txBody>
              <a:bodyPr wrap="square">
                <a:spAutoFit/>
              </a:bodyPr>
              <a:lstStyle>
                <a:lvl1pPr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  <a:cs typeface="ＭＳ Ｐゴシック" charset="0"/>
                  </a:defRPr>
                </a:lvl1pPr>
                <a:lvl2pPr marL="742950" indent="-28575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2pPr>
                <a:lvl3pPr marL="11430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3pPr>
                <a:lvl4pPr marL="16002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4pPr>
                <a:lvl5pPr marL="2057400" indent="-228600"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5pPr>
                <a:lvl6pPr marL="25146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6pPr>
                <a:lvl7pPr marL="29718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7pPr>
                <a:lvl8pPr marL="34290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8pPr>
                <a:lvl9pPr marL="3886200" indent="-228600" eaLnBrk="0" fontAlgn="base" hangingPunct="0">
                  <a:spcBef>
                    <a:spcPct val="0"/>
                  </a:spcBef>
                  <a:spcAft>
                    <a:spcPct val="0"/>
                  </a:spcAft>
                  <a:defRPr sz="2400">
                    <a:solidFill>
                      <a:schemeClr val="tx1"/>
                    </a:solidFill>
                    <a:latin typeface="Times" charset="0"/>
                    <a:ea typeface="ＭＳ Ｐゴシック" charset="0"/>
                  </a:defRPr>
                </a:lvl9pPr>
              </a:lstStyle>
              <a:p>
                <a:pPr>
                  <a:spcBef>
                    <a:spcPct val="50000"/>
                  </a:spcBef>
                </a:pPr>
                <a:r>
                  <a:rPr lang="en-US" sz="2200" dirty="0" smtClean="0"/>
                  <a:t>Illegal: The </a:t>
                </a:r>
                <a:r>
                  <a:rPr lang="en-US" sz="2200" dirty="0" err="1" smtClean="0"/>
                  <a:t>exp</a:t>
                </a:r>
                <a:r>
                  <a:rPr lang="en-US" sz="2200" dirty="0" smtClean="0"/>
                  <a:t> value is of type </a:t>
                </a:r>
                <a:r>
                  <a:rPr lang="en-US" sz="2200" b="1" dirty="0" smtClean="0"/>
                  <a:t>double</a:t>
                </a:r>
                <a:r>
                  <a:rPr lang="en-US" sz="2200" dirty="0" smtClean="0"/>
                  <a:t>.</a:t>
                </a:r>
                <a:endParaRPr lang="en-US" sz="2200" dirty="0"/>
              </a:p>
            </p:txBody>
          </p:sp>
        </p:grpSp>
        <p:cxnSp>
          <p:nvCxnSpPr>
            <p:cNvPr id="9" name="Straight Connector 8"/>
            <p:cNvCxnSpPr/>
            <p:nvPr/>
          </p:nvCxnSpPr>
          <p:spPr>
            <a:xfrm>
              <a:off x="1143000" y="4648200"/>
              <a:ext cx="1219200" cy="685800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19" name="Straight Connector 18"/>
            <p:cNvCxnSpPr/>
            <p:nvPr/>
          </p:nvCxnSpPr>
          <p:spPr>
            <a:xfrm flipV="1">
              <a:off x="1219200" y="4724400"/>
              <a:ext cx="1143000" cy="609600"/>
            </a:xfrm>
            <a:prstGeom prst="line">
              <a:avLst/>
            </a:prstGeom>
            <a:ln w="12700">
              <a:solidFill>
                <a:srgbClr val="FF0000"/>
              </a:solidFill>
            </a:ln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170250454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3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" name="Title 1"/>
          <p:cNvSpPr>
            <a:spLocks noGrp="1"/>
          </p:cNvSpPr>
          <p:nvPr>
            <p:ph type="title"/>
          </p:nvPr>
        </p:nvSpPr>
        <p:spPr>
          <a:xfrm>
            <a:off x="304800" y="228600"/>
            <a:ext cx="8610600" cy="990600"/>
          </a:xfrm>
        </p:spPr>
        <p:txBody>
          <a:bodyPr>
            <a:noAutofit/>
          </a:bodyPr>
          <a:lstStyle/>
          <a:p>
            <a:r>
              <a:rPr lang="fr-BE" sz="3200" dirty="0" smtClean="0">
                <a:solidFill>
                  <a:srgbClr val="800000"/>
                </a:solidFill>
              </a:rPr>
              <a:t>A function in Matlab, Python, and Java</a:t>
            </a:r>
            <a:endParaRPr lang="fr-BE" sz="3200" dirty="0">
              <a:solidFill>
                <a:srgbClr val="800000"/>
              </a:solidFill>
            </a:endParaRPr>
          </a:p>
        </p:txBody>
      </p:sp>
      <p:sp>
        <p:nvSpPr>
          <p:cNvPr id="4" name="Slide Number Placeholder 3"/>
          <p:cNvSpPr>
            <a:spLocks noGrp="1"/>
          </p:cNvSpPr>
          <p:nvPr>
            <p:ph type="sldNum" sz="quarter" idx="12"/>
          </p:nvPr>
        </p:nvSpPr>
        <p:spPr>
          <a:xfrm>
            <a:off x="0" y="967422"/>
            <a:ext cx="533400" cy="244476"/>
          </a:xfrm>
        </p:spPr>
        <p:txBody>
          <a:bodyPr>
            <a:normAutofit fontScale="85000" lnSpcReduction="20000"/>
          </a:bodyPr>
          <a:lstStyle/>
          <a:p>
            <a:fld id="{B6F15528-21DE-4FAA-801E-634DDDAF4B2B}" type="slidenum">
              <a:rPr lang="en-US" smtClean="0"/>
              <a:pPr/>
              <a:t>35</a:t>
            </a:fld>
            <a:endParaRPr lang="en-US"/>
          </a:p>
        </p:txBody>
      </p:sp>
      <p:sp>
        <p:nvSpPr>
          <p:cNvPr id="27" name="Slide Number Placeholder 3"/>
          <p:cNvSpPr txBox="1">
            <a:spLocks/>
          </p:cNvSpPr>
          <p:nvPr/>
        </p:nvSpPr>
        <p:spPr>
          <a:xfrm>
            <a:off x="0" y="1272222"/>
            <a:ext cx="533400" cy="244476"/>
          </a:xfrm>
          <a:prstGeom prst="rect">
            <a:avLst/>
          </a:prstGeom>
        </p:spPr>
        <p:txBody>
          <a:bodyPr vert="horz" anchor="ctr" anchorCtr="0">
            <a:normAutofit fontScale="85000" lnSpcReduction="20000"/>
          </a:bodyPr>
          <a:lstStyle>
            <a:defPPr>
              <a:defRPr lang="en-US"/>
            </a:defPPr>
            <a:lvl1pPr marL="0" algn="ctr" defTabSz="914400" rtl="0" eaLnBrk="1" latinLnBrk="0" hangingPunct="1">
              <a:defRPr kumimoji="0" sz="1400" b="1" kern="1200">
                <a:solidFill>
                  <a:srgbClr val="FFFFFF"/>
                </a:solidFill>
                <a:latin typeface="+mn-lt"/>
                <a:ea typeface="+mn-ea"/>
                <a:cs typeface="+mn-cs"/>
              </a:defRPr>
            </a:lvl1pPr>
            <a:lvl2pPr marL="457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2pPr>
            <a:lvl3pPr marL="914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3pPr>
            <a:lvl4pPr marL="1371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4pPr>
            <a:lvl5pPr marL="18288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5pPr>
            <a:lvl6pPr marL="22860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6pPr>
            <a:lvl7pPr marL="27432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7pPr>
            <a:lvl8pPr marL="32004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8pPr>
            <a:lvl9pPr marL="3657600" algn="l" defTabSz="914400" rtl="0" eaLnBrk="1" latinLnBrk="0" hangingPunct="1">
              <a:defRPr sz="1800" kern="1200">
                <a:solidFill>
                  <a:schemeClr val="tx1"/>
                </a:solidFill>
                <a:latin typeface="+mn-lt"/>
                <a:ea typeface="+mn-ea"/>
                <a:cs typeface="+mn-cs"/>
              </a:defRPr>
            </a:lvl9pPr>
          </a:lstStyle>
          <a:p>
            <a:fld id="{B6F15528-21DE-4FAA-801E-634DDDAF4B2B}" type="slidenum">
              <a:rPr lang="en-US" smtClean="0"/>
              <a:pPr/>
              <a:t>35</a:t>
            </a:fld>
            <a:endParaRPr lang="en-US"/>
          </a:p>
        </p:txBody>
      </p:sp>
      <p:sp>
        <p:nvSpPr>
          <p:cNvPr id="29" name="Text Box 16"/>
          <p:cNvSpPr txBox="1">
            <a:spLocks noChangeArrowheads="1"/>
          </p:cNvSpPr>
          <p:nvPr/>
        </p:nvSpPr>
        <p:spPr bwMode="auto">
          <a:xfrm>
            <a:off x="609600" y="1524000"/>
            <a:ext cx="3886200" cy="1200328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b="1" dirty="0">
                <a:latin typeface="Times New Roman"/>
                <a:cs typeface="Times New Roman"/>
              </a:rPr>
              <a:t>f</a:t>
            </a:r>
            <a:r>
              <a:rPr lang="en-US" b="1" dirty="0" smtClean="0">
                <a:latin typeface="Times New Roman"/>
                <a:cs typeface="Times New Roman"/>
              </a:rPr>
              <a:t>unction</a:t>
            </a:r>
            <a:r>
              <a:rPr lang="en-US" dirty="0" smtClean="0">
                <a:latin typeface="Times New Roman"/>
                <a:cs typeface="Times New Roman"/>
              </a:rPr>
              <a:t> s </a:t>
            </a:r>
            <a:r>
              <a:rPr lang="en-US" dirty="0">
                <a:latin typeface="Times New Roman"/>
                <a:cs typeface="Times New Roman"/>
              </a:rPr>
              <a:t>= </a:t>
            </a:r>
            <a:r>
              <a:rPr lang="en-US" dirty="0" smtClean="0">
                <a:latin typeface="Times New Roman"/>
                <a:cs typeface="Times New Roman"/>
              </a:rPr>
              <a:t>sum(</a:t>
            </a:r>
            <a:r>
              <a:rPr lang="en-US" dirty="0">
                <a:latin typeface="Times New Roman"/>
                <a:cs typeface="Times New Roman"/>
              </a:rPr>
              <a:t>a</a:t>
            </a:r>
            <a:r>
              <a:rPr lang="en-US" dirty="0" smtClean="0">
                <a:latin typeface="Times New Roman"/>
                <a:cs typeface="Times New Roman"/>
              </a:rPr>
              <a:t>, b)</a:t>
            </a:r>
          </a:p>
          <a:p>
            <a:r>
              <a:rPr lang="en-US" dirty="0">
                <a:latin typeface="Times New Roman"/>
                <a:cs typeface="Times New Roman"/>
              </a:rPr>
              <a:t> </a:t>
            </a:r>
            <a:r>
              <a:rPr lang="en-US" dirty="0" smtClean="0">
                <a:latin typeface="Times New Roman"/>
                <a:cs typeface="Times New Roman"/>
              </a:rPr>
              <a:t>   %  Return sum of a and b</a:t>
            </a:r>
          </a:p>
          <a:p>
            <a:r>
              <a:rPr lang="en-US" dirty="0">
                <a:latin typeface="Times New Roman"/>
                <a:cs typeface="Times New Roman"/>
              </a:rPr>
              <a:t>s</a:t>
            </a:r>
            <a:r>
              <a:rPr lang="en-US" dirty="0" smtClean="0">
                <a:latin typeface="Times New Roman"/>
                <a:cs typeface="Times New Roman"/>
              </a:rPr>
              <a:t>= </a:t>
            </a:r>
            <a:r>
              <a:rPr lang="ro-RO" dirty="0" smtClean="0">
                <a:latin typeface="Times New Roman"/>
                <a:cs typeface="Times New Roman"/>
              </a:rPr>
              <a:t>a + b;</a:t>
            </a:r>
            <a:endParaRPr lang="en-US" dirty="0" smtClean="0">
              <a:latin typeface="Times New Roman"/>
              <a:cs typeface="Times New Roman"/>
            </a:endParaRPr>
          </a:p>
        </p:txBody>
      </p:sp>
      <p:sp>
        <p:nvSpPr>
          <p:cNvPr id="18" name="Text Box 16"/>
          <p:cNvSpPr txBox="1">
            <a:spLocks noChangeArrowheads="1"/>
          </p:cNvSpPr>
          <p:nvPr/>
        </p:nvSpPr>
        <p:spPr bwMode="auto">
          <a:xfrm>
            <a:off x="533400" y="4648200"/>
            <a:ext cx="8077200" cy="1569660"/>
          </a:xfrm>
          <a:prstGeom prst="rect">
            <a:avLst/>
          </a:prstGeom>
          <a:noFill/>
          <a:ln>
            <a:noFill/>
          </a:ln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  <a:ext uri="{91240B29-F687-4f45-9708-019B960494DF}">
              <a14:hiddenLine xmlns:a14="http://schemas.microsoft.com/office/drawing/2010/main" w="9525">
                <a:solidFill>
                  <a:srgbClr val="000000"/>
                </a:solidFill>
                <a:miter lim="800000"/>
                <a:headEnd/>
                <a:tailEnd/>
              </a14:hiddenLine>
            </a:ext>
          </a:extLst>
        </p:spPr>
        <p:txBody>
          <a:bodyPr wrap="square">
            <a:spAutoFit/>
          </a:bodyPr>
          <a:lstStyle>
            <a:lvl1pPr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  <a:cs typeface="ＭＳ Ｐゴシック" charset="0"/>
              </a:defRPr>
            </a:lvl1pPr>
            <a:lvl2pPr marL="742950" indent="-28575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2pPr>
            <a:lvl3pPr marL="11430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3pPr>
            <a:lvl4pPr marL="16002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4pPr>
            <a:lvl5pPr marL="2057400" indent="-228600"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5pPr>
            <a:lvl6pPr marL="25146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6pPr>
            <a:lvl7pPr marL="29718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7pPr>
            <a:lvl8pPr marL="34290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8pPr>
            <a:lvl9pPr marL="3886200" indent="-228600" eaLnBrk="0" fontAlgn="base" hangingPunct="0">
              <a:spcBef>
                <a:spcPct val="0"/>
              </a:spcBef>
              <a:spcAft>
                <a:spcPct val="0"/>
              </a:spcAft>
              <a:defRPr sz="2400">
                <a:solidFill>
                  <a:schemeClr val="tx1"/>
                </a:solidFill>
                <a:latin typeface="Times" charset="0"/>
                <a:ea typeface="ＭＳ Ｐゴシック" charset="0"/>
              </a:defRPr>
            </a:lvl9pPr>
          </a:lstStyle>
          <a:p>
            <a:r>
              <a:rPr lang="en-US" dirty="0" smtClean="0"/>
              <a:t>/** return sum of a and b */</a:t>
            </a:r>
          </a:p>
          <a:p>
            <a:r>
              <a:rPr lang="en-US" b="1" dirty="0" smtClean="0"/>
              <a:t>public</a:t>
            </a:r>
            <a:r>
              <a:rPr lang="en-US" dirty="0" smtClean="0"/>
              <a:t> </a:t>
            </a:r>
            <a:r>
              <a:rPr lang="en-US" b="1" dirty="0" smtClean="0"/>
              <a:t>static</a:t>
            </a:r>
            <a:r>
              <a:rPr lang="en-US" dirty="0" smtClean="0"/>
              <a:t> </a:t>
            </a:r>
            <a:r>
              <a:rPr lang="en-US" b="1" dirty="0" smtClean="0"/>
              <a:t>double</a:t>
            </a:r>
            <a:r>
              <a:rPr lang="en-US" dirty="0" smtClean="0"/>
              <a:t> sum(</a:t>
            </a:r>
            <a:r>
              <a:rPr lang="en-US" b="1" dirty="0" smtClean="0"/>
              <a:t>double</a:t>
            </a:r>
            <a:r>
              <a:rPr lang="en-US" dirty="0" smtClean="0"/>
              <a:t> a, </a:t>
            </a:r>
            <a:r>
              <a:rPr lang="en-US" b="1" dirty="0" smtClean="0"/>
              <a:t>double</a:t>
            </a:r>
            <a:r>
              <a:rPr lang="en-US" dirty="0" smtClean="0"/>
              <a:t> b) {</a:t>
            </a:r>
          </a:p>
          <a:p>
            <a:r>
              <a:rPr lang="ro-RO" dirty="0" smtClean="0"/>
              <a:t>     </a:t>
            </a:r>
            <a:r>
              <a:rPr lang="ro-RO" b="1" dirty="0" smtClean="0"/>
              <a:t>return</a:t>
            </a:r>
            <a:r>
              <a:rPr lang="ro-RO" dirty="0" smtClean="0"/>
              <a:t> a + b;</a:t>
            </a:r>
          </a:p>
          <a:p>
            <a:r>
              <a:rPr lang="ro-RO" dirty="0">
                <a:latin typeface="Times New Roman"/>
                <a:cs typeface="Times New Roman"/>
              </a:rPr>
              <a:t>}</a:t>
            </a:r>
            <a:endParaRPr lang="en-US" dirty="0" smtClean="0">
              <a:latin typeface="Times New Roman"/>
              <a:cs typeface="Times New Roman"/>
            </a:endParaRPr>
          </a:p>
        </p:txBody>
      </p:sp>
      <p:sp>
        <p:nvSpPr>
          <p:cNvPr id="5" name="TextBox 4"/>
          <p:cNvSpPr txBox="1"/>
          <p:nvPr/>
        </p:nvSpPr>
        <p:spPr>
          <a:xfrm>
            <a:off x="609600" y="2838272"/>
            <a:ext cx="4024058" cy="1200328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b="1" dirty="0" err="1">
                <a:latin typeface="Times New Roman"/>
                <a:cs typeface="Times New Roman"/>
              </a:rPr>
              <a:t>def</a:t>
            </a:r>
            <a:r>
              <a:rPr lang="en-US" sz="2400" dirty="0">
                <a:latin typeface="Times New Roman"/>
                <a:cs typeface="Times New Roman"/>
              </a:rPr>
              <a:t> </a:t>
            </a:r>
            <a:r>
              <a:rPr lang="en-US" sz="2400" dirty="0" smtClean="0">
                <a:latin typeface="Times New Roman"/>
                <a:cs typeface="Times New Roman"/>
              </a:rPr>
              <a:t>sum(</a:t>
            </a:r>
            <a:r>
              <a:rPr lang="en-US" sz="2400" dirty="0">
                <a:latin typeface="Times New Roman"/>
                <a:cs typeface="Times New Roman"/>
              </a:rPr>
              <a:t>a</a:t>
            </a:r>
            <a:r>
              <a:rPr lang="en-US" sz="2400" dirty="0" smtClean="0">
                <a:latin typeface="Times New Roman"/>
                <a:cs typeface="Times New Roman"/>
              </a:rPr>
              <a:t>, </a:t>
            </a:r>
            <a:r>
              <a:rPr lang="en-US" sz="2400" dirty="0">
                <a:latin typeface="Times New Roman"/>
                <a:cs typeface="Times New Roman"/>
              </a:rPr>
              <a:t>b</a:t>
            </a:r>
            <a:r>
              <a:rPr lang="en-US" sz="2400" dirty="0" smtClean="0">
                <a:latin typeface="Times New Roman"/>
                <a:cs typeface="Times New Roman"/>
              </a:rPr>
              <a:t>):</a:t>
            </a:r>
          </a:p>
          <a:p>
            <a:r>
              <a:rPr lang="en-US" sz="2400" dirty="0">
                <a:latin typeface="Times New Roman"/>
                <a:cs typeface="Times New Roman"/>
              </a:rPr>
              <a:t> </a:t>
            </a:r>
            <a:r>
              <a:rPr lang="en-US" sz="2400" dirty="0" smtClean="0">
                <a:latin typeface="Times New Roman"/>
                <a:cs typeface="Times New Roman"/>
              </a:rPr>
              <a:t>    </a:t>
            </a:r>
            <a:r>
              <a:rPr lang="en-US" sz="2400" dirty="0">
                <a:latin typeface="Times New Roman"/>
                <a:cs typeface="Times New Roman"/>
              </a:rPr>
              <a:t>"</a:t>
            </a:r>
            <a:r>
              <a:rPr lang="en-US" sz="2400" dirty="0" smtClean="0">
                <a:latin typeface="Times New Roman"/>
                <a:cs typeface="Times New Roman"/>
              </a:rPr>
              <a:t>"" return sum of a and b</a:t>
            </a:r>
            <a:r>
              <a:rPr lang="en-US" sz="2400" dirty="0">
                <a:latin typeface="Times New Roman"/>
                <a:cs typeface="Times New Roman"/>
              </a:rPr>
              <a:t>"""</a:t>
            </a:r>
            <a:endParaRPr lang="en-US" sz="2400" dirty="0" smtClean="0">
              <a:latin typeface="Times New Roman"/>
              <a:cs typeface="Times New Roman"/>
            </a:endParaRPr>
          </a:p>
          <a:p>
            <a:r>
              <a:rPr lang="en-US" sz="2400" dirty="0">
                <a:latin typeface="Times New Roman"/>
                <a:cs typeface="Times New Roman"/>
              </a:rPr>
              <a:t>  </a:t>
            </a:r>
            <a:r>
              <a:rPr lang="en-US" sz="2400" dirty="0" smtClean="0">
                <a:latin typeface="Times New Roman"/>
                <a:cs typeface="Times New Roman"/>
              </a:rPr>
              <a:t>   </a:t>
            </a:r>
            <a:r>
              <a:rPr lang="en-US" sz="2400" b="1" dirty="0" smtClean="0">
                <a:latin typeface="Times New Roman"/>
                <a:cs typeface="Times New Roman"/>
              </a:rPr>
              <a:t>return</a:t>
            </a:r>
            <a:r>
              <a:rPr lang="en-US" sz="2400" dirty="0" smtClean="0">
                <a:latin typeface="Times New Roman"/>
                <a:cs typeface="Times New Roman"/>
              </a:rPr>
              <a:t> a + b</a:t>
            </a:r>
            <a:endParaRPr lang="en-US" sz="2400" dirty="0">
              <a:latin typeface="Times New Roman"/>
              <a:cs typeface="Times New Roman"/>
            </a:endParaRPr>
          </a:p>
        </p:txBody>
      </p:sp>
      <p:sp>
        <p:nvSpPr>
          <p:cNvPr id="8" name="TextBox 7"/>
          <p:cNvSpPr txBox="1"/>
          <p:nvPr/>
        </p:nvSpPr>
        <p:spPr>
          <a:xfrm>
            <a:off x="4632703" y="1524000"/>
            <a:ext cx="1082297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err="1" smtClean="0">
                <a:solidFill>
                  <a:srgbClr val="800000"/>
                </a:solidFill>
              </a:rPr>
              <a:t>Matlab</a:t>
            </a:r>
            <a:r>
              <a:rPr lang="en-US" sz="2400" dirty="0" smtClean="0">
                <a:solidFill>
                  <a:srgbClr val="800000"/>
                </a:solidFill>
              </a:rPr>
              <a:t> </a:t>
            </a:r>
            <a:endParaRPr lang="en-US" sz="2400" dirty="0">
              <a:solidFill>
                <a:srgbClr val="800000"/>
              </a:solidFill>
            </a:endParaRPr>
          </a:p>
        </p:txBody>
      </p:sp>
      <p:sp>
        <p:nvSpPr>
          <p:cNvPr id="21" name="TextBox 20"/>
          <p:cNvSpPr txBox="1"/>
          <p:nvPr/>
        </p:nvSpPr>
        <p:spPr>
          <a:xfrm>
            <a:off x="4639458" y="2819400"/>
            <a:ext cx="999342" cy="461665"/>
          </a:xfrm>
          <a:prstGeom prst="rect">
            <a:avLst/>
          </a:prstGeom>
          <a:noFill/>
        </p:spPr>
        <p:txBody>
          <a:bodyPr wrap="none" rtlCol="0">
            <a:spAutoFit/>
          </a:bodyPr>
          <a:lstStyle/>
          <a:p>
            <a:r>
              <a:rPr lang="en-US" sz="2400" dirty="0" smtClean="0">
                <a:solidFill>
                  <a:srgbClr val="800000"/>
                </a:solidFill>
              </a:rPr>
              <a:t>Python</a:t>
            </a:r>
            <a:endParaRPr lang="en-US" sz="2400" dirty="0">
              <a:solidFill>
                <a:srgbClr val="800000"/>
              </a:solidFill>
            </a:endParaRPr>
          </a:p>
        </p:txBody>
      </p:sp>
      <p:grpSp>
        <p:nvGrpSpPr>
          <p:cNvPr id="22" name="Group 21"/>
          <p:cNvGrpSpPr/>
          <p:nvPr/>
        </p:nvGrpSpPr>
        <p:grpSpPr>
          <a:xfrm>
            <a:off x="3886200" y="5486400"/>
            <a:ext cx="4728245" cy="983397"/>
            <a:chOff x="3886200" y="5486400"/>
            <a:chExt cx="4728245" cy="983397"/>
          </a:xfrm>
        </p:grpSpPr>
        <p:sp>
          <p:nvSpPr>
            <p:cNvPr id="10" name="TextBox 9"/>
            <p:cNvSpPr txBox="1"/>
            <p:nvPr/>
          </p:nvSpPr>
          <p:spPr>
            <a:xfrm>
              <a:off x="5867400" y="5638800"/>
              <a:ext cx="2747045" cy="830997"/>
            </a:xfrm>
            <a:prstGeom prst="rect">
              <a:avLst/>
            </a:prstGeom>
            <a:solidFill>
              <a:schemeClr val="bg2"/>
            </a:solidFill>
          </p:spPr>
          <p:txBody>
            <a:bodyPr wrap="square" rtlCol="0">
              <a:spAutoFit/>
            </a:bodyPr>
            <a:lstStyle/>
            <a:p>
              <a:pPr algn="r"/>
              <a:r>
                <a:rPr lang="en-US" sz="2400" dirty="0" smtClean="0"/>
                <a:t>Declarations of parameters a and b</a:t>
              </a:r>
              <a:endParaRPr lang="en-US" sz="2400" dirty="0"/>
            </a:p>
          </p:txBody>
        </p:sp>
        <p:cxnSp>
          <p:nvCxnSpPr>
            <p:cNvPr id="12" name="Straight Connector 11"/>
            <p:cNvCxnSpPr/>
            <p:nvPr/>
          </p:nvCxnSpPr>
          <p:spPr>
            <a:xfrm>
              <a:off x="3886200" y="5486400"/>
              <a:ext cx="990600" cy="0"/>
            </a:xfrm>
            <a:prstGeom prst="line">
              <a:avLst/>
            </a:prstGeom>
            <a:ln w="47625">
              <a:solidFill>
                <a:schemeClr val="bg2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5" name="Straight Connector 24"/>
            <p:cNvCxnSpPr/>
            <p:nvPr/>
          </p:nvCxnSpPr>
          <p:spPr>
            <a:xfrm>
              <a:off x="5181600" y="5486400"/>
              <a:ext cx="990600" cy="0"/>
            </a:xfrm>
            <a:prstGeom prst="line">
              <a:avLst/>
            </a:prstGeom>
            <a:ln w="47625">
              <a:solidFill>
                <a:schemeClr val="bg2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6" name="Straight Connector 25"/>
            <p:cNvCxnSpPr/>
            <p:nvPr/>
          </p:nvCxnSpPr>
          <p:spPr>
            <a:xfrm>
              <a:off x="4419600" y="6248400"/>
              <a:ext cx="1524000" cy="0"/>
            </a:xfrm>
            <a:prstGeom prst="line">
              <a:avLst/>
            </a:prstGeom>
            <a:ln w="47625">
              <a:solidFill>
                <a:schemeClr val="bg2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28" name="Straight Connector 27"/>
            <p:cNvCxnSpPr/>
            <p:nvPr/>
          </p:nvCxnSpPr>
          <p:spPr>
            <a:xfrm>
              <a:off x="5715000" y="5486400"/>
              <a:ext cx="0" cy="762000"/>
            </a:xfrm>
            <a:prstGeom prst="line">
              <a:avLst/>
            </a:prstGeom>
            <a:ln w="47625">
              <a:solidFill>
                <a:schemeClr val="bg2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1" name="Straight Connector 30"/>
            <p:cNvCxnSpPr/>
            <p:nvPr/>
          </p:nvCxnSpPr>
          <p:spPr>
            <a:xfrm>
              <a:off x="4419600" y="5486400"/>
              <a:ext cx="0" cy="762000"/>
            </a:xfrm>
            <a:prstGeom prst="line">
              <a:avLst/>
            </a:prstGeom>
            <a:ln w="47625">
              <a:solidFill>
                <a:schemeClr val="bg2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32" name="Group 31"/>
          <p:cNvGrpSpPr/>
          <p:nvPr/>
        </p:nvGrpSpPr>
        <p:grpSpPr>
          <a:xfrm>
            <a:off x="1977355" y="5486400"/>
            <a:ext cx="1604045" cy="995065"/>
            <a:chOff x="3653755" y="5486400"/>
            <a:chExt cx="1604045" cy="995065"/>
          </a:xfrm>
        </p:grpSpPr>
        <p:sp>
          <p:nvSpPr>
            <p:cNvPr id="33" name="TextBox 32"/>
            <p:cNvSpPr txBox="1"/>
            <p:nvPr/>
          </p:nvSpPr>
          <p:spPr>
            <a:xfrm>
              <a:off x="3653755" y="6019800"/>
              <a:ext cx="1604045" cy="461665"/>
            </a:xfrm>
            <a:prstGeom prst="rect">
              <a:avLst/>
            </a:prstGeom>
            <a:solidFill>
              <a:schemeClr val="bg2"/>
            </a:solidFill>
          </p:spPr>
          <p:txBody>
            <a:bodyPr wrap="square" rtlCol="0">
              <a:spAutoFit/>
            </a:bodyPr>
            <a:lstStyle/>
            <a:p>
              <a:pPr algn="r"/>
              <a:r>
                <a:rPr lang="en-US" sz="2400" dirty="0"/>
                <a:t>r</a:t>
              </a:r>
              <a:r>
                <a:rPr lang="en-US" sz="2400" dirty="0" smtClean="0"/>
                <a:t>eturn type</a:t>
              </a:r>
              <a:endParaRPr lang="en-US" sz="2400" dirty="0"/>
            </a:p>
          </p:txBody>
        </p:sp>
        <p:cxnSp>
          <p:nvCxnSpPr>
            <p:cNvPr id="34" name="Straight Connector 33"/>
            <p:cNvCxnSpPr/>
            <p:nvPr/>
          </p:nvCxnSpPr>
          <p:spPr>
            <a:xfrm>
              <a:off x="3886200" y="5486400"/>
              <a:ext cx="990600" cy="0"/>
            </a:xfrm>
            <a:prstGeom prst="line">
              <a:avLst/>
            </a:prstGeom>
            <a:ln w="47625">
              <a:solidFill>
                <a:schemeClr val="bg2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  <p:cxnSp>
          <p:nvCxnSpPr>
            <p:cNvPr id="38" name="Straight Connector 37"/>
            <p:cNvCxnSpPr>
              <a:endCxn id="33" idx="0"/>
            </p:cNvCxnSpPr>
            <p:nvPr/>
          </p:nvCxnSpPr>
          <p:spPr>
            <a:xfrm>
              <a:off x="4415755" y="5486400"/>
              <a:ext cx="40023" cy="533400"/>
            </a:xfrm>
            <a:prstGeom prst="line">
              <a:avLst/>
            </a:prstGeom>
            <a:ln w="47625">
              <a:solidFill>
                <a:schemeClr val="bg2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  <p:grpSp>
        <p:nvGrpSpPr>
          <p:cNvPr id="40" name="Group 39"/>
          <p:cNvGrpSpPr/>
          <p:nvPr/>
        </p:nvGrpSpPr>
        <p:grpSpPr>
          <a:xfrm>
            <a:off x="4114800" y="3886200"/>
            <a:ext cx="4495800" cy="1200328"/>
            <a:chOff x="4114800" y="3886200"/>
            <a:chExt cx="4495800" cy="1200328"/>
          </a:xfrm>
        </p:grpSpPr>
        <p:sp>
          <p:nvSpPr>
            <p:cNvPr id="23" name="TextBox 22"/>
            <p:cNvSpPr txBox="1"/>
            <p:nvPr/>
          </p:nvSpPr>
          <p:spPr>
            <a:xfrm>
              <a:off x="6477000" y="3886200"/>
              <a:ext cx="2133600" cy="1200328"/>
            </a:xfrm>
            <a:prstGeom prst="rect">
              <a:avLst/>
            </a:prstGeom>
            <a:solidFill>
              <a:schemeClr val="accent6">
                <a:lumMod val="20000"/>
                <a:lumOff val="80000"/>
              </a:schemeClr>
            </a:solidFill>
          </p:spPr>
          <p:txBody>
            <a:bodyPr wrap="square" rtlCol="0">
              <a:spAutoFit/>
            </a:bodyPr>
            <a:lstStyle/>
            <a:p>
              <a:pPr algn="r"/>
              <a:r>
                <a:rPr lang="en-US" sz="2400" dirty="0" smtClean="0"/>
                <a:t>Specification:</a:t>
              </a:r>
            </a:p>
            <a:p>
              <a:pPr algn="r"/>
              <a:r>
                <a:rPr lang="en-US" sz="2400" dirty="0"/>
                <a:t>i</a:t>
              </a:r>
              <a:r>
                <a:rPr lang="en-US" sz="2400" dirty="0" smtClean="0"/>
                <a:t>n comment</a:t>
              </a:r>
            </a:p>
            <a:p>
              <a:pPr algn="r"/>
              <a:r>
                <a:rPr lang="en-US" sz="2400" dirty="0"/>
                <a:t>b</a:t>
              </a:r>
              <a:r>
                <a:rPr lang="en-US" sz="2400" dirty="0" smtClean="0"/>
                <a:t>efore function</a:t>
              </a:r>
              <a:endParaRPr lang="en-US" sz="2400" dirty="0"/>
            </a:p>
          </p:txBody>
        </p:sp>
        <p:cxnSp>
          <p:nvCxnSpPr>
            <p:cNvPr id="39" name="Straight Connector 38"/>
            <p:cNvCxnSpPr/>
            <p:nvPr/>
          </p:nvCxnSpPr>
          <p:spPr>
            <a:xfrm flipH="1">
              <a:off x="4114800" y="4876800"/>
              <a:ext cx="2438400" cy="0"/>
            </a:xfrm>
            <a:prstGeom prst="line">
              <a:avLst/>
            </a:prstGeom>
            <a:ln w="57150">
              <a:solidFill>
                <a:schemeClr val="accent1">
                  <a:lumMod val="50000"/>
                </a:schemeClr>
              </a:solidFill>
            </a:ln>
            <a:effectLst/>
          </p:spPr>
          <p:style>
            <a:lnRef idx="2">
              <a:schemeClr val="accent1"/>
            </a:lnRef>
            <a:fillRef idx="0">
              <a:schemeClr val="accent1"/>
            </a:fillRef>
            <a:effectRef idx="1">
              <a:schemeClr val="accent1"/>
            </a:effectRef>
            <a:fontRef idx="minor">
              <a:schemeClr val="tx1"/>
            </a:fontRef>
          </p:style>
        </p:cxnSp>
      </p:grpSp>
    </p:spTree>
    <p:extLst>
      <p:ext uri="{BB962C8B-B14F-4D97-AF65-F5344CB8AC3E}">
        <p14:creationId xmlns:p14="http://schemas.microsoft.com/office/powerpoint/2010/main" val="3765444062"/>
      </p:ext>
    </p:extLst>
  </p:cSld>
  <p:clrMapOvr>
    <a:masterClrMapping/>
  </p:clrMapOvr>
  <p:timing>
    <p:tnLst>
      <p:par>
        <p:cTn xmlns:p14="http://schemas.microsoft.com/office/powerpoint/2010/main"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9" fill="hold">
                      <p:stCondLst>
                        <p:cond delay="indefinite"/>
                      </p:stCondLst>
                      <p:childTnLst>
                        <p:par>
                          <p:cTn id="10" fill="hold">
                            <p:stCondLst>
                              <p:cond delay="0"/>
                            </p:stCondLst>
                            <p:childTnLst>
                              <p:par>
                                <p:cTn id="11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3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4" fill="hold">
                      <p:stCondLst>
                        <p:cond delay="indefinite"/>
                      </p:stCondLst>
                      <p:childTnLst>
                        <p:par>
                          <p:cTn id="15" fill="hold">
                            <p:stCondLst>
                              <p:cond delay="0"/>
                            </p:stCondLst>
                            <p:childTnLst>
                              <p:par>
                                <p:cTn id="16" presetID="9" presetClass="entr" presetSubtype="0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dissolve">
                                      <p:cBhvr>
                                        <p:cTn id="18" dur="5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  <p:par>
                    <p:cTn id="19" fill="hold">
                      <p:stCondLst>
                        <p:cond delay="indefinite"/>
                      </p:stCondLst>
                      <p:childTnLst>
                        <p:par>
                          <p:cTn id="20" fill="hold">
                            <p:stCondLst>
                              <p:cond delay="0"/>
                            </p:stCondLst>
                            <p:childTnLst>
                              <p:par>
                                <p:cTn id="21" presetID="12" presetClass="entr" presetSubtype="2" fill="hold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23" dur="500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+#ppt_w*1.125000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Effect transition="in" filter="wipe(left)">
                                      <p:cBhvr>
                                        <p:cTn id="24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18" grpId="0"/>
    </p:bldLst>
  </p:timing>
</p:sld>
</file>

<file path=ppt/theme/_rels/theme1.xml.rels><?xml version="1.0" encoding="UTF-8" standalone="yes"?>
<Relationships xmlns="http://schemas.openxmlformats.org/package/2006/relationships"><Relationship Id="rId1" Type="http://schemas.openxmlformats.org/officeDocument/2006/relationships/image" Target="../media/image1.jpeg"/><Relationship Id="rId2" Type="http://schemas.openxmlformats.org/officeDocument/2006/relationships/image" Target="../media/image2.jpeg"/></Relationships>
</file>

<file path=ppt/theme/theme1.xml><?xml version="1.0" encoding="utf-8"?>
<a:theme xmlns:a="http://schemas.openxmlformats.org/drawingml/2006/main" name="Median">
  <a:themeElements>
    <a:clrScheme name="Median">
      <a:dk1>
        <a:sysClr val="windowText" lastClr="000000"/>
      </a:dk1>
      <a:lt1>
        <a:sysClr val="window" lastClr="FFFFFF"/>
      </a:lt1>
      <a:dk2>
        <a:srgbClr val="775F55"/>
      </a:dk2>
      <a:lt2>
        <a:srgbClr val="EBDDC3"/>
      </a:lt2>
      <a:accent1>
        <a:srgbClr val="94B6D2"/>
      </a:accent1>
      <a:accent2>
        <a:srgbClr val="DD8047"/>
      </a:accent2>
      <a:accent3>
        <a:srgbClr val="A5AB81"/>
      </a:accent3>
      <a:accent4>
        <a:srgbClr val="D8B25C"/>
      </a:accent4>
      <a:accent5>
        <a:srgbClr val="7BA79D"/>
      </a:accent5>
      <a:accent6>
        <a:srgbClr val="968C8C"/>
      </a:accent6>
      <a:hlink>
        <a:srgbClr val="F7B615"/>
      </a:hlink>
      <a:folHlink>
        <a:srgbClr val="704404"/>
      </a:folHlink>
    </a:clrScheme>
    <a:fontScheme name="Median">
      <a:maj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ajorFont>
      <a:minorFont>
        <a:latin typeface="Tw Cen MT"/>
        <a:ea typeface=""/>
        <a:cs typeface=""/>
        <a:font script="Grek" typeface="Calibri"/>
        <a:font script="Cyrl" typeface="Calibri"/>
        <a:font script="Jpan" typeface="HGPｺﾞｼｯｸE"/>
        <a:font script="Hang" typeface="HY얕은샘물M"/>
        <a:font script="Hans" typeface="华文仿宋"/>
        <a:font script="Hant" typeface="微軟正黑體"/>
        <a:font script="Arab" typeface="Arial"/>
        <a:font script="Hebr" typeface="Levenim MT"/>
        <a:font script="Thai" typeface="FreesiaUPC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ahoma"/>
        <a:font script="Uigh" typeface="Microsoft Uighur"/>
      </a:minorFont>
    </a:fontScheme>
    <a:fmtScheme name="Median">
      <a:fillStyleLst>
        <a:solidFill>
          <a:schemeClr val="phClr"/>
        </a:solidFill>
        <a:solidFill>
          <a:schemeClr val="phClr">
            <a:tint val="50000"/>
          </a:schemeClr>
        </a:solidFill>
        <a:solidFill>
          <a:schemeClr val="phClr"/>
        </a:solidFill>
      </a:fillStyleLst>
      <a:lnStyleLst>
        <a:ln w="10000" cap="flat" cmpd="sng" algn="ctr">
          <a:solidFill>
            <a:schemeClr val="phClr"/>
          </a:solidFill>
          <a:prstDash val="solid"/>
        </a:ln>
        <a:ln w="19050" cap="flat" cmpd="sng" algn="ctr">
          <a:solidFill>
            <a:schemeClr val="phClr"/>
          </a:solidFill>
          <a:prstDash val="solid"/>
        </a:ln>
        <a:ln w="47625" cap="flat" cmpd="dbl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30000" dir="5400000" rotWithShape="0">
              <a:srgbClr val="000000">
                <a:alpha val="45000"/>
              </a:srgbClr>
            </a:outerShdw>
          </a:effectLst>
        </a:effectStyle>
        <a:effectStyle>
          <a:effectLst>
            <a:outerShdw blurRad="38100" dist="25400" dir="5400000" rotWithShape="0">
              <a:srgbClr val="000000">
                <a:alpha val="35000"/>
              </a:srgbClr>
            </a:outerShdw>
          </a:effectLst>
          <a:scene3d>
            <a:camera prst="isometricTopDown" fov="0">
              <a:rot lat="0" lon="0" rev="0"/>
            </a:camera>
            <a:lightRig rig="balanced" dir="t">
              <a:rot lat="0" lon="0" rev="13800000"/>
            </a:lightRig>
          </a:scene3d>
          <a:sp3d extrusionH="12700" prstMaterial="plastic">
            <a:bevelT w="38100" h="25400" prst="softRound"/>
            <a:contourClr>
              <a:schemeClr val="phClr"/>
            </a:contourClr>
          </a:sp3d>
        </a:effectStyle>
      </a:effectStyleLst>
      <a:bgFillStyleLst>
        <a:solidFill>
          <a:schemeClr val="phClr"/>
        </a:solidFill>
        <a:blipFill>
          <a:blip xmlns:r="http://schemas.openxmlformats.org/officeDocument/2006/relationships" r:embed="rId1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  <a:blipFill>
          <a:blip xmlns:r="http://schemas.openxmlformats.org/officeDocument/2006/relationships" r:embed="rId2">
            <a:duotone>
              <a:schemeClr val="phClr">
                <a:shade val="90000"/>
                <a:satMod val="140000"/>
              </a:schemeClr>
              <a:schemeClr val="phClr">
                <a:satMod val="120000"/>
              </a:schemeClr>
            </a:duotone>
          </a:blip>
          <a:tile tx="0" ty="0" sx="100000" sy="100000" flip="none" algn="tl"/>
        </a:blip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3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1F497D"/>
      </a:dk2>
      <a:lt2>
        <a:srgbClr val="EEECE1"/>
      </a:lt2>
      <a:accent1>
        <a:srgbClr val="4F81BD"/>
      </a:accent1>
      <a:accent2>
        <a:srgbClr val="C0504D"/>
      </a:accent2>
      <a:accent3>
        <a:srgbClr val="9BBB59"/>
      </a:accent3>
      <a:accent4>
        <a:srgbClr val="8064A2"/>
      </a:accent4>
      <a:accent5>
        <a:srgbClr val="4BACC6"/>
      </a:accent5>
      <a:accent6>
        <a:srgbClr val="F79646"/>
      </a:accent6>
      <a:hlink>
        <a:srgbClr val="0000FF"/>
      </a:hlink>
      <a:folHlink>
        <a:srgbClr val="800080"/>
      </a:folHlink>
    </a:clrScheme>
    <a:fontScheme name="Office">
      <a:maj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Times New Roman"/>
        <a:font script="Hebr" typeface="Times New Roman"/>
        <a:font script="Thai" typeface="Angsana New"/>
        <a:font script="Ethi" typeface="Nyala"/>
        <a:font script="Beng" typeface="Vrinda"/>
        <a:font script="Gujr" typeface="Shruti"/>
        <a:font script="Khmr" typeface="MoolBoran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Times New Roman"/>
        <a:font script="Uigh" typeface="Microsoft Uighur"/>
      </a:majorFont>
      <a:minorFont>
        <a:latin typeface="Calibri"/>
        <a:ea typeface=""/>
        <a:cs typeface=""/>
        <a:font script="Jpan" typeface="ＭＳ Ｐゴシック"/>
        <a:font script="Hang" typeface="맑은 고딕"/>
        <a:font script="Hans" typeface="宋体"/>
        <a:font script="Hant" typeface="新細明體"/>
        <a:font script="Arab" typeface="Arial"/>
        <a:font script="Hebr" typeface="Arial"/>
        <a:font script="Thai" typeface="Cordia New"/>
        <a:font script="Ethi" typeface="Nyala"/>
        <a:font script="Beng" typeface="Vrinda"/>
        <a:font script="Gujr" typeface="Shruti"/>
        <a:font script="Khmr" typeface="DaunPenh"/>
        <a:font script="Knda" typeface="Tunga"/>
        <a:font script="Guru" typeface="Raavi"/>
        <a:font script="Cans" typeface="Euphemia"/>
        <a:font script="Cher" typeface="Plantagenet Cherokee"/>
        <a:font script="Yiii" typeface="Microsoft Yi Baiti"/>
        <a:font script="Tibt" typeface="Microsoft Himalaya"/>
        <a:font script="Thaa" typeface="MV Boli"/>
        <a:font script="Deva" typeface="Mangal"/>
        <a:font script="Telu" typeface="Gautami"/>
        <a:font script="Taml" typeface="Latha"/>
        <a:font script="Syrc" typeface="Estrangelo Edessa"/>
        <a:font script="Orya" typeface="Kalinga"/>
        <a:font script="Mlym" typeface="Kartika"/>
        <a:font script="Laoo" typeface="DokChampa"/>
        <a:font script="Sinh" typeface="Iskoola Pota"/>
        <a:font script="Mong" typeface="Mongolian Baiti"/>
        <a:font script="Viet" typeface="Arial"/>
        <a:font script="Uigh" typeface="Microsoft Uighur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</a:ln>
        <a:ln w="25400" cap="flat" cmpd="sng" algn="ctr">
          <a:solidFill>
            <a:schemeClr val="phClr"/>
          </a:solidFill>
          <a:prstDash val="solid"/>
        </a:ln>
        <a:ln w="38100" cap="flat" cmpd="sng" algn="ctr">
          <a:solidFill>
            <a:schemeClr val="phClr"/>
          </a:solidFill>
          <a:prstDash val="solid"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>Median</Template>
  <TotalTime>5606</TotalTime>
  <Words>2819</Words>
  <Application>Microsoft Macintosh PowerPoint</Application>
  <PresentationFormat>On-screen Show (4:3)</PresentationFormat>
  <Paragraphs>386</Paragraphs>
  <Slides>35</Slides>
  <Notes>5</Notes>
  <HiddenSlides>0</HiddenSlides>
  <MMClips>0</MMClips>
  <ScaleCrop>false</ScaleCrop>
  <HeadingPairs>
    <vt:vector size="4" baseType="variant">
      <vt:variant>
        <vt:lpstr>Theme</vt:lpstr>
      </vt:variant>
      <vt:variant>
        <vt:i4>1</vt:i4>
      </vt:variant>
      <vt:variant>
        <vt:lpstr>Slide Titles</vt:lpstr>
      </vt:variant>
      <vt:variant>
        <vt:i4>35</vt:i4>
      </vt:variant>
    </vt:vector>
  </HeadingPairs>
  <TitlesOfParts>
    <vt:vector size="36" baseType="lpstr">
      <vt:lpstr>Median</vt:lpstr>
      <vt:lpstr>CS/ENGRD 2110 Fall 2016</vt:lpstr>
      <vt:lpstr>Welcome to CS2110!</vt:lpstr>
      <vt:lpstr>Did you receive an email from us Sunday?</vt:lpstr>
      <vt:lpstr>Welcome to CS2110!</vt:lpstr>
      <vt:lpstr>Usefulness of 2110</vt:lpstr>
      <vt:lpstr>Usefulness of 2110</vt:lpstr>
      <vt:lpstr>Is CS2110 right for you?</vt:lpstr>
      <vt:lpstr>Homework!</vt:lpstr>
      <vt:lpstr>Lectures</vt:lpstr>
      <vt:lpstr>Sections (Recitations)</vt:lpstr>
      <vt:lpstr>CS2111</vt:lpstr>
      <vt:lpstr>Academic Excellence Workshops</vt:lpstr>
      <vt:lpstr>Piazza</vt:lpstr>
      <vt:lpstr>Resources</vt:lpstr>
      <vt:lpstr>Obtaining Java and Eclipse</vt:lpstr>
      <vt:lpstr>DrJava IDE</vt:lpstr>
      <vt:lpstr>Coursework</vt:lpstr>
      <vt:lpstr>Assignments: a real learning experience</vt:lpstr>
      <vt:lpstr>Assignments: a real learning experience</vt:lpstr>
      <vt:lpstr>Academic Integrity… Trust but verify!</vt:lpstr>
      <vt:lpstr>Types in Java</vt:lpstr>
      <vt:lpstr>Type: Set of values          together with operations on them.</vt:lpstr>
      <vt:lpstr>The integers as the basis</vt:lpstr>
      <vt:lpstr>Type: Set of values          together with operations on them.</vt:lpstr>
      <vt:lpstr>Weakly typed versus strongly typed</vt:lpstr>
      <vt:lpstr>Type: Set of values          together with operations on them.</vt:lpstr>
      <vt:lpstr>Most-used ‘primitive’ types</vt:lpstr>
      <vt:lpstr>About ‘primitive’ type int</vt:lpstr>
      <vt:lpstr>Primitive number types</vt:lpstr>
      <vt:lpstr>Casting among types</vt:lpstr>
      <vt:lpstr>Char is a number type!</vt:lpstr>
      <vt:lpstr>Basic variable declaration</vt:lpstr>
      <vt:lpstr>Assignment statement</vt:lpstr>
      <vt:lpstr>Assignment statement type restriction</vt:lpstr>
      <vt:lpstr>A function in Matlab, Python, and Java</vt:lpstr>
    </vt:vector>
  </TitlesOfParts>
  <LinksUpToDate>false</LinksUpToDate>
  <SharedDoc>false</SharedDoc>
  <HyperlinksChanged>false</HyperlinksChanged>
  <AppVersion>14.0000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CS/ENGRD 2110 (formerly CS 211) Fall 2009</dc:title>
  <dc:creator>Ken</dc:creator>
  <cp:lastModifiedBy>David Gries</cp:lastModifiedBy>
  <cp:revision>252</cp:revision>
  <cp:lastPrinted>2016-01-26T18:32:06Z</cp:lastPrinted>
  <dcterms:created xsi:type="dcterms:W3CDTF">2006-08-16T00:00:00Z</dcterms:created>
  <dcterms:modified xsi:type="dcterms:W3CDTF">2016-08-23T15:37:45Z</dcterms:modified>
</cp:coreProperties>
</file>