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8"/>
  </p:notesMasterIdLst>
  <p:handoutMasterIdLst>
    <p:handoutMasterId r:id="rId29"/>
  </p:handoutMasterIdLst>
  <p:sldIdLst>
    <p:sldId id="256" r:id="rId2"/>
    <p:sldId id="257" r:id="rId3"/>
    <p:sldId id="278" r:id="rId4"/>
    <p:sldId id="258" r:id="rId5"/>
    <p:sldId id="259" r:id="rId6"/>
    <p:sldId id="260" r:id="rId7"/>
    <p:sldId id="261" r:id="rId8"/>
    <p:sldId id="262" r:id="rId9"/>
    <p:sldId id="263" r:id="rId10"/>
    <p:sldId id="264" r:id="rId11"/>
    <p:sldId id="265" r:id="rId12"/>
    <p:sldId id="279" r:id="rId13"/>
    <p:sldId id="266" r:id="rId14"/>
    <p:sldId id="267" r:id="rId15"/>
    <p:sldId id="268" r:id="rId16"/>
    <p:sldId id="269" r:id="rId17"/>
    <p:sldId id="280" r:id="rId18"/>
    <p:sldId id="270" r:id="rId19"/>
    <p:sldId id="271" r:id="rId20"/>
    <p:sldId id="272" r:id="rId21"/>
    <p:sldId id="273" r:id="rId22"/>
    <p:sldId id="274" r:id="rId23"/>
    <p:sldId id="275" r:id="rId24"/>
    <p:sldId id="281" r:id="rId25"/>
    <p:sldId id="276" r:id="rId26"/>
    <p:sldId id="277" r:id="rId2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28" autoAdjust="0"/>
  </p:normalViewPr>
  <p:slideViewPr>
    <p:cSldViewPr snapToGrid="0" snapToObjects="1" showGuides="1">
      <p:cViewPr varScale="1">
        <p:scale>
          <a:sx n="91" d="100"/>
          <a:sy n="91" d="100"/>
        </p:scale>
        <p:origin x="-104" y="-208"/>
      </p:cViewPr>
      <p:guideLst>
        <p:guide orient="horz" pos="1145"/>
        <p:guide pos="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D3C0E1-AA9A-114D-977E-EBF236C9DFF3}" type="datetimeFigureOut">
              <a:rPr lang="en-US" smtClean="0"/>
              <a:t>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83D0EC-6604-7F4F-A28E-F57CCB6EEA9A}" type="slidenum">
              <a:rPr lang="en-US" smtClean="0"/>
              <a:t>‹#›</a:t>
            </a:fld>
            <a:endParaRPr lang="en-US"/>
          </a:p>
        </p:txBody>
      </p:sp>
    </p:spTree>
    <p:extLst>
      <p:ext uri="{BB962C8B-B14F-4D97-AF65-F5344CB8AC3E}">
        <p14:creationId xmlns:p14="http://schemas.microsoft.com/office/powerpoint/2010/main" val="316778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5095613"/>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A</a:t>
            </a:r>
            <a:r>
              <a:rPr lang="en" sz="1200" dirty="0" smtClean="0">
                <a:solidFill>
                  <a:schemeClr val="dk1"/>
                </a:solidFill>
                <a:latin typeface="Calibri"/>
                <a:ea typeface="Calibri"/>
                <a:cs typeface="Calibri"/>
                <a:sym typeface="Calibri"/>
              </a:rPr>
              <a:t>ssume </a:t>
            </a:r>
            <a:r>
              <a:rPr lang="en" sz="1200" dirty="0">
                <a:solidFill>
                  <a:schemeClr val="dk1"/>
                </a:solidFill>
                <a:latin typeface="Calibri"/>
                <a:ea typeface="Calibri"/>
                <a:cs typeface="Calibri"/>
                <a:sym typeface="Calibri"/>
              </a:rPr>
              <a:t>that we’re sorting a number of elements n that is a power of 2. This makes the analysis  easier, and it has another property as well.</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A non-rigorous justification for this: It’s </a:t>
            </a:r>
            <a:r>
              <a:rPr lang="en" sz="1200" dirty="0" smtClean="0">
                <a:solidFill>
                  <a:schemeClr val="dk1"/>
                </a:solidFill>
                <a:latin typeface="Calibri"/>
                <a:ea typeface="Calibri"/>
                <a:cs typeface="Calibri"/>
                <a:sym typeface="Calibri"/>
              </a:rPr>
              <a:t>clear </a:t>
            </a:r>
            <a:r>
              <a:rPr lang="en" sz="1200" dirty="0">
                <a:solidFill>
                  <a:schemeClr val="dk1"/>
                </a:solidFill>
                <a:latin typeface="Calibri"/>
                <a:ea typeface="Calibri"/>
                <a:cs typeface="Calibri"/>
                <a:sym typeface="Calibri"/>
              </a:rPr>
              <a:t>(when we see the code in full) that increasing the number of elements to sort will not make this algorithm run </a:t>
            </a:r>
            <a:r>
              <a:rPr lang="en" sz="1200" i="1" dirty="0">
                <a:solidFill>
                  <a:schemeClr val="dk1"/>
                </a:solidFill>
                <a:latin typeface="Calibri"/>
                <a:ea typeface="Calibri"/>
                <a:cs typeface="Calibri"/>
                <a:sym typeface="Calibri"/>
              </a:rPr>
              <a:t>faster</a:t>
            </a:r>
            <a:r>
              <a:rPr lang="en" sz="1200" dirty="0">
                <a:solidFill>
                  <a:schemeClr val="dk1"/>
                </a:solidFill>
                <a:latin typeface="Calibri"/>
                <a:ea typeface="Calibri"/>
                <a:cs typeface="Calibri"/>
                <a:sym typeface="Calibri"/>
              </a:rPr>
              <a:t>. Therefore, for any value n that is not a power of two, we know it runs faster than running our algorithm with the next power of 2 up elements. This is mostly sufficient for O() runtime analysis. </a:t>
            </a:r>
          </a:p>
          <a:p>
            <a:pPr>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This is merge. You’re going to have to go over this very slowly.</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An array c is created that is a copy of the first array segment we’re merging. The diagrams constitute the loop invariant. They show c, with index m, as well as b, with indices i and j. Go over the diagrams first! Then show (1) how the initalization makes the invariant true, (2) when the loop terminates, the desired answer holds, and (3) each iteration keeps the diagrams true and makes progress toward termination by increasing i.</a:t>
            </a:r>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Idea</a:t>
            </a:r>
            <a:r>
              <a:rPr lang="en" sz="1200" dirty="0" smtClean="0">
                <a:solidFill>
                  <a:schemeClr val="dk1"/>
                </a:solidFill>
                <a:latin typeface="Calibri"/>
                <a:ea typeface="Calibri"/>
                <a:cs typeface="Calibri"/>
                <a:sym typeface="Calibri"/>
              </a:rPr>
              <a:t>: walk </a:t>
            </a:r>
            <a:r>
              <a:rPr lang="en" sz="1200" dirty="0">
                <a:solidFill>
                  <a:schemeClr val="dk1"/>
                </a:solidFill>
                <a:latin typeface="Calibri"/>
                <a:ea typeface="Calibri"/>
                <a:cs typeface="Calibri"/>
                <a:sym typeface="Calibri"/>
              </a:rPr>
              <a:t>through the part of b </a:t>
            </a:r>
            <a:r>
              <a:rPr lang="en-US" sz="1200" dirty="0" smtClean="0">
                <a:solidFill>
                  <a:schemeClr val="dk1"/>
                </a:solidFill>
                <a:latin typeface="Calibri"/>
                <a:ea typeface="Calibri"/>
                <a:cs typeface="Calibri"/>
                <a:sym typeface="Calibri"/>
              </a:rPr>
              <a:t>being </a:t>
            </a:r>
            <a:r>
              <a:rPr lang="en" sz="1200" dirty="0" smtClean="0">
                <a:solidFill>
                  <a:schemeClr val="dk1"/>
                </a:solidFill>
                <a:latin typeface="Calibri"/>
                <a:ea typeface="Calibri"/>
                <a:cs typeface="Calibri"/>
                <a:sym typeface="Calibri"/>
              </a:rPr>
              <a:t>merg</a:t>
            </a:r>
            <a:r>
              <a:rPr lang="en-US" sz="1200" dirty="0" err="1" smtClean="0">
                <a:solidFill>
                  <a:schemeClr val="dk1"/>
                </a:solidFill>
                <a:latin typeface="Calibri"/>
                <a:ea typeface="Calibri"/>
                <a:cs typeface="Calibri"/>
                <a:sym typeface="Calibri"/>
              </a:rPr>
              <a:t>ed</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(this is index i, which goes through the whole part of b </a:t>
            </a:r>
            <a:r>
              <a:rPr lang="en-US" sz="1200" dirty="0" smtClean="0">
                <a:solidFill>
                  <a:schemeClr val="dk1"/>
                </a:solidFill>
                <a:latin typeface="Calibri"/>
                <a:ea typeface="Calibri"/>
                <a:cs typeface="Calibri"/>
                <a:sym typeface="Calibri"/>
              </a:rPr>
              <a:t>being merged</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At each element, </a:t>
            </a:r>
            <a:r>
              <a:rPr lang="en" sz="1200" dirty="0" smtClean="0">
                <a:solidFill>
                  <a:schemeClr val="dk1"/>
                </a:solidFill>
                <a:latin typeface="Calibri"/>
                <a:ea typeface="Calibri"/>
                <a:cs typeface="Calibri"/>
                <a:sym typeface="Calibri"/>
              </a:rPr>
              <a:t>set </a:t>
            </a:r>
            <a:r>
              <a:rPr lang="en" sz="1200" dirty="0">
                <a:solidFill>
                  <a:schemeClr val="dk1"/>
                </a:solidFill>
                <a:latin typeface="Calibri"/>
                <a:ea typeface="Calibri"/>
                <a:cs typeface="Calibri"/>
                <a:sym typeface="Calibri"/>
              </a:rPr>
              <a:t>it </a:t>
            </a:r>
            <a:r>
              <a:rPr lang="en" sz="1200" dirty="0" smtClean="0">
                <a:solidFill>
                  <a:schemeClr val="dk1"/>
                </a:solidFill>
                <a:latin typeface="Calibri"/>
                <a:ea typeface="Calibri"/>
                <a:cs typeface="Calibri"/>
                <a:sym typeface="Calibri"/>
              </a:rPr>
              <a:t>to</a:t>
            </a:r>
            <a:r>
              <a:rPr lang="en-US" sz="1200" baseline="0" dirty="0" smtClean="0">
                <a:solidFill>
                  <a:schemeClr val="dk1"/>
                </a:solidFill>
                <a:latin typeface="Calibri"/>
                <a:ea typeface="Calibri"/>
                <a:cs typeface="Calibri"/>
                <a:sym typeface="Calibri"/>
              </a:rPr>
              <a:t> smaller of</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the next element from c </a:t>
            </a:r>
            <a:r>
              <a:rPr lang="en-US" sz="1200" dirty="0" smtClean="0">
                <a:solidFill>
                  <a:schemeClr val="dk1"/>
                </a:solidFill>
                <a:latin typeface="Calibri"/>
                <a:ea typeface="Calibri"/>
                <a:cs typeface="Calibri"/>
                <a:sym typeface="Calibri"/>
              </a:rPr>
              <a:t>and</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the as yet unsorted part of </a:t>
            </a:r>
            <a:r>
              <a:rPr lang="en-US" sz="1200" dirty="0" smtClean="0">
                <a:solidFill>
                  <a:schemeClr val="dk1"/>
                </a:solidFill>
                <a:latin typeface="Calibri"/>
                <a:ea typeface="Calibri"/>
                <a:cs typeface="Calibri"/>
                <a:sym typeface="Calibri"/>
              </a:rPr>
              <a:t>b</a:t>
            </a:r>
            <a:r>
              <a:rPr lang="en" sz="1200" dirty="0" smtClean="0">
                <a:solidFill>
                  <a:schemeClr val="dk1"/>
                </a:solidFill>
                <a:latin typeface="Calibri"/>
                <a:ea typeface="Calibri"/>
                <a:cs typeface="Calibri"/>
                <a:sym typeface="Calibri"/>
              </a:rPr>
              <a:t>.</a:t>
            </a: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 sz="1200" dirty="0" smtClean="0">
                <a:solidFill>
                  <a:schemeClr val="dk1"/>
                </a:solidFill>
                <a:latin typeface="Calibri"/>
                <a:ea typeface="Calibri"/>
                <a:cs typeface="Calibri"/>
                <a:sym typeface="Calibri"/>
              </a:rPr>
              <a:t>m&gt;e-h </a:t>
            </a:r>
            <a:r>
              <a:rPr lang="en" sz="1200" dirty="0">
                <a:solidFill>
                  <a:schemeClr val="dk1"/>
                </a:solidFill>
                <a:latin typeface="Calibri"/>
                <a:ea typeface="Calibri"/>
                <a:cs typeface="Calibri"/>
                <a:sym typeface="Calibri"/>
              </a:rPr>
              <a:t>means that </a:t>
            </a:r>
            <a:r>
              <a:rPr lang="en" sz="1200" dirty="0" smtClean="0">
                <a:solidFill>
                  <a:schemeClr val="dk1"/>
                </a:solidFill>
                <a:latin typeface="Calibri"/>
                <a:ea typeface="Calibri"/>
                <a:cs typeface="Calibri"/>
                <a:sym typeface="Calibri"/>
              </a:rPr>
              <a:t>all </a:t>
            </a:r>
            <a:r>
              <a:rPr lang="en" sz="1200" dirty="0">
                <a:solidFill>
                  <a:schemeClr val="dk1"/>
                </a:solidFill>
                <a:latin typeface="Calibri"/>
                <a:ea typeface="Calibri"/>
                <a:cs typeface="Calibri"/>
                <a:sym typeface="Calibri"/>
              </a:rPr>
              <a:t>of </a:t>
            </a:r>
            <a:r>
              <a:rPr lang="en" sz="1200" dirty="0" smtClean="0">
                <a:solidFill>
                  <a:schemeClr val="dk1"/>
                </a:solidFill>
                <a:latin typeface="Calibri"/>
                <a:ea typeface="Calibri"/>
                <a:cs typeface="Calibri"/>
                <a:sym typeface="Calibri"/>
              </a:rPr>
              <a:t>c</a:t>
            </a:r>
            <a:r>
              <a:rPr lang="en-US" sz="1200" dirty="0" smtClean="0">
                <a:solidFill>
                  <a:schemeClr val="dk1"/>
                </a:solidFill>
                <a:latin typeface="Calibri"/>
                <a:ea typeface="Calibri"/>
                <a:cs typeface="Calibri"/>
                <a:sym typeface="Calibri"/>
              </a:rPr>
              <a:t> is merged</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so </a:t>
            </a:r>
            <a:r>
              <a:rPr lang="en" sz="1200" dirty="0" smtClean="0">
                <a:solidFill>
                  <a:schemeClr val="dk1"/>
                </a:solidFill>
                <a:latin typeface="Calibri"/>
                <a:ea typeface="Calibri"/>
                <a:cs typeface="Calibri"/>
                <a:sym typeface="Calibri"/>
              </a:rPr>
              <a:t>always </a:t>
            </a:r>
            <a:r>
              <a:rPr lang="en" sz="1200" dirty="0">
                <a:solidFill>
                  <a:schemeClr val="dk1"/>
                </a:solidFill>
                <a:latin typeface="Calibri"/>
                <a:ea typeface="Calibri"/>
                <a:cs typeface="Calibri"/>
                <a:sym typeface="Calibri"/>
              </a:rPr>
              <a:t>add stuff from the as yet unmerged part of b.</a:t>
            </a:r>
          </a:p>
          <a:p>
            <a:pPr lvl="0" rtl="0">
              <a:lnSpc>
                <a:spcPct val="115000"/>
              </a:lnSpc>
              <a:spcBef>
                <a:spcPts val="0"/>
              </a:spcBef>
              <a:buClr>
                <a:schemeClr val="dk1"/>
              </a:buClr>
              <a:buSzPct val="91666"/>
              <a:buFont typeface="Arial"/>
              <a:buNone/>
            </a:pPr>
            <a:r>
              <a:rPr lang="en" sz="1200" dirty="0" smtClean="0">
                <a:solidFill>
                  <a:schemeClr val="dk1"/>
                </a:solidFill>
                <a:latin typeface="Calibri"/>
                <a:ea typeface="Calibri"/>
                <a:cs typeface="Calibri"/>
                <a:sym typeface="Calibri"/>
              </a:rPr>
              <a:t>j&gt;k means </a:t>
            </a:r>
            <a:r>
              <a:rPr lang="en-US" sz="1200" dirty="0" smtClean="0">
                <a:solidFill>
                  <a:schemeClr val="dk1"/>
                </a:solidFill>
                <a:latin typeface="Calibri"/>
                <a:ea typeface="Calibri"/>
                <a:cs typeface="Calibri"/>
                <a:sym typeface="Calibri"/>
              </a:rPr>
              <a:t>that </a:t>
            </a:r>
            <a:r>
              <a:rPr lang="en" sz="1200" dirty="0" smtClean="0">
                <a:solidFill>
                  <a:schemeClr val="dk1"/>
                </a:solidFill>
                <a:latin typeface="Calibri"/>
                <a:ea typeface="Calibri"/>
                <a:cs typeface="Calibri"/>
                <a:sym typeface="Calibri"/>
              </a:rPr>
              <a:t>the </a:t>
            </a:r>
            <a:r>
              <a:rPr lang="en" sz="1200" dirty="0">
                <a:solidFill>
                  <a:schemeClr val="dk1"/>
                </a:solidFill>
                <a:latin typeface="Calibri"/>
                <a:ea typeface="Calibri"/>
                <a:cs typeface="Calibri"/>
                <a:sym typeface="Calibri"/>
              </a:rPr>
              <a:t>to-be-merged part of </a:t>
            </a:r>
            <a:r>
              <a:rPr lang="en" sz="1200" dirty="0" smtClean="0">
                <a:solidFill>
                  <a:schemeClr val="dk1"/>
                </a:solidFill>
                <a:latin typeface="Calibri"/>
                <a:ea typeface="Calibri"/>
                <a:cs typeface="Calibri"/>
                <a:sym typeface="Calibri"/>
              </a:rPr>
              <a:t>b</a:t>
            </a:r>
            <a:r>
              <a:rPr lang="en-US" sz="1200" dirty="0" smtClean="0">
                <a:solidFill>
                  <a:schemeClr val="dk1"/>
                </a:solidFill>
                <a:latin typeface="Calibri"/>
                <a:ea typeface="Calibri"/>
                <a:cs typeface="Calibri"/>
                <a:sym typeface="Calibri"/>
              </a:rPr>
              <a:t> is empty</a:t>
            </a:r>
            <a:r>
              <a:rPr lang="en" sz="1200" dirty="0" smtClean="0">
                <a:solidFill>
                  <a:schemeClr val="dk1"/>
                </a:solidFill>
                <a:latin typeface="Calibri"/>
                <a:ea typeface="Calibri"/>
                <a:cs typeface="Calibri"/>
                <a:sym typeface="Calibri"/>
              </a:rPr>
              <a:t>, </a:t>
            </a:r>
            <a:r>
              <a:rPr lang="en" sz="1200" dirty="0">
                <a:solidFill>
                  <a:schemeClr val="dk1"/>
                </a:solidFill>
                <a:latin typeface="Calibri"/>
                <a:ea typeface="Calibri"/>
                <a:cs typeface="Calibri"/>
                <a:sym typeface="Calibri"/>
              </a:rPr>
              <a:t>so we just add stuff from c. </a:t>
            </a:r>
          </a:p>
          <a:p>
            <a:pPr rtl="0">
              <a:spcBef>
                <a:spcPts val="0"/>
              </a:spcBef>
              <a:buNone/>
            </a:pPr>
            <a:endParaRPr dirty="0"/>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Two things in merge take “significant” time to execute. Executing the body of this loop involves at most one </a:t>
            </a:r>
            <a:r>
              <a:rPr lang="en" sz="1200" dirty="0" smtClean="0">
                <a:solidFill>
                  <a:schemeClr val="dk1"/>
                </a:solidFill>
                <a:latin typeface="Calibri"/>
                <a:ea typeface="Calibri"/>
                <a:cs typeface="Calibri"/>
                <a:sym typeface="Calibri"/>
              </a:rPr>
              <a:t>comparison. </a:t>
            </a:r>
            <a:r>
              <a:rPr lang="en" sz="1200" dirty="0">
                <a:solidFill>
                  <a:schemeClr val="dk1"/>
                </a:solidFill>
                <a:latin typeface="Calibri"/>
                <a:ea typeface="Calibri"/>
                <a:cs typeface="Calibri"/>
                <a:sym typeface="Calibri"/>
              </a:rPr>
              <a:t>The loop is iterated at most (k+1-h) times, so </a:t>
            </a:r>
            <a:r>
              <a:rPr lang="en" sz="1200" dirty="0" smtClean="0">
                <a:solidFill>
                  <a:schemeClr val="dk1"/>
                </a:solidFill>
                <a:latin typeface="Calibri"/>
                <a:ea typeface="Calibri"/>
                <a:cs typeface="Calibri"/>
                <a:sym typeface="Calibri"/>
              </a:rPr>
              <a:t>the </a:t>
            </a:r>
            <a:r>
              <a:rPr lang="en" sz="1200" dirty="0">
                <a:solidFill>
                  <a:schemeClr val="dk1"/>
                </a:solidFill>
                <a:latin typeface="Calibri"/>
                <a:ea typeface="Calibri"/>
                <a:cs typeface="Calibri"/>
                <a:sym typeface="Calibri"/>
              </a:rPr>
              <a:t>number of comparisons involved is no more than the size of the array </a:t>
            </a:r>
            <a:r>
              <a:rPr lang="en" sz="1200" dirty="0" smtClean="0">
                <a:solidFill>
                  <a:schemeClr val="dk1"/>
                </a:solidFill>
                <a:latin typeface="Calibri"/>
                <a:ea typeface="Calibri"/>
                <a:cs typeface="Calibri"/>
                <a:sym typeface="Calibri"/>
              </a:rPr>
              <a:t>segment.</a:t>
            </a: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One might worry that creating copy c takes too much time, but it involves only copying e+1-h elements, so ultimately the time it takes is within O(k+1-h), which is what the loop part takes anyway.</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We can therefore safely say that this method takes O(k-h) time. </a:t>
            </a:r>
          </a:p>
          <a:p>
            <a:pPr>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Back to mergeSort:</a:t>
            </a:r>
          </a:p>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We now know the number of comparisons merge takes, so to prove the number of comparisons the algorithm takes as a whole, we must figure out how to deal with this recursion.</a:t>
            </a:r>
          </a:p>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To this end, we create T().</a:t>
            </a:r>
          </a:p>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Here we have a base case (time to sort 1 element is 0), and a recursive case (time to sort n elements is twice the time to sort n/2, plus n more time).</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Remember that we’re only using n = powers of 2, for simplicity. </a:t>
            </a:r>
          </a:p>
          <a:p>
            <a:pPr>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This is the “recursion tree” for mergeSort. We </a:t>
            </a:r>
            <a:r>
              <a:rPr lang="en" sz="1200" dirty="0" smtClean="0">
                <a:solidFill>
                  <a:schemeClr val="dk1"/>
                </a:solidFill>
                <a:latin typeface="Calibri"/>
                <a:ea typeface="Calibri"/>
                <a:cs typeface="Calibri"/>
                <a:sym typeface="Calibri"/>
              </a:rPr>
              <a:t>calculate </a:t>
            </a:r>
            <a:r>
              <a:rPr lang="en" sz="1200" dirty="0">
                <a:solidFill>
                  <a:schemeClr val="dk1"/>
                </a:solidFill>
                <a:latin typeface="Calibri"/>
                <a:ea typeface="Calibri"/>
                <a:cs typeface="Calibri"/>
                <a:sym typeface="Calibri"/>
              </a:rPr>
              <a:t>the time it takes to perform the merges at each “level of recursion.” </a:t>
            </a:r>
            <a:r>
              <a:rPr lang="en-US" sz="1200" dirty="0" smtClean="0">
                <a:solidFill>
                  <a:schemeClr val="dk1"/>
                </a:solidFill>
                <a:latin typeface="Calibri"/>
                <a:ea typeface="Calibri"/>
                <a:cs typeface="Calibri"/>
                <a:sym typeface="Calibri"/>
              </a:rPr>
              <a:t>At</a:t>
            </a:r>
            <a:r>
              <a:rPr lang="en" sz="1200" dirty="0" smtClean="0">
                <a:solidFill>
                  <a:schemeClr val="dk1"/>
                </a:solidFill>
                <a:latin typeface="Calibri"/>
                <a:ea typeface="Calibri"/>
                <a:cs typeface="Calibri"/>
                <a:sym typeface="Calibri"/>
              </a:rPr>
              <a:t>t </a:t>
            </a:r>
            <a:r>
              <a:rPr lang="en" sz="1200" dirty="0">
                <a:solidFill>
                  <a:schemeClr val="dk1"/>
                </a:solidFill>
                <a:latin typeface="Calibri"/>
                <a:ea typeface="Calibri"/>
                <a:cs typeface="Calibri"/>
                <a:sym typeface="Calibri"/>
              </a:rPr>
              <a:t>the highest level, </a:t>
            </a:r>
            <a:r>
              <a:rPr lang="en-US" sz="1200" dirty="0" smtClean="0">
                <a:solidFill>
                  <a:schemeClr val="dk1"/>
                </a:solidFill>
                <a:latin typeface="Calibri"/>
                <a:ea typeface="Calibri"/>
                <a:cs typeface="Calibri"/>
                <a:sym typeface="Calibri"/>
              </a:rPr>
              <a:t>merging </a:t>
            </a:r>
            <a:r>
              <a:rPr lang="en" sz="1200" dirty="0" smtClean="0">
                <a:solidFill>
                  <a:schemeClr val="dk1"/>
                </a:solidFill>
                <a:latin typeface="Calibri"/>
                <a:ea typeface="Calibri"/>
                <a:cs typeface="Calibri"/>
                <a:sym typeface="Calibri"/>
              </a:rPr>
              <a:t>n </a:t>
            </a:r>
            <a:r>
              <a:rPr lang="en" sz="1200" dirty="0">
                <a:solidFill>
                  <a:schemeClr val="dk1"/>
                </a:solidFill>
                <a:latin typeface="Calibri"/>
                <a:ea typeface="Calibri"/>
                <a:cs typeface="Calibri"/>
                <a:sym typeface="Calibri"/>
              </a:rPr>
              <a:t>elements takes n time. Before that can happen, the algorithm must make two merges of n/2 elements each, which take n/2 comparisons each, </a:t>
            </a:r>
            <a:r>
              <a:rPr lang="en-US" sz="1200" dirty="0" smtClean="0">
                <a:solidFill>
                  <a:schemeClr val="dk1"/>
                </a:solidFill>
                <a:latin typeface="Calibri"/>
                <a:ea typeface="Calibri"/>
                <a:cs typeface="Calibri"/>
                <a:sym typeface="Calibri"/>
              </a:rPr>
              <a:t>for </a:t>
            </a:r>
            <a:r>
              <a:rPr lang="en" sz="1200" dirty="0" smtClean="0">
                <a:solidFill>
                  <a:schemeClr val="dk1"/>
                </a:solidFill>
                <a:latin typeface="Calibri"/>
                <a:ea typeface="Calibri"/>
                <a:cs typeface="Calibri"/>
                <a:sym typeface="Calibri"/>
              </a:rPr>
              <a:t>a </a:t>
            </a:r>
            <a:r>
              <a:rPr lang="en" sz="1200" dirty="0">
                <a:solidFill>
                  <a:schemeClr val="dk1"/>
                </a:solidFill>
                <a:latin typeface="Calibri"/>
                <a:ea typeface="Calibri"/>
                <a:cs typeface="Calibri"/>
                <a:sym typeface="Calibri"/>
              </a:rPr>
              <a:t>total of n time. Before those can happen, they each call a pair of merges of n/4 elements each. That’s 4 merges of n/4 elements each, for a total of n time.</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There are lg n levels to this </a:t>
            </a:r>
            <a:r>
              <a:rPr lang="en" sz="1200" dirty="0" smtClean="0">
                <a:solidFill>
                  <a:schemeClr val="dk1"/>
                </a:solidFill>
                <a:latin typeface="Calibri"/>
                <a:ea typeface="Calibri"/>
                <a:cs typeface="Calibri"/>
                <a:sym typeface="Calibri"/>
              </a:rPr>
              <a:t>tree</a:t>
            </a:r>
            <a:r>
              <a:rPr lang="en-US" sz="1200" baseline="0" dirty="0" smtClean="0">
                <a:solidFill>
                  <a:schemeClr val="dk1"/>
                </a:solidFill>
                <a:latin typeface="Calibri"/>
                <a:ea typeface="Calibri"/>
                <a:cs typeface="Calibri"/>
                <a:sym typeface="Calibri"/>
              </a:rPr>
              <a:t> –</a:t>
            </a:r>
            <a:r>
              <a:rPr lang="en" sz="1200" dirty="0" smtClean="0">
                <a:solidFill>
                  <a:schemeClr val="dk1"/>
                </a:solidFill>
                <a:latin typeface="Calibri"/>
                <a:ea typeface="Calibri"/>
                <a:cs typeface="Calibri"/>
                <a:sym typeface="Calibri"/>
              </a:rPr>
              <a:t>the recursion </a:t>
            </a:r>
            <a:r>
              <a:rPr lang="en" sz="1200" dirty="0">
                <a:solidFill>
                  <a:schemeClr val="dk1"/>
                </a:solidFill>
                <a:latin typeface="Calibri"/>
                <a:ea typeface="Calibri"/>
                <a:cs typeface="Calibri"/>
                <a:sym typeface="Calibri"/>
              </a:rPr>
              <a:t>depth of mergeSort is lg n. Therefore, there are ln n levels, with n time spent on each, or a total of n lg n time spent to execute this algorithm. </a:t>
            </a:r>
          </a:p>
          <a:p>
            <a:pPr>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Note how the theorem is expressed in terms of P(n). Always</a:t>
            </a:r>
            <a:r>
              <a:rPr lang="en-US" sz="1200" baseline="0" dirty="0" smtClean="0">
                <a:solidFill>
                  <a:schemeClr val="dk1"/>
                </a:solidFill>
                <a:latin typeface="Calibri"/>
                <a:ea typeface="Calibri"/>
                <a:cs typeface="Calibri"/>
                <a:sym typeface="Calibri"/>
              </a:rPr>
              <a:t> writing it this way helps you make clear what is being proved and what is the inductive hypotheses.</a:t>
            </a:r>
            <a:endParaRPr lang="en" sz="1200" dirty="0">
              <a:solidFill>
                <a:schemeClr val="dk1"/>
              </a:solidFill>
              <a:latin typeface="Calibri"/>
              <a:ea typeface="Calibri"/>
              <a:cs typeface="Calibri"/>
              <a:sym typeface="Calibri"/>
            </a:endParaRPr>
          </a:p>
          <a:p>
            <a:pPr rtl="0">
              <a:spcBef>
                <a:spcPts val="0"/>
              </a:spcBef>
              <a:buNone/>
            </a:pPr>
            <a:endParaRPr dirty="0"/>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The power of 2 are 2^0 = 1, 2^1 = 2, 2^2 = 4, etc.</a:t>
            </a: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The base</a:t>
            </a:r>
            <a:r>
              <a:rPr lang="en-US" sz="1200" baseline="0" dirty="0" smtClean="0">
                <a:solidFill>
                  <a:schemeClr val="dk1"/>
                </a:solidFill>
                <a:latin typeface="Calibri"/>
                <a:ea typeface="Calibri"/>
                <a:cs typeface="Calibri"/>
                <a:sym typeface="Calibri"/>
              </a:rPr>
              <a:t> case is therefore when n is 1.</a:t>
            </a:r>
            <a:endParaRPr lang="en" sz="1200" dirty="0">
              <a:solidFill>
                <a:schemeClr val="dk1"/>
              </a:solidFill>
              <a:latin typeface="Calibri"/>
              <a:ea typeface="Calibri"/>
              <a:cs typeface="Calibri"/>
              <a:sym typeface="Calibri"/>
            </a:endParaRPr>
          </a:p>
          <a:p>
            <a:pPr>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dirty="0" err="1" smtClean="0"/>
              <a:t>Inudctive</a:t>
            </a:r>
            <a:r>
              <a:rPr lang="en-US" dirty="0" smtClean="0"/>
              <a:t> case,</a:t>
            </a:r>
            <a:endParaRPr lang="en" sz="1200" dirty="0">
              <a:solidFill>
                <a:schemeClr val="dk1"/>
              </a:solidFill>
              <a:latin typeface="Calibri"/>
              <a:ea typeface="Calibri"/>
              <a:cs typeface="Calibri"/>
              <a:sym typeface="Calibri"/>
            </a:endParaRPr>
          </a:p>
          <a:p>
            <a:pPr>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This is a useful property of lg for the previous proof. </a:t>
            </a:r>
          </a:p>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In lecture, we covered a number of sorting algorithms, most notably mergesort and quicksort</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Mergesort, as we’ve written it, requires </a:t>
            </a:r>
            <a:r>
              <a:rPr lang="en-US" sz="1200" dirty="0" smtClean="0">
                <a:solidFill>
                  <a:schemeClr val="dk1"/>
                </a:solidFill>
                <a:latin typeface="Calibri"/>
                <a:ea typeface="Calibri"/>
                <a:cs typeface="Calibri"/>
                <a:sym typeface="Calibri"/>
              </a:rPr>
              <a:t>the </a:t>
            </a:r>
            <a:r>
              <a:rPr lang="en" sz="1200" dirty="0" smtClean="0">
                <a:solidFill>
                  <a:schemeClr val="dk1"/>
                </a:solidFill>
                <a:latin typeface="Calibri"/>
                <a:ea typeface="Calibri"/>
                <a:cs typeface="Calibri"/>
                <a:sym typeface="Calibri"/>
              </a:rPr>
              <a:t>extra </a:t>
            </a:r>
            <a:r>
              <a:rPr lang="en" sz="1200" dirty="0">
                <a:solidFill>
                  <a:schemeClr val="dk1"/>
                </a:solidFill>
                <a:latin typeface="Calibri"/>
                <a:ea typeface="Calibri"/>
                <a:cs typeface="Calibri"/>
                <a:sym typeface="Calibri"/>
              </a:rPr>
              <a:t>array </a:t>
            </a:r>
            <a:r>
              <a:rPr lang="en" sz="1200" dirty="0" smtClean="0">
                <a:solidFill>
                  <a:schemeClr val="dk1"/>
                </a:solidFill>
                <a:latin typeface="Calibri"/>
                <a:ea typeface="Calibri"/>
                <a:cs typeface="Calibri"/>
                <a:sym typeface="Calibri"/>
              </a:rPr>
              <a:t>c </a:t>
            </a:r>
            <a:r>
              <a:rPr lang="en" sz="1200" dirty="0">
                <a:solidFill>
                  <a:schemeClr val="dk1"/>
                </a:solidFill>
                <a:latin typeface="Calibri"/>
                <a:ea typeface="Calibri"/>
                <a:cs typeface="Calibri"/>
                <a:sym typeface="Calibri"/>
              </a:rPr>
              <a:t>at each step, which eats extra </a:t>
            </a:r>
            <a:r>
              <a:rPr lang="en" sz="1200" dirty="0" smtClean="0">
                <a:solidFill>
                  <a:schemeClr val="dk1"/>
                </a:solidFill>
                <a:latin typeface="Calibri"/>
                <a:ea typeface="Calibri"/>
                <a:cs typeface="Calibri"/>
                <a:sym typeface="Calibri"/>
              </a:rPr>
              <a:t>memory</a:t>
            </a:r>
            <a:r>
              <a:rPr lang="en-US" sz="1200" dirty="0" smtClean="0">
                <a:solidFill>
                  <a:schemeClr val="dk1"/>
                </a:solidFill>
                <a:latin typeface="Calibri"/>
                <a:ea typeface="Calibri"/>
                <a:cs typeface="Calibri"/>
                <a:sym typeface="Calibri"/>
              </a:rPr>
              <a:t>.</a:t>
            </a:r>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So </a:t>
            </a:r>
            <a:r>
              <a:rPr lang="en-US" sz="1200" dirty="0" err="1" smtClean="0">
                <a:solidFill>
                  <a:schemeClr val="dk1"/>
                </a:solidFill>
                <a:latin typeface="Calibri"/>
                <a:ea typeface="Calibri"/>
                <a:cs typeface="Calibri"/>
                <a:sym typeface="Calibri"/>
              </a:rPr>
              <a:t>mergesort</a:t>
            </a:r>
            <a:r>
              <a:rPr lang="en-US" sz="1200" dirty="0" smtClean="0">
                <a:solidFill>
                  <a:schemeClr val="dk1"/>
                </a:solidFill>
                <a:latin typeface="Calibri"/>
                <a:ea typeface="Calibri"/>
                <a:cs typeface="Calibri"/>
                <a:sym typeface="Calibri"/>
              </a:rPr>
              <a:t> requires O(n) space.</a:t>
            </a:r>
          </a:p>
          <a:p>
            <a:pPr lvl="0" rtl="0">
              <a:lnSpc>
                <a:spcPct val="115000"/>
              </a:lnSpc>
              <a:spcBef>
                <a:spcPts val="0"/>
              </a:spcBef>
              <a:buClr>
                <a:schemeClr val="dk1"/>
              </a:buClr>
              <a:buSzPct val="91666"/>
              <a:buFont typeface="Arial"/>
              <a:buNone/>
            </a:pP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Quicksort requires space proportional to the depth of recursion.</a:t>
            </a:r>
            <a:r>
              <a:rPr lang="en-US" sz="1200" baseline="0" dirty="0" smtClean="0">
                <a:solidFill>
                  <a:schemeClr val="dk1"/>
                </a:solidFill>
                <a:latin typeface="Calibri"/>
                <a:ea typeface="Calibri"/>
                <a:cs typeface="Calibri"/>
                <a:sym typeface="Calibri"/>
              </a:rPr>
              <a:t> The naïve version requires O(n) space in the worst case; the lecture showed how this could be reduced to O(log n) space.</a:t>
            </a: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Both algorithms have good runtimes on average, which is dependent upon the data you gave them to sort. </a:t>
            </a:r>
            <a:r>
              <a:rPr lang="en" sz="1200" dirty="0" smtClean="0">
                <a:solidFill>
                  <a:schemeClr val="dk1"/>
                </a:solidFill>
                <a:latin typeface="Calibri"/>
                <a:ea typeface="Calibri"/>
                <a:cs typeface="Calibri"/>
                <a:sym typeface="Calibri"/>
              </a:rPr>
              <a:t>quicksort </a:t>
            </a:r>
            <a:r>
              <a:rPr lang="en" sz="1200" dirty="0">
                <a:solidFill>
                  <a:schemeClr val="dk1"/>
                </a:solidFill>
                <a:latin typeface="Calibri"/>
                <a:ea typeface="Calibri"/>
                <a:cs typeface="Calibri"/>
                <a:sym typeface="Calibri"/>
              </a:rPr>
              <a:t>has a much worse worst case </a:t>
            </a:r>
            <a:r>
              <a:rPr lang="en" sz="1200" dirty="0" smtClean="0">
                <a:solidFill>
                  <a:schemeClr val="dk1"/>
                </a:solidFill>
                <a:latin typeface="Calibri"/>
                <a:ea typeface="Calibri"/>
                <a:cs typeface="Calibri"/>
                <a:sym typeface="Calibri"/>
              </a:rPr>
              <a:t>runtime</a:t>
            </a:r>
            <a:r>
              <a:rPr lang="en-US" sz="1200" dirty="0" smtClean="0">
                <a:solidFill>
                  <a:schemeClr val="dk1"/>
                </a:solidFill>
                <a:latin typeface="Calibri"/>
                <a:ea typeface="Calibri"/>
                <a:cs typeface="Calibri"/>
                <a:sym typeface="Calibri"/>
              </a:rPr>
              <a:t>,</a:t>
            </a:r>
            <a:r>
              <a:rPr lang="en-US" sz="1200" baseline="0" dirty="0" smtClean="0">
                <a:solidFill>
                  <a:schemeClr val="dk1"/>
                </a:solidFill>
                <a:latin typeface="Calibri"/>
                <a:ea typeface="Calibri"/>
                <a:cs typeface="Calibri"/>
                <a:sym typeface="Calibri"/>
              </a:rPr>
              <a:t> but it is preferred because the constant of execution is smaller.</a:t>
            </a:r>
            <a:endParaRPr lang="en" sz="1200" dirty="0">
              <a:solidFill>
                <a:schemeClr val="dk1"/>
              </a:solidFill>
              <a:latin typeface="Calibri"/>
              <a:ea typeface="Calibri"/>
              <a:cs typeface="Calibri"/>
              <a:sym typeface="Calibri"/>
            </a:endParaRPr>
          </a:p>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Explain the Big O definition and </a:t>
            </a:r>
          </a:p>
          <a:p>
            <a:pPr lvl="0" rtl="0">
              <a:spcBef>
                <a:spcPts val="0"/>
              </a:spcBef>
              <a:buNone/>
            </a:pPr>
            <a:r>
              <a:rPr lang="en"/>
              <a:t>explain that this is why constants don’t matter. </a:t>
            </a:r>
          </a:p>
          <a:p>
            <a:pPr lvl="0" rtl="0">
              <a:spcBef>
                <a:spcPts val="0"/>
              </a:spcBef>
              <a:buNone/>
            </a:pPr>
            <a:r>
              <a:rPr lang="en"/>
              <a:t>c * g(n) is our upper bound and we can set c to be any real valued number.</a:t>
            </a:r>
          </a:p>
          <a:p>
            <a:pPr lvl="0" rtl="0">
              <a:spcBef>
                <a:spcPts val="0"/>
              </a:spcBef>
              <a:buNone/>
            </a:pPr>
            <a:endParaRPr/>
          </a:p>
          <a:p>
            <a:pPr lvl="0" rtl="0">
              <a:spcBef>
                <a:spcPts val="0"/>
              </a:spcBef>
              <a:buNone/>
            </a:pPr>
            <a:r>
              <a:rPr lang="en"/>
              <a:t>Note: We don’t say f(n) = O(g(n)) because it is not an equality.</a:t>
            </a:r>
          </a:p>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This is an outline of how quicksort works. Note that it really depends how you pick </a:t>
            </a:r>
            <a:r>
              <a:rPr lang="en-US" sz="1200" dirty="0" smtClean="0">
                <a:solidFill>
                  <a:schemeClr val="dk1"/>
                </a:solidFill>
                <a:latin typeface="Calibri"/>
                <a:ea typeface="Calibri"/>
                <a:cs typeface="Calibri"/>
                <a:sym typeface="Calibri"/>
              </a:rPr>
              <a:t>the </a:t>
            </a:r>
            <a:r>
              <a:rPr lang="en" sz="1200" dirty="0" smtClean="0">
                <a:solidFill>
                  <a:schemeClr val="dk1"/>
                </a:solidFill>
                <a:latin typeface="Calibri"/>
                <a:ea typeface="Calibri"/>
                <a:cs typeface="Calibri"/>
                <a:sym typeface="Calibri"/>
              </a:rPr>
              <a:t>pivot</a:t>
            </a:r>
            <a:r>
              <a:rPr lang="en" sz="1200" dirty="0">
                <a:solidFill>
                  <a:schemeClr val="dk1"/>
                </a:solidFill>
                <a:latin typeface="Calibri"/>
                <a:ea typeface="Calibri"/>
                <a:cs typeface="Calibri"/>
                <a:sym typeface="Calibri"/>
              </a:rPr>
              <a:t>: this is going to determine when we get much worse runtime.</a:t>
            </a:r>
          </a:p>
          <a:p>
            <a:pPr>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Basic runtime analysis of quicksort as coded in lecture. We’re counting comparisons made, again, as the “costly” operation.</a:t>
            </a: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Note that the resulting formula we get for T </a:t>
            </a:r>
            <a:r>
              <a:rPr lang="en" sz="1200" dirty="0" smtClean="0">
                <a:solidFill>
                  <a:schemeClr val="dk1"/>
                </a:solidFill>
                <a:latin typeface="Calibri"/>
                <a:ea typeface="Calibri"/>
                <a:cs typeface="Calibri"/>
                <a:sym typeface="Calibri"/>
              </a:rPr>
              <a:t>is </a:t>
            </a:r>
            <a:r>
              <a:rPr lang="en" sz="1200" dirty="0">
                <a:solidFill>
                  <a:schemeClr val="dk1"/>
                </a:solidFill>
                <a:latin typeface="Calibri"/>
                <a:ea typeface="Calibri"/>
                <a:cs typeface="Calibri"/>
                <a:sym typeface="Calibri"/>
              </a:rPr>
              <a:t>similar to the one </a:t>
            </a:r>
            <a:r>
              <a:rPr lang="en" sz="1200" dirty="0" smtClean="0">
                <a:solidFill>
                  <a:schemeClr val="dk1"/>
                </a:solidFill>
                <a:latin typeface="Calibri"/>
                <a:ea typeface="Calibri"/>
                <a:cs typeface="Calibri"/>
                <a:sym typeface="Calibri"/>
              </a:rPr>
              <a:t>for </a:t>
            </a:r>
            <a:r>
              <a:rPr lang="en" sz="1200" dirty="0">
                <a:solidFill>
                  <a:schemeClr val="dk1"/>
                </a:solidFill>
                <a:latin typeface="Calibri"/>
                <a:ea typeface="Calibri"/>
                <a:cs typeface="Calibri"/>
                <a:sym typeface="Calibri"/>
              </a:rPr>
              <a:t>mergesort. </a:t>
            </a:r>
          </a:p>
          <a:p>
            <a:pPr>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Here is where we see why how you pick your pivot matters. We want to make the two array segments that the pivot determines as balanced as possible. </a:t>
            </a:r>
          </a:p>
          <a:p>
            <a:pPr lvl="0" rtl="0">
              <a:spcBef>
                <a:spcPts val="0"/>
              </a:spcBef>
              <a:buNone/>
            </a:pPr>
            <a:endParaRPr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Here is where we see why how you pick your pivot matters. We want to make the two array segments that the pivot determines as balanced as possible. </a:t>
            </a:r>
          </a:p>
          <a:p>
            <a:pPr lvl="0" rtl="0">
              <a:spcBef>
                <a:spcPts val="0"/>
              </a:spcBef>
              <a:buNone/>
            </a:pPr>
            <a:endParaRPr sz="120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 sz="1200" dirty="0" smtClean="0">
                <a:solidFill>
                  <a:schemeClr val="dk1"/>
                </a:solidFill>
                <a:latin typeface="Calibri"/>
                <a:ea typeface="Calibri"/>
                <a:cs typeface="Calibri"/>
                <a:sym typeface="Calibri"/>
              </a:rPr>
              <a:t>The </a:t>
            </a:r>
            <a:r>
              <a:rPr lang="en" sz="1200" dirty="0">
                <a:solidFill>
                  <a:schemeClr val="dk1"/>
                </a:solidFill>
                <a:latin typeface="Calibri"/>
                <a:ea typeface="Calibri"/>
                <a:cs typeface="Calibri"/>
                <a:sym typeface="Calibri"/>
              </a:rPr>
              <a:t>form of this style of proof is a large part of what we’re trying to teach here. </a:t>
            </a:r>
          </a:p>
          <a:p>
            <a:pPr lvl="0" rtl="0">
              <a:lnSpc>
                <a:spcPct val="115000"/>
              </a:lnSpc>
              <a:spcBef>
                <a:spcPts val="0"/>
              </a:spcBef>
              <a:buClr>
                <a:schemeClr val="dk1"/>
              </a:buClr>
              <a:buFont typeface="Arial"/>
              <a:buNone/>
            </a:pPr>
            <a:endParaRPr sz="1200" dirty="0">
              <a:solidFill>
                <a:schemeClr val="dk1"/>
              </a:solidFill>
              <a:latin typeface="Calibri"/>
              <a:ea typeface="Calibri"/>
              <a:cs typeface="Calibri"/>
              <a:sym typeface="Calibri"/>
            </a:endParaRPr>
          </a:p>
          <a:p>
            <a:pPr>
              <a:spcBef>
                <a:spcPts val="0"/>
              </a:spcBef>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When you show this proof,</a:t>
            </a:r>
            <a:r>
              <a:rPr lang="en-US" baseline="0" dirty="0" smtClean="0"/>
              <a:t> emphasize (1) the proof format, much better than usual  format in math, because it shows the reason for each step.</a:t>
            </a:r>
          </a:p>
          <a:p>
            <a:r>
              <a:rPr lang="en-US" baseline="0" dirty="0" smtClean="0"/>
              <a:t>(2) Development! Start at top, n+6 and try to make = and &lt;= and &lt; steps that end up at c*g(n), and create N and c as you go.</a:t>
            </a:r>
            <a:endParaRPr lang="en-US" dirty="0"/>
          </a:p>
        </p:txBody>
      </p:sp>
    </p:spTree>
    <p:extLst>
      <p:ext uri="{BB962C8B-B14F-4D97-AF65-F5344CB8AC3E}">
        <p14:creationId xmlns:p14="http://schemas.microsoft.com/office/powerpoint/2010/main" val="1557527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a:t>For all of the vocab words, go over an example,</a:t>
            </a:r>
          </a:p>
          <a:p>
            <a:pPr marR="0" lvl="0" algn="l" rtl="0">
              <a:lnSpc>
                <a:spcPct val="100000"/>
              </a:lnSpc>
              <a:spcBef>
                <a:spcPts val="0"/>
              </a:spcBef>
              <a:spcAft>
                <a:spcPts val="0"/>
              </a:spcAft>
              <a:buNone/>
            </a:pPr>
            <a:r>
              <a:rPr lang="en" sz="1400"/>
              <a:t>Adding two numbers - O(1)</a:t>
            </a:r>
          </a:p>
          <a:p>
            <a:pPr marR="0" lvl="0" algn="l" rtl="0">
              <a:lnSpc>
                <a:spcPct val="100000"/>
              </a:lnSpc>
              <a:spcBef>
                <a:spcPts val="0"/>
              </a:spcBef>
              <a:spcAft>
                <a:spcPts val="0"/>
              </a:spcAft>
              <a:buNone/>
            </a:pPr>
            <a:r>
              <a:rPr lang="en" sz="1400"/>
              <a:t>binary search - O(log n)</a:t>
            </a:r>
          </a:p>
          <a:p>
            <a:pPr marR="0" lvl="0" algn="l" rtl="0">
              <a:lnSpc>
                <a:spcPct val="100000"/>
              </a:lnSpc>
              <a:spcBef>
                <a:spcPts val="0"/>
              </a:spcBef>
              <a:spcAft>
                <a:spcPts val="0"/>
              </a:spcAft>
              <a:buNone/>
            </a:pPr>
            <a:r>
              <a:rPr lang="en" sz="1400"/>
              <a:t>linear search - O(n)</a:t>
            </a:r>
          </a:p>
          <a:p>
            <a:pPr marR="0" lvl="0" algn="l" rtl="0">
              <a:lnSpc>
                <a:spcPct val="100000"/>
              </a:lnSpc>
              <a:spcBef>
                <a:spcPts val="0"/>
              </a:spcBef>
              <a:spcAft>
                <a:spcPts val="0"/>
              </a:spcAft>
              <a:buNone/>
            </a:pPr>
            <a:r>
              <a:rPr lang="en" sz="1400"/>
              <a:t>selection sort - O(n^2)</a:t>
            </a:r>
          </a:p>
          <a:p>
            <a:pPr marR="0" lvl="0" algn="l" rtl="0">
              <a:lnSpc>
                <a:spcPct val="100000"/>
              </a:lnSpc>
              <a:spcBef>
                <a:spcPts val="0"/>
              </a:spcBef>
              <a:spcAft>
                <a:spcPts val="0"/>
              </a:spcAft>
              <a:buNone/>
            </a:pP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This is an implementation of mergesort. Sort the elements of the array b, meaning that nothing is returned but b is changed. Go through this code step by step with your group. Method mS sorts the elements of b between indexes h and k in place, so if h is at least k, then they’re nothing left to sort, so there’s nothing to do; otherwise, create e midway between h and k, sort b[h..e] and b[e+1..k] recursively, then we merge those two sorted parts. Merge here means we take two sorted parts of the array and turn them into one sorted part of the array. We’ll look at merge’s code later. </a:t>
            </a:r>
          </a:p>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To calculate the number of steps the algorithms takes is our next task. </a:t>
            </a:r>
            <a:r>
              <a:rPr lang="en-US" sz="1200" dirty="0" smtClean="0">
                <a:solidFill>
                  <a:schemeClr val="dk1"/>
                </a:solidFill>
                <a:latin typeface="Calibri"/>
                <a:ea typeface="Calibri"/>
                <a:cs typeface="Calibri"/>
                <a:sym typeface="Calibri"/>
              </a:rPr>
              <a:t>We </a:t>
            </a:r>
            <a:r>
              <a:rPr lang="en-US" sz="1200" dirty="0" err="1" smtClean="0">
                <a:solidFill>
                  <a:schemeClr val="dk1"/>
                </a:solidFill>
                <a:latin typeface="Calibri"/>
                <a:ea typeface="Calibri"/>
                <a:cs typeface="Calibri"/>
                <a:sym typeface="Calibri"/>
              </a:rPr>
              <a:t>wil</a:t>
            </a:r>
            <a:r>
              <a:rPr lang="en-US" sz="1200" dirty="0" smtClean="0">
                <a:solidFill>
                  <a:schemeClr val="dk1"/>
                </a:solidFill>
                <a:latin typeface="Calibri"/>
                <a:ea typeface="Calibri"/>
                <a:cs typeface="Calibri"/>
                <a:sym typeface="Calibri"/>
              </a:rPr>
              <a:t> count only array-element comparisons.</a:t>
            </a:r>
          </a:p>
          <a:p>
            <a:pPr lvl="0" rtl="0">
              <a:lnSpc>
                <a:spcPct val="115000"/>
              </a:lnSpc>
              <a:spcBef>
                <a:spcPts val="0"/>
              </a:spcBef>
              <a:buClr>
                <a:schemeClr val="dk1"/>
              </a:buClr>
              <a:buSzPct val="91666"/>
              <a:buFont typeface="Arial"/>
              <a:buNone/>
            </a:pPr>
            <a:r>
              <a:rPr lang="en" sz="1200" dirty="0" smtClean="0">
                <a:solidFill>
                  <a:schemeClr val="dk1"/>
                </a:solidFill>
                <a:latin typeface="Calibri"/>
                <a:ea typeface="Calibri"/>
                <a:cs typeface="Calibri"/>
                <a:sym typeface="Calibri"/>
              </a:rPr>
              <a:t>Because </a:t>
            </a:r>
            <a:r>
              <a:rPr lang="en" sz="1200" dirty="0">
                <a:solidFill>
                  <a:schemeClr val="dk1"/>
                </a:solidFill>
                <a:latin typeface="Calibri"/>
                <a:ea typeface="Calibri"/>
                <a:cs typeface="Calibri"/>
                <a:sym typeface="Calibri"/>
              </a:rPr>
              <a:t>of the recursion, we get </a:t>
            </a:r>
            <a:r>
              <a:rPr lang="en" sz="1200" dirty="0" smtClean="0">
                <a:solidFill>
                  <a:schemeClr val="dk1"/>
                </a:solidFill>
                <a:latin typeface="Calibri"/>
                <a:ea typeface="Calibri"/>
                <a:cs typeface="Calibri"/>
                <a:sym typeface="Calibri"/>
              </a:rPr>
              <a:t>a</a:t>
            </a:r>
            <a:r>
              <a:rPr lang="en-US" sz="1200" baseline="0" dirty="0" smtClean="0">
                <a:solidFill>
                  <a:schemeClr val="dk1"/>
                </a:solidFill>
                <a:latin typeface="Calibri"/>
                <a:ea typeface="Calibri"/>
                <a:cs typeface="Calibri"/>
                <a:sym typeface="Calibri"/>
              </a:rPr>
              <a:t> </a:t>
            </a:r>
            <a:r>
              <a:rPr lang="en" sz="1200" dirty="0" smtClean="0">
                <a:solidFill>
                  <a:schemeClr val="dk1"/>
                </a:solidFill>
                <a:latin typeface="Calibri"/>
                <a:ea typeface="Calibri"/>
                <a:cs typeface="Calibri"/>
                <a:sym typeface="Calibri"/>
              </a:rPr>
              <a:t>(recurrence </a:t>
            </a:r>
            <a:r>
              <a:rPr lang="en" sz="1200" dirty="0">
                <a:solidFill>
                  <a:schemeClr val="dk1"/>
                </a:solidFill>
                <a:latin typeface="Calibri"/>
                <a:ea typeface="Calibri"/>
                <a:cs typeface="Calibri"/>
                <a:sym typeface="Calibri"/>
              </a:rPr>
              <a:t>relation).</a:t>
            </a:r>
          </a:p>
          <a:p>
            <a:pPr lvl="0" rtl="0">
              <a:lnSpc>
                <a:spcPct val="115000"/>
              </a:lnSpc>
              <a:spcBef>
                <a:spcPts val="0"/>
              </a:spcBef>
              <a:buClr>
                <a:schemeClr val="dk1"/>
              </a:buClr>
              <a:buSzPct val="91666"/>
              <a:buFont typeface="Arial"/>
              <a:buNone/>
            </a:pPr>
            <a:r>
              <a:rPr lang="en-US" sz="1200" dirty="0" smtClean="0">
                <a:solidFill>
                  <a:schemeClr val="dk1"/>
                </a:solidFill>
                <a:latin typeface="Calibri"/>
                <a:ea typeface="Calibri"/>
                <a:cs typeface="Calibri"/>
                <a:sym typeface="Calibri"/>
              </a:rPr>
              <a:t>Base case:</a:t>
            </a:r>
            <a:r>
              <a:rPr lang="en-US" sz="1200" baseline="0" dirty="0" smtClean="0">
                <a:solidFill>
                  <a:schemeClr val="dk1"/>
                </a:solidFill>
                <a:latin typeface="Calibri"/>
                <a:ea typeface="Calibri"/>
                <a:cs typeface="Calibri"/>
                <a:sym typeface="Calibri"/>
              </a:rPr>
              <a:t> </a:t>
            </a:r>
            <a:r>
              <a:rPr lang="en" sz="1200" dirty="0" smtClean="0">
                <a:solidFill>
                  <a:schemeClr val="dk1"/>
                </a:solidFill>
                <a:latin typeface="Calibri"/>
                <a:ea typeface="Calibri"/>
                <a:cs typeface="Calibri"/>
                <a:sym typeface="Calibri"/>
              </a:rPr>
              <a:t>when </a:t>
            </a:r>
            <a:r>
              <a:rPr lang="en" sz="1200" dirty="0">
                <a:solidFill>
                  <a:schemeClr val="dk1"/>
                </a:solidFill>
                <a:latin typeface="Calibri"/>
                <a:ea typeface="Calibri"/>
                <a:cs typeface="Calibri"/>
                <a:sym typeface="Calibri"/>
              </a:rPr>
              <a:t>the number of elements to be sorted (the distance between h and k) is 0 or </a:t>
            </a:r>
            <a:r>
              <a:rPr lang="en" sz="1200" dirty="0" smtClean="0">
                <a:solidFill>
                  <a:schemeClr val="dk1"/>
                </a:solidFill>
                <a:latin typeface="Calibri"/>
                <a:ea typeface="Calibri"/>
                <a:cs typeface="Calibri"/>
                <a:sym typeface="Calibri"/>
              </a:rPr>
              <a:t>1</a:t>
            </a:r>
            <a:r>
              <a:rPr lang="en-US" sz="1200" dirty="0" smtClean="0">
                <a:solidFill>
                  <a:schemeClr val="dk1"/>
                </a:solidFill>
                <a:latin typeface="Calibri"/>
                <a:ea typeface="Calibri"/>
                <a:cs typeface="Calibri"/>
                <a:sym typeface="Calibri"/>
              </a:rPr>
              <a:t>.</a:t>
            </a:r>
            <a:r>
              <a:rPr lang="en-US" sz="1200" baseline="0" dirty="0" smtClean="0">
                <a:solidFill>
                  <a:schemeClr val="dk1"/>
                </a:solidFill>
                <a:latin typeface="Calibri"/>
                <a:ea typeface="Calibri"/>
                <a:cs typeface="Calibri"/>
                <a:sym typeface="Calibri"/>
              </a:rPr>
              <a:t> </a:t>
            </a:r>
            <a:r>
              <a:rPr lang="en" sz="1200" dirty="0" smtClean="0">
                <a:solidFill>
                  <a:schemeClr val="dk1"/>
                </a:solidFill>
                <a:latin typeface="Calibri"/>
                <a:ea typeface="Calibri"/>
                <a:cs typeface="Calibri"/>
                <a:sym typeface="Calibri"/>
              </a:rPr>
              <a:t>It </a:t>
            </a:r>
            <a:r>
              <a:rPr lang="en-US" sz="1200" dirty="0" smtClean="0">
                <a:solidFill>
                  <a:schemeClr val="dk1"/>
                </a:solidFill>
                <a:latin typeface="Calibri"/>
                <a:ea typeface="Calibri"/>
                <a:cs typeface="Calibri"/>
                <a:sym typeface="Calibri"/>
              </a:rPr>
              <a:t>makes</a:t>
            </a:r>
            <a:r>
              <a:rPr lang="en-US" sz="1200" baseline="0" dirty="0" smtClean="0">
                <a:solidFill>
                  <a:schemeClr val="dk1"/>
                </a:solidFill>
                <a:latin typeface="Calibri"/>
                <a:ea typeface="Calibri"/>
                <a:cs typeface="Calibri"/>
                <a:sym typeface="Calibri"/>
              </a:rPr>
              <a:t> 0 comparisons</a:t>
            </a:r>
            <a:r>
              <a:rPr lang="en" sz="1200" dirty="0" smtClean="0">
                <a:solidFill>
                  <a:schemeClr val="dk1"/>
                </a:solidFill>
                <a:latin typeface="Calibri"/>
                <a:ea typeface="Calibri"/>
                <a:cs typeface="Calibri"/>
                <a:sym typeface="Calibri"/>
              </a:rPr>
              <a:t>.</a:t>
            </a:r>
            <a:endParaRPr lang="en" sz="1200" dirty="0">
              <a:solidFill>
                <a:schemeClr val="dk1"/>
              </a:solidFill>
              <a:latin typeface="Calibri"/>
              <a:ea typeface="Calibri"/>
              <a:cs typeface="Calibri"/>
              <a:sym typeface="Calibri"/>
            </a:endParaRPr>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Here, the only operations we are considering to have any significant cost are comparisons (comparing the values of things to be sorted). We’ll watch to make sure we’re not performing any other overly costly-looking operations.  </a:t>
            </a:r>
          </a:p>
          <a:p>
            <a:pPr>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rtl="0">
              <a:spcBef>
                <a:spcPts val="0"/>
              </a:spcBef>
              <a:buNone/>
            </a:pPr>
            <a:r>
              <a:rPr lang="en" sz="4800" dirty="0"/>
              <a:t>Recitation 11</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rtl="0">
              <a:spcBef>
                <a:spcPts val="0"/>
              </a:spcBef>
              <a:buNone/>
            </a:pPr>
            <a:r>
              <a:rPr lang="en" sz="3200" dirty="0"/>
              <a:t>Analysis of </a:t>
            </a:r>
            <a:r>
              <a:rPr lang="en" sz="3200" dirty="0" smtClean="0"/>
              <a:t>Algorithms</a:t>
            </a:r>
            <a:r>
              <a:rPr lang="en-US" sz="3200" dirty="0" smtClean="0"/>
              <a:t> and inductive proofs</a:t>
            </a:r>
            <a:endParaRPr lang="en" sz="32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merge sort</a:t>
            </a:r>
          </a:p>
        </p:txBody>
      </p:sp>
      <p:sp>
        <p:nvSpPr>
          <p:cNvPr id="118" name="Shape 118"/>
          <p:cNvSpPr txBox="1">
            <a:spLocks noGrp="1"/>
          </p:cNvSpPr>
          <p:nvPr>
            <p:ph type="body" idx="1"/>
          </p:nvPr>
        </p:nvSpPr>
        <p:spPr>
          <a:xfrm>
            <a:off x="457200" y="1200150"/>
            <a:ext cx="8492099" cy="2925900"/>
          </a:xfrm>
          <a:prstGeom prst="rect">
            <a:avLst/>
          </a:prstGeom>
        </p:spPr>
        <p:txBody>
          <a:bodyPr lIns="91425" tIns="91425" rIns="91425" bIns="91425" anchor="t" anchorCtr="0">
            <a:noAutofit/>
          </a:bodyPr>
          <a:lstStyle/>
          <a:p>
            <a:pPr lvl="0" rtl="0">
              <a:lnSpc>
                <a:spcPct val="115000"/>
              </a:lnSpc>
              <a:spcBef>
                <a:spcPts val="0"/>
              </a:spcBef>
              <a:buNone/>
            </a:pPr>
            <a:r>
              <a:rPr lang="en" sz="2000">
                <a:solidFill>
                  <a:srgbClr val="1155CC"/>
                </a:solidFill>
                <a:latin typeface="Courier New"/>
                <a:ea typeface="Courier New"/>
                <a:cs typeface="Courier New"/>
                <a:sym typeface="Courier New"/>
              </a:rPr>
              <a:t>/** Sort b[h..k]. */</a:t>
            </a:r>
          </a:p>
          <a:p>
            <a:pPr lvl="0" rtl="0">
              <a:lnSpc>
                <a:spcPct val="115000"/>
              </a:lnSpc>
              <a:spcBef>
                <a:spcPts val="0"/>
              </a:spcBef>
              <a:buNone/>
            </a:pPr>
            <a:r>
              <a:rPr lang="en" sz="2000">
                <a:solidFill>
                  <a:srgbClr val="1155CC"/>
                </a:solidFill>
                <a:latin typeface="Courier New"/>
                <a:ea typeface="Courier New"/>
                <a:cs typeface="Courier New"/>
                <a:sym typeface="Courier New"/>
              </a:rPr>
              <a:t>public static void </a:t>
            </a:r>
            <a:r>
              <a:rPr lang="en" sz="2000" b="1">
                <a:solidFill>
                  <a:srgbClr val="1155CC"/>
                </a:solidFill>
                <a:latin typeface="Courier New"/>
                <a:ea typeface="Courier New"/>
                <a:cs typeface="Courier New"/>
                <a:sym typeface="Courier New"/>
              </a:rPr>
              <a:t>mS</a:t>
            </a:r>
            <a:r>
              <a:rPr lang="en" sz="2000">
                <a:solidFill>
                  <a:srgbClr val="1155CC"/>
                </a:solidFill>
                <a:latin typeface="Courier New"/>
                <a:ea typeface="Courier New"/>
                <a:cs typeface="Courier New"/>
                <a:sym typeface="Courier New"/>
              </a:rPr>
              <a:t>(Comparable[] b, int h, int k) {</a:t>
            </a:r>
          </a:p>
          <a:p>
            <a:pPr lvl="0" rtl="0">
              <a:lnSpc>
                <a:spcPct val="115000"/>
              </a:lnSpc>
              <a:spcBef>
                <a:spcPts val="0"/>
              </a:spcBef>
              <a:buNone/>
            </a:pPr>
            <a:r>
              <a:rPr lang="en" sz="2000">
                <a:solidFill>
                  <a:srgbClr val="1155CC"/>
                </a:solidFill>
                <a:latin typeface="Courier New"/>
                <a:ea typeface="Courier New"/>
                <a:cs typeface="Courier New"/>
                <a:sym typeface="Courier New"/>
              </a:rPr>
              <a:t>    	if (h &gt;= k) return;</a:t>
            </a:r>
          </a:p>
          <a:p>
            <a:pPr lvl="0" rtl="0">
              <a:lnSpc>
                <a:spcPct val="115000"/>
              </a:lnSpc>
              <a:spcBef>
                <a:spcPts val="0"/>
              </a:spcBef>
              <a:buNone/>
            </a:pPr>
            <a:r>
              <a:rPr lang="en" sz="2000">
                <a:solidFill>
                  <a:srgbClr val="1155CC"/>
                </a:solidFill>
                <a:latin typeface="Courier New"/>
                <a:ea typeface="Courier New"/>
                <a:cs typeface="Courier New"/>
                <a:sym typeface="Courier New"/>
              </a:rPr>
              <a:t>    	int e= (h+k)/2;</a:t>
            </a:r>
          </a:p>
          <a:p>
            <a:pPr lvl="0" rtl="0">
              <a:lnSpc>
                <a:spcPct val="115000"/>
              </a:lnSpc>
              <a:spcBef>
                <a:spcPts val="0"/>
              </a:spcBef>
              <a:buNone/>
            </a:pPr>
            <a:r>
              <a:rPr lang="en" sz="2000" b="1">
                <a:solidFill>
                  <a:srgbClr val="1155CC"/>
                </a:solidFill>
                <a:latin typeface="Courier New"/>
                <a:ea typeface="Courier New"/>
                <a:cs typeface="Courier New"/>
                <a:sym typeface="Courier New"/>
              </a:rPr>
              <a:t>    	mS(b, h, e);</a:t>
            </a:r>
          </a:p>
          <a:p>
            <a:pPr lvl="0" rtl="0">
              <a:lnSpc>
                <a:spcPct val="115000"/>
              </a:lnSpc>
              <a:spcBef>
                <a:spcPts val="0"/>
              </a:spcBef>
              <a:buNone/>
            </a:pPr>
            <a:r>
              <a:rPr lang="en" sz="2000" b="1">
                <a:solidFill>
                  <a:srgbClr val="1155CC"/>
                </a:solidFill>
                <a:latin typeface="Courier New"/>
                <a:ea typeface="Courier New"/>
                <a:cs typeface="Courier New"/>
                <a:sym typeface="Courier New"/>
              </a:rPr>
              <a:t>    	mS(b, e+1, k);</a:t>
            </a:r>
          </a:p>
          <a:p>
            <a:pPr lvl="0" rtl="0">
              <a:lnSpc>
                <a:spcPct val="115000"/>
              </a:lnSpc>
              <a:spcBef>
                <a:spcPts val="0"/>
              </a:spcBef>
              <a:buNone/>
            </a:pPr>
            <a:r>
              <a:rPr lang="en" sz="2000" b="1">
                <a:solidFill>
                  <a:srgbClr val="1155CC"/>
                </a:solidFill>
                <a:latin typeface="Courier New"/>
                <a:ea typeface="Courier New"/>
                <a:cs typeface="Courier New"/>
                <a:sym typeface="Courier New"/>
              </a:rPr>
              <a:t>    	merge(b, h, e, k);</a:t>
            </a:r>
            <a:r>
              <a:rPr lang="en" sz="2000">
                <a:solidFill>
                  <a:srgbClr val="1155CC"/>
                </a:solidFill>
                <a:latin typeface="Courier New"/>
                <a:ea typeface="Courier New"/>
                <a:cs typeface="Courier New"/>
                <a:sym typeface="Courier New"/>
              </a:rPr>
              <a:t>	</a:t>
            </a:r>
          </a:p>
          <a:p>
            <a:pPr lvl="0" rtl="0">
              <a:lnSpc>
                <a:spcPct val="115000"/>
              </a:lnSpc>
              <a:spcBef>
                <a:spcPts val="0"/>
              </a:spcBef>
              <a:buNone/>
            </a:pPr>
            <a:r>
              <a:rPr lang="en" sz="2000">
                <a:solidFill>
                  <a:srgbClr val="1155CC"/>
                </a:solidFill>
                <a:latin typeface="Courier New"/>
                <a:ea typeface="Courier New"/>
                <a:cs typeface="Courier New"/>
                <a:sym typeface="Courier New"/>
              </a:rPr>
              <a:t>}</a:t>
            </a:r>
          </a:p>
        </p:txBody>
      </p:sp>
      <p:sp>
        <p:nvSpPr>
          <p:cNvPr id="119" name="Shape 119"/>
          <p:cNvSpPr txBox="1"/>
          <p:nvPr/>
        </p:nvSpPr>
        <p:spPr>
          <a:xfrm>
            <a:off x="5297400" y="2463325"/>
            <a:ext cx="3389399" cy="857400"/>
          </a:xfrm>
          <a:prstGeom prst="rect">
            <a:avLst/>
          </a:prstGeom>
          <a:noFill/>
          <a:ln>
            <a:noFill/>
          </a:ln>
        </p:spPr>
        <p:txBody>
          <a:bodyPr lIns="91425" tIns="91425" rIns="91425" bIns="91425" anchor="t" anchorCtr="0">
            <a:noAutofit/>
          </a:bodyPr>
          <a:lstStyle/>
          <a:p>
            <a:pPr rtl="0">
              <a:spcBef>
                <a:spcPts val="0"/>
              </a:spcBef>
              <a:buNone/>
            </a:pPr>
            <a:r>
              <a:rPr lang="en" sz="2400" b="1">
                <a:solidFill>
                  <a:schemeClr val="accent1"/>
                </a:solidFill>
                <a:latin typeface="Courier New"/>
                <a:ea typeface="Courier New"/>
                <a:cs typeface="Courier New"/>
                <a:sym typeface="Courier New"/>
              </a:rPr>
              <a:t>Recursive Case:</a:t>
            </a:r>
          </a:p>
          <a:p>
            <a:pPr rtl="0">
              <a:spcBef>
                <a:spcPts val="0"/>
              </a:spcBef>
              <a:buNone/>
            </a:pPr>
            <a:r>
              <a:rPr lang="en" sz="2400" b="1">
                <a:solidFill>
                  <a:schemeClr val="accent1"/>
                </a:solidFill>
                <a:latin typeface="Courier New"/>
                <a:ea typeface="Courier New"/>
                <a:cs typeface="Courier New"/>
                <a:sym typeface="Courier New"/>
              </a:rPr>
              <a:t>T(n) = 2 * T(n/2)</a:t>
            </a:r>
          </a:p>
          <a:p>
            <a:pPr lvl="0" rtl="0">
              <a:spcBef>
                <a:spcPts val="0"/>
              </a:spcBef>
              <a:buNone/>
            </a:pPr>
            <a:r>
              <a:rPr lang="en" sz="2400" b="1">
                <a:solidFill>
                  <a:schemeClr val="accent1"/>
                </a:solidFill>
                <a:latin typeface="Courier New"/>
                <a:ea typeface="Courier New"/>
                <a:cs typeface="Courier New"/>
                <a:sym typeface="Courier New"/>
              </a:rPr>
              <a:t>       + </a:t>
            </a:r>
            <a:br>
              <a:rPr lang="en" sz="2400" b="1">
                <a:solidFill>
                  <a:schemeClr val="accent1"/>
                </a:solidFill>
                <a:latin typeface="Courier New"/>
                <a:ea typeface="Courier New"/>
                <a:cs typeface="Courier New"/>
                <a:sym typeface="Courier New"/>
              </a:rPr>
            </a:br>
            <a:r>
              <a:rPr lang="en" sz="2400" b="1">
                <a:solidFill>
                  <a:schemeClr val="accent1"/>
                </a:solidFill>
                <a:latin typeface="Courier New"/>
                <a:ea typeface="Courier New"/>
                <a:cs typeface="Courier New"/>
                <a:sym typeface="Courier New"/>
              </a:rPr>
              <a:t>        </a:t>
            </a:r>
          </a:p>
        </p:txBody>
      </p:sp>
      <p:cxnSp>
        <p:nvCxnSpPr>
          <p:cNvPr id="120" name="Shape 120"/>
          <p:cNvCxnSpPr/>
          <p:nvPr/>
        </p:nvCxnSpPr>
        <p:spPr>
          <a:xfrm rot="10800000">
            <a:off x="4144850" y="3099275"/>
            <a:ext cx="979799" cy="0"/>
          </a:xfrm>
          <a:prstGeom prst="straightConnector1">
            <a:avLst/>
          </a:prstGeom>
          <a:noFill/>
          <a:ln w="19050" cap="flat">
            <a:solidFill>
              <a:schemeClr val="accent1"/>
            </a:solidFill>
            <a:prstDash val="solid"/>
            <a:round/>
            <a:headEnd type="none" w="lg" len="lg"/>
            <a:tailEnd type="triangle" w="lg" len="lg"/>
          </a:ln>
        </p:spPr>
      </p:cxnSp>
      <p:sp>
        <p:nvSpPr>
          <p:cNvPr id="121" name="Shape 121"/>
          <p:cNvSpPr txBox="1"/>
          <p:nvPr/>
        </p:nvSpPr>
        <p:spPr>
          <a:xfrm>
            <a:off x="457200" y="4206900"/>
            <a:ext cx="5017800" cy="489899"/>
          </a:xfrm>
          <a:prstGeom prst="rect">
            <a:avLst/>
          </a:prstGeom>
          <a:noFill/>
          <a:ln>
            <a:noFill/>
          </a:ln>
        </p:spPr>
        <p:txBody>
          <a:bodyPr lIns="91425" tIns="91425" rIns="91425" bIns="91425" anchor="t" anchorCtr="0">
            <a:noAutofit/>
          </a:bodyPr>
          <a:lstStyle/>
          <a:p>
            <a:pPr>
              <a:spcBef>
                <a:spcPts val="0"/>
              </a:spcBef>
              <a:buNone/>
            </a:pPr>
            <a:r>
              <a:rPr lang="en" sz="1800"/>
              <a:t>Simplify calculations: assume </a:t>
            </a:r>
            <a:r>
              <a:rPr lang="en" sz="1800" i="1"/>
              <a:t>n</a:t>
            </a:r>
            <a:r>
              <a:rPr lang="en" sz="1800"/>
              <a:t> is a power of 2</a:t>
            </a:r>
          </a:p>
        </p:txBody>
      </p:sp>
      <p:sp>
        <p:nvSpPr>
          <p:cNvPr id="122" name="Shape 122"/>
          <p:cNvSpPr txBox="1"/>
          <p:nvPr/>
        </p:nvSpPr>
        <p:spPr>
          <a:xfrm>
            <a:off x="6154050" y="4147325"/>
            <a:ext cx="1884000" cy="720899"/>
          </a:xfrm>
          <a:prstGeom prst="rect">
            <a:avLst/>
          </a:prstGeom>
          <a:noFill/>
          <a:ln>
            <a:noFill/>
          </a:ln>
        </p:spPr>
        <p:txBody>
          <a:bodyPr lIns="91425" tIns="91425" rIns="91425" bIns="91425" anchor="t" anchorCtr="0">
            <a:noAutofit/>
          </a:bodyPr>
          <a:lstStyle/>
          <a:p>
            <a:pPr algn="ctr">
              <a:spcBef>
                <a:spcPts val="0"/>
              </a:spcBef>
              <a:buNone/>
            </a:pPr>
            <a:r>
              <a:rPr lang="en" sz="1800">
                <a:solidFill>
                  <a:schemeClr val="dk1"/>
                </a:solidFill>
              </a:rPr>
              <a:t>comparisons made in merge</a:t>
            </a:r>
          </a:p>
        </p:txBody>
      </p:sp>
      <p:sp>
        <p:nvSpPr>
          <p:cNvPr id="123" name="Shape 123"/>
          <p:cNvSpPr txBox="1"/>
          <p:nvPr/>
        </p:nvSpPr>
        <p:spPr>
          <a:xfrm>
            <a:off x="6424700" y="3193475"/>
            <a:ext cx="2015999" cy="489899"/>
          </a:xfrm>
          <a:prstGeom prst="rect">
            <a:avLst/>
          </a:prstGeom>
          <a:noFill/>
          <a:ln>
            <a:noFill/>
          </a:ln>
        </p:spPr>
        <p:txBody>
          <a:bodyPr lIns="91425" tIns="91425" rIns="91425" bIns="91425" anchor="t" anchorCtr="0">
            <a:noAutofit/>
          </a:bodyPr>
          <a:lstStyle/>
          <a:p>
            <a:pPr>
              <a:spcBef>
                <a:spcPts val="0"/>
              </a:spcBef>
              <a:buNone/>
            </a:pPr>
            <a:r>
              <a:rPr lang="en" sz="2400" b="1">
                <a:solidFill>
                  <a:schemeClr val="accent1"/>
                </a:solidFill>
                <a:latin typeface="Courier New"/>
                <a:ea typeface="Courier New"/>
                <a:cs typeface="Courier New"/>
                <a:sym typeface="Courier New"/>
              </a:rPr>
              <a:t>   O(n)</a:t>
            </a:r>
          </a:p>
        </p:txBody>
      </p:sp>
      <p:cxnSp>
        <p:nvCxnSpPr>
          <p:cNvPr id="124" name="Shape 124"/>
          <p:cNvCxnSpPr>
            <a:stCxn id="122" idx="0"/>
          </p:cNvCxnSpPr>
          <p:nvPr/>
        </p:nvCxnSpPr>
        <p:spPr>
          <a:xfrm rot="10800000" flipH="1">
            <a:off x="7096050" y="3727025"/>
            <a:ext cx="144000" cy="420300"/>
          </a:xfrm>
          <a:prstGeom prst="straightConnector1">
            <a:avLst/>
          </a:prstGeom>
          <a:noFill/>
          <a:ln w="19050" cap="flat">
            <a:solidFill>
              <a:schemeClr val="dk2"/>
            </a:solidFill>
            <a:prstDash val="solid"/>
            <a:round/>
            <a:headEnd type="none" w="lg" len="lg"/>
            <a:tailEnd type="triangle" w="lg" len="lg"/>
          </a:ln>
        </p:spPr>
      </p:cxnSp>
      <p:sp>
        <p:nvSpPr>
          <p:cNvPr id="125" name="Shape 125"/>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Runtime of merge</a:t>
            </a:r>
          </a:p>
        </p:txBody>
      </p:sp>
      <p:sp>
        <p:nvSpPr>
          <p:cNvPr id="131" name="Shape 131"/>
          <p:cNvSpPr txBox="1">
            <a:spLocks noGrp="1"/>
          </p:cNvSpPr>
          <p:nvPr>
            <p:ph type="body" idx="1"/>
          </p:nvPr>
        </p:nvSpPr>
        <p:spPr>
          <a:xfrm>
            <a:off x="457200" y="1077237"/>
            <a:ext cx="8229600" cy="3943499"/>
          </a:xfrm>
          <a:prstGeom prst="rect">
            <a:avLst/>
          </a:prstGeom>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Sort b[h..k].  Pre: b[h..e] and b[e+1..k] are already sorted.*/</a:t>
            </a:r>
          </a:p>
          <a:p>
            <a:pPr lvl="0" rtl="0">
              <a:lnSpc>
                <a:spcPct val="115000"/>
              </a:lnSpc>
              <a:spcBef>
                <a:spcPts val="0"/>
              </a:spcBef>
              <a:buClr>
                <a:schemeClr val="dk1"/>
              </a:buClr>
              <a:buSzPct val="78571"/>
              <a:buFont typeface="Arial"/>
              <a:buNone/>
            </a:pPr>
            <a:r>
              <a:rPr lang="en" sz="1400" b="1" dirty="0">
                <a:latin typeface="Courier New"/>
                <a:ea typeface="Courier New"/>
                <a:cs typeface="Courier New"/>
                <a:sym typeface="Courier New"/>
              </a:rPr>
              <a:t>public</a:t>
            </a:r>
            <a:r>
              <a:rPr lang="en" sz="1400" dirty="0">
                <a:latin typeface="Courier New"/>
                <a:ea typeface="Courier New"/>
                <a:cs typeface="Courier New"/>
                <a:sym typeface="Courier New"/>
              </a:rPr>
              <a:t> </a:t>
            </a:r>
            <a:r>
              <a:rPr lang="en" sz="1400" b="1" dirty="0">
                <a:latin typeface="Courier New"/>
                <a:ea typeface="Courier New"/>
                <a:cs typeface="Courier New"/>
                <a:sym typeface="Courier New"/>
              </a:rPr>
              <a:t>static</a:t>
            </a:r>
            <a:r>
              <a:rPr lang="en" sz="1400" dirty="0">
                <a:latin typeface="Courier New"/>
                <a:ea typeface="Courier New"/>
                <a:cs typeface="Courier New"/>
                <a:sym typeface="Courier New"/>
              </a:rPr>
              <a:t> </a:t>
            </a:r>
            <a:r>
              <a:rPr lang="en" sz="1400" b="1" dirty="0">
                <a:latin typeface="Courier New"/>
                <a:ea typeface="Courier New"/>
                <a:cs typeface="Courier New"/>
                <a:sym typeface="Courier New"/>
              </a:rPr>
              <a:t>void</a:t>
            </a:r>
            <a:r>
              <a:rPr lang="en" sz="1400" dirty="0">
                <a:latin typeface="Courier New"/>
                <a:ea typeface="Courier New"/>
                <a:cs typeface="Courier New"/>
                <a:sym typeface="Courier New"/>
              </a:rPr>
              <a:t> merge (Comparable b[],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h,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e,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k) {</a:t>
            </a:r>
          </a:p>
          <a:p>
            <a:pPr lvl="0" rtl="0">
              <a:spcBef>
                <a:spcPts val="60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Comparable</a:t>
            </a:r>
            <a:r>
              <a:rPr lang="en" sz="1400" dirty="0">
                <a:latin typeface="Courier New"/>
                <a:ea typeface="Courier New"/>
                <a:cs typeface="Courier New"/>
                <a:sym typeface="Courier New"/>
              </a:rPr>
              <a:t>[] c= copy(b, h, e);</a:t>
            </a:r>
          </a:p>
          <a:p>
            <a:pPr lvl="0" rtl="0">
              <a:spcBef>
                <a:spcPts val="60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int</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i= h;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j= e+1;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m= 0</a:t>
            </a:r>
            <a:r>
              <a:rPr lang="en" sz="1400" dirty="0" smtClean="0">
                <a:latin typeface="Courier New"/>
                <a:ea typeface="Courier New"/>
                <a:cs typeface="Courier New"/>
                <a:sym typeface="Courier New"/>
              </a:rPr>
              <a:t>;</a:t>
            </a:r>
            <a:endParaRPr lang="en-US" sz="1400" dirty="0" smtClean="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US" sz="1400" dirty="0">
                <a:latin typeface="Courier New"/>
                <a:ea typeface="Courier New"/>
                <a:cs typeface="Courier New"/>
                <a:sym typeface="Courier New"/>
              </a:rPr>
              <a:t> </a:t>
            </a:r>
            <a:r>
              <a:rPr lang="en-US" sz="1400" dirty="0" smtClean="0">
                <a:latin typeface="Courier New"/>
                <a:ea typeface="Courier New"/>
                <a:cs typeface="Courier New"/>
                <a:sym typeface="Courier New"/>
              </a:rPr>
              <a:t> // </a:t>
            </a:r>
            <a:r>
              <a:rPr lang="en-US" sz="1400" dirty="0" err="1" smtClean="0">
                <a:latin typeface="Courier New"/>
                <a:ea typeface="Courier New"/>
                <a:cs typeface="Courier New"/>
                <a:sym typeface="Courier New"/>
              </a:rPr>
              <a:t>inv</a:t>
            </a:r>
            <a:r>
              <a:rPr lang="en-US" sz="1400" dirty="0" smtClean="0">
                <a:latin typeface="Courier New"/>
                <a:ea typeface="Courier New"/>
                <a:cs typeface="Courier New"/>
                <a:sym typeface="Courier New"/>
              </a:rPr>
              <a:t>: b[h..i-1] contains final, sorted values</a:t>
            </a:r>
            <a:br>
              <a:rPr lang="en-US" sz="1400" dirty="0" smtClean="0">
                <a:latin typeface="Courier New"/>
                <a:ea typeface="Courier New"/>
                <a:cs typeface="Courier New"/>
                <a:sym typeface="Courier New"/>
              </a:rPr>
            </a:br>
            <a:r>
              <a:rPr lang="en-US" sz="1400" dirty="0" smtClean="0">
                <a:latin typeface="Courier New"/>
                <a:ea typeface="Courier New"/>
                <a:cs typeface="Courier New"/>
                <a:sym typeface="Courier New"/>
              </a:rPr>
              <a:t>  //   b[</a:t>
            </a:r>
            <a:r>
              <a:rPr lang="en-US" sz="1400" dirty="0" err="1" smtClean="0">
                <a:latin typeface="Courier New"/>
                <a:ea typeface="Courier New"/>
                <a:cs typeface="Courier New"/>
                <a:sym typeface="Courier New"/>
              </a:rPr>
              <a:t>j..k</a:t>
            </a:r>
            <a:r>
              <a:rPr lang="en-US" sz="1400" dirty="0" smtClean="0">
                <a:latin typeface="Courier New"/>
                <a:ea typeface="Courier New"/>
                <a:cs typeface="Courier New"/>
                <a:sym typeface="Courier New"/>
              </a:rPr>
              <a:t>] remains to be transferred</a:t>
            </a:r>
          </a:p>
          <a:p>
            <a:pPr lvl="0" rtl="0">
              <a:lnSpc>
                <a:spcPct val="115000"/>
              </a:lnSpc>
              <a:spcBef>
                <a:spcPts val="0"/>
              </a:spcBef>
              <a:buClr>
                <a:schemeClr val="dk1"/>
              </a:buClr>
              <a:buSzPct val="78571"/>
              <a:buFont typeface="Arial"/>
              <a:buNone/>
            </a:pPr>
            <a:r>
              <a:rPr lang="en-US" sz="1400" dirty="0">
                <a:latin typeface="Courier New"/>
                <a:ea typeface="Courier New"/>
                <a:cs typeface="Courier New"/>
                <a:sym typeface="Courier New"/>
              </a:rPr>
              <a:t> </a:t>
            </a:r>
            <a:r>
              <a:rPr lang="en-US" sz="1400" dirty="0" smtClean="0">
                <a:latin typeface="Courier New"/>
                <a:ea typeface="Courier New"/>
                <a:cs typeface="Courier New"/>
                <a:sym typeface="Courier New"/>
              </a:rPr>
              <a:t> //   c[</a:t>
            </a:r>
            <a:r>
              <a:rPr lang="en-US" sz="1400" dirty="0" err="1" smtClean="0">
                <a:latin typeface="Courier New"/>
                <a:ea typeface="Courier New"/>
                <a:cs typeface="Courier New"/>
                <a:sym typeface="Courier New"/>
              </a:rPr>
              <a:t>m..e</a:t>
            </a:r>
            <a:r>
              <a:rPr lang="en-US" sz="1400" dirty="0" smtClean="0">
                <a:latin typeface="Courier New"/>
                <a:ea typeface="Courier New"/>
                <a:cs typeface="Courier New"/>
                <a:sym typeface="Courier New"/>
              </a:rPr>
              <a:t>-h] remains to be transferred</a:t>
            </a:r>
          </a:p>
          <a:p>
            <a:pPr lvl="0" rtl="0">
              <a:lnSpc>
                <a:spcPct val="115000"/>
              </a:lnSpc>
              <a:spcBef>
                <a:spcPts val="0"/>
              </a:spcBef>
              <a:buClr>
                <a:schemeClr val="dk1"/>
              </a:buClr>
              <a:buSzPct val="78571"/>
              <a:buFont typeface="Arial"/>
              <a:buNone/>
            </a:pPr>
            <a:r>
              <a:rPr lang="en-US" sz="1400" dirty="0">
                <a:latin typeface="Courier New"/>
                <a:ea typeface="Courier New"/>
                <a:cs typeface="Courier New"/>
                <a:sym typeface="Courier New"/>
              </a:rPr>
              <a:t> </a:t>
            </a:r>
            <a:r>
              <a:rPr lang="en-US" sz="1400" dirty="0" smtClean="0">
                <a:latin typeface="Courier New"/>
                <a:ea typeface="Courier New"/>
                <a:cs typeface="Courier New"/>
                <a:sym typeface="Courier New"/>
              </a:rPr>
              <a:t> //   b[0..i-1] &lt;= b[</a:t>
            </a:r>
            <a:r>
              <a:rPr lang="en-US" sz="1400" dirty="0" err="1" smtClean="0">
                <a:latin typeface="Courier New"/>
                <a:ea typeface="Courier New"/>
                <a:cs typeface="Courier New"/>
                <a:sym typeface="Courier New"/>
              </a:rPr>
              <a:t>j..k</a:t>
            </a:r>
            <a:r>
              <a:rPr lang="en-US" sz="1400" dirty="0" smtClean="0">
                <a:latin typeface="Courier New"/>
                <a:ea typeface="Courier New"/>
                <a:cs typeface="Courier New"/>
                <a:sym typeface="Courier New"/>
              </a:rPr>
              <a:t>], b[h..i</a:t>
            </a:r>
            <a:r>
              <a:rPr lang="en-US" sz="1400" dirty="0" smtClean="0">
                <a:latin typeface="Courier New"/>
                <a:ea typeface="Courier New"/>
                <a:cs typeface="Courier New"/>
                <a:sym typeface="Courier New"/>
              </a:rPr>
              <a:t>-1] &lt;= c[</a:t>
            </a:r>
            <a:r>
              <a:rPr lang="en-US" sz="1400" dirty="0" err="1" smtClean="0">
                <a:latin typeface="Courier New"/>
                <a:ea typeface="Courier New"/>
                <a:cs typeface="Courier New"/>
                <a:sym typeface="Courier New"/>
              </a:rPr>
              <a:t>m..e</a:t>
            </a:r>
            <a:r>
              <a:rPr lang="en-US" sz="1400" dirty="0" smtClean="0">
                <a:latin typeface="Courier New"/>
                <a:ea typeface="Courier New"/>
                <a:cs typeface="Courier New"/>
                <a:sym typeface="Courier New"/>
              </a:rPr>
              <a:t>-h]</a:t>
            </a:r>
            <a:endParaRPr lang="en" sz="1400" dirty="0">
              <a:latin typeface="Courier New"/>
              <a:ea typeface="Courier New"/>
              <a:cs typeface="Courier New"/>
              <a:sym typeface="Courier New"/>
            </a:endParaRPr>
          </a:p>
          <a:p>
            <a:pPr lvl="0" rtl="0">
              <a:lnSpc>
                <a:spcPct val="115000"/>
              </a:lnSpc>
              <a:spcBef>
                <a:spcPts val="600"/>
              </a:spcBef>
              <a:buClr>
                <a:schemeClr val="dk1"/>
              </a:buClr>
              <a:buSzPct val="78571"/>
              <a:buFont typeface="Arial"/>
              <a:buNone/>
            </a:pPr>
            <a:r>
              <a:rPr lang="en" sz="1400" b="1" dirty="0">
                <a:latin typeface="Courier New"/>
                <a:ea typeface="Courier New"/>
                <a:cs typeface="Courier New"/>
                <a:sym typeface="Courier New"/>
              </a:rPr>
              <a:t>  </a:t>
            </a:r>
            <a:r>
              <a:rPr lang="en" sz="1400" b="1" dirty="0" smtClean="0">
                <a:latin typeface="Courier New"/>
                <a:ea typeface="Courier New"/>
                <a:cs typeface="Courier New"/>
                <a:sym typeface="Courier New"/>
              </a:rPr>
              <a:t>for</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(i= h</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i != k+1; </a:t>
            </a:r>
            <a:r>
              <a:rPr lang="en" sz="1400" dirty="0" smtClean="0">
                <a:latin typeface="Courier New"/>
                <a:ea typeface="Courier New"/>
                <a:cs typeface="Courier New"/>
                <a:sym typeface="Courier New"/>
              </a:rPr>
              <a:t>i</a:t>
            </a:r>
            <a:r>
              <a:rPr lang="en" sz="1400" dirty="0">
                <a:latin typeface="Courier New"/>
                <a:ea typeface="Courier New"/>
                <a:cs typeface="Courier New"/>
                <a:sym typeface="Courier New"/>
              </a:rPr>
              <a:t>= i+1</a:t>
            </a:r>
            <a:r>
              <a:rPr lang="en" sz="1400" dirty="0" smtClean="0">
                <a:latin typeface="Courier New"/>
                <a:ea typeface="Courier New"/>
                <a:cs typeface="Courier New"/>
                <a:sym typeface="Courier New"/>
              </a:rPr>
              <a:t>)</a:t>
            </a:r>
            <a:r>
              <a:rPr lang="en-US" sz="1400" dirty="0" smtClean="0">
                <a:latin typeface="Courier New"/>
                <a:ea typeface="Courier New"/>
                <a:cs typeface="Courier New"/>
                <a:sym typeface="Courier New"/>
              </a:rPr>
              <a:t> {</a:t>
            </a:r>
            <a:r>
              <a:rPr lang="en" sz="1400" dirty="0" smtClean="0">
                <a:latin typeface="Courier New"/>
                <a:ea typeface="Courier New"/>
                <a:cs typeface="Courier New"/>
                <a:sym typeface="Courier New"/>
              </a:rPr>
              <a:t> </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if</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(j &lt;= k &amp;&amp; (m &gt; e-h </a:t>
            </a:r>
            <a:r>
              <a:rPr lang="en" sz="1400" dirty="0" smtClean="0">
                <a:latin typeface="Courier New"/>
                <a:ea typeface="Courier New"/>
                <a:cs typeface="Courier New"/>
                <a:sym typeface="Courier New"/>
              </a:rPr>
              <a:t>||</a:t>
            </a:r>
            <a:r>
              <a:rPr lang="en-US" sz="1400" dirty="0" smtClean="0">
                <a:latin typeface="Courier New"/>
                <a:ea typeface="Courier New"/>
                <a:cs typeface="Courier New"/>
                <a:sym typeface="Courier New"/>
              </a:rPr>
              <a:t> </a:t>
            </a:r>
          </a:p>
          <a:p>
            <a:pPr lvl="0" rtl="0">
              <a:lnSpc>
                <a:spcPct val="115000"/>
              </a:lnSpc>
              <a:spcBef>
                <a:spcPts val="0"/>
              </a:spcBef>
              <a:buClr>
                <a:schemeClr val="dk1"/>
              </a:buClr>
              <a:buSzPct val="78571"/>
              <a:buFont typeface="Arial"/>
              <a:buNone/>
            </a:pPr>
            <a:r>
              <a:rPr lang="en-US" sz="1400" dirty="0">
                <a:latin typeface="Courier New"/>
                <a:ea typeface="Courier New"/>
                <a:cs typeface="Courier New"/>
                <a:sym typeface="Courier New"/>
              </a:rPr>
              <a:t> </a:t>
            </a:r>
            <a:r>
              <a:rPr lang="en-US" sz="1400" dirty="0" smtClean="0">
                <a:latin typeface="Courier New"/>
                <a:ea typeface="Courier New"/>
                <a:cs typeface="Courier New"/>
                <a:sym typeface="Courier New"/>
              </a:rPr>
              <a:t>     </a:t>
            </a:r>
            <a:r>
              <a:rPr lang="en" sz="1400" dirty="0" smtClean="0">
                <a:latin typeface="Courier New"/>
                <a:ea typeface="Courier New"/>
                <a:cs typeface="Courier New"/>
                <a:sym typeface="Courier New"/>
              </a:rPr>
              <a:t>b[j</a:t>
            </a:r>
            <a:r>
              <a:rPr lang="en" sz="1400" dirty="0">
                <a:latin typeface="Courier New"/>
                <a:ea typeface="Courier New"/>
                <a:cs typeface="Courier New"/>
                <a:sym typeface="Courier New"/>
              </a:rPr>
              <a:t>].compareTo(c[m]) &lt;= 0</a:t>
            </a: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US" sz="1400" dirty="0" smtClean="0">
                <a:latin typeface="Courier New"/>
                <a:ea typeface="Courier New"/>
                <a:cs typeface="Courier New"/>
                <a:sym typeface="Courier New"/>
              </a:rPr>
              <a:t>  </a:t>
            </a:r>
            <a:r>
              <a:rPr lang="en" sz="1400" dirty="0" smtClean="0">
                <a:latin typeface="Courier New"/>
                <a:ea typeface="Courier New"/>
                <a:cs typeface="Courier New"/>
                <a:sym typeface="Courier New"/>
              </a:rPr>
              <a:t>b[i</a:t>
            </a:r>
            <a:r>
              <a:rPr lang="en" sz="1400" dirty="0">
                <a:latin typeface="Courier New"/>
                <a:ea typeface="Courier New"/>
                <a:cs typeface="Courier New"/>
                <a:sym typeface="Courier New"/>
              </a:rPr>
              <a:t>]= b[j]; j= j+1</a:t>
            </a: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else</a:t>
            </a:r>
            <a:r>
              <a:rPr lang="en" sz="1400" dirty="0" smtClean="0">
                <a:latin typeface="Courier New"/>
                <a:ea typeface="Courier New"/>
                <a:cs typeface="Courier New"/>
                <a:sym typeface="Courier New"/>
              </a:rPr>
              <a:t> b[i</a:t>
            </a:r>
            <a:r>
              <a:rPr lang="en" sz="1400" dirty="0">
                <a:latin typeface="Courier New"/>
                <a:ea typeface="Courier New"/>
                <a:cs typeface="Courier New"/>
                <a:sym typeface="Courier New"/>
              </a:rPr>
              <a:t>]= c[m]; m= m+1;</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a:t>
            </a:r>
            <a:r>
              <a:rPr lang="en-US" sz="1400" dirty="0" smtClean="0">
                <a:latin typeface="Courier New"/>
                <a:ea typeface="Courier New"/>
                <a:cs typeface="Courier New"/>
                <a:sym typeface="Courier New"/>
              </a:rPr>
              <a:t>  </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a:spcBef>
                <a:spcPts val="0"/>
              </a:spcBef>
              <a:buNone/>
            </a:pPr>
            <a:endParaRPr sz="1400" dirty="0">
              <a:latin typeface="Courier New"/>
              <a:ea typeface="Courier New"/>
              <a:cs typeface="Courier New"/>
              <a:sym typeface="Courier New"/>
            </a:endParaRPr>
          </a:p>
        </p:txBody>
      </p:sp>
      <p:grpSp>
        <p:nvGrpSpPr>
          <p:cNvPr id="11" name="Group 10"/>
          <p:cNvGrpSpPr/>
          <p:nvPr/>
        </p:nvGrpSpPr>
        <p:grpSpPr>
          <a:xfrm>
            <a:off x="4593295" y="3121851"/>
            <a:ext cx="4019049" cy="830997"/>
            <a:chOff x="4470400" y="4228068"/>
            <a:chExt cx="4019049" cy="830997"/>
          </a:xfrm>
        </p:grpSpPr>
        <p:grpSp>
          <p:nvGrpSpPr>
            <p:cNvPr id="12" name="Group 11"/>
            <p:cNvGrpSpPr/>
            <p:nvPr/>
          </p:nvGrpSpPr>
          <p:grpSpPr>
            <a:xfrm>
              <a:off x="4470400" y="4228068"/>
              <a:ext cx="4019049" cy="781110"/>
              <a:chOff x="4470400" y="4215368"/>
              <a:chExt cx="4019049" cy="781110"/>
            </a:xfrm>
          </p:grpSpPr>
          <p:sp>
            <p:nvSpPr>
              <p:cNvPr id="14" name="TextBox 13"/>
              <p:cNvSpPr txBox="1"/>
              <p:nvPr/>
            </p:nvSpPr>
            <p:spPr>
              <a:xfrm>
                <a:off x="5741270" y="4677033"/>
                <a:ext cx="2615330" cy="307777"/>
              </a:xfrm>
              <a:prstGeom prst="rect">
                <a:avLst/>
              </a:prstGeom>
              <a:noFill/>
              <a:ln>
                <a:solidFill>
                  <a:srgbClr val="800000"/>
                </a:solidFill>
              </a:ln>
            </p:spPr>
            <p:txBody>
              <a:bodyPr wrap="square" rtlCol="0">
                <a:spAutoFit/>
              </a:bodyPr>
              <a:lstStyle/>
              <a:p>
                <a:r>
                  <a:rPr lang="en-US" dirty="0" smtClean="0"/>
                  <a:t>      </a:t>
                </a:r>
                <a:endParaRPr lang="en-US" dirty="0"/>
              </a:p>
            </p:txBody>
          </p:sp>
          <p:grpSp>
            <p:nvGrpSpPr>
              <p:cNvPr id="15" name="Group 14"/>
              <p:cNvGrpSpPr/>
              <p:nvPr/>
            </p:nvGrpSpPr>
            <p:grpSpPr>
              <a:xfrm>
                <a:off x="4470400" y="4215368"/>
                <a:ext cx="4019049" cy="781110"/>
                <a:chOff x="4470400" y="4215368"/>
                <a:chExt cx="4019049" cy="781110"/>
              </a:xfrm>
            </p:grpSpPr>
            <p:sp>
              <p:nvSpPr>
                <p:cNvPr id="16" name="Rectangle 15"/>
                <p:cNvSpPr/>
                <p:nvPr/>
              </p:nvSpPr>
              <p:spPr>
                <a:xfrm>
                  <a:off x="4470400" y="4596368"/>
                  <a:ext cx="4019049" cy="400110"/>
                </a:xfrm>
                <a:prstGeom prst="rect">
                  <a:avLst/>
                </a:prstGeom>
              </p:spPr>
              <p:txBody>
                <a:bodyPr wrap="none">
                  <a:spAutoFit/>
                </a:bodyPr>
                <a:lstStyle/>
                <a:p>
                  <a:r>
                    <a:rPr lang="en-US" sz="2000" dirty="0" smtClean="0">
                      <a:solidFill>
                        <a:srgbClr val="000000"/>
                      </a:solidFill>
                      <a:latin typeface="Times New Roman"/>
                      <a:ea typeface="Monaco"/>
                      <a:cs typeface="Times New Roman"/>
                    </a:rPr>
                    <a:t>               c      free         to </a:t>
                  </a:r>
                  <a:r>
                    <a:rPr lang="en-US" sz="2000" dirty="0" smtClean="0">
                      <a:solidFill>
                        <a:srgbClr val="000000"/>
                      </a:solidFill>
                      <a:latin typeface="Times New Roman"/>
                      <a:ea typeface="Monaco"/>
                      <a:cs typeface="Times New Roman"/>
                    </a:rPr>
                    <a:t>be moved</a:t>
                  </a:r>
                  <a:endParaRPr lang="en-US" sz="2000" dirty="0"/>
                </a:p>
              </p:txBody>
            </p:sp>
            <p:sp>
              <p:nvSpPr>
                <p:cNvPr id="17" name="TextBox 16"/>
                <p:cNvSpPr txBox="1"/>
                <p:nvPr/>
              </p:nvSpPr>
              <p:spPr>
                <a:xfrm>
                  <a:off x="5741270" y="4215368"/>
                  <a:ext cx="2615330" cy="400110"/>
                </a:xfrm>
                <a:prstGeom prst="rect">
                  <a:avLst/>
                </a:prstGeom>
                <a:noFill/>
              </p:spPr>
              <p:txBody>
                <a:bodyPr wrap="square" rtlCol="0">
                  <a:spAutoFit/>
                </a:bodyPr>
                <a:lstStyle/>
                <a:p>
                  <a:r>
                    <a:rPr lang="en-US" sz="2000" dirty="0" smtClean="0">
                      <a:latin typeface="Times New Roman"/>
                      <a:cs typeface="Times New Roman"/>
                    </a:rPr>
                    <a:t>0         </a:t>
                  </a:r>
                  <a:r>
                    <a:rPr lang="en-US" sz="2000" dirty="0" smtClean="0">
                      <a:latin typeface="Times New Roman"/>
                      <a:cs typeface="Times New Roman"/>
                    </a:rPr>
                    <a:t>     </a:t>
                  </a:r>
                  <a:r>
                    <a:rPr lang="en-US" sz="2000" dirty="0" smtClean="0">
                      <a:latin typeface="Times New Roman"/>
                      <a:cs typeface="Times New Roman"/>
                    </a:rPr>
                    <a:t>m      </a:t>
                  </a:r>
                  <a:r>
                    <a:rPr lang="en-US" sz="2000" dirty="0" smtClean="0">
                      <a:latin typeface="Times New Roman"/>
                      <a:cs typeface="Times New Roman"/>
                    </a:rPr>
                    <a:t>        </a:t>
                  </a:r>
                  <a:r>
                    <a:rPr lang="en-US" sz="2000" dirty="0" smtClean="0">
                      <a:latin typeface="Times New Roman"/>
                      <a:cs typeface="Times New Roman"/>
                    </a:rPr>
                    <a:t>e-h</a:t>
                  </a:r>
                  <a:endParaRPr lang="en-US" sz="2000" dirty="0">
                    <a:latin typeface="Times New Roman"/>
                    <a:cs typeface="Times New Roman"/>
                  </a:endParaRPr>
                </a:p>
              </p:txBody>
            </p:sp>
          </p:grpSp>
        </p:grpSp>
        <p:cxnSp>
          <p:nvCxnSpPr>
            <p:cNvPr id="13" name="Straight Connector 12"/>
            <p:cNvCxnSpPr/>
            <p:nvPr/>
          </p:nvCxnSpPr>
          <p:spPr>
            <a:xfrm>
              <a:off x="6782470" y="46897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2316118" y="4019284"/>
            <a:ext cx="6282088" cy="849075"/>
            <a:chOff x="2316118" y="5548868"/>
            <a:chExt cx="6282088" cy="849075"/>
          </a:xfrm>
        </p:grpSpPr>
        <p:sp>
          <p:nvSpPr>
            <p:cNvPr id="19" name="Rectangle 18"/>
            <p:cNvSpPr/>
            <p:nvPr/>
          </p:nvSpPr>
          <p:spPr>
            <a:xfrm>
              <a:off x="2316118" y="5905500"/>
              <a:ext cx="6282088" cy="400110"/>
            </a:xfrm>
            <a:prstGeom prst="rect">
              <a:avLst/>
            </a:prstGeom>
          </p:spPr>
          <p:txBody>
            <a:bodyPr wrap="none">
              <a:spAutoFit/>
            </a:bodyPr>
            <a:lstStyle/>
            <a:p>
              <a:r>
                <a:rPr lang="en-US" sz="2000" dirty="0" smtClean="0">
                  <a:solidFill>
                    <a:srgbClr val="000000"/>
                  </a:solidFill>
                  <a:latin typeface="Times New Roman"/>
                  <a:ea typeface="Monaco"/>
                  <a:cs typeface="Times New Roman"/>
                </a:rPr>
                <a:t>                             b   </a:t>
              </a:r>
              <a:r>
                <a:rPr lang="en-US" sz="2000" dirty="0" smtClean="0">
                  <a:solidFill>
                    <a:srgbClr val="000000"/>
                  </a:solidFill>
                  <a:latin typeface="Times New Roman"/>
                  <a:ea typeface="Monaco"/>
                  <a:cs typeface="Times New Roman"/>
                </a:rPr>
                <a:t>final, sorted       </a:t>
              </a:r>
              <a:r>
                <a:rPr lang="en-US" sz="2000" dirty="0" smtClean="0">
                  <a:solidFill>
                    <a:srgbClr val="000000"/>
                  </a:solidFill>
                  <a:latin typeface="Times New Roman"/>
                  <a:ea typeface="Monaco"/>
                  <a:cs typeface="Times New Roman"/>
                </a:rPr>
                <a:t>free       to </a:t>
              </a:r>
              <a:r>
                <a:rPr lang="en-US" sz="2000" dirty="0" smtClean="0">
                  <a:solidFill>
                    <a:srgbClr val="000000"/>
                  </a:solidFill>
                  <a:latin typeface="Times New Roman"/>
                  <a:ea typeface="Monaco"/>
                  <a:cs typeface="Times New Roman"/>
                </a:rPr>
                <a:t>be moved</a:t>
              </a:r>
              <a:endParaRPr lang="en-US" sz="2000" dirty="0"/>
            </a:p>
          </p:txBody>
        </p:sp>
        <p:sp>
          <p:nvSpPr>
            <p:cNvPr id="20" name="TextBox 19"/>
            <p:cNvSpPr txBox="1"/>
            <p:nvPr/>
          </p:nvSpPr>
          <p:spPr>
            <a:xfrm>
              <a:off x="4593294" y="5997833"/>
              <a:ext cx="3788705" cy="400110"/>
            </a:xfrm>
            <a:prstGeom prst="rect">
              <a:avLst/>
            </a:prstGeom>
            <a:noFill/>
            <a:ln>
              <a:solidFill>
                <a:srgbClr val="800000"/>
              </a:solidFill>
            </a:ln>
          </p:spPr>
          <p:txBody>
            <a:bodyPr wrap="square" rtlCol="0">
              <a:spAutoFit/>
            </a:bodyPr>
            <a:lstStyle/>
            <a:p>
              <a:r>
                <a:rPr lang="en-US" sz="2000" dirty="0" smtClean="0"/>
                <a:t>      </a:t>
              </a:r>
              <a:endParaRPr lang="en-US" sz="2000" dirty="0"/>
            </a:p>
          </p:txBody>
        </p:sp>
        <p:cxnSp>
          <p:nvCxnSpPr>
            <p:cNvPr id="21" name="Straight Connector 20"/>
            <p:cNvCxnSpPr/>
            <p:nvPr/>
          </p:nvCxnSpPr>
          <p:spPr>
            <a:xfrm>
              <a:off x="6905365"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64165"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572000" y="5548868"/>
              <a:ext cx="3809999" cy="400110"/>
            </a:xfrm>
            <a:prstGeom prst="rect">
              <a:avLst/>
            </a:prstGeom>
            <a:noFill/>
          </p:spPr>
          <p:txBody>
            <a:bodyPr wrap="square" rtlCol="0">
              <a:spAutoFit/>
            </a:bodyPr>
            <a:lstStyle/>
            <a:p>
              <a:r>
                <a:rPr lang="en-US" sz="2000" dirty="0" smtClean="0">
                  <a:latin typeface="Times New Roman"/>
                  <a:cs typeface="Times New Roman"/>
                </a:rPr>
                <a:t>h                 </a:t>
              </a:r>
              <a:r>
                <a:rPr lang="en-US" sz="2000" dirty="0" smtClean="0">
                  <a:latin typeface="Times New Roman"/>
                  <a:cs typeface="Times New Roman"/>
                </a:rPr>
                <a:t> </a:t>
              </a:r>
              <a:r>
                <a:rPr lang="en-US" sz="2000" dirty="0" err="1" smtClean="0">
                  <a:latin typeface="Times New Roman"/>
                  <a:cs typeface="Times New Roman"/>
                </a:rPr>
                <a:t>i</a:t>
              </a:r>
              <a:r>
                <a:rPr lang="en-US" sz="2000" dirty="0" smtClean="0">
                  <a:latin typeface="Times New Roman"/>
                  <a:cs typeface="Times New Roman"/>
                </a:rPr>
                <a:t>               </a:t>
              </a:r>
              <a:r>
                <a:rPr lang="en-US" sz="2000" dirty="0" smtClean="0">
                  <a:latin typeface="Times New Roman"/>
                  <a:cs typeface="Times New Roman"/>
                </a:rPr>
                <a:t>j                 k</a:t>
              </a:r>
              <a:endParaRPr lang="en-US" sz="2000" dirty="0">
                <a:latin typeface="Times New Roman"/>
                <a:cs typeface="Times New Roman"/>
              </a:endParaRPr>
            </a:p>
          </p:txBody>
        </p:sp>
      </p:gr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Runtime of merge</a:t>
            </a:r>
          </a:p>
        </p:txBody>
      </p:sp>
      <p:sp>
        <p:nvSpPr>
          <p:cNvPr id="131" name="Shape 131"/>
          <p:cNvSpPr txBox="1">
            <a:spLocks noGrp="1"/>
          </p:cNvSpPr>
          <p:nvPr>
            <p:ph type="body" idx="1"/>
          </p:nvPr>
        </p:nvSpPr>
        <p:spPr>
          <a:xfrm>
            <a:off x="457200" y="1200150"/>
            <a:ext cx="8229600" cy="3943499"/>
          </a:xfrm>
          <a:prstGeom prst="rect">
            <a:avLst/>
          </a:prstGeom>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Sort b[h..k].  Pre: b[h..e] and b[e+1..k] are already sorted.*/</a:t>
            </a:r>
          </a:p>
          <a:p>
            <a:pPr lvl="0" rtl="0">
              <a:lnSpc>
                <a:spcPct val="115000"/>
              </a:lnSpc>
              <a:spcBef>
                <a:spcPts val="0"/>
              </a:spcBef>
              <a:buClr>
                <a:schemeClr val="dk1"/>
              </a:buClr>
              <a:buSzPct val="78571"/>
              <a:buFont typeface="Arial"/>
              <a:buNone/>
            </a:pPr>
            <a:r>
              <a:rPr lang="en" sz="1400" b="1" dirty="0">
                <a:latin typeface="Courier New"/>
                <a:ea typeface="Courier New"/>
                <a:cs typeface="Courier New"/>
                <a:sym typeface="Courier New"/>
              </a:rPr>
              <a:t>public</a:t>
            </a:r>
            <a:r>
              <a:rPr lang="en" sz="1400" dirty="0">
                <a:latin typeface="Courier New"/>
                <a:ea typeface="Courier New"/>
                <a:cs typeface="Courier New"/>
                <a:sym typeface="Courier New"/>
              </a:rPr>
              <a:t> </a:t>
            </a:r>
            <a:r>
              <a:rPr lang="en" sz="1400" b="1" dirty="0">
                <a:latin typeface="Courier New"/>
                <a:ea typeface="Courier New"/>
                <a:cs typeface="Courier New"/>
                <a:sym typeface="Courier New"/>
              </a:rPr>
              <a:t>static</a:t>
            </a:r>
            <a:r>
              <a:rPr lang="en" sz="1400" dirty="0">
                <a:latin typeface="Courier New"/>
                <a:ea typeface="Courier New"/>
                <a:cs typeface="Courier New"/>
                <a:sym typeface="Courier New"/>
              </a:rPr>
              <a:t> </a:t>
            </a:r>
            <a:r>
              <a:rPr lang="en" sz="1400" b="1" dirty="0">
                <a:latin typeface="Courier New"/>
                <a:ea typeface="Courier New"/>
                <a:cs typeface="Courier New"/>
                <a:sym typeface="Courier New"/>
              </a:rPr>
              <a:t>void</a:t>
            </a:r>
            <a:r>
              <a:rPr lang="en" sz="1400" dirty="0">
                <a:latin typeface="Courier New"/>
                <a:ea typeface="Courier New"/>
                <a:cs typeface="Courier New"/>
                <a:sym typeface="Courier New"/>
              </a:rPr>
              <a:t> merge (Comparable b[],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h,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e,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k) {</a:t>
            </a:r>
          </a:p>
          <a:p>
            <a:pPr lvl="0" rtl="0">
              <a:lnSpc>
                <a:spcPct val="115000"/>
              </a:lnSpc>
              <a:spcBef>
                <a:spcPts val="1200"/>
              </a:spcBef>
              <a:spcAft>
                <a:spcPts val="1200"/>
              </a:spcAft>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Comparable</a:t>
            </a:r>
            <a:r>
              <a:rPr lang="en" sz="1400" dirty="0">
                <a:latin typeface="Courier New"/>
                <a:ea typeface="Courier New"/>
                <a:cs typeface="Courier New"/>
                <a:sym typeface="Courier New"/>
              </a:rPr>
              <a:t>[] c= copy(b, h, e);</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int</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i= h;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j= e+1; </a:t>
            </a:r>
            <a:r>
              <a:rPr lang="en" sz="1400" b="1" dirty="0">
                <a:latin typeface="Courier New"/>
                <a:ea typeface="Courier New"/>
                <a:cs typeface="Courier New"/>
                <a:sym typeface="Courier New"/>
              </a:rPr>
              <a:t>int</a:t>
            </a:r>
            <a:r>
              <a:rPr lang="en" sz="1400" dirty="0">
                <a:latin typeface="Courier New"/>
                <a:ea typeface="Courier New"/>
                <a:cs typeface="Courier New"/>
                <a:sym typeface="Courier New"/>
              </a:rPr>
              <a:t> m= 0;</a:t>
            </a:r>
          </a:p>
          <a:p>
            <a:pPr lvl="0" rtl="0">
              <a:lnSpc>
                <a:spcPct val="115000"/>
              </a:lnSpc>
              <a:spcBef>
                <a:spcPts val="1200"/>
              </a:spcBef>
              <a:buClr>
                <a:schemeClr val="dk1"/>
              </a:buClr>
              <a:buSzPct val="78571"/>
              <a:buFont typeface="Arial"/>
              <a:buNone/>
            </a:pPr>
            <a:r>
              <a:rPr lang="en" sz="1400" b="1" dirty="0">
                <a:latin typeface="Courier New"/>
                <a:ea typeface="Courier New"/>
                <a:cs typeface="Courier New"/>
                <a:sym typeface="Courier New"/>
              </a:rPr>
              <a:t>    </a:t>
            </a:r>
            <a:r>
              <a:rPr lang="en" sz="1400" b="1" dirty="0" smtClean="0">
                <a:latin typeface="Courier New"/>
                <a:ea typeface="Courier New"/>
                <a:cs typeface="Courier New"/>
                <a:sym typeface="Courier New"/>
              </a:rPr>
              <a:t>for</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(i= h;  i != k+1;  i= i+1) {</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if</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(j &lt;= k &amp;&amp; (m &gt; e-h || b[j].compareTo(c[m]) &lt;= 0)) {</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b[i</a:t>
            </a:r>
            <a:r>
              <a:rPr lang="en" sz="1400" dirty="0">
                <a:latin typeface="Courier New"/>
                <a:ea typeface="Courier New"/>
                <a:cs typeface="Courier New"/>
                <a:sym typeface="Courier New"/>
              </a:rPr>
              <a:t>]= b[j]; j= j+1;</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b="1" dirty="0" smtClean="0">
                <a:latin typeface="Courier New"/>
                <a:ea typeface="Courier New"/>
                <a:cs typeface="Courier New"/>
                <a:sym typeface="Courier New"/>
              </a:rPr>
              <a:t>else</a:t>
            </a:r>
            <a:r>
              <a:rPr lang="en" sz="1400" dirty="0" smtClean="0">
                <a:latin typeface="Courier New"/>
                <a:ea typeface="Courier New"/>
                <a:cs typeface="Courier New"/>
                <a:sym typeface="Courier New"/>
              </a:rPr>
              <a:t> </a:t>
            </a:r>
            <a:r>
              <a:rPr lang="en" sz="1400" dirty="0">
                <a:latin typeface="Courier New"/>
                <a:ea typeface="Courier New"/>
                <a:cs typeface="Courier New"/>
                <a:sym typeface="Courier New"/>
              </a:rPr>
              <a:t>{</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b[i</a:t>
            </a:r>
            <a:r>
              <a:rPr lang="en" sz="1400" dirty="0">
                <a:latin typeface="Courier New"/>
                <a:ea typeface="Courier New"/>
                <a:cs typeface="Courier New"/>
                <a:sym typeface="Courier New"/>
              </a:rPr>
              <a:t>]= c[m]; m= m+1;</a:t>
            </a: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US" sz="1400" dirty="0">
                <a:latin typeface="Courier New"/>
                <a:ea typeface="Courier New"/>
                <a:cs typeface="Courier New"/>
                <a:sym typeface="Courier New"/>
              </a:rPr>
              <a:t> </a:t>
            </a: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    </a:t>
            </a:r>
            <a:r>
              <a:rPr lang="en" sz="1400" dirty="0" smtClean="0">
                <a:latin typeface="Courier New"/>
                <a:ea typeface="Courier New"/>
                <a:cs typeface="Courier New"/>
                <a:sym typeface="Courier New"/>
              </a:rPr>
              <a:t>}</a:t>
            </a:r>
            <a:endParaRPr lang="en" sz="1400" dirty="0">
              <a:latin typeface="Courier New"/>
              <a:ea typeface="Courier New"/>
              <a:cs typeface="Courier New"/>
              <a:sym typeface="Courier New"/>
            </a:endParaRPr>
          </a:p>
          <a:p>
            <a:pPr lvl="0" rtl="0">
              <a:lnSpc>
                <a:spcPct val="115000"/>
              </a:lnSpc>
              <a:spcBef>
                <a:spcPts val="0"/>
              </a:spcBef>
              <a:buClr>
                <a:schemeClr val="dk1"/>
              </a:buClr>
              <a:buSzPct val="78571"/>
              <a:buFont typeface="Arial"/>
              <a:buNone/>
            </a:pPr>
            <a:r>
              <a:rPr lang="en" sz="1400" dirty="0">
                <a:latin typeface="Courier New"/>
                <a:ea typeface="Courier New"/>
                <a:cs typeface="Courier New"/>
                <a:sym typeface="Courier New"/>
              </a:rPr>
              <a:t>}</a:t>
            </a:r>
          </a:p>
          <a:p>
            <a:pPr>
              <a:spcBef>
                <a:spcPts val="0"/>
              </a:spcBef>
              <a:buNone/>
            </a:pPr>
            <a:endParaRPr sz="1400" dirty="0">
              <a:latin typeface="Courier New"/>
              <a:ea typeface="Courier New"/>
              <a:cs typeface="Courier New"/>
              <a:sym typeface="Courier New"/>
            </a:endParaRPr>
          </a:p>
        </p:txBody>
      </p:sp>
      <p:sp>
        <p:nvSpPr>
          <p:cNvPr id="132" name="Shape 132"/>
          <p:cNvSpPr txBox="1"/>
          <p:nvPr/>
        </p:nvSpPr>
        <p:spPr>
          <a:xfrm>
            <a:off x="5251385" y="1815046"/>
            <a:ext cx="2159099" cy="577499"/>
          </a:xfrm>
          <a:prstGeom prst="rect">
            <a:avLst/>
          </a:prstGeom>
          <a:noFill/>
          <a:ln>
            <a:noFill/>
          </a:ln>
        </p:spPr>
        <p:txBody>
          <a:bodyPr lIns="91425" tIns="91425" rIns="91425" bIns="91425" anchor="t" anchorCtr="0">
            <a:noAutofit/>
          </a:bodyPr>
          <a:lstStyle/>
          <a:p>
            <a:pPr>
              <a:spcBef>
                <a:spcPts val="0"/>
              </a:spcBef>
              <a:buNone/>
            </a:pPr>
            <a:r>
              <a:rPr lang="en" sz="2000" b="1" dirty="0">
                <a:solidFill>
                  <a:srgbClr val="CC0202"/>
                </a:solidFill>
                <a:latin typeface="Courier New"/>
                <a:ea typeface="Courier New"/>
                <a:cs typeface="Courier New"/>
                <a:sym typeface="Courier New"/>
              </a:rPr>
              <a:t>O(e+1-h)</a:t>
            </a:r>
          </a:p>
        </p:txBody>
      </p:sp>
      <p:sp>
        <p:nvSpPr>
          <p:cNvPr id="133" name="Shape 133"/>
          <p:cNvSpPr txBox="1"/>
          <p:nvPr/>
        </p:nvSpPr>
        <p:spPr>
          <a:xfrm>
            <a:off x="4950975" y="3328200"/>
            <a:ext cx="3460799" cy="577499"/>
          </a:xfrm>
          <a:prstGeom prst="rect">
            <a:avLst/>
          </a:prstGeom>
          <a:noFill/>
          <a:ln>
            <a:noFill/>
          </a:ln>
        </p:spPr>
        <p:txBody>
          <a:bodyPr lIns="91425" tIns="91425" rIns="91425" bIns="91425" anchor="t" anchorCtr="0">
            <a:noAutofit/>
          </a:bodyPr>
          <a:lstStyle/>
          <a:p>
            <a:pPr rtl="0">
              <a:spcBef>
                <a:spcPts val="0"/>
              </a:spcBef>
              <a:buNone/>
            </a:pPr>
            <a:r>
              <a:rPr lang="en" sz="2000" b="1" dirty="0">
                <a:solidFill>
                  <a:srgbClr val="CC0202"/>
                </a:solidFill>
                <a:latin typeface="Courier New"/>
                <a:ea typeface="Courier New"/>
                <a:cs typeface="Courier New"/>
                <a:sym typeface="Courier New"/>
              </a:rPr>
              <a:t>Loop body: O(1)</a:t>
            </a:r>
          </a:p>
          <a:p>
            <a:pPr lvl="0" rtl="0">
              <a:spcBef>
                <a:spcPts val="0"/>
              </a:spcBef>
              <a:buNone/>
            </a:pPr>
            <a:r>
              <a:rPr lang="en" sz="2000" b="1" dirty="0">
                <a:solidFill>
                  <a:srgbClr val="CC0202"/>
                </a:solidFill>
                <a:latin typeface="Courier New"/>
                <a:ea typeface="Courier New"/>
                <a:cs typeface="Courier New"/>
                <a:sym typeface="Courier New"/>
              </a:rPr>
              <a:t>Executed k+1-h times</a:t>
            </a:r>
          </a:p>
        </p:txBody>
      </p:sp>
      <p:sp>
        <p:nvSpPr>
          <p:cNvPr id="134" name="Shape 134"/>
          <p:cNvSpPr txBox="1"/>
          <p:nvPr/>
        </p:nvSpPr>
        <p:spPr>
          <a:xfrm>
            <a:off x="4950975" y="4127050"/>
            <a:ext cx="3460799" cy="5774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CC0202"/>
                </a:solidFill>
                <a:latin typeface="Courier New"/>
                <a:ea typeface="Courier New"/>
                <a:cs typeface="Courier New"/>
                <a:sym typeface="Courier New"/>
              </a:rPr>
              <a:t>Overall: O(k-h)</a:t>
            </a:r>
          </a:p>
        </p:txBody>
      </p:sp>
      <p:cxnSp>
        <p:nvCxnSpPr>
          <p:cNvPr id="135" name="Shape 135"/>
          <p:cNvCxnSpPr>
            <a:stCxn id="132" idx="1"/>
          </p:cNvCxnSpPr>
          <p:nvPr/>
        </p:nvCxnSpPr>
        <p:spPr>
          <a:xfrm rot="10800000">
            <a:off x="4797485" y="2103795"/>
            <a:ext cx="453900" cy="0"/>
          </a:xfrm>
          <a:prstGeom prst="straightConnector1">
            <a:avLst/>
          </a:prstGeom>
          <a:noFill/>
          <a:ln w="19050" cap="flat">
            <a:solidFill>
              <a:schemeClr val="accent1"/>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extLst>
      <p:ext uri="{BB962C8B-B14F-4D97-AF65-F5344CB8AC3E}">
        <p14:creationId xmlns:p14="http://schemas.microsoft.com/office/powerpoint/2010/main" val="2600156576"/>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merge sort</a:t>
            </a:r>
          </a:p>
        </p:txBody>
      </p:sp>
      <p:sp>
        <p:nvSpPr>
          <p:cNvPr id="141" name="Shape 141"/>
          <p:cNvSpPr txBox="1"/>
          <p:nvPr/>
        </p:nvSpPr>
        <p:spPr>
          <a:xfrm>
            <a:off x="4370100" y="2635100"/>
            <a:ext cx="5017800" cy="1091999"/>
          </a:xfrm>
          <a:prstGeom prst="rect">
            <a:avLst/>
          </a:prstGeom>
          <a:noFill/>
          <a:ln>
            <a:noFill/>
          </a:ln>
        </p:spPr>
        <p:txBody>
          <a:bodyPr lIns="91425" tIns="91425" rIns="91425" bIns="91425" anchor="t" anchorCtr="0">
            <a:noAutofit/>
          </a:bodyPr>
          <a:lstStyle/>
          <a:p>
            <a:pPr rtl="0">
              <a:lnSpc>
                <a:spcPct val="115000"/>
              </a:lnSpc>
              <a:spcBef>
                <a:spcPts val="0"/>
              </a:spcBef>
              <a:buNone/>
            </a:pPr>
            <a:r>
              <a:rPr lang="en" sz="2000" b="1">
                <a:solidFill>
                  <a:schemeClr val="accent1"/>
                </a:solidFill>
                <a:latin typeface="Courier New"/>
                <a:ea typeface="Courier New"/>
                <a:cs typeface="Courier New"/>
                <a:sym typeface="Courier New"/>
              </a:rPr>
              <a:t>T(e+1-h) comparisons = T(n/2)</a:t>
            </a:r>
          </a:p>
          <a:p>
            <a:pPr rtl="0">
              <a:lnSpc>
                <a:spcPct val="115000"/>
              </a:lnSpc>
              <a:spcBef>
                <a:spcPts val="0"/>
              </a:spcBef>
              <a:buNone/>
            </a:pPr>
            <a:r>
              <a:rPr lang="en" sz="2000" b="1">
                <a:solidFill>
                  <a:schemeClr val="accent1"/>
                </a:solidFill>
                <a:latin typeface="Courier New"/>
                <a:ea typeface="Courier New"/>
                <a:cs typeface="Courier New"/>
                <a:sym typeface="Courier New"/>
              </a:rPr>
              <a:t>T(k-e)   comparisons = T(n/2)</a:t>
            </a:r>
          </a:p>
          <a:p>
            <a:pPr rtl="0">
              <a:lnSpc>
                <a:spcPct val="115000"/>
              </a:lnSpc>
              <a:spcBef>
                <a:spcPts val="0"/>
              </a:spcBef>
              <a:buNone/>
            </a:pPr>
            <a:r>
              <a:rPr lang="en" sz="2000" b="1">
                <a:solidFill>
                  <a:schemeClr val="accent1"/>
                </a:solidFill>
                <a:latin typeface="Courier New"/>
                <a:ea typeface="Courier New"/>
                <a:cs typeface="Courier New"/>
                <a:sym typeface="Courier New"/>
              </a:rPr>
              <a:t>T(k+1-h) comparisons = n</a:t>
            </a:r>
          </a:p>
          <a:p>
            <a:pPr lvl="0" rtl="0">
              <a:lnSpc>
                <a:spcPct val="115000"/>
              </a:lnSpc>
              <a:spcBef>
                <a:spcPts val="0"/>
              </a:spcBef>
              <a:buNone/>
            </a:pPr>
            <a:r>
              <a:rPr lang="en" sz="2400" b="1">
                <a:solidFill>
                  <a:schemeClr val="accent1"/>
                </a:solidFill>
                <a:latin typeface="Courier New"/>
                <a:ea typeface="Courier New"/>
                <a:cs typeface="Courier New"/>
                <a:sym typeface="Courier New"/>
              </a:rPr>
              <a:t/>
            </a:r>
            <a:br>
              <a:rPr lang="en" sz="2400" b="1">
                <a:solidFill>
                  <a:schemeClr val="accent1"/>
                </a:solidFill>
                <a:latin typeface="Courier New"/>
                <a:ea typeface="Courier New"/>
                <a:cs typeface="Courier New"/>
                <a:sym typeface="Courier New"/>
              </a:rPr>
            </a:br>
            <a:r>
              <a:rPr lang="en" sz="2400" b="1">
                <a:solidFill>
                  <a:schemeClr val="accent1"/>
                </a:solidFill>
                <a:latin typeface="Courier New"/>
                <a:ea typeface="Courier New"/>
                <a:cs typeface="Courier New"/>
                <a:sym typeface="Courier New"/>
              </a:rPr>
              <a:t>        </a:t>
            </a:r>
          </a:p>
        </p:txBody>
      </p:sp>
      <p:sp>
        <p:nvSpPr>
          <p:cNvPr id="142" name="Shape 142"/>
          <p:cNvSpPr txBox="1">
            <a:spLocks noGrp="1"/>
          </p:cNvSpPr>
          <p:nvPr>
            <p:ph type="body" idx="1"/>
          </p:nvPr>
        </p:nvSpPr>
        <p:spPr>
          <a:xfrm>
            <a:off x="457200" y="1200150"/>
            <a:ext cx="8487899" cy="2925900"/>
          </a:xfrm>
          <a:prstGeom prst="rect">
            <a:avLst/>
          </a:prstGeom>
        </p:spPr>
        <p:txBody>
          <a:bodyPr lIns="91425" tIns="91425" rIns="91425" bIns="91425" anchor="t" anchorCtr="0">
            <a:noAutofit/>
          </a:bodyPr>
          <a:lstStyle/>
          <a:p>
            <a:pPr lvl="0" rtl="0">
              <a:lnSpc>
                <a:spcPct val="115000"/>
              </a:lnSpc>
              <a:spcBef>
                <a:spcPts val="0"/>
              </a:spcBef>
              <a:buNone/>
            </a:pPr>
            <a:r>
              <a:rPr lang="en" sz="2000" dirty="0">
                <a:solidFill>
                  <a:srgbClr val="1155CC"/>
                </a:solidFill>
                <a:latin typeface="Courier New"/>
                <a:ea typeface="Courier New"/>
                <a:cs typeface="Courier New"/>
                <a:sym typeface="Courier New"/>
              </a:rPr>
              <a:t>/** Sort b[h..k]. */</a:t>
            </a:r>
          </a:p>
          <a:p>
            <a:pPr lvl="0" rtl="0">
              <a:lnSpc>
                <a:spcPct val="115000"/>
              </a:lnSpc>
              <a:spcBef>
                <a:spcPts val="0"/>
              </a:spcBef>
              <a:buNone/>
            </a:pPr>
            <a:r>
              <a:rPr lang="en" sz="2000" dirty="0">
                <a:solidFill>
                  <a:srgbClr val="1155CC"/>
                </a:solidFill>
                <a:latin typeface="Courier New"/>
                <a:ea typeface="Courier New"/>
                <a:cs typeface="Courier New"/>
                <a:sym typeface="Courier New"/>
              </a:rPr>
              <a:t>public static void </a:t>
            </a:r>
            <a:r>
              <a:rPr lang="en" sz="2000" b="1" dirty="0">
                <a:solidFill>
                  <a:srgbClr val="1155CC"/>
                </a:solidFill>
                <a:latin typeface="Courier New"/>
                <a:ea typeface="Courier New"/>
                <a:cs typeface="Courier New"/>
                <a:sym typeface="Courier New"/>
              </a:rPr>
              <a:t>mS</a:t>
            </a:r>
            <a:r>
              <a:rPr lang="en" sz="2000" dirty="0">
                <a:solidFill>
                  <a:srgbClr val="1155CC"/>
                </a:solidFill>
                <a:latin typeface="Courier New"/>
                <a:ea typeface="Courier New"/>
                <a:cs typeface="Courier New"/>
                <a:sym typeface="Courier New"/>
              </a:rPr>
              <a:t>(Comparable[] b, int h, int k) {</a:t>
            </a:r>
          </a:p>
          <a:p>
            <a:pPr lvl="0" rtl="0">
              <a:lnSpc>
                <a:spcPct val="115000"/>
              </a:lnSpc>
              <a:spcBef>
                <a:spcPts val="0"/>
              </a:spcBef>
              <a:buNone/>
            </a:pPr>
            <a:r>
              <a:rPr lang="en" sz="2000" dirty="0">
                <a:solidFill>
                  <a:srgbClr val="1155CC"/>
                </a:solidFill>
                <a:latin typeface="Courier New"/>
                <a:ea typeface="Courier New"/>
                <a:cs typeface="Courier New"/>
                <a:sym typeface="Courier New"/>
              </a:rPr>
              <a:t>    </a:t>
            </a:r>
            <a:r>
              <a:rPr lang="en" sz="2000" dirty="0" smtClean="0">
                <a:solidFill>
                  <a:srgbClr val="1155CC"/>
                </a:solidFill>
                <a:latin typeface="Courier New"/>
                <a:ea typeface="Courier New"/>
                <a:cs typeface="Courier New"/>
                <a:sym typeface="Courier New"/>
              </a:rPr>
              <a:t>if </a:t>
            </a:r>
            <a:r>
              <a:rPr lang="en" sz="2000" dirty="0">
                <a:solidFill>
                  <a:srgbClr val="1155CC"/>
                </a:solidFill>
                <a:latin typeface="Courier New"/>
                <a:ea typeface="Courier New"/>
                <a:cs typeface="Courier New"/>
                <a:sym typeface="Courier New"/>
              </a:rPr>
              <a:t>(h &gt;= k) return;</a:t>
            </a:r>
          </a:p>
          <a:p>
            <a:pPr lvl="0" rtl="0">
              <a:lnSpc>
                <a:spcPct val="115000"/>
              </a:lnSpc>
              <a:spcBef>
                <a:spcPts val="0"/>
              </a:spcBef>
              <a:buNone/>
            </a:pPr>
            <a:r>
              <a:rPr lang="en" sz="2000" dirty="0">
                <a:solidFill>
                  <a:srgbClr val="1155CC"/>
                </a:solidFill>
                <a:latin typeface="Courier New"/>
                <a:ea typeface="Courier New"/>
                <a:cs typeface="Courier New"/>
                <a:sym typeface="Courier New"/>
              </a:rPr>
              <a:t>    </a:t>
            </a:r>
            <a:r>
              <a:rPr lang="en-US" sz="2000" dirty="0" err="1">
                <a:solidFill>
                  <a:srgbClr val="1155CC"/>
                </a:solidFill>
                <a:latin typeface="Courier New"/>
                <a:ea typeface="Courier New"/>
                <a:cs typeface="Courier New"/>
                <a:sym typeface="Courier New"/>
              </a:rPr>
              <a:t>i</a:t>
            </a:r>
            <a:r>
              <a:rPr lang="en" sz="2000" dirty="0" smtClean="0">
                <a:solidFill>
                  <a:srgbClr val="1155CC"/>
                </a:solidFill>
                <a:latin typeface="Courier New"/>
                <a:ea typeface="Courier New"/>
                <a:cs typeface="Courier New"/>
                <a:sym typeface="Courier New"/>
              </a:rPr>
              <a:t>nt </a:t>
            </a:r>
            <a:r>
              <a:rPr lang="en" sz="2000" dirty="0">
                <a:solidFill>
                  <a:srgbClr val="1155CC"/>
                </a:solidFill>
                <a:latin typeface="Courier New"/>
                <a:ea typeface="Courier New"/>
                <a:cs typeface="Courier New"/>
                <a:sym typeface="Courier New"/>
              </a:rPr>
              <a:t>e= (h+k)/2;</a:t>
            </a:r>
          </a:p>
          <a:p>
            <a:pPr lvl="0" rtl="0">
              <a:lnSpc>
                <a:spcPct val="115000"/>
              </a:lnSpc>
              <a:spcBef>
                <a:spcPts val="0"/>
              </a:spcBef>
              <a:buNone/>
            </a:pPr>
            <a:r>
              <a:rPr lang="en" sz="2000" b="1" dirty="0">
                <a:solidFill>
                  <a:srgbClr val="1155CC"/>
                </a:solidFill>
                <a:latin typeface="Courier New"/>
                <a:ea typeface="Courier New"/>
                <a:cs typeface="Courier New"/>
                <a:sym typeface="Courier New"/>
              </a:rPr>
              <a:t>    </a:t>
            </a:r>
            <a:r>
              <a:rPr lang="en" sz="2000" b="1" dirty="0" smtClean="0">
                <a:solidFill>
                  <a:srgbClr val="1155CC"/>
                </a:solidFill>
                <a:latin typeface="Courier New"/>
                <a:ea typeface="Courier New"/>
                <a:cs typeface="Courier New"/>
                <a:sym typeface="Courier New"/>
              </a:rPr>
              <a:t>mS(b</a:t>
            </a:r>
            <a:r>
              <a:rPr lang="en" sz="2000" b="1" dirty="0">
                <a:solidFill>
                  <a:srgbClr val="1155CC"/>
                </a:solidFill>
                <a:latin typeface="Courier New"/>
                <a:ea typeface="Courier New"/>
                <a:cs typeface="Courier New"/>
                <a:sym typeface="Courier New"/>
              </a:rPr>
              <a:t>, h, e);</a:t>
            </a:r>
          </a:p>
          <a:p>
            <a:pPr lvl="0" rtl="0">
              <a:lnSpc>
                <a:spcPct val="115000"/>
              </a:lnSpc>
              <a:spcBef>
                <a:spcPts val="0"/>
              </a:spcBef>
              <a:buNone/>
            </a:pPr>
            <a:r>
              <a:rPr lang="en" sz="2000" b="1" dirty="0">
                <a:solidFill>
                  <a:srgbClr val="1155CC"/>
                </a:solidFill>
                <a:latin typeface="Courier New"/>
                <a:ea typeface="Courier New"/>
                <a:cs typeface="Courier New"/>
                <a:sym typeface="Courier New"/>
              </a:rPr>
              <a:t>    </a:t>
            </a:r>
            <a:r>
              <a:rPr lang="en" sz="2000" b="1" dirty="0" smtClean="0">
                <a:solidFill>
                  <a:srgbClr val="1155CC"/>
                </a:solidFill>
                <a:latin typeface="Courier New"/>
                <a:ea typeface="Courier New"/>
                <a:cs typeface="Courier New"/>
                <a:sym typeface="Courier New"/>
              </a:rPr>
              <a:t>mS(b</a:t>
            </a:r>
            <a:r>
              <a:rPr lang="en" sz="2000" b="1" dirty="0">
                <a:solidFill>
                  <a:srgbClr val="1155CC"/>
                </a:solidFill>
                <a:latin typeface="Courier New"/>
                <a:ea typeface="Courier New"/>
                <a:cs typeface="Courier New"/>
                <a:sym typeface="Courier New"/>
              </a:rPr>
              <a:t>, e+1, k);</a:t>
            </a:r>
          </a:p>
          <a:p>
            <a:pPr lvl="0" rtl="0">
              <a:lnSpc>
                <a:spcPct val="115000"/>
              </a:lnSpc>
              <a:spcBef>
                <a:spcPts val="0"/>
              </a:spcBef>
              <a:buNone/>
            </a:pPr>
            <a:r>
              <a:rPr lang="en" sz="2000" b="1" dirty="0">
                <a:solidFill>
                  <a:srgbClr val="1155CC"/>
                </a:solidFill>
                <a:latin typeface="Courier New"/>
                <a:ea typeface="Courier New"/>
                <a:cs typeface="Courier New"/>
                <a:sym typeface="Courier New"/>
              </a:rPr>
              <a:t>    </a:t>
            </a:r>
            <a:r>
              <a:rPr lang="en" sz="2000" b="1" dirty="0" smtClean="0">
                <a:solidFill>
                  <a:srgbClr val="1155CC"/>
                </a:solidFill>
                <a:latin typeface="Courier New"/>
                <a:ea typeface="Courier New"/>
                <a:cs typeface="Courier New"/>
                <a:sym typeface="Courier New"/>
              </a:rPr>
              <a:t>merge(b</a:t>
            </a:r>
            <a:r>
              <a:rPr lang="en" sz="2000" b="1" dirty="0">
                <a:solidFill>
                  <a:srgbClr val="1155CC"/>
                </a:solidFill>
                <a:latin typeface="Courier New"/>
                <a:ea typeface="Courier New"/>
                <a:cs typeface="Courier New"/>
                <a:sym typeface="Courier New"/>
              </a:rPr>
              <a:t>, h, e, k);</a:t>
            </a:r>
            <a:r>
              <a:rPr lang="en" sz="2000" dirty="0">
                <a:solidFill>
                  <a:srgbClr val="1155CC"/>
                </a:solidFill>
                <a:latin typeface="Courier New"/>
                <a:ea typeface="Courier New"/>
                <a:cs typeface="Courier New"/>
                <a:sym typeface="Courier New"/>
              </a:rPr>
              <a:t>	</a:t>
            </a:r>
          </a:p>
          <a:p>
            <a:pPr lvl="0" rtl="0">
              <a:lnSpc>
                <a:spcPct val="115000"/>
              </a:lnSpc>
              <a:spcBef>
                <a:spcPts val="0"/>
              </a:spcBef>
              <a:buNone/>
            </a:pPr>
            <a:r>
              <a:rPr lang="en" sz="2000" dirty="0">
                <a:solidFill>
                  <a:srgbClr val="1155CC"/>
                </a:solidFill>
                <a:latin typeface="Courier New"/>
                <a:ea typeface="Courier New"/>
                <a:cs typeface="Courier New"/>
                <a:sym typeface="Courier New"/>
              </a:rPr>
              <a:t>}</a:t>
            </a:r>
          </a:p>
        </p:txBody>
      </p:sp>
      <p:sp>
        <p:nvSpPr>
          <p:cNvPr id="143" name="Shape 143"/>
          <p:cNvSpPr txBox="1"/>
          <p:nvPr/>
        </p:nvSpPr>
        <p:spPr>
          <a:xfrm>
            <a:off x="1324650" y="4200600"/>
            <a:ext cx="6752999" cy="728699"/>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2000">
                <a:solidFill>
                  <a:schemeClr val="accent1"/>
                </a:solidFill>
                <a:latin typeface="Courier New"/>
                <a:ea typeface="Courier New"/>
                <a:cs typeface="Courier New"/>
                <a:sym typeface="Courier New"/>
              </a:rPr>
              <a:t>Thus:</a:t>
            </a:r>
            <a:r>
              <a:rPr lang="en" sz="2000" b="1">
                <a:solidFill>
                  <a:schemeClr val="accent1"/>
                </a:solidFill>
                <a:latin typeface="Courier New"/>
                <a:ea typeface="Courier New"/>
                <a:cs typeface="Courier New"/>
                <a:sym typeface="Courier New"/>
              </a:rPr>
              <a:t> T(n) &lt; 2 * T(n/2) + n</a:t>
            </a:r>
            <a:r>
              <a:rPr lang="en" sz="2000">
                <a:solidFill>
                  <a:schemeClr val="accent1"/>
                </a:solidFill>
                <a:latin typeface="Courier New"/>
                <a:ea typeface="Courier New"/>
                <a:cs typeface="Courier New"/>
                <a:sym typeface="Courier New"/>
              </a:rPr>
              <a:t>, with T(1) = 0</a:t>
            </a:r>
          </a:p>
        </p:txBody>
      </p:sp>
      <p:sp>
        <p:nvSpPr>
          <p:cNvPr id="144" name="Shape 144"/>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a:t>
            </a:r>
          </a:p>
        </p:txBody>
      </p:sp>
      <p:pic>
        <p:nvPicPr>
          <p:cNvPr id="150" name="Shape 150"/>
          <p:cNvPicPr preferRelativeResize="0"/>
          <p:nvPr/>
        </p:nvPicPr>
        <p:blipFill>
          <a:blip r:embed="rId3">
            <a:alphaModFix/>
          </a:blip>
          <a:stretch>
            <a:fillRect/>
          </a:stretch>
        </p:blipFill>
        <p:spPr>
          <a:xfrm>
            <a:off x="1028150" y="1593375"/>
            <a:ext cx="6724375" cy="3045875"/>
          </a:xfrm>
          <a:prstGeom prst="rect">
            <a:avLst/>
          </a:prstGeom>
          <a:noFill/>
          <a:ln>
            <a:noFill/>
          </a:ln>
        </p:spPr>
      </p:pic>
      <p:sp>
        <p:nvSpPr>
          <p:cNvPr id="151" name="Shape 151"/>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Proof by recursion tree</a:t>
            </a:r>
          </a:p>
        </p:txBody>
      </p:sp>
      <p:sp>
        <p:nvSpPr>
          <p:cNvPr id="157" name="Shape 157"/>
          <p:cNvSpPr txBox="1"/>
          <p:nvPr/>
        </p:nvSpPr>
        <p:spPr>
          <a:xfrm>
            <a:off x="3531175" y="1293612"/>
            <a:ext cx="740100" cy="520199"/>
          </a:xfrm>
          <a:prstGeom prst="rect">
            <a:avLst/>
          </a:prstGeom>
          <a:noFill/>
          <a:ln>
            <a:noFill/>
          </a:ln>
        </p:spPr>
        <p:txBody>
          <a:bodyPr lIns="91425" tIns="91425" rIns="91425" bIns="91425" anchor="t" anchorCtr="0">
            <a:noAutofit/>
          </a:bodyPr>
          <a:lstStyle/>
          <a:p>
            <a:pPr algn="ctr">
              <a:spcBef>
                <a:spcPts val="0"/>
              </a:spcBef>
              <a:buNone/>
            </a:pPr>
            <a:r>
              <a:rPr lang="en" sz="1800" b="1">
                <a:latin typeface="Courier New"/>
                <a:ea typeface="Courier New"/>
                <a:cs typeface="Courier New"/>
                <a:sym typeface="Courier New"/>
              </a:rPr>
              <a:t>T(n)</a:t>
            </a:r>
          </a:p>
        </p:txBody>
      </p:sp>
      <p:sp>
        <p:nvSpPr>
          <p:cNvPr id="158" name="Shape 158"/>
          <p:cNvSpPr txBox="1"/>
          <p:nvPr/>
        </p:nvSpPr>
        <p:spPr>
          <a:xfrm>
            <a:off x="5216075" y="1911900"/>
            <a:ext cx="1043700" cy="520199"/>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T(n/2)</a:t>
            </a:r>
          </a:p>
          <a:p>
            <a:pPr lvl="0" algn="ctr" rtl="0">
              <a:spcBef>
                <a:spcPts val="0"/>
              </a:spcBef>
              <a:buNone/>
            </a:pPr>
            <a:endParaRPr sz="1800" b="1">
              <a:latin typeface="Courier New"/>
              <a:ea typeface="Courier New"/>
              <a:cs typeface="Courier New"/>
              <a:sym typeface="Courier New"/>
            </a:endParaRPr>
          </a:p>
        </p:txBody>
      </p:sp>
      <p:sp>
        <p:nvSpPr>
          <p:cNvPr id="159" name="Shape 159"/>
          <p:cNvSpPr txBox="1"/>
          <p:nvPr/>
        </p:nvSpPr>
        <p:spPr>
          <a:xfrm>
            <a:off x="521924" y="2679275"/>
            <a:ext cx="10437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T(n/4)</a:t>
            </a:r>
          </a:p>
        </p:txBody>
      </p:sp>
      <p:sp>
        <p:nvSpPr>
          <p:cNvPr id="160" name="Shape 160"/>
          <p:cNvSpPr txBox="1"/>
          <p:nvPr/>
        </p:nvSpPr>
        <p:spPr>
          <a:xfrm>
            <a:off x="2579612" y="2679275"/>
            <a:ext cx="1043700" cy="520199"/>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T(n/4)</a:t>
            </a:r>
          </a:p>
          <a:p>
            <a:pPr lvl="0" algn="ctr" rtl="0">
              <a:spcBef>
                <a:spcPts val="0"/>
              </a:spcBef>
              <a:buNone/>
            </a:pPr>
            <a:endParaRPr sz="1800" b="1">
              <a:latin typeface="Courier New"/>
              <a:ea typeface="Courier New"/>
              <a:cs typeface="Courier New"/>
              <a:sym typeface="Courier New"/>
            </a:endParaRPr>
          </a:p>
        </p:txBody>
      </p:sp>
      <p:sp>
        <p:nvSpPr>
          <p:cNvPr id="161" name="Shape 161"/>
          <p:cNvSpPr txBox="1"/>
          <p:nvPr/>
        </p:nvSpPr>
        <p:spPr>
          <a:xfrm>
            <a:off x="6187225" y="2679275"/>
            <a:ext cx="1129500" cy="520199"/>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T(n/4)</a:t>
            </a:r>
          </a:p>
          <a:p>
            <a:pPr lvl="0" algn="ctr" rtl="0">
              <a:spcBef>
                <a:spcPts val="0"/>
              </a:spcBef>
              <a:buNone/>
            </a:pPr>
            <a:endParaRPr sz="1800" b="1">
              <a:latin typeface="Courier New"/>
              <a:ea typeface="Courier New"/>
              <a:cs typeface="Courier New"/>
              <a:sym typeface="Courier New"/>
            </a:endParaRPr>
          </a:p>
        </p:txBody>
      </p:sp>
      <p:sp>
        <p:nvSpPr>
          <p:cNvPr id="162" name="Shape 162"/>
          <p:cNvSpPr txBox="1"/>
          <p:nvPr/>
        </p:nvSpPr>
        <p:spPr>
          <a:xfrm>
            <a:off x="4202062" y="2679275"/>
            <a:ext cx="1043700" cy="520199"/>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T(n/4)</a:t>
            </a:r>
          </a:p>
          <a:p>
            <a:pPr lvl="0" algn="ctr" rtl="0">
              <a:spcBef>
                <a:spcPts val="0"/>
              </a:spcBef>
              <a:buNone/>
            </a:pPr>
            <a:endParaRPr sz="1800" b="1">
              <a:latin typeface="Courier New"/>
              <a:ea typeface="Courier New"/>
              <a:cs typeface="Courier New"/>
              <a:sym typeface="Courier New"/>
            </a:endParaRPr>
          </a:p>
        </p:txBody>
      </p:sp>
      <p:sp>
        <p:nvSpPr>
          <p:cNvPr id="163" name="Shape 163"/>
          <p:cNvSpPr txBox="1"/>
          <p:nvPr/>
        </p:nvSpPr>
        <p:spPr>
          <a:xfrm>
            <a:off x="29892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4" name="Shape 164"/>
          <p:cNvSpPr txBox="1"/>
          <p:nvPr/>
        </p:nvSpPr>
        <p:spPr>
          <a:xfrm>
            <a:off x="110792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5" name="Shape 165"/>
          <p:cNvSpPr txBox="1"/>
          <p:nvPr/>
        </p:nvSpPr>
        <p:spPr>
          <a:xfrm>
            <a:off x="232692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6" name="Shape 166"/>
          <p:cNvSpPr txBox="1"/>
          <p:nvPr/>
        </p:nvSpPr>
        <p:spPr>
          <a:xfrm>
            <a:off x="313592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7" name="Shape 167"/>
          <p:cNvSpPr txBox="1"/>
          <p:nvPr/>
        </p:nvSpPr>
        <p:spPr>
          <a:xfrm>
            <a:off x="394937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8" name="Shape 168"/>
          <p:cNvSpPr txBox="1"/>
          <p:nvPr/>
        </p:nvSpPr>
        <p:spPr>
          <a:xfrm>
            <a:off x="475837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69" name="Shape 169"/>
          <p:cNvSpPr txBox="1"/>
          <p:nvPr/>
        </p:nvSpPr>
        <p:spPr>
          <a:xfrm>
            <a:off x="597737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sp>
        <p:nvSpPr>
          <p:cNvPr id="170" name="Shape 170"/>
          <p:cNvSpPr txBox="1"/>
          <p:nvPr/>
        </p:nvSpPr>
        <p:spPr>
          <a:xfrm>
            <a:off x="6786375" y="4042987"/>
            <a:ext cx="7401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T(2)</a:t>
            </a:r>
          </a:p>
        </p:txBody>
      </p:sp>
      <p:cxnSp>
        <p:nvCxnSpPr>
          <p:cNvPr id="171" name="Shape 171"/>
          <p:cNvCxnSpPr>
            <a:stCxn id="157" idx="1"/>
          </p:cNvCxnSpPr>
          <p:nvPr/>
        </p:nvCxnSpPr>
        <p:spPr>
          <a:xfrm flipH="1">
            <a:off x="2199175" y="1553712"/>
            <a:ext cx="1332000" cy="424500"/>
          </a:xfrm>
          <a:prstGeom prst="straightConnector1">
            <a:avLst/>
          </a:prstGeom>
          <a:noFill/>
          <a:ln w="19050" cap="flat">
            <a:solidFill>
              <a:schemeClr val="dk2"/>
            </a:solidFill>
            <a:prstDash val="solid"/>
            <a:round/>
            <a:headEnd type="none" w="lg" len="lg"/>
            <a:tailEnd type="triangle" w="lg" len="lg"/>
          </a:ln>
        </p:spPr>
      </p:cxnSp>
      <p:cxnSp>
        <p:nvCxnSpPr>
          <p:cNvPr id="172" name="Shape 172"/>
          <p:cNvCxnSpPr>
            <a:stCxn id="157" idx="3"/>
          </p:cNvCxnSpPr>
          <p:nvPr/>
        </p:nvCxnSpPr>
        <p:spPr>
          <a:xfrm>
            <a:off x="4271275" y="1553712"/>
            <a:ext cx="1254300" cy="424500"/>
          </a:xfrm>
          <a:prstGeom prst="straightConnector1">
            <a:avLst/>
          </a:prstGeom>
          <a:noFill/>
          <a:ln w="19050" cap="flat">
            <a:solidFill>
              <a:schemeClr val="dk2"/>
            </a:solidFill>
            <a:prstDash val="solid"/>
            <a:round/>
            <a:headEnd type="none" w="lg" len="lg"/>
            <a:tailEnd type="triangle" w="lg" len="lg"/>
          </a:ln>
        </p:spPr>
      </p:cxnSp>
      <p:sp>
        <p:nvSpPr>
          <p:cNvPr id="173" name="Shape 173"/>
          <p:cNvSpPr txBox="1"/>
          <p:nvPr/>
        </p:nvSpPr>
        <p:spPr>
          <a:xfrm>
            <a:off x="7178325" y="1063375"/>
            <a:ext cx="1844699" cy="372600"/>
          </a:xfrm>
          <a:prstGeom prst="rect">
            <a:avLst/>
          </a:prstGeom>
          <a:noFill/>
          <a:ln>
            <a:noFill/>
          </a:ln>
        </p:spPr>
        <p:txBody>
          <a:bodyPr lIns="91425" tIns="91425" rIns="91425" bIns="91425" anchor="t" anchorCtr="0">
            <a:noAutofit/>
          </a:bodyPr>
          <a:lstStyle/>
          <a:p>
            <a:pPr>
              <a:spcBef>
                <a:spcPts val="0"/>
              </a:spcBef>
              <a:buNone/>
            </a:pPr>
            <a:r>
              <a:rPr lang="en"/>
              <a:t>merge time at level</a:t>
            </a:r>
          </a:p>
        </p:txBody>
      </p:sp>
      <p:sp>
        <p:nvSpPr>
          <p:cNvPr id="174" name="Shape 174"/>
          <p:cNvSpPr txBox="1"/>
          <p:nvPr/>
        </p:nvSpPr>
        <p:spPr>
          <a:xfrm>
            <a:off x="7342648" y="1304575"/>
            <a:ext cx="1434900" cy="520199"/>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1155CC"/>
                </a:solidFill>
                <a:latin typeface="Courier New"/>
                <a:ea typeface="Courier New"/>
                <a:cs typeface="Courier New"/>
                <a:sym typeface="Courier New"/>
              </a:rPr>
              <a:t>    n = n</a:t>
            </a:r>
          </a:p>
        </p:txBody>
      </p:sp>
      <p:sp>
        <p:nvSpPr>
          <p:cNvPr id="175" name="Shape 175"/>
          <p:cNvSpPr txBox="1"/>
          <p:nvPr/>
        </p:nvSpPr>
        <p:spPr>
          <a:xfrm>
            <a:off x="7323750" y="2668300"/>
            <a:ext cx="1761000" cy="520199"/>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 </a:t>
            </a:r>
            <a:r>
              <a:rPr lang="en" sz="1800" b="1">
                <a:solidFill>
                  <a:srgbClr val="1155CC"/>
                </a:solidFill>
                <a:latin typeface="Courier New"/>
                <a:ea typeface="Courier New"/>
                <a:cs typeface="Courier New"/>
                <a:sym typeface="Courier New"/>
              </a:rPr>
              <a:t>(n/4)4 = n</a:t>
            </a:r>
          </a:p>
          <a:p>
            <a:pPr lvl="0" rtl="0">
              <a:spcBef>
                <a:spcPts val="0"/>
              </a:spcBef>
              <a:buNone/>
            </a:pPr>
            <a:endParaRPr sz="1800" b="1">
              <a:latin typeface="Courier New"/>
              <a:ea typeface="Courier New"/>
              <a:cs typeface="Courier New"/>
              <a:sym typeface="Courier New"/>
            </a:endParaRPr>
          </a:p>
        </p:txBody>
      </p:sp>
      <p:sp>
        <p:nvSpPr>
          <p:cNvPr id="176" name="Shape 176"/>
          <p:cNvSpPr txBox="1"/>
          <p:nvPr/>
        </p:nvSpPr>
        <p:spPr>
          <a:xfrm>
            <a:off x="7342650" y="4032025"/>
            <a:ext cx="1723200" cy="520199"/>
          </a:xfrm>
          <a:prstGeom prst="rect">
            <a:avLst/>
          </a:prstGeom>
          <a:noFill/>
          <a:ln>
            <a:noFill/>
          </a:ln>
        </p:spPr>
        <p:txBody>
          <a:bodyPr lIns="91425" tIns="91425" rIns="91425" bIns="91425" anchor="t" anchorCtr="0">
            <a:noAutofit/>
          </a:bodyPr>
          <a:lstStyle/>
          <a:p>
            <a:pPr lvl="0" rtl="0">
              <a:spcBef>
                <a:spcPts val="0"/>
              </a:spcBef>
              <a:buNone/>
            </a:pPr>
            <a:r>
              <a:rPr lang="en" sz="1800" b="1">
                <a:latin typeface="Courier New"/>
                <a:ea typeface="Courier New"/>
                <a:cs typeface="Courier New"/>
                <a:sym typeface="Courier New"/>
              </a:rPr>
              <a:t> </a:t>
            </a:r>
            <a:r>
              <a:rPr lang="en" sz="1800" b="1">
                <a:solidFill>
                  <a:srgbClr val="1155CC"/>
                </a:solidFill>
                <a:latin typeface="Courier New"/>
                <a:ea typeface="Courier New"/>
                <a:cs typeface="Courier New"/>
                <a:sym typeface="Courier New"/>
              </a:rPr>
              <a:t>(n/2)2 = n</a:t>
            </a:r>
          </a:p>
        </p:txBody>
      </p:sp>
      <p:cxnSp>
        <p:nvCxnSpPr>
          <p:cNvPr id="177" name="Shape 177"/>
          <p:cNvCxnSpPr>
            <a:endCxn id="159" idx="0"/>
          </p:cNvCxnSpPr>
          <p:nvPr/>
        </p:nvCxnSpPr>
        <p:spPr>
          <a:xfrm flipH="1">
            <a:off x="1043774" y="2339975"/>
            <a:ext cx="605700" cy="339300"/>
          </a:xfrm>
          <a:prstGeom prst="straightConnector1">
            <a:avLst/>
          </a:prstGeom>
          <a:noFill/>
          <a:ln w="19050" cap="flat">
            <a:solidFill>
              <a:schemeClr val="dk2"/>
            </a:solidFill>
            <a:prstDash val="solid"/>
            <a:round/>
            <a:headEnd type="none" w="lg" len="lg"/>
            <a:tailEnd type="triangle" w="lg" len="lg"/>
          </a:ln>
        </p:spPr>
      </p:cxnSp>
      <p:cxnSp>
        <p:nvCxnSpPr>
          <p:cNvPr id="178" name="Shape 178"/>
          <p:cNvCxnSpPr>
            <a:endCxn id="160" idx="0"/>
          </p:cNvCxnSpPr>
          <p:nvPr/>
        </p:nvCxnSpPr>
        <p:spPr>
          <a:xfrm>
            <a:off x="2478962" y="2321375"/>
            <a:ext cx="622500" cy="357900"/>
          </a:xfrm>
          <a:prstGeom prst="straightConnector1">
            <a:avLst/>
          </a:prstGeom>
          <a:noFill/>
          <a:ln w="19050" cap="flat">
            <a:solidFill>
              <a:schemeClr val="dk2"/>
            </a:solidFill>
            <a:prstDash val="solid"/>
            <a:round/>
            <a:headEnd type="none" w="lg" len="lg"/>
            <a:tailEnd type="triangle" w="lg" len="lg"/>
          </a:ln>
        </p:spPr>
      </p:cxnSp>
      <p:cxnSp>
        <p:nvCxnSpPr>
          <p:cNvPr id="179" name="Shape 179"/>
          <p:cNvCxnSpPr>
            <a:endCxn id="162" idx="0"/>
          </p:cNvCxnSpPr>
          <p:nvPr/>
        </p:nvCxnSpPr>
        <p:spPr>
          <a:xfrm flipH="1">
            <a:off x="4723912" y="2349275"/>
            <a:ext cx="615600" cy="330000"/>
          </a:xfrm>
          <a:prstGeom prst="straightConnector1">
            <a:avLst/>
          </a:prstGeom>
          <a:noFill/>
          <a:ln w="19050" cap="flat">
            <a:solidFill>
              <a:schemeClr val="dk2"/>
            </a:solidFill>
            <a:prstDash val="solid"/>
            <a:round/>
            <a:headEnd type="none" w="lg" len="lg"/>
            <a:tailEnd type="triangle" w="lg" len="lg"/>
          </a:ln>
        </p:spPr>
      </p:cxnSp>
      <p:cxnSp>
        <p:nvCxnSpPr>
          <p:cNvPr id="180" name="Shape 180"/>
          <p:cNvCxnSpPr>
            <a:endCxn id="161" idx="0"/>
          </p:cNvCxnSpPr>
          <p:nvPr/>
        </p:nvCxnSpPr>
        <p:spPr>
          <a:xfrm>
            <a:off x="6084775" y="2367875"/>
            <a:ext cx="667200" cy="311400"/>
          </a:xfrm>
          <a:prstGeom prst="straightConnector1">
            <a:avLst/>
          </a:prstGeom>
          <a:noFill/>
          <a:ln w="19050" cap="flat">
            <a:solidFill>
              <a:schemeClr val="dk2"/>
            </a:solidFill>
            <a:prstDash val="solid"/>
            <a:round/>
            <a:headEnd type="none" w="lg" len="lg"/>
            <a:tailEnd type="triangle" w="lg" len="lg"/>
          </a:ln>
        </p:spPr>
      </p:cxnSp>
      <p:cxnSp>
        <p:nvCxnSpPr>
          <p:cNvPr id="181" name="Shape 181"/>
          <p:cNvCxnSpPr>
            <a:stCxn id="162" idx="2"/>
            <a:endCxn id="167" idx="0"/>
          </p:cNvCxnSpPr>
          <p:nvPr/>
        </p:nvCxnSpPr>
        <p:spPr>
          <a:xfrm flipH="1">
            <a:off x="4319512" y="3199475"/>
            <a:ext cx="404400" cy="843600"/>
          </a:xfrm>
          <a:prstGeom prst="straightConnector1">
            <a:avLst/>
          </a:prstGeom>
          <a:noFill/>
          <a:ln w="19050" cap="flat">
            <a:solidFill>
              <a:schemeClr val="dk2"/>
            </a:solidFill>
            <a:prstDash val="dot"/>
            <a:round/>
            <a:headEnd type="none" w="lg" len="lg"/>
            <a:tailEnd type="triangle" w="lg" len="lg"/>
          </a:ln>
        </p:spPr>
      </p:cxnSp>
      <p:cxnSp>
        <p:nvCxnSpPr>
          <p:cNvPr id="182" name="Shape 182"/>
          <p:cNvCxnSpPr>
            <a:stCxn id="162" idx="2"/>
            <a:endCxn id="168" idx="0"/>
          </p:cNvCxnSpPr>
          <p:nvPr/>
        </p:nvCxnSpPr>
        <p:spPr>
          <a:xfrm>
            <a:off x="4723912" y="3199475"/>
            <a:ext cx="404400" cy="843600"/>
          </a:xfrm>
          <a:prstGeom prst="straightConnector1">
            <a:avLst/>
          </a:prstGeom>
          <a:noFill/>
          <a:ln w="19050" cap="flat">
            <a:solidFill>
              <a:schemeClr val="dk2"/>
            </a:solidFill>
            <a:prstDash val="dot"/>
            <a:round/>
            <a:headEnd type="none" w="lg" len="lg"/>
            <a:tailEnd type="triangle" w="lg" len="lg"/>
          </a:ln>
        </p:spPr>
      </p:cxnSp>
      <p:cxnSp>
        <p:nvCxnSpPr>
          <p:cNvPr id="183" name="Shape 183"/>
          <p:cNvCxnSpPr/>
          <p:nvPr/>
        </p:nvCxnSpPr>
        <p:spPr>
          <a:xfrm flipH="1">
            <a:off x="6347512" y="3199462"/>
            <a:ext cx="404400" cy="843599"/>
          </a:xfrm>
          <a:prstGeom prst="straightConnector1">
            <a:avLst/>
          </a:prstGeom>
          <a:noFill/>
          <a:ln w="19050" cap="flat">
            <a:solidFill>
              <a:schemeClr val="dk2"/>
            </a:solidFill>
            <a:prstDash val="dot"/>
            <a:round/>
            <a:headEnd type="none" w="lg" len="lg"/>
            <a:tailEnd type="triangle" w="lg" len="lg"/>
          </a:ln>
        </p:spPr>
      </p:cxnSp>
      <p:cxnSp>
        <p:nvCxnSpPr>
          <p:cNvPr id="184" name="Shape 184"/>
          <p:cNvCxnSpPr/>
          <p:nvPr/>
        </p:nvCxnSpPr>
        <p:spPr>
          <a:xfrm>
            <a:off x="6751912" y="3199462"/>
            <a:ext cx="404400" cy="843599"/>
          </a:xfrm>
          <a:prstGeom prst="straightConnector1">
            <a:avLst/>
          </a:prstGeom>
          <a:noFill/>
          <a:ln w="19050" cap="flat">
            <a:solidFill>
              <a:schemeClr val="dk2"/>
            </a:solidFill>
            <a:prstDash val="dot"/>
            <a:round/>
            <a:headEnd type="none" w="lg" len="lg"/>
            <a:tailEnd type="triangle" w="lg" len="lg"/>
          </a:ln>
        </p:spPr>
      </p:cxnSp>
      <p:cxnSp>
        <p:nvCxnSpPr>
          <p:cNvPr id="185" name="Shape 185"/>
          <p:cNvCxnSpPr/>
          <p:nvPr/>
        </p:nvCxnSpPr>
        <p:spPr>
          <a:xfrm flipH="1">
            <a:off x="2695912" y="3199462"/>
            <a:ext cx="404400" cy="843599"/>
          </a:xfrm>
          <a:prstGeom prst="straightConnector1">
            <a:avLst/>
          </a:prstGeom>
          <a:noFill/>
          <a:ln w="19050" cap="flat">
            <a:solidFill>
              <a:schemeClr val="dk2"/>
            </a:solidFill>
            <a:prstDash val="dot"/>
            <a:round/>
            <a:headEnd type="none" w="lg" len="lg"/>
            <a:tailEnd type="triangle" w="lg" len="lg"/>
          </a:ln>
        </p:spPr>
      </p:cxnSp>
      <p:cxnSp>
        <p:nvCxnSpPr>
          <p:cNvPr id="186" name="Shape 186"/>
          <p:cNvCxnSpPr/>
          <p:nvPr/>
        </p:nvCxnSpPr>
        <p:spPr>
          <a:xfrm>
            <a:off x="3100312" y="3199462"/>
            <a:ext cx="404400" cy="843599"/>
          </a:xfrm>
          <a:prstGeom prst="straightConnector1">
            <a:avLst/>
          </a:prstGeom>
          <a:noFill/>
          <a:ln w="19050" cap="flat">
            <a:solidFill>
              <a:schemeClr val="dk2"/>
            </a:solidFill>
            <a:prstDash val="dot"/>
            <a:round/>
            <a:headEnd type="none" w="lg" len="lg"/>
            <a:tailEnd type="triangle" w="lg" len="lg"/>
          </a:ln>
        </p:spPr>
      </p:cxnSp>
      <p:cxnSp>
        <p:nvCxnSpPr>
          <p:cNvPr id="187" name="Shape 187"/>
          <p:cNvCxnSpPr/>
          <p:nvPr/>
        </p:nvCxnSpPr>
        <p:spPr>
          <a:xfrm flipH="1">
            <a:off x="667912" y="3199462"/>
            <a:ext cx="404400" cy="843599"/>
          </a:xfrm>
          <a:prstGeom prst="straightConnector1">
            <a:avLst/>
          </a:prstGeom>
          <a:noFill/>
          <a:ln w="19050" cap="flat">
            <a:solidFill>
              <a:schemeClr val="dk2"/>
            </a:solidFill>
            <a:prstDash val="dot"/>
            <a:round/>
            <a:headEnd type="none" w="lg" len="lg"/>
            <a:tailEnd type="triangle" w="lg" len="lg"/>
          </a:ln>
        </p:spPr>
      </p:cxnSp>
      <p:cxnSp>
        <p:nvCxnSpPr>
          <p:cNvPr id="188" name="Shape 188"/>
          <p:cNvCxnSpPr/>
          <p:nvPr/>
        </p:nvCxnSpPr>
        <p:spPr>
          <a:xfrm>
            <a:off x="1072312" y="3199462"/>
            <a:ext cx="404400" cy="843599"/>
          </a:xfrm>
          <a:prstGeom prst="straightConnector1">
            <a:avLst/>
          </a:prstGeom>
          <a:noFill/>
          <a:ln w="19050" cap="flat">
            <a:solidFill>
              <a:schemeClr val="dk2"/>
            </a:solidFill>
            <a:prstDash val="dot"/>
            <a:round/>
            <a:headEnd type="none" w="lg" len="lg"/>
            <a:tailEnd type="triangle" w="lg" len="lg"/>
          </a:ln>
        </p:spPr>
      </p:cxnSp>
      <p:sp>
        <p:nvSpPr>
          <p:cNvPr id="189" name="Shape 189"/>
          <p:cNvSpPr txBox="1"/>
          <p:nvPr/>
        </p:nvSpPr>
        <p:spPr>
          <a:xfrm>
            <a:off x="1565628" y="1911900"/>
            <a:ext cx="1043700" cy="520199"/>
          </a:xfrm>
          <a:prstGeom prst="rect">
            <a:avLst/>
          </a:prstGeom>
          <a:noFill/>
          <a:ln>
            <a:noFill/>
          </a:ln>
        </p:spPr>
        <p:txBody>
          <a:bodyPr lIns="91425" tIns="91425" rIns="91425" bIns="91425" anchor="t" anchorCtr="0">
            <a:noAutofit/>
          </a:bodyPr>
          <a:lstStyle/>
          <a:p>
            <a:pPr lvl="0" algn="ctr" rtl="0">
              <a:spcBef>
                <a:spcPts val="0"/>
              </a:spcBef>
              <a:buNone/>
            </a:pPr>
            <a:r>
              <a:rPr lang="en" sz="1800" b="1">
                <a:latin typeface="Courier New"/>
                <a:ea typeface="Courier New"/>
                <a:cs typeface="Courier New"/>
                <a:sym typeface="Courier New"/>
              </a:rPr>
              <a:t>T(n/2)</a:t>
            </a:r>
          </a:p>
        </p:txBody>
      </p:sp>
      <p:sp>
        <p:nvSpPr>
          <p:cNvPr id="190" name="Shape 190"/>
          <p:cNvSpPr txBox="1"/>
          <p:nvPr/>
        </p:nvSpPr>
        <p:spPr>
          <a:xfrm>
            <a:off x="7486800" y="1911900"/>
            <a:ext cx="1657199" cy="520199"/>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1155CC"/>
                </a:solidFill>
                <a:latin typeface="Courier New"/>
                <a:ea typeface="Courier New"/>
                <a:cs typeface="Courier New"/>
                <a:sym typeface="Courier New"/>
              </a:rPr>
              <a:t>(n/2)2 = n</a:t>
            </a:r>
          </a:p>
        </p:txBody>
      </p:sp>
      <p:sp>
        <p:nvSpPr>
          <p:cNvPr id="191" name="Shape 191"/>
          <p:cNvSpPr/>
          <p:nvPr/>
        </p:nvSpPr>
        <p:spPr>
          <a:xfrm>
            <a:off x="165800" y="1435975"/>
            <a:ext cx="404400" cy="2543999"/>
          </a:xfrm>
          <a:prstGeom prst="upDownArrow">
            <a:avLst>
              <a:gd name="adj1" fmla="val 50000"/>
              <a:gd name="adj2" fmla="val 50000"/>
            </a:avLst>
          </a:prstGeom>
          <a:solidFill>
            <a:srgbClr val="C9DAF8"/>
          </a:solidFill>
          <a:ln w="19050" cap="flat">
            <a:solidFill>
              <a:srgbClr val="1155C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2" name="Shape 192"/>
          <p:cNvSpPr txBox="1"/>
          <p:nvPr/>
        </p:nvSpPr>
        <p:spPr>
          <a:xfrm>
            <a:off x="521925" y="1684250"/>
            <a:ext cx="1129500" cy="372600"/>
          </a:xfrm>
          <a:prstGeom prst="rect">
            <a:avLst/>
          </a:prstGeom>
          <a:noFill/>
          <a:ln>
            <a:noFill/>
          </a:ln>
        </p:spPr>
        <p:txBody>
          <a:bodyPr lIns="91425" tIns="91425" rIns="91425" bIns="91425" anchor="t" anchorCtr="0">
            <a:noAutofit/>
          </a:bodyPr>
          <a:lstStyle/>
          <a:p>
            <a:pPr rtl="0">
              <a:spcBef>
                <a:spcPts val="0"/>
              </a:spcBef>
              <a:buNone/>
            </a:pPr>
            <a:r>
              <a:rPr lang="en" b="1" i="1">
                <a:solidFill>
                  <a:srgbClr val="1155CC"/>
                </a:solidFill>
              </a:rPr>
              <a:t>lg n</a:t>
            </a:r>
            <a:r>
              <a:rPr lang="en" b="1">
                <a:solidFill>
                  <a:srgbClr val="1155CC"/>
                </a:solidFill>
              </a:rPr>
              <a:t> </a:t>
            </a:r>
          </a:p>
          <a:p>
            <a:pPr>
              <a:spcBef>
                <a:spcPts val="0"/>
              </a:spcBef>
              <a:buNone/>
            </a:pPr>
            <a:r>
              <a:rPr lang="en" b="1">
                <a:solidFill>
                  <a:srgbClr val="1155CC"/>
                </a:solidFill>
              </a:rPr>
              <a:t>levels</a:t>
            </a:r>
          </a:p>
        </p:txBody>
      </p:sp>
      <p:sp>
        <p:nvSpPr>
          <p:cNvPr id="193" name="Shape 193"/>
          <p:cNvSpPr txBox="1"/>
          <p:nvPr/>
        </p:nvSpPr>
        <p:spPr>
          <a:xfrm>
            <a:off x="1966100" y="4509875"/>
            <a:ext cx="4914000" cy="4659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1800" b="1">
                <a:solidFill>
                  <a:schemeClr val="dk1"/>
                </a:solidFill>
              </a:rPr>
              <a:t>lg n levels * n comparisons is O(n log n)</a:t>
            </a:r>
          </a:p>
        </p:txBody>
      </p:sp>
      <p:sp>
        <p:nvSpPr>
          <p:cNvPr id="194" name="Shape 194"/>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Inductive proof</a:t>
            </a:r>
          </a:p>
        </p:txBody>
      </p:sp>
      <p:sp>
        <p:nvSpPr>
          <p:cNvPr id="206" name="Shape 206"/>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10" name="TextBox 9"/>
          <p:cNvSpPr txBox="1"/>
          <p:nvPr/>
        </p:nvSpPr>
        <p:spPr>
          <a:xfrm>
            <a:off x="669280" y="1222792"/>
            <a:ext cx="7531100" cy="1785104"/>
          </a:xfrm>
          <a:prstGeom prst="rect">
            <a:avLst/>
          </a:prstGeom>
          <a:noFill/>
        </p:spPr>
        <p:txBody>
          <a:bodyPr wrap="square" rtlCol="0">
            <a:spAutoFit/>
          </a:bodyPr>
          <a:lstStyle/>
          <a:p>
            <a:r>
              <a:rPr lang="en-US" sz="2000" dirty="0" smtClean="0">
                <a:solidFill>
                  <a:srgbClr val="3366FF"/>
                </a:solidFill>
                <a:latin typeface="Times New Roman"/>
                <a:cs typeface="Times New Roman"/>
              </a:rPr>
              <a:t>Definition:</a:t>
            </a:r>
            <a:r>
              <a:rPr lang="en-US" sz="2000" dirty="0" smtClean="0">
                <a:latin typeface="Times New Roman"/>
                <a:cs typeface="Times New Roman"/>
              </a:rPr>
              <a:t> T(n) by: </a:t>
            </a:r>
            <a:r>
              <a:rPr lang="en-US" sz="2000" dirty="0" smtClean="0">
                <a:solidFill>
                  <a:srgbClr val="FF0000"/>
                </a:solidFill>
                <a:latin typeface="Times New Roman"/>
                <a:cs typeface="Times New Roman"/>
              </a:rPr>
              <a:t>T(1) = 0</a:t>
            </a:r>
          </a:p>
          <a:p>
            <a:r>
              <a:rPr lang="en-US" sz="2000" dirty="0">
                <a:solidFill>
                  <a:srgbClr val="FF0000"/>
                </a:solidFill>
                <a:latin typeface="Times New Roman"/>
                <a:cs typeface="Times New Roman"/>
              </a:rPr>
              <a:t> </a:t>
            </a:r>
            <a:r>
              <a:rPr lang="en-US" sz="2000" dirty="0" smtClean="0">
                <a:solidFill>
                  <a:srgbClr val="FF0000"/>
                </a:solidFill>
                <a:latin typeface="Times New Roman"/>
                <a:cs typeface="Times New Roman"/>
              </a:rPr>
              <a:t>                                T</a:t>
            </a:r>
            <a:r>
              <a:rPr lang="en-US" sz="2000" dirty="0">
                <a:solidFill>
                  <a:srgbClr val="FF0000"/>
                </a:solidFill>
                <a:latin typeface="Times New Roman"/>
                <a:cs typeface="Times New Roman"/>
              </a:rPr>
              <a:t>(n) = 2T(n/2)  +   n</a:t>
            </a:r>
            <a:endParaRPr lang="en-US" sz="2000" dirty="0" smtClean="0">
              <a:latin typeface="Times New Roman"/>
              <a:cs typeface="Times New Roman"/>
            </a:endParaRPr>
          </a:p>
          <a:p>
            <a:r>
              <a:rPr lang="en-US" sz="2000" dirty="0" smtClean="0">
                <a:solidFill>
                  <a:srgbClr val="3366FF"/>
                </a:solidFill>
                <a:latin typeface="Times New Roman"/>
                <a:cs typeface="Times New Roman"/>
              </a:rPr>
              <a:t>Theorem</a:t>
            </a:r>
            <a:r>
              <a:rPr lang="en-US" sz="2000" dirty="0" smtClean="0">
                <a:latin typeface="Times New Roman"/>
                <a:cs typeface="Times New Roman"/>
              </a:rPr>
              <a:t>: For n </a:t>
            </a:r>
            <a:r>
              <a:rPr lang="en-US" sz="2000" dirty="0" smtClean="0">
                <a:latin typeface="Times New Roman"/>
                <a:cs typeface="Times New Roman"/>
              </a:rPr>
              <a:t>a power of 2, </a:t>
            </a:r>
            <a:r>
              <a:rPr lang="en-US" sz="2000" dirty="0" smtClean="0">
                <a:latin typeface="Times New Roman"/>
                <a:cs typeface="Times New Roman"/>
              </a:rPr>
              <a:t>P(n) holds, where:</a:t>
            </a:r>
          </a:p>
          <a:p>
            <a:r>
              <a:rPr lang="en-US" sz="2000" dirty="0">
                <a:solidFill>
                  <a:srgbClr val="FF0000"/>
                </a:solidFill>
                <a:latin typeface="Times New Roman"/>
                <a:cs typeface="Times New Roman"/>
              </a:rPr>
              <a:t> </a:t>
            </a:r>
            <a:r>
              <a:rPr lang="en-US" sz="2000" dirty="0" smtClean="0">
                <a:solidFill>
                  <a:srgbClr val="FF0000"/>
                </a:solidFill>
                <a:latin typeface="Times New Roman"/>
                <a:cs typeface="Times New Roman"/>
              </a:rPr>
              <a:t>      P(n):   </a:t>
            </a:r>
            <a:r>
              <a:rPr lang="en-US" sz="2000" dirty="0" smtClean="0">
                <a:solidFill>
                  <a:srgbClr val="FF0000"/>
                </a:solidFill>
                <a:latin typeface="Times New Roman"/>
                <a:cs typeface="Times New Roman"/>
              </a:rPr>
              <a:t>T</a:t>
            </a:r>
            <a:r>
              <a:rPr lang="en-US" sz="2000" dirty="0" smtClean="0">
                <a:solidFill>
                  <a:srgbClr val="FF0000"/>
                </a:solidFill>
                <a:latin typeface="Times New Roman"/>
                <a:cs typeface="Times New Roman"/>
              </a:rPr>
              <a:t>(n) = n </a:t>
            </a:r>
            <a:r>
              <a:rPr lang="en-US" sz="2000" dirty="0" err="1" smtClean="0">
                <a:solidFill>
                  <a:srgbClr val="FF0000"/>
                </a:solidFill>
                <a:latin typeface="Times New Roman"/>
                <a:cs typeface="Times New Roman"/>
              </a:rPr>
              <a:t>lg</a:t>
            </a:r>
            <a:r>
              <a:rPr lang="en-US" sz="2000" dirty="0" smtClean="0">
                <a:solidFill>
                  <a:srgbClr val="FF0000"/>
                </a:solidFill>
                <a:latin typeface="Times New Roman"/>
                <a:cs typeface="Times New Roman"/>
              </a:rPr>
              <a:t> n</a:t>
            </a:r>
            <a:endParaRPr lang="en-US" sz="2000" dirty="0">
              <a:solidFill>
                <a:srgbClr val="FF0000"/>
              </a:solidFill>
              <a:latin typeface="Times New Roman"/>
              <a:cs typeface="Times New Roman"/>
            </a:endParaRPr>
          </a:p>
          <a:p>
            <a:pPr>
              <a:spcBef>
                <a:spcPts val="1200"/>
              </a:spcBef>
            </a:pPr>
            <a:r>
              <a:rPr lang="en-US" sz="2000" dirty="0" smtClean="0">
                <a:solidFill>
                  <a:srgbClr val="3366FF"/>
                </a:solidFill>
                <a:latin typeface="Times New Roman"/>
                <a:cs typeface="Times New Roman"/>
              </a:rPr>
              <a:t>Proof by induction</a:t>
            </a:r>
            <a:r>
              <a:rPr lang="en-US" sz="2000" dirty="0" smtClean="0">
                <a:solidFill>
                  <a:srgbClr val="000000"/>
                </a:solidFill>
                <a:latin typeface="Times New Roman"/>
                <a:cs typeface="Times New Roman"/>
              </a:rPr>
              <a:t>:</a:t>
            </a:r>
            <a:endParaRPr lang="en-US" sz="2000" dirty="0">
              <a:solidFill>
                <a:srgbClr val="000000"/>
              </a:solidFill>
              <a:latin typeface="Times New Roman"/>
              <a:cs typeface="Times New Roman"/>
            </a:endParaRPr>
          </a:p>
        </p:txBody>
      </p:sp>
      <p:sp>
        <p:nvSpPr>
          <p:cNvPr id="11" name="TextBox 10"/>
          <p:cNvSpPr txBox="1"/>
          <p:nvPr/>
        </p:nvSpPr>
        <p:spPr>
          <a:xfrm>
            <a:off x="5230874" y="4396558"/>
            <a:ext cx="2029706" cy="400110"/>
          </a:xfrm>
          <a:prstGeom prst="rect">
            <a:avLst/>
          </a:prstGeom>
          <a:solidFill>
            <a:srgbClr val="FEDBFF"/>
          </a:solidFill>
        </p:spPr>
        <p:txBody>
          <a:bodyPr wrap="none" rtlCol="0">
            <a:spAutoFit/>
          </a:bodyPr>
          <a:lstStyle/>
          <a:p>
            <a:r>
              <a:rPr lang="en-US" sz="2000" dirty="0" err="1">
                <a:latin typeface="Times New Roman"/>
                <a:cs typeface="Times New Roman"/>
              </a:rPr>
              <a:t>l</a:t>
            </a:r>
            <a:r>
              <a:rPr lang="en-US" sz="2000" dirty="0" err="1" smtClean="0">
                <a:latin typeface="Times New Roman"/>
                <a:cs typeface="Times New Roman"/>
              </a:rPr>
              <a:t>g</a:t>
            </a:r>
            <a:r>
              <a:rPr lang="en-US" sz="2000" dirty="0" smtClean="0">
                <a:latin typeface="Times New Roman"/>
                <a:cs typeface="Times New Roman"/>
              </a:rPr>
              <a:t> n  means log</a:t>
            </a:r>
            <a:r>
              <a:rPr lang="en-US" sz="2000" baseline="-25000" dirty="0" smtClean="0">
                <a:latin typeface="Times New Roman"/>
                <a:cs typeface="Times New Roman"/>
              </a:rPr>
              <a:t>2</a:t>
            </a:r>
            <a:r>
              <a:rPr lang="en-US" sz="2000" dirty="0" smtClean="0">
                <a:latin typeface="Times New Roman"/>
                <a:cs typeface="Times New Roman"/>
              </a:rPr>
              <a:t> n</a:t>
            </a:r>
            <a:endParaRPr lang="en-US" sz="2000" dirty="0">
              <a:latin typeface="Times New Roman"/>
              <a:cs typeface="Times New Roman"/>
            </a:endParaRPr>
          </a:p>
        </p:txBody>
      </p:sp>
      <p:sp>
        <p:nvSpPr>
          <p:cNvPr id="12" name="TextBox 11"/>
          <p:cNvSpPr txBox="1"/>
          <p:nvPr/>
        </p:nvSpPr>
        <p:spPr>
          <a:xfrm>
            <a:off x="669280" y="3154153"/>
            <a:ext cx="6591300" cy="1015663"/>
          </a:xfrm>
          <a:prstGeom prst="rect">
            <a:avLst/>
          </a:prstGeom>
          <a:noFill/>
          <a:ln>
            <a:solidFill>
              <a:srgbClr val="800000"/>
            </a:solidFill>
          </a:ln>
        </p:spPr>
        <p:txBody>
          <a:bodyPr wrap="square" rtlCol="0">
            <a:spAutoFit/>
          </a:bodyPr>
          <a:lstStyle/>
          <a:p>
            <a:r>
              <a:rPr lang="en-US" sz="2000" dirty="0" smtClean="0">
                <a:latin typeface="Times New Roman"/>
                <a:cs typeface="Times New Roman"/>
              </a:rPr>
              <a:t>Base case: n = 1</a:t>
            </a:r>
            <a:r>
              <a:rPr lang="en-US" sz="2000" dirty="0" smtClean="0">
                <a:latin typeface="Times New Roman"/>
                <a:cs typeface="Times New Roman"/>
              </a:rPr>
              <a:t>:  P(1) is T(1) = 1 </a:t>
            </a:r>
            <a:r>
              <a:rPr lang="en-US" sz="2000" dirty="0" err="1" smtClean="0">
                <a:latin typeface="Times New Roman"/>
                <a:cs typeface="Times New Roman"/>
              </a:rPr>
              <a:t>lg</a:t>
            </a:r>
            <a:r>
              <a:rPr lang="en-US" sz="2000" dirty="0" smtClean="0">
                <a:latin typeface="Times New Roman"/>
                <a:cs typeface="Times New Roman"/>
              </a:rPr>
              <a:t> 1</a:t>
            </a:r>
            <a:endParaRPr lang="en-US" sz="2000" dirty="0" smtClean="0">
              <a:latin typeface="Times New Roman"/>
              <a:cs typeface="Times New Roman"/>
            </a:endParaRPr>
          </a:p>
          <a:p>
            <a:r>
              <a:rPr lang="en-US" sz="2000" dirty="0" smtClean="0">
                <a:latin typeface="Times New Roman"/>
                <a:cs typeface="Times New Roman"/>
              </a:rPr>
              <a:t>T(1) = 0, by definition.</a:t>
            </a:r>
          </a:p>
          <a:p>
            <a:r>
              <a:rPr lang="en-US" sz="2000" dirty="0" smtClean="0">
                <a:latin typeface="Times New Roman"/>
                <a:cs typeface="Times New Roman"/>
              </a:rPr>
              <a:t>1 = 2^0, so 1 </a:t>
            </a:r>
            <a:r>
              <a:rPr lang="en-US" sz="2000" dirty="0" err="1" smtClean="0">
                <a:latin typeface="Times New Roman"/>
                <a:cs typeface="Times New Roman"/>
              </a:rPr>
              <a:t>lg</a:t>
            </a:r>
            <a:r>
              <a:rPr lang="en-US" sz="2000" dirty="0" smtClean="0">
                <a:latin typeface="Times New Roman"/>
                <a:cs typeface="Times New Roman"/>
              </a:rPr>
              <a:t> 1 = 0.</a:t>
            </a:r>
            <a:endParaRPr lang="en-US" sz="2000" dirty="0">
              <a:latin typeface="Times New Roman"/>
              <a:cs typeface="Times New Roman"/>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Inductive proof</a:t>
            </a:r>
          </a:p>
        </p:txBody>
      </p:sp>
      <p:cxnSp>
        <p:nvCxnSpPr>
          <p:cNvPr id="204" name="Shape 204"/>
          <p:cNvCxnSpPr/>
          <p:nvPr/>
        </p:nvCxnSpPr>
        <p:spPr>
          <a:xfrm flipH="1" flipV="1">
            <a:off x="1952723" y="3427862"/>
            <a:ext cx="2306540" cy="199712"/>
          </a:xfrm>
          <a:prstGeom prst="straightConnector1">
            <a:avLst/>
          </a:prstGeom>
          <a:noFill/>
          <a:ln w="19050" cap="flat">
            <a:solidFill>
              <a:schemeClr val="dk2"/>
            </a:solidFill>
            <a:prstDash val="solid"/>
            <a:round/>
            <a:headEnd type="none" w="lg" len="lg"/>
            <a:tailEnd type="triangle" w="lg" len="lg"/>
          </a:ln>
        </p:spPr>
      </p:cxnSp>
      <p:cxnSp>
        <p:nvCxnSpPr>
          <p:cNvPr id="205" name="Shape 205"/>
          <p:cNvCxnSpPr/>
          <p:nvPr/>
        </p:nvCxnSpPr>
        <p:spPr>
          <a:xfrm flipH="1">
            <a:off x="2635493" y="3627574"/>
            <a:ext cx="1623770" cy="196336"/>
          </a:xfrm>
          <a:prstGeom prst="straightConnector1">
            <a:avLst/>
          </a:prstGeom>
          <a:noFill/>
          <a:ln w="19050" cap="flat">
            <a:solidFill>
              <a:schemeClr val="dk2"/>
            </a:solidFill>
            <a:prstDash val="solid"/>
            <a:round/>
            <a:headEnd type="none" w="lg" len="lg"/>
            <a:tailEnd type="triangle" w="lg" len="lg"/>
          </a:ln>
        </p:spPr>
      </p:cxnSp>
      <p:sp>
        <p:nvSpPr>
          <p:cNvPr id="206" name="Shape 206"/>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Rectangle 1"/>
          <p:cNvSpPr/>
          <p:nvPr/>
        </p:nvSpPr>
        <p:spPr>
          <a:xfrm>
            <a:off x="5962153" y="1160669"/>
            <a:ext cx="2724647" cy="1323439"/>
          </a:xfrm>
          <a:prstGeom prst="rect">
            <a:avLst/>
          </a:prstGeom>
        </p:spPr>
        <p:txBody>
          <a:bodyPr wrap="square">
            <a:spAutoFit/>
          </a:bodyPr>
          <a:lstStyle/>
          <a:p>
            <a:r>
              <a:rPr lang="en-US" sz="2000" dirty="0">
                <a:solidFill>
                  <a:srgbClr val="FF0000"/>
                </a:solidFill>
                <a:latin typeface="Times New Roman"/>
                <a:cs typeface="Times New Roman"/>
              </a:rPr>
              <a:t>T(1) = 0</a:t>
            </a:r>
          </a:p>
          <a:p>
            <a:r>
              <a:rPr lang="en-US" sz="2000" dirty="0" smtClean="0">
                <a:solidFill>
                  <a:srgbClr val="FF0000"/>
                </a:solidFill>
                <a:latin typeface="Times New Roman"/>
                <a:cs typeface="Times New Roman"/>
              </a:rPr>
              <a:t>T</a:t>
            </a:r>
            <a:r>
              <a:rPr lang="en-US" sz="2000" dirty="0">
                <a:solidFill>
                  <a:srgbClr val="FF0000"/>
                </a:solidFill>
                <a:latin typeface="Times New Roman"/>
                <a:cs typeface="Times New Roman"/>
              </a:rPr>
              <a:t>(n) = 2T(n/2)  +   </a:t>
            </a:r>
            <a:r>
              <a:rPr lang="en-US" sz="2000" dirty="0" smtClean="0">
                <a:solidFill>
                  <a:srgbClr val="FF0000"/>
                </a:solidFill>
                <a:latin typeface="Times New Roman"/>
                <a:cs typeface="Times New Roman"/>
              </a:rPr>
              <a:t>n</a:t>
            </a:r>
          </a:p>
          <a:p>
            <a:endParaRPr lang="en-US" sz="2000" dirty="0">
              <a:solidFill>
                <a:srgbClr val="FF0000"/>
              </a:solidFill>
              <a:latin typeface="Times New Roman"/>
              <a:cs typeface="Times New Roman"/>
            </a:endParaRPr>
          </a:p>
          <a:p>
            <a:r>
              <a:rPr lang="en-US" sz="2000" dirty="0">
                <a:solidFill>
                  <a:srgbClr val="FF0000"/>
                </a:solidFill>
                <a:latin typeface="Times New Roman"/>
                <a:cs typeface="Times New Roman"/>
              </a:rPr>
              <a:t>P(n):   T(n) = n </a:t>
            </a:r>
            <a:r>
              <a:rPr lang="en-US" sz="2000" dirty="0" err="1" smtClean="0">
                <a:solidFill>
                  <a:srgbClr val="FF0000"/>
                </a:solidFill>
                <a:latin typeface="Times New Roman"/>
                <a:cs typeface="Times New Roman"/>
              </a:rPr>
              <a:t>lg</a:t>
            </a:r>
            <a:r>
              <a:rPr lang="en-US" sz="2000" dirty="0" smtClean="0">
                <a:solidFill>
                  <a:srgbClr val="FF0000"/>
                </a:solidFill>
                <a:latin typeface="Times New Roman"/>
                <a:cs typeface="Times New Roman"/>
              </a:rPr>
              <a:t> n</a:t>
            </a:r>
            <a:endParaRPr lang="en-US" sz="2000" dirty="0">
              <a:solidFill>
                <a:srgbClr val="FF0000"/>
              </a:solidFill>
              <a:latin typeface="Times New Roman"/>
              <a:cs typeface="Times New Roman"/>
            </a:endParaRPr>
          </a:p>
        </p:txBody>
      </p:sp>
      <p:sp>
        <p:nvSpPr>
          <p:cNvPr id="11" name="TextBox 10"/>
          <p:cNvSpPr txBox="1"/>
          <p:nvPr/>
        </p:nvSpPr>
        <p:spPr>
          <a:xfrm>
            <a:off x="553475" y="1454216"/>
            <a:ext cx="4580957" cy="707886"/>
          </a:xfrm>
          <a:prstGeom prst="rect">
            <a:avLst/>
          </a:prstGeom>
          <a:noFill/>
          <a:ln>
            <a:solidFill>
              <a:srgbClr val="800000"/>
            </a:solidFill>
          </a:ln>
        </p:spPr>
        <p:txBody>
          <a:bodyPr wrap="square" rtlCol="0">
            <a:spAutoFit/>
          </a:bodyPr>
          <a:lstStyle/>
          <a:p>
            <a:r>
              <a:rPr lang="en-US" sz="2000" dirty="0" smtClean="0">
                <a:latin typeface="Times New Roman"/>
                <a:cs typeface="Times New Roman"/>
              </a:rPr>
              <a:t>Inductive case: Assume P(k), where k is</a:t>
            </a:r>
          </a:p>
          <a:p>
            <a:r>
              <a:rPr lang="en-US" sz="2000" dirty="0" smtClean="0">
                <a:latin typeface="Times New Roman"/>
                <a:cs typeface="Times New Roman"/>
              </a:rPr>
              <a:t>a power of 2, and prove P(2k)</a:t>
            </a:r>
            <a:endParaRPr lang="en-US" sz="2000" dirty="0">
              <a:latin typeface="Times New Roman"/>
              <a:cs typeface="Times New Roman"/>
            </a:endParaRPr>
          </a:p>
        </p:txBody>
      </p:sp>
      <p:sp>
        <p:nvSpPr>
          <p:cNvPr id="3" name="Rectangle 2"/>
          <p:cNvSpPr/>
          <p:nvPr/>
        </p:nvSpPr>
        <p:spPr>
          <a:xfrm>
            <a:off x="599989" y="2484108"/>
            <a:ext cx="3291801" cy="2246769"/>
          </a:xfrm>
          <a:prstGeom prst="rect">
            <a:avLst/>
          </a:prstGeom>
        </p:spPr>
        <p:txBody>
          <a:bodyPr wrap="square">
            <a:spAutoFit/>
          </a:bodyPr>
          <a:lstStyle/>
          <a:p>
            <a:r>
              <a:rPr lang="en-US" sz="2000" dirty="0" smtClean="0">
                <a:latin typeface="Times New Roman"/>
                <a:cs typeface="Times New Roman"/>
              </a:rPr>
              <a:t>      T</a:t>
            </a:r>
            <a:r>
              <a:rPr lang="en-US" sz="2000" dirty="0">
                <a:latin typeface="Times New Roman"/>
                <a:cs typeface="Times New Roman"/>
              </a:rPr>
              <a:t>(2k</a:t>
            </a:r>
            <a:r>
              <a:rPr lang="en-US" sz="2000" dirty="0" smtClean="0">
                <a:latin typeface="Times New Roman"/>
                <a:cs typeface="Times New Roman"/>
              </a:rPr>
              <a:t>)</a:t>
            </a:r>
          </a:p>
          <a:p>
            <a:r>
              <a:rPr lang="en-US" sz="2000" dirty="0" smtClean="0">
                <a:latin typeface="Times New Roman"/>
                <a:cs typeface="Times New Roman"/>
              </a:rPr>
              <a:t>=       </a:t>
            </a:r>
            <a:r>
              <a:rPr lang="en-US" sz="2000" dirty="0" smtClean="0">
                <a:solidFill>
                  <a:srgbClr val="008000"/>
                </a:solidFill>
                <a:latin typeface="Times New Roman"/>
                <a:cs typeface="Times New Roman"/>
              </a:rPr>
              <a:t>&lt;</a:t>
            </a:r>
            <a:r>
              <a:rPr lang="en-US" sz="2000" dirty="0" err="1" smtClean="0">
                <a:solidFill>
                  <a:srgbClr val="008000"/>
                </a:solidFill>
                <a:latin typeface="Times New Roman"/>
                <a:cs typeface="Times New Roman"/>
              </a:rPr>
              <a:t>def</a:t>
            </a:r>
            <a:r>
              <a:rPr lang="en-US" sz="2000" dirty="0" smtClean="0">
                <a:solidFill>
                  <a:srgbClr val="008000"/>
                </a:solidFill>
                <a:latin typeface="Times New Roman"/>
                <a:cs typeface="Times New Roman"/>
              </a:rPr>
              <a:t> of T&gt;     </a:t>
            </a:r>
          </a:p>
          <a:p>
            <a:r>
              <a:rPr lang="en-US" sz="2000" dirty="0" smtClean="0">
                <a:latin typeface="Times New Roman"/>
                <a:cs typeface="Times New Roman"/>
              </a:rPr>
              <a:t>      2 </a:t>
            </a:r>
            <a:r>
              <a:rPr lang="en-US" sz="2000" dirty="0">
                <a:latin typeface="Times New Roman"/>
                <a:cs typeface="Times New Roman"/>
              </a:rPr>
              <a:t>k </a:t>
            </a:r>
            <a:r>
              <a:rPr lang="en-US" sz="2000" dirty="0" err="1">
                <a:latin typeface="Times New Roman"/>
                <a:cs typeface="Times New Roman"/>
              </a:rPr>
              <a:t>lg</a:t>
            </a:r>
            <a:r>
              <a:rPr lang="en-US" sz="2000" dirty="0">
                <a:latin typeface="Times New Roman"/>
                <a:cs typeface="Times New Roman"/>
              </a:rPr>
              <a:t> k  + 2k</a:t>
            </a:r>
          </a:p>
          <a:p>
            <a:r>
              <a:rPr lang="en-US" sz="2000" dirty="0">
                <a:latin typeface="Times New Roman"/>
                <a:cs typeface="Times New Roman"/>
              </a:rPr>
              <a:t>=       </a:t>
            </a:r>
            <a:r>
              <a:rPr lang="en-US" sz="2000" dirty="0" smtClean="0">
                <a:solidFill>
                  <a:srgbClr val="008000"/>
                </a:solidFill>
                <a:latin typeface="Times New Roman"/>
                <a:cs typeface="Times New Roman"/>
              </a:rPr>
              <a:t>&lt;algebra&gt;</a:t>
            </a:r>
            <a:endParaRPr lang="en-US" sz="2000" dirty="0">
              <a:solidFill>
                <a:srgbClr val="008000"/>
              </a:solidFill>
              <a:latin typeface="Times New Roman"/>
              <a:cs typeface="Times New Roman"/>
            </a:endParaRPr>
          </a:p>
          <a:p>
            <a:r>
              <a:rPr lang="en-US" sz="2000" dirty="0">
                <a:latin typeface="Times New Roman"/>
                <a:cs typeface="Times New Roman"/>
              </a:rPr>
              <a:t>       2 k (</a:t>
            </a:r>
            <a:r>
              <a:rPr lang="en-US" sz="2000" dirty="0" err="1">
                <a:latin typeface="Times New Roman"/>
                <a:cs typeface="Times New Roman"/>
              </a:rPr>
              <a:t>lg</a:t>
            </a:r>
            <a:r>
              <a:rPr lang="en-US" sz="2000" dirty="0">
                <a:latin typeface="Times New Roman"/>
                <a:cs typeface="Times New Roman"/>
              </a:rPr>
              <a:t>(2k) – 1)  + 2k</a:t>
            </a:r>
          </a:p>
          <a:p>
            <a:r>
              <a:rPr lang="en-US" sz="2000" dirty="0">
                <a:latin typeface="Times New Roman"/>
                <a:cs typeface="Times New Roman"/>
              </a:rPr>
              <a:t>=        </a:t>
            </a:r>
            <a:r>
              <a:rPr lang="en-US" sz="2000" dirty="0" smtClean="0">
                <a:solidFill>
                  <a:srgbClr val="008000"/>
                </a:solidFill>
                <a:latin typeface="Times New Roman"/>
                <a:cs typeface="Times New Roman"/>
              </a:rPr>
              <a:t>&lt;algebra&gt;</a:t>
            </a:r>
            <a:endParaRPr lang="en-US" sz="2000" dirty="0">
              <a:solidFill>
                <a:srgbClr val="008000"/>
              </a:solidFill>
              <a:latin typeface="Times New Roman"/>
              <a:cs typeface="Times New Roman"/>
            </a:endParaRPr>
          </a:p>
          <a:p>
            <a:r>
              <a:rPr lang="en-US" sz="2000" dirty="0">
                <a:latin typeface="Times New Roman"/>
                <a:cs typeface="Times New Roman"/>
              </a:rPr>
              <a:t>       </a:t>
            </a:r>
            <a:r>
              <a:rPr lang="en-US" sz="2000" dirty="0" smtClean="0">
                <a:latin typeface="Times New Roman"/>
                <a:cs typeface="Times New Roman"/>
              </a:rPr>
              <a:t>2 </a:t>
            </a:r>
            <a:r>
              <a:rPr lang="en-US" sz="2000" dirty="0">
                <a:latin typeface="Times New Roman"/>
                <a:cs typeface="Times New Roman"/>
              </a:rPr>
              <a:t>k </a:t>
            </a:r>
            <a:r>
              <a:rPr lang="en-US" sz="2000" dirty="0" err="1">
                <a:latin typeface="Times New Roman"/>
                <a:cs typeface="Times New Roman"/>
              </a:rPr>
              <a:t>lg</a:t>
            </a:r>
            <a:r>
              <a:rPr lang="en-US" sz="2000" dirty="0">
                <a:latin typeface="Times New Roman"/>
                <a:cs typeface="Times New Roman"/>
              </a:rPr>
              <a:t>(2k)</a:t>
            </a:r>
            <a:endParaRPr lang="en-US" sz="2000" dirty="0">
              <a:latin typeface="Times New Roman"/>
              <a:cs typeface="Times New Roman"/>
            </a:endParaRPr>
          </a:p>
        </p:txBody>
      </p:sp>
      <p:sp>
        <p:nvSpPr>
          <p:cNvPr id="9" name="Rectangle 8"/>
          <p:cNvSpPr/>
          <p:nvPr/>
        </p:nvSpPr>
        <p:spPr>
          <a:xfrm>
            <a:off x="4259263" y="3258242"/>
            <a:ext cx="2885512" cy="1015663"/>
          </a:xfrm>
          <a:prstGeom prst="rect">
            <a:avLst/>
          </a:prstGeom>
        </p:spPr>
        <p:txBody>
          <a:bodyPr wrap="square">
            <a:spAutoFit/>
          </a:bodyPr>
          <a:lstStyle/>
          <a:p>
            <a:r>
              <a:rPr lang="en-US" sz="2000" dirty="0">
                <a:latin typeface="Times New Roman"/>
                <a:cs typeface="Times New Roman"/>
              </a:rPr>
              <a:t>Why is </a:t>
            </a:r>
            <a:r>
              <a:rPr lang="en-US" sz="2000" dirty="0" err="1">
                <a:solidFill>
                  <a:srgbClr val="FF0000"/>
                </a:solidFill>
                <a:latin typeface="Times New Roman"/>
                <a:cs typeface="Times New Roman"/>
              </a:rPr>
              <a:t>lg</a:t>
            </a:r>
            <a:r>
              <a:rPr lang="en-US" sz="2000" dirty="0">
                <a:solidFill>
                  <a:srgbClr val="FF0000"/>
                </a:solidFill>
                <a:latin typeface="Times New Roman"/>
                <a:cs typeface="Times New Roman"/>
              </a:rPr>
              <a:t> n = </a:t>
            </a:r>
            <a:r>
              <a:rPr lang="en-US" sz="2000" dirty="0" err="1">
                <a:solidFill>
                  <a:srgbClr val="FF0000"/>
                </a:solidFill>
                <a:latin typeface="Times New Roman"/>
                <a:cs typeface="Times New Roman"/>
              </a:rPr>
              <a:t>lg</a:t>
            </a:r>
            <a:r>
              <a:rPr lang="en-US" sz="2000" dirty="0">
                <a:solidFill>
                  <a:srgbClr val="FF0000"/>
                </a:solidFill>
                <a:latin typeface="Times New Roman"/>
                <a:cs typeface="Times New Roman"/>
              </a:rPr>
              <a:t>(2n) -1 </a:t>
            </a:r>
            <a:r>
              <a:rPr lang="en-US" sz="2000" dirty="0">
                <a:latin typeface="Times New Roman"/>
                <a:cs typeface="Times New Roman"/>
              </a:rPr>
              <a:t>?</a:t>
            </a:r>
          </a:p>
          <a:p>
            <a:r>
              <a:rPr lang="en-US" sz="2000" dirty="0">
                <a:latin typeface="Times New Roman"/>
                <a:cs typeface="Times New Roman"/>
              </a:rPr>
              <a:t>Rests on properties of lg.</a:t>
            </a:r>
          </a:p>
          <a:p>
            <a:r>
              <a:rPr lang="en-US" sz="2000" dirty="0">
                <a:latin typeface="Times New Roman"/>
                <a:cs typeface="Times New Roman"/>
              </a:rPr>
              <a:t>See next </a:t>
            </a:r>
            <a:r>
              <a:rPr lang="en-US" sz="2000" dirty="0" err="1" smtClean="0">
                <a:latin typeface="Times New Roman"/>
                <a:cs typeface="Times New Roman"/>
              </a:rPr>
              <a:t>slids</a:t>
            </a:r>
            <a:endParaRPr lang="en-US" sz="2000" dirty="0">
              <a:latin typeface="Times New Roman"/>
              <a:cs typeface="Times New Roman"/>
            </a:endParaRPr>
          </a:p>
        </p:txBody>
      </p:sp>
      <p:sp>
        <p:nvSpPr>
          <p:cNvPr id="10" name="Slide Number Placeholder 9"/>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2467656845"/>
      </p:ext>
    </p:extLst>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Proof: lg(n) = lg(2n) - 1</a:t>
            </a:r>
          </a:p>
        </p:txBody>
      </p:sp>
      <p:pic>
        <p:nvPicPr>
          <p:cNvPr id="212" name="Shape 212"/>
          <p:cNvPicPr preferRelativeResize="0"/>
          <p:nvPr/>
        </p:nvPicPr>
        <p:blipFill>
          <a:blip r:embed="rId3">
            <a:alphaModFix/>
          </a:blip>
          <a:stretch>
            <a:fillRect/>
          </a:stretch>
        </p:blipFill>
        <p:spPr>
          <a:xfrm>
            <a:off x="595722" y="2986156"/>
            <a:ext cx="2285567" cy="1430853"/>
          </a:xfrm>
          <a:prstGeom prst="rect">
            <a:avLst/>
          </a:prstGeom>
          <a:noFill/>
          <a:ln>
            <a:noFill/>
          </a:ln>
        </p:spPr>
      </p:pic>
      <p:sp>
        <p:nvSpPr>
          <p:cNvPr id="213" name="Shape 213"/>
          <p:cNvSpPr txBox="1"/>
          <p:nvPr/>
        </p:nvSpPr>
        <p:spPr>
          <a:xfrm>
            <a:off x="4115604" y="1172632"/>
            <a:ext cx="3627009" cy="3761005"/>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US" sz="1800" dirty="0">
                <a:solidFill>
                  <a:schemeClr val="dk1"/>
                </a:solidFill>
              </a:rPr>
              <a:t> </a:t>
            </a:r>
            <a:r>
              <a:rPr lang="en-US" sz="1800" dirty="0" smtClean="0">
                <a:solidFill>
                  <a:schemeClr val="dk1"/>
                </a:solidFill>
              </a:rPr>
              <a:t>    </a:t>
            </a:r>
            <a:r>
              <a:rPr lang="en-US" sz="2000" dirty="0" smtClean="0">
                <a:solidFill>
                  <a:schemeClr val="dk1"/>
                </a:solidFill>
              </a:rPr>
              <a:t> </a:t>
            </a:r>
            <a:r>
              <a:rPr lang="en" sz="2000" dirty="0" smtClean="0">
                <a:solidFill>
                  <a:srgbClr val="FF0000"/>
                </a:solidFill>
              </a:rPr>
              <a:t>lg(2n</a:t>
            </a:r>
            <a:r>
              <a:rPr lang="en" sz="2000" dirty="0">
                <a:solidFill>
                  <a:srgbClr val="FF0000"/>
                </a:solidFill>
              </a:rPr>
              <a:t>) – 1</a:t>
            </a:r>
          </a:p>
          <a:p>
            <a:pPr lvl="0" rtl="0">
              <a:spcBef>
                <a:spcPts val="0"/>
              </a:spcBef>
              <a:buClr>
                <a:schemeClr val="dk1"/>
              </a:buClr>
              <a:buSzPct val="61111"/>
              <a:buFont typeface="Arial"/>
              <a:buNone/>
            </a:pPr>
            <a:r>
              <a:rPr lang="en" sz="2000" dirty="0">
                <a:solidFill>
                  <a:schemeClr val="dk1"/>
                </a:solidFill>
              </a:rPr>
              <a:t>=   	</a:t>
            </a:r>
            <a:r>
              <a:rPr lang="en" sz="2000" dirty="0">
                <a:solidFill>
                  <a:srgbClr val="008000"/>
                </a:solidFill>
              </a:rPr>
              <a:t>&lt;definition of n&gt;</a:t>
            </a:r>
          </a:p>
          <a:p>
            <a:pPr lvl="0" rtl="0">
              <a:spcBef>
                <a:spcPts val="0"/>
              </a:spcBef>
              <a:buClr>
                <a:schemeClr val="dk1"/>
              </a:buClr>
              <a:buSzPct val="61111"/>
              <a:buFont typeface="Arial"/>
              <a:buNone/>
            </a:pPr>
            <a:r>
              <a:rPr lang="en" sz="2000" dirty="0">
                <a:solidFill>
                  <a:schemeClr val="dk1"/>
                </a:solidFill>
              </a:rPr>
              <a:t>    </a:t>
            </a:r>
            <a:r>
              <a:rPr lang="en-US" sz="2000" dirty="0" smtClean="0">
                <a:solidFill>
                  <a:schemeClr val="dk1"/>
                </a:solidFill>
              </a:rPr>
              <a:t>  </a:t>
            </a:r>
            <a:r>
              <a:rPr lang="en" sz="2000" dirty="0" smtClean="0">
                <a:solidFill>
                  <a:srgbClr val="FF0000"/>
                </a:solidFill>
              </a:rPr>
              <a:t>lg(2*2</a:t>
            </a:r>
            <a:r>
              <a:rPr lang="en" sz="2000" baseline="30000" dirty="0" smtClean="0">
                <a:solidFill>
                  <a:srgbClr val="FF0000"/>
                </a:solidFill>
              </a:rPr>
              <a:t>k</a:t>
            </a:r>
            <a:r>
              <a:rPr lang="en" sz="2000" dirty="0">
                <a:solidFill>
                  <a:srgbClr val="FF0000"/>
                </a:solidFill>
              </a:rPr>
              <a:t>) – 1</a:t>
            </a:r>
          </a:p>
          <a:p>
            <a:pPr lvl="0" rtl="0">
              <a:spcBef>
                <a:spcPts val="0"/>
              </a:spcBef>
              <a:buClr>
                <a:schemeClr val="dk1"/>
              </a:buClr>
              <a:buSzPct val="61111"/>
              <a:buFont typeface="Arial"/>
              <a:buNone/>
            </a:pPr>
            <a:r>
              <a:rPr lang="en" sz="2000" dirty="0">
                <a:solidFill>
                  <a:schemeClr val="dk1"/>
                </a:solidFill>
              </a:rPr>
              <a:t>=   	</a:t>
            </a:r>
            <a:r>
              <a:rPr lang="en" sz="2000" dirty="0">
                <a:solidFill>
                  <a:srgbClr val="008000"/>
                </a:solidFill>
              </a:rPr>
              <a:t>&lt;arith&gt;</a:t>
            </a:r>
          </a:p>
          <a:p>
            <a:pPr lvl="0" rtl="0">
              <a:spcBef>
                <a:spcPts val="0"/>
              </a:spcBef>
              <a:buClr>
                <a:schemeClr val="dk1"/>
              </a:buClr>
              <a:buSzPct val="61111"/>
              <a:buFont typeface="Arial"/>
              <a:buNone/>
            </a:pPr>
            <a:r>
              <a:rPr lang="en-US" sz="2000" dirty="0">
                <a:solidFill>
                  <a:schemeClr val="dk1"/>
                </a:solidFill>
              </a:rPr>
              <a:t> </a:t>
            </a:r>
            <a:r>
              <a:rPr lang="en-US" sz="2000" dirty="0" smtClean="0">
                <a:solidFill>
                  <a:schemeClr val="dk1"/>
                </a:solidFill>
              </a:rPr>
              <a:t>     </a:t>
            </a:r>
            <a:r>
              <a:rPr lang="en" sz="2000" dirty="0" smtClean="0">
                <a:solidFill>
                  <a:srgbClr val="FF0000"/>
                </a:solidFill>
              </a:rPr>
              <a:t>lg(2</a:t>
            </a:r>
            <a:r>
              <a:rPr lang="en" sz="2000" baseline="30000" dirty="0" smtClean="0">
                <a:solidFill>
                  <a:srgbClr val="FF0000"/>
                </a:solidFill>
              </a:rPr>
              <a:t>1</a:t>
            </a:r>
            <a:r>
              <a:rPr lang="en" sz="2000" dirty="0" smtClean="0">
                <a:solidFill>
                  <a:srgbClr val="FF0000"/>
                </a:solidFill>
              </a:rPr>
              <a:t>2</a:t>
            </a:r>
            <a:r>
              <a:rPr lang="en" sz="2000" baseline="30000" dirty="0" smtClean="0">
                <a:solidFill>
                  <a:srgbClr val="FF0000"/>
                </a:solidFill>
              </a:rPr>
              <a:t>k</a:t>
            </a:r>
            <a:r>
              <a:rPr lang="en" sz="2000" dirty="0">
                <a:solidFill>
                  <a:srgbClr val="FF0000"/>
                </a:solidFill>
              </a:rPr>
              <a:t>) – 1</a:t>
            </a:r>
          </a:p>
          <a:p>
            <a:pPr lvl="0" rtl="0">
              <a:spcBef>
                <a:spcPts val="0"/>
              </a:spcBef>
              <a:buClr>
                <a:schemeClr val="dk1"/>
              </a:buClr>
              <a:buSzPct val="61111"/>
              <a:buFont typeface="Arial"/>
              <a:buNone/>
            </a:pPr>
            <a:r>
              <a:rPr lang="en" sz="2000" dirty="0">
                <a:solidFill>
                  <a:schemeClr val="dk1"/>
                </a:solidFill>
              </a:rPr>
              <a:t>=   	</a:t>
            </a:r>
            <a:r>
              <a:rPr lang="en" sz="2000" dirty="0">
                <a:solidFill>
                  <a:srgbClr val="008000"/>
                </a:solidFill>
              </a:rPr>
              <a:t>&lt;property of lg&gt;</a:t>
            </a:r>
          </a:p>
          <a:p>
            <a:pPr lvl="0" rtl="0">
              <a:spcBef>
                <a:spcPts val="0"/>
              </a:spcBef>
              <a:buClr>
                <a:schemeClr val="dk1"/>
              </a:buClr>
              <a:buSzPct val="61111"/>
              <a:buFont typeface="Arial"/>
              <a:buNone/>
            </a:pPr>
            <a:r>
              <a:rPr lang="en-US" sz="2000" dirty="0">
                <a:solidFill>
                  <a:schemeClr val="dk1"/>
                </a:solidFill>
              </a:rPr>
              <a:t> </a:t>
            </a:r>
            <a:r>
              <a:rPr lang="en-US" sz="2000" dirty="0" smtClean="0">
                <a:solidFill>
                  <a:schemeClr val="dk1"/>
                </a:solidFill>
              </a:rPr>
              <a:t>     </a:t>
            </a:r>
            <a:r>
              <a:rPr lang="en" sz="2000" dirty="0" smtClean="0">
                <a:solidFill>
                  <a:srgbClr val="FF0000"/>
                </a:solidFill>
              </a:rPr>
              <a:t>lg(2</a:t>
            </a:r>
            <a:r>
              <a:rPr lang="en" sz="2000" baseline="30000" dirty="0" smtClean="0">
                <a:solidFill>
                  <a:srgbClr val="FF0000"/>
                </a:solidFill>
              </a:rPr>
              <a:t>1</a:t>
            </a:r>
            <a:r>
              <a:rPr lang="en" sz="2000" dirty="0">
                <a:solidFill>
                  <a:srgbClr val="FF0000"/>
                </a:solidFill>
              </a:rPr>
              <a:t>) + lg(2</a:t>
            </a:r>
            <a:r>
              <a:rPr lang="en" sz="2000" baseline="30000" dirty="0">
                <a:solidFill>
                  <a:srgbClr val="FF0000"/>
                </a:solidFill>
              </a:rPr>
              <a:t>k</a:t>
            </a:r>
            <a:r>
              <a:rPr lang="en" sz="2000" dirty="0">
                <a:solidFill>
                  <a:srgbClr val="FF0000"/>
                </a:solidFill>
              </a:rPr>
              <a:t>) – 1</a:t>
            </a:r>
          </a:p>
          <a:p>
            <a:pPr lvl="0" rtl="0">
              <a:spcBef>
                <a:spcPts val="0"/>
              </a:spcBef>
              <a:buClr>
                <a:schemeClr val="dk1"/>
              </a:buClr>
              <a:buSzPct val="61111"/>
              <a:buFont typeface="Arial"/>
              <a:buNone/>
            </a:pPr>
            <a:r>
              <a:rPr lang="en" sz="2000" dirty="0">
                <a:solidFill>
                  <a:schemeClr val="dk1"/>
                </a:solidFill>
              </a:rPr>
              <a:t>=   	</a:t>
            </a:r>
            <a:r>
              <a:rPr lang="en" sz="2000" dirty="0">
                <a:solidFill>
                  <a:srgbClr val="008000"/>
                </a:solidFill>
              </a:rPr>
              <a:t>&lt;arith&gt;</a:t>
            </a:r>
          </a:p>
          <a:p>
            <a:pPr lvl="0" rtl="0">
              <a:spcBef>
                <a:spcPts val="0"/>
              </a:spcBef>
              <a:buClr>
                <a:schemeClr val="dk1"/>
              </a:buClr>
              <a:buSzPct val="61111"/>
              <a:buFont typeface="Arial"/>
              <a:buNone/>
            </a:pPr>
            <a:r>
              <a:rPr lang="en-US" sz="2000" dirty="0">
                <a:solidFill>
                  <a:schemeClr val="dk1"/>
                </a:solidFill>
              </a:rPr>
              <a:t> </a:t>
            </a:r>
            <a:r>
              <a:rPr lang="en-US" sz="2000" dirty="0" smtClean="0">
                <a:solidFill>
                  <a:schemeClr val="dk1"/>
                </a:solidFill>
              </a:rPr>
              <a:t>    </a:t>
            </a:r>
            <a:r>
              <a:rPr lang="en" sz="2000" dirty="0" smtClean="0">
                <a:solidFill>
                  <a:srgbClr val="FF0000"/>
                </a:solidFill>
              </a:rPr>
              <a:t>1 </a:t>
            </a:r>
            <a:r>
              <a:rPr lang="en" sz="2000" dirty="0">
                <a:solidFill>
                  <a:srgbClr val="FF0000"/>
                </a:solidFill>
              </a:rPr>
              <a:t>+ lg(2</a:t>
            </a:r>
            <a:r>
              <a:rPr lang="en" sz="2000" baseline="30000" dirty="0">
                <a:solidFill>
                  <a:srgbClr val="FF0000"/>
                </a:solidFill>
              </a:rPr>
              <a:t>k</a:t>
            </a:r>
            <a:r>
              <a:rPr lang="en" sz="2000" dirty="0">
                <a:solidFill>
                  <a:srgbClr val="FF0000"/>
                </a:solidFill>
              </a:rPr>
              <a:t>) – 1</a:t>
            </a:r>
          </a:p>
          <a:p>
            <a:pPr lvl="0" rtl="0">
              <a:spcBef>
                <a:spcPts val="0"/>
              </a:spcBef>
              <a:buClr>
                <a:schemeClr val="dk1"/>
              </a:buClr>
              <a:buSzPct val="61111"/>
              <a:buFont typeface="Arial"/>
              <a:buNone/>
            </a:pPr>
            <a:r>
              <a:rPr lang="en" sz="2000" dirty="0">
                <a:solidFill>
                  <a:schemeClr val="dk1"/>
                </a:solidFill>
              </a:rPr>
              <a:t>=   	</a:t>
            </a:r>
            <a:r>
              <a:rPr lang="en" sz="2000" dirty="0">
                <a:solidFill>
                  <a:srgbClr val="008000"/>
                </a:solidFill>
              </a:rPr>
              <a:t>&lt;arith, definition of n&gt;</a:t>
            </a:r>
          </a:p>
          <a:p>
            <a:pPr lvl="0" rtl="0">
              <a:spcBef>
                <a:spcPts val="0"/>
              </a:spcBef>
              <a:buClr>
                <a:schemeClr val="dk1"/>
              </a:buClr>
              <a:buSzPct val="61111"/>
              <a:buFont typeface="Arial"/>
              <a:buNone/>
            </a:pPr>
            <a:r>
              <a:rPr lang="en-US" sz="2000" dirty="0">
                <a:solidFill>
                  <a:schemeClr val="dk1"/>
                </a:solidFill>
              </a:rPr>
              <a:t> </a:t>
            </a:r>
            <a:r>
              <a:rPr lang="en-US" sz="2000" dirty="0" smtClean="0">
                <a:solidFill>
                  <a:schemeClr val="dk1"/>
                </a:solidFill>
              </a:rPr>
              <a:t>    </a:t>
            </a:r>
            <a:r>
              <a:rPr lang="en" sz="2000" dirty="0" smtClean="0">
                <a:solidFill>
                  <a:srgbClr val="FF0000"/>
                </a:solidFill>
              </a:rPr>
              <a:t>lg </a:t>
            </a:r>
            <a:r>
              <a:rPr lang="en" sz="2000" dirty="0">
                <a:solidFill>
                  <a:srgbClr val="FF0000"/>
                </a:solidFill>
              </a:rPr>
              <a:t>n </a:t>
            </a:r>
          </a:p>
          <a:p>
            <a:pPr>
              <a:spcBef>
                <a:spcPts val="0"/>
              </a:spcBef>
              <a:buNone/>
            </a:pPr>
            <a:endParaRPr sz="1800" dirty="0"/>
          </a:p>
        </p:txBody>
      </p:sp>
      <p:sp>
        <p:nvSpPr>
          <p:cNvPr id="214" name="Shape 214"/>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Rectangle 1"/>
          <p:cNvSpPr/>
          <p:nvPr/>
        </p:nvSpPr>
        <p:spPr>
          <a:xfrm>
            <a:off x="1098519" y="1147188"/>
            <a:ext cx="2900336" cy="438582"/>
          </a:xfrm>
          <a:prstGeom prst="rect">
            <a:avLst/>
          </a:prstGeom>
        </p:spPr>
        <p:txBody>
          <a:bodyPr wrap="none">
            <a:spAutoFit/>
          </a:bodyPr>
          <a:lstStyle/>
          <a:p>
            <a:pPr lvl="0">
              <a:lnSpc>
                <a:spcPct val="115000"/>
              </a:lnSpc>
              <a:buClr>
                <a:schemeClr val="dk1"/>
              </a:buClr>
              <a:buSzPct val="61111"/>
            </a:pPr>
            <a:r>
              <a:rPr lang="en" sz="2000" dirty="0">
                <a:solidFill>
                  <a:schemeClr val="dk1"/>
                </a:solidFill>
              </a:rPr>
              <a:t>Since </a:t>
            </a:r>
            <a:r>
              <a:rPr lang="en" sz="2000" dirty="0">
                <a:solidFill>
                  <a:srgbClr val="FF0000"/>
                </a:solidFill>
              </a:rPr>
              <a:t>n = 2</a:t>
            </a:r>
            <a:r>
              <a:rPr lang="en" sz="2000" baseline="30000" dirty="0">
                <a:solidFill>
                  <a:srgbClr val="FF0000"/>
                </a:solidFill>
              </a:rPr>
              <a:t>k</a:t>
            </a:r>
            <a:r>
              <a:rPr lang="en" sz="2000" dirty="0">
                <a:solidFill>
                  <a:srgbClr val="FF0000"/>
                </a:solidFill>
              </a:rPr>
              <a:t> </a:t>
            </a:r>
            <a:r>
              <a:rPr lang="en" sz="2000" dirty="0">
                <a:solidFill>
                  <a:schemeClr val="dk1"/>
                </a:solidFill>
              </a:rPr>
              <a:t>for some k:</a:t>
            </a:r>
            <a:endParaRPr lang="en" sz="2000" dirty="0">
              <a:solidFill>
                <a:schemeClr val="dk1"/>
              </a:solidFill>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Merge sort vs Quicksort</a:t>
            </a:r>
          </a:p>
        </p:txBody>
      </p:sp>
      <p:sp>
        <p:nvSpPr>
          <p:cNvPr id="220" name="Shape 2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Covered QuickSort in Lecture</a:t>
            </a:r>
          </a:p>
          <a:p>
            <a:pPr lvl="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MergeSort requires extra space in memory</a:t>
            </a:r>
          </a:p>
          <a:p>
            <a:pPr lvl="0" indent="457200" rtl="0">
              <a:lnSpc>
                <a:spcPct val="115000"/>
              </a:lnSpc>
              <a:spcBef>
                <a:spcPts val="0"/>
              </a:spcBef>
              <a:buClr>
                <a:schemeClr val="dk1"/>
              </a:buClr>
              <a:buSzPct val="55000"/>
              <a:buFont typeface="Arial"/>
              <a:buNone/>
            </a:pPr>
            <a:r>
              <a:rPr lang="en" sz="2000" dirty="0" smtClean="0"/>
              <a:t>–</a:t>
            </a:r>
            <a:r>
              <a:rPr lang="en-US" sz="2000" dirty="0" smtClean="0">
                <a:latin typeface="Calibri"/>
                <a:ea typeface="Calibri"/>
                <a:cs typeface="Calibri"/>
                <a:sym typeface="Calibri"/>
              </a:rPr>
              <a:t>It requires an </a:t>
            </a:r>
            <a:r>
              <a:rPr lang="en" sz="2000" dirty="0" smtClean="0">
                <a:latin typeface="Calibri"/>
                <a:ea typeface="Calibri"/>
                <a:cs typeface="Calibri"/>
                <a:sym typeface="Calibri"/>
              </a:rPr>
              <a:t>extra </a:t>
            </a:r>
            <a:r>
              <a:rPr lang="en" sz="2000" dirty="0">
                <a:latin typeface="Calibri"/>
                <a:ea typeface="Calibri"/>
                <a:cs typeface="Calibri"/>
                <a:sym typeface="Calibri"/>
              </a:rPr>
              <a:t>array </a:t>
            </a:r>
            <a:r>
              <a:rPr lang="en" sz="2000" dirty="0" smtClean="0">
                <a:latin typeface="Calibri"/>
                <a:ea typeface="Calibri"/>
                <a:cs typeface="Calibri"/>
                <a:sym typeface="Calibri"/>
              </a:rPr>
              <a:t>c</a:t>
            </a:r>
            <a:r>
              <a:rPr lang="en-US" sz="2000" dirty="0" smtClean="0">
                <a:latin typeface="Calibri"/>
                <a:ea typeface="Calibri"/>
                <a:cs typeface="Calibri"/>
                <a:sym typeface="Calibri"/>
              </a:rPr>
              <a:t>, whose size is ½ the initial array size</a:t>
            </a:r>
            <a:endParaRPr lang="en" sz="2000" dirty="0">
              <a:latin typeface="Calibri"/>
              <a:ea typeface="Calibri"/>
              <a:cs typeface="Calibri"/>
              <a:sym typeface="Calibri"/>
            </a:endParaRPr>
          </a:p>
          <a:p>
            <a:pPr lvl="0" indent="45720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QuickSort </a:t>
            </a:r>
            <a:r>
              <a:rPr lang="en-US" sz="2000" dirty="0" smtClean="0">
                <a:latin typeface="Calibri"/>
                <a:ea typeface="Calibri"/>
                <a:cs typeface="Calibri"/>
                <a:sym typeface="Calibri"/>
              </a:rPr>
              <a:t>is an </a:t>
            </a:r>
            <a:r>
              <a:rPr lang="en-US" sz="2000" dirty="0" smtClean="0">
                <a:latin typeface="Calibri"/>
                <a:ea typeface="Calibri"/>
                <a:cs typeface="Calibri"/>
                <a:sym typeface="Calibri"/>
              </a:rPr>
              <a:t> </a:t>
            </a:r>
            <a:r>
              <a:rPr lang="en" sz="2000" dirty="0" smtClean="0">
                <a:latin typeface="Calibri"/>
                <a:ea typeface="Calibri"/>
                <a:cs typeface="Calibri"/>
                <a:sym typeface="Calibri"/>
              </a:rPr>
              <a:t>“</a:t>
            </a:r>
            <a:r>
              <a:rPr lang="en" sz="2000" dirty="0">
                <a:latin typeface="Calibri"/>
                <a:ea typeface="Calibri"/>
                <a:cs typeface="Calibri"/>
                <a:sym typeface="Calibri"/>
              </a:rPr>
              <a:t>in place” </a:t>
            </a:r>
            <a:r>
              <a:rPr lang="en-US" sz="2000" dirty="0" smtClean="0">
                <a:latin typeface="Calibri"/>
                <a:ea typeface="Calibri"/>
                <a:cs typeface="Calibri"/>
                <a:sym typeface="Calibri"/>
              </a:rPr>
              <a:t>algorithm but requires space</a:t>
            </a:r>
          </a:p>
          <a:p>
            <a:pPr lvl="0" indent="457200" rtl="0">
              <a:lnSpc>
                <a:spcPct val="115000"/>
              </a:lnSpc>
              <a:spcBef>
                <a:spcPts val="0"/>
              </a:spcBef>
              <a:buClr>
                <a:schemeClr val="dk1"/>
              </a:buClr>
              <a:buSzPct val="55000"/>
              <a:buFont typeface="Arial"/>
              <a:buNone/>
            </a:pPr>
            <a:r>
              <a:rPr lang="en-US" sz="2000" dirty="0">
                <a:latin typeface="Calibri"/>
                <a:ea typeface="Calibri"/>
                <a:cs typeface="Calibri"/>
                <a:sym typeface="Calibri"/>
              </a:rPr>
              <a:t> </a:t>
            </a:r>
            <a:r>
              <a:rPr lang="en-US" sz="2000" dirty="0" smtClean="0">
                <a:latin typeface="Calibri"/>
                <a:ea typeface="Calibri"/>
                <a:cs typeface="Calibri"/>
                <a:sym typeface="Calibri"/>
              </a:rPr>
              <a:t>       </a:t>
            </a:r>
            <a:r>
              <a:rPr lang="en-US" sz="2000" dirty="0" smtClean="0">
                <a:latin typeface="Calibri"/>
                <a:ea typeface="Calibri"/>
                <a:cs typeface="Calibri"/>
                <a:sym typeface="Calibri"/>
              </a:rPr>
              <a:t>proportional to the depth of recursion</a:t>
            </a:r>
            <a:endParaRPr lang="en" sz="2000" dirty="0">
              <a:latin typeface="Calibri"/>
              <a:ea typeface="Calibri"/>
              <a:cs typeface="Calibri"/>
              <a:sym typeface="Calibri"/>
            </a:endParaRPr>
          </a:p>
          <a:p>
            <a:pPr lvl="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Both have “average case” O(n lg n) runtime</a:t>
            </a:r>
          </a:p>
          <a:p>
            <a:pPr lvl="0" indent="45720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MergeSort always has O(n lg n) runtime</a:t>
            </a:r>
          </a:p>
          <a:p>
            <a:pPr lvl="0" indent="457200" rtl="0">
              <a:lnSpc>
                <a:spcPct val="115000"/>
              </a:lnSpc>
              <a:spcBef>
                <a:spcPts val="0"/>
              </a:spcBef>
              <a:buClr>
                <a:schemeClr val="dk1"/>
              </a:buClr>
              <a:buSzPct val="55000"/>
              <a:buFont typeface="Arial"/>
              <a:buNone/>
            </a:pPr>
            <a:r>
              <a:rPr lang="en" sz="2000" dirty="0"/>
              <a:t>–</a:t>
            </a:r>
            <a:r>
              <a:rPr lang="en" sz="2000" dirty="0">
                <a:latin typeface="Calibri"/>
                <a:ea typeface="Calibri"/>
                <a:cs typeface="Calibri"/>
                <a:sym typeface="Calibri"/>
              </a:rPr>
              <a:t>Quicksort has “worst case” O(n</a:t>
            </a:r>
            <a:r>
              <a:rPr lang="en" sz="2000" baseline="30000" dirty="0">
                <a:latin typeface="Calibri"/>
                <a:ea typeface="Calibri"/>
                <a:cs typeface="Calibri"/>
                <a:sym typeface="Calibri"/>
              </a:rPr>
              <a:t>2</a:t>
            </a:r>
            <a:r>
              <a:rPr lang="en" sz="2000" dirty="0">
                <a:latin typeface="Calibri"/>
                <a:ea typeface="Calibri"/>
                <a:cs typeface="Calibri"/>
                <a:sym typeface="Calibri"/>
              </a:rPr>
              <a:t>) runtime</a:t>
            </a:r>
          </a:p>
          <a:p>
            <a:pPr marL="1371600" lvl="0" indent="-355600" rtl="0">
              <a:lnSpc>
                <a:spcPct val="115000"/>
              </a:lnSpc>
              <a:spcBef>
                <a:spcPts val="0"/>
              </a:spcBef>
              <a:buClr>
                <a:schemeClr val="dk1"/>
              </a:buClr>
              <a:buSzPct val="100000"/>
              <a:buFont typeface="Calibri"/>
              <a:buChar char="●"/>
            </a:pPr>
            <a:r>
              <a:rPr lang="en" sz="2000" dirty="0">
                <a:latin typeface="Calibri"/>
                <a:ea typeface="Calibri"/>
                <a:cs typeface="Calibri"/>
                <a:sym typeface="Calibri"/>
              </a:rPr>
              <a:t>Let’s prove it!</a:t>
            </a:r>
          </a:p>
          <a:p>
            <a:pPr>
              <a:spcBef>
                <a:spcPts val="0"/>
              </a:spcBef>
              <a:buNone/>
            </a:pPr>
            <a:endParaRPr sz="2000" dirty="0"/>
          </a:p>
        </p:txBody>
      </p:sp>
      <p:sp>
        <p:nvSpPr>
          <p:cNvPr id="221" name="Shape 221"/>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Review: Big O definition</a:t>
            </a:r>
          </a:p>
        </p:txBody>
      </p:sp>
      <p:sp>
        <p:nvSpPr>
          <p:cNvPr id="45" name="Shape 45"/>
          <p:cNvSpPr txBox="1">
            <a:spLocks noGrp="1"/>
          </p:cNvSpPr>
          <p:nvPr>
            <p:ph type="body" idx="1"/>
          </p:nvPr>
        </p:nvSpPr>
        <p:spPr>
          <a:xfrm>
            <a:off x="457200" y="1749650"/>
            <a:ext cx="3993900" cy="2788800"/>
          </a:xfrm>
          <a:prstGeom prst="rect">
            <a:avLst/>
          </a:prstGeom>
        </p:spPr>
        <p:txBody>
          <a:bodyPr lIns="91425" tIns="91425" rIns="91425" bIns="91425" anchor="t" anchorCtr="0">
            <a:noAutofit/>
          </a:bodyPr>
          <a:lstStyle/>
          <a:p>
            <a:pPr lvl="0" rtl="0">
              <a:lnSpc>
                <a:spcPct val="100000"/>
              </a:lnSpc>
              <a:spcBef>
                <a:spcPts val="2400"/>
              </a:spcBef>
              <a:buNone/>
            </a:pPr>
            <a:r>
              <a:rPr lang="en" sz="2000" dirty="0">
                <a:solidFill>
                  <a:srgbClr val="800000"/>
                </a:solidFill>
              </a:rPr>
              <a:t>               </a:t>
            </a:r>
            <a:r>
              <a:rPr lang="en" sz="2000" dirty="0">
                <a:solidFill>
                  <a:srgbClr val="1155CC"/>
                </a:solidFill>
              </a:rPr>
              <a:t>f(n)</a:t>
            </a:r>
            <a:r>
              <a:rPr lang="en" sz="2000" dirty="0">
                <a:solidFill>
                  <a:srgbClr val="800000"/>
                </a:solidFill>
              </a:rPr>
              <a:t> </a:t>
            </a:r>
            <a:r>
              <a:rPr lang="en" sz="2000" dirty="0"/>
              <a:t>is </a:t>
            </a:r>
            <a:r>
              <a:rPr lang="en" sz="2000" dirty="0">
                <a:solidFill>
                  <a:srgbClr val="1155CC"/>
                </a:solidFill>
              </a:rPr>
              <a:t>O(g(n)) </a:t>
            </a:r>
          </a:p>
          <a:p>
            <a:pPr lvl="0" rtl="0">
              <a:lnSpc>
                <a:spcPct val="115000"/>
              </a:lnSpc>
              <a:spcBef>
                <a:spcPts val="2400"/>
              </a:spcBef>
              <a:buClr>
                <a:schemeClr val="dk1"/>
              </a:buClr>
              <a:buSzPct val="55000"/>
              <a:buFont typeface="Arial"/>
              <a:buNone/>
            </a:pPr>
            <a:r>
              <a:rPr lang="en" sz="2000" dirty="0"/>
              <a:t>                       iff</a:t>
            </a:r>
          </a:p>
          <a:p>
            <a:pPr lvl="0" rtl="0">
              <a:lnSpc>
                <a:spcPct val="115000"/>
              </a:lnSpc>
              <a:spcBef>
                <a:spcPts val="0"/>
              </a:spcBef>
              <a:buNone/>
            </a:pPr>
            <a:r>
              <a:rPr lang="en" sz="2000" dirty="0" smtClean="0"/>
              <a:t>There </a:t>
            </a:r>
            <a:r>
              <a:rPr lang="en-US" sz="2000" dirty="0" smtClean="0"/>
              <a:t>exists</a:t>
            </a:r>
            <a:r>
              <a:rPr lang="en" sz="2000" dirty="0" smtClean="0"/>
              <a:t> </a:t>
            </a:r>
            <a:r>
              <a:rPr lang="en" sz="2000" dirty="0" smtClean="0">
                <a:solidFill>
                  <a:srgbClr val="1155CC"/>
                </a:solidFill>
              </a:rPr>
              <a:t>c</a:t>
            </a:r>
            <a:r>
              <a:rPr lang="en-US" sz="2000" dirty="0" smtClean="0">
                <a:solidFill>
                  <a:srgbClr val="1155CC"/>
                </a:solidFill>
              </a:rPr>
              <a:t> &gt; 0</a:t>
            </a:r>
            <a:r>
              <a:rPr lang="en" sz="2000" dirty="0" smtClean="0">
                <a:solidFill>
                  <a:srgbClr val="800000"/>
                </a:solidFill>
              </a:rPr>
              <a:t>  </a:t>
            </a:r>
            <a:r>
              <a:rPr lang="en" sz="2000" dirty="0" smtClean="0"/>
              <a:t>and </a:t>
            </a:r>
            <a:r>
              <a:rPr lang="en" sz="2000" dirty="0">
                <a:solidFill>
                  <a:srgbClr val="3366FF"/>
                </a:solidFill>
              </a:rPr>
              <a:t>N </a:t>
            </a:r>
            <a:r>
              <a:rPr lang="en-US" sz="2000" dirty="0" smtClean="0">
                <a:solidFill>
                  <a:srgbClr val="3366FF"/>
                </a:solidFill>
              </a:rPr>
              <a:t> &gt; 0 </a:t>
            </a:r>
            <a:r>
              <a:rPr lang="en" sz="2000" dirty="0" smtClean="0"/>
              <a:t>such </a:t>
            </a:r>
            <a:r>
              <a:rPr lang="en" sz="2000" dirty="0"/>
              <a:t>that:</a:t>
            </a:r>
          </a:p>
          <a:p>
            <a:pPr lvl="0" rtl="0">
              <a:spcBef>
                <a:spcPts val="0"/>
              </a:spcBef>
              <a:buNone/>
            </a:pPr>
            <a:r>
              <a:rPr lang="en" sz="2000" dirty="0"/>
              <a:t> </a:t>
            </a:r>
            <a:r>
              <a:rPr lang="en" sz="2000" dirty="0">
                <a:solidFill>
                  <a:srgbClr val="1155CC"/>
                </a:solidFill>
              </a:rPr>
              <a:t>      </a:t>
            </a:r>
            <a:r>
              <a:rPr lang="en" sz="2000" b="1" dirty="0">
                <a:solidFill>
                  <a:schemeClr val="accent1"/>
                </a:solidFill>
              </a:rPr>
              <a:t>f(n)</a:t>
            </a:r>
            <a:r>
              <a:rPr lang="en" sz="2000" dirty="0">
                <a:solidFill>
                  <a:srgbClr val="1155CC"/>
                </a:solidFill>
              </a:rPr>
              <a:t>  ≤  </a:t>
            </a:r>
            <a:r>
              <a:rPr lang="en" sz="2000" b="1" dirty="0">
                <a:solidFill>
                  <a:srgbClr val="38761D"/>
                </a:solidFill>
              </a:rPr>
              <a:t>c * g(n)</a:t>
            </a:r>
            <a:r>
              <a:rPr lang="en" sz="2000" dirty="0">
                <a:solidFill>
                  <a:srgbClr val="1155CC"/>
                </a:solidFill>
              </a:rPr>
              <a:t> </a:t>
            </a:r>
            <a:r>
              <a:rPr lang="en" sz="2000" dirty="0">
                <a:solidFill>
                  <a:srgbClr val="800000"/>
                </a:solidFill>
              </a:rPr>
              <a:t> </a:t>
            </a:r>
            <a:r>
              <a:rPr lang="en" sz="2000" dirty="0"/>
              <a:t>for  </a:t>
            </a:r>
            <a:r>
              <a:rPr lang="en" sz="2000" dirty="0">
                <a:solidFill>
                  <a:srgbClr val="1155CC"/>
                </a:solidFill>
              </a:rPr>
              <a:t>n ≥ N</a:t>
            </a:r>
          </a:p>
        </p:txBody>
      </p:sp>
      <p:cxnSp>
        <p:nvCxnSpPr>
          <p:cNvPr id="46" name="Shape 46"/>
          <p:cNvCxnSpPr/>
          <p:nvPr/>
        </p:nvCxnSpPr>
        <p:spPr>
          <a:xfrm rot="10800000">
            <a:off x="5185900" y="1596650"/>
            <a:ext cx="0" cy="2458799"/>
          </a:xfrm>
          <a:prstGeom prst="straightConnector1">
            <a:avLst/>
          </a:prstGeom>
          <a:noFill/>
          <a:ln w="19050" cap="flat">
            <a:solidFill>
              <a:schemeClr val="dk2"/>
            </a:solidFill>
            <a:prstDash val="solid"/>
            <a:round/>
            <a:headEnd type="none" w="lg" len="lg"/>
            <a:tailEnd type="triangle" w="lg" len="lg"/>
          </a:ln>
        </p:spPr>
      </p:cxnSp>
      <p:cxnSp>
        <p:nvCxnSpPr>
          <p:cNvPr id="47" name="Shape 47"/>
          <p:cNvCxnSpPr/>
          <p:nvPr/>
        </p:nvCxnSpPr>
        <p:spPr>
          <a:xfrm>
            <a:off x="5185900" y="4055450"/>
            <a:ext cx="2939100" cy="0"/>
          </a:xfrm>
          <a:prstGeom prst="straightConnector1">
            <a:avLst/>
          </a:prstGeom>
          <a:noFill/>
          <a:ln w="19050" cap="flat">
            <a:solidFill>
              <a:schemeClr val="dk2"/>
            </a:solidFill>
            <a:prstDash val="solid"/>
            <a:round/>
            <a:headEnd type="none" w="lg" len="lg"/>
            <a:tailEnd type="triangle" w="lg" len="lg"/>
          </a:ln>
        </p:spPr>
      </p:cxnSp>
      <p:sp>
        <p:nvSpPr>
          <p:cNvPr id="48" name="Shape 48"/>
          <p:cNvSpPr/>
          <p:nvPr/>
        </p:nvSpPr>
        <p:spPr>
          <a:xfrm>
            <a:off x="5185900" y="1667325"/>
            <a:ext cx="1964150" cy="2161975"/>
          </a:xfrm>
          <a:custGeom>
            <a:avLst/>
            <a:gdLst/>
            <a:ahLst/>
            <a:cxnLst/>
            <a:rect l="0" t="0" r="0" b="0"/>
            <a:pathLst>
              <a:path w="78566" h="86479" extrusionOk="0">
                <a:moveTo>
                  <a:pt x="0" y="86479"/>
                </a:moveTo>
                <a:cubicBezTo>
                  <a:pt x="18333" y="86479"/>
                  <a:pt x="38606" y="79194"/>
                  <a:pt x="50870" y="65566"/>
                </a:cubicBezTo>
                <a:cubicBezTo>
                  <a:pt x="66740" y="47930"/>
                  <a:pt x="72047" y="22812"/>
                  <a:pt x="78566" y="0"/>
                </a:cubicBezTo>
              </a:path>
            </a:pathLst>
          </a:custGeom>
          <a:noFill/>
          <a:ln w="38100" cap="flat">
            <a:solidFill>
              <a:srgbClr val="38761D"/>
            </a:solidFill>
            <a:prstDash val="solid"/>
            <a:round/>
            <a:headEnd type="none" w="lg" len="lg"/>
            <a:tailEnd type="triangle" w="lg" len="lg"/>
          </a:ln>
        </p:spPr>
      </p:sp>
      <p:cxnSp>
        <p:nvCxnSpPr>
          <p:cNvPr id="49" name="Shape 49"/>
          <p:cNvCxnSpPr>
            <a:endCxn id="50" idx="1"/>
          </p:cNvCxnSpPr>
          <p:nvPr/>
        </p:nvCxnSpPr>
        <p:spPr>
          <a:xfrm rot="10800000" flipH="1">
            <a:off x="5185900" y="2826050"/>
            <a:ext cx="2500500" cy="636000"/>
          </a:xfrm>
          <a:prstGeom prst="straightConnector1">
            <a:avLst/>
          </a:prstGeom>
          <a:noFill/>
          <a:ln w="38100" cap="flat">
            <a:solidFill>
              <a:schemeClr val="accent1"/>
            </a:solidFill>
            <a:prstDash val="solid"/>
            <a:round/>
            <a:headEnd type="none" w="lg" len="lg"/>
            <a:tailEnd type="triangle" w="lg" len="lg"/>
          </a:ln>
        </p:spPr>
      </p:cxnSp>
      <p:cxnSp>
        <p:nvCxnSpPr>
          <p:cNvPr id="51" name="Shape 51"/>
          <p:cNvCxnSpPr/>
          <p:nvPr/>
        </p:nvCxnSpPr>
        <p:spPr>
          <a:xfrm rot="10800000">
            <a:off x="6641325" y="1469449"/>
            <a:ext cx="0" cy="2868600"/>
          </a:xfrm>
          <a:prstGeom prst="straightConnector1">
            <a:avLst/>
          </a:prstGeom>
          <a:noFill/>
          <a:ln w="19050" cap="flat">
            <a:solidFill>
              <a:srgbClr val="1155CC"/>
            </a:solidFill>
            <a:prstDash val="dash"/>
            <a:round/>
            <a:headEnd type="none" w="lg" len="lg"/>
            <a:tailEnd type="none" w="lg" len="lg"/>
          </a:ln>
        </p:spPr>
      </p:cxnSp>
      <p:sp>
        <p:nvSpPr>
          <p:cNvPr id="52" name="Shape 52"/>
          <p:cNvSpPr txBox="1"/>
          <p:nvPr/>
        </p:nvSpPr>
        <p:spPr>
          <a:xfrm>
            <a:off x="6471775" y="4433250"/>
            <a:ext cx="522900" cy="470100"/>
          </a:xfrm>
          <a:prstGeom prst="rect">
            <a:avLst/>
          </a:prstGeom>
          <a:noFill/>
          <a:ln>
            <a:noFill/>
          </a:ln>
        </p:spPr>
        <p:txBody>
          <a:bodyPr lIns="91425" tIns="91425" rIns="91425" bIns="91425" anchor="t" anchorCtr="0">
            <a:noAutofit/>
          </a:bodyPr>
          <a:lstStyle/>
          <a:p>
            <a:pPr lvl="0" rtl="0">
              <a:spcBef>
                <a:spcPts val="0"/>
              </a:spcBef>
              <a:buNone/>
            </a:pPr>
            <a:r>
              <a:rPr lang="en" sz="2000">
                <a:solidFill>
                  <a:srgbClr val="1155CC"/>
                </a:solidFill>
              </a:rPr>
              <a:t>N</a:t>
            </a:r>
          </a:p>
        </p:txBody>
      </p:sp>
      <p:sp>
        <p:nvSpPr>
          <p:cNvPr id="53" name="Shape 53"/>
          <p:cNvSpPr txBox="1"/>
          <p:nvPr/>
        </p:nvSpPr>
        <p:spPr>
          <a:xfrm>
            <a:off x="7150050" y="1342400"/>
            <a:ext cx="1285800" cy="4701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38761D"/>
                </a:solidFill>
              </a:rPr>
              <a:t>c * g(n)</a:t>
            </a:r>
          </a:p>
        </p:txBody>
      </p:sp>
      <p:sp>
        <p:nvSpPr>
          <p:cNvPr id="50" name="Shape 50"/>
          <p:cNvSpPr txBox="1"/>
          <p:nvPr/>
        </p:nvSpPr>
        <p:spPr>
          <a:xfrm>
            <a:off x="7686400" y="2591000"/>
            <a:ext cx="727500" cy="470100"/>
          </a:xfrm>
          <a:prstGeom prst="rect">
            <a:avLst/>
          </a:prstGeom>
          <a:noFill/>
          <a:ln>
            <a:noFill/>
          </a:ln>
        </p:spPr>
        <p:txBody>
          <a:bodyPr lIns="91425" tIns="91425" rIns="91425" bIns="91425" anchor="t" anchorCtr="0">
            <a:noAutofit/>
          </a:bodyPr>
          <a:lstStyle/>
          <a:p>
            <a:pPr lvl="0" rtl="0">
              <a:spcBef>
                <a:spcPts val="0"/>
              </a:spcBef>
              <a:buNone/>
            </a:pPr>
            <a:r>
              <a:rPr lang="en" sz="2000" b="1">
                <a:solidFill>
                  <a:schemeClr val="accent1"/>
                </a:solidFill>
              </a:rPr>
              <a:t>f(n)</a:t>
            </a:r>
          </a:p>
        </p:txBody>
      </p:sp>
      <p:sp>
        <p:nvSpPr>
          <p:cNvPr id="54" name="Shape 54"/>
          <p:cNvSpPr txBox="1"/>
          <p:nvPr/>
        </p:nvSpPr>
        <p:spPr>
          <a:xfrm>
            <a:off x="8125000" y="3791950"/>
            <a:ext cx="381300" cy="565200"/>
          </a:xfrm>
          <a:prstGeom prst="rect">
            <a:avLst/>
          </a:prstGeom>
          <a:noFill/>
          <a:ln>
            <a:noFill/>
          </a:ln>
        </p:spPr>
        <p:txBody>
          <a:bodyPr lIns="91425" tIns="91425" rIns="91425" bIns="91425" anchor="t" anchorCtr="0">
            <a:noAutofit/>
          </a:bodyPr>
          <a:lstStyle/>
          <a:p>
            <a:pPr lvl="0" rtl="0">
              <a:spcBef>
                <a:spcPts val="0"/>
              </a:spcBef>
              <a:buNone/>
            </a:pPr>
            <a:r>
              <a:rPr lang="en" sz="1800"/>
              <a:t>n</a:t>
            </a:r>
          </a:p>
        </p:txBody>
      </p:sp>
      <p:sp>
        <p:nvSpPr>
          <p:cNvPr id="55" name="Shape 55"/>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Big O</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Quicksort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Quicksort </a:t>
            </a:r>
          </a:p>
        </p:txBody>
      </p:sp>
      <p:sp>
        <p:nvSpPr>
          <p:cNvPr id="232" name="Shape 23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Pick some “pivot” value in the array</a:t>
            </a:r>
          </a:p>
          <a:p>
            <a:pPr marL="457200" lvl="0"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Partition the array:</a:t>
            </a:r>
          </a:p>
          <a:p>
            <a:pPr marL="914400" lvl="1"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Finish with the pivot value at some index j</a:t>
            </a:r>
          </a:p>
          <a:p>
            <a:pPr marL="914400" lvl="1"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everything to the left of j ≤ the pivot</a:t>
            </a:r>
          </a:p>
          <a:p>
            <a:pPr marL="914400" lvl="1"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everything to the right of j  ≥ the pivot</a:t>
            </a:r>
          </a:p>
          <a:p>
            <a:pPr marL="457200" lvl="0" indent="-381000" rtl="0">
              <a:lnSpc>
                <a:spcPct val="115000"/>
              </a:lnSpc>
              <a:spcBef>
                <a:spcPts val="0"/>
              </a:spcBef>
              <a:buClr>
                <a:schemeClr val="dk1"/>
              </a:buClr>
              <a:buSzPct val="100000"/>
              <a:buFont typeface="Calibri"/>
              <a:buChar char="●"/>
            </a:pPr>
            <a:r>
              <a:rPr lang="en" sz="2400" dirty="0">
                <a:latin typeface="Calibri"/>
                <a:ea typeface="Calibri"/>
                <a:cs typeface="Calibri"/>
                <a:sym typeface="Calibri"/>
              </a:rPr>
              <a:t>Run QuickSort on the array segment to the left of j, and on the array segment to the right of j</a:t>
            </a:r>
          </a:p>
          <a:p>
            <a:pPr>
              <a:spcBef>
                <a:spcPts val="0"/>
              </a:spcBef>
              <a:buNone/>
            </a:pPr>
            <a:endParaRPr dirty="0"/>
          </a:p>
        </p:txBody>
      </p:sp>
      <p:sp>
        <p:nvSpPr>
          <p:cNvPr id="234" name="Shape 234"/>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grpSp>
        <p:nvGrpSpPr>
          <p:cNvPr id="6" name="Group 5"/>
          <p:cNvGrpSpPr/>
          <p:nvPr/>
        </p:nvGrpSpPr>
        <p:grpSpPr>
          <a:xfrm>
            <a:off x="3733800" y="161567"/>
            <a:ext cx="4953000" cy="1042072"/>
            <a:chOff x="3733800" y="257166"/>
            <a:chExt cx="4953000" cy="1042072"/>
          </a:xfrm>
        </p:grpSpPr>
        <p:grpSp>
          <p:nvGrpSpPr>
            <p:cNvPr id="7" name="Group 11"/>
            <p:cNvGrpSpPr>
              <a:grpSpLocks/>
            </p:cNvGrpSpPr>
            <p:nvPr/>
          </p:nvGrpSpPr>
          <p:grpSpPr bwMode="auto">
            <a:xfrm>
              <a:off x="3733800" y="257166"/>
              <a:ext cx="4953000" cy="1042072"/>
              <a:chOff x="1447800" y="2362200"/>
              <a:chExt cx="4953000" cy="1041738"/>
            </a:xfrm>
          </p:grpSpPr>
          <p:sp>
            <p:nvSpPr>
              <p:cNvPr id="9" name="TextBox 12"/>
              <p:cNvSpPr txBox="1">
                <a:spLocks noChangeArrowheads="1"/>
              </p:cNvSpPr>
              <p:nvPr/>
            </p:nvSpPr>
            <p:spPr bwMode="auto">
              <a:xfrm>
                <a:off x="1447800" y="2942273"/>
                <a:ext cx="4953000" cy="461665"/>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dirty="0"/>
                  <a:t>        &lt;= x                x           &gt;= x                                               </a:t>
                </a:r>
              </a:p>
            </p:txBody>
          </p:sp>
          <p:sp>
            <p:nvSpPr>
              <p:cNvPr id="10" name="TextBox 13"/>
              <p:cNvSpPr txBox="1">
                <a:spLocks noChangeArrowheads="1"/>
              </p:cNvSpPr>
              <p:nvPr/>
            </p:nvSpPr>
            <p:spPr bwMode="auto">
              <a:xfrm>
                <a:off x="1447800" y="2362200"/>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dirty="0"/>
                  <a:t>h                              j                           k            </a:t>
                </a:r>
              </a:p>
            </p:txBody>
          </p:sp>
          <p:cxnSp>
            <p:nvCxnSpPr>
              <p:cNvPr id="11" name="Straight Connector 10"/>
              <p:cNvCxnSpPr>
                <a:cxnSpLocks noChangeShapeType="1"/>
              </p:cNvCxnSpPr>
              <p:nvPr/>
            </p:nvCxnSpPr>
            <p:spPr bwMode="auto">
              <a:xfrm>
                <a:off x="3810000" y="2942274"/>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cxnSp>
          <p:nvCxnSpPr>
            <p:cNvPr id="8" name="Straight Connector 7"/>
            <p:cNvCxnSpPr>
              <a:cxnSpLocks noChangeShapeType="1"/>
            </p:cNvCxnSpPr>
            <p:nvPr/>
          </p:nvCxnSpPr>
          <p:spPr bwMode="auto">
            <a:xfrm>
              <a:off x="6553200" y="837288"/>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Runtime of Quicksort</a:t>
            </a:r>
          </a:p>
        </p:txBody>
      </p:sp>
      <p:sp>
        <p:nvSpPr>
          <p:cNvPr id="240" name="Shape 240"/>
          <p:cNvSpPr txBox="1">
            <a:spLocks noGrp="1"/>
          </p:cNvSpPr>
          <p:nvPr>
            <p:ph type="body" idx="1"/>
          </p:nvPr>
        </p:nvSpPr>
        <p:spPr>
          <a:xfrm>
            <a:off x="457200" y="1200150"/>
            <a:ext cx="4186200" cy="3725699"/>
          </a:xfrm>
          <a:prstGeom prst="rect">
            <a:avLst/>
          </a:prstGeom>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dirty="0"/>
              <a:t>•</a:t>
            </a:r>
            <a:r>
              <a:rPr lang="en" sz="1800" dirty="0">
                <a:solidFill>
                  <a:srgbClr val="1155CC"/>
                </a:solidFill>
                <a:latin typeface="Calibri"/>
                <a:ea typeface="Calibri"/>
                <a:cs typeface="Calibri"/>
                <a:sym typeface="Calibri"/>
              </a:rPr>
              <a:t>Base case</a:t>
            </a:r>
            <a:r>
              <a:rPr lang="en" sz="1800" dirty="0">
                <a:latin typeface="Calibri"/>
                <a:ea typeface="Calibri"/>
                <a:cs typeface="Calibri"/>
                <a:sym typeface="Calibri"/>
              </a:rPr>
              <a:t>: array segment of 0 or 1 elements takes no comparisons</a:t>
            </a:r>
          </a:p>
          <a:p>
            <a:pPr lvl="0" indent="457200" rtl="0">
              <a:lnSpc>
                <a:spcPct val="115000"/>
              </a:lnSpc>
              <a:spcBef>
                <a:spcPts val="0"/>
              </a:spcBef>
              <a:buClr>
                <a:schemeClr val="dk1"/>
              </a:buClr>
              <a:buSzPct val="61111"/>
              <a:buFont typeface="Arial"/>
              <a:buNone/>
            </a:pPr>
            <a:r>
              <a:rPr lang="en" sz="1800" dirty="0">
                <a:latin typeface="Calibri"/>
                <a:ea typeface="Calibri"/>
                <a:cs typeface="Calibri"/>
                <a:sym typeface="Calibri"/>
              </a:rPr>
              <a:t>T(0) = T(1) = 0</a:t>
            </a:r>
          </a:p>
          <a:p>
            <a:pPr lvl="0" rtl="0">
              <a:lnSpc>
                <a:spcPct val="115000"/>
              </a:lnSpc>
              <a:spcBef>
                <a:spcPts val="0"/>
              </a:spcBef>
              <a:buClr>
                <a:schemeClr val="dk1"/>
              </a:buClr>
              <a:buSzPct val="61111"/>
              <a:buFont typeface="Arial"/>
              <a:buNone/>
            </a:pPr>
            <a:r>
              <a:rPr lang="en" sz="1800" dirty="0"/>
              <a:t>•</a:t>
            </a:r>
            <a:r>
              <a:rPr lang="en" sz="1800" dirty="0">
                <a:solidFill>
                  <a:srgbClr val="1155CC"/>
                </a:solidFill>
                <a:latin typeface="Calibri"/>
                <a:ea typeface="Calibri"/>
                <a:cs typeface="Calibri"/>
                <a:sym typeface="Calibri"/>
              </a:rPr>
              <a:t>Recursion</a:t>
            </a:r>
            <a:r>
              <a:rPr lang="en" sz="1800" dirty="0">
                <a:latin typeface="Calibri"/>
                <a:ea typeface="Calibri"/>
                <a:cs typeface="Calibri"/>
                <a:sym typeface="Calibri"/>
              </a:rPr>
              <a:t>:</a:t>
            </a:r>
          </a:p>
          <a:p>
            <a:pPr lvl="0" rtl="0">
              <a:lnSpc>
                <a:spcPct val="115000"/>
              </a:lnSpc>
              <a:spcBef>
                <a:spcPts val="0"/>
              </a:spcBef>
              <a:buClr>
                <a:schemeClr val="dk1"/>
              </a:buClr>
              <a:buSzPct val="61111"/>
              <a:buFont typeface="Arial"/>
              <a:buNone/>
            </a:pPr>
            <a:r>
              <a:rPr lang="en" sz="1800" dirty="0" smtClean="0"/>
              <a:t>–</a:t>
            </a:r>
            <a:r>
              <a:rPr lang="en-US" sz="1800" dirty="0" smtClean="0"/>
              <a:t>  </a:t>
            </a:r>
            <a:r>
              <a:rPr lang="en" sz="1800" dirty="0" smtClean="0">
                <a:latin typeface="Calibri"/>
                <a:ea typeface="Calibri"/>
                <a:cs typeface="Calibri"/>
                <a:sym typeface="Calibri"/>
              </a:rPr>
              <a:t>partitioning </a:t>
            </a:r>
            <a:r>
              <a:rPr lang="en" sz="1800" dirty="0">
                <a:latin typeface="Calibri"/>
                <a:ea typeface="Calibri"/>
                <a:cs typeface="Calibri"/>
                <a:sym typeface="Calibri"/>
              </a:rPr>
              <a:t>an array segment of </a:t>
            </a:r>
            <a:r>
              <a:rPr lang="en" sz="1800" dirty="0">
                <a:solidFill>
                  <a:srgbClr val="FF0000"/>
                </a:solidFill>
                <a:latin typeface="Calibri"/>
                <a:ea typeface="Calibri"/>
                <a:cs typeface="Calibri"/>
                <a:sym typeface="Calibri"/>
              </a:rPr>
              <a:t>n</a:t>
            </a:r>
            <a:r>
              <a:rPr lang="en" sz="1800" dirty="0">
                <a:latin typeface="Calibri"/>
                <a:ea typeface="Calibri"/>
                <a:cs typeface="Calibri"/>
                <a:sym typeface="Calibri"/>
              </a:rPr>
              <a:t> </a:t>
            </a:r>
            <a:endParaRPr lang="en-US" sz="1800" dirty="0">
              <a:latin typeface="Calibri"/>
              <a:ea typeface="Calibri"/>
              <a:cs typeface="Calibri"/>
              <a:sym typeface="Calibri"/>
            </a:endParaRPr>
          </a:p>
          <a:p>
            <a:pPr lvl="0" rtl="0">
              <a:lnSpc>
                <a:spcPct val="115000"/>
              </a:lnSpc>
              <a:spcBef>
                <a:spcPts val="0"/>
              </a:spcBef>
              <a:buClr>
                <a:schemeClr val="dk1"/>
              </a:buClr>
              <a:buSzPct val="61111"/>
              <a:buFont typeface="Arial"/>
              <a:buNone/>
            </a:pPr>
            <a:r>
              <a:rPr lang="en-US" sz="1800" dirty="0" smtClean="0">
                <a:latin typeface="Calibri"/>
                <a:ea typeface="Calibri"/>
                <a:cs typeface="Calibri"/>
                <a:sym typeface="Calibri"/>
              </a:rPr>
              <a:t>     </a:t>
            </a:r>
            <a:r>
              <a:rPr lang="en" sz="1800" dirty="0" smtClean="0">
                <a:latin typeface="Calibri"/>
                <a:ea typeface="Calibri"/>
                <a:cs typeface="Calibri"/>
                <a:sym typeface="Calibri"/>
              </a:rPr>
              <a:t>elements </a:t>
            </a:r>
            <a:r>
              <a:rPr lang="en" sz="1800" dirty="0">
                <a:latin typeface="Calibri"/>
                <a:ea typeface="Calibri"/>
                <a:cs typeface="Calibri"/>
                <a:sym typeface="Calibri"/>
              </a:rPr>
              <a:t>takes </a:t>
            </a:r>
            <a:r>
              <a:rPr lang="en" sz="1800" dirty="0">
                <a:solidFill>
                  <a:srgbClr val="FF0000"/>
                </a:solidFill>
                <a:latin typeface="Calibri"/>
                <a:ea typeface="Calibri"/>
                <a:cs typeface="Calibri"/>
                <a:sym typeface="Calibri"/>
              </a:rPr>
              <a:t>n </a:t>
            </a:r>
            <a:r>
              <a:rPr lang="en" sz="1800" dirty="0">
                <a:latin typeface="Calibri"/>
                <a:ea typeface="Calibri"/>
                <a:cs typeface="Calibri"/>
                <a:sym typeface="Calibri"/>
              </a:rPr>
              <a:t>comparisons </a:t>
            </a:r>
            <a:r>
              <a:rPr lang="en" sz="1800" dirty="0" smtClean="0">
                <a:latin typeface="Calibri"/>
                <a:ea typeface="Calibri"/>
                <a:cs typeface="Calibri"/>
                <a:sym typeface="Calibri"/>
              </a:rPr>
              <a:t>to</a:t>
            </a:r>
            <a:endParaRPr lang="en-US" sz="1800" dirty="0" smtClean="0">
              <a:latin typeface="Calibri"/>
              <a:ea typeface="Calibri"/>
              <a:cs typeface="Calibri"/>
              <a:sym typeface="Calibri"/>
            </a:endParaRPr>
          </a:p>
          <a:p>
            <a:pPr lvl="0" rtl="0">
              <a:lnSpc>
                <a:spcPct val="115000"/>
              </a:lnSpc>
              <a:spcBef>
                <a:spcPts val="0"/>
              </a:spcBef>
              <a:buClr>
                <a:schemeClr val="dk1"/>
              </a:buClr>
              <a:buSzPct val="61111"/>
              <a:buFont typeface="Arial"/>
              <a:buNone/>
            </a:pPr>
            <a:r>
              <a:rPr lang="en-US" sz="1800" dirty="0">
                <a:latin typeface="Calibri"/>
                <a:ea typeface="Calibri"/>
                <a:cs typeface="Calibri"/>
                <a:sym typeface="Calibri"/>
              </a:rPr>
              <a:t> </a:t>
            </a:r>
            <a:r>
              <a:rPr lang="en-US" sz="1800" dirty="0" smtClean="0">
                <a:latin typeface="Calibri"/>
                <a:ea typeface="Calibri"/>
                <a:cs typeface="Calibri"/>
                <a:sym typeface="Calibri"/>
              </a:rPr>
              <a:t>    </a:t>
            </a:r>
            <a:r>
              <a:rPr lang="en" sz="1800" dirty="0" smtClean="0">
                <a:latin typeface="Calibri"/>
                <a:ea typeface="Calibri"/>
                <a:cs typeface="Calibri"/>
                <a:sym typeface="Calibri"/>
              </a:rPr>
              <a:t>some </a:t>
            </a:r>
            <a:r>
              <a:rPr lang="en" sz="1800" dirty="0">
                <a:latin typeface="Calibri"/>
                <a:ea typeface="Calibri"/>
                <a:cs typeface="Calibri"/>
                <a:sym typeface="Calibri"/>
              </a:rPr>
              <a:t>pivot</a:t>
            </a:r>
          </a:p>
          <a:p>
            <a:pPr lvl="0" rtl="0">
              <a:lnSpc>
                <a:spcPct val="115000"/>
              </a:lnSpc>
              <a:spcBef>
                <a:spcPts val="0"/>
              </a:spcBef>
              <a:buClr>
                <a:schemeClr val="dk1"/>
              </a:buClr>
              <a:buSzPct val="61111"/>
              <a:buFont typeface="Arial"/>
              <a:buNone/>
            </a:pPr>
            <a:r>
              <a:rPr lang="en" sz="1800" dirty="0" smtClean="0"/>
              <a:t>–</a:t>
            </a:r>
            <a:r>
              <a:rPr lang="en-US" sz="1800" dirty="0" smtClean="0"/>
              <a:t> </a:t>
            </a:r>
            <a:r>
              <a:rPr lang="en" sz="1800" dirty="0" smtClean="0">
                <a:latin typeface="Calibri"/>
                <a:ea typeface="Calibri"/>
                <a:cs typeface="Calibri"/>
                <a:sym typeface="Calibri"/>
              </a:rPr>
              <a:t>Partition </a:t>
            </a:r>
            <a:r>
              <a:rPr lang="en" sz="1800" dirty="0">
                <a:latin typeface="Calibri"/>
                <a:ea typeface="Calibri"/>
                <a:cs typeface="Calibri"/>
                <a:sym typeface="Calibri"/>
              </a:rPr>
              <a:t>creates length </a:t>
            </a:r>
            <a:r>
              <a:rPr lang="en" sz="1800" dirty="0">
                <a:solidFill>
                  <a:srgbClr val="FF0000"/>
                </a:solidFill>
                <a:latin typeface="Calibri"/>
                <a:ea typeface="Calibri"/>
                <a:cs typeface="Calibri"/>
                <a:sym typeface="Calibri"/>
              </a:rPr>
              <a:t>m</a:t>
            </a:r>
            <a:r>
              <a:rPr lang="en" sz="1800" dirty="0">
                <a:latin typeface="Calibri"/>
                <a:ea typeface="Calibri"/>
                <a:cs typeface="Calibri"/>
                <a:sym typeface="Calibri"/>
              </a:rPr>
              <a:t> and </a:t>
            </a:r>
            <a:r>
              <a:rPr lang="en" sz="1800" dirty="0" smtClean="0">
                <a:solidFill>
                  <a:srgbClr val="FF0000"/>
                </a:solidFill>
                <a:latin typeface="Calibri"/>
                <a:ea typeface="Calibri"/>
                <a:cs typeface="Calibri"/>
                <a:sym typeface="Calibri"/>
              </a:rPr>
              <a:t>r</a:t>
            </a:r>
            <a:endParaRPr lang="en-US" sz="1800" dirty="0">
              <a:latin typeface="Calibri"/>
              <a:ea typeface="Calibri"/>
              <a:cs typeface="Calibri"/>
              <a:sym typeface="Calibri"/>
            </a:endParaRPr>
          </a:p>
          <a:p>
            <a:pPr lvl="0" rtl="0">
              <a:lnSpc>
                <a:spcPct val="115000"/>
              </a:lnSpc>
              <a:spcBef>
                <a:spcPts val="0"/>
              </a:spcBef>
              <a:buClr>
                <a:schemeClr val="dk1"/>
              </a:buClr>
              <a:buSzPct val="61111"/>
              <a:buFont typeface="Arial"/>
              <a:buNone/>
            </a:pPr>
            <a:r>
              <a:rPr lang="en-US" sz="1800" dirty="0">
                <a:latin typeface="Calibri"/>
                <a:ea typeface="Calibri"/>
                <a:cs typeface="Calibri"/>
                <a:sym typeface="Calibri"/>
              </a:rPr>
              <a:t> </a:t>
            </a:r>
            <a:r>
              <a:rPr lang="en-US" sz="1800" dirty="0" smtClean="0">
                <a:latin typeface="Calibri"/>
                <a:ea typeface="Calibri"/>
                <a:cs typeface="Calibri"/>
                <a:sym typeface="Calibri"/>
              </a:rPr>
              <a:t>     </a:t>
            </a:r>
            <a:r>
              <a:rPr lang="en" sz="1800" dirty="0" smtClean="0">
                <a:latin typeface="Calibri"/>
                <a:ea typeface="Calibri"/>
                <a:cs typeface="Calibri"/>
                <a:sym typeface="Calibri"/>
              </a:rPr>
              <a:t>segments </a:t>
            </a:r>
            <a:r>
              <a:rPr lang="en" sz="1800" dirty="0">
                <a:latin typeface="Calibri"/>
                <a:ea typeface="Calibri"/>
                <a:cs typeface="Calibri"/>
                <a:sym typeface="Calibri"/>
              </a:rPr>
              <a:t>(where </a:t>
            </a:r>
            <a:r>
              <a:rPr lang="en" sz="1800" dirty="0">
                <a:solidFill>
                  <a:srgbClr val="FF0000"/>
                </a:solidFill>
                <a:latin typeface="Calibri"/>
                <a:ea typeface="Calibri"/>
                <a:cs typeface="Calibri"/>
                <a:sym typeface="Calibri"/>
              </a:rPr>
              <a:t>m + r = n-1</a:t>
            </a:r>
            <a:r>
              <a:rPr lang="en" sz="1800" dirty="0">
                <a:latin typeface="Calibri"/>
                <a:ea typeface="Calibri"/>
                <a:cs typeface="Calibri"/>
                <a:sym typeface="Calibri"/>
              </a:rPr>
              <a:t>)</a:t>
            </a:r>
          </a:p>
          <a:p>
            <a:pPr lvl="0" rtl="0">
              <a:lnSpc>
                <a:spcPct val="115000"/>
              </a:lnSpc>
              <a:spcBef>
                <a:spcPts val="0"/>
              </a:spcBef>
              <a:buClr>
                <a:schemeClr val="dk1"/>
              </a:buClr>
              <a:buSzPct val="61111"/>
              <a:buFont typeface="Arial"/>
              <a:buNone/>
            </a:pPr>
            <a:r>
              <a:rPr lang="en" sz="1800" dirty="0" smtClean="0"/>
              <a:t>–</a:t>
            </a:r>
            <a:r>
              <a:rPr lang="en-US" sz="1800" dirty="0" smtClean="0"/>
              <a:t> </a:t>
            </a:r>
            <a:r>
              <a:rPr lang="en" sz="1800" dirty="0" smtClean="0">
                <a:latin typeface="Calibri"/>
                <a:ea typeface="Calibri"/>
                <a:cs typeface="Calibri"/>
                <a:sym typeface="Calibri"/>
              </a:rPr>
              <a:t>T(n</a:t>
            </a:r>
            <a:r>
              <a:rPr lang="en" sz="1800" dirty="0">
                <a:latin typeface="Calibri"/>
                <a:ea typeface="Calibri"/>
                <a:cs typeface="Calibri"/>
                <a:sym typeface="Calibri"/>
              </a:rPr>
              <a:t>) = n + T(m) + T(r)</a:t>
            </a:r>
          </a:p>
          <a:p>
            <a:pPr>
              <a:spcBef>
                <a:spcPts val="0"/>
              </a:spcBef>
              <a:buNone/>
            </a:pPr>
            <a:endParaRPr dirty="0"/>
          </a:p>
        </p:txBody>
      </p:sp>
      <p:sp>
        <p:nvSpPr>
          <p:cNvPr id="241" name="Shape 241"/>
          <p:cNvSpPr txBox="1"/>
          <p:nvPr/>
        </p:nvSpPr>
        <p:spPr>
          <a:xfrm>
            <a:off x="4382158" y="1308458"/>
            <a:ext cx="4427538" cy="2786099"/>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Sort b[h..k] */</a:t>
            </a:r>
          </a:p>
          <a:p>
            <a:pPr lvl="0" rtl="0">
              <a:lnSpc>
                <a:spcPct val="115000"/>
              </a:lnSpc>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static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void</a:t>
            </a:r>
            <a:r>
              <a:rPr lang="en" sz="1800" dirty="0">
                <a:solidFill>
                  <a:srgbClr val="1155CC"/>
                </a:solidFill>
                <a:latin typeface="Courier New"/>
                <a:ea typeface="Courier New"/>
                <a:cs typeface="Courier New"/>
                <a:sym typeface="Courier New"/>
              </a:rPr>
              <a:t> QS</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b,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h,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k) {</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if </a:t>
            </a:r>
            <a:r>
              <a:rPr lang="en" sz="1800" dirty="0" smtClean="0">
                <a:solidFill>
                  <a:srgbClr val="1155CC"/>
                </a:solidFill>
                <a:latin typeface="Courier New"/>
                <a:ea typeface="Courier New"/>
                <a:cs typeface="Courier New"/>
                <a:sym typeface="Courier New"/>
              </a:rPr>
              <a:t>(</a:t>
            </a:r>
            <a:r>
              <a:rPr lang="en-US" sz="1800" dirty="0" smtClean="0">
                <a:solidFill>
                  <a:srgbClr val="1155CC"/>
                </a:solidFill>
                <a:latin typeface="Courier New"/>
                <a:ea typeface="Courier New"/>
                <a:cs typeface="Courier New"/>
                <a:sym typeface="Courier New"/>
              </a:rPr>
              <a:t>h ≥ k</a:t>
            </a:r>
            <a:r>
              <a:rPr lang="en" sz="1800" dirty="0" smtClean="0">
                <a:solidFill>
                  <a:srgbClr val="1155CC"/>
                </a:solidFill>
                <a:latin typeface="Courier New"/>
                <a:ea typeface="Courier New"/>
                <a:cs typeface="Courier New"/>
                <a:sym typeface="Courier New"/>
              </a:rPr>
              <a:t>)</a:t>
            </a:r>
            <a:r>
              <a:rPr lang="en" sz="1800" b="1" dirty="0" smtClean="0">
                <a:solidFill>
                  <a:srgbClr val="1155CC"/>
                </a:solidFill>
                <a:latin typeface="Courier New"/>
                <a:ea typeface="Courier New"/>
                <a:cs typeface="Courier New"/>
                <a:sym typeface="Courier New"/>
              </a:rPr>
              <a:t> return</a:t>
            </a:r>
            <a:r>
              <a:rPr lang="en" sz="1800" dirty="0" smtClean="0">
                <a:solidFill>
                  <a:srgbClr val="1155CC"/>
                </a:solidFill>
                <a:latin typeface="Courier New"/>
                <a:ea typeface="Courier New"/>
                <a:cs typeface="Courier New"/>
                <a:sym typeface="Courier New"/>
              </a:rPr>
              <a:t>;</a:t>
            </a:r>
            <a:endParaRPr lang="en-US" sz="1800" dirty="0" smtClean="0">
              <a:solidFill>
                <a:srgbClr val="1155CC"/>
              </a:solidFill>
              <a:latin typeface="Courier New"/>
              <a:ea typeface="Courier New"/>
              <a:cs typeface="Courier New"/>
              <a:sym typeface="Courier New"/>
            </a:endParaRPr>
          </a:p>
          <a:p>
            <a:pPr lvl="0" rtl="0">
              <a:lnSpc>
                <a:spcPct val="115000"/>
              </a:lnSpc>
              <a:spcBef>
                <a:spcPts val="0"/>
              </a:spcBef>
              <a:buClr>
                <a:schemeClr val="dk1"/>
              </a:buClr>
              <a:buSzPct val="61111"/>
              <a:buFont typeface="Arial"/>
              <a:buNone/>
            </a:pPr>
            <a:r>
              <a:rPr lang="en-US" sz="1800" b="1" dirty="0">
                <a:solidFill>
                  <a:srgbClr val="1155CC"/>
                </a:solidFill>
                <a:latin typeface="Courier New"/>
                <a:ea typeface="Courier New"/>
                <a:cs typeface="Courier New"/>
                <a:sym typeface="Courier New"/>
              </a:rPr>
              <a:t> </a:t>
            </a:r>
            <a:r>
              <a:rPr lang="en-US" sz="1800" b="1"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int</a:t>
            </a:r>
            <a:r>
              <a:rPr lang="en" sz="1800" dirty="0" smtClean="0">
                <a:solidFill>
                  <a:srgbClr val="1155CC"/>
                </a:solidFill>
                <a:latin typeface="Courier New"/>
                <a:ea typeface="Courier New"/>
                <a:cs typeface="Courier New"/>
                <a:sym typeface="Courier New"/>
              </a:rPr>
              <a:t> </a:t>
            </a:r>
            <a:r>
              <a:rPr lang="en" sz="1800" dirty="0">
                <a:solidFill>
                  <a:srgbClr val="1155CC"/>
                </a:solidFill>
                <a:latin typeface="Courier New"/>
                <a:ea typeface="Courier New"/>
                <a:cs typeface="Courier New"/>
                <a:sym typeface="Courier New"/>
              </a:rPr>
              <a:t>j=  partition(b, h, k);</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h, j-1);</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j+1, k);</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a:t>
            </a:r>
          </a:p>
          <a:p>
            <a:pPr>
              <a:spcBef>
                <a:spcPts val="0"/>
              </a:spcBef>
              <a:buNone/>
            </a:pPr>
            <a:endParaRPr sz="1800" dirty="0">
              <a:solidFill>
                <a:srgbClr val="1155CC"/>
              </a:solidFill>
              <a:latin typeface="Courier New"/>
              <a:ea typeface="Courier New"/>
              <a:cs typeface="Courier New"/>
              <a:sym typeface="Courier New"/>
            </a:endParaRPr>
          </a:p>
        </p:txBody>
      </p:sp>
      <p:sp>
        <p:nvSpPr>
          <p:cNvPr id="242" name="Shape 242"/>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Quicksort</a:t>
            </a:r>
          </a:p>
        </p:txBody>
      </p:sp>
      <p:sp>
        <p:nvSpPr>
          <p:cNvPr id="248" name="Shape 248"/>
          <p:cNvSpPr txBox="1">
            <a:spLocks noGrp="1"/>
          </p:cNvSpPr>
          <p:nvPr>
            <p:ph type="body" idx="1"/>
          </p:nvPr>
        </p:nvSpPr>
        <p:spPr>
          <a:xfrm>
            <a:off x="457200" y="1200150"/>
            <a:ext cx="4186200" cy="3725699"/>
          </a:xfrm>
          <a:prstGeom prst="rect">
            <a:avLst/>
          </a:prstGeom>
        </p:spPr>
        <p:txBody>
          <a:bodyPr lIns="91425" tIns="91425" rIns="91425" bIns="91425" anchor="t" anchorCtr="0">
            <a:noAutofit/>
          </a:bodyPr>
          <a:lstStyle/>
          <a:p>
            <a:pPr lvl="0" rtl="0">
              <a:lnSpc>
                <a:spcPct val="115000"/>
              </a:lnSpc>
              <a:spcBef>
                <a:spcPts val="800"/>
              </a:spcBef>
              <a:buNone/>
            </a:pPr>
            <a:r>
              <a:rPr lang="en" sz="1800" dirty="0" smtClean="0"/>
              <a:t>•</a:t>
            </a:r>
            <a:r>
              <a:rPr lang="en-US" sz="1800" dirty="0" smtClean="0"/>
              <a:t>  </a:t>
            </a:r>
            <a:r>
              <a:rPr lang="en" sz="1800" dirty="0" smtClean="0">
                <a:latin typeface="Calibri"/>
                <a:ea typeface="Calibri"/>
                <a:cs typeface="Calibri"/>
                <a:sym typeface="Calibri"/>
              </a:rPr>
              <a:t>T(n</a:t>
            </a:r>
            <a:r>
              <a:rPr lang="en" sz="1800" dirty="0">
                <a:latin typeface="Calibri"/>
                <a:ea typeface="Calibri"/>
                <a:cs typeface="Calibri"/>
                <a:sym typeface="Calibri"/>
              </a:rPr>
              <a:t>) = n + T(m) + T(r)</a:t>
            </a:r>
          </a:p>
          <a:p>
            <a:pPr lvl="0" rtl="0">
              <a:lnSpc>
                <a:spcPct val="115000"/>
              </a:lnSpc>
              <a:spcBef>
                <a:spcPts val="700"/>
              </a:spcBef>
              <a:buNone/>
            </a:pPr>
            <a:r>
              <a:rPr lang="en" sz="1800" dirty="0" smtClean="0"/>
              <a:t>–</a:t>
            </a:r>
            <a:r>
              <a:rPr lang="en-US" sz="1800" dirty="0" smtClean="0"/>
              <a:t>  </a:t>
            </a:r>
            <a:r>
              <a:rPr lang="en" sz="1800" dirty="0" smtClean="0">
                <a:latin typeface="Calibri"/>
                <a:ea typeface="Calibri"/>
                <a:cs typeface="Calibri"/>
                <a:sym typeface="Calibri"/>
              </a:rPr>
              <a:t>Look </a:t>
            </a:r>
            <a:r>
              <a:rPr lang="en" sz="1800" dirty="0">
                <a:latin typeface="Calibri"/>
                <a:ea typeface="Calibri"/>
                <a:cs typeface="Calibri"/>
                <a:sym typeface="Calibri"/>
              </a:rPr>
              <a:t>familiar?</a:t>
            </a:r>
          </a:p>
          <a:p>
            <a:pPr lvl="0" rtl="0">
              <a:lnSpc>
                <a:spcPct val="115000"/>
              </a:lnSpc>
              <a:spcBef>
                <a:spcPts val="800"/>
              </a:spcBef>
              <a:buNone/>
            </a:pPr>
            <a:r>
              <a:rPr lang="en" sz="1800" dirty="0" smtClean="0"/>
              <a:t>•</a:t>
            </a:r>
            <a:r>
              <a:rPr lang="en-US" sz="1800" dirty="0" smtClean="0"/>
              <a:t>   </a:t>
            </a:r>
            <a:r>
              <a:rPr lang="en" sz="1800" dirty="0" smtClean="0">
                <a:latin typeface="Calibri"/>
                <a:ea typeface="Calibri"/>
                <a:cs typeface="Calibri"/>
                <a:sym typeface="Calibri"/>
              </a:rPr>
              <a:t>If </a:t>
            </a:r>
            <a:r>
              <a:rPr lang="en" sz="1800" dirty="0">
                <a:latin typeface="Calibri"/>
                <a:ea typeface="Calibri"/>
                <a:cs typeface="Calibri"/>
                <a:sym typeface="Calibri"/>
              </a:rPr>
              <a:t>m and r are balanced</a:t>
            </a:r>
          </a:p>
          <a:p>
            <a:pPr marL="0" lvl="0" indent="0" rtl="0">
              <a:lnSpc>
                <a:spcPct val="115000"/>
              </a:lnSpc>
              <a:spcBef>
                <a:spcPts val="800"/>
              </a:spcBef>
              <a:buNone/>
            </a:pPr>
            <a:r>
              <a:rPr lang="en" sz="1800" dirty="0">
                <a:latin typeface="Calibri"/>
                <a:ea typeface="Calibri"/>
                <a:cs typeface="Calibri"/>
                <a:sym typeface="Calibri"/>
              </a:rPr>
              <a:t>(m ≈ r ≈ (n-1)/2), we know T(n) = n lg n.</a:t>
            </a:r>
          </a:p>
          <a:p>
            <a:pPr lvl="0" rtl="0">
              <a:lnSpc>
                <a:spcPct val="115000"/>
              </a:lnSpc>
              <a:spcBef>
                <a:spcPts val="800"/>
              </a:spcBef>
              <a:buNone/>
            </a:pPr>
            <a:endParaRPr sz="1800" dirty="0"/>
          </a:p>
          <a:p>
            <a:pPr lvl="0" rtl="0">
              <a:lnSpc>
                <a:spcPct val="115000"/>
              </a:lnSpc>
              <a:spcBef>
                <a:spcPts val="0"/>
              </a:spcBef>
              <a:buNone/>
            </a:pPr>
            <a:endParaRPr sz="1800" dirty="0"/>
          </a:p>
          <a:p>
            <a:pPr lvl="0" rtl="0">
              <a:spcBef>
                <a:spcPts val="0"/>
              </a:spcBef>
              <a:buNone/>
            </a:pPr>
            <a:endParaRPr sz="1800" dirty="0"/>
          </a:p>
        </p:txBody>
      </p:sp>
      <p:sp>
        <p:nvSpPr>
          <p:cNvPr id="250" name="Shape 250"/>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sp>
        <p:nvSpPr>
          <p:cNvPr id="6" name="Shape 241"/>
          <p:cNvSpPr txBox="1"/>
          <p:nvPr/>
        </p:nvSpPr>
        <p:spPr>
          <a:xfrm>
            <a:off x="4382158" y="1308458"/>
            <a:ext cx="4427538" cy="2786099"/>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Sort b[h..k] */</a:t>
            </a:r>
          </a:p>
          <a:p>
            <a:pPr lvl="0" rtl="0">
              <a:lnSpc>
                <a:spcPct val="115000"/>
              </a:lnSpc>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static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void</a:t>
            </a:r>
            <a:r>
              <a:rPr lang="en" sz="1800" dirty="0">
                <a:solidFill>
                  <a:srgbClr val="1155CC"/>
                </a:solidFill>
                <a:latin typeface="Courier New"/>
                <a:ea typeface="Courier New"/>
                <a:cs typeface="Courier New"/>
                <a:sym typeface="Courier New"/>
              </a:rPr>
              <a:t> QS</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b,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h,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k) {</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if </a:t>
            </a:r>
            <a:r>
              <a:rPr lang="en" sz="1800" dirty="0" smtClean="0">
                <a:solidFill>
                  <a:srgbClr val="1155CC"/>
                </a:solidFill>
                <a:latin typeface="Courier New"/>
                <a:ea typeface="Courier New"/>
                <a:cs typeface="Courier New"/>
                <a:sym typeface="Courier New"/>
              </a:rPr>
              <a:t>(</a:t>
            </a:r>
            <a:r>
              <a:rPr lang="en-US" sz="1800" dirty="0" smtClean="0">
                <a:solidFill>
                  <a:srgbClr val="1155CC"/>
                </a:solidFill>
                <a:latin typeface="Courier New"/>
                <a:ea typeface="Courier New"/>
                <a:cs typeface="Courier New"/>
                <a:sym typeface="Courier New"/>
              </a:rPr>
              <a:t>h ≥ k</a:t>
            </a:r>
            <a:r>
              <a:rPr lang="en" sz="1800" dirty="0" smtClean="0">
                <a:solidFill>
                  <a:srgbClr val="1155CC"/>
                </a:solidFill>
                <a:latin typeface="Courier New"/>
                <a:ea typeface="Courier New"/>
                <a:cs typeface="Courier New"/>
                <a:sym typeface="Courier New"/>
              </a:rPr>
              <a:t>)</a:t>
            </a:r>
            <a:r>
              <a:rPr lang="en" sz="1800" b="1" dirty="0" smtClean="0">
                <a:solidFill>
                  <a:srgbClr val="1155CC"/>
                </a:solidFill>
                <a:latin typeface="Courier New"/>
                <a:ea typeface="Courier New"/>
                <a:cs typeface="Courier New"/>
                <a:sym typeface="Courier New"/>
              </a:rPr>
              <a:t> return</a:t>
            </a:r>
            <a:r>
              <a:rPr lang="en" sz="1800" dirty="0" smtClean="0">
                <a:solidFill>
                  <a:srgbClr val="1155CC"/>
                </a:solidFill>
                <a:latin typeface="Courier New"/>
                <a:ea typeface="Courier New"/>
                <a:cs typeface="Courier New"/>
                <a:sym typeface="Courier New"/>
              </a:rPr>
              <a:t>;</a:t>
            </a:r>
            <a:endParaRPr lang="en-US" sz="1800" dirty="0" smtClean="0">
              <a:solidFill>
                <a:srgbClr val="1155CC"/>
              </a:solidFill>
              <a:latin typeface="Courier New"/>
              <a:ea typeface="Courier New"/>
              <a:cs typeface="Courier New"/>
              <a:sym typeface="Courier New"/>
            </a:endParaRPr>
          </a:p>
          <a:p>
            <a:pPr lvl="0" rtl="0">
              <a:lnSpc>
                <a:spcPct val="115000"/>
              </a:lnSpc>
              <a:spcBef>
                <a:spcPts val="0"/>
              </a:spcBef>
              <a:buClr>
                <a:schemeClr val="dk1"/>
              </a:buClr>
              <a:buSzPct val="61111"/>
              <a:buFont typeface="Arial"/>
              <a:buNone/>
            </a:pPr>
            <a:r>
              <a:rPr lang="en-US" sz="1800" b="1" dirty="0">
                <a:solidFill>
                  <a:srgbClr val="1155CC"/>
                </a:solidFill>
                <a:latin typeface="Courier New"/>
                <a:ea typeface="Courier New"/>
                <a:cs typeface="Courier New"/>
                <a:sym typeface="Courier New"/>
              </a:rPr>
              <a:t> </a:t>
            </a:r>
            <a:r>
              <a:rPr lang="en-US" sz="1800" b="1"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int</a:t>
            </a:r>
            <a:r>
              <a:rPr lang="en" sz="1800" dirty="0" smtClean="0">
                <a:solidFill>
                  <a:srgbClr val="1155CC"/>
                </a:solidFill>
                <a:latin typeface="Courier New"/>
                <a:ea typeface="Courier New"/>
                <a:cs typeface="Courier New"/>
                <a:sym typeface="Courier New"/>
              </a:rPr>
              <a:t> </a:t>
            </a:r>
            <a:r>
              <a:rPr lang="en" sz="1800" dirty="0">
                <a:solidFill>
                  <a:srgbClr val="1155CC"/>
                </a:solidFill>
                <a:latin typeface="Courier New"/>
                <a:ea typeface="Courier New"/>
                <a:cs typeface="Courier New"/>
                <a:sym typeface="Courier New"/>
              </a:rPr>
              <a:t>j=  partition(b, h, k);</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h, j-1);</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j+1, k);</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a:t>
            </a:r>
          </a:p>
          <a:p>
            <a:pPr>
              <a:spcBef>
                <a:spcPts val="0"/>
              </a:spcBef>
              <a:buNone/>
            </a:pPr>
            <a:endParaRPr sz="1800" dirty="0">
              <a:solidFill>
                <a:srgbClr val="1155CC"/>
              </a:solidFill>
              <a:latin typeface="Courier New"/>
              <a:ea typeface="Courier New"/>
              <a:cs typeface="Courier New"/>
              <a:sym typeface="Courier New"/>
            </a:endParaRPr>
          </a:p>
        </p:txBody>
      </p:sp>
      <p:sp>
        <p:nvSpPr>
          <p:cNvPr id="5" name="Slide Number Placeholder 4"/>
          <p:cNvSpPr>
            <a:spLocks noGrp="1"/>
          </p:cNvSpPr>
          <p:nvPr>
            <p:ph type="sldNum" idx="12"/>
          </p:nvPr>
        </p:nvSpPr>
        <p:spPr/>
        <p:txBody>
          <a:bodyPr/>
          <a:lstStyle/>
          <a:p>
            <a:pPr>
              <a:spcBef>
                <a:spcPts val="0"/>
              </a:spcBef>
              <a:buNone/>
            </a:pPr>
            <a:fld id="{00000000-1234-1234-1234-123412341234}" type="slidenum">
              <a:rPr lang="en" smtClean="0"/>
              <a:t>23</a:t>
            </a:fld>
            <a:endParaRPr lang="en"/>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Quicksort</a:t>
            </a:r>
          </a:p>
        </p:txBody>
      </p:sp>
      <p:sp>
        <p:nvSpPr>
          <p:cNvPr id="248" name="Shape 248"/>
          <p:cNvSpPr txBox="1">
            <a:spLocks noGrp="1"/>
          </p:cNvSpPr>
          <p:nvPr>
            <p:ph type="body" idx="1"/>
          </p:nvPr>
        </p:nvSpPr>
        <p:spPr>
          <a:xfrm>
            <a:off x="457200" y="1060570"/>
            <a:ext cx="3924958" cy="3725699"/>
          </a:xfrm>
          <a:prstGeom prst="rect">
            <a:avLst/>
          </a:prstGeom>
        </p:spPr>
        <p:txBody>
          <a:bodyPr lIns="91425" tIns="91425" rIns="91425" bIns="91425" anchor="t" anchorCtr="0">
            <a:noAutofit/>
          </a:bodyPr>
          <a:lstStyle/>
          <a:p>
            <a:pPr lvl="0" rtl="0">
              <a:lnSpc>
                <a:spcPct val="115000"/>
              </a:lnSpc>
              <a:spcBef>
                <a:spcPts val="800"/>
              </a:spcBef>
              <a:buNone/>
            </a:pPr>
            <a:r>
              <a:rPr lang="en-US" sz="1800" dirty="0"/>
              <a:t>L</a:t>
            </a:r>
            <a:r>
              <a:rPr lang="en-US" sz="1800" dirty="0" smtClean="0"/>
              <a:t>ook at case where pivot is always the smallest (or largest) elemen</a:t>
            </a:r>
            <a:r>
              <a:rPr lang="en-US" sz="1800" dirty="0" smtClean="0">
                <a:latin typeface="Calibri"/>
                <a:ea typeface="Calibri"/>
                <a:cs typeface="Calibri"/>
                <a:sym typeface="Calibri"/>
              </a:rPr>
              <a:t>t. Be careful about how many comparisons the partition algorithm makes.</a:t>
            </a:r>
          </a:p>
          <a:p>
            <a:pPr lvl="0" rtl="0">
              <a:lnSpc>
                <a:spcPct val="115000"/>
              </a:lnSpc>
              <a:spcBef>
                <a:spcPts val="800"/>
              </a:spcBef>
              <a:buNone/>
            </a:pPr>
            <a:r>
              <a:rPr lang="en-US" sz="1800" dirty="0" smtClean="0">
                <a:solidFill>
                  <a:schemeClr val="accent2">
                    <a:lumMod val="75000"/>
                  </a:schemeClr>
                </a:solidFill>
                <a:latin typeface="Calibri"/>
                <a:ea typeface="Calibri"/>
                <a:cs typeface="Calibri"/>
                <a:sym typeface="Calibri"/>
              </a:rPr>
              <a:t>To partition an array of n elements takes n-1 comparisons (not n).</a:t>
            </a:r>
          </a:p>
          <a:p>
            <a:pPr lvl="0" rtl="0">
              <a:lnSpc>
                <a:spcPct val="115000"/>
              </a:lnSpc>
              <a:spcBef>
                <a:spcPts val="800"/>
              </a:spcBef>
              <a:buNone/>
            </a:pPr>
            <a:r>
              <a:rPr lang="en-US" sz="1800" dirty="0" smtClean="0">
                <a:solidFill>
                  <a:schemeClr val="accent2">
                    <a:lumMod val="75000"/>
                  </a:schemeClr>
                </a:solidFill>
                <a:latin typeface="Calibri"/>
                <a:ea typeface="Calibri"/>
                <a:cs typeface="Calibri"/>
                <a:sym typeface="Calibri"/>
              </a:rPr>
              <a:t>If the pivot is always the smallest, then one of b[h..i-1] and b[j+1..k] is empty and the other has n-1 elements.</a:t>
            </a:r>
            <a:endParaRPr lang="en" sz="1800" dirty="0">
              <a:solidFill>
                <a:schemeClr val="accent2">
                  <a:lumMod val="75000"/>
                </a:schemeClr>
              </a:solidFill>
              <a:latin typeface="Calibri"/>
              <a:ea typeface="Calibri"/>
              <a:cs typeface="Calibri"/>
              <a:sym typeface="Calibri"/>
            </a:endParaRPr>
          </a:p>
          <a:p>
            <a:pPr lvl="0" rtl="0">
              <a:lnSpc>
                <a:spcPct val="115000"/>
              </a:lnSpc>
              <a:spcBef>
                <a:spcPts val="800"/>
              </a:spcBef>
              <a:buNone/>
            </a:pPr>
            <a:r>
              <a:rPr lang="en-US" sz="1800" dirty="0">
                <a:solidFill>
                  <a:srgbClr val="FF0000"/>
                </a:solidFill>
              </a:rPr>
              <a:t>R</a:t>
            </a:r>
            <a:r>
              <a:rPr lang="en-US" sz="1800" dirty="0" smtClean="0">
                <a:solidFill>
                  <a:srgbClr val="FF0000"/>
                </a:solidFill>
              </a:rPr>
              <a:t>ecurrence relation for number of comparisons shown to the right:</a:t>
            </a:r>
            <a:endParaRPr sz="1800" dirty="0"/>
          </a:p>
          <a:p>
            <a:pPr lvl="0" rtl="0">
              <a:spcBef>
                <a:spcPts val="0"/>
              </a:spcBef>
              <a:buNone/>
            </a:pPr>
            <a:endParaRPr sz="1800" dirty="0"/>
          </a:p>
        </p:txBody>
      </p:sp>
      <p:sp>
        <p:nvSpPr>
          <p:cNvPr id="250" name="Shape 250"/>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sp>
        <p:nvSpPr>
          <p:cNvPr id="6" name="Shape 241"/>
          <p:cNvSpPr txBox="1"/>
          <p:nvPr/>
        </p:nvSpPr>
        <p:spPr>
          <a:xfrm>
            <a:off x="4382158" y="1127004"/>
            <a:ext cx="4427538" cy="2786099"/>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Sort b[h..k] */</a:t>
            </a:r>
          </a:p>
          <a:p>
            <a:pPr lvl="0" rtl="0">
              <a:lnSpc>
                <a:spcPct val="115000"/>
              </a:lnSpc>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static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void</a:t>
            </a:r>
            <a:r>
              <a:rPr lang="en" sz="1800" dirty="0">
                <a:solidFill>
                  <a:srgbClr val="1155CC"/>
                </a:solidFill>
                <a:latin typeface="Courier New"/>
                <a:ea typeface="Courier New"/>
                <a:cs typeface="Courier New"/>
                <a:sym typeface="Courier New"/>
              </a:rPr>
              <a:t> QS</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b,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h,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k) {</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if </a:t>
            </a:r>
            <a:r>
              <a:rPr lang="en" sz="1800" dirty="0" smtClean="0">
                <a:solidFill>
                  <a:srgbClr val="1155CC"/>
                </a:solidFill>
                <a:latin typeface="Courier New"/>
                <a:ea typeface="Courier New"/>
                <a:cs typeface="Courier New"/>
                <a:sym typeface="Courier New"/>
              </a:rPr>
              <a:t>(</a:t>
            </a:r>
            <a:r>
              <a:rPr lang="en-US" sz="1800" dirty="0" smtClean="0">
                <a:solidFill>
                  <a:srgbClr val="1155CC"/>
                </a:solidFill>
                <a:latin typeface="Courier New"/>
                <a:ea typeface="Courier New"/>
                <a:cs typeface="Courier New"/>
                <a:sym typeface="Courier New"/>
              </a:rPr>
              <a:t>h ≥ k</a:t>
            </a:r>
            <a:r>
              <a:rPr lang="en" sz="1800" dirty="0" smtClean="0">
                <a:solidFill>
                  <a:srgbClr val="1155CC"/>
                </a:solidFill>
                <a:latin typeface="Courier New"/>
                <a:ea typeface="Courier New"/>
                <a:cs typeface="Courier New"/>
                <a:sym typeface="Courier New"/>
              </a:rPr>
              <a:t>)</a:t>
            </a:r>
            <a:r>
              <a:rPr lang="en" sz="1800" b="1" dirty="0" smtClean="0">
                <a:solidFill>
                  <a:srgbClr val="1155CC"/>
                </a:solidFill>
                <a:latin typeface="Courier New"/>
                <a:ea typeface="Courier New"/>
                <a:cs typeface="Courier New"/>
                <a:sym typeface="Courier New"/>
              </a:rPr>
              <a:t> return</a:t>
            </a:r>
            <a:r>
              <a:rPr lang="en" sz="1800" dirty="0" smtClean="0">
                <a:solidFill>
                  <a:srgbClr val="1155CC"/>
                </a:solidFill>
                <a:latin typeface="Courier New"/>
                <a:ea typeface="Courier New"/>
                <a:cs typeface="Courier New"/>
                <a:sym typeface="Courier New"/>
              </a:rPr>
              <a:t>;</a:t>
            </a:r>
            <a:endParaRPr lang="en-US" sz="1800" dirty="0" smtClean="0">
              <a:solidFill>
                <a:srgbClr val="1155CC"/>
              </a:solidFill>
              <a:latin typeface="Courier New"/>
              <a:ea typeface="Courier New"/>
              <a:cs typeface="Courier New"/>
              <a:sym typeface="Courier New"/>
            </a:endParaRPr>
          </a:p>
          <a:p>
            <a:pPr lvl="0" rtl="0">
              <a:lnSpc>
                <a:spcPct val="115000"/>
              </a:lnSpc>
              <a:spcBef>
                <a:spcPts val="0"/>
              </a:spcBef>
              <a:buClr>
                <a:schemeClr val="dk1"/>
              </a:buClr>
              <a:buSzPct val="61111"/>
              <a:buFont typeface="Arial"/>
              <a:buNone/>
            </a:pPr>
            <a:r>
              <a:rPr lang="en-US" sz="1800" b="1" dirty="0">
                <a:solidFill>
                  <a:srgbClr val="1155CC"/>
                </a:solidFill>
                <a:latin typeface="Courier New"/>
                <a:ea typeface="Courier New"/>
                <a:cs typeface="Courier New"/>
                <a:sym typeface="Courier New"/>
              </a:rPr>
              <a:t> </a:t>
            </a:r>
            <a:r>
              <a:rPr lang="en-US" sz="1800" b="1"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int</a:t>
            </a:r>
            <a:r>
              <a:rPr lang="en" sz="1800" dirty="0" smtClean="0">
                <a:solidFill>
                  <a:srgbClr val="1155CC"/>
                </a:solidFill>
                <a:latin typeface="Courier New"/>
                <a:ea typeface="Courier New"/>
                <a:cs typeface="Courier New"/>
                <a:sym typeface="Courier New"/>
              </a:rPr>
              <a:t> </a:t>
            </a:r>
            <a:r>
              <a:rPr lang="en" sz="1800" dirty="0">
                <a:solidFill>
                  <a:srgbClr val="1155CC"/>
                </a:solidFill>
                <a:latin typeface="Courier New"/>
                <a:ea typeface="Courier New"/>
                <a:cs typeface="Courier New"/>
                <a:sym typeface="Courier New"/>
              </a:rPr>
              <a:t>j=  partition(b, h, k);</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h, j-1);</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j+1, k);</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a:t>
            </a:r>
          </a:p>
          <a:p>
            <a:pPr>
              <a:spcBef>
                <a:spcPts val="0"/>
              </a:spcBef>
              <a:buNone/>
            </a:pPr>
            <a:endParaRPr sz="1800" dirty="0">
              <a:solidFill>
                <a:srgbClr val="1155CC"/>
              </a:solidFill>
              <a:latin typeface="Courier New"/>
              <a:ea typeface="Courier New"/>
              <a:cs typeface="Courier New"/>
              <a:sym typeface="Courier New"/>
            </a:endParaRPr>
          </a:p>
        </p:txBody>
      </p:sp>
      <p:sp>
        <p:nvSpPr>
          <p:cNvPr id="2" name="TextBox 1"/>
          <p:cNvSpPr txBox="1"/>
          <p:nvPr/>
        </p:nvSpPr>
        <p:spPr>
          <a:xfrm>
            <a:off x="4967972" y="3784072"/>
            <a:ext cx="3141643" cy="923330"/>
          </a:xfrm>
          <a:prstGeom prst="rect">
            <a:avLst/>
          </a:prstGeom>
          <a:noFill/>
        </p:spPr>
        <p:txBody>
          <a:bodyPr wrap="none" rtlCol="0">
            <a:spAutoFit/>
          </a:bodyPr>
          <a:lstStyle/>
          <a:p>
            <a:r>
              <a:rPr lang="en-US" sz="1800" dirty="0" smtClean="0">
                <a:solidFill>
                  <a:srgbClr val="FF0000"/>
                </a:solidFill>
              </a:rPr>
              <a:t>T(0) = 0</a:t>
            </a:r>
          </a:p>
          <a:p>
            <a:r>
              <a:rPr lang="en-US" sz="1800" dirty="0" smtClean="0">
                <a:solidFill>
                  <a:srgbClr val="FF0000"/>
                </a:solidFill>
              </a:rPr>
              <a:t>T(1) = 0</a:t>
            </a:r>
          </a:p>
          <a:p>
            <a:r>
              <a:rPr lang="en-US" sz="1800" dirty="0" smtClean="0">
                <a:solidFill>
                  <a:srgbClr val="FF0000"/>
                </a:solidFill>
              </a:rPr>
              <a:t>T(n) = n-1  + T(n-1)  for n &gt; 1</a:t>
            </a:r>
            <a:endParaRPr lang="en-US" sz="1800" dirty="0">
              <a:solidFill>
                <a:srgbClr val="FF0000"/>
              </a:solidFill>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24</a:t>
            </a:fld>
            <a:endParaRPr lang="en"/>
          </a:p>
        </p:txBody>
      </p:sp>
    </p:spTree>
    <p:extLst>
      <p:ext uri="{BB962C8B-B14F-4D97-AF65-F5344CB8AC3E}">
        <p14:creationId xmlns:p14="http://schemas.microsoft.com/office/powerpoint/2010/main" val="3360640067"/>
      </p:ext>
    </p:extLst>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dirty="0" smtClean="0"/>
              <a:t>Worst-case </a:t>
            </a:r>
            <a:r>
              <a:rPr lang="en" dirty="0" smtClean="0"/>
              <a:t>Quicksort</a:t>
            </a:r>
            <a:endParaRPr lang="en" dirty="0"/>
          </a:p>
        </p:txBody>
      </p:sp>
      <p:sp>
        <p:nvSpPr>
          <p:cNvPr id="256" name="Shape 256"/>
          <p:cNvSpPr txBox="1">
            <a:spLocks noGrp="1"/>
          </p:cNvSpPr>
          <p:nvPr>
            <p:ph type="body" idx="1"/>
          </p:nvPr>
        </p:nvSpPr>
        <p:spPr>
          <a:xfrm>
            <a:off x="457200" y="1200150"/>
            <a:ext cx="4287493" cy="3725699"/>
          </a:xfrm>
          <a:prstGeom prst="rect">
            <a:avLst/>
          </a:prstGeom>
        </p:spPr>
        <p:txBody>
          <a:bodyPr lIns="91425" tIns="91425" rIns="91425" bIns="91425" anchor="t" anchorCtr="0">
            <a:noAutofit/>
          </a:bodyPr>
          <a:lstStyle/>
          <a:p>
            <a:pPr lvl="0" rtl="0">
              <a:lnSpc>
                <a:spcPct val="115000"/>
              </a:lnSpc>
              <a:spcBef>
                <a:spcPts val="700"/>
              </a:spcBef>
            </a:pPr>
            <a:r>
              <a:rPr lang="en-US" sz="1800" b="1" dirty="0" smtClean="0">
                <a:solidFill>
                  <a:srgbClr val="3366FF"/>
                </a:solidFill>
              </a:rPr>
              <a:t>Theorem</a:t>
            </a:r>
            <a:r>
              <a:rPr lang="en-US" sz="1800" dirty="0" smtClean="0"/>
              <a:t>: For n &gt;= 0, P(n) holds, where</a:t>
            </a:r>
          </a:p>
          <a:p>
            <a:pPr lvl="0" rtl="0">
              <a:lnSpc>
                <a:spcPct val="115000"/>
              </a:lnSpc>
              <a:spcBef>
                <a:spcPts val="700"/>
              </a:spcBef>
            </a:pPr>
            <a:r>
              <a:rPr lang="en-US" sz="1800" dirty="0">
                <a:latin typeface="Calibri"/>
                <a:ea typeface="Calibri"/>
                <a:cs typeface="Calibri"/>
                <a:sym typeface="Calibri"/>
              </a:rPr>
              <a:t> </a:t>
            </a:r>
            <a:r>
              <a:rPr lang="en-US" sz="1800" dirty="0" smtClean="0">
                <a:latin typeface="Calibri"/>
                <a:ea typeface="Calibri"/>
                <a:cs typeface="Calibri"/>
                <a:sym typeface="Calibri"/>
              </a:rPr>
              <a:t>         </a:t>
            </a:r>
            <a:r>
              <a:rPr lang="en-US" sz="1800" dirty="0">
                <a:latin typeface="Calibri"/>
                <a:ea typeface="Calibri"/>
                <a:cs typeface="Calibri"/>
                <a:sym typeface="Calibri"/>
              </a:rPr>
              <a:t>P</a:t>
            </a:r>
            <a:r>
              <a:rPr lang="en" sz="1800" dirty="0" smtClean="0">
                <a:latin typeface="Calibri"/>
                <a:ea typeface="Calibri"/>
                <a:cs typeface="Calibri"/>
                <a:sym typeface="Calibri"/>
              </a:rPr>
              <a:t>(n)</a:t>
            </a:r>
            <a:r>
              <a:rPr lang="en-US" sz="1800" dirty="0" smtClean="0">
                <a:latin typeface="Calibri"/>
                <a:ea typeface="Calibri"/>
                <a:cs typeface="Calibri"/>
                <a:sym typeface="Calibri"/>
              </a:rPr>
              <a:t>: </a:t>
            </a:r>
            <a:r>
              <a:rPr lang="en" sz="1800" dirty="0" smtClean="0">
                <a:latin typeface="Calibri"/>
                <a:ea typeface="Calibri"/>
                <a:cs typeface="Calibri"/>
                <a:sym typeface="Calibri"/>
              </a:rPr>
              <a:t> </a:t>
            </a:r>
            <a:r>
              <a:rPr lang="en-US" sz="1800" dirty="0" smtClean="0">
                <a:latin typeface="Calibri"/>
                <a:ea typeface="Calibri"/>
                <a:cs typeface="Calibri"/>
                <a:sym typeface="Calibri"/>
              </a:rPr>
              <a:t>T(n) = (n</a:t>
            </a:r>
            <a:r>
              <a:rPr lang="en-US" sz="2800" baseline="30000" dirty="0" smtClean="0">
                <a:latin typeface="Calibri"/>
                <a:ea typeface="Calibri"/>
                <a:cs typeface="Calibri"/>
                <a:sym typeface="Calibri"/>
              </a:rPr>
              <a:t>2</a:t>
            </a:r>
            <a:r>
              <a:rPr lang="en-US" sz="1800" dirty="0" smtClean="0">
                <a:latin typeface="Calibri"/>
                <a:ea typeface="Calibri"/>
                <a:cs typeface="Calibri"/>
                <a:sym typeface="Calibri"/>
              </a:rPr>
              <a:t> – n) / 2</a:t>
            </a:r>
            <a:endParaRPr lang="en" sz="1800" dirty="0">
              <a:latin typeface="Calibri"/>
              <a:ea typeface="Calibri"/>
              <a:cs typeface="Calibri"/>
              <a:sym typeface="Calibri"/>
            </a:endParaRPr>
          </a:p>
          <a:p>
            <a:pPr lvl="0" rtl="0">
              <a:lnSpc>
                <a:spcPct val="115000"/>
              </a:lnSpc>
              <a:spcBef>
                <a:spcPts val="700"/>
              </a:spcBef>
            </a:pPr>
            <a:r>
              <a:rPr lang="en-US" sz="1800" dirty="0" smtClean="0">
                <a:solidFill>
                  <a:srgbClr val="1155CC"/>
                </a:solidFill>
                <a:latin typeface="Calibri"/>
                <a:ea typeface="Calibri"/>
                <a:cs typeface="Calibri"/>
                <a:sym typeface="Calibri"/>
              </a:rPr>
              <a:t>Proof</a:t>
            </a:r>
            <a:r>
              <a:rPr lang="en" sz="1800" dirty="0" smtClean="0">
                <a:latin typeface="Calibri"/>
                <a:ea typeface="Calibri"/>
                <a:cs typeface="Calibri"/>
                <a:sym typeface="Calibri"/>
              </a:rPr>
              <a:t>:</a:t>
            </a:r>
            <a:endParaRPr lang="en" sz="1800" dirty="0">
              <a:latin typeface="Calibri"/>
              <a:ea typeface="Calibri"/>
              <a:cs typeface="Calibri"/>
              <a:sym typeface="Calibri"/>
            </a:endParaRPr>
          </a:p>
          <a:p>
            <a:pPr lvl="0" rtl="0">
              <a:lnSpc>
                <a:spcPct val="115000"/>
              </a:lnSpc>
              <a:spcBef>
                <a:spcPts val="700"/>
              </a:spcBef>
            </a:pPr>
            <a:r>
              <a:rPr lang="en" sz="1800" dirty="0" smtClean="0">
                <a:solidFill>
                  <a:srgbClr val="1155CC"/>
                </a:solidFill>
                <a:latin typeface="Calibri"/>
                <a:ea typeface="Calibri"/>
                <a:cs typeface="Calibri"/>
                <a:sym typeface="Calibri"/>
              </a:rPr>
              <a:t>Base Case</a:t>
            </a:r>
            <a:r>
              <a:rPr lang="en-US" sz="1800" dirty="0" smtClean="0">
                <a:solidFill>
                  <a:srgbClr val="1155CC"/>
                </a:solidFill>
                <a:latin typeface="Calibri"/>
                <a:ea typeface="Calibri"/>
                <a:cs typeface="Calibri"/>
                <a:sym typeface="Calibri"/>
              </a:rPr>
              <a:t>s</a:t>
            </a:r>
            <a:r>
              <a:rPr lang="en" sz="1800" dirty="0" smtClean="0">
                <a:latin typeface="Calibri"/>
                <a:ea typeface="Calibri"/>
                <a:cs typeface="Calibri"/>
                <a:sym typeface="Calibri"/>
              </a:rPr>
              <a:t>: T(</a:t>
            </a:r>
            <a:r>
              <a:rPr lang="en-US" sz="1800" dirty="0" smtClean="0">
                <a:latin typeface="Calibri"/>
                <a:ea typeface="Calibri"/>
                <a:cs typeface="Calibri"/>
                <a:sym typeface="Calibri"/>
              </a:rPr>
              <a:t>0) and T(1) are easy to see,</a:t>
            </a:r>
            <a:r>
              <a:rPr lang="en-US" sz="1800" dirty="0" smtClean="0">
                <a:latin typeface="Calibri"/>
                <a:ea typeface="Calibri"/>
                <a:cs typeface="Calibri"/>
                <a:sym typeface="Calibri"/>
              </a:rPr>
              <a:t> by </a:t>
            </a:r>
            <a:r>
              <a:rPr lang="en-US" sz="1800" dirty="0" err="1" smtClean="0">
                <a:latin typeface="Calibri"/>
                <a:ea typeface="Calibri"/>
                <a:cs typeface="Calibri"/>
                <a:sym typeface="Calibri"/>
              </a:rPr>
              <a:t>def</a:t>
            </a:r>
            <a:r>
              <a:rPr lang="en-US" sz="1800" smtClean="0">
                <a:latin typeface="Calibri"/>
                <a:ea typeface="Calibri"/>
                <a:cs typeface="Calibri"/>
                <a:sym typeface="Calibri"/>
              </a:rPr>
              <a:t> of T(0) and T(1).</a:t>
            </a:r>
            <a:endParaRPr lang="en" sz="1800" dirty="0">
              <a:solidFill>
                <a:srgbClr val="008000"/>
              </a:solidFill>
              <a:latin typeface="Calibri"/>
              <a:ea typeface="Calibri"/>
              <a:cs typeface="Calibri"/>
              <a:sym typeface="Calibri"/>
            </a:endParaRPr>
          </a:p>
          <a:p>
            <a:pPr lvl="0" rtl="0">
              <a:lnSpc>
                <a:spcPct val="115000"/>
              </a:lnSpc>
              <a:spcBef>
                <a:spcPts val="700"/>
              </a:spcBef>
            </a:pPr>
            <a:r>
              <a:rPr lang="en" sz="1800" b="1" dirty="0" smtClean="0">
                <a:solidFill>
                  <a:srgbClr val="1155CC"/>
                </a:solidFill>
                <a:latin typeface="Calibri"/>
                <a:ea typeface="Calibri"/>
                <a:cs typeface="Calibri"/>
                <a:sym typeface="Calibri"/>
              </a:rPr>
              <a:t>Inductive </a:t>
            </a:r>
            <a:r>
              <a:rPr lang="en-US" sz="1800" b="1" dirty="0" smtClean="0">
                <a:solidFill>
                  <a:srgbClr val="1155CC"/>
                </a:solidFill>
                <a:latin typeface="Calibri"/>
                <a:ea typeface="Calibri"/>
                <a:cs typeface="Calibri"/>
                <a:sym typeface="Calibri"/>
              </a:rPr>
              <a:t>case</a:t>
            </a:r>
            <a:r>
              <a:rPr lang="en" sz="1800" dirty="0" smtClean="0">
                <a:latin typeface="Calibri"/>
                <a:ea typeface="Calibri"/>
                <a:cs typeface="Calibri"/>
                <a:sym typeface="Calibri"/>
              </a:rPr>
              <a:t>: </a:t>
            </a:r>
            <a:r>
              <a:rPr lang="en-US" sz="1800" dirty="0">
                <a:latin typeface="Calibri"/>
                <a:ea typeface="Calibri"/>
                <a:cs typeface="Calibri"/>
                <a:sym typeface="Calibri"/>
              </a:rPr>
              <a:t>A</a:t>
            </a:r>
            <a:r>
              <a:rPr lang="en" sz="1800" dirty="0" smtClean="0">
                <a:latin typeface="Calibri"/>
                <a:ea typeface="Calibri"/>
                <a:cs typeface="Calibri"/>
                <a:sym typeface="Calibri"/>
              </a:rPr>
              <a:t>ssume </a:t>
            </a:r>
            <a:r>
              <a:rPr lang="en-US" sz="1800" dirty="0" smtClean="0">
                <a:latin typeface="Calibri"/>
                <a:ea typeface="Calibri"/>
                <a:cs typeface="Calibri"/>
                <a:sym typeface="Calibri"/>
              </a:rPr>
              <a:t>P</a:t>
            </a:r>
            <a:r>
              <a:rPr lang="en" sz="1800" dirty="0" smtClean="0">
                <a:latin typeface="Calibri"/>
                <a:ea typeface="Calibri"/>
                <a:cs typeface="Calibri"/>
                <a:sym typeface="Calibri"/>
              </a:rPr>
              <a:t>(</a:t>
            </a:r>
            <a:r>
              <a:rPr lang="en-US" sz="1800" dirty="0" smtClean="0">
                <a:latin typeface="Calibri"/>
                <a:ea typeface="Calibri"/>
                <a:cs typeface="Calibri"/>
                <a:sym typeface="Calibri"/>
              </a:rPr>
              <a:t>k-1).</a:t>
            </a:r>
          </a:p>
          <a:p>
            <a:pPr lvl="0" rtl="0">
              <a:lnSpc>
                <a:spcPct val="115000"/>
              </a:lnSpc>
              <a:spcBef>
                <a:spcPts val="700"/>
              </a:spcBef>
            </a:pPr>
            <a:r>
              <a:rPr lang="en-US" sz="1800" dirty="0" smtClean="0">
                <a:latin typeface="Calibri"/>
                <a:ea typeface="Calibri"/>
                <a:cs typeface="Calibri"/>
                <a:sym typeface="Calibri"/>
              </a:rPr>
              <a:t>Proof of P(k) shown at right, starting with</a:t>
            </a:r>
            <a:br>
              <a:rPr lang="en-US" sz="1800" dirty="0" smtClean="0">
                <a:latin typeface="Calibri"/>
                <a:ea typeface="Calibri"/>
                <a:cs typeface="Calibri"/>
                <a:sym typeface="Calibri"/>
              </a:rPr>
            </a:br>
            <a:r>
              <a:rPr lang="en-US" sz="1800" dirty="0" smtClean="0">
                <a:latin typeface="Calibri"/>
                <a:ea typeface="Calibri"/>
                <a:cs typeface="Calibri"/>
                <a:sym typeface="Calibri"/>
              </a:rPr>
              <a:t>the definition of T(k)</a:t>
            </a:r>
            <a:endParaRPr lang="en-US" sz="1800" dirty="0" smtClean="0">
              <a:latin typeface="Calibri"/>
              <a:ea typeface="Calibri"/>
              <a:cs typeface="Calibri"/>
              <a:sym typeface="Calibri"/>
            </a:endParaRPr>
          </a:p>
          <a:p>
            <a:pPr lvl="0" rtl="0">
              <a:lnSpc>
                <a:spcPct val="115000"/>
              </a:lnSpc>
              <a:spcBef>
                <a:spcPts val="700"/>
              </a:spcBef>
            </a:pPr>
            <a:endParaRPr lang="en" sz="1800" dirty="0">
              <a:latin typeface="Calibri"/>
              <a:ea typeface="Calibri"/>
              <a:cs typeface="Calibri"/>
              <a:sym typeface="Calibri"/>
            </a:endParaRPr>
          </a:p>
          <a:p>
            <a:pPr lvl="0">
              <a:lnSpc>
                <a:spcPct val="115000"/>
              </a:lnSpc>
              <a:spcBef>
                <a:spcPts val="700"/>
              </a:spcBef>
            </a:pPr>
            <a:r>
              <a:rPr lang="en-US" sz="1800" dirty="0" smtClean="0">
                <a:latin typeface="Calibri"/>
                <a:ea typeface="Calibri"/>
                <a:cs typeface="Calibri"/>
                <a:sym typeface="Calibri"/>
              </a:rPr>
              <a:t>            </a:t>
            </a:r>
            <a:endParaRPr sz="1800" dirty="0"/>
          </a:p>
        </p:txBody>
      </p:sp>
      <p:sp>
        <p:nvSpPr>
          <p:cNvPr id="258" name="Shape 258"/>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sp>
        <p:nvSpPr>
          <p:cNvPr id="3" name="Rectangle 2"/>
          <p:cNvSpPr/>
          <p:nvPr/>
        </p:nvSpPr>
        <p:spPr>
          <a:xfrm>
            <a:off x="4744693" y="1200150"/>
            <a:ext cx="4116719" cy="4252960"/>
          </a:xfrm>
          <a:prstGeom prst="rect">
            <a:avLst/>
          </a:prstGeom>
          <a:ln>
            <a:solidFill>
              <a:srgbClr val="800000"/>
            </a:solidFill>
          </a:ln>
        </p:spPr>
        <p:txBody>
          <a:bodyPr wrap="square">
            <a:spAutoFit/>
          </a:bodyPr>
          <a:lstStyle/>
          <a:p>
            <a:pPr lvl="0"/>
            <a:r>
              <a:rPr lang="en" sz="2000" dirty="0" smtClean="0">
                <a:latin typeface="Calibri"/>
                <a:ea typeface="Calibri"/>
                <a:cs typeface="Calibri"/>
                <a:sym typeface="Calibri"/>
              </a:rPr>
              <a:t>      k-1 +  T(k-1)</a:t>
            </a:r>
          </a:p>
          <a:p>
            <a:pPr lvl="0"/>
            <a:r>
              <a:rPr lang="en" sz="2000" dirty="0" smtClean="0">
                <a:latin typeface="Calibri"/>
                <a:ea typeface="Calibri"/>
                <a:cs typeface="Calibri"/>
                <a:sym typeface="Calibri"/>
              </a:rPr>
              <a:t> =         </a:t>
            </a:r>
            <a:r>
              <a:rPr lang="en" sz="2000" dirty="0" smtClean="0">
                <a:solidFill>
                  <a:srgbClr val="008000"/>
                </a:solidFill>
                <a:latin typeface="Calibri"/>
                <a:ea typeface="Calibri"/>
                <a:cs typeface="Calibri"/>
                <a:sym typeface="Calibri"/>
              </a:rPr>
              <a:t>&lt;Assumption P(k-1)&gt;</a:t>
            </a:r>
            <a:endParaRPr lang="en" sz="2000" dirty="0">
              <a:solidFill>
                <a:srgbClr val="008000"/>
              </a:solidFill>
              <a:latin typeface="Calibri"/>
              <a:ea typeface="Calibri"/>
              <a:cs typeface="Calibri"/>
              <a:sym typeface="Calibri"/>
            </a:endParaRPr>
          </a:p>
          <a:p>
            <a:pPr lvl="0"/>
            <a:r>
              <a:rPr lang="en" sz="2000" dirty="0" smtClean="0">
                <a:latin typeface="Calibri"/>
                <a:ea typeface="Calibri"/>
                <a:cs typeface="Calibri"/>
                <a:sym typeface="Calibri"/>
              </a:rPr>
              <a:t>      k-1  +    ((k-1)</a:t>
            </a:r>
            <a:r>
              <a:rPr lang="en" sz="2000" baseline="30000" dirty="0">
                <a:latin typeface="Calibri"/>
                <a:ea typeface="Calibri"/>
                <a:cs typeface="Calibri"/>
                <a:sym typeface="Calibri"/>
              </a:rPr>
              <a:t> </a:t>
            </a:r>
            <a:r>
              <a:rPr lang="en" sz="2000" baseline="30000" dirty="0" smtClean="0">
                <a:latin typeface="Calibri"/>
                <a:ea typeface="Calibri"/>
                <a:cs typeface="Calibri"/>
                <a:sym typeface="Calibri"/>
              </a:rPr>
              <a:t>2</a:t>
            </a:r>
            <a:r>
              <a:rPr lang="en-US" sz="2000" baseline="30000" dirty="0" smtClean="0">
                <a:latin typeface="Calibri"/>
                <a:ea typeface="Calibri"/>
                <a:cs typeface="Calibri"/>
                <a:sym typeface="Calibri"/>
              </a:rPr>
              <a:t> </a:t>
            </a:r>
            <a:r>
              <a:rPr lang="en" sz="2000" dirty="0" smtClean="0">
                <a:latin typeface="Calibri"/>
                <a:ea typeface="Calibri"/>
                <a:cs typeface="Calibri"/>
                <a:sym typeface="Calibri"/>
              </a:rPr>
              <a:t>– (k-1)) / 2     </a:t>
            </a:r>
          </a:p>
          <a:p>
            <a:pPr lvl="0"/>
            <a:r>
              <a:rPr lang="en" sz="2000" dirty="0" smtClean="0">
                <a:latin typeface="Calibri"/>
                <a:ea typeface="Calibri"/>
                <a:cs typeface="Calibri"/>
                <a:sym typeface="Calibri"/>
              </a:rPr>
              <a:t>=         </a:t>
            </a:r>
            <a:r>
              <a:rPr lang="en" sz="2000" dirty="0" smtClean="0">
                <a:solidFill>
                  <a:srgbClr val="008000"/>
                </a:solidFill>
                <a:latin typeface="Calibri"/>
                <a:ea typeface="Calibri"/>
                <a:cs typeface="Calibri"/>
                <a:sym typeface="Calibri"/>
              </a:rPr>
              <a:t>&lt;arithmetic –divide/multiply </a:t>
            </a:r>
          </a:p>
          <a:p>
            <a:pPr lvl="0"/>
            <a:r>
              <a:rPr lang="en" sz="2000" dirty="0">
                <a:solidFill>
                  <a:srgbClr val="008000"/>
                </a:solidFill>
                <a:latin typeface="Calibri"/>
                <a:ea typeface="Calibri"/>
                <a:cs typeface="Calibri"/>
                <a:sym typeface="Calibri"/>
              </a:rPr>
              <a:t> </a:t>
            </a:r>
            <a:r>
              <a:rPr lang="en" sz="2000" dirty="0" smtClean="0">
                <a:solidFill>
                  <a:srgbClr val="008000"/>
                </a:solidFill>
                <a:latin typeface="Calibri"/>
                <a:ea typeface="Calibri"/>
                <a:cs typeface="Calibri"/>
                <a:sym typeface="Calibri"/>
              </a:rPr>
              <a:t>          first term by 2 and add terms &gt;</a:t>
            </a:r>
          </a:p>
          <a:p>
            <a:pPr lvl="0"/>
            <a:r>
              <a:rPr lang="en" sz="2000" dirty="0">
                <a:latin typeface="Calibri"/>
                <a:ea typeface="Calibri"/>
                <a:cs typeface="Calibri"/>
                <a:sym typeface="Calibri"/>
              </a:rPr>
              <a:t> </a:t>
            </a:r>
            <a:r>
              <a:rPr lang="en" sz="2000" dirty="0" smtClean="0">
                <a:latin typeface="Calibri"/>
                <a:ea typeface="Calibri"/>
                <a:cs typeface="Calibri"/>
                <a:sym typeface="Calibri"/>
              </a:rPr>
              <a:t>    </a:t>
            </a:r>
            <a:r>
              <a:rPr lang="en" sz="2000" dirty="0" smtClean="0">
                <a:latin typeface="Calibri"/>
                <a:ea typeface="Calibri"/>
                <a:cs typeface="Calibri"/>
                <a:sym typeface="Calibri"/>
              </a:rPr>
              <a:t> </a:t>
            </a:r>
            <a:r>
              <a:rPr lang="en" sz="2000" dirty="0">
                <a:latin typeface="Calibri"/>
                <a:ea typeface="Calibri"/>
                <a:cs typeface="Calibri"/>
                <a:sym typeface="Calibri"/>
              </a:rPr>
              <a:t>((k-1)</a:t>
            </a:r>
            <a:r>
              <a:rPr lang="en" sz="2000" baseline="30000" dirty="0">
                <a:latin typeface="Calibri"/>
                <a:ea typeface="Calibri"/>
                <a:cs typeface="Calibri"/>
                <a:sym typeface="Calibri"/>
              </a:rPr>
              <a:t> 2</a:t>
            </a:r>
            <a:r>
              <a:rPr lang="en-US" sz="2000" baseline="30000" dirty="0">
                <a:latin typeface="Calibri"/>
                <a:ea typeface="Calibri"/>
                <a:cs typeface="Calibri"/>
                <a:sym typeface="Calibri"/>
              </a:rPr>
              <a:t> </a:t>
            </a:r>
            <a:r>
              <a:rPr lang="en-US" sz="2000" dirty="0" smtClean="0">
                <a:latin typeface="Calibri"/>
                <a:ea typeface="Calibri"/>
                <a:cs typeface="Calibri"/>
                <a:sym typeface="Calibri"/>
              </a:rPr>
              <a:t>+</a:t>
            </a:r>
            <a:r>
              <a:rPr lang="en" sz="2000" dirty="0" smtClean="0">
                <a:latin typeface="Calibri"/>
                <a:ea typeface="Calibri"/>
                <a:cs typeface="Calibri"/>
                <a:sym typeface="Calibri"/>
              </a:rPr>
              <a:t> </a:t>
            </a:r>
            <a:r>
              <a:rPr lang="en" sz="2000" dirty="0">
                <a:latin typeface="Calibri"/>
                <a:ea typeface="Calibri"/>
                <a:cs typeface="Calibri"/>
                <a:sym typeface="Calibri"/>
              </a:rPr>
              <a:t>(</a:t>
            </a:r>
            <a:r>
              <a:rPr lang="en" sz="2000" dirty="0" smtClean="0">
                <a:latin typeface="Calibri"/>
                <a:ea typeface="Calibri"/>
                <a:cs typeface="Calibri"/>
                <a:sym typeface="Calibri"/>
              </a:rPr>
              <a:t>k</a:t>
            </a:r>
            <a:r>
              <a:rPr lang="en-US" sz="2000" dirty="0">
                <a:latin typeface="Calibri"/>
                <a:ea typeface="Calibri"/>
                <a:cs typeface="Calibri"/>
                <a:sym typeface="Calibri"/>
              </a:rPr>
              <a:t>-</a:t>
            </a:r>
            <a:r>
              <a:rPr lang="en" sz="2000" dirty="0" smtClean="0">
                <a:latin typeface="Calibri"/>
                <a:ea typeface="Calibri"/>
                <a:cs typeface="Calibri"/>
                <a:sym typeface="Calibri"/>
              </a:rPr>
              <a:t>1))</a:t>
            </a:r>
            <a:r>
              <a:rPr lang="en-US" sz="2000" dirty="0" smtClean="0">
                <a:latin typeface="Calibri"/>
                <a:ea typeface="Calibri"/>
                <a:cs typeface="Calibri"/>
                <a:sym typeface="Calibri"/>
              </a:rPr>
              <a:t> </a:t>
            </a:r>
            <a:r>
              <a:rPr lang="en" sz="2000" dirty="0" smtClean="0">
                <a:latin typeface="Calibri"/>
                <a:ea typeface="Calibri"/>
                <a:cs typeface="Calibri"/>
                <a:sym typeface="Calibri"/>
              </a:rPr>
              <a:t>/</a:t>
            </a:r>
            <a:r>
              <a:rPr lang="en-US" sz="2000" dirty="0" smtClean="0">
                <a:latin typeface="Calibri"/>
                <a:ea typeface="Calibri"/>
                <a:cs typeface="Calibri"/>
                <a:sym typeface="Calibri"/>
              </a:rPr>
              <a:t> </a:t>
            </a:r>
            <a:r>
              <a:rPr lang="en" sz="2000" dirty="0" smtClean="0">
                <a:latin typeface="Calibri"/>
                <a:ea typeface="Calibri"/>
                <a:cs typeface="Calibri"/>
                <a:sym typeface="Calibri"/>
              </a:rPr>
              <a:t>2</a:t>
            </a:r>
            <a:endParaRPr lang="en-US" sz="2000" dirty="0" smtClean="0">
              <a:latin typeface="Calibri"/>
              <a:ea typeface="Calibri"/>
              <a:cs typeface="Calibri"/>
              <a:sym typeface="Calibri"/>
            </a:endParaRPr>
          </a:p>
          <a:p>
            <a:pPr lvl="0"/>
            <a:r>
              <a:rPr lang="en" sz="2000" dirty="0" smtClean="0">
                <a:latin typeface="Calibri"/>
                <a:ea typeface="Calibri"/>
                <a:cs typeface="Calibri"/>
                <a:sym typeface="Calibri"/>
              </a:rPr>
              <a:t>=        </a:t>
            </a:r>
            <a:r>
              <a:rPr lang="en" sz="2000" dirty="0" smtClean="0">
                <a:solidFill>
                  <a:srgbClr val="008000"/>
                </a:solidFill>
                <a:latin typeface="Calibri"/>
                <a:ea typeface="Calibri"/>
                <a:cs typeface="Calibri"/>
                <a:sym typeface="Calibri"/>
              </a:rPr>
              <a:t>&lt;factor out k-1&gt;</a:t>
            </a:r>
          </a:p>
          <a:p>
            <a:pPr lvl="0"/>
            <a:r>
              <a:rPr lang="en" sz="2000" dirty="0">
                <a:latin typeface="Calibri"/>
                <a:ea typeface="Calibri"/>
                <a:cs typeface="Calibri"/>
                <a:sym typeface="Calibri"/>
              </a:rPr>
              <a:t> </a:t>
            </a:r>
            <a:r>
              <a:rPr lang="en" sz="2000" dirty="0" smtClean="0">
                <a:latin typeface="Calibri"/>
                <a:ea typeface="Calibri"/>
                <a:cs typeface="Calibri"/>
                <a:sym typeface="Calibri"/>
              </a:rPr>
              <a:t>    (</a:t>
            </a:r>
            <a:r>
              <a:rPr lang="en" sz="2000" dirty="0">
                <a:latin typeface="Calibri"/>
                <a:ea typeface="Calibri"/>
                <a:cs typeface="Calibri"/>
                <a:sym typeface="Calibri"/>
              </a:rPr>
              <a:t>(</a:t>
            </a:r>
            <a:r>
              <a:rPr lang="en" sz="2000" dirty="0" smtClean="0">
                <a:latin typeface="Calibri"/>
                <a:ea typeface="Calibri"/>
                <a:cs typeface="Calibri"/>
                <a:sym typeface="Calibri"/>
              </a:rPr>
              <a:t>k-1) (k-1+1)) / 2</a:t>
            </a:r>
            <a:endParaRPr lang="en-US" sz="2000" dirty="0">
              <a:latin typeface="Calibri"/>
              <a:ea typeface="Calibri"/>
              <a:cs typeface="Calibri"/>
              <a:sym typeface="Calibri"/>
            </a:endParaRPr>
          </a:p>
          <a:p>
            <a:pPr lvl="0"/>
            <a:r>
              <a:rPr lang="en" sz="2000" dirty="0">
                <a:latin typeface="Calibri"/>
                <a:ea typeface="Calibri"/>
                <a:cs typeface="Calibri"/>
                <a:sym typeface="Calibri"/>
              </a:rPr>
              <a:t>=        </a:t>
            </a:r>
            <a:r>
              <a:rPr lang="en" sz="2000" dirty="0" smtClean="0">
                <a:solidFill>
                  <a:srgbClr val="008000"/>
                </a:solidFill>
                <a:latin typeface="Calibri"/>
                <a:ea typeface="Calibri"/>
                <a:cs typeface="Calibri"/>
                <a:sym typeface="Calibri"/>
              </a:rPr>
              <a:t>&lt;</a:t>
            </a:r>
            <a:r>
              <a:rPr lang="en-US" sz="2000" dirty="0" smtClean="0">
                <a:solidFill>
                  <a:srgbClr val="008000"/>
                </a:solidFill>
                <a:latin typeface="Calibri"/>
                <a:ea typeface="Calibri"/>
                <a:cs typeface="Calibri"/>
                <a:sym typeface="Calibri"/>
              </a:rPr>
              <a:t>-1+1 = 0</a:t>
            </a:r>
            <a:r>
              <a:rPr lang="en" sz="2000" dirty="0" smtClean="0">
                <a:solidFill>
                  <a:srgbClr val="008000"/>
                </a:solidFill>
                <a:latin typeface="Calibri"/>
                <a:ea typeface="Calibri"/>
                <a:cs typeface="Calibri"/>
                <a:sym typeface="Calibri"/>
              </a:rPr>
              <a:t>&gt;</a:t>
            </a:r>
            <a:endParaRPr lang="en" sz="2000" dirty="0">
              <a:solidFill>
                <a:srgbClr val="008000"/>
              </a:solidFill>
              <a:latin typeface="Calibri"/>
              <a:ea typeface="Calibri"/>
              <a:cs typeface="Calibri"/>
              <a:sym typeface="Calibri"/>
            </a:endParaRPr>
          </a:p>
          <a:p>
            <a:pPr lvl="0"/>
            <a:r>
              <a:rPr lang="en" sz="2000" dirty="0">
                <a:latin typeface="Calibri"/>
                <a:ea typeface="Calibri"/>
                <a:cs typeface="Calibri"/>
                <a:sym typeface="Calibri"/>
              </a:rPr>
              <a:t>     ((k-1) (</a:t>
            </a:r>
            <a:r>
              <a:rPr lang="en" sz="2000" dirty="0" smtClean="0">
                <a:latin typeface="Calibri"/>
                <a:ea typeface="Calibri"/>
                <a:cs typeface="Calibri"/>
                <a:sym typeface="Calibri"/>
              </a:rPr>
              <a:t>k))</a:t>
            </a:r>
            <a:r>
              <a:rPr lang="en-US" sz="2000" dirty="0" smtClean="0">
                <a:latin typeface="Calibri"/>
                <a:ea typeface="Calibri"/>
                <a:cs typeface="Calibri"/>
                <a:sym typeface="Calibri"/>
              </a:rPr>
              <a:t> </a:t>
            </a:r>
            <a:r>
              <a:rPr lang="en" sz="2000" dirty="0" smtClean="0">
                <a:latin typeface="Calibri"/>
                <a:ea typeface="Calibri"/>
                <a:cs typeface="Calibri"/>
                <a:sym typeface="Calibri"/>
              </a:rPr>
              <a:t>/</a:t>
            </a:r>
            <a:r>
              <a:rPr lang="en-US" sz="2000" dirty="0" smtClean="0">
                <a:latin typeface="Calibri"/>
                <a:ea typeface="Calibri"/>
                <a:cs typeface="Calibri"/>
                <a:sym typeface="Calibri"/>
              </a:rPr>
              <a:t> </a:t>
            </a:r>
            <a:r>
              <a:rPr lang="en" sz="2000" dirty="0" smtClean="0">
                <a:latin typeface="Calibri"/>
                <a:ea typeface="Calibri"/>
                <a:cs typeface="Calibri"/>
                <a:sym typeface="Calibri"/>
              </a:rPr>
              <a:t>2</a:t>
            </a:r>
            <a:endParaRPr lang="en-US" sz="2000" dirty="0">
              <a:latin typeface="Calibri"/>
              <a:ea typeface="Calibri"/>
              <a:cs typeface="Calibri"/>
              <a:sym typeface="Calibri"/>
            </a:endParaRPr>
          </a:p>
          <a:p>
            <a:pPr lvl="0"/>
            <a:r>
              <a:rPr lang="en" sz="2000" dirty="0">
                <a:latin typeface="Calibri"/>
                <a:ea typeface="Calibri"/>
                <a:cs typeface="Calibri"/>
                <a:sym typeface="Calibri"/>
              </a:rPr>
              <a:t>=        </a:t>
            </a:r>
            <a:r>
              <a:rPr lang="en" sz="2000" dirty="0">
                <a:solidFill>
                  <a:srgbClr val="008000"/>
                </a:solidFill>
                <a:latin typeface="Calibri"/>
                <a:ea typeface="Calibri"/>
                <a:cs typeface="Calibri"/>
                <a:sym typeface="Calibri"/>
              </a:rPr>
              <a:t>&lt;arithmetic</a:t>
            </a:r>
            <a:r>
              <a:rPr lang="en" sz="2000" dirty="0" smtClean="0">
                <a:solidFill>
                  <a:srgbClr val="008000"/>
                </a:solidFill>
                <a:latin typeface="Calibri"/>
                <a:ea typeface="Calibri"/>
                <a:cs typeface="Calibri"/>
                <a:sym typeface="Calibri"/>
              </a:rPr>
              <a:t>&gt;</a:t>
            </a:r>
            <a:endParaRPr lang="en-US" sz="2000" dirty="0" smtClean="0">
              <a:solidFill>
                <a:srgbClr val="008000"/>
              </a:solidFill>
              <a:latin typeface="Calibri"/>
              <a:ea typeface="Calibri"/>
              <a:cs typeface="Calibri"/>
              <a:sym typeface="Calibri"/>
            </a:endParaRPr>
          </a:p>
          <a:p>
            <a:pPr lvl="0"/>
            <a:r>
              <a:rPr lang="en" sz="2000" dirty="0" smtClean="0">
                <a:latin typeface="Calibri"/>
                <a:ea typeface="Calibri"/>
                <a:cs typeface="Calibri"/>
                <a:sym typeface="Calibri"/>
              </a:rPr>
              <a:t>     </a:t>
            </a:r>
            <a:r>
              <a:rPr lang="en-US" sz="2000" dirty="0" smtClean="0">
                <a:latin typeface="Calibri"/>
                <a:ea typeface="Calibri"/>
                <a:cs typeface="Calibri"/>
                <a:sym typeface="Calibri"/>
              </a:rPr>
              <a:t>(k</a:t>
            </a:r>
            <a:r>
              <a:rPr lang="en-US" sz="3200" baseline="30000" dirty="0" smtClean="0">
                <a:latin typeface="Calibri"/>
                <a:ea typeface="Calibri"/>
                <a:cs typeface="Calibri"/>
                <a:sym typeface="Calibri"/>
              </a:rPr>
              <a:t>2</a:t>
            </a:r>
            <a:r>
              <a:rPr lang="en-US" sz="2000" dirty="0" smtClean="0">
                <a:latin typeface="Calibri"/>
                <a:ea typeface="Calibri"/>
                <a:cs typeface="Calibri"/>
                <a:sym typeface="Calibri"/>
              </a:rPr>
              <a:t> </a:t>
            </a:r>
            <a:r>
              <a:rPr lang="en-US" sz="2000" dirty="0">
                <a:latin typeface="Calibri"/>
                <a:ea typeface="Calibri"/>
                <a:cs typeface="Calibri"/>
                <a:sym typeface="Calibri"/>
              </a:rPr>
              <a:t>– </a:t>
            </a:r>
            <a:r>
              <a:rPr lang="en-US" sz="2000" dirty="0" smtClean="0">
                <a:latin typeface="Calibri"/>
                <a:ea typeface="Calibri"/>
                <a:cs typeface="Calibri"/>
                <a:sym typeface="Calibri"/>
              </a:rPr>
              <a:t>k) </a:t>
            </a:r>
            <a:r>
              <a:rPr lang="en-US" sz="2000" dirty="0">
                <a:latin typeface="Calibri"/>
                <a:ea typeface="Calibri"/>
                <a:cs typeface="Calibri"/>
                <a:sym typeface="Calibri"/>
              </a:rPr>
              <a:t>/ </a:t>
            </a:r>
            <a:r>
              <a:rPr lang="en-US" sz="2000" dirty="0" smtClean="0">
                <a:latin typeface="Calibri"/>
                <a:ea typeface="Calibri"/>
                <a:cs typeface="Calibri"/>
                <a:sym typeface="Calibri"/>
              </a:rPr>
              <a:t>2</a:t>
            </a:r>
            <a:endParaRPr lang="en" sz="2000" dirty="0">
              <a:latin typeface="Calibri"/>
              <a:ea typeface="Calibri"/>
              <a:cs typeface="Calibri"/>
              <a:sym typeface="Calibri"/>
            </a:endParaRPr>
          </a:p>
          <a:p>
            <a:pPr lvl="0"/>
            <a:endParaRPr lang="en" sz="2000" dirty="0">
              <a:latin typeface="Calibri"/>
              <a:ea typeface="Calibri"/>
              <a:cs typeface="Calibri"/>
              <a:sym typeface="Calibri"/>
            </a:endParaRPr>
          </a:p>
        </p:txBody>
      </p:sp>
      <p:sp>
        <p:nvSpPr>
          <p:cNvPr id="9" name="TextBox 8"/>
          <p:cNvSpPr txBox="1"/>
          <p:nvPr/>
        </p:nvSpPr>
        <p:spPr>
          <a:xfrm>
            <a:off x="5442441" y="366000"/>
            <a:ext cx="3141643" cy="646331"/>
          </a:xfrm>
          <a:prstGeom prst="rect">
            <a:avLst/>
          </a:prstGeom>
          <a:noFill/>
        </p:spPr>
        <p:txBody>
          <a:bodyPr wrap="none" rtlCol="0">
            <a:spAutoFit/>
          </a:bodyPr>
          <a:lstStyle/>
          <a:p>
            <a:r>
              <a:rPr lang="en-US" sz="1800" dirty="0" smtClean="0">
                <a:solidFill>
                  <a:srgbClr val="FF0000"/>
                </a:solidFill>
              </a:rPr>
              <a:t>T(0) = 0, T(1) = 1</a:t>
            </a:r>
          </a:p>
          <a:p>
            <a:r>
              <a:rPr lang="en-US" sz="1800" dirty="0" smtClean="0">
                <a:solidFill>
                  <a:srgbClr val="FF0000"/>
                </a:solidFill>
              </a:rPr>
              <a:t>T(n) = n-1  + T(n-1)  for n &gt; 1</a:t>
            </a:r>
            <a:endParaRPr lang="en-US" sz="1800" dirty="0">
              <a:solidFill>
                <a:srgbClr val="FF0000"/>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25</a:t>
            </a:fld>
            <a:endParaRPr lang="en"/>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Quicksort</a:t>
            </a:r>
          </a:p>
        </p:txBody>
      </p:sp>
      <p:sp>
        <p:nvSpPr>
          <p:cNvPr id="264" name="Shape 264"/>
          <p:cNvSpPr txBox="1">
            <a:spLocks noGrp="1"/>
          </p:cNvSpPr>
          <p:nvPr>
            <p:ph type="body" idx="1"/>
          </p:nvPr>
        </p:nvSpPr>
        <p:spPr>
          <a:xfrm>
            <a:off x="457200" y="1200150"/>
            <a:ext cx="4024799" cy="3725699"/>
          </a:xfrm>
          <a:prstGeom prst="rect">
            <a:avLst/>
          </a:prstGeom>
        </p:spPr>
        <p:txBody>
          <a:bodyPr lIns="91425" tIns="91425" rIns="91425" bIns="91425" anchor="t" anchorCtr="0">
            <a:noAutofit/>
          </a:bodyPr>
          <a:lstStyle/>
          <a:p>
            <a:pPr lvl="0" rtl="0">
              <a:lnSpc>
                <a:spcPct val="115000"/>
              </a:lnSpc>
              <a:spcBef>
                <a:spcPts val="0"/>
              </a:spcBef>
              <a:buNone/>
            </a:pPr>
            <a:r>
              <a:rPr lang="en-US" sz="1800" dirty="0" smtClean="0">
                <a:latin typeface="Calibri"/>
                <a:ea typeface="Calibri"/>
                <a:cs typeface="Calibri"/>
                <a:sym typeface="Calibri"/>
              </a:rPr>
              <a:t>In </a:t>
            </a:r>
            <a:r>
              <a:rPr lang="en" sz="1800" dirty="0" smtClean="0">
                <a:latin typeface="Calibri"/>
                <a:ea typeface="Calibri"/>
                <a:cs typeface="Calibri"/>
                <a:sym typeface="Calibri"/>
              </a:rPr>
              <a:t>the </a:t>
            </a:r>
            <a:r>
              <a:rPr lang="en" sz="1800" dirty="0">
                <a:latin typeface="Calibri"/>
                <a:ea typeface="Calibri"/>
                <a:cs typeface="Calibri"/>
                <a:sym typeface="Calibri"/>
              </a:rPr>
              <a:t>worst case, the depth of recursion is O(n). Since each recursive call involves creating a new stack frame, which takes space, in the worst case, Quicksort takes space O(n).</a:t>
            </a:r>
          </a:p>
          <a:p>
            <a:pPr lvl="0" rtl="0">
              <a:lnSpc>
                <a:spcPct val="115000"/>
              </a:lnSpc>
              <a:spcBef>
                <a:spcPts val="0"/>
              </a:spcBef>
              <a:buNone/>
            </a:pPr>
            <a:r>
              <a:rPr lang="en" sz="1800" b="1" dirty="0">
                <a:latin typeface="Calibri"/>
                <a:ea typeface="Calibri"/>
                <a:cs typeface="Calibri"/>
                <a:sym typeface="Calibri"/>
              </a:rPr>
              <a:t>That is not good!</a:t>
            </a:r>
          </a:p>
          <a:p>
            <a:pPr lvl="0" rtl="0">
              <a:lnSpc>
                <a:spcPct val="115000"/>
              </a:lnSpc>
              <a:spcBef>
                <a:spcPts val="0"/>
              </a:spcBef>
              <a:buNone/>
            </a:pPr>
            <a:r>
              <a:rPr lang="en" sz="1800" dirty="0">
                <a:latin typeface="Calibri"/>
                <a:ea typeface="Calibri"/>
                <a:cs typeface="Calibri"/>
                <a:sym typeface="Calibri"/>
              </a:rPr>
              <a:t>To get around this, rewrite QuickSort so that it is iterative </a:t>
            </a:r>
            <a:r>
              <a:rPr lang="en" sz="1800" dirty="0" smtClean="0">
                <a:latin typeface="Calibri"/>
                <a:ea typeface="Calibri"/>
                <a:cs typeface="Calibri"/>
                <a:sym typeface="Calibri"/>
              </a:rPr>
              <a:t>but </a:t>
            </a:r>
            <a:r>
              <a:rPr lang="en" sz="1800" dirty="0">
                <a:latin typeface="Calibri"/>
                <a:ea typeface="Calibri"/>
                <a:cs typeface="Calibri"/>
                <a:sym typeface="Calibri"/>
              </a:rPr>
              <a:t>sorts the smaller of </a:t>
            </a:r>
            <a:r>
              <a:rPr lang="en-US" sz="1800" dirty="0" smtClean="0">
                <a:latin typeface="Calibri"/>
                <a:ea typeface="Calibri"/>
                <a:cs typeface="Calibri"/>
                <a:sym typeface="Calibri"/>
              </a:rPr>
              <a:t>the </a:t>
            </a:r>
            <a:r>
              <a:rPr lang="en" sz="1800" dirty="0" smtClean="0">
                <a:latin typeface="Calibri"/>
                <a:ea typeface="Calibri"/>
                <a:cs typeface="Calibri"/>
                <a:sym typeface="Calibri"/>
              </a:rPr>
              <a:t>two </a:t>
            </a:r>
            <a:r>
              <a:rPr lang="en" sz="1800" dirty="0">
                <a:latin typeface="Calibri"/>
                <a:ea typeface="Calibri"/>
                <a:cs typeface="Calibri"/>
                <a:sym typeface="Calibri"/>
              </a:rPr>
              <a:t>segments recursively. It is easy to do. The implementation in the </a:t>
            </a:r>
            <a:r>
              <a:rPr lang="en-US" sz="1800" dirty="0" smtClean="0">
                <a:latin typeface="Calibri"/>
                <a:ea typeface="Calibri"/>
                <a:cs typeface="Calibri"/>
                <a:sym typeface="Calibri"/>
              </a:rPr>
              <a:t>J</a:t>
            </a:r>
            <a:r>
              <a:rPr lang="en" sz="1800" dirty="0" smtClean="0">
                <a:latin typeface="Calibri"/>
                <a:ea typeface="Calibri"/>
                <a:cs typeface="Calibri"/>
                <a:sym typeface="Calibri"/>
              </a:rPr>
              <a:t>ava </a:t>
            </a:r>
            <a:r>
              <a:rPr lang="en" sz="1800" dirty="0">
                <a:latin typeface="Calibri"/>
                <a:ea typeface="Calibri"/>
                <a:cs typeface="Calibri"/>
                <a:sym typeface="Calibri"/>
              </a:rPr>
              <a:t>class that is on the website shows this.</a:t>
            </a:r>
          </a:p>
          <a:p>
            <a:pPr marL="0" lvl="0" indent="0" rtl="0">
              <a:lnSpc>
                <a:spcPct val="115000"/>
              </a:lnSpc>
              <a:spcBef>
                <a:spcPts val="700"/>
              </a:spcBef>
              <a:buNone/>
            </a:pPr>
            <a:endParaRPr sz="1800" dirty="0"/>
          </a:p>
          <a:p>
            <a:pPr lvl="0" rtl="0">
              <a:lnSpc>
                <a:spcPct val="115000"/>
              </a:lnSpc>
              <a:spcBef>
                <a:spcPts val="800"/>
              </a:spcBef>
              <a:buNone/>
            </a:pPr>
            <a:endParaRPr sz="1800" dirty="0">
              <a:latin typeface="Calibri"/>
              <a:ea typeface="Calibri"/>
              <a:cs typeface="Calibri"/>
              <a:sym typeface="Calibri"/>
            </a:endParaRPr>
          </a:p>
          <a:p>
            <a:pPr lvl="0" rtl="0">
              <a:spcBef>
                <a:spcPts val="0"/>
              </a:spcBef>
              <a:buNone/>
            </a:pPr>
            <a:endParaRPr sz="1800" dirty="0"/>
          </a:p>
        </p:txBody>
      </p:sp>
      <p:sp>
        <p:nvSpPr>
          <p:cNvPr id="266" name="Shape 266"/>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Quicksort</a:t>
            </a:r>
          </a:p>
        </p:txBody>
      </p:sp>
      <p:sp>
        <p:nvSpPr>
          <p:cNvPr id="6" name="Shape 241"/>
          <p:cNvSpPr txBox="1"/>
          <p:nvPr/>
        </p:nvSpPr>
        <p:spPr>
          <a:xfrm>
            <a:off x="4382158" y="1308458"/>
            <a:ext cx="4427538" cy="2786099"/>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Sort b[h..k] */</a:t>
            </a:r>
          </a:p>
          <a:p>
            <a:pPr lvl="0" rtl="0">
              <a:lnSpc>
                <a:spcPct val="115000"/>
              </a:lnSpc>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static</a:t>
            </a:r>
            <a:r>
              <a:rPr lang="en" sz="1800" dirty="0">
                <a:solidFill>
                  <a:srgbClr val="1155CC"/>
                </a:solidFill>
                <a:latin typeface="Courier New"/>
                <a:ea typeface="Courier New"/>
                <a:cs typeface="Courier New"/>
                <a:sym typeface="Courier New"/>
              </a:rPr>
              <a:t> </a:t>
            </a:r>
            <a:r>
              <a:rPr lang="en" sz="1800" b="1" dirty="0">
                <a:solidFill>
                  <a:srgbClr val="1155CC"/>
                </a:solidFill>
                <a:latin typeface="Courier New"/>
                <a:ea typeface="Courier New"/>
                <a:cs typeface="Courier New"/>
                <a:sym typeface="Courier New"/>
              </a:rPr>
              <a:t>void</a:t>
            </a:r>
            <a:r>
              <a:rPr lang="en" sz="1800" dirty="0">
                <a:solidFill>
                  <a:srgbClr val="1155CC"/>
                </a:solidFill>
                <a:latin typeface="Courier New"/>
                <a:ea typeface="Courier New"/>
                <a:cs typeface="Courier New"/>
                <a:sym typeface="Courier New"/>
              </a:rPr>
              <a:t> QS</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b,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h, </a:t>
            </a:r>
            <a:r>
              <a:rPr lang="en" sz="1800" b="1" dirty="0">
                <a:solidFill>
                  <a:srgbClr val="1155CC"/>
                </a:solidFill>
                <a:latin typeface="Courier New"/>
                <a:ea typeface="Courier New"/>
                <a:cs typeface="Courier New"/>
                <a:sym typeface="Courier New"/>
              </a:rPr>
              <a:t>int</a:t>
            </a:r>
            <a:r>
              <a:rPr lang="en" sz="1800" dirty="0">
                <a:solidFill>
                  <a:srgbClr val="1155CC"/>
                </a:solidFill>
                <a:latin typeface="Courier New"/>
                <a:ea typeface="Courier New"/>
                <a:cs typeface="Courier New"/>
                <a:sym typeface="Courier New"/>
              </a:rPr>
              <a:t> k) {</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if </a:t>
            </a:r>
            <a:r>
              <a:rPr lang="en" sz="1800" dirty="0" smtClean="0">
                <a:solidFill>
                  <a:srgbClr val="1155CC"/>
                </a:solidFill>
                <a:latin typeface="Courier New"/>
                <a:ea typeface="Courier New"/>
                <a:cs typeface="Courier New"/>
                <a:sym typeface="Courier New"/>
              </a:rPr>
              <a:t>(</a:t>
            </a:r>
            <a:r>
              <a:rPr lang="en-US" sz="1800" dirty="0" smtClean="0">
                <a:solidFill>
                  <a:srgbClr val="1155CC"/>
                </a:solidFill>
                <a:latin typeface="Courier New"/>
                <a:ea typeface="Courier New"/>
                <a:cs typeface="Courier New"/>
                <a:sym typeface="Courier New"/>
              </a:rPr>
              <a:t>h ≥ k</a:t>
            </a:r>
            <a:r>
              <a:rPr lang="en" sz="1800" dirty="0" smtClean="0">
                <a:solidFill>
                  <a:srgbClr val="1155CC"/>
                </a:solidFill>
                <a:latin typeface="Courier New"/>
                <a:ea typeface="Courier New"/>
                <a:cs typeface="Courier New"/>
                <a:sym typeface="Courier New"/>
              </a:rPr>
              <a:t>)</a:t>
            </a:r>
            <a:r>
              <a:rPr lang="en" sz="1800" b="1" dirty="0" smtClean="0">
                <a:solidFill>
                  <a:srgbClr val="1155CC"/>
                </a:solidFill>
                <a:latin typeface="Courier New"/>
                <a:ea typeface="Courier New"/>
                <a:cs typeface="Courier New"/>
                <a:sym typeface="Courier New"/>
              </a:rPr>
              <a:t> return</a:t>
            </a:r>
            <a:r>
              <a:rPr lang="en" sz="1800" dirty="0" smtClean="0">
                <a:solidFill>
                  <a:srgbClr val="1155CC"/>
                </a:solidFill>
                <a:latin typeface="Courier New"/>
                <a:ea typeface="Courier New"/>
                <a:cs typeface="Courier New"/>
                <a:sym typeface="Courier New"/>
              </a:rPr>
              <a:t>;</a:t>
            </a:r>
            <a:endParaRPr lang="en-US" sz="1800" dirty="0" smtClean="0">
              <a:solidFill>
                <a:srgbClr val="1155CC"/>
              </a:solidFill>
              <a:latin typeface="Courier New"/>
              <a:ea typeface="Courier New"/>
              <a:cs typeface="Courier New"/>
              <a:sym typeface="Courier New"/>
            </a:endParaRPr>
          </a:p>
          <a:p>
            <a:pPr lvl="0" rtl="0">
              <a:lnSpc>
                <a:spcPct val="115000"/>
              </a:lnSpc>
              <a:spcBef>
                <a:spcPts val="0"/>
              </a:spcBef>
              <a:buClr>
                <a:schemeClr val="dk1"/>
              </a:buClr>
              <a:buSzPct val="61111"/>
              <a:buFont typeface="Arial"/>
              <a:buNone/>
            </a:pPr>
            <a:r>
              <a:rPr lang="en-US" sz="1800" b="1" dirty="0">
                <a:solidFill>
                  <a:srgbClr val="1155CC"/>
                </a:solidFill>
                <a:latin typeface="Courier New"/>
                <a:ea typeface="Courier New"/>
                <a:cs typeface="Courier New"/>
                <a:sym typeface="Courier New"/>
              </a:rPr>
              <a:t> </a:t>
            </a:r>
            <a:r>
              <a:rPr lang="en-US" sz="1800" b="1" dirty="0" smtClean="0">
                <a:solidFill>
                  <a:srgbClr val="1155CC"/>
                </a:solidFill>
                <a:latin typeface="Courier New"/>
                <a:ea typeface="Courier New"/>
                <a:cs typeface="Courier New"/>
                <a:sym typeface="Courier New"/>
              </a:rPr>
              <a:t> </a:t>
            </a:r>
            <a:r>
              <a:rPr lang="en" sz="1800" b="1" dirty="0" smtClean="0">
                <a:solidFill>
                  <a:srgbClr val="1155CC"/>
                </a:solidFill>
                <a:latin typeface="Courier New"/>
                <a:ea typeface="Courier New"/>
                <a:cs typeface="Courier New"/>
                <a:sym typeface="Courier New"/>
              </a:rPr>
              <a:t>int</a:t>
            </a:r>
            <a:r>
              <a:rPr lang="en" sz="1800" dirty="0" smtClean="0">
                <a:solidFill>
                  <a:srgbClr val="1155CC"/>
                </a:solidFill>
                <a:latin typeface="Courier New"/>
                <a:ea typeface="Courier New"/>
                <a:cs typeface="Courier New"/>
                <a:sym typeface="Courier New"/>
              </a:rPr>
              <a:t> </a:t>
            </a:r>
            <a:r>
              <a:rPr lang="en" sz="1800" dirty="0">
                <a:solidFill>
                  <a:srgbClr val="1155CC"/>
                </a:solidFill>
                <a:latin typeface="Courier New"/>
                <a:ea typeface="Courier New"/>
                <a:cs typeface="Courier New"/>
                <a:sym typeface="Courier New"/>
              </a:rPr>
              <a:t>j=  partition(b, h, k);</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h, j-1);</a:t>
            </a:r>
          </a:p>
          <a:p>
            <a:pPr lvl="0" rtl="0">
              <a:lnSpc>
                <a:spcPct val="115000"/>
              </a:lnSpc>
              <a:spcBef>
                <a:spcPts val="0"/>
              </a:spcBef>
              <a:buClr>
                <a:schemeClr val="dk1"/>
              </a:buClr>
              <a:buSzPct val="61111"/>
              <a:buFont typeface="Arial"/>
              <a:buNone/>
            </a:pPr>
            <a:r>
              <a:rPr lang="en-US" sz="1800" dirty="0">
                <a:solidFill>
                  <a:srgbClr val="1155CC"/>
                </a:solidFill>
                <a:latin typeface="Courier New"/>
                <a:ea typeface="Courier New"/>
                <a:cs typeface="Courier New"/>
                <a:sym typeface="Courier New"/>
              </a:rPr>
              <a:t> </a:t>
            </a:r>
            <a:r>
              <a:rPr lang="en-US" sz="1800" dirty="0" smtClean="0">
                <a:solidFill>
                  <a:srgbClr val="1155CC"/>
                </a:solidFill>
                <a:latin typeface="Courier New"/>
                <a:ea typeface="Courier New"/>
                <a:cs typeface="Courier New"/>
                <a:sym typeface="Courier New"/>
              </a:rPr>
              <a:t> </a:t>
            </a:r>
            <a:r>
              <a:rPr lang="en" sz="1800" dirty="0" smtClean="0">
                <a:solidFill>
                  <a:srgbClr val="1155CC"/>
                </a:solidFill>
                <a:latin typeface="Courier New"/>
                <a:ea typeface="Courier New"/>
                <a:cs typeface="Courier New"/>
                <a:sym typeface="Courier New"/>
              </a:rPr>
              <a:t>QS(b</a:t>
            </a:r>
            <a:r>
              <a:rPr lang="en" sz="1800" dirty="0">
                <a:solidFill>
                  <a:srgbClr val="1155CC"/>
                </a:solidFill>
                <a:latin typeface="Courier New"/>
                <a:ea typeface="Courier New"/>
                <a:cs typeface="Courier New"/>
                <a:sym typeface="Courier New"/>
              </a:rPr>
              <a:t>, j+1, k);</a:t>
            </a:r>
          </a:p>
          <a:p>
            <a:pPr lvl="0" rtl="0">
              <a:lnSpc>
                <a:spcPct val="115000"/>
              </a:lnSpc>
              <a:spcBef>
                <a:spcPts val="0"/>
              </a:spcBef>
              <a:buClr>
                <a:schemeClr val="dk1"/>
              </a:buClr>
              <a:buSzPct val="61111"/>
              <a:buFont typeface="Arial"/>
              <a:buNone/>
            </a:pPr>
            <a:r>
              <a:rPr lang="en" sz="1800" dirty="0">
                <a:solidFill>
                  <a:srgbClr val="1155CC"/>
                </a:solidFill>
                <a:latin typeface="Courier New"/>
                <a:ea typeface="Courier New"/>
                <a:cs typeface="Courier New"/>
                <a:sym typeface="Courier New"/>
              </a:rPr>
              <a:t>}</a:t>
            </a:r>
          </a:p>
          <a:p>
            <a:pPr>
              <a:spcBef>
                <a:spcPts val="0"/>
              </a:spcBef>
              <a:buNone/>
            </a:pPr>
            <a:endParaRPr sz="1800" dirty="0">
              <a:solidFill>
                <a:srgbClr val="1155CC"/>
              </a:solidFill>
              <a:latin typeface="Courier New"/>
              <a:ea typeface="Courier New"/>
              <a:cs typeface="Courier New"/>
              <a:sym typeface="Courier New"/>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26</a:t>
            </a:fld>
            <a:endParaRPr lang="en"/>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n+6 is O(n)</a:t>
            </a:r>
            <a:endParaRPr lang="en-US" dirty="0"/>
          </a:p>
        </p:txBody>
      </p:sp>
      <p:sp>
        <p:nvSpPr>
          <p:cNvPr id="4" name="Shape 45"/>
          <p:cNvSpPr txBox="1">
            <a:spLocks/>
          </p:cNvSpPr>
          <p:nvPr/>
        </p:nvSpPr>
        <p:spPr>
          <a:xfrm>
            <a:off x="5150099" y="1229041"/>
            <a:ext cx="3398183" cy="1344297"/>
          </a:xfrm>
          <a:prstGeom prst="rect">
            <a:avLst/>
          </a:prstGeom>
          <a:noFill/>
          <a:ln>
            <a:solidFill>
              <a:srgbClr val="800000"/>
            </a:solid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0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2400" b="0" i="0" u="none" strike="noStrike" cap="none" baseline="0">
                <a:solidFill>
                  <a:schemeClr val="dk1"/>
                </a:solidFill>
                <a:latin typeface="Arial"/>
                <a:ea typeface="Arial"/>
                <a:cs typeface="Arial"/>
                <a:sym typeface="Arial"/>
                <a:rtl val="0"/>
              </a:defRPr>
            </a:lvl2pPr>
            <a:lvl3pPr marR="0" algn="l" rtl="0">
              <a:lnSpc>
                <a:spcPct val="100000"/>
              </a:lnSpc>
              <a:spcBef>
                <a:spcPts val="0"/>
              </a:spcBef>
              <a:spcAft>
                <a:spcPts val="0"/>
              </a:spcAft>
              <a:buClr>
                <a:schemeClr val="dk1"/>
              </a:buClr>
              <a:buSzPct val="100000"/>
              <a:buNone/>
              <a:defRPr sz="2400" b="0" i="0" u="none" strike="noStrike" cap="none" baseline="0">
                <a:solidFill>
                  <a:schemeClr val="dk1"/>
                </a:solidFill>
                <a:latin typeface="Arial"/>
                <a:ea typeface="Arial"/>
                <a:cs typeface="Arial"/>
                <a:sym typeface="Arial"/>
                <a:rtl val="0"/>
              </a:defRPr>
            </a:lvl3pPr>
            <a:lvl4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4pPr>
            <a:lvl5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5pPr>
            <a:lvl6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6pPr>
            <a:lvl7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7pPr>
            <a:lvl8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8pPr>
            <a:lvl9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9pPr>
          </a:lstStyle>
          <a:p>
            <a:pPr>
              <a:spcBef>
                <a:spcPts val="2400"/>
              </a:spcBef>
            </a:pPr>
            <a:r>
              <a:rPr lang="en" sz="2000" dirty="0" smtClean="0">
                <a:solidFill>
                  <a:srgbClr val="1155CC"/>
                </a:solidFill>
              </a:rPr>
              <a:t>f(n)</a:t>
            </a:r>
            <a:r>
              <a:rPr lang="en" sz="2000" dirty="0" smtClean="0">
                <a:solidFill>
                  <a:srgbClr val="800000"/>
                </a:solidFill>
              </a:rPr>
              <a:t> </a:t>
            </a:r>
            <a:r>
              <a:rPr lang="en" sz="2000" dirty="0" smtClean="0"/>
              <a:t>is </a:t>
            </a:r>
            <a:r>
              <a:rPr lang="en" sz="2000" dirty="0" smtClean="0">
                <a:solidFill>
                  <a:srgbClr val="1155CC"/>
                </a:solidFill>
              </a:rPr>
              <a:t>O(g(n))</a:t>
            </a:r>
            <a:r>
              <a:rPr lang="en-US" sz="2000" dirty="0" smtClean="0">
                <a:solidFill>
                  <a:srgbClr val="1155CC"/>
                </a:solidFill>
              </a:rPr>
              <a:t>: </a:t>
            </a:r>
            <a:r>
              <a:rPr lang="en" sz="2000" dirty="0" smtClean="0"/>
              <a:t>There </a:t>
            </a:r>
            <a:r>
              <a:rPr lang="en-US" sz="2000" dirty="0" smtClean="0"/>
              <a:t>exist</a:t>
            </a:r>
            <a:br>
              <a:rPr lang="en-US" sz="2000" dirty="0" smtClean="0"/>
            </a:br>
            <a:r>
              <a:rPr lang="en" sz="2000" dirty="0" smtClean="0"/>
              <a:t> </a:t>
            </a:r>
            <a:r>
              <a:rPr lang="en" sz="2000" dirty="0" smtClean="0">
                <a:solidFill>
                  <a:srgbClr val="1155CC"/>
                </a:solidFill>
              </a:rPr>
              <a:t>c</a:t>
            </a:r>
            <a:r>
              <a:rPr lang="en-US" sz="2000" dirty="0" smtClean="0">
                <a:solidFill>
                  <a:srgbClr val="1155CC"/>
                </a:solidFill>
              </a:rPr>
              <a:t> &gt; 0,</a:t>
            </a:r>
            <a:r>
              <a:rPr lang="en" sz="2000" dirty="0" smtClean="0"/>
              <a:t> </a:t>
            </a:r>
            <a:r>
              <a:rPr lang="en" sz="2000" dirty="0" smtClean="0">
                <a:solidFill>
                  <a:srgbClr val="3366FF"/>
                </a:solidFill>
              </a:rPr>
              <a:t>N </a:t>
            </a:r>
            <a:r>
              <a:rPr lang="en-US" sz="2000" dirty="0" smtClean="0">
                <a:solidFill>
                  <a:srgbClr val="3366FF"/>
                </a:solidFill>
              </a:rPr>
              <a:t> &gt; 0 </a:t>
            </a:r>
            <a:r>
              <a:rPr lang="en" sz="2000" dirty="0" smtClean="0"/>
              <a:t>such that:</a:t>
            </a:r>
          </a:p>
          <a:p>
            <a:pPr>
              <a:spcBef>
                <a:spcPts val="600"/>
              </a:spcBef>
            </a:pPr>
            <a:r>
              <a:rPr lang="en" sz="2000" dirty="0" smtClean="0"/>
              <a:t> </a:t>
            </a:r>
            <a:r>
              <a:rPr lang="en" sz="2000" dirty="0" smtClean="0">
                <a:solidFill>
                  <a:srgbClr val="1155CC"/>
                </a:solidFill>
              </a:rPr>
              <a:t> </a:t>
            </a:r>
            <a:r>
              <a:rPr lang="en" sz="2000" b="1" dirty="0" smtClean="0">
                <a:solidFill>
                  <a:schemeClr val="accent1"/>
                </a:solidFill>
              </a:rPr>
              <a:t>f(n)</a:t>
            </a:r>
            <a:r>
              <a:rPr lang="en" sz="2000" dirty="0" smtClean="0">
                <a:solidFill>
                  <a:srgbClr val="1155CC"/>
                </a:solidFill>
              </a:rPr>
              <a:t>  ≤  </a:t>
            </a:r>
            <a:r>
              <a:rPr lang="en" sz="2000" b="1" dirty="0" smtClean="0">
                <a:solidFill>
                  <a:srgbClr val="38761D"/>
                </a:solidFill>
              </a:rPr>
              <a:t>c * g(n)</a:t>
            </a:r>
            <a:r>
              <a:rPr lang="en" sz="2000" dirty="0" smtClean="0">
                <a:solidFill>
                  <a:srgbClr val="1155CC"/>
                </a:solidFill>
              </a:rPr>
              <a:t> </a:t>
            </a:r>
            <a:r>
              <a:rPr lang="en" sz="2000" dirty="0" smtClean="0">
                <a:solidFill>
                  <a:srgbClr val="800000"/>
                </a:solidFill>
              </a:rPr>
              <a:t> </a:t>
            </a:r>
            <a:r>
              <a:rPr lang="en" sz="2000" dirty="0" smtClean="0"/>
              <a:t>for  </a:t>
            </a:r>
            <a:r>
              <a:rPr lang="en" sz="2000" dirty="0" smtClean="0">
                <a:solidFill>
                  <a:srgbClr val="1155CC"/>
                </a:solidFill>
              </a:rPr>
              <a:t>n ≥ N</a:t>
            </a:r>
            <a:endParaRPr lang="en" sz="2000" dirty="0">
              <a:solidFill>
                <a:srgbClr val="1155CC"/>
              </a:solidFill>
            </a:endParaRPr>
          </a:p>
        </p:txBody>
      </p:sp>
      <p:sp>
        <p:nvSpPr>
          <p:cNvPr id="5" name="TextBox 4"/>
          <p:cNvSpPr txBox="1"/>
          <p:nvPr/>
        </p:nvSpPr>
        <p:spPr>
          <a:xfrm>
            <a:off x="627383" y="1200150"/>
            <a:ext cx="4343184" cy="2862322"/>
          </a:xfrm>
          <a:prstGeom prst="rect">
            <a:avLst/>
          </a:prstGeom>
          <a:noFill/>
        </p:spPr>
        <p:txBody>
          <a:bodyPr wrap="square" rtlCol="0">
            <a:spAutoFit/>
          </a:bodyPr>
          <a:lstStyle/>
          <a:p>
            <a:r>
              <a:rPr lang="en-US" sz="2000" dirty="0" smtClean="0">
                <a:solidFill>
                  <a:srgbClr val="800000"/>
                </a:solidFill>
              </a:rPr>
              <a:t>       n + 6    </a:t>
            </a:r>
            <a:r>
              <a:rPr lang="en-US" sz="2000" dirty="0" smtClean="0">
                <a:solidFill>
                  <a:srgbClr val="008000"/>
                </a:solidFill>
              </a:rPr>
              <a:t>---this is f(n)</a:t>
            </a:r>
          </a:p>
          <a:p>
            <a:r>
              <a:rPr lang="en-US" sz="2000" dirty="0" smtClean="0">
                <a:solidFill>
                  <a:srgbClr val="800000"/>
                </a:solidFill>
              </a:rPr>
              <a:t>&lt;=       </a:t>
            </a:r>
            <a:r>
              <a:rPr lang="en-US" sz="2000" dirty="0" smtClean="0">
                <a:solidFill>
                  <a:srgbClr val="008000"/>
                </a:solidFill>
              </a:rPr>
              <a:t>&lt;if 6 &lt;= n, write as&gt;</a:t>
            </a:r>
          </a:p>
          <a:p>
            <a:r>
              <a:rPr lang="en-US" sz="2000" dirty="0">
                <a:solidFill>
                  <a:srgbClr val="800000"/>
                </a:solidFill>
              </a:rPr>
              <a:t> </a:t>
            </a:r>
            <a:r>
              <a:rPr lang="en-US" sz="2000" dirty="0" smtClean="0">
                <a:solidFill>
                  <a:srgbClr val="800000"/>
                </a:solidFill>
              </a:rPr>
              <a:t>      </a:t>
            </a:r>
            <a:r>
              <a:rPr lang="en-US" sz="2000" dirty="0" smtClean="0">
                <a:solidFill>
                  <a:srgbClr val="800000"/>
                </a:solidFill>
              </a:rPr>
              <a:t>n </a:t>
            </a:r>
            <a:r>
              <a:rPr lang="en-US" sz="2000" dirty="0" smtClean="0">
                <a:solidFill>
                  <a:srgbClr val="800000"/>
                </a:solidFill>
              </a:rPr>
              <a:t>+ </a:t>
            </a:r>
            <a:r>
              <a:rPr lang="en-US" sz="2000" dirty="0">
                <a:solidFill>
                  <a:srgbClr val="800000"/>
                </a:solidFill>
              </a:rPr>
              <a:t>n</a:t>
            </a:r>
            <a:endParaRPr lang="en-US" sz="2000" dirty="0" smtClean="0">
              <a:solidFill>
                <a:srgbClr val="800000"/>
              </a:solidFill>
            </a:endParaRPr>
          </a:p>
          <a:p>
            <a:r>
              <a:rPr lang="en-US" sz="2000" dirty="0">
                <a:solidFill>
                  <a:srgbClr val="800000"/>
                </a:solidFill>
              </a:rPr>
              <a:t>=</a:t>
            </a:r>
            <a:r>
              <a:rPr lang="en-US" sz="2000" dirty="0" smtClean="0">
                <a:solidFill>
                  <a:srgbClr val="800000"/>
                </a:solidFill>
              </a:rPr>
              <a:t>        </a:t>
            </a:r>
            <a:r>
              <a:rPr lang="en-US" sz="2000" dirty="0" smtClean="0">
                <a:solidFill>
                  <a:srgbClr val="008000"/>
                </a:solidFill>
              </a:rPr>
              <a:t>&lt;</a:t>
            </a:r>
            <a:r>
              <a:rPr lang="en-US" sz="2000" dirty="0" err="1" smtClean="0">
                <a:solidFill>
                  <a:srgbClr val="008000"/>
                </a:solidFill>
              </a:rPr>
              <a:t>arith</a:t>
            </a:r>
            <a:r>
              <a:rPr lang="en-US" sz="2000" dirty="0" smtClean="0">
                <a:solidFill>
                  <a:srgbClr val="008000"/>
                </a:solidFill>
              </a:rPr>
              <a:t>&gt;</a:t>
            </a:r>
          </a:p>
          <a:p>
            <a:r>
              <a:rPr lang="en-US" sz="2000" dirty="0">
                <a:solidFill>
                  <a:srgbClr val="800000"/>
                </a:solidFill>
              </a:rPr>
              <a:t> </a:t>
            </a:r>
            <a:r>
              <a:rPr lang="en-US" sz="2000" dirty="0" smtClean="0">
                <a:solidFill>
                  <a:srgbClr val="800000"/>
                </a:solidFill>
              </a:rPr>
              <a:t>      </a:t>
            </a:r>
            <a:r>
              <a:rPr lang="en-US" sz="2000" dirty="0" smtClean="0">
                <a:solidFill>
                  <a:srgbClr val="800000"/>
                </a:solidFill>
              </a:rPr>
              <a:t>2</a:t>
            </a:r>
            <a:r>
              <a:rPr lang="en-US" sz="2000" dirty="0" smtClean="0">
                <a:solidFill>
                  <a:srgbClr val="800000"/>
                </a:solidFill>
              </a:rPr>
              <a:t>*n</a:t>
            </a:r>
          </a:p>
          <a:p>
            <a:r>
              <a:rPr lang="en-US" sz="2000" dirty="0">
                <a:solidFill>
                  <a:srgbClr val="800000"/>
                </a:solidFill>
              </a:rPr>
              <a:t> </a:t>
            </a:r>
            <a:r>
              <a:rPr lang="en-US" sz="2000" dirty="0" smtClean="0">
                <a:solidFill>
                  <a:srgbClr val="800000"/>
                </a:solidFill>
              </a:rPr>
              <a:t>          </a:t>
            </a:r>
            <a:r>
              <a:rPr lang="en-US" sz="2000" dirty="0" smtClean="0">
                <a:solidFill>
                  <a:srgbClr val="008000"/>
                </a:solidFill>
              </a:rPr>
              <a:t>&lt;choose c = 2</a:t>
            </a:r>
            <a:r>
              <a:rPr lang="en-US" sz="2000" dirty="0" smtClean="0">
                <a:solidFill>
                  <a:srgbClr val="800000"/>
                </a:solidFill>
              </a:rPr>
              <a:t>&gt;</a:t>
            </a:r>
          </a:p>
          <a:p>
            <a:r>
              <a:rPr lang="en-US" sz="2000" dirty="0" smtClean="0">
                <a:solidFill>
                  <a:srgbClr val="800000"/>
                </a:solidFill>
              </a:rPr>
              <a:t>=    c*n    </a:t>
            </a:r>
            <a:r>
              <a:rPr lang="en-US" sz="2000" dirty="0" smtClean="0">
                <a:solidFill>
                  <a:srgbClr val="008000"/>
                </a:solidFill>
              </a:rPr>
              <a:t>---this is c * g(n)</a:t>
            </a:r>
          </a:p>
          <a:p>
            <a:endParaRPr lang="en-US" sz="2000" dirty="0">
              <a:solidFill>
                <a:srgbClr val="008000"/>
              </a:solidFill>
            </a:endParaRPr>
          </a:p>
          <a:p>
            <a:r>
              <a:rPr lang="en-US" sz="2000" dirty="0" smtClean="0">
                <a:solidFill>
                  <a:schemeClr val="tx1"/>
                </a:solidFill>
              </a:rPr>
              <a:t>So choose c = 2 and N = 6</a:t>
            </a:r>
            <a:endParaRPr lang="en-US" sz="2000" dirty="0">
              <a:solidFill>
                <a:schemeClr val="tx1"/>
              </a:solidFill>
            </a:endParaRPr>
          </a:p>
        </p:txBody>
      </p:sp>
      <p:sp>
        <p:nvSpPr>
          <p:cNvPr id="6" name="Slide Number Placeholder 5"/>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extLst>
      <p:ext uri="{BB962C8B-B14F-4D97-AF65-F5344CB8AC3E}">
        <p14:creationId xmlns:p14="http://schemas.microsoft.com/office/powerpoint/2010/main" val="3592422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Review: Big O </a:t>
            </a:r>
          </a:p>
        </p:txBody>
      </p:sp>
      <p:sp>
        <p:nvSpPr>
          <p:cNvPr id="61" name="Shape 61"/>
          <p:cNvSpPr txBox="1"/>
          <p:nvPr/>
        </p:nvSpPr>
        <p:spPr>
          <a:xfrm>
            <a:off x="457200" y="1156775"/>
            <a:ext cx="8229600" cy="3531599"/>
          </a:xfrm>
          <a:prstGeom prst="rect">
            <a:avLst/>
          </a:prstGeom>
          <a:noFill/>
          <a:ln>
            <a:noFill/>
          </a:ln>
        </p:spPr>
        <p:txBody>
          <a:bodyPr lIns="91425" tIns="91425" rIns="91425" bIns="91425" anchor="t" anchorCtr="0">
            <a:noAutofit/>
          </a:bodyPr>
          <a:lstStyle/>
          <a:p>
            <a:pPr rtl="0">
              <a:spcBef>
                <a:spcPts val="0"/>
              </a:spcBef>
              <a:buNone/>
            </a:pPr>
            <a:r>
              <a:rPr lang="en" sz="2200" dirty="0"/>
              <a:t>Is used to classify algorithms by how they respond to changes in input size n. </a:t>
            </a:r>
          </a:p>
          <a:p>
            <a:pPr rtl="0">
              <a:spcBef>
                <a:spcPts val="0"/>
              </a:spcBef>
              <a:buNone/>
            </a:pPr>
            <a:endParaRPr sz="2200" dirty="0"/>
          </a:p>
          <a:p>
            <a:pPr lvl="0" rtl="0">
              <a:spcBef>
                <a:spcPts val="0"/>
              </a:spcBef>
              <a:buNone/>
            </a:pPr>
            <a:endParaRPr sz="2200" dirty="0"/>
          </a:p>
          <a:p>
            <a:pPr lvl="0" rtl="0">
              <a:spcBef>
                <a:spcPts val="0"/>
              </a:spcBef>
              <a:buNone/>
            </a:pPr>
            <a:r>
              <a:rPr lang="en" sz="2200" b="1" dirty="0"/>
              <a:t>Important vocabulary:</a:t>
            </a:r>
          </a:p>
          <a:p>
            <a:pPr marL="457200" lvl="0" indent="-368300" rtl="0">
              <a:spcBef>
                <a:spcPts val="0"/>
              </a:spcBef>
              <a:buClr>
                <a:srgbClr val="000000"/>
              </a:buClr>
              <a:buSzPct val="100000"/>
              <a:buFont typeface="Arial"/>
              <a:buChar char="●"/>
            </a:pPr>
            <a:r>
              <a:rPr lang="en" sz="2200" dirty="0"/>
              <a:t>Constant time: O(1)             </a:t>
            </a:r>
          </a:p>
          <a:p>
            <a:pPr marL="457200" lvl="0" indent="-368300" rtl="0">
              <a:spcBef>
                <a:spcPts val="0"/>
              </a:spcBef>
              <a:buClr>
                <a:srgbClr val="000000"/>
              </a:buClr>
              <a:buSzPct val="100000"/>
              <a:buFont typeface="Arial"/>
              <a:buChar char="●"/>
            </a:pPr>
            <a:r>
              <a:rPr lang="en" sz="2200" dirty="0"/>
              <a:t>Logarithmic time: O(log n)</a:t>
            </a:r>
          </a:p>
          <a:p>
            <a:pPr marL="457200" lvl="0" indent="-368300" rtl="0">
              <a:spcBef>
                <a:spcPts val="0"/>
              </a:spcBef>
              <a:buClr>
                <a:srgbClr val="000000"/>
              </a:buClr>
              <a:buSzPct val="100000"/>
              <a:buFont typeface="Arial"/>
              <a:buChar char="●"/>
            </a:pPr>
            <a:r>
              <a:rPr lang="en" sz="2200" dirty="0">
                <a:solidFill>
                  <a:schemeClr val="dk1"/>
                </a:solidFill>
              </a:rPr>
              <a:t>Linear time: O(n)</a:t>
            </a:r>
          </a:p>
          <a:p>
            <a:pPr marL="457200" lvl="0" indent="-368300" rtl="0">
              <a:spcBef>
                <a:spcPts val="0"/>
              </a:spcBef>
              <a:buClr>
                <a:srgbClr val="000000"/>
              </a:buClr>
              <a:buSzPct val="100000"/>
              <a:buFont typeface="Arial"/>
              <a:buChar char="●"/>
            </a:pPr>
            <a:r>
              <a:rPr lang="en" sz="2200" dirty="0">
                <a:solidFill>
                  <a:schemeClr val="dk1"/>
                </a:solidFill>
              </a:rPr>
              <a:t>Quadratic time: O(n</a:t>
            </a:r>
            <a:r>
              <a:rPr lang="en" sz="2800" normalizeH="1" baseline="30000" dirty="0">
                <a:solidFill>
                  <a:schemeClr val="dk1"/>
                </a:solidFill>
              </a:rPr>
              <a:t>2</a:t>
            </a:r>
            <a:r>
              <a:rPr lang="en" sz="2200" dirty="0" smtClean="0">
                <a:solidFill>
                  <a:schemeClr val="dk1"/>
                </a:solidFill>
              </a:rPr>
              <a:t>)</a:t>
            </a:r>
            <a:endParaRPr lang="en-US" sz="2200" dirty="0" smtClean="0">
              <a:solidFill>
                <a:schemeClr val="dk1"/>
              </a:solidFill>
            </a:endParaRPr>
          </a:p>
          <a:p>
            <a:pPr marL="457200" lvl="0" indent="-368300">
              <a:buClr>
                <a:srgbClr val="000000"/>
              </a:buClr>
              <a:buSzPct val="100000"/>
              <a:buFont typeface="Arial"/>
              <a:buChar char="●"/>
            </a:pPr>
            <a:r>
              <a:rPr lang="en-US" sz="2200" dirty="0" smtClean="0">
                <a:solidFill>
                  <a:schemeClr val="dk1"/>
                </a:solidFill>
              </a:rPr>
              <a:t>Exponential time: </a:t>
            </a:r>
            <a:r>
              <a:rPr lang="en" sz="2200" dirty="0" smtClean="0">
                <a:solidFill>
                  <a:schemeClr val="dk1"/>
                </a:solidFill>
              </a:rPr>
              <a:t>O(</a:t>
            </a:r>
            <a:r>
              <a:rPr lang="en-US" sz="2200" normalizeH="1" dirty="0" smtClean="0">
                <a:solidFill>
                  <a:schemeClr val="dk1"/>
                </a:solidFill>
              </a:rPr>
              <a:t>2</a:t>
            </a:r>
            <a:r>
              <a:rPr lang="en-US" sz="2800" baseline="30000" dirty="0">
                <a:solidFill>
                  <a:schemeClr val="dk1"/>
                </a:solidFill>
              </a:rPr>
              <a:t>n</a:t>
            </a:r>
            <a:r>
              <a:rPr lang="en" sz="2200" dirty="0" smtClean="0">
                <a:solidFill>
                  <a:schemeClr val="dk1"/>
                </a:solidFill>
              </a:rPr>
              <a:t>)</a:t>
            </a:r>
            <a:endParaRPr lang="en" sz="2200" dirty="0">
              <a:solidFill>
                <a:schemeClr val="dk1"/>
              </a:solidFill>
            </a:endParaRPr>
          </a:p>
          <a:p>
            <a:pPr lvl="0" rtl="0">
              <a:lnSpc>
                <a:spcPct val="115000"/>
              </a:lnSpc>
              <a:spcBef>
                <a:spcPts val="0"/>
              </a:spcBef>
              <a:buNone/>
            </a:pPr>
            <a:endParaRPr sz="2200" dirty="0">
              <a:solidFill>
                <a:schemeClr val="dk1"/>
              </a:solidFill>
            </a:endParaRPr>
          </a:p>
        </p:txBody>
      </p:sp>
      <p:sp>
        <p:nvSpPr>
          <p:cNvPr id="62" name="Shape 62"/>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Big O</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Review: Big O</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None/>
            </a:pPr>
            <a:r>
              <a:rPr lang="en" sz="2000" dirty="0">
                <a:solidFill>
                  <a:srgbClr val="000000"/>
                </a:solidFill>
              </a:rPr>
              <a:t>1. log(n)  + 20         is 	  O(log(n))      </a:t>
            </a:r>
            <a:r>
              <a:rPr lang="en-US" sz="2000" dirty="0" smtClean="0">
                <a:solidFill>
                  <a:srgbClr val="000000"/>
                </a:solidFill>
              </a:rPr>
              <a:t>	</a:t>
            </a:r>
            <a:r>
              <a:rPr lang="en" sz="2000" dirty="0" smtClean="0">
                <a:solidFill>
                  <a:srgbClr val="000000"/>
                </a:solidFill>
              </a:rPr>
              <a:t>(</a:t>
            </a:r>
            <a:r>
              <a:rPr lang="en" sz="2000" dirty="0">
                <a:solidFill>
                  <a:srgbClr val="000000"/>
                </a:solidFill>
              </a:rPr>
              <a:t>logarithmic)</a:t>
            </a:r>
          </a:p>
          <a:p>
            <a:pPr lvl="0" rtl="0">
              <a:lnSpc>
                <a:spcPct val="115000"/>
              </a:lnSpc>
              <a:spcBef>
                <a:spcPts val="0"/>
              </a:spcBef>
              <a:buClr>
                <a:schemeClr val="dk1"/>
              </a:buClr>
              <a:buSzPct val="55000"/>
              <a:buFont typeface="Arial"/>
              <a:buNone/>
            </a:pPr>
            <a:r>
              <a:rPr lang="en" sz="2000" dirty="0">
                <a:solidFill>
                  <a:srgbClr val="000000"/>
                </a:solidFill>
              </a:rPr>
              <a:t>2. n + log(n)            is       O(n)              </a:t>
            </a:r>
            <a:r>
              <a:rPr lang="en-US" sz="2000" dirty="0" smtClean="0">
                <a:solidFill>
                  <a:srgbClr val="000000"/>
                </a:solidFill>
              </a:rPr>
              <a:t>	</a:t>
            </a:r>
            <a:r>
              <a:rPr lang="en" sz="2000" dirty="0" smtClean="0">
                <a:solidFill>
                  <a:srgbClr val="000000"/>
                </a:solidFill>
              </a:rPr>
              <a:t>(</a:t>
            </a:r>
            <a:r>
              <a:rPr lang="en" sz="2000" dirty="0">
                <a:solidFill>
                  <a:srgbClr val="000000"/>
                </a:solidFill>
              </a:rPr>
              <a:t>linear)</a:t>
            </a:r>
          </a:p>
          <a:p>
            <a:pPr lvl="0" rtl="0">
              <a:lnSpc>
                <a:spcPct val="115000"/>
              </a:lnSpc>
              <a:spcBef>
                <a:spcPts val="0"/>
              </a:spcBef>
              <a:buClr>
                <a:schemeClr val="dk1"/>
              </a:buClr>
              <a:buSzPct val="55000"/>
              <a:buFont typeface="Arial"/>
              <a:buNone/>
            </a:pPr>
            <a:r>
              <a:rPr lang="en" sz="2000" dirty="0">
                <a:solidFill>
                  <a:srgbClr val="000000"/>
                </a:solidFill>
              </a:rPr>
              <a:t>3. n/2  and  3*n       are    O(n)</a:t>
            </a:r>
          </a:p>
          <a:p>
            <a:pPr lvl="0" rtl="0">
              <a:lnSpc>
                <a:spcPct val="115000"/>
              </a:lnSpc>
              <a:spcBef>
                <a:spcPts val="0"/>
              </a:spcBef>
              <a:buClr>
                <a:schemeClr val="dk1"/>
              </a:buClr>
              <a:buSzPct val="55000"/>
              <a:buFont typeface="Arial"/>
              <a:buNone/>
            </a:pPr>
            <a:r>
              <a:rPr lang="en" sz="2000" dirty="0">
                <a:solidFill>
                  <a:srgbClr val="000000"/>
                </a:solidFill>
              </a:rPr>
              <a:t>4. n * log(n)  + n      is      n * log(n)</a:t>
            </a:r>
          </a:p>
          <a:p>
            <a:pPr lvl="0" rtl="0">
              <a:lnSpc>
                <a:spcPct val="115000"/>
              </a:lnSpc>
              <a:spcBef>
                <a:spcPts val="0"/>
              </a:spcBef>
              <a:buClr>
                <a:schemeClr val="dk1"/>
              </a:buClr>
              <a:buSzPct val="55000"/>
              <a:buFont typeface="Arial"/>
              <a:buNone/>
            </a:pPr>
            <a:r>
              <a:rPr lang="en" sz="2000" dirty="0">
                <a:solidFill>
                  <a:srgbClr val="000000"/>
                </a:solidFill>
              </a:rPr>
              <a:t>5. n</a:t>
            </a:r>
            <a:r>
              <a:rPr lang="en" sz="2000" baseline="30000" dirty="0">
                <a:solidFill>
                  <a:srgbClr val="000000"/>
                </a:solidFill>
              </a:rPr>
              <a:t>2  </a:t>
            </a:r>
            <a:r>
              <a:rPr lang="en" sz="2000" dirty="0">
                <a:solidFill>
                  <a:srgbClr val="000000"/>
                </a:solidFill>
              </a:rPr>
              <a:t>+ 2*n + 6   </a:t>
            </a:r>
            <a:r>
              <a:rPr lang="en-US" sz="2000" dirty="0">
                <a:solidFill>
                  <a:srgbClr val="000000"/>
                </a:solidFill>
              </a:rPr>
              <a:t> </a:t>
            </a:r>
            <a:r>
              <a:rPr lang="en-US" sz="2000" dirty="0" smtClean="0">
                <a:solidFill>
                  <a:srgbClr val="000000"/>
                </a:solidFill>
              </a:rPr>
              <a:t>     </a:t>
            </a:r>
            <a:r>
              <a:rPr lang="en" sz="2000" dirty="0" smtClean="0">
                <a:solidFill>
                  <a:srgbClr val="000000"/>
                </a:solidFill>
              </a:rPr>
              <a:t>is     O(n</a:t>
            </a:r>
            <a:r>
              <a:rPr lang="en" sz="2000" baseline="30000" dirty="0" smtClean="0">
                <a:solidFill>
                  <a:srgbClr val="000000"/>
                </a:solidFill>
              </a:rPr>
              <a:t>2</a:t>
            </a:r>
            <a:r>
              <a:rPr lang="en" sz="2000" dirty="0">
                <a:solidFill>
                  <a:srgbClr val="000000"/>
                </a:solidFill>
              </a:rPr>
              <a:t>)       </a:t>
            </a:r>
            <a:r>
              <a:rPr lang="en-US" sz="2000" dirty="0">
                <a:solidFill>
                  <a:srgbClr val="000000"/>
                </a:solidFill>
              </a:rPr>
              <a:t>	</a:t>
            </a:r>
            <a:r>
              <a:rPr lang="en" sz="2000" dirty="0" smtClean="0">
                <a:solidFill>
                  <a:srgbClr val="000000"/>
                </a:solidFill>
              </a:rPr>
              <a:t> (</a:t>
            </a:r>
            <a:r>
              <a:rPr lang="en" sz="2000" dirty="0">
                <a:solidFill>
                  <a:srgbClr val="000000"/>
                </a:solidFill>
              </a:rPr>
              <a:t>quadratic)</a:t>
            </a:r>
          </a:p>
          <a:p>
            <a:pPr lvl="0" rtl="0">
              <a:lnSpc>
                <a:spcPct val="115000"/>
              </a:lnSpc>
              <a:spcBef>
                <a:spcPts val="0"/>
              </a:spcBef>
              <a:buClr>
                <a:schemeClr val="dk1"/>
              </a:buClr>
              <a:buSzPct val="55000"/>
              <a:buFont typeface="Arial"/>
              <a:buNone/>
            </a:pPr>
            <a:r>
              <a:rPr lang="en" sz="2000" dirty="0">
                <a:solidFill>
                  <a:srgbClr val="000000"/>
                </a:solidFill>
              </a:rPr>
              <a:t>6. n</a:t>
            </a:r>
            <a:r>
              <a:rPr lang="en" sz="2000" baseline="30000" dirty="0">
                <a:solidFill>
                  <a:srgbClr val="000000"/>
                </a:solidFill>
              </a:rPr>
              <a:t>3</a:t>
            </a:r>
            <a:r>
              <a:rPr lang="en" sz="2000" dirty="0">
                <a:solidFill>
                  <a:srgbClr val="000000"/>
                </a:solidFill>
              </a:rPr>
              <a:t>  + n</a:t>
            </a:r>
            <a:r>
              <a:rPr lang="en" sz="2000" baseline="30000" dirty="0">
                <a:solidFill>
                  <a:srgbClr val="000000"/>
                </a:solidFill>
              </a:rPr>
              <a:t>2</a:t>
            </a:r>
            <a:r>
              <a:rPr lang="en" sz="2000" dirty="0">
                <a:solidFill>
                  <a:srgbClr val="000000"/>
                </a:solidFill>
              </a:rPr>
              <a:t>             </a:t>
            </a:r>
            <a:r>
              <a:rPr lang="en-US" sz="2000" dirty="0" smtClean="0">
                <a:solidFill>
                  <a:srgbClr val="000000"/>
                </a:solidFill>
              </a:rPr>
              <a:t>   </a:t>
            </a:r>
            <a:r>
              <a:rPr lang="en" sz="2000" dirty="0" smtClean="0">
                <a:solidFill>
                  <a:srgbClr val="000000"/>
                </a:solidFill>
              </a:rPr>
              <a:t>is      </a:t>
            </a:r>
            <a:r>
              <a:rPr lang="en" sz="2000" dirty="0">
                <a:solidFill>
                  <a:srgbClr val="000000"/>
                </a:solidFill>
              </a:rPr>
              <a:t>O(n</a:t>
            </a:r>
            <a:r>
              <a:rPr lang="en" sz="2000" baseline="30000" dirty="0">
                <a:solidFill>
                  <a:srgbClr val="000000"/>
                </a:solidFill>
              </a:rPr>
              <a:t>3</a:t>
            </a:r>
            <a:r>
              <a:rPr lang="en" sz="2000" dirty="0">
                <a:solidFill>
                  <a:srgbClr val="000000"/>
                </a:solidFill>
              </a:rPr>
              <a:t>)            </a:t>
            </a:r>
            <a:r>
              <a:rPr lang="en-US" sz="2000" dirty="0" smtClean="0">
                <a:solidFill>
                  <a:srgbClr val="000000"/>
                </a:solidFill>
              </a:rPr>
              <a:t>	</a:t>
            </a:r>
            <a:r>
              <a:rPr lang="en" sz="2000" dirty="0" smtClean="0">
                <a:solidFill>
                  <a:srgbClr val="000000"/>
                </a:solidFill>
              </a:rPr>
              <a:t>(</a:t>
            </a:r>
            <a:r>
              <a:rPr lang="en" sz="2000" dirty="0">
                <a:solidFill>
                  <a:srgbClr val="000000"/>
                </a:solidFill>
              </a:rPr>
              <a:t>cubic)</a:t>
            </a:r>
          </a:p>
          <a:p>
            <a:pPr lvl="0" rtl="0">
              <a:lnSpc>
                <a:spcPct val="115000"/>
              </a:lnSpc>
              <a:spcBef>
                <a:spcPts val="0"/>
              </a:spcBef>
              <a:buClr>
                <a:schemeClr val="dk1"/>
              </a:buClr>
              <a:buSzPct val="55000"/>
              <a:buFont typeface="Arial"/>
              <a:buNone/>
            </a:pPr>
            <a:r>
              <a:rPr lang="en" sz="2000" dirty="0">
                <a:solidFill>
                  <a:srgbClr val="000000"/>
                </a:solidFill>
              </a:rPr>
              <a:t>7. 2</a:t>
            </a:r>
            <a:r>
              <a:rPr lang="en" sz="2000" baseline="30000" dirty="0">
                <a:solidFill>
                  <a:srgbClr val="000000"/>
                </a:solidFill>
              </a:rPr>
              <a:t>n</a:t>
            </a:r>
            <a:r>
              <a:rPr lang="en" sz="2000" dirty="0">
                <a:solidFill>
                  <a:srgbClr val="000000"/>
                </a:solidFill>
              </a:rPr>
              <a:t>  + n5     	      is      O(2</a:t>
            </a:r>
            <a:r>
              <a:rPr lang="en" sz="2000" baseline="30000" dirty="0">
                <a:solidFill>
                  <a:srgbClr val="000000"/>
                </a:solidFill>
              </a:rPr>
              <a:t>n</a:t>
            </a:r>
            <a:r>
              <a:rPr lang="en" sz="2000" dirty="0">
                <a:solidFill>
                  <a:srgbClr val="000000"/>
                </a:solidFill>
              </a:rPr>
              <a:t>)            </a:t>
            </a:r>
            <a:r>
              <a:rPr lang="en-US" sz="2000" dirty="0" smtClean="0">
                <a:solidFill>
                  <a:srgbClr val="000000"/>
                </a:solidFill>
              </a:rPr>
              <a:t>	</a:t>
            </a:r>
            <a:r>
              <a:rPr lang="en" sz="2000" dirty="0" smtClean="0">
                <a:solidFill>
                  <a:srgbClr val="000000"/>
                </a:solidFill>
              </a:rPr>
              <a:t>(</a:t>
            </a:r>
            <a:r>
              <a:rPr lang="en" sz="2000" dirty="0">
                <a:solidFill>
                  <a:srgbClr val="000000"/>
                </a:solidFill>
              </a:rPr>
              <a:t>exponential)</a:t>
            </a:r>
          </a:p>
          <a:p>
            <a:pPr lvl="0" rtl="0">
              <a:spcBef>
                <a:spcPts val="0"/>
              </a:spcBef>
              <a:buNone/>
            </a:pPr>
            <a:endParaRPr sz="2000" dirty="0">
              <a:solidFill>
                <a:srgbClr val="000000"/>
              </a:solidFill>
            </a:endParaRPr>
          </a:p>
        </p:txBody>
      </p:sp>
      <p:sp>
        <p:nvSpPr>
          <p:cNvPr id="69" name="Shape 69"/>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Big O</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Runtime of merge sort</a:t>
            </a:r>
          </a:p>
        </p:txBody>
      </p:sp>
      <p:sp>
        <p:nvSpPr>
          <p:cNvPr id="80" name="Shape 80"/>
          <p:cNvSpPr txBox="1">
            <a:spLocks noGrp="1"/>
          </p:cNvSpPr>
          <p:nvPr>
            <p:ph type="body" idx="1"/>
          </p:nvPr>
        </p:nvSpPr>
        <p:spPr>
          <a:xfrm>
            <a:off x="457200" y="1200150"/>
            <a:ext cx="8492099" cy="2925900"/>
          </a:xfrm>
          <a:prstGeom prst="rect">
            <a:avLst/>
          </a:prstGeom>
        </p:spPr>
        <p:txBody>
          <a:bodyPr lIns="91425" tIns="91425" rIns="91425" bIns="91425" anchor="t" anchorCtr="0">
            <a:noAutofit/>
          </a:bodyPr>
          <a:lstStyle/>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 Sort b[h..k]. */</a:t>
            </a:r>
          </a:p>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public static void </a:t>
            </a:r>
            <a:r>
              <a:rPr lang="en" sz="2000" b="1">
                <a:solidFill>
                  <a:srgbClr val="1155CC"/>
                </a:solidFill>
                <a:latin typeface="Courier New"/>
                <a:ea typeface="Courier New"/>
                <a:cs typeface="Courier New"/>
                <a:sym typeface="Courier New"/>
              </a:rPr>
              <a:t>mS</a:t>
            </a:r>
            <a:r>
              <a:rPr lang="en" sz="2000">
                <a:solidFill>
                  <a:srgbClr val="1155CC"/>
                </a:solidFill>
                <a:latin typeface="Courier New"/>
                <a:ea typeface="Courier New"/>
                <a:cs typeface="Courier New"/>
                <a:sym typeface="Courier New"/>
              </a:rPr>
              <a:t>(Comparable[] b, int h, int k) {</a:t>
            </a:r>
          </a:p>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    	if (h &gt;= k) return;</a:t>
            </a:r>
          </a:p>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    	int e= (h+k)/2;</a:t>
            </a:r>
          </a:p>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    	</a:t>
            </a:r>
            <a:r>
              <a:rPr lang="en" sz="2000" b="1">
                <a:solidFill>
                  <a:srgbClr val="1155CC"/>
                </a:solidFill>
                <a:latin typeface="Courier New"/>
                <a:ea typeface="Courier New"/>
                <a:cs typeface="Courier New"/>
                <a:sym typeface="Courier New"/>
              </a:rPr>
              <a:t>mS(b, h, e);</a:t>
            </a:r>
          </a:p>
          <a:p>
            <a:pPr lvl="0" rtl="0">
              <a:lnSpc>
                <a:spcPct val="115000"/>
              </a:lnSpc>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    	mS(b, e+1, k);</a:t>
            </a:r>
          </a:p>
          <a:p>
            <a:pPr lvl="0" rtl="0">
              <a:lnSpc>
                <a:spcPct val="115000"/>
              </a:lnSpc>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    	merge(b, h, e, k);</a:t>
            </a:r>
            <a:r>
              <a:rPr lang="en" sz="2000">
                <a:solidFill>
                  <a:srgbClr val="1155CC"/>
                </a:solidFill>
                <a:latin typeface="Courier New"/>
                <a:ea typeface="Courier New"/>
                <a:cs typeface="Courier New"/>
                <a:sym typeface="Courier New"/>
              </a:rPr>
              <a:t>	</a:t>
            </a:r>
          </a:p>
          <a:p>
            <a:pPr lvl="0" rtl="0">
              <a:lnSpc>
                <a:spcPct val="115000"/>
              </a:lnSpc>
              <a:spcBef>
                <a:spcPts val="0"/>
              </a:spcBef>
              <a:buNone/>
            </a:pPr>
            <a:r>
              <a:rPr lang="en" sz="2000">
                <a:solidFill>
                  <a:srgbClr val="1155CC"/>
                </a:solidFill>
                <a:latin typeface="Courier New"/>
                <a:ea typeface="Courier New"/>
                <a:cs typeface="Courier New"/>
                <a:sym typeface="Courier New"/>
              </a:rPr>
              <a:t>}</a:t>
            </a:r>
          </a:p>
          <a:p>
            <a:pPr lvl="0" rtl="0">
              <a:lnSpc>
                <a:spcPct val="115000"/>
              </a:lnSpc>
              <a:spcBef>
                <a:spcPts val="0"/>
              </a:spcBef>
              <a:buNone/>
            </a:pPr>
            <a:endParaRPr sz="2000">
              <a:solidFill>
                <a:srgbClr val="1155CC"/>
              </a:solidFill>
              <a:latin typeface="Courier New"/>
              <a:ea typeface="Courier New"/>
              <a:cs typeface="Courier New"/>
              <a:sym typeface="Courier New"/>
            </a:endParaRPr>
          </a:p>
          <a:p>
            <a:pPr lvl="0" rtl="0">
              <a:lnSpc>
                <a:spcPct val="115000"/>
              </a:lnSpc>
              <a:spcBef>
                <a:spcPts val="0"/>
              </a:spcBef>
              <a:buClr>
                <a:schemeClr val="dk1"/>
              </a:buClr>
              <a:buSzPct val="55000"/>
              <a:buFont typeface="Arial"/>
              <a:buNone/>
            </a:pPr>
            <a:r>
              <a:rPr lang="en" sz="2000" b="1">
                <a:solidFill>
                  <a:srgbClr val="38761D"/>
                </a:solidFill>
                <a:latin typeface="Courier New"/>
                <a:ea typeface="Courier New"/>
                <a:cs typeface="Courier New"/>
                <a:sym typeface="Courier New"/>
              </a:rPr>
              <a:t>mS</a:t>
            </a:r>
            <a:r>
              <a:rPr lang="en" sz="2000">
                <a:solidFill>
                  <a:srgbClr val="38761D"/>
                </a:solidFill>
                <a:latin typeface="Courier New"/>
                <a:ea typeface="Courier New"/>
                <a:cs typeface="Courier New"/>
                <a:sym typeface="Courier New"/>
              </a:rPr>
              <a:t> is </a:t>
            </a:r>
            <a:r>
              <a:rPr lang="en" sz="2000" b="1">
                <a:solidFill>
                  <a:srgbClr val="38761D"/>
                </a:solidFill>
                <a:latin typeface="Courier New"/>
                <a:ea typeface="Courier New"/>
                <a:cs typeface="Courier New"/>
                <a:sym typeface="Courier New"/>
              </a:rPr>
              <a:t>mergeSort</a:t>
            </a:r>
            <a:r>
              <a:rPr lang="en" sz="2000">
                <a:solidFill>
                  <a:srgbClr val="38761D"/>
                </a:solidFill>
                <a:latin typeface="Courier New"/>
                <a:ea typeface="Courier New"/>
                <a:cs typeface="Courier New"/>
                <a:sym typeface="Courier New"/>
              </a:rPr>
              <a:t> for readability</a:t>
            </a:r>
          </a:p>
          <a:p>
            <a:pPr>
              <a:spcBef>
                <a:spcPts val="0"/>
              </a:spcBef>
              <a:buNone/>
            </a:pPr>
            <a:endParaRPr sz="2000"/>
          </a:p>
        </p:txBody>
      </p:sp>
      <p:sp>
        <p:nvSpPr>
          <p:cNvPr id="81" name="Shape 81"/>
          <p:cNvSpPr/>
          <p:nvPr/>
        </p:nvSpPr>
        <p:spPr>
          <a:xfrm>
            <a:off x="5671025" y="2468125"/>
            <a:ext cx="2788499"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82" name="Shape 82"/>
          <p:cNvCxnSpPr>
            <a:stCxn id="81" idx="2"/>
          </p:cNvCxnSpPr>
          <p:nvPr/>
        </p:nvCxnSpPr>
        <p:spPr>
          <a:xfrm flipH="1">
            <a:off x="6518974" y="2712925"/>
            <a:ext cx="546300" cy="358200"/>
          </a:xfrm>
          <a:prstGeom prst="straightConnector1">
            <a:avLst/>
          </a:prstGeom>
          <a:noFill/>
          <a:ln w="19050" cap="flat">
            <a:solidFill>
              <a:schemeClr val="dk2"/>
            </a:solidFill>
            <a:prstDash val="solid"/>
            <a:round/>
            <a:headEnd type="none" w="lg" len="lg"/>
            <a:tailEnd type="triangle" w="lg" len="lg"/>
          </a:ln>
        </p:spPr>
      </p:cxnSp>
      <p:cxnSp>
        <p:nvCxnSpPr>
          <p:cNvPr id="83" name="Shape 83"/>
          <p:cNvCxnSpPr>
            <a:stCxn id="81" idx="2"/>
          </p:cNvCxnSpPr>
          <p:nvPr/>
        </p:nvCxnSpPr>
        <p:spPr>
          <a:xfrm>
            <a:off x="7065274" y="2712925"/>
            <a:ext cx="546300" cy="376800"/>
          </a:xfrm>
          <a:prstGeom prst="straightConnector1">
            <a:avLst/>
          </a:prstGeom>
          <a:noFill/>
          <a:ln w="19050" cap="flat">
            <a:solidFill>
              <a:schemeClr val="dk2"/>
            </a:solidFill>
            <a:prstDash val="solid"/>
            <a:round/>
            <a:headEnd type="none" w="lg" len="lg"/>
            <a:tailEnd type="triangle" w="lg" len="lg"/>
          </a:ln>
        </p:spPr>
      </p:cxnSp>
      <p:sp>
        <p:nvSpPr>
          <p:cNvPr id="84" name="Shape 84"/>
          <p:cNvSpPr/>
          <p:nvPr/>
        </p:nvSpPr>
        <p:spPr>
          <a:xfrm>
            <a:off x="5671025" y="3089725"/>
            <a:ext cx="1281599"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5" name="Shape 85"/>
          <p:cNvSpPr/>
          <p:nvPr/>
        </p:nvSpPr>
        <p:spPr>
          <a:xfrm>
            <a:off x="7197950" y="3089725"/>
            <a:ext cx="1281599"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86" name="Shape 86"/>
          <p:cNvCxnSpPr>
            <a:stCxn id="84" idx="2"/>
          </p:cNvCxnSpPr>
          <p:nvPr/>
        </p:nvCxnSpPr>
        <p:spPr>
          <a:xfrm flipH="1">
            <a:off x="6085624" y="3334525"/>
            <a:ext cx="226200" cy="301800"/>
          </a:xfrm>
          <a:prstGeom prst="straightConnector1">
            <a:avLst/>
          </a:prstGeom>
          <a:noFill/>
          <a:ln w="19050" cap="flat">
            <a:solidFill>
              <a:schemeClr val="dk2"/>
            </a:solidFill>
            <a:prstDash val="solid"/>
            <a:round/>
            <a:headEnd type="none" w="lg" len="lg"/>
            <a:tailEnd type="triangle" w="lg" len="lg"/>
          </a:ln>
        </p:spPr>
      </p:cxnSp>
      <p:cxnSp>
        <p:nvCxnSpPr>
          <p:cNvPr id="87" name="Shape 87"/>
          <p:cNvCxnSpPr>
            <a:stCxn id="84" idx="2"/>
          </p:cNvCxnSpPr>
          <p:nvPr/>
        </p:nvCxnSpPr>
        <p:spPr>
          <a:xfrm>
            <a:off x="6311824" y="3334525"/>
            <a:ext cx="244799" cy="282900"/>
          </a:xfrm>
          <a:prstGeom prst="straightConnector1">
            <a:avLst/>
          </a:prstGeom>
          <a:noFill/>
          <a:ln w="19050" cap="flat">
            <a:solidFill>
              <a:schemeClr val="dk2"/>
            </a:solidFill>
            <a:prstDash val="solid"/>
            <a:round/>
            <a:headEnd type="none" w="lg" len="lg"/>
            <a:tailEnd type="triangle" w="lg" len="lg"/>
          </a:ln>
        </p:spPr>
      </p:cxnSp>
      <p:cxnSp>
        <p:nvCxnSpPr>
          <p:cNvPr id="88" name="Shape 88"/>
          <p:cNvCxnSpPr/>
          <p:nvPr/>
        </p:nvCxnSpPr>
        <p:spPr>
          <a:xfrm flipH="1">
            <a:off x="7546849" y="3334525"/>
            <a:ext cx="226200" cy="301799"/>
          </a:xfrm>
          <a:prstGeom prst="straightConnector1">
            <a:avLst/>
          </a:prstGeom>
          <a:noFill/>
          <a:ln w="19050" cap="flat">
            <a:solidFill>
              <a:schemeClr val="dk2"/>
            </a:solidFill>
            <a:prstDash val="solid"/>
            <a:round/>
            <a:headEnd type="none" w="lg" len="lg"/>
            <a:tailEnd type="triangle" w="lg" len="lg"/>
          </a:ln>
        </p:spPr>
      </p:cxnSp>
      <p:cxnSp>
        <p:nvCxnSpPr>
          <p:cNvPr id="89" name="Shape 89"/>
          <p:cNvCxnSpPr/>
          <p:nvPr/>
        </p:nvCxnSpPr>
        <p:spPr>
          <a:xfrm>
            <a:off x="7773050" y="3334525"/>
            <a:ext cx="244800" cy="282900"/>
          </a:xfrm>
          <a:prstGeom prst="straightConnector1">
            <a:avLst/>
          </a:prstGeom>
          <a:noFill/>
          <a:ln w="19050" cap="flat">
            <a:solidFill>
              <a:schemeClr val="dk2"/>
            </a:solidFill>
            <a:prstDash val="solid"/>
            <a:round/>
            <a:headEnd type="none" w="lg" len="lg"/>
            <a:tailEnd type="triangle" w="lg" len="lg"/>
          </a:ln>
        </p:spPr>
      </p:cxnSp>
      <p:sp>
        <p:nvSpPr>
          <p:cNvPr id="90" name="Shape 90"/>
          <p:cNvSpPr/>
          <p:nvPr/>
        </p:nvSpPr>
        <p:spPr>
          <a:xfrm>
            <a:off x="5671025" y="3617425"/>
            <a:ext cx="546299"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 name="Shape 91"/>
          <p:cNvSpPr/>
          <p:nvPr/>
        </p:nvSpPr>
        <p:spPr>
          <a:xfrm>
            <a:off x="6519125" y="3617425"/>
            <a:ext cx="433500"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 name="Shape 92"/>
          <p:cNvSpPr/>
          <p:nvPr/>
        </p:nvSpPr>
        <p:spPr>
          <a:xfrm>
            <a:off x="7197950" y="3617425"/>
            <a:ext cx="433500"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 name="Shape 93"/>
          <p:cNvSpPr/>
          <p:nvPr/>
        </p:nvSpPr>
        <p:spPr>
          <a:xfrm>
            <a:off x="7933250" y="3617425"/>
            <a:ext cx="546299" cy="244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4" name="Shape 94"/>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merge sort</a:t>
            </a:r>
          </a:p>
        </p:txBody>
      </p:sp>
      <p:sp>
        <p:nvSpPr>
          <p:cNvPr id="100" name="Shape 100"/>
          <p:cNvSpPr txBox="1">
            <a:spLocks noGrp="1"/>
          </p:cNvSpPr>
          <p:nvPr>
            <p:ph type="body" idx="1"/>
          </p:nvPr>
        </p:nvSpPr>
        <p:spPr>
          <a:xfrm>
            <a:off x="457200" y="1200150"/>
            <a:ext cx="8492099" cy="2925900"/>
          </a:xfrm>
          <a:prstGeom prst="rect">
            <a:avLst/>
          </a:prstGeom>
        </p:spPr>
        <p:txBody>
          <a:bodyPr lIns="91425" tIns="91425" rIns="91425" bIns="91425" anchor="t" anchorCtr="0">
            <a:noAutofit/>
          </a:bodyPr>
          <a:lstStyle/>
          <a:p>
            <a:pPr lvl="0" rtl="0">
              <a:lnSpc>
                <a:spcPct val="115000"/>
              </a:lnSpc>
              <a:spcBef>
                <a:spcPts val="0"/>
              </a:spcBef>
              <a:buNone/>
            </a:pPr>
            <a:r>
              <a:rPr lang="en" sz="2000" dirty="0">
                <a:solidFill>
                  <a:srgbClr val="1155CC"/>
                </a:solidFill>
                <a:latin typeface="Courier New"/>
                <a:ea typeface="Courier New"/>
                <a:cs typeface="Courier New"/>
                <a:sym typeface="Courier New"/>
              </a:rPr>
              <a:t>/** Sort b[h..k]. */</a:t>
            </a:r>
          </a:p>
          <a:p>
            <a:pPr lvl="0" rtl="0">
              <a:lnSpc>
                <a:spcPct val="115000"/>
              </a:lnSpc>
              <a:spcBef>
                <a:spcPts val="0"/>
              </a:spcBef>
              <a:buNone/>
            </a:pPr>
            <a:r>
              <a:rPr lang="en" sz="2000" dirty="0">
                <a:solidFill>
                  <a:srgbClr val="1155CC"/>
                </a:solidFill>
                <a:latin typeface="Courier New"/>
                <a:ea typeface="Courier New"/>
                <a:cs typeface="Courier New"/>
                <a:sym typeface="Courier New"/>
              </a:rPr>
              <a:t>public static void </a:t>
            </a:r>
            <a:r>
              <a:rPr lang="en" sz="2000" b="1" dirty="0">
                <a:solidFill>
                  <a:srgbClr val="1155CC"/>
                </a:solidFill>
                <a:latin typeface="Courier New"/>
                <a:ea typeface="Courier New"/>
                <a:cs typeface="Courier New"/>
                <a:sym typeface="Courier New"/>
              </a:rPr>
              <a:t>mS</a:t>
            </a:r>
            <a:r>
              <a:rPr lang="en" sz="2000" dirty="0">
                <a:solidFill>
                  <a:srgbClr val="1155CC"/>
                </a:solidFill>
                <a:latin typeface="Courier New"/>
                <a:ea typeface="Courier New"/>
                <a:cs typeface="Courier New"/>
                <a:sym typeface="Courier New"/>
              </a:rPr>
              <a:t>(Comparable[] b, int h, int k) {</a:t>
            </a:r>
          </a:p>
          <a:p>
            <a:pPr lvl="0" rtl="0">
              <a:lnSpc>
                <a:spcPct val="115000"/>
              </a:lnSpc>
              <a:spcBef>
                <a:spcPts val="0"/>
              </a:spcBef>
              <a:buNone/>
            </a:pPr>
            <a:r>
              <a:rPr lang="en" sz="2000" dirty="0">
                <a:solidFill>
                  <a:srgbClr val="1155CC"/>
                </a:solidFill>
                <a:latin typeface="Courier New"/>
                <a:ea typeface="Courier New"/>
                <a:cs typeface="Courier New"/>
                <a:sym typeface="Courier New"/>
              </a:rPr>
              <a:t>    	if (h &gt;= k) return;</a:t>
            </a:r>
          </a:p>
          <a:p>
            <a:pPr lvl="0" rtl="0">
              <a:lnSpc>
                <a:spcPct val="115000"/>
              </a:lnSpc>
              <a:spcBef>
                <a:spcPts val="0"/>
              </a:spcBef>
              <a:buNone/>
            </a:pPr>
            <a:r>
              <a:rPr lang="en" sz="2000" dirty="0">
                <a:solidFill>
                  <a:srgbClr val="1155CC"/>
                </a:solidFill>
                <a:latin typeface="Courier New"/>
                <a:ea typeface="Courier New"/>
                <a:cs typeface="Courier New"/>
                <a:sym typeface="Courier New"/>
              </a:rPr>
              <a:t>    	int e= (h+k)/2;</a:t>
            </a:r>
          </a:p>
          <a:p>
            <a:pPr lvl="0" rtl="0">
              <a:lnSpc>
                <a:spcPct val="115000"/>
              </a:lnSpc>
              <a:spcBef>
                <a:spcPts val="0"/>
              </a:spcBef>
              <a:buNone/>
            </a:pPr>
            <a:r>
              <a:rPr lang="en" sz="2000" dirty="0">
                <a:solidFill>
                  <a:srgbClr val="1155CC"/>
                </a:solidFill>
                <a:latin typeface="Courier New"/>
                <a:ea typeface="Courier New"/>
                <a:cs typeface="Courier New"/>
                <a:sym typeface="Courier New"/>
              </a:rPr>
              <a:t>    	mS(b, h, e);</a:t>
            </a:r>
          </a:p>
          <a:p>
            <a:pPr lvl="0" rtl="0">
              <a:lnSpc>
                <a:spcPct val="115000"/>
              </a:lnSpc>
              <a:spcBef>
                <a:spcPts val="0"/>
              </a:spcBef>
              <a:buNone/>
            </a:pPr>
            <a:r>
              <a:rPr lang="en" sz="2000" dirty="0">
                <a:solidFill>
                  <a:srgbClr val="1155CC"/>
                </a:solidFill>
                <a:latin typeface="Courier New"/>
                <a:ea typeface="Courier New"/>
                <a:cs typeface="Courier New"/>
                <a:sym typeface="Courier New"/>
              </a:rPr>
              <a:t>    	mS(b, e+1, k);</a:t>
            </a:r>
          </a:p>
          <a:p>
            <a:pPr lvl="0" rtl="0">
              <a:lnSpc>
                <a:spcPct val="115000"/>
              </a:lnSpc>
              <a:spcBef>
                <a:spcPts val="0"/>
              </a:spcBef>
              <a:buNone/>
            </a:pPr>
            <a:r>
              <a:rPr lang="en" sz="2000" dirty="0">
                <a:solidFill>
                  <a:srgbClr val="1155CC"/>
                </a:solidFill>
                <a:latin typeface="Courier New"/>
                <a:ea typeface="Courier New"/>
                <a:cs typeface="Courier New"/>
                <a:sym typeface="Courier New"/>
              </a:rPr>
              <a:t>    	merge(b, h, e, k);	</a:t>
            </a:r>
          </a:p>
          <a:p>
            <a:pPr lvl="0" rtl="0">
              <a:lnSpc>
                <a:spcPct val="115000"/>
              </a:lnSpc>
              <a:spcBef>
                <a:spcPts val="0"/>
              </a:spcBef>
              <a:buNone/>
            </a:pPr>
            <a:r>
              <a:rPr lang="en" sz="2000" dirty="0">
                <a:solidFill>
                  <a:srgbClr val="1155CC"/>
                </a:solidFill>
                <a:latin typeface="Courier New"/>
                <a:ea typeface="Courier New"/>
                <a:cs typeface="Courier New"/>
                <a:sym typeface="Courier New"/>
              </a:rPr>
              <a:t>}</a:t>
            </a:r>
          </a:p>
          <a:p>
            <a:pPr lvl="0" rtl="0">
              <a:lnSpc>
                <a:spcPct val="115000"/>
              </a:lnSpc>
              <a:spcBef>
                <a:spcPts val="0"/>
              </a:spcBef>
              <a:buNone/>
            </a:pPr>
            <a:endParaRPr sz="2000" dirty="0">
              <a:solidFill>
                <a:srgbClr val="1155CC"/>
              </a:solidFill>
              <a:latin typeface="Courier New"/>
              <a:ea typeface="Courier New"/>
              <a:cs typeface="Courier New"/>
              <a:sym typeface="Courier New"/>
            </a:endParaRPr>
          </a:p>
          <a:p>
            <a:pPr lvl="0" rtl="0">
              <a:lnSpc>
                <a:spcPct val="115000"/>
              </a:lnSpc>
              <a:spcBef>
                <a:spcPts val="0"/>
              </a:spcBef>
              <a:buNone/>
            </a:pPr>
            <a:r>
              <a:rPr lang="en" sz="2000" b="1" dirty="0">
                <a:solidFill>
                  <a:srgbClr val="38761D"/>
                </a:solidFill>
                <a:latin typeface="Courier New"/>
                <a:ea typeface="Courier New"/>
                <a:cs typeface="Courier New"/>
                <a:sym typeface="Courier New"/>
              </a:rPr>
              <a:t>mS</a:t>
            </a:r>
            <a:r>
              <a:rPr lang="en" sz="2000" dirty="0">
                <a:solidFill>
                  <a:srgbClr val="38761D"/>
                </a:solidFill>
                <a:latin typeface="Courier New"/>
                <a:ea typeface="Courier New"/>
                <a:cs typeface="Courier New"/>
                <a:sym typeface="Courier New"/>
              </a:rPr>
              <a:t> is </a:t>
            </a:r>
            <a:r>
              <a:rPr lang="en" sz="2000" b="1" dirty="0">
                <a:solidFill>
                  <a:srgbClr val="38761D"/>
                </a:solidFill>
                <a:latin typeface="Courier New"/>
                <a:ea typeface="Courier New"/>
                <a:cs typeface="Courier New"/>
                <a:sym typeface="Courier New"/>
              </a:rPr>
              <a:t>mergeSort</a:t>
            </a:r>
            <a:r>
              <a:rPr lang="en" sz="2000" dirty="0">
                <a:solidFill>
                  <a:srgbClr val="38761D"/>
                </a:solidFill>
                <a:latin typeface="Courier New"/>
                <a:ea typeface="Courier New"/>
                <a:cs typeface="Courier New"/>
                <a:sym typeface="Courier New"/>
              </a:rPr>
              <a:t> for readability</a:t>
            </a:r>
          </a:p>
          <a:p>
            <a:pPr lvl="0" rtl="0">
              <a:spcBef>
                <a:spcPts val="0"/>
              </a:spcBef>
              <a:buNone/>
            </a:pPr>
            <a:endParaRPr sz="2000" dirty="0"/>
          </a:p>
        </p:txBody>
      </p:sp>
      <p:sp>
        <p:nvSpPr>
          <p:cNvPr id="101" name="Shape 101"/>
          <p:cNvSpPr txBox="1"/>
          <p:nvPr/>
        </p:nvSpPr>
        <p:spPr>
          <a:xfrm>
            <a:off x="4847668" y="2072475"/>
            <a:ext cx="3988507" cy="2925900"/>
          </a:xfrm>
          <a:prstGeom prst="rect">
            <a:avLst/>
          </a:prstGeom>
          <a:noFill/>
          <a:ln>
            <a:noFill/>
          </a:ln>
        </p:spPr>
        <p:txBody>
          <a:bodyPr lIns="91425" tIns="91425" rIns="91425" bIns="91425" anchor="t" anchorCtr="0">
            <a:noAutofit/>
          </a:bodyPr>
          <a:lstStyle/>
          <a:p>
            <a:pPr marL="457200" lvl="0" indent="-355600" rtl="0">
              <a:lnSpc>
                <a:spcPct val="115000"/>
              </a:lnSpc>
              <a:spcBef>
                <a:spcPts val="0"/>
              </a:spcBef>
              <a:buClr>
                <a:schemeClr val="dk1"/>
              </a:buClr>
              <a:buSzPct val="100000"/>
              <a:buFont typeface="Arial"/>
              <a:buChar char="●"/>
            </a:pPr>
            <a:r>
              <a:rPr lang="en" sz="2000" dirty="0">
                <a:solidFill>
                  <a:schemeClr val="dk1"/>
                </a:solidFill>
              </a:rPr>
              <a:t>We will </a:t>
            </a:r>
            <a:r>
              <a:rPr lang="en" sz="2000" i="1" dirty="0">
                <a:solidFill>
                  <a:schemeClr val="dk1"/>
                </a:solidFill>
              </a:rPr>
              <a:t>count</a:t>
            </a:r>
            <a:r>
              <a:rPr lang="en" sz="2000" dirty="0">
                <a:solidFill>
                  <a:schemeClr val="dk1"/>
                </a:solidFill>
              </a:rPr>
              <a:t> the number of comparisons mS makes</a:t>
            </a:r>
          </a:p>
          <a:p>
            <a:pPr lvl="0" rtl="0">
              <a:lnSpc>
                <a:spcPct val="115000"/>
              </a:lnSpc>
              <a:spcBef>
                <a:spcPts val="0"/>
              </a:spcBef>
              <a:buNone/>
            </a:pPr>
            <a:endParaRPr sz="2000" dirty="0">
              <a:solidFill>
                <a:schemeClr val="dk1"/>
              </a:solidFill>
            </a:endParaRPr>
          </a:p>
          <a:p>
            <a:pPr marL="457200" lvl="0" indent="-355600" rtl="0">
              <a:lnSpc>
                <a:spcPct val="115000"/>
              </a:lnSpc>
              <a:spcBef>
                <a:spcPts val="0"/>
              </a:spcBef>
              <a:buClr>
                <a:schemeClr val="dk1"/>
              </a:buClr>
              <a:buSzPct val="100000"/>
              <a:buFont typeface="Arial"/>
              <a:buChar char="●"/>
            </a:pPr>
            <a:r>
              <a:rPr lang="en" sz="2000" dirty="0">
                <a:solidFill>
                  <a:schemeClr val="dk1"/>
                </a:solidFill>
              </a:rPr>
              <a:t>Use </a:t>
            </a:r>
            <a:r>
              <a:rPr lang="en" sz="2000" b="1" dirty="0">
                <a:solidFill>
                  <a:srgbClr val="FF0000"/>
                </a:solidFill>
                <a:latin typeface="Courier New"/>
                <a:ea typeface="Courier New"/>
                <a:cs typeface="Courier New"/>
                <a:sym typeface="Courier New"/>
              </a:rPr>
              <a:t>T(n)</a:t>
            </a:r>
            <a:r>
              <a:rPr lang="en" sz="2000" dirty="0">
                <a:solidFill>
                  <a:schemeClr val="dk1"/>
                </a:solidFill>
              </a:rPr>
              <a:t> for the number of array element comparisons that </a:t>
            </a:r>
            <a:r>
              <a:rPr lang="en-US" sz="2000" dirty="0" err="1" smtClean="0">
                <a:solidFill>
                  <a:schemeClr val="dk1"/>
                </a:solidFill>
              </a:rPr>
              <a:t>mS</a:t>
            </a:r>
            <a:r>
              <a:rPr lang="en-US" sz="2000" dirty="0" smtClean="0">
                <a:solidFill>
                  <a:schemeClr val="dk1"/>
                </a:solidFill>
              </a:rPr>
              <a:t> </a:t>
            </a:r>
            <a:r>
              <a:rPr lang="en" sz="2000" dirty="0" smtClean="0">
                <a:solidFill>
                  <a:schemeClr val="dk1"/>
                </a:solidFill>
              </a:rPr>
              <a:t>makes </a:t>
            </a:r>
            <a:r>
              <a:rPr lang="en" sz="2000" dirty="0">
                <a:solidFill>
                  <a:schemeClr val="dk1"/>
                </a:solidFill>
              </a:rPr>
              <a:t>on an array </a:t>
            </a:r>
            <a:r>
              <a:rPr lang="en-US" sz="2000" dirty="0" smtClean="0">
                <a:solidFill>
                  <a:schemeClr val="dk1"/>
                </a:solidFill>
              </a:rPr>
              <a:t>segment </a:t>
            </a:r>
            <a:r>
              <a:rPr lang="en" sz="2000" dirty="0" smtClean="0">
                <a:solidFill>
                  <a:schemeClr val="dk1"/>
                </a:solidFill>
              </a:rPr>
              <a:t>of </a:t>
            </a:r>
            <a:r>
              <a:rPr lang="en" sz="2000" dirty="0">
                <a:solidFill>
                  <a:schemeClr val="dk1"/>
                </a:solidFill>
              </a:rPr>
              <a:t>size </a:t>
            </a:r>
            <a:r>
              <a:rPr lang="en" sz="2000" i="1" dirty="0">
                <a:solidFill>
                  <a:schemeClr val="dk1"/>
                </a:solidFill>
              </a:rPr>
              <a:t>n</a:t>
            </a:r>
          </a:p>
        </p:txBody>
      </p:sp>
      <p:sp>
        <p:nvSpPr>
          <p:cNvPr id="102" name="Shape 102"/>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Runtime of merge sort</a:t>
            </a:r>
          </a:p>
        </p:txBody>
      </p:sp>
      <p:sp>
        <p:nvSpPr>
          <p:cNvPr id="108" name="Shape 108"/>
          <p:cNvSpPr txBox="1">
            <a:spLocks noGrp="1"/>
          </p:cNvSpPr>
          <p:nvPr>
            <p:ph type="body" idx="1"/>
          </p:nvPr>
        </p:nvSpPr>
        <p:spPr>
          <a:xfrm>
            <a:off x="457200" y="1200150"/>
            <a:ext cx="8492099" cy="2925900"/>
          </a:xfrm>
          <a:prstGeom prst="rect">
            <a:avLst/>
          </a:prstGeom>
        </p:spPr>
        <p:txBody>
          <a:bodyPr lIns="91425" tIns="91425" rIns="91425" bIns="91425" anchor="t" anchorCtr="0">
            <a:noAutofit/>
          </a:bodyPr>
          <a:lstStyle/>
          <a:p>
            <a:pPr lvl="0" rtl="0">
              <a:lnSpc>
                <a:spcPct val="115000"/>
              </a:lnSpc>
              <a:spcBef>
                <a:spcPts val="0"/>
              </a:spcBef>
              <a:buNone/>
            </a:pPr>
            <a:r>
              <a:rPr lang="en" sz="2000">
                <a:solidFill>
                  <a:srgbClr val="1155CC"/>
                </a:solidFill>
                <a:latin typeface="Courier New"/>
                <a:ea typeface="Courier New"/>
                <a:cs typeface="Courier New"/>
                <a:sym typeface="Courier New"/>
              </a:rPr>
              <a:t>/** Sort b[h..k]. */</a:t>
            </a:r>
          </a:p>
          <a:p>
            <a:pPr lvl="0" rtl="0">
              <a:lnSpc>
                <a:spcPct val="115000"/>
              </a:lnSpc>
              <a:spcBef>
                <a:spcPts val="0"/>
              </a:spcBef>
              <a:buNone/>
            </a:pPr>
            <a:r>
              <a:rPr lang="en" sz="2000">
                <a:solidFill>
                  <a:srgbClr val="1155CC"/>
                </a:solidFill>
                <a:latin typeface="Courier New"/>
                <a:ea typeface="Courier New"/>
                <a:cs typeface="Courier New"/>
                <a:sym typeface="Courier New"/>
              </a:rPr>
              <a:t>public static void </a:t>
            </a:r>
            <a:r>
              <a:rPr lang="en" sz="2000" b="1">
                <a:solidFill>
                  <a:srgbClr val="1155CC"/>
                </a:solidFill>
                <a:latin typeface="Courier New"/>
                <a:ea typeface="Courier New"/>
                <a:cs typeface="Courier New"/>
                <a:sym typeface="Courier New"/>
              </a:rPr>
              <a:t>mS</a:t>
            </a:r>
            <a:r>
              <a:rPr lang="en" sz="2000">
                <a:solidFill>
                  <a:srgbClr val="1155CC"/>
                </a:solidFill>
                <a:latin typeface="Courier New"/>
                <a:ea typeface="Courier New"/>
                <a:cs typeface="Courier New"/>
                <a:sym typeface="Courier New"/>
              </a:rPr>
              <a:t>(Comparable[] b, int h, int k) {</a:t>
            </a:r>
          </a:p>
          <a:p>
            <a:pPr lvl="0" rtl="0">
              <a:lnSpc>
                <a:spcPct val="115000"/>
              </a:lnSpc>
              <a:spcBef>
                <a:spcPts val="0"/>
              </a:spcBef>
              <a:buNone/>
            </a:pPr>
            <a:r>
              <a:rPr lang="en" sz="2000" b="1">
                <a:solidFill>
                  <a:srgbClr val="1155CC"/>
                </a:solidFill>
                <a:latin typeface="Courier New"/>
                <a:ea typeface="Courier New"/>
                <a:cs typeface="Courier New"/>
                <a:sym typeface="Courier New"/>
              </a:rPr>
              <a:t>    	if (h &gt;= k) return;</a:t>
            </a:r>
          </a:p>
          <a:p>
            <a:pPr lvl="0" rtl="0">
              <a:lnSpc>
                <a:spcPct val="115000"/>
              </a:lnSpc>
              <a:spcBef>
                <a:spcPts val="0"/>
              </a:spcBef>
              <a:buNone/>
            </a:pPr>
            <a:r>
              <a:rPr lang="en" sz="2000">
                <a:solidFill>
                  <a:srgbClr val="1155CC"/>
                </a:solidFill>
                <a:latin typeface="Courier New"/>
                <a:ea typeface="Courier New"/>
                <a:cs typeface="Courier New"/>
                <a:sym typeface="Courier New"/>
              </a:rPr>
              <a:t>    	int e= (h+k)/2;</a:t>
            </a:r>
          </a:p>
          <a:p>
            <a:pPr lvl="0" rtl="0">
              <a:lnSpc>
                <a:spcPct val="115000"/>
              </a:lnSpc>
              <a:spcBef>
                <a:spcPts val="0"/>
              </a:spcBef>
              <a:buNone/>
            </a:pPr>
            <a:r>
              <a:rPr lang="en" sz="2000">
                <a:solidFill>
                  <a:srgbClr val="1155CC"/>
                </a:solidFill>
                <a:latin typeface="Courier New"/>
                <a:ea typeface="Courier New"/>
                <a:cs typeface="Courier New"/>
                <a:sym typeface="Courier New"/>
              </a:rPr>
              <a:t>    	mS(b, h, e);</a:t>
            </a:r>
          </a:p>
          <a:p>
            <a:pPr lvl="0" rtl="0">
              <a:lnSpc>
                <a:spcPct val="115000"/>
              </a:lnSpc>
              <a:spcBef>
                <a:spcPts val="0"/>
              </a:spcBef>
              <a:buNone/>
            </a:pPr>
            <a:r>
              <a:rPr lang="en" sz="2000">
                <a:solidFill>
                  <a:srgbClr val="1155CC"/>
                </a:solidFill>
                <a:latin typeface="Courier New"/>
                <a:ea typeface="Courier New"/>
                <a:cs typeface="Courier New"/>
                <a:sym typeface="Courier New"/>
              </a:rPr>
              <a:t>    	mS(b, e+1, k);</a:t>
            </a:r>
          </a:p>
          <a:p>
            <a:pPr lvl="0" rtl="0">
              <a:lnSpc>
                <a:spcPct val="115000"/>
              </a:lnSpc>
              <a:spcBef>
                <a:spcPts val="0"/>
              </a:spcBef>
              <a:buNone/>
            </a:pPr>
            <a:r>
              <a:rPr lang="en" sz="2000">
                <a:solidFill>
                  <a:srgbClr val="1155CC"/>
                </a:solidFill>
                <a:latin typeface="Courier New"/>
                <a:ea typeface="Courier New"/>
                <a:cs typeface="Courier New"/>
                <a:sym typeface="Courier New"/>
              </a:rPr>
              <a:t>    	merge(b, h, e, k);	</a:t>
            </a:r>
          </a:p>
          <a:p>
            <a:pPr lvl="0" rtl="0">
              <a:lnSpc>
                <a:spcPct val="115000"/>
              </a:lnSpc>
              <a:spcBef>
                <a:spcPts val="0"/>
              </a:spcBef>
              <a:buNone/>
            </a:pPr>
            <a:r>
              <a:rPr lang="en" sz="2000">
                <a:solidFill>
                  <a:srgbClr val="1155CC"/>
                </a:solidFill>
                <a:latin typeface="Courier New"/>
                <a:ea typeface="Courier New"/>
                <a:cs typeface="Courier New"/>
                <a:sym typeface="Courier New"/>
              </a:rPr>
              <a:t>}</a:t>
            </a:r>
          </a:p>
        </p:txBody>
      </p:sp>
      <p:sp>
        <p:nvSpPr>
          <p:cNvPr id="109" name="Shape 109"/>
          <p:cNvSpPr txBox="1"/>
          <p:nvPr/>
        </p:nvSpPr>
        <p:spPr>
          <a:xfrm>
            <a:off x="1020600" y="3918850"/>
            <a:ext cx="6591000" cy="9663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2000">
                <a:solidFill>
                  <a:schemeClr val="dk1"/>
                </a:solidFill>
              </a:rPr>
              <a:t>Use </a:t>
            </a:r>
            <a:r>
              <a:rPr lang="en" sz="2000" b="1">
                <a:solidFill>
                  <a:schemeClr val="accent1"/>
                </a:solidFill>
                <a:latin typeface="Courier New"/>
                <a:ea typeface="Courier New"/>
                <a:cs typeface="Courier New"/>
                <a:sym typeface="Courier New"/>
              </a:rPr>
              <a:t>T(n)</a:t>
            </a:r>
            <a:r>
              <a:rPr lang="en" sz="2000">
                <a:solidFill>
                  <a:schemeClr val="dk1"/>
                </a:solidFill>
              </a:rPr>
              <a:t> for the number of array element comparisons that mergeSort makes on an array of size </a:t>
            </a:r>
            <a:r>
              <a:rPr lang="en" sz="2000" i="1">
                <a:solidFill>
                  <a:schemeClr val="dk1"/>
                </a:solidFill>
              </a:rPr>
              <a:t>n</a:t>
            </a:r>
          </a:p>
        </p:txBody>
      </p:sp>
      <p:sp>
        <p:nvSpPr>
          <p:cNvPr id="110" name="Shape 110"/>
          <p:cNvSpPr txBox="1"/>
          <p:nvPr/>
        </p:nvSpPr>
        <p:spPr>
          <a:xfrm>
            <a:off x="5915975" y="2562325"/>
            <a:ext cx="2619000" cy="966300"/>
          </a:xfrm>
          <a:prstGeom prst="rect">
            <a:avLst/>
          </a:prstGeom>
          <a:noFill/>
          <a:ln>
            <a:noFill/>
          </a:ln>
        </p:spPr>
        <p:txBody>
          <a:bodyPr lIns="91425" tIns="91425" rIns="91425" bIns="91425" anchor="t" anchorCtr="0">
            <a:noAutofit/>
          </a:bodyPr>
          <a:lstStyle/>
          <a:p>
            <a:pPr rtl="0">
              <a:spcBef>
                <a:spcPts val="0"/>
              </a:spcBef>
              <a:buNone/>
            </a:pPr>
            <a:r>
              <a:rPr lang="en" sz="2400" b="1">
                <a:solidFill>
                  <a:schemeClr val="accent1"/>
                </a:solidFill>
                <a:latin typeface="Courier New"/>
                <a:ea typeface="Courier New"/>
                <a:cs typeface="Courier New"/>
                <a:sym typeface="Courier New"/>
              </a:rPr>
              <a:t>T(0) = 0</a:t>
            </a:r>
          </a:p>
          <a:p>
            <a:pPr>
              <a:spcBef>
                <a:spcPts val="0"/>
              </a:spcBef>
              <a:buNone/>
            </a:pPr>
            <a:r>
              <a:rPr lang="en" sz="2400" b="1">
                <a:solidFill>
                  <a:schemeClr val="accent1"/>
                </a:solidFill>
                <a:latin typeface="Courier New"/>
                <a:ea typeface="Courier New"/>
                <a:cs typeface="Courier New"/>
                <a:sym typeface="Courier New"/>
              </a:rPr>
              <a:t>T(1) = 0</a:t>
            </a:r>
          </a:p>
        </p:txBody>
      </p:sp>
      <p:cxnSp>
        <p:nvCxnSpPr>
          <p:cNvPr id="111" name="Shape 111"/>
          <p:cNvCxnSpPr/>
          <p:nvPr/>
        </p:nvCxnSpPr>
        <p:spPr>
          <a:xfrm rot="10800000">
            <a:off x="4521974" y="2317300"/>
            <a:ext cx="1262100" cy="508799"/>
          </a:xfrm>
          <a:prstGeom prst="straightConnector1">
            <a:avLst/>
          </a:prstGeom>
          <a:noFill/>
          <a:ln w="19050" cap="flat">
            <a:solidFill>
              <a:schemeClr val="accent1"/>
            </a:solidFill>
            <a:prstDash val="solid"/>
            <a:round/>
            <a:headEnd type="none" w="lg" len="lg"/>
            <a:tailEnd type="triangle" w="lg" len="lg"/>
          </a:ln>
        </p:spPr>
      </p:cxnSp>
      <p:sp>
        <p:nvSpPr>
          <p:cNvPr id="112" name="Shape 112"/>
          <p:cNvSpPr txBox="1"/>
          <p:nvPr/>
        </p:nvSpPr>
        <p:spPr>
          <a:xfrm>
            <a:off x="6471775" y="0"/>
            <a:ext cx="26720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Merge Sort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620</TotalTime>
  <Words>3530</Words>
  <Application>Microsoft Macintosh PowerPoint</Application>
  <PresentationFormat>On-screen Show (16:9)</PresentationFormat>
  <Paragraphs>415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swiss</vt:lpstr>
      <vt:lpstr>Recitation 11</vt:lpstr>
      <vt:lpstr>Review: Big O definition</vt:lpstr>
      <vt:lpstr>Example:  n+6 is O(n)</vt:lpstr>
      <vt:lpstr>Review: Big O </vt:lpstr>
      <vt:lpstr>Review: Big O</vt:lpstr>
      <vt:lpstr>Merge Sort</vt:lpstr>
      <vt:lpstr>Runtime of merge sort</vt:lpstr>
      <vt:lpstr>Runtime of merge sort</vt:lpstr>
      <vt:lpstr>Runtime of merge sort</vt:lpstr>
      <vt:lpstr>Runtime of merge sort</vt:lpstr>
      <vt:lpstr>Runtime of merge</vt:lpstr>
      <vt:lpstr>Runtime of merge</vt:lpstr>
      <vt:lpstr>Runtime of merge sort</vt:lpstr>
      <vt:lpstr>Runtime </vt:lpstr>
      <vt:lpstr>Proof by recursion tree</vt:lpstr>
      <vt:lpstr>Inductive proof</vt:lpstr>
      <vt:lpstr>Inductive proof</vt:lpstr>
      <vt:lpstr>Proof: lg(n) = lg(2n) - 1</vt:lpstr>
      <vt:lpstr>Merge sort vs Quicksort</vt:lpstr>
      <vt:lpstr>Quicksort</vt:lpstr>
      <vt:lpstr>Quicksort </vt:lpstr>
      <vt:lpstr>Runtime of Quicksort</vt:lpstr>
      <vt:lpstr>Runtime of Quicksort</vt:lpstr>
      <vt:lpstr>Runtime of Quicksort</vt:lpstr>
      <vt:lpstr>Worst-case Quicksort</vt:lpstr>
      <vt:lpstr>Runtime of Quicksort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11</dc:title>
  <cp:lastModifiedBy>David Gries</cp:lastModifiedBy>
  <cp:revision>29</cp:revision>
  <dcterms:modified xsi:type="dcterms:W3CDTF">2015-04-20T17:20:15Z</dcterms:modified>
</cp:coreProperties>
</file>