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39.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33.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43.xml"/>
  <Override ContentType="application/vnd.openxmlformats-officedocument.presentationml.notesSlide+xml" PartName="/ppt/notesSlides/notesSlide37.xml"/>
  <Override ContentType="application/vnd.openxmlformats-officedocument.presentationml.notesSlide+xml" PartName="/ppt/notesSlides/notesSlide32.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35.xml"/>
  <Override ContentType="application/vnd.openxmlformats-officedocument.presentationml.notesSlide+xml" PartName="/ppt/notesSlides/notesSlide31.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41.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42.xml"/>
  <Override ContentType="application/vnd.openxmlformats-officedocument.presentationml.notesSlide+xml" PartName="/ppt/notesSlides/notesSlide38.xml"/>
  <Override ContentType="application/vnd.openxmlformats-officedocument.presentationml.notesSlide+xml" PartName="/ppt/notesSlides/notesSlide28.xml"/>
  <Override ContentType="application/vnd.openxmlformats-officedocument.presentationml.notesSlide+xml" PartName="/ppt/notesSlides/notesSlide40.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45.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44.xml"/>
  <Override ContentType="application/vnd.openxmlformats-officedocument.presentationml.notesSlide+xml" PartName="/ppt/notesSlides/notesSlide46.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34.xml"/>
  <Override ContentType="application/vnd.openxmlformats-officedocument.presentationml.notesSlide+xml" PartName="/ppt/notesSlides/notesSlide21.xml"/>
  <Override ContentType="application/vnd.openxmlformats-officedocument.presentationml.notesSlide+xml" PartName="/ppt/notesSlides/notesSlide36.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comments+xml" PartName="/ppt/comments/comment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commentAuthors+xml" PartName="/ppt/commentAuthor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37.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45.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33.xml"/>
  <Override ContentType="application/vnd.openxmlformats-officedocument.presentationml.slide+xml" PartName="/ppt/slides/slide36.xml"/>
  <Override ContentType="application/vnd.openxmlformats-officedocument.presentationml.slide+xml" PartName="/ppt/slides/slide35.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3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42.xml"/>
  <Override ContentType="application/vnd.openxmlformats-officedocument.presentationml.slide+xml" PartName="/ppt/slides/slide31.xml"/>
  <Override ContentType="application/vnd.openxmlformats-officedocument.presentationml.slide+xml" PartName="/ppt/slides/slide43.xml"/>
  <Override ContentType="application/vnd.openxmlformats-officedocument.presentationml.slide+xml" PartName="/ppt/slides/slide40.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4.xml"/>
  <Override ContentType="application/vnd.openxmlformats-officedocument.presentationml.slide+xml" PartName="/ppt/slides/slide38.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46.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41.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3" name="Eric Chahi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B432E032-7AD5-4F97-B07D-C3626BA1A46B}">
  <a:tblStyle styleId="{B432E032-7AD5-4F97-B07D-C3626BA1A46B}" styleName="Table_0">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 styleId="{644E5298-1C1C-411A-B01C-D8CE43C4333D}" styleName="Table_1">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 styleId="{4EE96886-B374-429C-9AC1-FDC696A37573}" styleName="Table_2">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39" Type="http://schemas.openxmlformats.org/officeDocument/2006/relationships/slide" Target="slides/slide33.xml"/><Relationship Id="rId38" Type="http://schemas.openxmlformats.org/officeDocument/2006/relationships/slide" Target="slides/slide32.xml"/><Relationship Id="rId37" Type="http://schemas.openxmlformats.org/officeDocument/2006/relationships/slide" Target="slides/slide31.xml"/><Relationship Id="rId19" Type="http://schemas.openxmlformats.org/officeDocument/2006/relationships/slide" Target="slides/slide13.xml"/><Relationship Id="rId36" Type="http://schemas.openxmlformats.org/officeDocument/2006/relationships/slide" Target="slides/slide30.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30" Type="http://schemas.openxmlformats.org/officeDocument/2006/relationships/slide" Target="slides/slide24.xml"/><Relationship Id="rId12" Type="http://schemas.openxmlformats.org/officeDocument/2006/relationships/slide" Target="slides/slide6.xml"/><Relationship Id="rId31" Type="http://schemas.openxmlformats.org/officeDocument/2006/relationships/slide" Target="slides/slide25.xml"/><Relationship Id="rId13" Type="http://schemas.openxmlformats.org/officeDocument/2006/relationships/slide" Target="slides/slide7.xml"/><Relationship Id="rId10" Type="http://schemas.openxmlformats.org/officeDocument/2006/relationships/slide" Target="slides/slide4.xml"/><Relationship Id="rId11" Type="http://schemas.openxmlformats.org/officeDocument/2006/relationships/slide" Target="slides/slide5.xml"/><Relationship Id="rId34" Type="http://schemas.openxmlformats.org/officeDocument/2006/relationships/slide" Target="slides/slide28.xml"/><Relationship Id="rId35" Type="http://schemas.openxmlformats.org/officeDocument/2006/relationships/slide" Target="slides/slide29.xml"/><Relationship Id="rId32" Type="http://schemas.openxmlformats.org/officeDocument/2006/relationships/slide" Target="slides/slide26.xml"/><Relationship Id="rId33" Type="http://schemas.openxmlformats.org/officeDocument/2006/relationships/slide" Target="slides/slide27.xml"/><Relationship Id="rId52" Type="http://schemas.openxmlformats.org/officeDocument/2006/relationships/slide" Target="slides/slide46.xml"/><Relationship Id="rId51" Type="http://schemas.openxmlformats.org/officeDocument/2006/relationships/slide" Target="slides/slide45.xml"/><Relationship Id="rId50" Type="http://schemas.openxmlformats.org/officeDocument/2006/relationships/slide" Target="slides/slide44.xml"/><Relationship Id="rId48" Type="http://schemas.openxmlformats.org/officeDocument/2006/relationships/slide" Target="slides/slide42.xml"/><Relationship Id="rId47" Type="http://schemas.openxmlformats.org/officeDocument/2006/relationships/slide" Target="slides/slide41.xml"/><Relationship Id="rId29" Type="http://schemas.openxmlformats.org/officeDocument/2006/relationships/slide" Target="slides/slide23.xml"/><Relationship Id="rId49" Type="http://schemas.openxmlformats.org/officeDocument/2006/relationships/slide" Target="slides/slide4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 Type="http://schemas.openxmlformats.org/officeDocument/2006/relationships/presProps" Target="presProps.xml"/><Relationship Id="rId21" Type="http://schemas.openxmlformats.org/officeDocument/2006/relationships/slide" Target="slides/slide15.xml"/><Relationship Id="rId40" Type="http://schemas.openxmlformats.org/officeDocument/2006/relationships/slide" Target="slides/slide34.xml"/><Relationship Id="rId1" Type="http://schemas.openxmlformats.org/officeDocument/2006/relationships/theme" Target="theme/theme1.xml"/><Relationship Id="rId22" Type="http://schemas.openxmlformats.org/officeDocument/2006/relationships/slide" Target="slides/slide16.xml"/><Relationship Id="rId41" Type="http://schemas.openxmlformats.org/officeDocument/2006/relationships/slide" Target="slides/slide35.xml"/><Relationship Id="rId4" Type="http://schemas.openxmlformats.org/officeDocument/2006/relationships/commentAuthors" Target="commentAuthors.xml"/><Relationship Id="rId23" Type="http://schemas.openxmlformats.org/officeDocument/2006/relationships/slide" Target="slides/slide17.xml"/><Relationship Id="rId42" Type="http://schemas.openxmlformats.org/officeDocument/2006/relationships/slide" Target="slides/slide36.xml"/><Relationship Id="rId3" Type="http://schemas.openxmlformats.org/officeDocument/2006/relationships/tableStyles" Target="tableStyles.xml"/><Relationship Id="rId24" Type="http://schemas.openxmlformats.org/officeDocument/2006/relationships/slide" Target="slides/slide18.xml"/><Relationship Id="rId43" Type="http://schemas.openxmlformats.org/officeDocument/2006/relationships/slide" Target="slides/slide37.xml"/><Relationship Id="rId44" Type="http://schemas.openxmlformats.org/officeDocument/2006/relationships/slide" Target="slides/slide38.xml"/><Relationship Id="rId45" Type="http://schemas.openxmlformats.org/officeDocument/2006/relationships/slide" Target="slides/slide39.xml"/><Relationship Id="rId46" Type="http://schemas.openxmlformats.org/officeDocument/2006/relationships/slide" Target="slides/slide40.xml"/><Relationship Id="rId20" Type="http://schemas.openxmlformats.org/officeDocument/2006/relationships/slide" Target="slides/slide14.xml"/><Relationship Id="rId9"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Master" Target="slideMasters/slideMaster1.xml"/><Relationship Id="rId8" Type="http://schemas.openxmlformats.org/officeDocument/2006/relationships/slide" Target="slides/slide2.xml"/><Relationship Id="rId7"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This is a good slide but if we need to cut more, I'd say that it's okay to cut this one.
We also have a representation on slide 35 on deleting elements.</p:text>
  </p:cm>
  <p:cm authorId="0" idx="2">
    <p:pos x="6000" y="100"/>
    <p:text>Not sure if we can squeeze this in</p:text>
  </p:cm>
  <p:cm authorId="0" idx="3">
    <p:pos x="6000" y="200"/>
    <p:text>Not sure if slide is 100% necessary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2" name="Shape 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14" name="Shape 2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t/>
            </a:r>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400"/>
              <a:t>If our hash function is O(1), then these operations will </a:t>
            </a:r>
            <a:r>
              <a:rPr b="1" lang="en" sz="1400"/>
              <a:t>also</a:t>
            </a:r>
            <a:r>
              <a:rPr lang="en" sz="1400"/>
              <a:t> be O(1)!</a:t>
            </a:r>
          </a:p>
          <a:p>
            <a:pPr rtl="0">
              <a:spcBef>
                <a:spcPts val="0"/>
              </a:spcBef>
              <a:buNone/>
            </a:pPr>
            <a:r>
              <a:t/>
            </a:r>
            <a:endParaRPr sz="1400"/>
          </a:p>
          <a:p>
            <a:pPr lvl="0" rtl="0">
              <a:spcBef>
                <a:spcPts val="0"/>
              </a:spcBef>
              <a:buNone/>
            </a:pPr>
            <a:r>
              <a:rPr lang="en" sz="1400"/>
              <a:t>Again, this is just the basic concept. Collision resolution comes next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29" name="Shape 2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58" name="Shape 2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65" name="Shape 26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400">
                <a:solidFill>
                  <a:schemeClr val="dk1"/>
                </a:solidFill>
              </a:rPr>
              <a:t>we want the hash function to be fast</a:t>
            </a:r>
          </a:p>
          <a:p>
            <a:pPr indent="-317500" lvl="0" marL="457200" rtl="0">
              <a:spcBef>
                <a:spcPts val="0"/>
              </a:spcBef>
              <a:buClr>
                <a:schemeClr val="dk1"/>
              </a:buClr>
              <a:buSzPct val="100000"/>
              <a:buFont typeface="Arial"/>
              <a:buChar char="●"/>
            </a:pPr>
            <a:r>
              <a:rPr lang="en" sz="1400">
                <a:solidFill>
                  <a:schemeClr val="dk1"/>
                </a:solidFill>
              </a:rPr>
              <a:t>If getting a perfect hash function means a massive checks of all possible inputs and giving it a different index, it ends up being 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92" name="Shape 2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Give a high-high-level of both approaches here.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5" name="Shape 295"/>
        <p:cNvGrpSpPr/>
        <p:nvPr/>
      </p:nvGrpSpPr>
      <p:grpSpPr>
        <a:xfrm>
          <a:off x="0" y="0"/>
          <a:ext cx="0" cy="0"/>
          <a:chOff x="0" y="0"/>
          <a:chExt cx="0" cy="0"/>
        </a:xfrm>
      </p:grpSpPr>
      <p:sp>
        <p:nvSpPr>
          <p:cNvPr id="296" name="Shape 2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97" name="Shape 2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28" name="Shape 32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1" name="Shape 361"/>
        <p:cNvGrpSpPr/>
        <p:nvPr/>
      </p:nvGrpSpPr>
      <p:grpSpPr>
        <a:xfrm>
          <a:off x="0" y="0"/>
          <a:ext cx="0" cy="0"/>
          <a:chOff x="0" y="0"/>
          <a:chExt cx="0" cy="0"/>
        </a:xfrm>
      </p:grpSpPr>
      <p:sp>
        <p:nvSpPr>
          <p:cNvPr id="362" name="Shape 3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63" name="Shape 3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400"/>
              <a:t>add will linearly search through the linked list in order to make sure the key (“CA” in this case) isn’t already in the hashtable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0" name="Shape 400"/>
        <p:cNvGrpSpPr/>
        <p:nvPr/>
      </p:nvGrpSpPr>
      <p:grpSpPr>
        <a:xfrm>
          <a:off x="0" y="0"/>
          <a:ext cx="0" cy="0"/>
          <a:chOff x="0" y="0"/>
          <a:chExt cx="0" cy="0"/>
        </a:xfrm>
      </p:grpSpPr>
      <p:sp>
        <p:nvSpPr>
          <p:cNvPr id="401" name="Shape 4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02" name="Shape 4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Run through the contains method with chaining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9" name="Shape 409"/>
        <p:cNvGrpSpPr/>
        <p:nvPr/>
      </p:nvGrpSpPr>
      <p:grpSpPr>
        <a:xfrm>
          <a:off x="0" y="0"/>
          <a:ext cx="0" cy="0"/>
          <a:chOff x="0" y="0"/>
          <a:chExt cx="0" cy="0"/>
        </a:xfrm>
      </p:grpSpPr>
      <p:sp>
        <p:nvSpPr>
          <p:cNvPr id="410" name="Shape 41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11" name="Shape 4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6" name="Shape 416"/>
        <p:cNvGrpSpPr/>
        <p:nvPr/>
      </p:nvGrpSpPr>
      <p:grpSpPr>
        <a:xfrm>
          <a:off x="0" y="0"/>
          <a:ext cx="0" cy="0"/>
          <a:chOff x="0" y="0"/>
          <a:chExt cx="0" cy="0"/>
        </a:xfrm>
      </p:grpSpPr>
      <p:sp>
        <p:nvSpPr>
          <p:cNvPr id="417" name="Shape 4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18" name="Shape 4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23" name="Shape 4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0" name="Shape 450"/>
        <p:cNvGrpSpPr/>
        <p:nvPr/>
      </p:nvGrpSpPr>
      <p:grpSpPr>
        <a:xfrm>
          <a:off x="0" y="0"/>
          <a:ext cx="0" cy="0"/>
          <a:chOff x="0" y="0"/>
          <a:chExt cx="0" cy="0"/>
        </a:xfrm>
      </p:grpSpPr>
      <p:sp>
        <p:nvSpPr>
          <p:cNvPr id="451" name="Shape 4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52" name="Shape 4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9" name="Shape 479"/>
        <p:cNvGrpSpPr/>
        <p:nvPr/>
      </p:nvGrpSpPr>
      <p:grpSpPr>
        <a:xfrm>
          <a:off x="0" y="0"/>
          <a:ext cx="0" cy="0"/>
          <a:chOff x="0" y="0"/>
          <a:chExt cx="0" cy="0"/>
        </a:xfrm>
      </p:grpSpPr>
      <p:sp>
        <p:nvSpPr>
          <p:cNvPr id="480" name="Shape 4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81" name="Shape 4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0" name="Shape 510"/>
        <p:cNvGrpSpPr/>
        <p:nvPr/>
      </p:nvGrpSpPr>
      <p:grpSpPr>
        <a:xfrm>
          <a:off x="0" y="0"/>
          <a:ext cx="0" cy="0"/>
          <a:chOff x="0" y="0"/>
          <a:chExt cx="0" cy="0"/>
        </a:xfrm>
      </p:grpSpPr>
      <p:sp>
        <p:nvSpPr>
          <p:cNvPr id="511" name="Shape 5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12" name="Shape 5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0" name="Shape 520"/>
        <p:cNvGrpSpPr/>
        <p:nvPr/>
      </p:nvGrpSpPr>
      <p:grpSpPr>
        <a:xfrm>
          <a:off x="0" y="0"/>
          <a:ext cx="0" cy="0"/>
          <a:chOff x="0" y="0"/>
          <a:chExt cx="0" cy="0"/>
        </a:xfrm>
      </p:grpSpPr>
      <p:sp>
        <p:nvSpPr>
          <p:cNvPr id="521" name="Shape 5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22" name="Shape 5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7" name="Shape 527"/>
        <p:cNvGrpSpPr/>
        <p:nvPr/>
      </p:nvGrpSpPr>
      <p:grpSpPr>
        <a:xfrm>
          <a:off x="0" y="0"/>
          <a:ext cx="0" cy="0"/>
          <a:chOff x="0" y="0"/>
          <a:chExt cx="0" cy="0"/>
        </a:xfrm>
      </p:grpSpPr>
      <p:sp>
        <p:nvSpPr>
          <p:cNvPr id="528" name="Shape 52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29" name="Shape 52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The higher the load factor, the larger number of probes that is expected to find the value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9" name="Shape 559"/>
        <p:cNvGrpSpPr/>
        <p:nvPr/>
      </p:nvGrpSpPr>
      <p:grpSpPr>
        <a:xfrm>
          <a:off x="0" y="0"/>
          <a:ext cx="0" cy="0"/>
          <a:chOff x="0" y="0"/>
          <a:chExt cx="0" cy="0"/>
        </a:xfrm>
      </p:grpSpPr>
      <p:sp>
        <p:nvSpPr>
          <p:cNvPr id="560" name="Shape 5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61" name="Shape 5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3" name="Shape 593"/>
        <p:cNvGrpSpPr/>
        <p:nvPr/>
      </p:nvGrpSpPr>
      <p:grpSpPr>
        <a:xfrm>
          <a:off x="0" y="0"/>
          <a:ext cx="0" cy="0"/>
          <a:chOff x="0" y="0"/>
          <a:chExt cx="0" cy="0"/>
        </a:xfrm>
      </p:grpSpPr>
      <p:sp>
        <p:nvSpPr>
          <p:cNvPr id="594" name="Shape 59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95" name="Shape 59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rPr lang="en" sz="1400"/>
              <a:t>Note that for </a:t>
            </a:r>
            <a:r>
              <a:rPr b="1" lang="en" sz="1400">
                <a:solidFill>
                  <a:srgbClr val="1155CC"/>
                </a:solidFill>
                <a:latin typeface="Courier New"/>
                <a:ea typeface="Courier New"/>
                <a:cs typeface="Courier New"/>
                <a:sym typeface="Courier New"/>
              </a:rPr>
              <a:t>add </a:t>
            </a:r>
            <a:r>
              <a:rPr lang="en" sz="1400"/>
              <a:t>you need to search linearly to find if the value exists already in the case where you would need to replace it.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2" name="Shape 602"/>
        <p:cNvGrpSpPr/>
        <p:nvPr/>
      </p:nvGrpSpPr>
      <p:grpSpPr>
        <a:xfrm>
          <a:off x="0" y="0"/>
          <a:ext cx="0" cy="0"/>
          <a:chOff x="0" y="0"/>
          <a:chExt cx="0" cy="0"/>
        </a:xfrm>
      </p:grpSpPr>
      <p:sp>
        <p:nvSpPr>
          <p:cNvPr id="603" name="Shape 6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04" name="Shape 60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9" name="Shape 609"/>
        <p:cNvGrpSpPr/>
        <p:nvPr/>
      </p:nvGrpSpPr>
      <p:grpSpPr>
        <a:xfrm>
          <a:off x="0" y="0"/>
          <a:ext cx="0" cy="0"/>
          <a:chOff x="0" y="0"/>
          <a:chExt cx="0" cy="0"/>
        </a:xfrm>
      </p:grpSpPr>
      <p:sp>
        <p:nvSpPr>
          <p:cNvPr id="610" name="Shape 61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11" name="Shape 6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9" name="Shape 659"/>
        <p:cNvGrpSpPr/>
        <p:nvPr/>
      </p:nvGrpSpPr>
      <p:grpSpPr>
        <a:xfrm>
          <a:off x="0" y="0"/>
          <a:ext cx="0" cy="0"/>
          <a:chOff x="0" y="0"/>
          <a:chExt cx="0" cy="0"/>
        </a:xfrm>
      </p:grpSpPr>
      <p:sp>
        <p:nvSpPr>
          <p:cNvPr id="660" name="Shape 66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1" name="Shape 66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400"/>
              <a:t>clustering is more problematic with linear probing. Quadratic probing attempts to solve this</a:t>
            </a:r>
          </a:p>
          <a:p>
            <a:pPr rtl="0">
              <a:spcBef>
                <a:spcPts val="0"/>
              </a:spcBef>
              <a:buNone/>
            </a:pPr>
            <a:r>
              <a:t/>
            </a:r>
            <a:endParaRPr sz="1400"/>
          </a:p>
          <a:p>
            <a:pPr lvl="0" rtl="0">
              <a:spcBef>
                <a:spcPts val="0"/>
              </a:spcBef>
              <a:buNone/>
            </a:pPr>
            <a:r>
              <a:rPr lang="en" sz="1400"/>
              <a:t>Reason why clustering is particularly bad: With chaining, if lots of keys hash to the same index it will decrease performance. But keys can hash to nearby indices without affecting each other. With probing, if two keys hash to indices </a:t>
            </a:r>
            <a:r>
              <a:rPr b="1" i="1" lang="en" sz="1400"/>
              <a:t>nearby</a:t>
            </a:r>
            <a:r>
              <a:rPr lang="en" sz="1400"/>
              <a:t> in the probe sequence, it will affect the performance of both.</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7" name="Shape 667"/>
        <p:cNvGrpSpPr/>
        <p:nvPr/>
      </p:nvGrpSpPr>
      <p:grpSpPr>
        <a:xfrm>
          <a:off x="0" y="0"/>
          <a:ext cx="0" cy="0"/>
          <a:chOff x="0" y="0"/>
          <a:chExt cx="0" cy="0"/>
        </a:xfrm>
      </p:grpSpPr>
      <p:sp>
        <p:nvSpPr>
          <p:cNvPr id="668" name="Shape 66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9" name="Shape 6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en" sz="1400">
                <a:solidFill>
                  <a:schemeClr val="dk1"/>
                </a:solidFill>
              </a:rPr>
              <a:t>both collision resolutions are good options!</a:t>
            </a:r>
          </a:p>
          <a:p>
            <a:pPr indent="-317500" lvl="0" marL="457200" rtl="0">
              <a:spcBef>
                <a:spcPts val="0"/>
              </a:spcBef>
              <a:buClr>
                <a:schemeClr val="dk1"/>
              </a:buClr>
              <a:buSzPct val="100000"/>
              <a:buFont typeface="Arial"/>
              <a:buChar char="●"/>
            </a:pPr>
            <a:r>
              <a:rPr lang="en" sz="1400">
                <a:solidFill>
                  <a:schemeClr val="dk1"/>
                </a:solidFill>
              </a:rPr>
              <a:t>Java HashMap uses chaining</a:t>
            </a:r>
          </a:p>
          <a:p>
            <a:pPr indent="-317500" lvl="0" marL="457200" rtl="0">
              <a:spcBef>
                <a:spcPts val="0"/>
              </a:spcBef>
              <a:buClr>
                <a:schemeClr val="dk1"/>
              </a:buClr>
              <a:buSzPct val="100000"/>
              <a:buFont typeface="Arial"/>
              <a:buChar char="●"/>
            </a:pPr>
            <a:r>
              <a:rPr lang="en" sz="1400">
                <a:solidFill>
                  <a:schemeClr val="dk1"/>
                </a:solidFill>
              </a:rPr>
              <a:t>Python dict uses open addressing</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2" name="Shape 672"/>
        <p:cNvGrpSpPr/>
        <p:nvPr/>
      </p:nvGrpSpPr>
      <p:grpSpPr>
        <a:xfrm>
          <a:off x="0" y="0"/>
          <a:ext cx="0" cy="0"/>
          <a:chOff x="0" y="0"/>
          <a:chExt cx="0" cy="0"/>
        </a:xfrm>
      </p:grpSpPr>
      <p:sp>
        <p:nvSpPr>
          <p:cNvPr id="673" name="Shape 67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74" name="Shape 6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8" name="Shape 698"/>
        <p:cNvGrpSpPr/>
        <p:nvPr/>
      </p:nvGrpSpPr>
      <p:grpSpPr>
        <a:xfrm>
          <a:off x="0" y="0"/>
          <a:ext cx="0" cy="0"/>
          <a:chOff x="0" y="0"/>
          <a:chExt cx="0" cy="0"/>
        </a:xfrm>
      </p:grpSpPr>
      <p:sp>
        <p:nvSpPr>
          <p:cNvPr id="699" name="Shape 6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00" name="Shape 7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en" sz="1400">
                <a:solidFill>
                  <a:schemeClr val="dk1"/>
                </a:solidFill>
              </a:rPr>
              <a:t>When array becomes too full:</a:t>
            </a:r>
          </a:p>
          <a:p>
            <a:pPr indent="-317500" lvl="0" marL="457200" rtl="0">
              <a:spcBef>
                <a:spcPts val="0"/>
              </a:spcBef>
              <a:buClr>
                <a:schemeClr val="dk1"/>
              </a:buClr>
              <a:buSzPct val="100000"/>
              <a:buFont typeface="Arial"/>
              <a:buChar char="●"/>
            </a:pPr>
            <a:r>
              <a:rPr lang="en" sz="1400">
                <a:solidFill>
                  <a:schemeClr val="dk1"/>
                </a:solidFill>
              </a:rPr>
              <a:t>with open addressing it becomes impossible to insert</a:t>
            </a:r>
          </a:p>
          <a:p>
            <a:pPr indent="-317500" lvl="0" marL="457200" rtl="0">
              <a:spcBef>
                <a:spcPts val="0"/>
              </a:spcBef>
              <a:buClr>
                <a:schemeClr val="dk1"/>
              </a:buClr>
              <a:buSzPct val="100000"/>
              <a:buFont typeface="Arial"/>
              <a:buChar char="●"/>
            </a:pPr>
            <a:r>
              <a:rPr lang="en" sz="1400">
                <a:solidFill>
                  <a:schemeClr val="dk1"/>
                </a:solidFill>
              </a:rPr>
              <a:t>with chaining, still possible but the operations slow down</a:t>
            </a:r>
          </a:p>
          <a:p>
            <a:pPr lvl="0" rtl="0">
              <a:spcBef>
                <a:spcPts val="0"/>
              </a:spcBef>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Solution: same concept as ArrayLists:</a:t>
            </a:r>
          </a:p>
          <a:p>
            <a:pPr indent="-317500" lvl="0" marL="457200" rtl="0">
              <a:spcBef>
                <a:spcPts val="0"/>
              </a:spcBef>
              <a:buClr>
                <a:schemeClr val="dk1"/>
              </a:buClr>
              <a:buSzPct val="100000"/>
              <a:buFont typeface="Arial"/>
              <a:buChar char="●"/>
            </a:pPr>
            <a:r>
              <a:rPr lang="en" sz="1400">
                <a:solidFill>
                  <a:schemeClr val="dk1"/>
                </a:solidFill>
              </a:rPr>
              <a:t>when it gets too full, copy to a larger array</a:t>
            </a:r>
          </a:p>
          <a:p>
            <a:pPr indent="-317500" lvl="0" marL="457200" rtl="0">
              <a:spcBef>
                <a:spcPts val="0"/>
              </a:spcBef>
              <a:buClr>
                <a:schemeClr val="dk1"/>
              </a:buClr>
              <a:buSzPct val="100000"/>
              <a:buFont typeface="Arial"/>
              <a:buChar char="●"/>
            </a:pPr>
            <a:r>
              <a:rPr lang="en" sz="1400">
                <a:solidFill>
                  <a:schemeClr val="dk1"/>
                </a:solidFill>
              </a:rPr>
              <a:t>sometimes decrease size if too small, but remove is a much less common operation and it is likely that it will have to grow again soon anyway</a:t>
            </a:r>
          </a:p>
          <a:p>
            <a:pPr indent="-317500" lvl="0" marL="457200" rtl="0">
              <a:spcBef>
                <a:spcPts val="0"/>
              </a:spcBef>
              <a:buClr>
                <a:schemeClr val="dk1"/>
              </a:buClr>
              <a:buSzPct val="100000"/>
              <a:buFont typeface="Arial"/>
              <a:buChar char="●"/>
            </a:pPr>
            <a:r>
              <a:rPr lang="en" sz="1400">
                <a:solidFill>
                  <a:schemeClr val="dk1"/>
                </a:solidFill>
              </a:rPr>
              <a:t>typically double the size of the array</a:t>
            </a:r>
          </a:p>
          <a:p>
            <a:pPr lvl="0" rtl="0">
              <a:spcBef>
                <a:spcPts val="0"/>
              </a:spcBef>
              <a:buNone/>
            </a:pPr>
            <a:r>
              <a:t/>
            </a:r>
            <a:endParaRPr sz="1400">
              <a:solidFill>
                <a:schemeClr val="dk1"/>
              </a:solidFill>
            </a:endParaRPr>
          </a:p>
          <a:p>
            <a:pPr lvl="0" rtl="0">
              <a:spcBef>
                <a:spcPts val="0"/>
              </a:spcBef>
              <a:buNone/>
            </a:pPr>
            <a:r>
              <a:rPr lang="en" sz="1400">
                <a:solidFill>
                  <a:schemeClr val="dk1"/>
                </a:solidFill>
              </a:rPr>
              <a:t>Example for why you cannot just copy blindly to larger array: Object e has hashcode 5. In a table of length 4 this hashes to 1 due to modding. When doubled to length 8, this hashes to 5</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6" name="Shape 716"/>
        <p:cNvGrpSpPr/>
        <p:nvPr/>
      </p:nvGrpSpPr>
      <p:grpSpPr>
        <a:xfrm>
          <a:off x="0" y="0"/>
          <a:ext cx="0" cy="0"/>
          <a:chOff x="0" y="0"/>
          <a:chExt cx="0" cy="0"/>
        </a:xfrm>
      </p:grpSpPr>
      <p:sp>
        <p:nvSpPr>
          <p:cNvPr id="717" name="Shape 7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18" name="Shape 7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400">
                <a:solidFill>
                  <a:schemeClr val="dk1"/>
                </a:solidFill>
              </a:rPr>
              <a:t>When calculating load factor:</a:t>
            </a:r>
          </a:p>
          <a:p>
            <a:pPr indent="-317500" lvl="0" marL="457200" rtl="0">
              <a:spcBef>
                <a:spcPts val="0"/>
              </a:spcBef>
              <a:buClr>
                <a:schemeClr val="dk1"/>
              </a:buClr>
              <a:buSzPct val="100000"/>
              <a:buFont typeface="Arial"/>
              <a:buChar char="●"/>
            </a:pPr>
            <a:r>
              <a:rPr lang="en" sz="1400">
                <a:solidFill>
                  <a:schemeClr val="dk1"/>
                </a:solidFill>
              </a:rPr>
              <a:t>include removed elements for open addressing because they still take up space</a:t>
            </a:r>
          </a:p>
          <a:p>
            <a:pPr lvl="0" rtl="0">
              <a:spcBef>
                <a:spcPts val="0"/>
              </a:spcBef>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Load factor threshold:</a:t>
            </a:r>
          </a:p>
          <a:p>
            <a:pPr indent="-317500" lvl="0" marL="457200" rtl="0">
              <a:spcBef>
                <a:spcPts val="0"/>
              </a:spcBef>
              <a:buClr>
                <a:schemeClr val="dk1"/>
              </a:buClr>
              <a:buSzPct val="100000"/>
              <a:buFont typeface="Arial"/>
              <a:buChar char="●"/>
            </a:pPr>
            <a:r>
              <a:rPr lang="en" sz="1400">
                <a:solidFill>
                  <a:schemeClr val="dk1"/>
                </a:solidFill>
              </a:rPr>
              <a:t>too low and it’s a waste of memory (lots of empty array slots)</a:t>
            </a:r>
          </a:p>
          <a:p>
            <a:pPr indent="-317500" lvl="0" marL="457200" rtl="0">
              <a:spcBef>
                <a:spcPts val="0"/>
              </a:spcBef>
              <a:buClr>
                <a:schemeClr val="dk1"/>
              </a:buClr>
              <a:buSzPct val="100000"/>
              <a:buFont typeface="Arial"/>
              <a:buChar char="●"/>
            </a:pPr>
            <a:r>
              <a:rPr lang="en" sz="1400">
                <a:solidFill>
                  <a:schemeClr val="dk1"/>
                </a:solidFill>
              </a:rPr>
              <a:t>too high and we get lots of collisions, and the cost of resolving collisions increases, so runtime suffers</a:t>
            </a:r>
          </a:p>
          <a:p>
            <a:pPr indent="-317500" lvl="0" marL="457200" rtl="0">
              <a:spcBef>
                <a:spcPts val="0"/>
              </a:spcBef>
              <a:buClr>
                <a:schemeClr val="dk1"/>
              </a:buClr>
              <a:buSzPct val="100000"/>
              <a:buFont typeface="Arial"/>
              <a:buChar char="●"/>
            </a:pPr>
            <a:r>
              <a:rPr lang="en" sz="1400">
                <a:solidFill>
                  <a:schemeClr val="dk1"/>
                </a:solidFill>
              </a:rPr>
              <a:t>most thresholds are between 0.5 and 0.75</a:t>
            </a:r>
          </a:p>
          <a:p>
            <a:pPr rtl="0">
              <a:spcBef>
                <a:spcPts val="0"/>
              </a:spcBef>
              <a:buNone/>
            </a:pPr>
            <a:r>
              <a:t/>
            </a:r>
            <a:endParaRPr sz="1400">
              <a:solidFill>
                <a:schemeClr val="dk1"/>
              </a:solidFill>
            </a:endParaRPr>
          </a:p>
          <a:p>
            <a:pPr rtl="0">
              <a:spcBef>
                <a:spcPts val="0"/>
              </a:spcBef>
              <a:buNone/>
            </a:pPr>
            <a:r>
              <a:rPr b="1" lang="en" sz="1400">
                <a:solidFill>
                  <a:schemeClr val="dk1"/>
                </a:solidFill>
              </a:rPr>
              <a:t>With regards to open addressing:</a:t>
            </a:r>
          </a:p>
          <a:p>
            <a:pPr indent="-317500" lvl="0" marL="457200" rtl="0">
              <a:spcBef>
                <a:spcPts val="0"/>
              </a:spcBef>
              <a:buClr>
                <a:schemeClr val="dk1"/>
              </a:buClr>
              <a:buSzPct val="100000"/>
              <a:buFont typeface="Arial"/>
              <a:buChar char="●"/>
            </a:pPr>
            <a:r>
              <a:rPr lang="en" sz="1400">
                <a:solidFill>
                  <a:schemeClr val="dk1"/>
                </a:solidFill>
              </a:rPr>
              <a:t>load factor must be &lt;= 1 or else no more space!</a:t>
            </a:r>
          </a:p>
          <a:p>
            <a:pPr indent="-317500" lvl="0" marL="457200" rtl="0">
              <a:spcBef>
                <a:spcPts val="0"/>
              </a:spcBef>
              <a:buClr>
                <a:schemeClr val="dk1"/>
              </a:buClr>
              <a:buSzPct val="100000"/>
              <a:buFont typeface="Arial"/>
              <a:buChar char="●"/>
            </a:pPr>
            <a:r>
              <a:rPr lang="en" sz="1400">
                <a:solidFill>
                  <a:schemeClr val="dk1"/>
                </a:solidFill>
              </a:rPr>
              <a:t>quadratic probing requires:</a:t>
            </a:r>
          </a:p>
          <a:p>
            <a:pPr indent="-317500" lvl="1" marL="914400" rtl="0">
              <a:spcBef>
                <a:spcPts val="0"/>
              </a:spcBef>
              <a:buClr>
                <a:schemeClr val="dk1"/>
              </a:buClr>
              <a:buSzPct val="100000"/>
              <a:buFont typeface="Arial"/>
              <a:buChar char="○"/>
            </a:pPr>
            <a:r>
              <a:rPr lang="en" sz="1400">
                <a:solidFill>
                  <a:schemeClr val="dk1"/>
                </a:solidFill>
              </a:rPr>
              <a:t>the size of the array is prime (so we don’t exactly double the array).</a:t>
            </a:r>
          </a:p>
          <a:p>
            <a:pPr indent="-317500" lvl="1" marL="914400" rtl="0">
              <a:spcBef>
                <a:spcPts val="0"/>
              </a:spcBef>
              <a:buClr>
                <a:schemeClr val="dk1"/>
              </a:buClr>
              <a:buSzPct val="100000"/>
              <a:buFont typeface="Arial"/>
              <a:buChar char="○"/>
            </a:pPr>
            <a:r>
              <a:rPr lang="en" sz="1400">
                <a:solidFill>
                  <a:schemeClr val="dk1"/>
                </a:solidFill>
              </a:rPr>
              <a:t>load factor &lt;= 0.5</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1" name="Shape 721"/>
        <p:cNvGrpSpPr/>
        <p:nvPr/>
      </p:nvGrpSpPr>
      <p:grpSpPr>
        <a:xfrm>
          <a:off x="0" y="0"/>
          <a:ext cx="0" cy="0"/>
          <a:chOff x="0" y="0"/>
          <a:chExt cx="0" cy="0"/>
        </a:xfrm>
      </p:grpSpPr>
      <p:sp>
        <p:nvSpPr>
          <p:cNvPr id="722" name="Shape 72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3" name="Shape 72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0" name="Shape 730"/>
        <p:cNvGrpSpPr/>
        <p:nvPr/>
      </p:nvGrpSpPr>
      <p:grpSpPr>
        <a:xfrm>
          <a:off x="0" y="0"/>
          <a:ext cx="0" cy="0"/>
          <a:chOff x="0" y="0"/>
          <a:chExt cx="0" cy="0"/>
        </a:xfrm>
      </p:grpSpPr>
      <p:sp>
        <p:nvSpPr>
          <p:cNvPr id="731" name="Shape 7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32" name="Shape 7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78571"/>
              <a:buFont typeface="Arial"/>
              <a:buNone/>
            </a:pPr>
            <a:r>
              <a:rPr lang="en" sz="1400">
                <a:solidFill>
                  <a:schemeClr val="dk1"/>
                </a:solidFill>
              </a:rPr>
              <a:t>add, contains, and remove</a:t>
            </a:r>
          </a:p>
          <a:p>
            <a:pPr lvl="0" rtl="0">
              <a:spcBef>
                <a:spcPts val="0"/>
              </a:spcBef>
              <a:buClr>
                <a:schemeClr val="dk1"/>
              </a:buClr>
              <a:buSzPct val="78571"/>
              <a:buFont typeface="Arial"/>
              <a:buNone/>
            </a:pPr>
            <a:r>
              <a:rPr lang="en" sz="1400">
                <a:solidFill>
                  <a:schemeClr val="dk1"/>
                </a:solidFill>
              </a:rPr>
              <a:t>Chaining:</a:t>
            </a:r>
          </a:p>
          <a:p>
            <a:pPr indent="-317500" lvl="0" marL="457200" rtl="0">
              <a:spcBef>
                <a:spcPts val="0"/>
              </a:spcBef>
              <a:buClr>
                <a:schemeClr val="dk1"/>
              </a:buClr>
              <a:buSzPct val="100000"/>
              <a:buFont typeface="Arial"/>
              <a:buChar char="●"/>
            </a:pPr>
            <a:r>
              <a:rPr lang="en" sz="1400">
                <a:solidFill>
                  <a:schemeClr val="dk1"/>
                </a:solidFill>
              </a:rPr>
              <a:t>expected: O(hash function) + O(load factor)</a:t>
            </a:r>
          </a:p>
          <a:p>
            <a:pPr indent="-317500" lvl="1" marL="914400" rtl="0">
              <a:spcBef>
                <a:spcPts val="0"/>
              </a:spcBef>
              <a:buClr>
                <a:schemeClr val="dk1"/>
              </a:buClr>
              <a:buSzPct val="100000"/>
              <a:buFont typeface="Arial"/>
              <a:buChar char="○"/>
            </a:pPr>
            <a:r>
              <a:rPr lang="en" sz="1400">
                <a:solidFill>
                  <a:schemeClr val="dk1"/>
                </a:solidFill>
              </a:rPr>
              <a:t>With fast hash function and low load factor, O(1)</a:t>
            </a:r>
          </a:p>
          <a:p>
            <a:pPr indent="-317500" lvl="0" marL="457200" rtl="0">
              <a:spcBef>
                <a:spcPts val="0"/>
              </a:spcBef>
              <a:buClr>
                <a:schemeClr val="dk1"/>
              </a:buClr>
              <a:buSzPct val="100000"/>
              <a:buFont typeface="Arial"/>
              <a:buChar char="●"/>
            </a:pPr>
            <a:r>
              <a:rPr lang="en" sz="1400">
                <a:solidFill>
                  <a:schemeClr val="dk1"/>
                </a:solidFill>
              </a:rPr>
              <a:t>worst (all elements in one bucket): O(n)</a:t>
            </a:r>
          </a:p>
          <a:p>
            <a:pPr lvl="0" rtl="0">
              <a:spcBef>
                <a:spcPts val="0"/>
              </a:spcBef>
              <a:buClr>
                <a:schemeClr val="dk1"/>
              </a:buClr>
              <a:buSzPct val="78571"/>
              <a:buFont typeface="Arial"/>
              <a:buNone/>
            </a:pPr>
            <a:r>
              <a:rPr lang="en" sz="1400">
                <a:solidFill>
                  <a:schemeClr val="dk1"/>
                </a:solidFill>
              </a:rPr>
              <a:t>Open addressing:</a:t>
            </a:r>
          </a:p>
          <a:p>
            <a:pPr indent="-317500" lvl="0" marL="457200" rtl="0">
              <a:spcBef>
                <a:spcPts val="0"/>
              </a:spcBef>
              <a:buClr>
                <a:schemeClr val="dk1"/>
              </a:buClr>
              <a:buSzPct val="100000"/>
              <a:buFont typeface="Arial"/>
              <a:buChar char="●"/>
            </a:pPr>
            <a:r>
              <a:rPr lang="en" sz="1400">
                <a:solidFill>
                  <a:schemeClr val="dk1"/>
                </a:solidFill>
              </a:rPr>
              <a:t>expected: O(hash function) + O(length of array / null slots)</a:t>
            </a:r>
          </a:p>
          <a:p>
            <a:pPr indent="-317500" lvl="1" marL="914400" rtl="0">
              <a:spcBef>
                <a:spcPts val="0"/>
              </a:spcBef>
              <a:buClr>
                <a:schemeClr val="dk1"/>
              </a:buClr>
              <a:buSzPct val="100000"/>
              <a:buFont typeface="Arial"/>
              <a:buChar char="○"/>
            </a:pPr>
            <a:r>
              <a:rPr lang="en" sz="1400">
                <a:solidFill>
                  <a:schemeClr val="dk1"/>
                </a:solidFill>
              </a:rPr>
              <a:t>same as 1 / (1 - LF) from Gries’ slides. not sure which is easier to understand</a:t>
            </a:r>
          </a:p>
          <a:p>
            <a:pPr indent="-317500" lvl="0" marL="457200" rtl="0">
              <a:spcBef>
                <a:spcPts val="0"/>
              </a:spcBef>
              <a:buClr>
                <a:schemeClr val="dk1"/>
              </a:buClr>
              <a:buSzPct val="100000"/>
              <a:buFont typeface="Arial"/>
              <a:buChar char="●"/>
            </a:pPr>
            <a:r>
              <a:rPr lang="en" sz="1400">
                <a:solidFill>
                  <a:schemeClr val="dk1"/>
                </a:solidFill>
              </a:rPr>
              <a:t>worst (array almost full): O(n)</a:t>
            </a:r>
          </a:p>
          <a:p>
            <a:pPr lvl="0" rtl="0">
              <a:spcBef>
                <a:spcPts val="0"/>
              </a:spcBef>
              <a:buNone/>
            </a:pPr>
            <a:r>
              <a:t/>
            </a:r>
            <a:endParaRPr sz="1400"/>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8" name="Shape 738"/>
        <p:cNvGrpSpPr/>
        <p:nvPr/>
      </p:nvGrpSpPr>
      <p:grpSpPr>
        <a:xfrm>
          <a:off x="0" y="0"/>
          <a:ext cx="0" cy="0"/>
          <a:chOff x="0" y="0"/>
          <a:chExt cx="0" cy="0"/>
        </a:xfrm>
      </p:grpSpPr>
      <p:sp>
        <p:nvSpPr>
          <p:cNvPr id="739" name="Shape 7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40" name="Shape 7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lang="en" sz="1400">
                <a:solidFill>
                  <a:srgbClr val="1155CC"/>
                </a:solidFill>
                <a:latin typeface="Courier New"/>
                <a:ea typeface="Courier New"/>
                <a:cs typeface="Courier New"/>
                <a:sym typeface="Courier New"/>
              </a:rPr>
              <a:t>add</a:t>
            </a:r>
            <a:r>
              <a:rPr lang="en" sz="1400">
                <a:solidFill>
                  <a:schemeClr val="dk1"/>
                </a:solidFill>
              </a:rPr>
              <a:t> sometimes requires rehashing. How long does this take?</a:t>
            </a:r>
          </a:p>
          <a:p>
            <a:pPr lvl="0" rtl="0">
              <a:spcBef>
                <a:spcPts val="0"/>
              </a:spcBef>
              <a:buClr>
                <a:schemeClr val="dk1"/>
              </a:buClr>
              <a:buSzPct val="78571"/>
              <a:buFont typeface="Arial"/>
              <a:buNone/>
            </a:pPr>
            <a:r>
              <a:rPr lang="en" sz="1400">
                <a:solidFill>
                  <a:schemeClr val="dk1"/>
                </a:solidFill>
              </a:rPr>
              <a:t>reinsert each element. Each reinsert is O(1), n elements, so O(n)</a:t>
            </a:r>
          </a:p>
          <a:p>
            <a:pPr lvl="0" rtl="0">
              <a:spcBef>
                <a:spcPts val="0"/>
              </a:spcBef>
              <a:buClr>
                <a:schemeClr val="dk1"/>
              </a:buClr>
              <a:buFont typeface="Arial"/>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Worst case runtime:</a:t>
            </a:r>
          </a:p>
          <a:p>
            <a:pPr lvl="0" rtl="0">
              <a:spcBef>
                <a:spcPts val="0"/>
              </a:spcBef>
              <a:buClr>
                <a:schemeClr val="dk1"/>
              </a:buClr>
              <a:buSzPct val="78571"/>
              <a:buFont typeface="Arial"/>
              <a:buNone/>
            </a:pPr>
            <a:r>
              <a:rPr lang="en" sz="1400">
                <a:solidFill>
                  <a:schemeClr val="dk1"/>
                </a:solidFill>
              </a:rPr>
              <a:t>	</a:t>
            </a:r>
            <a:r>
              <a:rPr b="1" lang="en" sz="1400">
                <a:solidFill>
                  <a:srgbClr val="1155CC"/>
                </a:solidFill>
                <a:latin typeface="Courier New"/>
                <a:ea typeface="Courier New"/>
                <a:cs typeface="Courier New"/>
                <a:sym typeface="Courier New"/>
              </a:rPr>
              <a:t>add</a:t>
            </a:r>
            <a:r>
              <a:rPr lang="en" sz="1400">
                <a:solidFill>
                  <a:schemeClr val="dk1"/>
                </a:solidFill>
              </a:rPr>
              <a:t> is O(n)</a:t>
            </a:r>
          </a:p>
          <a:p>
            <a:pPr lvl="0" rtl="0">
              <a:spcBef>
                <a:spcPts val="0"/>
              </a:spcBef>
              <a:buClr>
                <a:schemeClr val="dk1"/>
              </a:buClr>
              <a:buFont typeface="Arial"/>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Amortized runtime:</a:t>
            </a:r>
          </a:p>
          <a:p>
            <a:pPr lvl="0" rtl="0">
              <a:spcBef>
                <a:spcPts val="0"/>
              </a:spcBef>
              <a:buClr>
                <a:schemeClr val="dk1"/>
              </a:buClr>
              <a:buSzPct val="78571"/>
              <a:buFont typeface="Arial"/>
              <a:buNone/>
            </a:pPr>
            <a:r>
              <a:rPr lang="en" sz="1400">
                <a:solidFill>
                  <a:schemeClr val="dk1"/>
                </a:solidFill>
              </a:rPr>
              <a:t>	</a:t>
            </a:r>
            <a:r>
              <a:rPr b="1" lang="en" sz="1400">
                <a:solidFill>
                  <a:srgbClr val="1155CC"/>
                </a:solidFill>
                <a:latin typeface="Courier New"/>
                <a:ea typeface="Courier New"/>
                <a:cs typeface="Courier New"/>
                <a:sym typeface="Courier New"/>
              </a:rPr>
              <a:t>add</a:t>
            </a:r>
            <a:r>
              <a:rPr lang="en" sz="1400">
                <a:solidFill>
                  <a:schemeClr val="dk1"/>
                </a:solidFill>
              </a:rPr>
              <a:t> is O(1)</a:t>
            </a:r>
          </a:p>
          <a:p>
            <a:pPr indent="-317500" lvl="0" marL="457200" rtl="0">
              <a:spcBef>
                <a:spcPts val="0"/>
              </a:spcBef>
              <a:buClr>
                <a:schemeClr val="dk1"/>
              </a:buClr>
              <a:buSzPct val="100000"/>
              <a:buFont typeface="Arial"/>
              <a:buChar char="●"/>
            </a:pPr>
            <a:r>
              <a:rPr lang="en" sz="1400">
                <a:solidFill>
                  <a:schemeClr val="dk1"/>
                </a:solidFill>
              </a:rPr>
              <a:t>consider average runtime over many operations</a:t>
            </a:r>
          </a:p>
          <a:p>
            <a:pPr indent="-317500" lvl="0" marL="457200" rtl="0">
              <a:spcBef>
                <a:spcPts val="0"/>
              </a:spcBef>
              <a:buClr>
                <a:schemeClr val="dk1"/>
              </a:buClr>
              <a:buSzPct val="100000"/>
              <a:buFont typeface="Arial"/>
              <a:buChar char="●"/>
            </a:pPr>
            <a:r>
              <a:rPr lang="en" sz="1400">
                <a:solidFill>
                  <a:schemeClr val="dk1"/>
                </a:solidFill>
              </a:rPr>
              <a:t>each add operation “shares” a small amount of the cost</a:t>
            </a:r>
          </a:p>
          <a:p>
            <a:pPr rtl="0">
              <a:spcBef>
                <a:spcPts val="0"/>
              </a:spcBef>
              <a:buNone/>
            </a:pPr>
            <a:r>
              <a:t/>
            </a:r>
            <a:endParaRPr sz="1400">
              <a:solidFill>
                <a:schemeClr val="dk1"/>
              </a:solidFill>
            </a:endParaRPr>
          </a:p>
          <a:p>
            <a:pPr lvl="0" rtl="0">
              <a:spcBef>
                <a:spcPts val="0"/>
              </a:spcBef>
              <a:buNone/>
            </a:pPr>
            <a:r>
              <a:rPr lang="en" sz="1400">
                <a:solidFill>
                  <a:schemeClr val="dk1"/>
                </a:solidFill>
              </a:rPr>
              <a:t>n + n/2 + n/4 + n/8 + … is a geometric series. as n approaches infinity, sum is 2n</a:t>
            </a:r>
          </a:p>
          <a:p>
            <a:pPr rtl="0">
              <a:spcBef>
                <a:spcPts val="0"/>
              </a:spcBef>
              <a:buNone/>
            </a:pPr>
            <a:r>
              <a:t/>
            </a:r>
            <a:endParaRPr sz="1400">
              <a:solidFill>
                <a:schemeClr val="dk1"/>
              </a:solidFill>
            </a:endParaRPr>
          </a:p>
          <a:p>
            <a:pPr lvl="0" rtl="0">
              <a:spcBef>
                <a:spcPts val="0"/>
              </a:spcBef>
              <a:buNone/>
            </a:pPr>
            <a:r>
              <a:t/>
            </a:r>
            <a:endParaRPr sz="1400">
              <a:solidFill>
                <a:schemeClr val="dk1"/>
              </a:solidFill>
            </a:endParaRPr>
          </a:p>
          <a:p>
            <a:pPr lvl="0" rtl="0">
              <a:spcBef>
                <a:spcPts val="0"/>
              </a:spcBef>
              <a:buNone/>
            </a:pPr>
            <a:r>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3" name="Shape 743"/>
        <p:cNvGrpSpPr/>
        <p:nvPr/>
      </p:nvGrpSpPr>
      <p:grpSpPr>
        <a:xfrm>
          <a:off x="0" y="0"/>
          <a:ext cx="0" cy="0"/>
          <a:chOff x="0" y="0"/>
          <a:chExt cx="0" cy="0"/>
        </a:xfrm>
      </p:grpSpPr>
      <p:sp>
        <p:nvSpPr>
          <p:cNvPr id="744" name="Shape 7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45" name="Shape 7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1" name="Shape 751"/>
        <p:cNvGrpSpPr/>
        <p:nvPr/>
      </p:nvGrpSpPr>
      <p:grpSpPr>
        <a:xfrm>
          <a:off x="0" y="0"/>
          <a:ext cx="0" cy="0"/>
          <a:chOff x="0" y="0"/>
          <a:chExt cx="0" cy="0"/>
        </a:xfrm>
      </p:grpSpPr>
      <p:sp>
        <p:nvSpPr>
          <p:cNvPr id="752" name="Shape 7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53" name="Shape 7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400">
                <a:solidFill>
                  <a:schemeClr val="dk1"/>
                </a:solidFill>
              </a:rPr>
              <a:t>Example of why you need to override hashCode if you override equals.</a:t>
            </a:r>
          </a:p>
          <a:p>
            <a:pPr lvl="0" rtl="0">
              <a:spcBef>
                <a:spcPts val="0"/>
              </a:spcBef>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Imagine you’re making a sparse, non-rectangular game. 2D array is cumbersome, so we use Map&lt;Point, Tile&gt;. </a:t>
            </a:r>
          </a:p>
          <a:p>
            <a:pPr lvl="0" rtl="0">
              <a:spcBef>
                <a:spcPts val="0"/>
              </a:spcBef>
              <a:buClr>
                <a:schemeClr val="dk1"/>
              </a:buClr>
              <a:buSzPct val="78571"/>
              <a:buFont typeface="Arial"/>
              <a:buNone/>
            </a:pPr>
            <a:r>
              <a:rPr lang="en" sz="1400">
                <a:solidFill>
                  <a:schemeClr val="dk1"/>
                </a:solidFill>
              </a:rPr>
              <a:t>oftentimes we will be using different Point objects and as long as they have the same x and y then we should be looking up the same Tile.</a:t>
            </a:r>
          </a:p>
          <a:p>
            <a:pPr lvl="0" rtl="0">
              <a:spcBef>
                <a:spcPts val="0"/>
              </a:spcBef>
              <a:buClr>
                <a:schemeClr val="dk1"/>
              </a:buClr>
              <a:buFont typeface="Arial"/>
              <a:buNone/>
            </a:pPr>
            <a:r>
              <a:t/>
            </a:r>
            <a:endParaRPr sz="1400">
              <a:solidFill>
                <a:schemeClr val="dk1"/>
              </a:solidFill>
            </a:endParaRPr>
          </a:p>
          <a:p>
            <a:pPr lvl="0" rtl="0">
              <a:spcBef>
                <a:spcPts val="0"/>
              </a:spcBef>
              <a:buClr>
                <a:schemeClr val="dk1"/>
              </a:buClr>
              <a:buSzPct val="78571"/>
              <a:buFont typeface="Arial"/>
              <a:buNone/>
            </a:pPr>
            <a:r>
              <a:rPr lang="en" sz="1400">
                <a:solidFill>
                  <a:schemeClr val="dk1"/>
                </a:solidFill>
              </a:rPr>
              <a:t>If you override equals &amp; hashCode and then your value changes (is mutable), then you will </a:t>
            </a:r>
            <a:r>
              <a:rPr b="1" lang="en" sz="1400">
                <a:solidFill>
                  <a:schemeClr val="dk1"/>
                </a:solidFill>
              </a:rPr>
              <a:t>not </a:t>
            </a:r>
            <a:r>
              <a:rPr lang="en" sz="1400">
                <a:solidFill>
                  <a:schemeClr val="dk1"/>
                </a:solidFill>
              </a:rPr>
              <a:t>be able to find your object again because it will be hashed to a different place.</a:t>
            </a:r>
          </a:p>
          <a:p>
            <a:pPr lvl="0" rtl="0">
              <a:spcBef>
                <a:spcPts val="0"/>
              </a:spcBef>
              <a:buNone/>
            </a:pPr>
            <a:r>
              <a:t/>
            </a:r>
            <a:endParaRPr sz="1400"/>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8" name="Shape 758"/>
        <p:cNvGrpSpPr/>
        <p:nvPr/>
      </p:nvGrpSpPr>
      <p:grpSpPr>
        <a:xfrm>
          <a:off x="0" y="0"/>
          <a:ext cx="0" cy="0"/>
          <a:chOff x="0" y="0"/>
          <a:chExt cx="0" cy="0"/>
        </a:xfrm>
      </p:grpSpPr>
      <p:sp>
        <p:nvSpPr>
          <p:cNvPr id="759" name="Shape 7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60" name="Shape 7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5" name="Shape 765"/>
        <p:cNvGrpSpPr/>
        <p:nvPr/>
      </p:nvGrpSpPr>
      <p:grpSpPr>
        <a:xfrm>
          <a:off x="0" y="0"/>
          <a:ext cx="0" cy="0"/>
          <a:chOff x="0" y="0"/>
          <a:chExt cx="0" cy="0"/>
        </a:xfrm>
      </p:grpSpPr>
      <p:sp>
        <p:nvSpPr>
          <p:cNvPr id="766" name="Shape 7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67" name="Shape 7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91666"/>
              <a:buFont typeface="Arial"/>
              <a:buNone/>
            </a:pPr>
            <a:r>
              <a:rPr lang="en" sz="1200">
                <a:solidFill>
                  <a:srgbClr val="353833"/>
                </a:solidFill>
              </a:rPr>
              <a:t>Returns a hash code for this string. The hash code for a String object is computed as</a:t>
            </a:r>
          </a:p>
          <a:p>
            <a:pPr lvl="0" rtl="0">
              <a:spcBef>
                <a:spcPts val="0"/>
              </a:spcBef>
              <a:buNone/>
            </a:pPr>
            <a:r>
              <a:rPr lang="en" sz="1200">
                <a:solidFill>
                  <a:srgbClr val="353833"/>
                </a:solidFill>
              </a:rPr>
              <a:t>s[0]*31^(n-1) + s[1]*31^(n-2) + ... + s[n-1]</a:t>
            </a:r>
            <a:br>
              <a:rPr lang="en" sz="1200">
                <a:solidFill>
                  <a:srgbClr val="353833"/>
                </a:solidFill>
              </a:rPr>
            </a:br>
            <a:r>
              <a:rPr lang="en" sz="1200">
                <a:solidFill>
                  <a:srgbClr val="353833"/>
                </a:solidFill>
              </a:rPr>
              <a:t>using int arithmetic, where s[i] is the </a:t>
            </a:r>
            <a:r>
              <a:rPr i="1" lang="en" sz="1200">
                <a:solidFill>
                  <a:srgbClr val="353833"/>
                </a:solidFill>
              </a:rPr>
              <a:t>i</a:t>
            </a:r>
            <a:r>
              <a:rPr lang="en" sz="1200">
                <a:solidFill>
                  <a:srgbClr val="353833"/>
                </a:solidFill>
              </a:rPr>
              <a:t>th character of the string, n is the length of the string, and ^ indicates exponentiation. (The hash value of the empty string is zero.)</a:t>
            </a:r>
          </a:p>
          <a:p>
            <a:pPr lvl="0" rtl="0">
              <a:spcBef>
                <a:spcPts val="0"/>
              </a:spcBef>
              <a:buNone/>
            </a:pPr>
            <a:r>
              <a:t/>
            </a:r>
            <a:endParaRPr sz="1200">
              <a:solidFill>
                <a:srgbClr val="353833"/>
              </a:solidFill>
            </a:endParaRPr>
          </a:p>
          <a:p>
            <a:pPr lvl="0" rtl="0">
              <a:spcBef>
                <a:spcPts val="0"/>
              </a:spcBef>
              <a:buNone/>
            </a:pPr>
            <a:r>
              <a:rPr lang="en" sz="1200">
                <a:solidFill>
                  <a:srgbClr val="353833"/>
                </a:solidFill>
              </a:rPr>
              <a:t>You lose the benefits of hashing when you need to hash on such long strings.</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2" name="Shape 772"/>
        <p:cNvGrpSpPr/>
        <p:nvPr/>
      </p:nvGrpSpPr>
      <p:grpSpPr>
        <a:xfrm>
          <a:off x="0" y="0"/>
          <a:ext cx="0" cy="0"/>
          <a:chOff x="0" y="0"/>
          <a:chExt cx="0" cy="0"/>
        </a:xfrm>
      </p:grpSpPr>
      <p:sp>
        <p:nvSpPr>
          <p:cNvPr id="773" name="Shape 77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74" name="Shape 77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b="1" lang="en" sz="1400">
                <a:solidFill>
                  <a:schemeClr val="dk1"/>
                </a:solidFill>
              </a:rPr>
              <a:t>On designing good hash functions: (Go into more detail if time permits)</a:t>
            </a:r>
          </a:p>
          <a:p>
            <a:pPr indent="-317500" lvl="0" marL="457200" rtl="0">
              <a:spcBef>
                <a:spcPts val="0"/>
              </a:spcBef>
              <a:buClr>
                <a:schemeClr val="dk1"/>
              </a:buClr>
              <a:buSzPct val="100000"/>
              <a:buFont typeface="Arial"/>
              <a:buChar char="●"/>
            </a:pPr>
            <a:r>
              <a:rPr lang="en" sz="1400">
                <a:solidFill>
                  <a:schemeClr val="dk1"/>
                </a:solidFill>
              </a:rPr>
              <a:t>Usually very difficult! Try to use built in ones as building blocks (well-defined for wrapper classes of primitive types and any Java API class)</a:t>
            </a:r>
          </a:p>
          <a:p>
            <a:pPr indent="-317500" lvl="0" marL="457200" rtl="0">
              <a:spcBef>
                <a:spcPts val="0"/>
              </a:spcBef>
              <a:buClr>
                <a:schemeClr val="dk1"/>
              </a:buClr>
              <a:buSzPct val="100000"/>
              <a:buFont typeface="Arial"/>
              <a:buChar char="●"/>
            </a:pPr>
            <a:r>
              <a:rPr lang="en" sz="1400">
                <a:solidFill>
                  <a:schemeClr val="dk1"/>
                </a:solidFill>
              </a:rPr>
              <a:t>Don’t use any properties you didn’t use in the equals method. Try to use as many of them as possible</a:t>
            </a:r>
          </a:p>
          <a:p>
            <a:pPr indent="-317500" lvl="0" marL="457200" rtl="0">
              <a:spcBef>
                <a:spcPts val="0"/>
              </a:spcBef>
              <a:buClr>
                <a:schemeClr val="dk1"/>
              </a:buClr>
              <a:buSzPct val="100000"/>
              <a:buFont typeface="Arial"/>
              <a:buChar char="●"/>
            </a:pPr>
            <a:r>
              <a:rPr lang="en" sz="1400">
                <a:solidFill>
                  <a:schemeClr val="dk1"/>
                </a:solidFill>
              </a:rPr>
              <a:t>Quick tip: for hashcode, take the set of properties used in equals, multiply each of their hashcodes by a prime number, and sum them up</a:t>
            </a:r>
          </a:p>
          <a:p>
            <a:pPr indent="-317500" lvl="1" marL="914400" rtl="0">
              <a:spcBef>
                <a:spcPts val="0"/>
              </a:spcBef>
              <a:buClr>
                <a:schemeClr val="dk1"/>
              </a:buClr>
              <a:buSzPct val="100000"/>
              <a:buFont typeface="Arial"/>
              <a:buChar char="○"/>
            </a:pPr>
            <a:r>
              <a:rPr lang="en" sz="1400">
                <a:solidFill>
                  <a:schemeClr val="dk1"/>
                </a:solidFill>
              </a:rPr>
              <a:t>helps get a better distribution of hashes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9" name="Shape 779"/>
        <p:cNvGrpSpPr/>
        <p:nvPr/>
      </p:nvGrpSpPr>
      <p:grpSpPr>
        <a:xfrm>
          <a:off x="0" y="0"/>
          <a:ext cx="0" cy="0"/>
          <a:chOff x="0" y="0"/>
          <a:chExt cx="0" cy="0"/>
        </a:xfrm>
      </p:grpSpPr>
      <p:sp>
        <p:nvSpPr>
          <p:cNvPr id="780" name="Shape 78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1" name="Shape 781"/>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sz="1400"/>
              <a:t>incremental resizing is where you don’t rehash all at once. Instead, you keep two tables at the same time, and every time you add an element you rehash a few more from the smaller one to the larger one. When looking up, check both tables. This prevents any O(n) rehashing operations.</a:t>
            </a:r>
          </a:p>
          <a:p>
            <a:pPr rtl="0">
              <a:spcBef>
                <a:spcPts val="0"/>
              </a:spcBef>
              <a:buNone/>
            </a:pPr>
            <a:r>
              <a:t/>
            </a:r>
            <a:endParaRPr sz="1400"/>
          </a:p>
          <a:p>
            <a:pPr rtl="0">
              <a:spcBef>
                <a:spcPts val="0"/>
              </a:spcBef>
              <a:buNone/>
            </a:pPr>
            <a:r>
              <a:rPr lang="en" sz="1400"/>
              <a:t>self balancing binary search trees include AVL trees and Red-Black trees</a:t>
            </a:r>
          </a:p>
          <a:p>
            <a:pPr rtl="0">
              <a:spcBef>
                <a:spcPts val="0"/>
              </a:spcBef>
              <a:buNone/>
            </a:pPr>
            <a:r>
              <a:t/>
            </a:r>
            <a:endParaRPr sz="1400"/>
          </a:p>
          <a:p>
            <a:pPr lvl="0" rtl="0">
              <a:spcBef>
                <a:spcPts val="0"/>
              </a:spcBef>
              <a:buNone/>
            </a:pPr>
            <a:r>
              <a:rPr lang="en" sz="1400"/>
              <a:t>No need to go into much depth on these, just mention that they are alternatives/improvements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7" name="Shape 787"/>
        <p:cNvGrpSpPr/>
        <p:nvPr/>
      </p:nvGrpSpPr>
      <p:grpSpPr>
        <a:xfrm>
          <a:off x="0" y="0"/>
          <a:ext cx="0" cy="0"/>
          <a:chOff x="0" y="0"/>
          <a:chExt cx="0" cy="0"/>
        </a:xfrm>
      </p:grpSpPr>
      <p:sp>
        <p:nvSpPr>
          <p:cNvPr id="788" name="Shape 78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9" name="Shape 7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317500" lvl="0" marL="457200" marR="0" rtl="0" algn="l">
              <a:lnSpc>
                <a:spcPct val="100000"/>
              </a:lnSpc>
              <a:spcBef>
                <a:spcPts val="0"/>
              </a:spcBef>
              <a:spcAft>
                <a:spcPts val="0"/>
              </a:spcAft>
              <a:buClr>
                <a:srgbClr val="000000"/>
              </a:buClr>
              <a:buSzPct val="100000"/>
              <a:buFont typeface="Arial"/>
              <a:buChar char="●"/>
            </a:pPr>
            <a:r>
              <a:rPr lang="en" sz="1400"/>
              <a:t>We’re going to be talking the hash function at the very end so don’t go into too much detail here</a:t>
            </a:r>
          </a:p>
          <a:p>
            <a:pPr indent="-317500" lvl="0" marL="457200" marR="0" rtl="0" algn="l">
              <a:lnSpc>
                <a:spcPct val="100000"/>
              </a:lnSpc>
              <a:spcBef>
                <a:spcPts val="0"/>
              </a:spcBef>
              <a:spcAft>
                <a:spcPts val="0"/>
              </a:spcAft>
              <a:buClr>
                <a:srgbClr val="000000"/>
              </a:buClr>
              <a:buSzPct val="100000"/>
              <a:buFont typeface="Arial"/>
              <a:buChar char="●"/>
            </a:pPr>
            <a:r>
              <a:rPr lang="en" sz="1400"/>
              <a:t>Just state that we have a function that takes a value and produces an integer (may be positive or negative)</a:t>
            </a:r>
          </a:p>
          <a:p>
            <a:pPr indent="-317500" lvl="0" marL="457200" marR="0" rtl="0" algn="l">
              <a:lnSpc>
                <a:spcPct val="100000"/>
              </a:lnSpc>
              <a:spcBef>
                <a:spcPts val="0"/>
              </a:spcBef>
              <a:spcAft>
                <a:spcPts val="0"/>
              </a:spcAft>
              <a:buClr>
                <a:srgbClr val="000000"/>
              </a:buClr>
              <a:buSzPct val="100000"/>
              <a:buFont typeface="Arial"/>
              <a:buChar char="●"/>
            </a:pPr>
            <a:r>
              <a:rPr lang="en" sz="1400"/>
              <a:t>Hash function should be O(1) to reap the benefits of hashing</a:t>
            </a:r>
          </a:p>
          <a:p>
            <a:pPr indent="-317500" lvl="1" marL="914400" marR="0" rtl="0" algn="l">
              <a:lnSpc>
                <a:spcPct val="100000"/>
              </a:lnSpc>
              <a:spcBef>
                <a:spcPts val="0"/>
              </a:spcBef>
              <a:spcAft>
                <a:spcPts val="0"/>
              </a:spcAft>
              <a:buClr>
                <a:srgbClr val="000000"/>
              </a:buClr>
              <a:buSzPct val="100000"/>
              <a:buFont typeface="Arial"/>
              <a:buChar char="○"/>
            </a:pPr>
            <a:r>
              <a:rPr lang="en" sz="1400"/>
              <a:t>This is where the magic is to get our O(n) operations down to amortized O(1)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t/>
            </a:r>
            <a:endParaRPr sz="14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63" name="Shape 1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t/>
            </a:r>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rPr lang="en" sz="1400"/>
              <a:t>We introduce the load factor. (ie How full is our array at this point?)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marR="0" rtl="0" algn="l">
              <a:lnSpc>
                <a:spcPct val="100000"/>
              </a:lnSpc>
              <a:spcBef>
                <a:spcPts val="0"/>
              </a:spcBef>
              <a:spcAft>
                <a:spcPts val="0"/>
              </a:spcAft>
              <a:buNone/>
            </a:pPr>
            <a:r>
              <a:rPr lang="en" sz="1400"/>
              <a:t>Lots more detail on hashCode and equals later on, so don’t go into too much detail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457200" y="563759"/>
            <a:ext cx="8229600" cy="3009600"/>
          </a:xfrm>
          <a:prstGeom prst="rect">
            <a:avLst/>
          </a:prstGeom>
        </p:spPr>
        <p:txBody>
          <a:bodyPr anchorCtr="0" anchor="t"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x="457200" y="3716392"/>
            <a:ext cx="8229600" cy="1232699"/>
          </a:xfrm>
          <a:prstGeom prst="rect">
            <a:avLst/>
          </a:prstGeom>
        </p:spPr>
        <p:txBody>
          <a:bodyPr anchorCtr="0" anchor="t" bIns="91425" lIns="91425" rIns="91425" tIns="91425"/>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x="457200" y="411479"/>
            <a:ext cx="8229600" cy="0"/>
          </a:xfrm>
          <a:prstGeom prst="straightConnector1">
            <a:avLst/>
          </a:prstGeom>
          <a:noFill/>
          <a:ln cap="flat" w="57150">
            <a:solidFill>
              <a:schemeClr val="accent1"/>
            </a:solidFill>
            <a:prstDash val="solid"/>
            <a:round/>
            <a:headEnd len="med" w="med" type="none"/>
            <a:tailEnd len="med" w="med" type="none"/>
          </a:ln>
        </p:spPr>
      </p:cxnSp>
      <p:cxnSp>
        <p:nvCxnSpPr>
          <p:cNvPr id="13" name="Shape 13"/>
          <p:cNvCxnSpPr/>
          <p:nvPr/>
        </p:nvCxnSpPr>
        <p:spPr>
          <a:xfrm>
            <a:off x="457200" y="3633382"/>
            <a:ext cx="8229600" cy="0"/>
          </a:xfrm>
          <a:prstGeom prst="straightConnector1">
            <a:avLst/>
          </a:prstGeom>
          <a:noFill/>
          <a:ln cap="flat" w="57150">
            <a:solidFill>
              <a:schemeClr val="accent1"/>
            </a:solidFill>
            <a:prstDash val="solid"/>
            <a:round/>
            <a:headEnd len="med" w="med" type="none"/>
            <a:tailEnd len="med" w="med" type="none"/>
          </a:ln>
        </p:spPr>
      </p:cxnSp>
      <p:sp>
        <p:nvSpPr>
          <p:cNvPr id="14" name="Shape 1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x="457200" y="1143000"/>
            <a:ext cx="8229600" cy="0"/>
          </a:xfrm>
          <a:prstGeom prst="straightConnector1">
            <a:avLst/>
          </a:prstGeom>
          <a:noFill/>
          <a:ln cap="flat" w="50800">
            <a:solidFill>
              <a:srgbClr val="DA0002"/>
            </a:solidFill>
            <a:prstDash val="solid"/>
            <a:round/>
            <a:headEnd len="med" w="med" type="none"/>
            <a:tailEnd len="med" w="med" type="none"/>
          </a:ln>
        </p:spPr>
      </p:cxn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x="457200" y="1143000"/>
            <a:ext cx="8229600" cy="0"/>
          </a:xfrm>
          <a:prstGeom prst="straightConnector1">
            <a:avLst/>
          </a:prstGeom>
          <a:noFill/>
          <a:ln cap="flat" w="50800">
            <a:solidFill>
              <a:srgbClr val="DA0002"/>
            </a:solidFill>
            <a:prstDash val="solid"/>
            <a:round/>
            <a:headEnd len="med" w="med" type="none"/>
            <a:tailEnd len="med" w="med" type="none"/>
          </a:ln>
        </p:spPr>
      </p:cxnSp>
      <p:sp>
        <p:nvSpPr>
          <p:cNvPr id="25" name="Shape 2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x="457200" y="1143000"/>
            <a:ext cx="8229600" cy="0"/>
          </a:xfrm>
          <a:prstGeom prst="straightConnector1">
            <a:avLst/>
          </a:prstGeom>
          <a:noFill/>
          <a:ln cap="flat" w="50800">
            <a:solidFill>
              <a:schemeClr val="accent1"/>
            </a:solidFill>
            <a:prstDash val="solid"/>
            <a:round/>
            <a:headEnd len="med" w="med" type="none"/>
            <a:tailEnd len="med" w="med" type="none"/>
          </a:ln>
        </p:spPr>
      </p:cxnSp>
      <p:sp>
        <p:nvSpPr>
          <p:cNvPr id="29" name="Shape 2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x="0" y="0"/>
          <a:ext cx="0" cy="0"/>
          <a:chOff x="0" y="0"/>
          <a:chExt cx="0" cy="0"/>
        </a:xfrm>
      </p:grpSpPr>
      <p:sp>
        <p:nvSpPr>
          <p:cNvPr id="31" name="Shape 31"/>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SzPct val="100000"/>
              <a:buNone/>
              <a:defRPr sz="1800"/>
            </a:lvl1pPr>
          </a:lstStyle>
          <a:p/>
        </p:txBody>
      </p:sp>
      <p:cxnSp>
        <p:nvCxnSpPr>
          <p:cNvPr id="32" name="Shape 32"/>
          <p:cNvCxnSpPr/>
          <p:nvPr/>
        </p:nvCxnSpPr>
        <p:spPr>
          <a:xfrm>
            <a:off x="457200" y="4317760"/>
            <a:ext cx="8229600" cy="0"/>
          </a:xfrm>
          <a:prstGeom prst="straightConnector1">
            <a:avLst/>
          </a:prstGeom>
          <a:noFill/>
          <a:ln cap="flat" w="50800">
            <a:solidFill>
              <a:schemeClr val="lt2"/>
            </a:solidFill>
            <a:prstDash val="solid"/>
            <a:round/>
            <a:headEnd len="med" w="med" type="none"/>
            <a:tailEnd len="med" w="med" type="none"/>
          </a:ln>
        </p:spPr>
      </p:cxnSp>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cap="flat" w="50800">
            <a:solidFill>
              <a:schemeClr val="lt2"/>
            </a:solidFill>
            <a:prstDash val="solid"/>
            <a:round/>
            <a:headEnd len="med" w="med" type="none"/>
            <a:tailEnd len="med" w="med" type="none"/>
          </a:ln>
        </p:spPr>
      </p:cxn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x="457200" y="5023259"/>
            <a:ext cx="8229600" cy="0"/>
          </a:xfrm>
          <a:prstGeom prst="straightConnector1">
            <a:avLst/>
          </a:prstGeom>
          <a:noFill/>
          <a:ln cap="flat" w="50800">
            <a:solidFill>
              <a:schemeClr val="lt2"/>
            </a:solidFill>
            <a:prstDash val="solid"/>
            <a:round/>
            <a:headEnd len="med" w="med" type="none"/>
            <a:tailEnd len="med" w="med" type="none"/>
          </a:ln>
        </p:spPr>
      </p:cxnSp>
      <p:sp>
        <p:nvSpPr>
          <p:cNvPr id="8" name="Shape 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 Id="rId3" Type="http://schemas.openxmlformats.org/officeDocument/2006/relationships/image" Target="../media/image0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 Id="rId3" Type="http://schemas.openxmlformats.org/officeDocument/2006/relationships/image" Target="../media/image01.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 Id="rId3" Type="http://schemas.openxmlformats.org/officeDocument/2006/relationships/image" Target="../media/image03.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 Id="rId3" Type="http://schemas.openxmlformats.org/officeDocument/2006/relationships/image" Target="../media/image0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00.png"/><Relationship Id="rId3" Type="http://schemas.openxmlformats.org/officeDocument/2006/relationships/image" Target="../media/image0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x="0" y="0"/>
          <a:ext cx="0" cy="0"/>
          <a:chOff x="0" y="0"/>
          <a:chExt cx="0" cy="0"/>
        </a:xfrm>
      </p:grpSpPr>
      <p:sp>
        <p:nvSpPr>
          <p:cNvPr id="38" name="Shape 38"/>
          <p:cNvSpPr txBox="1"/>
          <p:nvPr>
            <p:ph type="ctrTitle"/>
          </p:nvPr>
        </p:nvSpPr>
        <p:spPr>
          <a:xfrm>
            <a:off x="457200" y="563759"/>
            <a:ext cx="8229600" cy="3009600"/>
          </a:xfrm>
          <a:prstGeom prst="rect">
            <a:avLst/>
          </a:prstGeom>
        </p:spPr>
        <p:txBody>
          <a:bodyPr anchorCtr="0" anchor="t" bIns="91425" lIns="91425" rIns="91425" tIns="91425">
            <a:noAutofit/>
          </a:bodyPr>
          <a:lstStyle/>
          <a:p>
            <a:pPr>
              <a:spcBef>
                <a:spcPts val="0"/>
              </a:spcBef>
              <a:buNone/>
            </a:pPr>
            <a:r>
              <a:rPr lang="en" sz="4800"/>
              <a:t>Recitation 7</a:t>
            </a:r>
          </a:p>
        </p:txBody>
      </p:sp>
      <p:sp>
        <p:nvSpPr>
          <p:cNvPr id="39" name="Shape 39"/>
          <p:cNvSpPr txBox="1"/>
          <p:nvPr>
            <p:ph idx="1" type="subTitle"/>
          </p:nvPr>
        </p:nvSpPr>
        <p:spPr>
          <a:xfrm>
            <a:off x="457200" y="3716392"/>
            <a:ext cx="8229600" cy="1232699"/>
          </a:xfrm>
          <a:prstGeom prst="rect">
            <a:avLst/>
          </a:prstGeom>
        </p:spPr>
        <p:txBody>
          <a:bodyPr anchorCtr="0" anchor="t" bIns="91425" lIns="91425" rIns="91425" tIns="91425">
            <a:noAutofit/>
          </a:bodyPr>
          <a:lstStyle/>
          <a:p>
            <a:pPr>
              <a:spcBef>
                <a:spcPts val="0"/>
              </a:spcBef>
              <a:buNone/>
            </a:pPr>
            <a:r>
              <a:rPr lang="en" sz="3200"/>
              <a:t>Hashing</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Remainder Operator!</a:t>
            </a:r>
          </a:p>
        </p:txBody>
      </p:sp>
      <p:sp>
        <p:nvSpPr>
          <p:cNvPr id="206" name="Shape 206"/>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207" name="Shape 207"/>
          <p:cNvSpPr txBox="1"/>
          <p:nvPr/>
        </p:nvSpPr>
        <p:spPr>
          <a:xfrm>
            <a:off x="524375" y="1257850"/>
            <a:ext cx="7118700" cy="556499"/>
          </a:xfrm>
          <a:prstGeom prst="rect">
            <a:avLst/>
          </a:prstGeom>
          <a:noFill/>
          <a:ln>
            <a:noFill/>
          </a:ln>
        </p:spPr>
        <p:txBody>
          <a:bodyPr anchorCtr="0" anchor="t" bIns="91425" lIns="91425" rIns="91425" tIns="91425">
            <a:noAutofit/>
          </a:bodyPr>
          <a:lstStyle/>
          <a:p>
            <a:pPr indent="0" marL="0" rtl="0">
              <a:spcBef>
                <a:spcPts val="0"/>
              </a:spcBef>
              <a:buNone/>
            </a:pPr>
            <a:r>
              <a:rPr lang="en" sz="2000"/>
              <a:t>What if hashCode returns an int out of the array’s bounds?</a:t>
            </a:r>
          </a:p>
          <a:p>
            <a:pPr indent="457200" lvl="0" rtl="0">
              <a:spcBef>
                <a:spcPts val="0"/>
              </a:spcBef>
              <a:buNone/>
            </a:pPr>
            <a:r>
              <a:t/>
            </a:r>
            <a:endParaRPr sz="2000"/>
          </a:p>
        </p:txBody>
      </p:sp>
      <p:sp>
        <p:nvSpPr>
          <p:cNvPr id="208" name="Shape 208"/>
          <p:cNvSpPr txBox="1"/>
          <p:nvPr/>
        </p:nvSpPr>
        <p:spPr>
          <a:xfrm>
            <a:off x="524400" y="1844225"/>
            <a:ext cx="8162399" cy="1770600"/>
          </a:xfrm>
          <a:prstGeom prst="rect">
            <a:avLst/>
          </a:prstGeom>
          <a:noFill/>
          <a:ln>
            <a:noFill/>
          </a:ln>
        </p:spPr>
        <p:txBody>
          <a:bodyPr anchorCtr="0" anchor="ctr"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int hashInBounds(Object val) {</a:t>
            </a:r>
          </a:p>
          <a:p>
            <a:pPr lvl="0" rtl="0">
              <a:spcBef>
                <a:spcPts val="0"/>
              </a:spcBef>
              <a:buNone/>
            </a:pPr>
            <a:r>
              <a:rPr b="1" lang="en" sz="2000">
                <a:solidFill>
                  <a:srgbClr val="1155CC"/>
                </a:solidFill>
                <a:latin typeface="Courier New"/>
                <a:ea typeface="Courier New"/>
                <a:cs typeface="Courier New"/>
                <a:sym typeface="Courier New"/>
              </a:rPr>
              <a:t>	return Math.abs(val.hashCode() % b.length);</a:t>
            </a:r>
          </a:p>
          <a:p>
            <a:pPr lvl="0" rtl="0">
              <a:spcBef>
                <a:spcPts val="0"/>
              </a:spcBef>
              <a:buNone/>
            </a:pPr>
            <a:r>
              <a:rPr b="1" lang="en" sz="2000">
                <a:solidFill>
                  <a:srgbClr val="1155CC"/>
                </a:solidFill>
                <a:latin typeface="Courier New"/>
                <a:ea typeface="Courier New"/>
                <a:cs typeface="Courier New"/>
                <a:sym typeface="Courier New"/>
              </a:rPr>
              <a:t>}</a:t>
            </a:r>
          </a:p>
        </p:txBody>
      </p:sp>
      <p:cxnSp>
        <p:nvCxnSpPr>
          <p:cNvPr id="209" name="Shape 209"/>
          <p:cNvCxnSpPr>
            <a:endCxn id="210" idx="1"/>
          </p:cNvCxnSpPr>
          <p:nvPr/>
        </p:nvCxnSpPr>
        <p:spPr>
          <a:xfrm rot="10800000">
            <a:off x="4811499" y="3280425"/>
            <a:ext cx="16800" cy="837300"/>
          </a:xfrm>
          <a:prstGeom prst="straightConnector1">
            <a:avLst/>
          </a:prstGeom>
          <a:noFill/>
          <a:ln cap="flat" w="19050">
            <a:solidFill>
              <a:schemeClr val="dk2"/>
            </a:solidFill>
            <a:prstDash val="solid"/>
            <a:round/>
            <a:headEnd len="lg" w="lg" type="none"/>
            <a:tailEnd len="lg" w="lg" type="none"/>
          </a:ln>
        </p:spPr>
      </p:cxnSp>
      <p:sp>
        <p:nvSpPr>
          <p:cNvPr id="211" name="Shape 211"/>
          <p:cNvSpPr txBox="1"/>
          <p:nvPr/>
        </p:nvSpPr>
        <p:spPr>
          <a:xfrm>
            <a:off x="2210550" y="4207850"/>
            <a:ext cx="5995800" cy="444300"/>
          </a:xfrm>
          <a:prstGeom prst="rect">
            <a:avLst/>
          </a:prstGeom>
          <a:noFill/>
          <a:ln>
            <a:noFill/>
          </a:ln>
        </p:spPr>
        <p:txBody>
          <a:bodyPr anchorCtr="0" anchor="t" bIns="91425" lIns="91425" rIns="91425" tIns="91425">
            <a:noAutofit/>
          </a:bodyPr>
          <a:lstStyle/>
          <a:p>
            <a:pPr>
              <a:spcBef>
                <a:spcPts val="0"/>
              </a:spcBef>
              <a:buNone/>
            </a:pPr>
            <a:r>
              <a:rPr lang="en" sz="2000">
                <a:solidFill>
                  <a:schemeClr val="dk1"/>
                </a:solidFill>
              </a:rPr>
              <a:t>For all operations, start by hashing to a valid index</a:t>
            </a:r>
          </a:p>
        </p:txBody>
      </p:sp>
      <p:sp>
        <p:nvSpPr>
          <p:cNvPr id="210" name="Shape 210"/>
          <p:cNvSpPr/>
          <p:nvPr/>
        </p:nvSpPr>
        <p:spPr>
          <a:xfrm rot="-5400000">
            <a:off x="4673949" y="478125"/>
            <a:ext cx="275100" cy="5329499"/>
          </a:xfrm>
          <a:prstGeom prst="leftBrace">
            <a:avLst>
              <a:gd fmla="val 8333" name="adj1"/>
              <a:gd fmla="val 50000" name="adj2"/>
            </a:avLst>
          </a:prstGeom>
          <a:no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Basic set operations with hashing</a:t>
            </a:r>
          </a:p>
        </p:txBody>
      </p:sp>
      <p:sp>
        <p:nvSpPr>
          <p:cNvPr id="217" name="Shape 217"/>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Hashing</a:t>
            </a:r>
          </a:p>
          <a:p>
            <a:pPr lvl="0" rtl="0" algn="r">
              <a:spcBef>
                <a:spcPts val="0"/>
              </a:spcBef>
              <a:buNone/>
            </a:pPr>
            <a:r>
              <a:t/>
            </a:r>
            <a:endParaRPr b="1" sz="1600">
              <a:solidFill>
                <a:srgbClr val="E08686"/>
              </a:solidFill>
            </a:endParaRPr>
          </a:p>
        </p:txBody>
      </p:sp>
      <p:sp>
        <p:nvSpPr>
          <p:cNvPr id="218" name="Shape 218"/>
          <p:cNvSpPr txBox="1"/>
          <p:nvPr/>
        </p:nvSpPr>
        <p:spPr>
          <a:xfrm>
            <a:off x="329475" y="1378000"/>
            <a:ext cx="5279699" cy="3445199"/>
          </a:xfrm>
          <a:prstGeom prst="rect">
            <a:avLst/>
          </a:prstGeom>
          <a:noFill/>
          <a:ln>
            <a:noFill/>
          </a:ln>
        </p:spPr>
        <p:txBody>
          <a:bodyPr anchorCtr="0" anchor="t" bIns="91425" lIns="91425" rIns="91425" tIns="91425">
            <a:noAutofit/>
          </a:bodyPr>
          <a:lstStyle/>
          <a:p>
            <a:pPr rtl="0">
              <a:spcBef>
                <a:spcPts val="0"/>
              </a:spcBef>
              <a:buNone/>
            </a:pPr>
            <a:r>
              <a:rPr b="1" lang="en" sz="2000">
                <a:solidFill>
                  <a:srgbClr val="1155CC"/>
                </a:solidFill>
                <a:latin typeface="Courier New"/>
                <a:ea typeface="Courier New"/>
                <a:cs typeface="Courier New"/>
                <a:sym typeface="Courier New"/>
              </a:rPr>
              <a:t>add(val) {</a:t>
            </a:r>
          </a:p>
          <a:p>
            <a:pPr rtl="0">
              <a:spcBef>
                <a:spcPts val="0"/>
              </a:spcBef>
              <a:buNone/>
            </a:pPr>
            <a:r>
              <a:rPr b="1" lang="en" sz="2000">
                <a:solidFill>
                  <a:srgbClr val="1155CC"/>
                </a:solidFill>
                <a:latin typeface="Courier New"/>
                <a:ea typeface="Courier New"/>
                <a:cs typeface="Courier New"/>
                <a:sym typeface="Courier New"/>
              </a:rPr>
              <a:t>	b[hashInbounds(val)]= val;</a:t>
            </a:r>
          </a:p>
          <a:p>
            <a:pPr rtl="0">
              <a:spcBef>
                <a:spcPts val="0"/>
              </a:spcBef>
              <a:buNone/>
            </a:pPr>
            <a:r>
              <a:rPr b="1" lang="en" sz="2000">
                <a:solidFill>
                  <a:srgbClr val="1155CC"/>
                </a:solidFill>
                <a:latin typeface="Courier New"/>
                <a:ea typeface="Courier New"/>
                <a:cs typeface="Courier New"/>
                <a:sym typeface="Courier New"/>
              </a:rPr>
              <a:t>}</a:t>
            </a:r>
          </a:p>
          <a:p>
            <a:pPr rtl="0">
              <a:spcBef>
                <a:spcPts val="0"/>
              </a:spcBef>
              <a:buNone/>
            </a:pPr>
            <a:r>
              <a:rPr b="1" lang="en" sz="2000">
                <a:solidFill>
                  <a:srgbClr val="1155CC"/>
                </a:solidFill>
                <a:latin typeface="Courier New"/>
                <a:ea typeface="Courier New"/>
                <a:cs typeface="Courier New"/>
                <a:sym typeface="Courier New"/>
              </a:rPr>
              <a:t>remove(val) {</a:t>
            </a:r>
          </a:p>
          <a:p>
            <a:pPr rtl="0">
              <a:spcBef>
                <a:spcPts val="0"/>
              </a:spcBef>
              <a:buNone/>
            </a:pPr>
            <a:r>
              <a:rPr b="1" lang="en" sz="2000">
                <a:solidFill>
                  <a:srgbClr val="1155CC"/>
                </a:solidFill>
                <a:latin typeface="Courier New"/>
                <a:ea typeface="Courier New"/>
                <a:cs typeface="Courier New"/>
                <a:sym typeface="Courier New"/>
              </a:rPr>
              <a:t>	b[hashInbounds(val)]= null;</a:t>
            </a:r>
          </a:p>
          <a:p>
            <a:pPr rtl="0">
              <a:spcBef>
                <a:spcPts val="0"/>
              </a:spcBef>
              <a:buNone/>
            </a:pPr>
            <a:r>
              <a:rPr b="1" lang="en" sz="2000">
                <a:solidFill>
                  <a:srgbClr val="1155CC"/>
                </a:solidFill>
                <a:latin typeface="Courier New"/>
                <a:ea typeface="Courier New"/>
                <a:cs typeface="Courier New"/>
                <a:sym typeface="Courier New"/>
              </a:rPr>
              <a:t>}</a:t>
            </a:r>
          </a:p>
          <a:p>
            <a:pPr rtl="0">
              <a:spcBef>
                <a:spcPts val="0"/>
              </a:spcBef>
              <a:buNone/>
            </a:pPr>
            <a:r>
              <a:rPr b="1" lang="en" sz="2000">
                <a:solidFill>
                  <a:srgbClr val="1155CC"/>
                </a:solidFill>
                <a:latin typeface="Courier New"/>
                <a:ea typeface="Courier New"/>
                <a:cs typeface="Courier New"/>
                <a:sym typeface="Courier New"/>
              </a:rPr>
              <a:t>contains(val) {</a:t>
            </a:r>
          </a:p>
          <a:p>
            <a:pPr indent="0" lvl="0" marL="0" rtl="0">
              <a:spcBef>
                <a:spcPts val="0"/>
              </a:spcBef>
              <a:buNone/>
            </a:pPr>
            <a:r>
              <a:rPr b="1" lang="en" sz="2000">
                <a:solidFill>
                  <a:srgbClr val="1155CC"/>
                </a:solidFill>
                <a:latin typeface="Courier New"/>
                <a:ea typeface="Courier New"/>
                <a:cs typeface="Courier New"/>
                <a:sym typeface="Courier New"/>
              </a:rPr>
              <a:t>   return b[hashInbounds(val)] </a:t>
            </a:r>
          </a:p>
          <a:p>
            <a:pPr indent="0" marL="0" rtl="0">
              <a:spcBef>
                <a:spcPts val="0"/>
              </a:spcBef>
              <a:buNone/>
            </a:pPr>
            <a:r>
              <a:rPr b="1" lang="en" sz="2000">
                <a:solidFill>
                  <a:srgbClr val="1155CC"/>
                </a:solidFill>
                <a:latin typeface="Courier New"/>
                <a:ea typeface="Courier New"/>
                <a:cs typeface="Courier New"/>
                <a:sym typeface="Courier New"/>
              </a:rPr>
              <a:t>            != null;</a:t>
            </a:r>
          </a:p>
          <a:p>
            <a:pPr rtl="0">
              <a:spcBef>
                <a:spcPts val="0"/>
              </a:spcBef>
              <a:buNone/>
            </a:pPr>
            <a:r>
              <a:rPr b="1" lang="en" sz="2000">
                <a:solidFill>
                  <a:srgbClr val="1155CC"/>
                </a:solidFill>
                <a:latin typeface="Courier New"/>
                <a:ea typeface="Courier New"/>
                <a:cs typeface="Courier New"/>
                <a:sym typeface="Courier New"/>
              </a:rPr>
              <a:t>}</a:t>
            </a:r>
          </a:p>
          <a:p>
            <a:pPr lvl="0" rtl="0">
              <a:spcBef>
                <a:spcPts val="0"/>
              </a:spcBef>
              <a:buNone/>
            </a:pPr>
            <a:r>
              <a:t/>
            </a:r>
            <a:endParaRPr sz="2000"/>
          </a:p>
        </p:txBody>
      </p:sp>
      <p:sp>
        <p:nvSpPr>
          <p:cNvPr id="219" name="Shape 219"/>
          <p:cNvSpPr txBox="1"/>
          <p:nvPr/>
        </p:nvSpPr>
        <p:spPr>
          <a:xfrm>
            <a:off x="5493200" y="1378000"/>
            <a:ext cx="2571600" cy="761099"/>
          </a:xfrm>
          <a:prstGeom prst="rect">
            <a:avLst/>
          </a:prstGeom>
          <a:noFill/>
          <a:ln>
            <a:noFill/>
          </a:ln>
        </p:spPr>
        <p:txBody>
          <a:bodyPr anchorCtr="0" anchor="t" bIns="91425" lIns="91425" rIns="91425" tIns="91425">
            <a:noAutofit/>
          </a:bodyPr>
          <a:lstStyle/>
          <a:p>
            <a:pPr>
              <a:spcBef>
                <a:spcPts val="0"/>
              </a:spcBef>
              <a:buNone/>
            </a:pPr>
            <a:r>
              <a:rPr b="1" lang="en" sz="2000"/>
              <a:t>Note</a:t>
            </a:r>
            <a:r>
              <a:rPr lang="en" sz="2000"/>
              <a:t>: these are </a:t>
            </a:r>
            <a:r>
              <a:rPr b="1" i="1" lang="en" sz="2000"/>
              <a:t>very</a:t>
            </a:r>
            <a:r>
              <a:rPr i="1" lang="en" sz="2000"/>
              <a:t> </a:t>
            </a:r>
            <a:r>
              <a:rPr lang="en" sz="2000"/>
              <a:t>simplified versions!</a:t>
            </a:r>
          </a:p>
        </p:txBody>
      </p:sp>
      <p:sp>
        <p:nvSpPr>
          <p:cNvPr id="220" name="Shape 220"/>
          <p:cNvSpPr txBox="1"/>
          <p:nvPr/>
        </p:nvSpPr>
        <p:spPr>
          <a:xfrm>
            <a:off x="5493200" y="2339650"/>
            <a:ext cx="3377099" cy="1521900"/>
          </a:xfrm>
          <a:prstGeom prst="rect">
            <a:avLst/>
          </a:prstGeom>
          <a:noFill/>
          <a:ln>
            <a:noFill/>
          </a:ln>
        </p:spPr>
        <p:txBody>
          <a:bodyPr anchorCtr="0" anchor="t" bIns="91425" lIns="91425" rIns="91425" tIns="91425">
            <a:noAutofit/>
          </a:bodyPr>
          <a:lstStyle/>
          <a:p>
            <a:pPr lvl="0" rtl="0">
              <a:spcBef>
                <a:spcPts val="0"/>
              </a:spcBef>
              <a:buNone/>
            </a:pPr>
            <a:r>
              <a:rPr lang="en" sz="2000"/>
              <a:t>Operations take time proportional to hash function. Constant with respect to size of the array! </a:t>
            </a:r>
          </a:p>
        </p:txBody>
      </p:sp>
      <p:sp>
        <p:nvSpPr>
          <p:cNvPr id="221" name="Shape 221"/>
          <p:cNvSpPr txBox="1"/>
          <p:nvPr/>
        </p:nvSpPr>
        <p:spPr>
          <a:xfrm>
            <a:off x="5493200" y="3794350"/>
            <a:ext cx="2912399" cy="1101900"/>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FF0000"/>
                </a:solidFill>
              </a:rPr>
              <a:t>Collisions</a:t>
            </a:r>
            <a:r>
              <a:rPr lang="en" sz="2000">
                <a:solidFill>
                  <a:srgbClr val="FF0000"/>
                </a:solidFill>
              </a:rPr>
              <a:t> are a big problem: 2 vals hash to same index!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Collision Resolution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Problem: Collisions</a:t>
            </a:r>
          </a:p>
        </p:txBody>
      </p:sp>
      <p:sp>
        <p:nvSpPr>
          <p:cNvPr id="232" name="Shape 232"/>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 Resolution</a:t>
            </a:r>
          </a:p>
          <a:p>
            <a:pPr lvl="0" rtl="0" algn="r">
              <a:spcBef>
                <a:spcPts val="0"/>
              </a:spcBef>
              <a:buNone/>
            </a:pPr>
            <a:r>
              <a:t/>
            </a:r>
            <a:endParaRPr b="1" sz="1600">
              <a:solidFill>
                <a:srgbClr val="E08686"/>
              </a:solidFill>
            </a:endParaRPr>
          </a:p>
        </p:txBody>
      </p:sp>
      <p:sp>
        <p:nvSpPr>
          <p:cNvPr id="233" name="Shape 233"/>
          <p:cNvSpPr txBox="1"/>
          <p:nvPr/>
        </p:nvSpPr>
        <p:spPr>
          <a:xfrm>
            <a:off x="457200" y="1345975"/>
            <a:ext cx="3252300" cy="26516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class Point {</a:t>
            </a:r>
          </a:p>
          <a:p>
            <a:pPr lvl="0" rtl="0">
              <a:spcBef>
                <a:spcPts val="0"/>
              </a:spcBef>
              <a:buNone/>
            </a:pPr>
            <a:r>
              <a:rPr b="1" lang="en" sz="2000">
                <a:solidFill>
                  <a:srgbClr val="1155CC"/>
                </a:solidFill>
                <a:latin typeface="Courier New"/>
                <a:ea typeface="Courier New"/>
                <a:cs typeface="Courier New"/>
                <a:sym typeface="Courier New"/>
              </a:rPr>
              <a:t>	int x;</a:t>
            </a:r>
          </a:p>
          <a:p>
            <a:pPr lvl="0" rtl="0">
              <a:spcBef>
                <a:spcPts val="0"/>
              </a:spcBef>
              <a:buNone/>
            </a:pPr>
            <a:r>
              <a:rPr b="1" lang="en" sz="2000">
                <a:solidFill>
                  <a:srgbClr val="1155CC"/>
                </a:solidFill>
                <a:latin typeface="Courier New"/>
                <a:ea typeface="Courier New"/>
                <a:cs typeface="Courier New"/>
                <a:sym typeface="Courier New"/>
              </a:rPr>
              <a:t>	int y;</a:t>
            </a:r>
          </a:p>
          <a:p>
            <a:pPr lvl="0" rtl="0">
              <a:spcBef>
                <a:spcPts val="0"/>
              </a:spcBef>
              <a:buNone/>
            </a:pPr>
            <a:r>
              <a:t/>
            </a:r>
            <a:endParaRPr b="1" sz="2000">
              <a:solidFill>
                <a:srgbClr val="1155CC"/>
              </a:solidFill>
              <a:latin typeface="Courier New"/>
              <a:ea typeface="Courier New"/>
              <a:cs typeface="Courier New"/>
              <a:sym typeface="Courier New"/>
            </a:endParaRPr>
          </a:p>
          <a:p>
            <a:pPr indent="0" lvl="0" marL="457200" rtl="0">
              <a:spcBef>
                <a:spcPts val="0"/>
              </a:spcBef>
              <a:buNone/>
            </a:pPr>
            <a:r>
              <a:rPr b="1" lang="en" sz="2000">
                <a:solidFill>
                  <a:srgbClr val="1155CC"/>
                </a:solidFill>
                <a:latin typeface="Courier New"/>
                <a:ea typeface="Courier New"/>
                <a:cs typeface="Courier New"/>
                <a:sym typeface="Courier New"/>
              </a:rPr>
              <a:t>int hashCode() {</a:t>
            </a:r>
          </a:p>
          <a:p>
            <a:pPr indent="0" lvl="0" marL="457200" rtl="0">
              <a:spcBef>
                <a:spcPts val="0"/>
              </a:spcBef>
              <a:buNone/>
            </a:pPr>
            <a:r>
              <a:rPr b="1" lang="en" sz="2000">
                <a:solidFill>
                  <a:srgbClr val="1155CC"/>
                </a:solidFill>
                <a:latin typeface="Courier New"/>
                <a:ea typeface="Courier New"/>
                <a:cs typeface="Courier New"/>
                <a:sym typeface="Courier New"/>
              </a:rPr>
              <a:t>	return </a:t>
            </a:r>
            <a:r>
              <a:rPr b="1" lang="en" sz="2000">
                <a:solidFill>
                  <a:srgbClr val="FF0000"/>
                </a:solidFill>
                <a:latin typeface="Courier New"/>
                <a:ea typeface="Courier New"/>
                <a:cs typeface="Courier New"/>
                <a:sym typeface="Courier New"/>
              </a:rPr>
              <a:t>x + y;</a:t>
            </a:r>
          </a:p>
          <a:p>
            <a:pPr indent="0" lvl="0" marL="457200" rtl="0">
              <a:spcBef>
                <a:spcPts val="0"/>
              </a:spcBef>
              <a:buNone/>
            </a:pPr>
            <a:r>
              <a:rPr b="1" lang="en" sz="2000">
                <a:solidFill>
                  <a:srgbClr val="1155CC"/>
                </a:solidFill>
                <a:latin typeface="Courier New"/>
                <a:ea typeface="Courier New"/>
                <a:cs typeface="Courier New"/>
                <a:sym typeface="Courier New"/>
              </a:rPr>
              <a:t>}</a:t>
            </a:r>
          </a:p>
          <a:p>
            <a:pPr lvl="0" rtl="0">
              <a:spcBef>
                <a:spcPts val="0"/>
              </a:spcBef>
              <a:buNone/>
            </a:pPr>
            <a:r>
              <a:rPr b="1" lang="en" sz="2000">
                <a:solidFill>
                  <a:srgbClr val="1155CC"/>
                </a:solidFill>
                <a:latin typeface="Courier New"/>
                <a:ea typeface="Courier New"/>
                <a:cs typeface="Courier New"/>
                <a:sym typeface="Courier New"/>
              </a:rPr>
              <a:t>}</a:t>
            </a:r>
          </a:p>
          <a:p>
            <a:pPr lvl="0" rtl="0">
              <a:spcBef>
                <a:spcPts val="0"/>
              </a:spcBef>
              <a:buNone/>
            </a:pPr>
            <a:r>
              <a:t/>
            </a:r>
            <a:endParaRPr b="1" sz="2000">
              <a:solidFill>
                <a:srgbClr val="1155CC"/>
              </a:solidFill>
              <a:latin typeface="Courier New"/>
              <a:ea typeface="Courier New"/>
              <a:cs typeface="Courier New"/>
              <a:sym typeface="Courier New"/>
            </a:endParaRPr>
          </a:p>
          <a:p>
            <a:pPr lvl="0" rtl="0">
              <a:spcBef>
                <a:spcPts val="0"/>
              </a:spcBef>
              <a:buNone/>
            </a:pPr>
            <a:r>
              <a:t/>
            </a:r>
            <a:endParaRPr b="1" sz="2000">
              <a:solidFill>
                <a:srgbClr val="1155CC"/>
              </a:solidFill>
              <a:latin typeface="Courier New"/>
              <a:ea typeface="Courier New"/>
              <a:cs typeface="Courier New"/>
              <a:sym typeface="Courier New"/>
            </a:endParaRPr>
          </a:p>
        </p:txBody>
      </p:sp>
      <p:sp>
        <p:nvSpPr>
          <p:cNvPr id="234" name="Shape 234"/>
          <p:cNvSpPr txBox="1"/>
          <p:nvPr/>
        </p:nvSpPr>
        <p:spPr>
          <a:xfrm>
            <a:off x="3942400" y="1345975"/>
            <a:ext cx="4389899" cy="801300"/>
          </a:xfrm>
          <a:prstGeom prst="rect">
            <a:avLst/>
          </a:prstGeom>
          <a:noFill/>
          <a:ln>
            <a:noFill/>
          </a:ln>
        </p:spPr>
        <p:txBody>
          <a:bodyPr anchorCtr="0" anchor="t" bIns="91425" lIns="91425" rIns="91425" tIns="91425">
            <a:noAutofit/>
          </a:bodyPr>
          <a:lstStyle/>
          <a:p>
            <a:pPr rtl="0">
              <a:spcBef>
                <a:spcPts val="0"/>
              </a:spcBef>
              <a:buNone/>
            </a:pPr>
            <a:r>
              <a:rPr b="1" lang="en" sz="2000">
                <a:solidFill>
                  <a:srgbClr val="1155CC"/>
                </a:solidFill>
                <a:latin typeface="Courier New"/>
                <a:ea typeface="Courier New"/>
                <a:cs typeface="Courier New"/>
                <a:sym typeface="Courier New"/>
              </a:rPr>
              <a:t>Point p1 = new Point(1, 2);</a:t>
            </a:r>
          </a:p>
          <a:p>
            <a:pPr lvl="0" rtl="0">
              <a:spcBef>
                <a:spcPts val="0"/>
              </a:spcBef>
              <a:buNone/>
            </a:pPr>
            <a:r>
              <a:rPr b="1" lang="en" sz="2000">
                <a:solidFill>
                  <a:srgbClr val="1155CC"/>
                </a:solidFill>
                <a:latin typeface="Courier New"/>
                <a:ea typeface="Courier New"/>
                <a:cs typeface="Courier New"/>
                <a:sym typeface="Courier New"/>
              </a:rPr>
              <a:t>Point p2 = new Point(2, 1);</a:t>
            </a:r>
          </a:p>
        </p:txBody>
      </p:sp>
      <p:sp>
        <p:nvSpPr>
          <p:cNvPr id="235" name="Shape 235"/>
          <p:cNvSpPr/>
          <p:nvPr/>
        </p:nvSpPr>
        <p:spPr>
          <a:xfrm>
            <a:off x="3739787" y="282548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236" name="Shape 236"/>
          <p:cNvSpPr/>
          <p:nvPr/>
        </p:nvSpPr>
        <p:spPr>
          <a:xfrm>
            <a:off x="4210300" y="2147275"/>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p1</a:t>
            </a:r>
          </a:p>
        </p:txBody>
      </p:sp>
      <p:cxnSp>
        <p:nvCxnSpPr>
          <p:cNvPr id="237" name="Shape 237"/>
          <p:cNvCxnSpPr>
            <a:stCxn id="236" idx="4"/>
            <a:endCxn id="235" idx="0"/>
          </p:cNvCxnSpPr>
          <p:nvPr/>
        </p:nvCxnSpPr>
        <p:spPr>
          <a:xfrm>
            <a:off x="4572550" y="2595774"/>
            <a:ext cx="172800" cy="229800"/>
          </a:xfrm>
          <a:prstGeom prst="straightConnector1">
            <a:avLst/>
          </a:prstGeom>
          <a:noFill/>
          <a:ln cap="flat" w="19050">
            <a:solidFill>
              <a:schemeClr val="dk2"/>
            </a:solidFill>
            <a:prstDash val="solid"/>
            <a:round/>
            <a:headEnd len="lg" w="lg" type="none"/>
            <a:tailEnd len="lg" w="lg" type="triangle"/>
          </a:ln>
        </p:spPr>
      </p:cxnSp>
      <p:cxnSp>
        <p:nvCxnSpPr>
          <p:cNvPr id="238" name="Shape 238"/>
          <p:cNvCxnSpPr>
            <a:stCxn id="235" idx="5"/>
            <a:endCxn id="239" idx="0"/>
          </p:cNvCxnSpPr>
          <p:nvPr/>
        </p:nvCxnSpPr>
        <p:spPr>
          <a:xfrm>
            <a:off x="5456198" y="3482040"/>
            <a:ext cx="384000" cy="515700"/>
          </a:xfrm>
          <a:prstGeom prst="straightConnector1">
            <a:avLst/>
          </a:prstGeom>
          <a:noFill/>
          <a:ln cap="flat" w="19050">
            <a:solidFill>
              <a:schemeClr val="dk2"/>
            </a:solidFill>
            <a:prstDash val="solid"/>
            <a:round/>
            <a:headEnd len="lg" w="lg" type="none"/>
            <a:tailEnd len="lg" w="lg" type="triangle"/>
          </a:ln>
        </p:spPr>
      </p:cxnSp>
      <p:sp>
        <p:nvSpPr>
          <p:cNvPr id="240" name="Shape 240"/>
          <p:cNvSpPr/>
          <p:nvPr/>
        </p:nvSpPr>
        <p:spPr>
          <a:xfrm>
            <a:off x="6109062" y="282548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241" name="Shape 241"/>
          <p:cNvSpPr/>
          <p:nvPr/>
        </p:nvSpPr>
        <p:spPr>
          <a:xfrm>
            <a:off x="6933425" y="209930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p2</a:t>
            </a:r>
          </a:p>
        </p:txBody>
      </p:sp>
      <p:cxnSp>
        <p:nvCxnSpPr>
          <p:cNvPr id="242" name="Shape 242"/>
          <p:cNvCxnSpPr>
            <a:stCxn id="241" idx="4"/>
            <a:endCxn id="240" idx="0"/>
          </p:cNvCxnSpPr>
          <p:nvPr/>
        </p:nvCxnSpPr>
        <p:spPr>
          <a:xfrm flipH="1">
            <a:off x="7114475" y="2547799"/>
            <a:ext cx="181200" cy="277800"/>
          </a:xfrm>
          <a:prstGeom prst="straightConnector1">
            <a:avLst/>
          </a:prstGeom>
          <a:noFill/>
          <a:ln cap="flat" w="19050">
            <a:solidFill>
              <a:schemeClr val="dk2"/>
            </a:solidFill>
            <a:prstDash val="solid"/>
            <a:round/>
            <a:headEnd len="lg" w="lg" type="none"/>
            <a:tailEnd len="lg" w="lg" type="triangle"/>
          </a:ln>
        </p:spPr>
      </p:cxnSp>
      <p:cxnSp>
        <p:nvCxnSpPr>
          <p:cNvPr id="243" name="Shape 243"/>
          <p:cNvCxnSpPr>
            <a:stCxn id="240" idx="3"/>
            <a:endCxn id="239" idx="0"/>
          </p:cNvCxnSpPr>
          <p:nvPr/>
        </p:nvCxnSpPr>
        <p:spPr>
          <a:xfrm flipH="1">
            <a:off x="5840451" y="3482040"/>
            <a:ext cx="563100" cy="515700"/>
          </a:xfrm>
          <a:prstGeom prst="straightConnector1">
            <a:avLst/>
          </a:prstGeom>
          <a:noFill/>
          <a:ln cap="flat" w="19050">
            <a:solidFill>
              <a:schemeClr val="dk2"/>
            </a:solidFill>
            <a:prstDash val="solid"/>
            <a:round/>
            <a:headEnd len="lg" w="lg" type="none"/>
            <a:tailEnd len="lg" w="lg" type="triangle"/>
          </a:ln>
        </p:spPr>
      </p:cxnSp>
      <p:grpSp>
        <p:nvGrpSpPr>
          <p:cNvPr id="244" name="Shape 244"/>
          <p:cNvGrpSpPr/>
          <p:nvPr/>
        </p:nvGrpSpPr>
        <p:grpSpPr>
          <a:xfrm>
            <a:off x="1858725" y="3997675"/>
            <a:ext cx="6825600" cy="590399"/>
            <a:chOff x="1121625" y="4264700"/>
            <a:chExt cx="6825600" cy="590399"/>
          </a:xfrm>
        </p:grpSpPr>
        <p:sp>
          <p:nvSpPr>
            <p:cNvPr id="245" name="Shape 245"/>
            <p:cNvSpPr txBox="1"/>
            <p:nvPr/>
          </p:nvSpPr>
          <p:spPr>
            <a:xfrm>
              <a:off x="1121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46" name="Shape 246"/>
            <p:cNvSpPr txBox="1"/>
            <p:nvPr/>
          </p:nvSpPr>
          <p:spPr>
            <a:xfrm>
              <a:off x="22592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47" name="Shape 247"/>
            <p:cNvSpPr txBox="1"/>
            <p:nvPr/>
          </p:nvSpPr>
          <p:spPr>
            <a:xfrm>
              <a:off x="33968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39" name="Shape 239"/>
            <p:cNvSpPr txBox="1"/>
            <p:nvPr/>
          </p:nvSpPr>
          <p:spPr>
            <a:xfrm>
              <a:off x="45344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48" name="Shape 248"/>
            <p:cNvSpPr txBox="1"/>
            <p:nvPr/>
          </p:nvSpPr>
          <p:spPr>
            <a:xfrm>
              <a:off x="56720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49" name="Shape 249"/>
            <p:cNvSpPr txBox="1"/>
            <p:nvPr/>
          </p:nvSpPr>
          <p:spPr>
            <a:xfrm>
              <a:off x="6809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250" name="Shape 250"/>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251" name="Shape 251"/>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252" name="Shape 252"/>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253" name="Shape 253"/>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254" name="Shape 254"/>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255" name="Shape 255"/>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Solution 1: Perfect hash function</a:t>
            </a:r>
          </a:p>
        </p:txBody>
      </p:sp>
      <p:sp>
        <p:nvSpPr>
          <p:cNvPr id="261" name="Shape 261"/>
          <p:cNvSpPr txBox="1"/>
          <p:nvPr/>
        </p:nvSpPr>
        <p:spPr>
          <a:xfrm>
            <a:off x="513900" y="1331250"/>
            <a:ext cx="8116199" cy="2772000"/>
          </a:xfrm>
          <a:prstGeom prst="rect">
            <a:avLst/>
          </a:prstGeom>
          <a:noFill/>
          <a:ln>
            <a:noFill/>
          </a:ln>
        </p:spPr>
        <p:txBody>
          <a:bodyPr anchorCtr="0" anchor="t" bIns="91425" lIns="91425" rIns="91425" tIns="91425">
            <a:noAutofit/>
          </a:bodyPr>
          <a:lstStyle/>
          <a:p>
            <a:pPr rtl="0">
              <a:spcBef>
                <a:spcPts val="0"/>
              </a:spcBef>
              <a:buNone/>
            </a:pPr>
            <a:r>
              <a:rPr lang="en" sz="2000"/>
              <a:t>Map each value to a different index in the hash table</a:t>
            </a:r>
          </a:p>
          <a:p>
            <a:pPr rtl="0">
              <a:spcBef>
                <a:spcPts val="0"/>
              </a:spcBef>
              <a:buNone/>
            </a:pPr>
            <a:r>
              <a:t/>
            </a:r>
            <a:endParaRPr sz="2000"/>
          </a:p>
          <a:p>
            <a:pPr rtl="0">
              <a:spcBef>
                <a:spcPts val="0"/>
              </a:spcBef>
              <a:buNone/>
            </a:pPr>
            <a:r>
              <a:rPr lang="en" sz="2000"/>
              <a:t>Impossible in practice</a:t>
            </a:r>
          </a:p>
          <a:p>
            <a:pPr indent="-355600" lvl="0" marL="457200" rtl="0">
              <a:spcBef>
                <a:spcPts val="0"/>
              </a:spcBef>
              <a:buClr>
                <a:srgbClr val="000000"/>
              </a:buClr>
              <a:buSzPct val="100000"/>
              <a:buFont typeface="Arial"/>
              <a:buChar char="●"/>
            </a:pPr>
            <a:r>
              <a:rPr lang="en" sz="2000"/>
              <a:t>don’t know the size of the array</a:t>
            </a:r>
          </a:p>
          <a:p>
            <a:pPr indent="-355600" lvl="0" marL="457200" rtl="0">
              <a:spcBef>
                <a:spcPts val="0"/>
              </a:spcBef>
              <a:buClr>
                <a:srgbClr val="000000"/>
              </a:buClr>
              <a:buSzPct val="100000"/>
              <a:buFont typeface="Arial"/>
              <a:buChar char="●"/>
            </a:pPr>
            <a:r>
              <a:rPr lang="en" sz="2000"/>
              <a:t>Number of possible values far far exceeds the array size</a:t>
            </a:r>
          </a:p>
          <a:p>
            <a:pPr indent="-355600" lvl="0" marL="457200" marR="0" rtl="0" algn="l">
              <a:lnSpc>
                <a:spcPct val="100000"/>
              </a:lnSpc>
              <a:spcBef>
                <a:spcPts val="0"/>
              </a:spcBef>
              <a:spcAft>
                <a:spcPts val="0"/>
              </a:spcAft>
              <a:buClr>
                <a:srgbClr val="000000"/>
              </a:buClr>
              <a:buSzPct val="100000"/>
              <a:buFont typeface="Arial"/>
              <a:buChar char="●"/>
            </a:pPr>
            <a:r>
              <a:rPr lang="en" sz="2000"/>
              <a:t>no point in a perfect hash function if it takes O(n) to compute</a:t>
            </a:r>
          </a:p>
        </p:txBody>
      </p:sp>
      <p:sp>
        <p:nvSpPr>
          <p:cNvPr id="262" name="Shape 262"/>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 Resolution</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6" name="Shape 266"/>
        <p:cNvGrpSpPr/>
        <p:nvPr/>
      </p:nvGrpSpPr>
      <p:grpSpPr>
        <a:xfrm>
          <a:off x="0" y="0"/>
          <a:ext cx="0" cy="0"/>
          <a:chOff x="0" y="0"/>
          <a:chExt cx="0" cy="0"/>
        </a:xfrm>
      </p:grpSpPr>
      <p:sp>
        <p:nvSpPr>
          <p:cNvPr id="267" name="Shape 267"/>
          <p:cNvSpPr/>
          <p:nvPr/>
        </p:nvSpPr>
        <p:spPr>
          <a:xfrm>
            <a:off x="5636050" y="3972624"/>
            <a:ext cx="487200" cy="528300"/>
          </a:xfrm>
          <a:prstGeom prst="curvedRightArrow">
            <a:avLst>
              <a:gd fmla="val 25000" name="adj1"/>
              <a:gd fmla="val 57426" name="adj2"/>
              <a:gd fmla="val 25000" name="adj3"/>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68" name="Shape 268"/>
          <p:cNvSpPr/>
          <p:nvPr/>
        </p:nvSpPr>
        <p:spPr>
          <a:xfrm>
            <a:off x="5636050" y="3641358"/>
            <a:ext cx="556199" cy="528300"/>
          </a:xfrm>
          <a:prstGeom prst="curvedRightArrow">
            <a:avLst>
              <a:gd fmla="val 25000" name="adj1"/>
              <a:gd fmla="val 50000" name="adj2"/>
              <a:gd fmla="val 25000" name="adj3"/>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69" name="Shape 269"/>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Solution 2: Collision resolution</a:t>
            </a:r>
          </a:p>
        </p:txBody>
      </p:sp>
      <p:sp>
        <p:nvSpPr>
          <p:cNvPr id="270" name="Shape 270"/>
          <p:cNvSpPr txBox="1"/>
          <p:nvPr/>
        </p:nvSpPr>
        <p:spPr>
          <a:xfrm>
            <a:off x="624900" y="1300825"/>
            <a:ext cx="6866100" cy="423300"/>
          </a:xfrm>
          <a:prstGeom prst="rect">
            <a:avLst/>
          </a:prstGeom>
          <a:noFill/>
          <a:ln>
            <a:noFill/>
          </a:ln>
        </p:spPr>
        <p:txBody>
          <a:bodyPr anchorCtr="0" anchor="t" bIns="91425" lIns="91425" rIns="91425" tIns="91425">
            <a:noAutofit/>
          </a:bodyPr>
          <a:lstStyle/>
          <a:p>
            <a:pPr lvl="0" rtl="0">
              <a:spcBef>
                <a:spcPts val="0"/>
              </a:spcBef>
              <a:buNone/>
            </a:pPr>
            <a:r>
              <a:rPr lang="en" sz="2200"/>
              <a:t>Two ways of handling collisions:</a:t>
            </a:r>
          </a:p>
          <a:p>
            <a:pPr lvl="0" rtl="0">
              <a:spcBef>
                <a:spcPts val="0"/>
              </a:spcBef>
              <a:buNone/>
            </a:pPr>
            <a:r>
              <a:t/>
            </a:r>
            <a:endParaRPr sz="2200"/>
          </a:p>
          <a:p>
            <a:pPr indent="-368300" lvl="0" marL="457200" rtl="0">
              <a:spcBef>
                <a:spcPts val="0"/>
              </a:spcBef>
              <a:buClr>
                <a:srgbClr val="000000"/>
              </a:buClr>
              <a:buSzPct val="100000"/>
              <a:buFont typeface="Arial"/>
              <a:buAutoNum type="arabicPeriod"/>
            </a:pPr>
            <a:r>
              <a:rPr lang="en" sz="2200"/>
              <a:t>Chaining                                 2.  Open Addressing</a:t>
            </a:r>
          </a:p>
          <a:p>
            <a:pPr lvl="0" rtl="0">
              <a:spcBef>
                <a:spcPts val="0"/>
              </a:spcBef>
              <a:buNone/>
            </a:pPr>
            <a:r>
              <a:t/>
            </a:r>
            <a:endParaRPr sz="2200"/>
          </a:p>
        </p:txBody>
      </p:sp>
      <p:sp>
        <p:nvSpPr>
          <p:cNvPr id="271" name="Shape 271"/>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 Resolution</a:t>
            </a:r>
          </a:p>
          <a:p>
            <a:pPr lvl="0" rtl="0" algn="r">
              <a:spcBef>
                <a:spcPts val="0"/>
              </a:spcBef>
              <a:buNone/>
            </a:pPr>
            <a:r>
              <a:t/>
            </a:r>
            <a:endParaRPr b="1" sz="1600">
              <a:solidFill>
                <a:srgbClr val="E08686"/>
              </a:solidFill>
            </a:endParaRPr>
          </a:p>
        </p:txBody>
      </p:sp>
      <p:sp>
        <p:nvSpPr>
          <p:cNvPr id="272" name="Shape 272"/>
          <p:cNvSpPr/>
          <p:nvPr/>
        </p:nvSpPr>
        <p:spPr>
          <a:xfrm>
            <a:off x="662125" y="2844325"/>
            <a:ext cx="3894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73" name="Shape 273"/>
          <p:cNvSpPr/>
          <p:nvPr/>
        </p:nvSpPr>
        <p:spPr>
          <a:xfrm>
            <a:off x="662125" y="3175682"/>
            <a:ext cx="389400" cy="331199"/>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74" name="Shape 274"/>
          <p:cNvSpPr/>
          <p:nvPr/>
        </p:nvSpPr>
        <p:spPr>
          <a:xfrm>
            <a:off x="662125" y="3506977"/>
            <a:ext cx="3894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275" name="Shape 275"/>
          <p:cNvSpPr/>
          <p:nvPr/>
        </p:nvSpPr>
        <p:spPr>
          <a:xfrm>
            <a:off x="662125" y="4169630"/>
            <a:ext cx="389400" cy="331199"/>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276" name="Shape 276"/>
          <p:cNvSpPr/>
          <p:nvPr/>
        </p:nvSpPr>
        <p:spPr>
          <a:xfrm>
            <a:off x="1496112" y="2844325"/>
            <a:ext cx="512700" cy="331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cxnSp>
        <p:nvCxnSpPr>
          <p:cNvPr id="277" name="Shape 277"/>
          <p:cNvCxnSpPr>
            <a:stCxn id="272" idx="3"/>
            <a:endCxn id="276" idx="2"/>
          </p:cNvCxnSpPr>
          <p:nvPr/>
        </p:nvCxnSpPr>
        <p:spPr>
          <a:xfrm>
            <a:off x="1051525" y="3009924"/>
            <a:ext cx="444600" cy="0"/>
          </a:xfrm>
          <a:prstGeom prst="straightConnector1">
            <a:avLst/>
          </a:prstGeom>
          <a:noFill/>
          <a:ln cap="flat" w="19050">
            <a:solidFill>
              <a:schemeClr val="dk2"/>
            </a:solidFill>
            <a:prstDash val="solid"/>
            <a:round/>
            <a:headEnd len="lg" w="lg" type="none"/>
            <a:tailEnd len="lg" w="lg" type="triangle"/>
          </a:ln>
        </p:spPr>
      </p:cxnSp>
      <p:sp>
        <p:nvSpPr>
          <p:cNvPr id="278" name="Shape 278"/>
          <p:cNvSpPr/>
          <p:nvPr/>
        </p:nvSpPr>
        <p:spPr>
          <a:xfrm>
            <a:off x="662125" y="3838272"/>
            <a:ext cx="389400" cy="331199"/>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279" name="Shape 279"/>
          <p:cNvSpPr/>
          <p:nvPr/>
        </p:nvSpPr>
        <p:spPr>
          <a:xfrm>
            <a:off x="1496112" y="3506977"/>
            <a:ext cx="512700" cy="331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sp>
        <p:nvSpPr>
          <p:cNvPr id="280" name="Shape 280"/>
          <p:cNvSpPr/>
          <p:nvPr/>
        </p:nvSpPr>
        <p:spPr>
          <a:xfrm>
            <a:off x="2453319" y="3506977"/>
            <a:ext cx="512700" cy="331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sp>
        <p:nvSpPr>
          <p:cNvPr id="281" name="Shape 281"/>
          <p:cNvSpPr/>
          <p:nvPr/>
        </p:nvSpPr>
        <p:spPr>
          <a:xfrm>
            <a:off x="3410526" y="3506977"/>
            <a:ext cx="512700" cy="331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cxnSp>
        <p:nvCxnSpPr>
          <p:cNvPr id="282" name="Shape 282"/>
          <p:cNvCxnSpPr/>
          <p:nvPr/>
        </p:nvCxnSpPr>
        <p:spPr>
          <a:xfrm>
            <a:off x="1051603" y="3672625"/>
            <a:ext cx="444600" cy="0"/>
          </a:xfrm>
          <a:prstGeom prst="straightConnector1">
            <a:avLst/>
          </a:prstGeom>
          <a:noFill/>
          <a:ln cap="flat" w="19050">
            <a:solidFill>
              <a:schemeClr val="dk2"/>
            </a:solidFill>
            <a:prstDash val="solid"/>
            <a:round/>
            <a:headEnd len="lg" w="lg" type="none"/>
            <a:tailEnd len="lg" w="lg" type="triangle"/>
          </a:ln>
        </p:spPr>
      </p:cxnSp>
      <p:cxnSp>
        <p:nvCxnSpPr>
          <p:cNvPr id="283" name="Shape 283"/>
          <p:cNvCxnSpPr>
            <a:stCxn id="279" idx="6"/>
            <a:endCxn id="280" idx="2"/>
          </p:cNvCxnSpPr>
          <p:nvPr/>
        </p:nvCxnSpPr>
        <p:spPr>
          <a:xfrm>
            <a:off x="2008812" y="3672577"/>
            <a:ext cx="444600" cy="0"/>
          </a:xfrm>
          <a:prstGeom prst="straightConnector1">
            <a:avLst/>
          </a:prstGeom>
          <a:noFill/>
          <a:ln cap="flat" w="19050">
            <a:solidFill>
              <a:schemeClr val="dk2"/>
            </a:solidFill>
            <a:prstDash val="solid"/>
            <a:round/>
            <a:headEnd len="lg" w="lg" type="none"/>
            <a:tailEnd len="lg" w="lg" type="triangle"/>
          </a:ln>
        </p:spPr>
      </p:cxnSp>
      <p:cxnSp>
        <p:nvCxnSpPr>
          <p:cNvPr id="284" name="Shape 284"/>
          <p:cNvCxnSpPr>
            <a:stCxn id="280" idx="6"/>
            <a:endCxn id="281" idx="2"/>
          </p:cNvCxnSpPr>
          <p:nvPr/>
        </p:nvCxnSpPr>
        <p:spPr>
          <a:xfrm>
            <a:off x="2966019" y="3672577"/>
            <a:ext cx="444600" cy="0"/>
          </a:xfrm>
          <a:prstGeom prst="straightConnector1">
            <a:avLst/>
          </a:prstGeom>
          <a:noFill/>
          <a:ln cap="flat" w="19050">
            <a:solidFill>
              <a:schemeClr val="dk2"/>
            </a:solidFill>
            <a:prstDash val="solid"/>
            <a:round/>
            <a:headEnd len="lg" w="lg" type="none"/>
            <a:tailEnd len="lg" w="lg" type="triangle"/>
          </a:ln>
        </p:spPr>
      </p:cxnSp>
      <p:sp>
        <p:nvSpPr>
          <p:cNvPr id="285" name="Shape 285"/>
          <p:cNvSpPr/>
          <p:nvPr/>
        </p:nvSpPr>
        <p:spPr>
          <a:xfrm>
            <a:off x="6192317" y="2844325"/>
            <a:ext cx="4872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86" name="Shape 286"/>
          <p:cNvSpPr/>
          <p:nvPr/>
        </p:nvSpPr>
        <p:spPr>
          <a:xfrm>
            <a:off x="6192317" y="3175653"/>
            <a:ext cx="487200" cy="331199"/>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287" name="Shape 287"/>
          <p:cNvSpPr/>
          <p:nvPr/>
        </p:nvSpPr>
        <p:spPr>
          <a:xfrm>
            <a:off x="6192317" y="3506918"/>
            <a:ext cx="4872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288" name="Shape 288"/>
          <p:cNvSpPr/>
          <p:nvPr/>
        </p:nvSpPr>
        <p:spPr>
          <a:xfrm>
            <a:off x="6192317" y="4169512"/>
            <a:ext cx="4872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289" name="Shape 289"/>
          <p:cNvSpPr/>
          <p:nvPr/>
        </p:nvSpPr>
        <p:spPr>
          <a:xfrm>
            <a:off x="6192317" y="3838184"/>
            <a:ext cx="487200" cy="331199"/>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Collisions: Chaining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x="0" y="0"/>
          <a:ext cx="0" cy="0"/>
          <a:chOff x="0" y="0"/>
          <a:chExt cx="0" cy="0"/>
        </a:xfrm>
      </p:grpSpPr>
      <p:sp>
        <p:nvSpPr>
          <p:cNvPr id="299" name="Shape 299"/>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Chaining example</a:t>
            </a:r>
          </a:p>
        </p:txBody>
      </p:sp>
      <p:sp>
        <p:nvSpPr>
          <p:cNvPr id="300" name="Shape 300"/>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Chaining</a:t>
            </a:r>
          </a:p>
          <a:p>
            <a:pPr lvl="0" rtl="0" algn="r">
              <a:spcBef>
                <a:spcPts val="0"/>
              </a:spcBef>
              <a:buNone/>
            </a:pPr>
            <a:r>
              <a:t/>
            </a:r>
            <a:endParaRPr b="1" sz="1600">
              <a:solidFill>
                <a:srgbClr val="E08686"/>
              </a:solidFill>
            </a:endParaRPr>
          </a:p>
        </p:txBody>
      </p:sp>
      <p:sp>
        <p:nvSpPr>
          <p:cNvPr id="301" name="Shape 301"/>
          <p:cNvSpPr/>
          <p:nvPr/>
        </p:nvSpPr>
        <p:spPr>
          <a:xfrm>
            <a:off x="2359512" y="12417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302" name="Shape 302"/>
          <p:cNvSpPr/>
          <p:nvPr/>
        </p:nvSpPr>
        <p:spPr>
          <a:xfrm>
            <a:off x="525400" y="14021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NY</a:t>
            </a:r>
          </a:p>
        </p:txBody>
      </p:sp>
      <p:cxnSp>
        <p:nvCxnSpPr>
          <p:cNvPr id="303" name="Shape 303"/>
          <p:cNvCxnSpPr>
            <a:stCxn id="302" idx="6"/>
            <a:endCxn id="301" idx="2"/>
          </p:cNvCxnSpPr>
          <p:nvPr/>
        </p:nvCxnSpPr>
        <p:spPr>
          <a:xfrm>
            <a:off x="1963000" y="1626349"/>
            <a:ext cx="396600" cy="0"/>
          </a:xfrm>
          <a:prstGeom prst="straightConnector1">
            <a:avLst/>
          </a:prstGeom>
          <a:noFill/>
          <a:ln cap="flat" w="19050">
            <a:solidFill>
              <a:schemeClr val="dk2"/>
            </a:solidFill>
            <a:prstDash val="solid"/>
            <a:round/>
            <a:headEnd len="lg" w="lg" type="none"/>
            <a:tailEnd len="lg" w="lg" type="triangle"/>
          </a:ln>
        </p:spPr>
      </p:cxnSp>
      <p:cxnSp>
        <p:nvCxnSpPr>
          <p:cNvPr id="304" name="Shape 304"/>
          <p:cNvCxnSpPr>
            <a:stCxn id="301" idx="6"/>
            <a:endCxn id="305" idx="2"/>
          </p:cNvCxnSpPr>
          <p:nvPr/>
        </p:nvCxnSpPr>
        <p:spPr>
          <a:xfrm>
            <a:off x="4370412" y="1626337"/>
            <a:ext cx="396600" cy="7200"/>
          </a:xfrm>
          <a:prstGeom prst="straightConnector1">
            <a:avLst/>
          </a:prstGeom>
          <a:noFill/>
          <a:ln cap="flat" w="19050">
            <a:solidFill>
              <a:schemeClr val="dk2"/>
            </a:solidFill>
            <a:prstDash val="solid"/>
            <a:round/>
            <a:headEnd len="lg" w="lg" type="none"/>
            <a:tailEnd len="lg" w="lg" type="triangle"/>
          </a:ln>
        </p:spPr>
      </p:cxnSp>
      <p:sp>
        <p:nvSpPr>
          <p:cNvPr id="305" name="Shape 305"/>
          <p:cNvSpPr/>
          <p:nvPr/>
        </p:nvSpPr>
        <p:spPr>
          <a:xfrm>
            <a:off x="4766950" y="14092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3</a:t>
            </a:r>
          </a:p>
        </p:txBody>
      </p:sp>
      <p:sp>
        <p:nvSpPr>
          <p:cNvPr id="306" name="Shape 306"/>
          <p:cNvSpPr/>
          <p:nvPr/>
        </p:nvSpPr>
        <p:spPr>
          <a:xfrm>
            <a:off x="4534600" y="1626350"/>
            <a:ext cx="1484150" cy="702639"/>
          </a:xfrm>
          <a:custGeom>
            <a:pathLst>
              <a:path extrusionOk="0" h="38777" w="59366">
                <a:moveTo>
                  <a:pt x="38457" y="0"/>
                </a:moveTo>
                <a:cubicBezTo>
                  <a:pt x="40913" y="534"/>
                  <a:pt x="49726" y="1334"/>
                  <a:pt x="53198" y="3204"/>
                </a:cubicBezTo>
                <a:cubicBezTo>
                  <a:pt x="56669" y="5073"/>
                  <a:pt x="59020" y="8118"/>
                  <a:pt x="59287" y="11216"/>
                </a:cubicBezTo>
                <a:cubicBezTo>
                  <a:pt x="59554" y="14314"/>
                  <a:pt x="59393" y="19174"/>
                  <a:pt x="54800" y="21792"/>
                </a:cubicBezTo>
                <a:cubicBezTo>
                  <a:pt x="50206" y="24409"/>
                  <a:pt x="40165" y="25477"/>
                  <a:pt x="31727" y="26920"/>
                </a:cubicBezTo>
                <a:cubicBezTo>
                  <a:pt x="23288" y="28362"/>
                  <a:pt x="9454" y="28468"/>
                  <a:pt x="4167" y="30445"/>
                </a:cubicBezTo>
                <a:cubicBezTo>
                  <a:pt x="-1120" y="32421"/>
                  <a:pt x="694" y="37388"/>
                  <a:pt x="0" y="38777"/>
                </a:cubicBezTo>
              </a:path>
            </a:pathLst>
          </a:custGeom>
          <a:noFill/>
          <a:ln cap="flat" w="19050">
            <a:solidFill>
              <a:schemeClr val="dk2"/>
            </a:solidFill>
            <a:prstDash val="solid"/>
            <a:round/>
            <a:headEnd len="lg" w="lg" type="none"/>
            <a:tailEnd len="lg" w="lg" type="none"/>
          </a:ln>
        </p:spPr>
      </p:sp>
      <p:cxnSp>
        <p:nvCxnSpPr>
          <p:cNvPr id="307" name="Shape 307"/>
          <p:cNvCxnSpPr/>
          <p:nvPr/>
        </p:nvCxnSpPr>
        <p:spPr>
          <a:xfrm>
            <a:off x="4534600" y="2329000"/>
            <a:ext cx="6299" cy="187199"/>
          </a:xfrm>
          <a:prstGeom prst="straightConnector1">
            <a:avLst/>
          </a:prstGeom>
          <a:noFill/>
          <a:ln cap="flat" w="19050">
            <a:solidFill>
              <a:schemeClr val="dk2"/>
            </a:solidFill>
            <a:prstDash val="solid"/>
            <a:round/>
            <a:headEnd len="lg" w="lg" type="none"/>
            <a:tailEnd len="lg" w="lg" type="triangle"/>
          </a:ln>
        </p:spPr>
      </p:cxnSp>
      <p:sp>
        <p:nvSpPr>
          <p:cNvPr id="308" name="Shape 308"/>
          <p:cNvSpPr/>
          <p:nvPr/>
        </p:nvSpPr>
        <p:spPr>
          <a:xfrm>
            <a:off x="3028375" y="3319600"/>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NY</a:t>
            </a:r>
          </a:p>
        </p:txBody>
      </p:sp>
      <p:sp>
        <p:nvSpPr>
          <p:cNvPr id="309" name="Shape 309"/>
          <p:cNvSpPr/>
          <p:nvPr/>
        </p:nvSpPr>
        <p:spPr>
          <a:xfrm>
            <a:off x="6755825" y="3425925"/>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grpSp>
        <p:nvGrpSpPr>
          <p:cNvPr id="310" name="Shape 310"/>
          <p:cNvGrpSpPr/>
          <p:nvPr/>
        </p:nvGrpSpPr>
        <p:grpSpPr>
          <a:xfrm>
            <a:off x="656975" y="2541200"/>
            <a:ext cx="6825600" cy="590399"/>
            <a:chOff x="1121625" y="4264700"/>
            <a:chExt cx="6825600" cy="590399"/>
          </a:xfrm>
        </p:grpSpPr>
        <p:sp>
          <p:nvSpPr>
            <p:cNvPr id="311" name="Shape 311"/>
            <p:cNvSpPr txBox="1"/>
            <p:nvPr/>
          </p:nvSpPr>
          <p:spPr>
            <a:xfrm>
              <a:off x="1121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2" name="Shape 312"/>
            <p:cNvSpPr txBox="1"/>
            <p:nvPr/>
          </p:nvSpPr>
          <p:spPr>
            <a:xfrm>
              <a:off x="22592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3" name="Shape 313"/>
            <p:cNvSpPr txBox="1"/>
            <p:nvPr/>
          </p:nvSpPr>
          <p:spPr>
            <a:xfrm>
              <a:off x="33968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4" name="Shape 314"/>
            <p:cNvSpPr txBox="1"/>
            <p:nvPr/>
          </p:nvSpPr>
          <p:spPr>
            <a:xfrm>
              <a:off x="45344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5" name="Shape 315"/>
            <p:cNvSpPr txBox="1"/>
            <p:nvPr/>
          </p:nvSpPr>
          <p:spPr>
            <a:xfrm>
              <a:off x="56720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6" name="Shape 316"/>
            <p:cNvSpPr txBox="1"/>
            <p:nvPr/>
          </p:nvSpPr>
          <p:spPr>
            <a:xfrm>
              <a:off x="6809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17" name="Shape 317"/>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318" name="Shape 318"/>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319" name="Shape 319"/>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320" name="Shape 320"/>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321" name="Shape 321"/>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322" name="Shape 322"/>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323" name="Shape 323"/>
          <p:cNvCxnSpPr>
            <a:endCxn id="309" idx="0"/>
          </p:cNvCxnSpPr>
          <p:nvPr/>
        </p:nvCxnSpPr>
        <p:spPr>
          <a:xfrm>
            <a:off x="6873875" y="2756025"/>
            <a:ext cx="695100" cy="669900"/>
          </a:xfrm>
          <a:prstGeom prst="straightConnector1">
            <a:avLst/>
          </a:prstGeom>
          <a:noFill/>
          <a:ln cap="flat" w="19050">
            <a:solidFill>
              <a:schemeClr val="dk2"/>
            </a:solidFill>
            <a:prstDash val="solid"/>
            <a:round/>
            <a:headEnd len="lg" w="lg" type="none"/>
            <a:tailEnd len="lg" w="lg" type="triangle"/>
          </a:ln>
        </p:spPr>
      </p:cxnSp>
      <p:cxnSp>
        <p:nvCxnSpPr>
          <p:cNvPr id="324" name="Shape 324"/>
          <p:cNvCxnSpPr>
            <a:endCxn id="308" idx="0"/>
          </p:cNvCxnSpPr>
          <p:nvPr/>
        </p:nvCxnSpPr>
        <p:spPr>
          <a:xfrm flipH="1">
            <a:off x="3841525" y="2707900"/>
            <a:ext cx="789300" cy="611700"/>
          </a:xfrm>
          <a:prstGeom prst="straightConnector1">
            <a:avLst/>
          </a:prstGeom>
          <a:noFill/>
          <a:ln cap="flat" w="19050">
            <a:solidFill>
              <a:schemeClr val="dk2"/>
            </a:solidFill>
            <a:prstDash val="solid"/>
            <a:round/>
            <a:headEnd len="lg" w="lg" type="none"/>
            <a:tailEnd len="lg" w="lg" type="triangle"/>
          </a:ln>
        </p:spPr>
      </p:cxnSp>
      <p:sp>
        <p:nvSpPr>
          <p:cNvPr id="325" name="Shape 325"/>
          <p:cNvSpPr txBox="1"/>
          <p:nvPr/>
        </p:nvSpPr>
        <p:spPr>
          <a:xfrm>
            <a:off x="6663275" y="1320725"/>
            <a:ext cx="2289900" cy="480599"/>
          </a:xfrm>
          <a:prstGeom prst="rect">
            <a:avLst/>
          </a:prstGeom>
          <a:noFill/>
          <a:ln>
            <a:noFill/>
          </a:ln>
        </p:spPr>
        <p:txBody>
          <a:bodyPr anchorCtr="0" anchor="t" bIns="91425" lIns="91425" rIns="91425" tIns="91425">
            <a:noAutofit/>
          </a:bodyPr>
          <a:lstStyle/>
          <a:p>
            <a:pPr>
              <a:spcBef>
                <a:spcPts val="0"/>
              </a:spcBef>
              <a:buNone/>
            </a:pPr>
            <a:r>
              <a:rPr b="1" lang="en" sz="2000">
                <a:solidFill>
                  <a:srgbClr val="1155CC"/>
                </a:solidFill>
                <a:latin typeface="Courier New"/>
                <a:ea typeface="Courier New"/>
                <a:cs typeface="Courier New"/>
                <a:sym typeface="Courier New"/>
              </a:rPr>
              <a:t>add(“NY”)</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Chaining example</a:t>
            </a:r>
          </a:p>
        </p:txBody>
      </p:sp>
      <p:sp>
        <p:nvSpPr>
          <p:cNvPr id="331" name="Shape 331"/>
          <p:cNvSpPr/>
          <p:nvPr/>
        </p:nvSpPr>
        <p:spPr>
          <a:xfrm>
            <a:off x="2359512" y="12417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332" name="Shape 332"/>
          <p:cNvSpPr/>
          <p:nvPr/>
        </p:nvSpPr>
        <p:spPr>
          <a:xfrm>
            <a:off x="525400" y="14021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CA</a:t>
            </a:r>
          </a:p>
        </p:txBody>
      </p:sp>
      <p:cxnSp>
        <p:nvCxnSpPr>
          <p:cNvPr id="333" name="Shape 333"/>
          <p:cNvCxnSpPr>
            <a:stCxn id="332" idx="6"/>
            <a:endCxn id="331" idx="2"/>
          </p:cNvCxnSpPr>
          <p:nvPr/>
        </p:nvCxnSpPr>
        <p:spPr>
          <a:xfrm>
            <a:off x="1963000" y="1626349"/>
            <a:ext cx="396600" cy="0"/>
          </a:xfrm>
          <a:prstGeom prst="straightConnector1">
            <a:avLst/>
          </a:prstGeom>
          <a:noFill/>
          <a:ln cap="flat" w="19050">
            <a:solidFill>
              <a:schemeClr val="dk2"/>
            </a:solidFill>
            <a:prstDash val="solid"/>
            <a:round/>
            <a:headEnd len="lg" w="lg" type="none"/>
            <a:tailEnd len="lg" w="lg" type="triangle"/>
          </a:ln>
        </p:spPr>
      </p:cxnSp>
      <p:cxnSp>
        <p:nvCxnSpPr>
          <p:cNvPr id="334" name="Shape 334"/>
          <p:cNvCxnSpPr>
            <a:stCxn id="331" idx="6"/>
            <a:endCxn id="335" idx="2"/>
          </p:cNvCxnSpPr>
          <p:nvPr/>
        </p:nvCxnSpPr>
        <p:spPr>
          <a:xfrm>
            <a:off x="4370412" y="1626337"/>
            <a:ext cx="396600" cy="7200"/>
          </a:xfrm>
          <a:prstGeom prst="straightConnector1">
            <a:avLst/>
          </a:prstGeom>
          <a:noFill/>
          <a:ln cap="flat" w="19050">
            <a:solidFill>
              <a:schemeClr val="dk2"/>
            </a:solidFill>
            <a:prstDash val="solid"/>
            <a:round/>
            <a:headEnd len="lg" w="lg" type="none"/>
            <a:tailEnd len="lg" w="lg" type="triangle"/>
          </a:ln>
        </p:spPr>
      </p:cxnSp>
      <p:sp>
        <p:nvSpPr>
          <p:cNvPr id="335" name="Shape 335"/>
          <p:cNvSpPr/>
          <p:nvPr/>
        </p:nvSpPr>
        <p:spPr>
          <a:xfrm>
            <a:off x="4766950" y="14092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3</a:t>
            </a:r>
          </a:p>
        </p:txBody>
      </p:sp>
      <p:sp>
        <p:nvSpPr>
          <p:cNvPr id="336" name="Shape 336"/>
          <p:cNvSpPr/>
          <p:nvPr/>
        </p:nvSpPr>
        <p:spPr>
          <a:xfrm>
            <a:off x="4534600" y="1626350"/>
            <a:ext cx="1484150" cy="702639"/>
          </a:xfrm>
          <a:custGeom>
            <a:pathLst>
              <a:path extrusionOk="0" h="38777" w="59366">
                <a:moveTo>
                  <a:pt x="38457" y="0"/>
                </a:moveTo>
                <a:cubicBezTo>
                  <a:pt x="40913" y="534"/>
                  <a:pt x="49726" y="1334"/>
                  <a:pt x="53198" y="3204"/>
                </a:cubicBezTo>
                <a:cubicBezTo>
                  <a:pt x="56669" y="5073"/>
                  <a:pt x="59020" y="8118"/>
                  <a:pt x="59287" y="11216"/>
                </a:cubicBezTo>
                <a:cubicBezTo>
                  <a:pt x="59554" y="14314"/>
                  <a:pt x="59393" y="19174"/>
                  <a:pt x="54800" y="21792"/>
                </a:cubicBezTo>
                <a:cubicBezTo>
                  <a:pt x="50206" y="24409"/>
                  <a:pt x="40165" y="25477"/>
                  <a:pt x="31727" y="26920"/>
                </a:cubicBezTo>
                <a:cubicBezTo>
                  <a:pt x="23288" y="28362"/>
                  <a:pt x="9454" y="28468"/>
                  <a:pt x="4167" y="30445"/>
                </a:cubicBezTo>
                <a:cubicBezTo>
                  <a:pt x="-1120" y="32421"/>
                  <a:pt x="694" y="37388"/>
                  <a:pt x="0" y="38777"/>
                </a:cubicBezTo>
              </a:path>
            </a:pathLst>
          </a:custGeom>
          <a:noFill/>
          <a:ln cap="flat" w="19050">
            <a:solidFill>
              <a:schemeClr val="dk2"/>
            </a:solidFill>
            <a:prstDash val="solid"/>
            <a:round/>
            <a:headEnd len="lg" w="lg" type="none"/>
            <a:tailEnd len="lg" w="lg" type="none"/>
          </a:ln>
        </p:spPr>
      </p:sp>
      <p:cxnSp>
        <p:nvCxnSpPr>
          <p:cNvPr id="337" name="Shape 337"/>
          <p:cNvCxnSpPr/>
          <p:nvPr/>
        </p:nvCxnSpPr>
        <p:spPr>
          <a:xfrm>
            <a:off x="4534600" y="2329000"/>
            <a:ext cx="6299" cy="187199"/>
          </a:xfrm>
          <a:prstGeom prst="straightConnector1">
            <a:avLst/>
          </a:prstGeom>
          <a:noFill/>
          <a:ln cap="flat" w="19050">
            <a:solidFill>
              <a:schemeClr val="dk2"/>
            </a:solidFill>
            <a:prstDash val="solid"/>
            <a:round/>
            <a:headEnd len="lg" w="lg" type="none"/>
            <a:tailEnd len="lg" w="lg" type="triangle"/>
          </a:ln>
        </p:spPr>
      </p:cxnSp>
      <p:cxnSp>
        <p:nvCxnSpPr>
          <p:cNvPr id="338" name="Shape 338"/>
          <p:cNvCxnSpPr>
            <a:stCxn id="339" idx="4"/>
            <a:endCxn id="340" idx="0"/>
          </p:cNvCxnSpPr>
          <p:nvPr/>
        </p:nvCxnSpPr>
        <p:spPr>
          <a:xfrm>
            <a:off x="3841525" y="4022200"/>
            <a:ext cx="0" cy="213900"/>
          </a:xfrm>
          <a:prstGeom prst="straightConnector1">
            <a:avLst/>
          </a:prstGeom>
          <a:noFill/>
          <a:ln cap="flat" w="19050">
            <a:solidFill>
              <a:schemeClr val="dk2"/>
            </a:solidFill>
            <a:prstDash val="solid"/>
            <a:round/>
            <a:headEnd len="lg" w="lg" type="none"/>
            <a:tailEnd len="lg" w="lg" type="triangle"/>
          </a:ln>
        </p:spPr>
      </p:cxnSp>
      <p:sp>
        <p:nvSpPr>
          <p:cNvPr id="340" name="Shape 340"/>
          <p:cNvSpPr/>
          <p:nvPr/>
        </p:nvSpPr>
        <p:spPr>
          <a:xfrm>
            <a:off x="3028375" y="4236000"/>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CA</a:t>
            </a:r>
          </a:p>
        </p:txBody>
      </p:sp>
      <p:sp>
        <p:nvSpPr>
          <p:cNvPr id="339" name="Shape 339"/>
          <p:cNvSpPr/>
          <p:nvPr/>
        </p:nvSpPr>
        <p:spPr>
          <a:xfrm>
            <a:off x="3028375" y="3319600"/>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341" name="Shape 341"/>
          <p:cNvSpPr/>
          <p:nvPr/>
        </p:nvSpPr>
        <p:spPr>
          <a:xfrm>
            <a:off x="6755825" y="3425925"/>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grpSp>
        <p:nvGrpSpPr>
          <p:cNvPr id="342" name="Shape 342"/>
          <p:cNvGrpSpPr/>
          <p:nvPr/>
        </p:nvGrpSpPr>
        <p:grpSpPr>
          <a:xfrm>
            <a:off x="656975" y="2541200"/>
            <a:ext cx="6825600" cy="590399"/>
            <a:chOff x="1121625" y="4264700"/>
            <a:chExt cx="6825600" cy="590399"/>
          </a:xfrm>
        </p:grpSpPr>
        <p:sp>
          <p:nvSpPr>
            <p:cNvPr id="343" name="Shape 343"/>
            <p:cNvSpPr txBox="1"/>
            <p:nvPr/>
          </p:nvSpPr>
          <p:spPr>
            <a:xfrm>
              <a:off x="1121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4" name="Shape 344"/>
            <p:cNvSpPr txBox="1"/>
            <p:nvPr/>
          </p:nvSpPr>
          <p:spPr>
            <a:xfrm>
              <a:off x="22592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5" name="Shape 345"/>
            <p:cNvSpPr txBox="1"/>
            <p:nvPr/>
          </p:nvSpPr>
          <p:spPr>
            <a:xfrm>
              <a:off x="33968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6" name="Shape 346"/>
            <p:cNvSpPr txBox="1"/>
            <p:nvPr/>
          </p:nvSpPr>
          <p:spPr>
            <a:xfrm>
              <a:off x="45344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7" name="Shape 347"/>
            <p:cNvSpPr txBox="1"/>
            <p:nvPr/>
          </p:nvSpPr>
          <p:spPr>
            <a:xfrm>
              <a:off x="56720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8" name="Shape 348"/>
            <p:cNvSpPr txBox="1"/>
            <p:nvPr/>
          </p:nvSpPr>
          <p:spPr>
            <a:xfrm>
              <a:off x="6809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49" name="Shape 349"/>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350" name="Shape 350"/>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351" name="Shape 351"/>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352" name="Shape 352"/>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353" name="Shape 353"/>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354" name="Shape 354"/>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355" name="Shape 355"/>
          <p:cNvCxnSpPr>
            <a:endCxn id="341" idx="0"/>
          </p:cNvCxnSpPr>
          <p:nvPr/>
        </p:nvCxnSpPr>
        <p:spPr>
          <a:xfrm>
            <a:off x="6873875" y="2756025"/>
            <a:ext cx="695100" cy="669900"/>
          </a:xfrm>
          <a:prstGeom prst="straightConnector1">
            <a:avLst/>
          </a:prstGeom>
          <a:noFill/>
          <a:ln cap="flat" w="19050">
            <a:solidFill>
              <a:schemeClr val="dk2"/>
            </a:solidFill>
            <a:prstDash val="solid"/>
            <a:round/>
            <a:headEnd len="lg" w="lg" type="none"/>
            <a:tailEnd len="lg" w="lg" type="triangle"/>
          </a:ln>
        </p:spPr>
      </p:cxnSp>
      <p:cxnSp>
        <p:nvCxnSpPr>
          <p:cNvPr id="356" name="Shape 356"/>
          <p:cNvCxnSpPr>
            <a:endCxn id="339" idx="0"/>
          </p:cNvCxnSpPr>
          <p:nvPr/>
        </p:nvCxnSpPr>
        <p:spPr>
          <a:xfrm flipH="1">
            <a:off x="3841525" y="2707900"/>
            <a:ext cx="789300" cy="611700"/>
          </a:xfrm>
          <a:prstGeom prst="straightConnector1">
            <a:avLst/>
          </a:prstGeom>
          <a:noFill/>
          <a:ln cap="flat" w="19050">
            <a:solidFill>
              <a:schemeClr val="dk2"/>
            </a:solidFill>
            <a:prstDash val="solid"/>
            <a:round/>
            <a:headEnd len="lg" w="lg" type="none"/>
            <a:tailEnd len="lg" w="lg" type="triangle"/>
          </a:ln>
        </p:spPr>
      </p:cxnSp>
      <p:sp>
        <p:nvSpPr>
          <p:cNvPr id="357" name="Shape 357"/>
          <p:cNvSpPr txBox="1"/>
          <p:nvPr/>
        </p:nvSpPr>
        <p:spPr>
          <a:xfrm>
            <a:off x="825950" y="3880750"/>
            <a:ext cx="1749899" cy="857400"/>
          </a:xfrm>
          <a:prstGeom prst="rect">
            <a:avLst/>
          </a:prstGeom>
          <a:noFill/>
          <a:ln>
            <a:noFill/>
          </a:ln>
        </p:spPr>
        <p:txBody>
          <a:bodyPr anchorCtr="0" anchor="t" bIns="91425" lIns="91425" rIns="91425" tIns="91425">
            <a:noAutofit/>
          </a:bodyPr>
          <a:lstStyle/>
          <a:p>
            <a:pPr rtl="0">
              <a:spcBef>
                <a:spcPts val="0"/>
              </a:spcBef>
              <a:buNone/>
            </a:pPr>
            <a:r>
              <a:rPr b="1" lang="en" sz="2000"/>
              <a:t>bucket</a:t>
            </a:r>
            <a:r>
              <a:rPr lang="en" sz="2000"/>
              <a:t>/chain</a:t>
            </a:r>
          </a:p>
          <a:p>
            <a:pPr>
              <a:spcBef>
                <a:spcPts val="0"/>
              </a:spcBef>
              <a:buNone/>
            </a:pPr>
            <a:r>
              <a:rPr lang="en" sz="2000"/>
              <a:t>(linked list)</a:t>
            </a:r>
          </a:p>
        </p:txBody>
      </p:sp>
      <p:sp>
        <p:nvSpPr>
          <p:cNvPr id="358" name="Shape 358"/>
          <p:cNvSpPr/>
          <p:nvPr/>
        </p:nvSpPr>
        <p:spPr>
          <a:xfrm>
            <a:off x="2503725" y="3368500"/>
            <a:ext cx="396600" cy="1521299"/>
          </a:xfrm>
          <a:prstGeom prst="leftBrace">
            <a:avLst>
              <a:gd fmla="val 8333" name="adj1"/>
              <a:gd fmla="val 50000" name="adj2"/>
            </a:avLst>
          </a:prstGeom>
          <a:noFill/>
          <a:ln cap="flat" w="19050">
            <a:solidFill>
              <a:srgbClr val="5B595A"/>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59" name="Shape 359"/>
          <p:cNvSpPr txBox="1"/>
          <p:nvPr/>
        </p:nvSpPr>
        <p:spPr>
          <a:xfrm>
            <a:off x="6616850" y="1320725"/>
            <a:ext cx="23364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add(“CA”)</a:t>
            </a:r>
          </a:p>
        </p:txBody>
      </p:sp>
      <p:sp>
        <p:nvSpPr>
          <p:cNvPr id="360" name="Shape 360"/>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Chaining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4" name="Shape 364"/>
        <p:cNvGrpSpPr/>
        <p:nvPr/>
      </p:nvGrpSpPr>
      <p:grpSpPr>
        <a:xfrm>
          <a:off x="0" y="0"/>
          <a:ext cx="0" cy="0"/>
          <a:chOff x="0" y="0"/>
          <a:chExt cx="0" cy="0"/>
        </a:xfrm>
      </p:grpSpPr>
      <p:sp>
        <p:nvSpPr>
          <p:cNvPr id="365" name="Shape 365"/>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Chaining example</a:t>
            </a:r>
          </a:p>
        </p:txBody>
      </p:sp>
      <p:sp>
        <p:nvSpPr>
          <p:cNvPr id="366" name="Shape 366"/>
          <p:cNvSpPr/>
          <p:nvPr/>
        </p:nvSpPr>
        <p:spPr>
          <a:xfrm>
            <a:off x="2359512" y="12417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367" name="Shape 367"/>
          <p:cNvSpPr/>
          <p:nvPr/>
        </p:nvSpPr>
        <p:spPr>
          <a:xfrm>
            <a:off x="525400" y="14021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CA</a:t>
            </a:r>
          </a:p>
        </p:txBody>
      </p:sp>
      <p:cxnSp>
        <p:nvCxnSpPr>
          <p:cNvPr id="368" name="Shape 368"/>
          <p:cNvCxnSpPr>
            <a:stCxn id="367" idx="6"/>
            <a:endCxn id="366" idx="2"/>
          </p:cNvCxnSpPr>
          <p:nvPr/>
        </p:nvCxnSpPr>
        <p:spPr>
          <a:xfrm>
            <a:off x="1963000" y="1626349"/>
            <a:ext cx="396600" cy="0"/>
          </a:xfrm>
          <a:prstGeom prst="straightConnector1">
            <a:avLst/>
          </a:prstGeom>
          <a:noFill/>
          <a:ln cap="flat" w="19050">
            <a:solidFill>
              <a:schemeClr val="dk2"/>
            </a:solidFill>
            <a:prstDash val="solid"/>
            <a:round/>
            <a:headEnd len="lg" w="lg" type="none"/>
            <a:tailEnd len="lg" w="lg" type="triangle"/>
          </a:ln>
        </p:spPr>
      </p:cxnSp>
      <p:cxnSp>
        <p:nvCxnSpPr>
          <p:cNvPr id="369" name="Shape 369"/>
          <p:cNvCxnSpPr>
            <a:stCxn id="366" idx="6"/>
            <a:endCxn id="370" idx="2"/>
          </p:cNvCxnSpPr>
          <p:nvPr/>
        </p:nvCxnSpPr>
        <p:spPr>
          <a:xfrm>
            <a:off x="4370412" y="1626337"/>
            <a:ext cx="396600" cy="7200"/>
          </a:xfrm>
          <a:prstGeom prst="straightConnector1">
            <a:avLst/>
          </a:prstGeom>
          <a:noFill/>
          <a:ln cap="flat" w="19050">
            <a:solidFill>
              <a:schemeClr val="dk2"/>
            </a:solidFill>
            <a:prstDash val="solid"/>
            <a:round/>
            <a:headEnd len="lg" w="lg" type="none"/>
            <a:tailEnd len="lg" w="lg" type="triangle"/>
          </a:ln>
        </p:spPr>
      </p:cxnSp>
      <p:sp>
        <p:nvSpPr>
          <p:cNvPr id="370" name="Shape 370"/>
          <p:cNvSpPr/>
          <p:nvPr/>
        </p:nvSpPr>
        <p:spPr>
          <a:xfrm>
            <a:off x="4766950" y="14092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3</a:t>
            </a:r>
          </a:p>
        </p:txBody>
      </p:sp>
      <p:sp>
        <p:nvSpPr>
          <p:cNvPr id="371" name="Shape 371"/>
          <p:cNvSpPr/>
          <p:nvPr/>
        </p:nvSpPr>
        <p:spPr>
          <a:xfrm>
            <a:off x="4534600" y="1626350"/>
            <a:ext cx="1484150" cy="702639"/>
          </a:xfrm>
          <a:custGeom>
            <a:pathLst>
              <a:path extrusionOk="0" h="38777" w="59366">
                <a:moveTo>
                  <a:pt x="38457" y="0"/>
                </a:moveTo>
                <a:cubicBezTo>
                  <a:pt x="40913" y="534"/>
                  <a:pt x="49726" y="1334"/>
                  <a:pt x="53198" y="3204"/>
                </a:cubicBezTo>
                <a:cubicBezTo>
                  <a:pt x="56669" y="5073"/>
                  <a:pt x="59020" y="8118"/>
                  <a:pt x="59287" y="11216"/>
                </a:cubicBezTo>
                <a:cubicBezTo>
                  <a:pt x="59554" y="14314"/>
                  <a:pt x="59393" y="19174"/>
                  <a:pt x="54800" y="21792"/>
                </a:cubicBezTo>
                <a:cubicBezTo>
                  <a:pt x="50206" y="24409"/>
                  <a:pt x="40165" y="25477"/>
                  <a:pt x="31727" y="26920"/>
                </a:cubicBezTo>
                <a:cubicBezTo>
                  <a:pt x="23288" y="28362"/>
                  <a:pt x="9454" y="28468"/>
                  <a:pt x="4167" y="30445"/>
                </a:cubicBezTo>
                <a:cubicBezTo>
                  <a:pt x="-1120" y="32421"/>
                  <a:pt x="694" y="37388"/>
                  <a:pt x="0" y="38777"/>
                </a:cubicBezTo>
              </a:path>
            </a:pathLst>
          </a:custGeom>
          <a:noFill/>
          <a:ln cap="flat" w="19050">
            <a:solidFill>
              <a:schemeClr val="dk2"/>
            </a:solidFill>
            <a:prstDash val="solid"/>
            <a:round/>
            <a:headEnd len="lg" w="lg" type="none"/>
            <a:tailEnd len="lg" w="lg" type="none"/>
          </a:ln>
        </p:spPr>
      </p:sp>
      <p:cxnSp>
        <p:nvCxnSpPr>
          <p:cNvPr id="372" name="Shape 372"/>
          <p:cNvCxnSpPr/>
          <p:nvPr/>
        </p:nvCxnSpPr>
        <p:spPr>
          <a:xfrm>
            <a:off x="4534600" y="2329000"/>
            <a:ext cx="6299" cy="187199"/>
          </a:xfrm>
          <a:prstGeom prst="straightConnector1">
            <a:avLst/>
          </a:prstGeom>
          <a:noFill/>
          <a:ln cap="flat" w="19050">
            <a:solidFill>
              <a:schemeClr val="dk2"/>
            </a:solidFill>
            <a:prstDash val="solid"/>
            <a:round/>
            <a:headEnd len="lg" w="lg" type="none"/>
            <a:tailEnd len="lg" w="lg" type="triangle"/>
          </a:ln>
        </p:spPr>
      </p:cxnSp>
      <p:cxnSp>
        <p:nvCxnSpPr>
          <p:cNvPr id="373" name="Shape 373"/>
          <p:cNvCxnSpPr>
            <a:stCxn id="374" idx="4"/>
            <a:endCxn id="375" idx="0"/>
          </p:cNvCxnSpPr>
          <p:nvPr/>
        </p:nvCxnSpPr>
        <p:spPr>
          <a:xfrm>
            <a:off x="3841525" y="4022200"/>
            <a:ext cx="0" cy="213900"/>
          </a:xfrm>
          <a:prstGeom prst="straightConnector1">
            <a:avLst/>
          </a:prstGeom>
          <a:noFill/>
          <a:ln cap="flat" w="19050">
            <a:solidFill>
              <a:schemeClr val="dk2"/>
            </a:solidFill>
            <a:prstDash val="solid"/>
            <a:round/>
            <a:headEnd len="lg" w="lg" type="none"/>
            <a:tailEnd len="lg" w="lg" type="triangle"/>
          </a:ln>
        </p:spPr>
      </p:cxnSp>
      <p:sp>
        <p:nvSpPr>
          <p:cNvPr id="375" name="Shape 375"/>
          <p:cNvSpPr/>
          <p:nvPr/>
        </p:nvSpPr>
        <p:spPr>
          <a:xfrm>
            <a:off x="3028375" y="4236000"/>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374" name="Shape 374"/>
          <p:cNvSpPr/>
          <p:nvPr/>
        </p:nvSpPr>
        <p:spPr>
          <a:xfrm>
            <a:off x="3028375" y="3319600"/>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376" name="Shape 376"/>
          <p:cNvSpPr/>
          <p:nvPr/>
        </p:nvSpPr>
        <p:spPr>
          <a:xfrm>
            <a:off x="6755825" y="3425925"/>
            <a:ext cx="1626300" cy="702600"/>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grpSp>
        <p:nvGrpSpPr>
          <p:cNvPr id="377" name="Shape 377"/>
          <p:cNvGrpSpPr/>
          <p:nvPr/>
        </p:nvGrpSpPr>
        <p:grpSpPr>
          <a:xfrm>
            <a:off x="656975" y="2541200"/>
            <a:ext cx="6825600" cy="590399"/>
            <a:chOff x="1121625" y="4264700"/>
            <a:chExt cx="6825600" cy="590399"/>
          </a:xfrm>
        </p:grpSpPr>
        <p:sp>
          <p:nvSpPr>
            <p:cNvPr id="378" name="Shape 378"/>
            <p:cNvSpPr txBox="1"/>
            <p:nvPr/>
          </p:nvSpPr>
          <p:spPr>
            <a:xfrm>
              <a:off x="1121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79" name="Shape 379"/>
            <p:cNvSpPr txBox="1"/>
            <p:nvPr/>
          </p:nvSpPr>
          <p:spPr>
            <a:xfrm>
              <a:off x="22592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80" name="Shape 380"/>
            <p:cNvSpPr txBox="1"/>
            <p:nvPr/>
          </p:nvSpPr>
          <p:spPr>
            <a:xfrm>
              <a:off x="33968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81" name="Shape 381"/>
            <p:cNvSpPr txBox="1"/>
            <p:nvPr/>
          </p:nvSpPr>
          <p:spPr>
            <a:xfrm>
              <a:off x="45344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82" name="Shape 382"/>
            <p:cNvSpPr txBox="1"/>
            <p:nvPr/>
          </p:nvSpPr>
          <p:spPr>
            <a:xfrm>
              <a:off x="56720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83" name="Shape 383"/>
            <p:cNvSpPr txBox="1"/>
            <p:nvPr/>
          </p:nvSpPr>
          <p:spPr>
            <a:xfrm>
              <a:off x="6809625" y="4264700"/>
              <a:ext cx="1137600" cy="366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384" name="Shape 384"/>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385" name="Shape 385"/>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386" name="Shape 386"/>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387" name="Shape 387"/>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388" name="Shape 388"/>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389" name="Shape 389"/>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390" name="Shape 390"/>
          <p:cNvCxnSpPr>
            <a:endCxn id="376" idx="0"/>
          </p:cNvCxnSpPr>
          <p:nvPr/>
        </p:nvCxnSpPr>
        <p:spPr>
          <a:xfrm>
            <a:off x="6873875" y="2756025"/>
            <a:ext cx="695100" cy="669900"/>
          </a:xfrm>
          <a:prstGeom prst="straightConnector1">
            <a:avLst/>
          </a:prstGeom>
          <a:noFill/>
          <a:ln cap="flat" w="19050">
            <a:solidFill>
              <a:schemeClr val="dk2"/>
            </a:solidFill>
            <a:prstDash val="solid"/>
            <a:round/>
            <a:headEnd len="lg" w="lg" type="none"/>
            <a:tailEnd len="lg" w="lg" type="triangle"/>
          </a:ln>
        </p:spPr>
      </p:cxnSp>
      <p:cxnSp>
        <p:nvCxnSpPr>
          <p:cNvPr id="391" name="Shape 391"/>
          <p:cNvCxnSpPr>
            <a:endCxn id="374" idx="0"/>
          </p:cNvCxnSpPr>
          <p:nvPr/>
        </p:nvCxnSpPr>
        <p:spPr>
          <a:xfrm flipH="1">
            <a:off x="3841525" y="2707900"/>
            <a:ext cx="789300" cy="611700"/>
          </a:xfrm>
          <a:prstGeom prst="straightConnector1">
            <a:avLst/>
          </a:prstGeom>
          <a:noFill/>
          <a:ln cap="flat" w="19050">
            <a:solidFill>
              <a:schemeClr val="dk2"/>
            </a:solidFill>
            <a:prstDash val="solid"/>
            <a:round/>
            <a:headEnd len="lg" w="lg" type="none"/>
            <a:tailEnd len="lg" w="lg" type="triangle"/>
          </a:ln>
        </p:spPr>
      </p:cxnSp>
      <p:sp>
        <p:nvSpPr>
          <p:cNvPr id="392" name="Shape 392"/>
          <p:cNvSpPr txBox="1"/>
          <p:nvPr/>
        </p:nvSpPr>
        <p:spPr>
          <a:xfrm>
            <a:off x="6102800" y="1320712"/>
            <a:ext cx="28503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contains(“CA”)</a:t>
            </a:r>
          </a:p>
        </p:txBody>
      </p:sp>
      <p:sp>
        <p:nvSpPr>
          <p:cNvPr id="393" name="Shape 393"/>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Chaining</a:t>
            </a:r>
          </a:p>
          <a:p>
            <a:pPr lvl="0" rtl="0" algn="r">
              <a:spcBef>
                <a:spcPts val="0"/>
              </a:spcBef>
              <a:buNone/>
            </a:pPr>
            <a:r>
              <a:t/>
            </a:r>
            <a:endParaRPr b="1" sz="1600">
              <a:solidFill>
                <a:srgbClr val="E08686"/>
              </a:solidFill>
            </a:endParaRPr>
          </a:p>
        </p:txBody>
      </p:sp>
      <p:sp>
        <p:nvSpPr>
          <p:cNvPr id="394" name="Shape 394"/>
          <p:cNvSpPr/>
          <p:nvPr/>
        </p:nvSpPr>
        <p:spPr>
          <a:xfrm>
            <a:off x="2111925" y="3470450"/>
            <a:ext cx="696599" cy="348299"/>
          </a:xfrm>
          <a:prstGeom prst="rightArrow">
            <a:avLst>
              <a:gd fmla="val 50000" name="adj1"/>
              <a:gd fmla="val 50000" name="adj2"/>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95" name="Shape 395"/>
          <p:cNvSpPr/>
          <p:nvPr/>
        </p:nvSpPr>
        <p:spPr>
          <a:xfrm>
            <a:off x="2111925" y="4413150"/>
            <a:ext cx="696599" cy="348299"/>
          </a:xfrm>
          <a:prstGeom prst="rightArrow">
            <a:avLst>
              <a:gd fmla="val 50000" name="adj1"/>
              <a:gd fmla="val 50000" name="adj2"/>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96" name="Shape 396"/>
          <p:cNvSpPr/>
          <p:nvPr/>
        </p:nvSpPr>
        <p:spPr>
          <a:xfrm>
            <a:off x="6476800" y="1803525"/>
            <a:ext cx="696599" cy="348299"/>
          </a:xfrm>
          <a:prstGeom prst="rightArrow">
            <a:avLst>
              <a:gd fmla="val 50000" name="adj1"/>
              <a:gd fmla="val 50000" name="adj2"/>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97" name="Shape 397"/>
          <p:cNvSpPr txBox="1"/>
          <p:nvPr/>
        </p:nvSpPr>
        <p:spPr>
          <a:xfrm>
            <a:off x="7300150" y="1737362"/>
            <a:ext cx="28503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true</a:t>
            </a:r>
          </a:p>
        </p:txBody>
      </p:sp>
      <p:sp>
        <p:nvSpPr>
          <p:cNvPr id="398" name="Shape 398"/>
          <p:cNvSpPr/>
          <p:nvPr/>
        </p:nvSpPr>
        <p:spPr>
          <a:xfrm rot="10800000">
            <a:off x="4816474" y="3343800"/>
            <a:ext cx="396600" cy="1521299"/>
          </a:xfrm>
          <a:prstGeom prst="leftBrace">
            <a:avLst>
              <a:gd fmla="val 8333" name="adj1"/>
              <a:gd fmla="val 50000" name="adj2"/>
            </a:avLst>
          </a:prstGeom>
          <a:noFill/>
          <a:ln cap="flat" w="19050">
            <a:solidFill>
              <a:srgbClr val="5B595A"/>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99" name="Shape 399"/>
          <p:cNvSpPr txBox="1"/>
          <p:nvPr/>
        </p:nvSpPr>
        <p:spPr>
          <a:xfrm>
            <a:off x="5293225" y="3702650"/>
            <a:ext cx="1711199" cy="940499"/>
          </a:xfrm>
          <a:prstGeom prst="rect">
            <a:avLst/>
          </a:prstGeom>
          <a:noFill/>
          <a:ln>
            <a:noFill/>
          </a:ln>
        </p:spPr>
        <p:txBody>
          <a:bodyPr anchorCtr="0" anchor="t" bIns="91425" lIns="91425" rIns="91425" tIns="91425">
            <a:noAutofit/>
          </a:bodyPr>
          <a:lstStyle/>
          <a:p>
            <a:pPr rtl="0">
              <a:spcBef>
                <a:spcPts val="0"/>
              </a:spcBef>
              <a:buNone/>
            </a:pPr>
            <a:r>
              <a:rPr lang="en" sz="2000">
                <a:solidFill>
                  <a:schemeClr val="dk1"/>
                </a:solidFill>
              </a:rPr>
              <a:t>Requires</a:t>
            </a:r>
          </a:p>
          <a:p>
            <a:pPr>
              <a:spcBef>
                <a:spcPts val="0"/>
              </a:spcBef>
              <a:buNone/>
            </a:pPr>
            <a:r>
              <a:rPr lang="en" sz="2000">
                <a:solidFill>
                  <a:schemeClr val="dk1"/>
                </a:solidFill>
              </a:rPr>
              <a:t>linear search</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4"/>
                                        </p:tgtEl>
                                        <p:attrNameLst>
                                          <p:attrName>style.visibility</p:attrName>
                                        </p:attrNameLst>
                                      </p:cBhvr>
                                      <p:to>
                                        <p:strVal val="visible"/>
                                      </p:to>
                                    </p:set>
                                    <p:animEffect filter="fade" transition="in">
                                      <p:cBhvr>
                                        <p:cTn dur="1000"/>
                                        <p:tgtEl>
                                          <p:spTgt spid="3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5"/>
                                        </p:tgtEl>
                                        <p:attrNameLst>
                                          <p:attrName>style.visibility</p:attrName>
                                        </p:attrNameLst>
                                      </p:cBhvr>
                                      <p:to>
                                        <p:strVal val="visible"/>
                                      </p:to>
                                    </p:set>
                                    <p:animEffect filter="fade" transition="in">
                                      <p:cBhvr>
                                        <p:cTn dur="1000"/>
                                        <p:tgtEl>
                                          <p:spTgt spid="395"/>
                                        </p:tgtEl>
                                      </p:cBhvr>
                                    </p:animEffect>
                                  </p:childTnLst>
                                </p:cTn>
                              </p:par>
                              <p:par>
                                <p:cTn fill="hold" nodeType="withEffect" presetClass="exit" presetID="10" presetSubtype="0">
                                  <p:stCondLst>
                                    <p:cond delay="0"/>
                                  </p:stCondLst>
                                  <p:childTnLst>
                                    <p:animEffect filter="fade" transition="out">
                                      <p:cBhvr>
                                        <p:cTn dur="1000"/>
                                        <p:tgtEl>
                                          <p:spTgt spid="394"/>
                                        </p:tgtEl>
                                      </p:cBhvr>
                                    </p:animEffect>
                                    <p:set>
                                      <p:cBhvr>
                                        <p:cTn dur="1" fill="hold">
                                          <p:stCondLst>
                                            <p:cond delay="1000"/>
                                          </p:stCondLst>
                                        </p:cTn>
                                        <p:tgtEl>
                                          <p:spTgt spid="39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1"/>
                                        <p:tgtEl>
                                          <p:spTgt spid="396"/>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1"/>
                                        <p:tgtEl>
                                          <p:spTgt spid="397"/>
                                        </p:tgtEl>
                                      </p:cBhvr>
                                    </p:animEffect>
                                  </p:childTnLst>
                                </p:cTn>
                              </p:par>
                            </p:childTnLst>
                          </p:cTn>
                        </p:par>
                        <p:par>
                          <p:cTn fill="hold">
                            <p:stCondLst>
                              <p:cond delay="0"/>
                            </p:stCondLst>
                            <p:childTnLst>
                              <p:par>
                                <p:cTn fill="hold" nodeType="afterEffect" presetClass="exit" presetID="10" presetSubtype="0">
                                  <p:stCondLst>
                                    <p:cond delay="0"/>
                                  </p:stCondLst>
                                  <p:childTnLst>
                                    <p:animEffect filter="fade" transition="out">
                                      <p:cBhvr>
                                        <p:cTn dur="1"/>
                                        <p:tgtEl>
                                          <p:spTgt spid="395">
                                            <p:txEl>
                                              <p:pRg end="0" st="0"/>
                                            </p:txEl>
                                          </p:spTgt>
                                        </p:tgtEl>
                                      </p:cBhvr>
                                    </p:animEffect>
                                    <p:set>
                                      <p:cBhvr>
                                        <p:cTn dur="1" fill="hold">
                                          <p:stCondLst>
                                            <p:cond delay="0"/>
                                          </p:stCondLst>
                                        </p:cTn>
                                        <p:tgtEl>
                                          <p:spTgt spid="395">
                                            <p:txEl>
                                              <p:pRg end="0" st="0"/>
                                            </p:txEl>
                                          </p:spTgt>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x="0" y="0"/>
          <a:ext cx="0" cy="0"/>
          <a:chOff x="0" y="0"/>
          <a:chExt cx="0" cy="0"/>
        </a:xfrm>
      </p:grpSpPr>
      <p:sp>
        <p:nvSpPr>
          <p:cNvPr id="44" name="Shape 44"/>
          <p:cNvSpPr txBox="1"/>
          <p:nvPr>
            <p:ph type="title"/>
          </p:nvPr>
        </p:nvSpPr>
        <p:spPr>
          <a:xfrm>
            <a:off x="457200" y="205975"/>
            <a:ext cx="8576100" cy="857400"/>
          </a:xfrm>
          <a:prstGeom prst="rect">
            <a:avLst/>
          </a:prstGeom>
        </p:spPr>
        <p:txBody>
          <a:bodyPr anchorCtr="0" anchor="b" bIns="91425" lIns="91425" rIns="91425" tIns="91425">
            <a:noAutofit/>
          </a:bodyPr>
          <a:lstStyle/>
          <a:p>
            <a:pPr lvl="0" rtl="0" algn="l">
              <a:spcBef>
                <a:spcPts val="0"/>
              </a:spcBef>
              <a:buNone/>
            </a:pPr>
            <a:r>
              <a:rPr lang="en"/>
              <a:t>Sets</a:t>
            </a:r>
          </a:p>
        </p:txBody>
      </p:sp>
      <p:sp>
        <p:nvSpPr>
          <p:cNvPr id="45" name="Shape 45"/>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Sets</a:t>
            </a:r>
          </a:p>
          <a:p>
            <a:pPr lvl="0" rtl="0" algn="r">
              <a:spcBef>
                <a:spcPts val="0"/>
              </a:spcBef>
              <a:buNone/>
            </a:pPr>
            <a:r>
              <a:t/>
            </a:r>
            <a:endParaRPr b="1" sz="1600">
              <a:solidFill>
                <a:srgbClr val="E08686"/>
              </a:solidFill>
            </a:endParaRPr>
          </a:p>
        </p:txBody>
      </p:sp>
      <p:sp>
        <p:nvSpPr>
          <p:cNvPr id="46" name="Shape 46"/>
          <p:cNvSpPr/>
          <p:nvPr/>
        </p:nvSpPr>
        <p:spPr>
          <a:xfrm>
            <a:off x="3021750" y="1547312"/>
            <a:ext cx="3100499" cy="1501500"/>
          </a:xfrm>
          <a:prstGeom prst="rect">
            <a:avLst/>
          </a:prstGeom>
          <a:solidFill>
            <a:srgbClr val="C9DAF8"/>
          </a:solidFill>
          <a:ln cap="flat" w="28575">
            <a:solidFill>
              <a:srgbClr val="1155CC"/>
            </a:solidFill>
            <a:prstDash val="solid"/>
            <a:round/>
            <a:headEnd len="med" w="med" type="none"/>
            <a:tailEnd len="med" w="med" type="none"/>
          </a:ln>
        </p:spPr>
        <p:txBody>
          <a:bodyPr anchorCtr="0" anchor="t" bIns="91425" lIns="91425" rIns="91425" tIns="91425">
            <a:noAutofit/>
          </a:bodyPr>
          <a:lstStyle/>
          <a:p>
            <a:pPr lvl="0" rtl="0" algn="ctr">
              <a:spcBef>
                <a:spcPts val="0"/>
              </a:spcBef>
              <a:buNone/>
            </a:pPr>
            <a:r>
              <a:rPr b="1" lang="en" sz="1800"/>
              <a:t>Set&lt;E&gt;</a:t>
            </a:r>
          </a:p>
          <a:p>
            <a:pPr rtl="0">
              <a:spcBef>
                <a:spcPts val="0"/>
              </a:spcBef>
              <a:buNone/>
            </a:pPr>
            <a:r>
              <a:rPr b="1" lang="en" sz="1800">
                <a:latin typeface="Courier New"/>
                <a:ea typeface="Courier New"/>
                <a:cs typeface="Courier New"/>
                <a:sym typeface="Courier New"/>
              </a:rPr>
              <a:t>add(E e);</a:t>
            </a:r>
          </a:p>
          <a:p>
            <a:pPr lvl="0" rtl="0">
              <a:spcBef>
                <a:spcPts val="0"/>
              </a:spcBef>
              <a:buNone/>
            </a:pPr>
            <a:r>
              <a:rPr b="1" lang="en" sz="1800">
                <a:solidFill>
                  <a:schemeClr val="dk1"/>
                </a:solidFill>
                <a:latin typeface="Courier New"/>
                <a:ea typeface="Courier New"/>
                <a:cs typeface="Courier New"/>
                <a:sym typeface="Courier New"/>
              </a:rPr>
              <a:t>remove(Object o);</a:t>
            </a:r>
          </a:p>
          <a:p>
            <a:pPr rtl="0">
              <a:spcBef>
                <a:spcPts val="0"/>
              </a:spcBef>
              <a:buNone/>
            </a:pPr>
            <a:r>
              <a:rPr b="1" lang="en" sz="1800">
                <a:latin typeface="Courier New"/>
                <a:ea typeface="Courier New"/>
                <a:cs typeface="Courier New"/>
                <a:sym typeface="Courier New"/>
              </a:rPr>
              <a:t>contains(Object o);</a:t>
            </a:r>
          </a:p>
          <a:p>
            <a:pPr lvl="0" rtl="0">
              <a:spcBef>
                <a:spcPts val="0"/>
              </a:spcBef>
              <a:buNone/>
            </a:pPr>
            <a:r>
              <a:rPr b="1" lang="en" sz="1800">
                <a:latin typeface="Courier New"/>
                <a:ea typeface="Courier New"/>
                <a:cs typeface="Courier New"/>
                <a:sym typeface="Courier New"/>
              </a:rPr>
              <a:t>size()</a:t>
            </a:r>
          </a:p>
          <a:p>
            <a:pPr lvl="0" rtl="0">
              <a:spcBef>
                <a:spcPts val="0"/>
              </a:spcBef>
              <a:buNone/>
            </a:pPr>
            <a:r>
              <a:t/>
            </a:r>
            <a:endParaRPr b="1" sz="1800">
              <a:latin typeface="Courier New"/>
              <a:ea typeface="Courier New"/>
              <a:cs typeface="Courier New"/>
              <a:sym typeface="Courier New"/>
            </a:endParaRPr>
          </a:p>
        </p:txBody>
      </p:sp>
      <p:sp>
        <p:nvSpPr>
          <p:cNvPr id="47" name="Shape 47"/>
          <p:cNvSpPr txBox="1"/>
          <p:nvPr/>
        </p:nvSpPr>
        <p:spPr>
          <a:xfrm>
            <a:off x="2635350" y="3532750"/>
            <a:ext cx="3873300" cy="672899"/>
          </a:xfrm>
          <a:prstGeom prst="rect">
            <a:avLst/>
          </a:prstGeom>
          <a:noFill/>
          <a:ln>
            <a:noFill/>
          </a:ln>
        </p:spPr>
        <p:txBody>
          <a:bodyPr anchorCtr="0" anchor="t" bIns="91425" lIns="91425" rIns="91425" tIns="91425">
            <a:noAutofit/>
          </a:bodyPr>
          <a:lstStyle/>
          <a:p>
            <a:pPr lvl="0" rtl="0">
              <a:spcBef>
                <a:spcPts val="0"/>
              </a:spcBef>
              <a:buNone/>
            </a:pPr>
            <a:r>
              <a:rPr lang="en" sz="2000"/>
              <a:t>Set: collection of </a:t>
            </a:r>
            <a:r>
              <a:rPr i="1" lang="en" sz="2000"/>
              <a:t>distinct </a:t>
            </a:r>
            <a:r>
              <a:rPr lang="en" sz="2000"/>
              <a:t>objects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x="0" y="0"/>
          <a:ext cx="0" cy="0"/>
          <a:chOff x="0" y="0"/>
          <a:chExt cx="0" cy="0"/>
        </a:xfrm>
      </p:grpSpPr>
      <p:sp>
        <p:nvSpPr>
          <p:cNvPr id="404" name="Shape 404"/>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Inner class HashEntry</a:t>
            </a:r>
          </a:p>
        </p:txBody>
      </p:sp>
      <p:sp>
        <p:nvSpPr>
          <p:cNvPr id="405" name="Shape 405"/>
          <p:cNvSpPr txBox="1"/>
          <p:nvPr/>
        </p:nvSpPr>
        <p:spPr>
          <a:xfrm>
            <a:off x="457200" y="1361975"/>
            <a:ext cx="8067300" cy="34610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class HashSet&lt;V&gt; {</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a:t>
            </a:r>
            <a:r>
              <a:rPr b="1" lang="en" sz="2000">
                <a:solidFill>
                  <a:srgbClr val="FF0000"/>
                </a:solidFill>
                <a:latin typeface="Courier New"/>
                <a:ea typeface="Courier New"/>
                <a:cs typeface="Courier New"/>
                <a:sym typeface="Courier New"/>
              </a:rPr>
              <a:t>LinkedList&lt;HashEntry&lt;V&gt;&gt;</a:t>
            </a:r>
            <a:r>
              <a:rPr b="1" lang="en" sz="2000">
                <a:solidFill>
                  <a:srgbClr val="1155CC"/>
                </a:solidFill>
                <a:latin typeface="Courier New"/>
                <a:ea typeface="Courier New"/>
                <a:cs typeface="Courier New"/>
                <a:sym typeface="Courier New"/>
              </a:rPr>
              <a:t>[] b;</a:t>
            </a:r>
          </a:p>
          <a:p>
            <a:pPr rtl="0">
              <a:spcBef>
                <a:spcPts val="0"/>
              </a:spcBef>
              <a:buNone/>
            </a:pPr>
            <a:r>
              <a:t/>
            </a:r>
            <a:endParaRPr b="1" sz="2000">
              <a:solidFill>
                <a:srgbClr val="1155CC"/>
              </a:solidFill>
              <a:latin typeface="Courier New"/>
              <a:ea typeface="Courier New"/>
              <a:cs typeface="Courier New"/>
              <a:sym typeface="Courier New"/>
            </a:endParaRPr>
          </a:p>
          <a:p>
            <a:pPr rtl="0">
              <a:spcBef>
                <a:spcPts val="0"/>
              </a:spcBef>
              <a:buNone/>
            </a:pPr>
            <a:r>
              <a:rPr b="1" lang="en" sz="2000">
                <a:solidFill>
                  <a:srgbClr val="1155CC"/>
                </a:solidFill>
                <a:latin typeface="Courier New"/>
                <a:ea typeface="Courier New"/>
                <a:cs typeface="Courier New"/>
                <a:sym typeface="Courier New"/>
              </a:rPr>
              <a:t>	private class HashEntry&lt;V&gt; {</a:t>
            </a:r>
          </a:p>
          <a:p>
            <a:pPr rtl="0">
              <a:spcBef>
                <a:spcPts val="0"/>
              </a:spcBef>
              <a:buNone/>
            </a:pPr>
            <a:r>
              <a:rPr b="1" lang="en" sz="2000">
                <a:solidFill>
                  <a:srgbClr val="1155CC"/>
                </a:solidFill>
                <a:latin typeface="Courier New"/>
                <a:ea typeface="Courier New"/>
                <a:cs typeface="Courier New"/>
                <a:sym typeface="Courier New"/>
              </a:rPr>
              <a:t>		V value;</a:t>
            </a:r>
          </a:p>
          <a:p>
            <a:pPr lvl="0" rtl="0">
              <a:spcBef>
                <a:spcPts val="0"/>
              </a:spcBef>
              <a:buNone/>
            </a:pPr>
            <a:r>
              <a:rPr b="1" lang="en" sz="2000">
                <a:solidFill>
                  <a:srgbClr val="1155CC"/>
                </a:solidFill>
                <a:latin typeface="Courier New"/>
                <a:ea typeface="Courier New"/>
                <a:cs typeface="Courier New"/>
                <a:sym typeface="Courier New"/>
              </a:rPr>
              <a:t>	}</a:t>
            </a:r>
          </a:p>
          <a:p>
            <a:pPr lvl="0" rtl="0">
              <a:spcBef>
                <a:spcPts val="0"/>
              </a:spcBef>
              <a:buNone/>
            </a:pPr>
            <a:r>
              <a:rPr b="1" lang="en" sz="2000">
                <a:solidFill>
                  <a:srgbClr val="1155CC"/>
                </a:solidFill>
                <a:latin typeface="Courier New"/>
                <a:ea typeface="Courier New"/>
                <a:cs typeface="Courier New"/>
                <a:sym typeface="Courier New"/>
              </a:rPr>
              <a:t>}</a:t>
            </a:r>
          </a:p>
        </p:txBody>
      </p:sp>
      <p:sp>
        <p:nvSpPr>
          <p:cNvPr id="406" name="Shape 406"/>
          <p:cNvSpPr txBox="1"/>
          <p:nvPr/>
        </p:nvSpPr>
        <p:spPr>
          <a:xfrm>
            <a:off x="5920625" y="3325025"/>
            <a:ext cx="2089500" cy="729000"/>
          </a:xfrm>
          <a:prstGeom prst="rect">
            <a:avLst/>
          </a:prstGeom>
          <a:noFill/>
          <a:ln>
            <a:noFill/>
          </a:ln>
        </p:spPr>
        <p:txBody>
          <a:bodyPr anchorCtr="0" anchor="t" bIns="91425" lIns="91425" rIns="91425" tIns="91425">
            <a:noAutofit/>
          </a:bodyPr>
          <a:lstStyle/>
          <a:p>
            <a:pPr lvl="0" rtl="0">
              <a:spcBef>
                <a:spcPts val="0"/>
              </a:spcBef>
              <a:buNone/>
            </a:pPr>
            <a:r>
              <a:rPr lang="en" sz="2000"/>
              <a:t>inner class to store value</a:t>
            </a:r>
          </a:p>
        </p:txBody>
      </p:sp>
      <p:cxnSp>
        <p:nvCxnSpPr>
          <p:cNvPr id="407" name="Shape 407"/>
          <p:cNvCxnSpPr>
            <a:stCxn id="406" idx="1"/>
          </p:cNvCxnSpPr>
          <p:nvPr/>
        </p:nvCxnSpPr>
        <p:spPr>
          <a:xfrm rot="10800000">
            <a:off x="4445525" y="2773925"/>
            <a:ext cx="1475100" cy="915600"/>
          </a:xfrm>
          <a:prstGeom prst="straightConnector1">
            <a:avLst/>
          </a:prstGeom>
          <a:noFill/>
          <a:ln cap="flat" w="19050">
            <a:solidFill>
              <a:schemeClr val="dk2"/>
            </a:solidFill>
            <a:prstDash val="solid"/>
            <a:round/>
            <a:headEnd len="lg" w="lg" type="none"/>
            <a:tailEnd len="lg" w="lg" type="triangle"/>
          </a:ln>
        </p:spPr>
      </p:cxnSp>
      <p:sp>
        <p:nvSpPr>
          <p:cNvPr id="408" name="Shape 408"/>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Chaining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Set operations</a:t>
            </a:r>
          </a:p>
        </p:txBody>
      </p:sp>
      <p:sp>
        <p:nvSpPr>
          <p:cNvPr id="414" name="Shape 414"/>
          <p:cNvSpPr txBox="1"/>
          <p:nvPr/>
        </p:nvSpPr>
        <p:spPr>
          <a:xfrm>
            <a:off x="413050" y="1321925"/>
            <a:ext cx="8526000" cy="3501299"/>
          </a:xfrm>
          <a:prstGeom prst="rect">
            <a:avLst/>
          </a:prstGeom>
          <a:noFill/>
          <a:ln>
            <a:noFill/>
          </a:ln>
        </p:spPr>
        <p:txBody>
          <a:bodyPr anchorCtr="0" anchor="t" bIns="91425" lIns="91425" rIns="91425" tIns="91425">
            <a:noAutofit/>
          </a:bodyPr>
          <a:lstStyle/>
          <a:p>
            <a:pPr indent="0" lvl="0" marL="0" rtl="0">
              <a:spcBef>
                <a:spcPts val="0"/>
              </a:spcBef>
              <a:buNone/>
            </a:pPr>
            <a:r>
              <a:rPr lang="en" sz="2000"/>
              <a:t>For </a:t>
            </a:r>
            <a:r>
              <a:rPr b="1" lang="en" sz="2000">
                <a:solidFill>
                  <a:srgbClr val="1155CC"/>
                </a:solidFill>
                <a:latin typeface="Courier New"/>
                <a:ea typeface="Courier New"/>
                <a:cs typeface="Courier New"/>
                <a:sym typeface="Courier New"/>
              </a:rPr>
              <a:t>add, contains, remove</a:t>
            </a:r>
            <a:r>
              <a:rPr lang="en" sz="2000"/>
              <a:t> always start by finding correct bucket:</a:t>
            </a:r>
          </a:p>
          <a:p>
            <a:pPr indent="-355600" lvl="0" marL="457200" rtl="0">
              <a:spcBef>
                <a:spcPts val="0"/>
              </a:spcBef>
              <a:buClr>
                <a:srgbClr val="000000"/>
              </a:buClr>
              <a:buSzPct val="100000"/>
              <a:buFont typeface="Arial"/>
              <a:buChar char="●"/>
            </a:pPr>
            <a:r>
              <a:rPr b="1" lang="en" sz="2000">
                <a:solidFill>
                  <a:srgbClr val="1155CC"/>
                </a:solidFill>
                <a:latin typeface="Courier New"/>
                <a:ea typeface="Courier New"/>
                <a:cs typeface="Courier New"/>
                <a:sym typeface="Courier New"/>
              </a:rPr>
              <a:t>b[hashInBounds(value)]</a:t>
            </a:r>
          </a:p>
          <a:p>
            <a:pPr indent="0" lvl="0" marL="0" rtl="0">
              <a:spcBef>
                <a:spcPts val="0"/>
              </a:spcBef>
              <a:buNone/>
            </a:pPr>
            <a:r>
              <a:t/>
            </a:r>
            <a:endParaRPr b="1" sz="2000">
              <a:solidFill>
                <a:srgbClr val="1155CC"/>
              </a:solidFill>
              <a:latin typeface="Courier New"/>
              <a:ea typeface="Courier New"/>
              <a:cs typeface="Courier New"/>
              <a:sym typeface="Courier New"/>
            </a:endParaRPr>
          </a:p>
          <a:p>
            <a:pPr indent="0" lvl="0" marL="0" rtl="0">
              <a:spcBef>
                <a:spcPts val="0"/>
              </a:spcBef>
              <a:buNone/>
            </a:pPr>
            <a:r>
              <a:rPr b="1" lang="en" sz="2000">
                <a:solidFill>
                  <a:srgbClr val="1155CC"/>
                </a:solidFill>
                <a:latin typeface="Courier New"/>
                <a:ea typeface="Courier New"/>
                <a:cs typeface="Courier New"/>
                <a:sym typeface="Courier New"/>
              </a:rPr>
              <a:t>add(value)</a:t>
            </a:r>
          </a:p>
          <a:p>
            <a:pPr indent="0" lvl="0" marL="0" rtl="0">
              <a:spcBef>
                <a:spcPts val="0"/>
              </a:spcBef>
              <a:buNone/>
            </a:pPr>
            <a:r>
              <a:rPr b="1" lang="en" sz="2000">
                <a:solidFill>
                  <a:srgbClr val="1155CC"/>
                </a:solidFill>
                <a:latin typeface="Courier New"/>
                <a:ea typeface="Courier New"/>
                <a:cs typeface="Courier New"/>
                <a:sym typeface="Courier New"/>
              </a:rPr>
              <a:t>	1. If bucket already contains value, do nothing</a:t>
            </a:r>
          </a:p>
          <a:p>
            <a:pPr indent="0" lvl="0" marL="0" rtl="0">
              <a:spcBef>
                <a:spcPts val="0"/>
              </a:spcBef>
              <a:buNone/>
            </a:pPr>
            <a:r>
              <a:rPr b="1" lang="en" sz="2000">
                <a:solidFill>
                  <a:srgbClr val="1155CC"/>
                </a:solidFill>
                <a:latin typeface="Courier New"/>
                <a:ea typeface="Courier New"/>
                <a:cs typeface="Courier New"/>
                <a:sym typeface="Courier New"/>
              </a:rPr>
              <a:t>	2. Else add new HashEntry to bucket</a:t>
            </a:r>
          </a:p>
          <a:p>
            <a:pPr indent="0" lvl="0" marL="0" rtl="0">
              <a:spcBef>
                <a:spcPts val="0"/>
              </a:spcBef>
              <a:buNone/>
            </a:pPr>
            <a:r>
              <a:rPr b="1" lang="en" sz="2000">
                <a:solidFill>
                  <a:srgbClr val="1155CC"/>
                </a:solidFill>
                <a:latin typeface="Courier New"/>
                <a:ea typeface="Courier New"/>
                <a:cs typeface="Courier New"/>
                <a:sym typeface="Courier New"/>
              </a:rPr>
              <a:t>contains(value)</a:t>
            </a:r>
          </a:p>
          <a:p>
            <a:pPr lvl="0" rtl="0">
              <a:spcBef>
                <a:spcPts val="0"/>
              </a:spcBef>
              <a:buNone/>
            </a:pPr>
            <a:r>
              <a:rPr b="1" lang="en" sz="2000">
                <a:solidFill>
                  <a:srgbClr val="1155CC"/>
                </a:solidFill>
                <a:latin typeface="Courier New"/>
                <a:ea typeface="Courier New"/>
                <a:cs typeface="Courier New"/>
                <a:sym typeface="Courier New"/>
              </a:rPr>
              <a:t>	1. If bucket contains value, return true</a:t>
            </a:r>
          </a:p>
          <a:p>
            <a:pPr lvl="0" rtl="0">
              <a:spcBef>
                <a:spcPts val="0"/>
              </a:spcBef>
              <a:buNone/>
            </a:pPr>
            <a:r>
              <a:rPr b="1" lang="en" sz="2000">
                <a:solidFill>
                  <a:srgbClr val="1155CC"/>
                </a:solidFill>
                <a:latin typeface="Courier New"/>
                <a:ea typeface="Courier New"/>
                <a:cs typeface="Courier New"/>
                <a:sym typeface="Courier New"/>
              </a:rPr>
              <a:t>	2. Else return false</a:t>
            </a:r>
          </a:p>
          <a:p>
            <a:pPr indent="0" lvl="0" marL="0" rtl="0">
              <a:spcBef>
                <a:spcPts val="0"/>
              </a:spcBef>
              <a:buNone/>
            </a:pPr>
            <a:r>
              <a:rPr b="1" lang="en" sz="2000">
                <a:solidFill>
                  <a:srgbClr val="1155CC"/>
                </a:solidFill>
                <a:latin typeface="Courier New"/>
                <a:ea typeface="Courier New"/>
                <a:cs typeface="Courier New"/>
                <a:sym typeface="Courier New"/>
              </a:rPr>
              <a:t>remove(value)</a:t>
            </a:r>
          </a:p>
          <a:p>
            <a:pPr indent="0" lvl="0" marL="0" rtl="0">
              <a:spcBef>
                <a:spcPts val="0"/>
              </a:spcBef>
              <a:buNone/>
            </a:pPr>
            <a:r>
              <a:rPr b="1" lang="en" sz="2000">
                <a:solidFill>
                  <a:srgbClr val="1155CC"/>
                </a:solidFill>
                <a:latin typeface="Courier New"/>
                <a:ea typeface="Courier New"/>
                <a:cs typeface="Courier New"/>
                <a:sym typeface="Courier New"/>
              </a:rPr>
              <a:t>	1. If bucket contains value, remove entry from list</a:t>
            </a:r>
          </a:p>
        </p:txBody>
      </p:sp>
      <p:sp>
        <p:nvSpPr>
          <p:cNvPr id="415" name="Shape 415"/>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Chaining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9" name="Shape 419"/>
        <p:cNvGrpSpPr/>
        <p:nvPr/>
      </p:nvGrpSpPr>
      <p:grpSpPr>
        <a:xfrm>
          <a:off x="0" y="0"/>
          <a:ext cx="0" cy="0"/>
          <a:chOff x="0" y="0"/>
          <a:chExt cx="0" cy="0"/>
        </a:xfrm>
      </p:grpSpPr>
      <p:sp>
        <p:nvSpPr>
          <p:cNvPr id="420" name="Shape 420"/>
          <p:cNvSpPr txBox="1"/>
          <p:nvPr>
            <p:ph type="ctrTitle"/>
          </p:nvPr>
        </p:nvSpPr>
        <p:spPr>
          <a:xfrm>
            <a:off x="457200" y="1763100"/>
            <a:ext cx="8229600" cy="1617299"/>
          </a:xfrm>
          <a:prstGeom prst="rect">
            <a:avLst/>
          </a:prstGeom>
          <a:noFill/>
          <a:ln>
            <a:noFill/>
          </a:ln>
        </p:spPr>
        <p:txBody>
          <a:bodyPr anchorCtr="0" anchor="b" bIns="91425" lIns="91425" rIns="91425" tIns="91425">
            <a:noAutofit/>
          </a:bodyPr>
          <a:lstStyle/>
          <a:p>
            <a:pPr rtl="0" algn="ctr">
              <a:spcBef>
                <a:spcPts val="0"/>
              </a:spcBef>
              <a:buNone/>
            </a:pPr>
            <a:r>
              <a:rPr lang="en" sz="4800"/>
              <a:t>Collisions: </a:t>
            </a:r>
          </a:p>
          <a:p>
            <a:pPr lvl="0" rtl="0" algn="ctr">
              <a:spcBef>
                <a:spcPts val="0"/>
              </a:spcBef>
              <a:buNone/>
            </a:pPr>
            <a:r>
              <a:rPr lang="en" sz="4800"/>
              <a:t>Open Addressing</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x="0" y="0"/>
          <a:ext cx="0" cy="0"/>
          <a:chOff x="0" y="0"/>
          <a:chExt cx="0" cy="0"/>
        </a:xfrm>
      </p:grpSpPr>
      <p:sp>
        <p:nvSpPr>
          <p:cNvPr id="425" name="Shape 425"/>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Open addressing example</a:t>
            </a:r>
          </a:p>
        </p:txBody>
      </p:sp>
      <p:sp>
        <p:nvSpPr>
          <p:cNvPr id="426" name="Shape 426"/>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
        <p:nvSpPr>
          <p:cNvPr id="427" name="Shape 427"/>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428" name="Shape 428"/>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CA</a:t>
            </a:r>
          </a:p>
        </p:txBody>
      </p:sp>
      <p:cxnSp>
        <p:nvCxnSpPr>
          <p:cNvPr id="429" name="Shape 429"/>
          <p:cNvCxnSpPr>
            <a:stCxn id="428" idx="6"/>
            <a:endCxn id="427"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430" name="Shape 430"/>
          <p:cNvCxnSpPr>
            <a:stCxn id="427" idx="6"/>
            <a:endCxn id="431"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431" name="Shape 431"/>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cxnSp>
        <p:nvCxnSpPr>
          <p:cNvPr id="432" name="Shape 432"/>
          <p:cNvCxnSpPr/>
          <p:nvPr/>
        </p:nvCxnSpPr>
        <p:spPr>
          <a:xfrm>
            <a:off x="4526600" y="3693225"/>
            <a:ext cx="0" cy="224399"/>
          </a:xfrm>
          <a:prstGeom prst="straightConnector1">
            <a:avLst/>
          </a:prstGeom>
          <a:noFill/>
          <a:ln cap="flat" w="19050">
            <a:solidFill>
              <a:schemeClr val="dk2"/>
            </a:solidFill>
            <a:prstDash val="solid"/>
            <a:round/>
            <a:headEnd len="lg" w="lg" type="none"/>
            <a:tailEnd len="lg" w="lg" type="triangle"/>
          </a:ln>
        </p:spPr>
      </p:cxnSp>
      <p:grpSp>
        <p:nvGrpSpPr>
          <p:cNvPr id="433" name="Shape 433"/>
          <p:cNvGrpSpPr/>
          <p:nvPr/>
        </p:nvGrpSpPr>
        <p:grpSpPr>
          <a:xfrm>
            <a:off x="488725" y="3917625"/>
            <a:ext cx="6825600" cy="953399"/>
            <a:chOff x="1121625" y="3901700"/>
            <a:chExt cx="6825600" cy="953399"/>
          </a:xfrm>
        </p:grpSpPr>
        <p:sp>
          <p:nvSpPr>
            <p:cNvPr id="434" name="Shape 434"/>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35" name="Shape 435"/>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36" name="Shape 436"/>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37" name="Shape 437"/>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438" name="Shape 438"/>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CA</a:t>
              </a:r>
            </a:p>
          </p:txBody>
        </p:sp>
        <p:sp>
          <p:nvSpPr>
            <p:cNvPr id="439" name="Shape 439"/>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sp>
          <p:nvSpPr>
            <p:cNvPr id="440" name="Shape 440"/>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441" name="Shape 441"/>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442" name="Shape 442"/>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443" name="Shape 443"/>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444" name="Shape 444"/>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445" name="Shape 445"/>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sp>
        <p:nvSpPr>
          <p:cNvPr id="446" name="Shape 446"/>
          <p:cNvSpPr/>
          <p:nvPr/>
        </p:nvSpPr>
        <p:spPr>
          <a:xfrm>
            <a:off x="4526600" y="2619825"/>
            <a:ext cx="1492275" cy="1073403"/>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sp>
        <p:nvSpPr>
          <p:cNvPr id="447" name="Shape 447"/>
          <p:cNvSpPr txBox="1"/>
          <p:nvPr/>
        </p:nvSpPr>
        <p:spPr>
          <a:xfrm>
            <a:off x="5896600" y="1412900"/>
            <a:ext cx="2756099" cy="857400"/>
          </a:xfrm>
          <a:prstGeom prst="rect">
            <a:avLst/>
          </a:prstGeom>
          <a:noFill/>
          <a:ln>
            <a:noFill/>
          </a:ln>
        </p:spPr>
        <p:txBody>
          <a:bodyPr anchorCtr="0" anchor="t" bIns="91425" lIns="91425" rIns="91425" tIns="91425">
            <a:noAutofit/>
          </a:bodyPr>
          <a:lstStyle/>
          <a:p>
            <a:pPr>
              <a:spcBef>
                <a:spcPts val="0"/>
              </a:spcBef>
              <a:buNone/>
            </a:pPr>
            <a:r>
              <a:rPr b="1" i="1" lang="en" sz="2000">
                <a:solidFill>
                  <a:schemeClr val="dk1"/>
                </a:solidFill>
              </a:rPr>
              <a:t>probing: </a:t>
            </a:r>
            <a:r>
              <a:rPr lang="en" sz="2000"/>
              <a:t>Find another available space</a:t>
            </a:r>
          </a:p>
        </p:txBody>
      </p:sp>
      <p:cxnSp>
        <p:nvCxnSpPr>
          <p:cNvPr id="448" name="Shape 448"/>
          <p:cNvCxnSpPr/>
          <p:nvPr/>
        </p:nvCxnSpPr>
        <p:spPr>
          <a:xfrm>
            <a:off x="4664500" y="3803775"/>
            <a:ext cx="929399" cy="3299"/>
          </a:xfrm>
          <a:prstGeom prst="straightConnector1">
            <a:avLst/>
          </a:prstGeom>
          <a:noFill/>
          <a:ln cap="flat" w="38100">
            <a:solidFill>
              <a:srgbClr val="FF0000"/>
            </a:solidFill>
            <a:prstDash val="solid"/>
            <a:round/>
            <a:headEnd len="lg" w="lg" type="none"/>
            <a:tailEnd len="lg" w="lg" type="triangle"/>
          </a:ln>
        </p:spPr>
      </p:cxnSp>
      <p:sp>
        <p:nvSpPr>
          <p:cNvPr id="449" name="Shape 449"/>
          <p:cNvSpPr txBox="1"/>
          <p:nvPr/>
        </p:nvSpPr>
        <p:spPr>
          <a:xfrm>
            <a:off x="525400" y="1453062"/>
            <a:ext cx="28503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add(“CA”)</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3" name="Shape 453"/>
        <p:cNvGrpSpPr/>
        <p:nvPr/>
      </p:nvGrpSpPr>
      <p:grpSpPr>
        <a:xfrm>
          <a:off x="0" y="0"/>
          <a:ext cx="0" cy="0"/>
          <a:chOff x="0" y="0"/>
          <a:chExt cx="0" cy="0"/>
        </a:xfrm>
      </p:grpSpPr>
      <p:sp>
        <p:nvSpPr>
          <p:cNvPr id="454" name="Shape 454"/>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Open addressing example</a:t>
            </a:r>
          </a:p>
        </p:txBody>
      </p:sp>
      <p:sp>
        <p:nvSpPr>
          <p:cNvPr id="455" name="Shape 455"/>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456" name="Shape 456"/>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MA</a:t>
            </a:r>
          </a:p>
        </p:txBody>
      </p:sp>
      <p:cxnSp>
        <p:nvCxnSpPr>
          <p:cNvPr id="457" name="Shape 457"/>
          <p:cNvCxnSpPr>
            <a:stCxn id="456" idx="6"/>
            <a:endCxn id="455"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458" name="Shape 458"/>
          <p:cNvCxnSpPr>
            <a:stCxn id="455" idx="6"/>
            <a:endCxn id="459"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459" name="Shape 459"/>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cxnSp>
        <p:nvCxnSpPr>
          <p:cNvPr id="460" name="Shape 460"/>
          <p:cNvCxnSpPr/>
          <p:nvPr/>
        </p:nvCxnSpPr>
        <p:spPr>
          <a:xfrm>
            <a:off x="4526600" y="3693225"/>
            <a:ext cx="0" cy="224399"/>
          </a:xfrm>
          <a:prstGeom prst="straightConnector1">
            <a:avLst/>
          </a:prstGeom>
          <a:noFill/>
          <a:ln cap="flat" w="19050">
            <a:solidFill>
              <a:schemeClr val="dk2"/>
            </a:solidFill>
            <a:prstDash val="solid"/>
            <a:round/>
            <a:headEnd len="lg" w="lg" type="none"/>
            <a:tailEnd len="lg" w="lg" type="triangle"/>
          </a:ln>
        </p:spPr>
      </p:cxnSp>
      <p:sp>
        <p:nvSpPr>
          <p:cNvPr id="461" name="Shape 461"/>
          <p:cNvSpPr/>
          <p:nvPr/>
        </p:nvSpPr>
        <p:spPr>
          <a:xfrm>
            <a:off x="4526600" y="2619825"/>
            <a:ext cx="1492275" cy="1073403"/>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grpSp>
        <p:nvGrpSpPr>
          <p:cNvPr id="462" name="Shape 462"/>
          <p:cNvGrpSpPr/>
          <p:nvPr/>
        </p:nvGrpSpPr>
        <p:grpSpPr>
          <a:xfrm>
            <a:off x="488725" y="3917625"/>
            <a:ext cx="6825600" cy="953399"/>
            <a:chOff x="1121625" y="3901700"/>
            <a:chExt cx="6825600" cy="953399"/>
          </a:xfrm>
        </p:grpSpPr>
        <p:sp>
          <p:nvSpPr>
            <p:cNvPr id="463" name="Shape 463"/>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MA</a:t>
              </a:r>
            </a:p>
          </p:txBody>
        </p:sp>
        <p:sp>
          <p:nvSpPr>
            <p:cNvPr id="464" name="Shape 464"/>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65" name="Shape 465"/>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66" name="Shape 466"/>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467" name="Shape 467"/>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468" name="Shape 468"/>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sp>
          <p:nvSpPr>
            <p:cNvPr id="469" name="Shape 469"/>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470" name="Shape 470"/>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471" name="Shape 471"/>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472" name="Shape 472"/>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473" name="Shape 473"/>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474" name="Shape 474"/>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475" name="Shape 475"/>
          <p:cNvCxnSpPr/>
          <p:nvPr/>
        </p:nvCxnSpPr>
        <p:spPr>
          <a:xfrm flipH="1" rot="10800000">
            <a:off x="4622750" y="3805449"/>
            <a:ext cx="2683799" cy="8100"/>
          </a:xfrm>
          <a:prstGeom prst="straightConnector1">
            <a:avLst/>
          </a:prstGeom>
          <a:noFill/>
          <a:ln cap="flat" w="38100">
            <a:solidFill>
              <a:srgbClr val="FF0000"/>
            </a:solidFill>
            <a:prstDash val="solid"/>
            <a:round/>
            <a:headEnd len="lg" w="lg" type="none"/>
            <a:tailEnd len="lg" w="lg" type="triangle"/>
          </a:ln>
        </p:spPr>
      </p:cxnSp>
      <p:cxnSp>
        <p:nvCxnSpPr>
          <p:cNvPr id="476" name="Shape 476"/>
          <p:cNvCxnSpPr/>
          <p:nvPr/>
        </p:nvCxnSpPr>
        <p:spPr>
          <a:xfrm>
            <a:off x="496725" y="3789525"/>
            <a:ext cx="456599" cy="0"/>
          </a:xfrm>
          <a:prstGeom prst="straightConnector1">
            <a:avLst/>
          </a:prstGeom>
          <a:noFill/>
          <a:ln cap="flat" w="38100">
            <a:solidFill>
              <a:srgbClr val="FF0000"/>
            </a:solidFill>
            <a:prstDash val="solid"/>
            <a:round/>
            <a:headEnd len="lg" w="lg" type="none"/>
            <a:tailEnd len="lg" w="lg" type="triangle"/>
          </a:ln>
        </p:spPr>
      </p:cxnSp>
      <p:sp>
        <p:nvSpPr>
          <p:cNvPr id="477" name="Shape 477"/>
          <p:cNvSpPr txBox="1"/>
          <p:nvPr/>
        </p:nvSpPr>
        <p:spPr>
          <a:xfrm>
            <a:off x="525400" y="1453062"/>
            <a:ext cx="28503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add(“MA”)</a:t>
            </a:r>
          </a:p>
        </p:txBody>
      </p:sp>
      <p:sp>
        <p:nvSpPr>
          <p:cNvPr id="478" name="Shape 478"/>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2" name="Shape 482"/>
        <p:cNvGrpSpPr/>
        <p:nvPr/>
      </p:nvGrpSpPr>
      <p:grpSpPr>
        <a:xfrm>
          <a:off x="0" y="0"/>
          <a:ext cx="0" cy="0"/>
          <a:chOff x="0" y="0"/>
          <a:chExt cx="0" cy="0"/>
        </a:xfrm>
      </p:grpSpPr>
      <p:sp>
        <p:nvSpPr>
          <p:cNvPr id="483" name="Shape 48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Open addressing example</a:t>
            </a:r>
          </a:p>
        </p:txBody>
      </p:sp>
      <p:sp>
        <p:nvSpPr>
          <p:cNvPr id="484" name="Shape 484"/>
          <p:cNvSpPr txBox="1"/>
          <p:nvPr/>
        </p:nvSpPr>
        <p:spPr>
          <a:xfrm>
            <a:off x="5942700" y="1368862"/>
            <a:ext cx="2822099" cy="1433699"/>
          </a:xfrm>
          <a:prstGeom prst="rect">
            <a:avLst/>
          </a:prstGeom>
          <a:noFill/>
          <a:ln>
            <a:noFill/>
          </a:ln>
        </p:spPr>
        <p:txBody>
          <a:bodyPr anchorCtr="0" anchor="t" bIns="91425" lIns="91425" rIns="91425" tIns="91425">
            <a:noAutofit/>
          </a:bodyPr>
          <a:lstStyle/>
          <a:p>
            <a:pPr lvl="0" rtl="0">
              <a:spcBef>
                <a:spcPts val="0"/>
              </a:spcBef>
              <a:buNone/>
            </a:pPr>
            <a:r>
              <a:rPr lang="en" sz="2000"/>
              <a:t>How far do we search? Once we reach an empty (</a:t>
            </a:r>
            <a:r>
              <a:rPr b="1" lang="en" sz="2000">
                <a:solidFill>
                  <a:srgbClr val="1155CC"/>
                </a:solidFill>
                <a:latin typeface="Courier New"/>
                <a:ea typeface="Courier New"/>
                <a:cs typeface="Courier New"/>
                <a:sym typeface="Courier New"/>
              </a:rPr>
              <a:t>null</a:t>
            </a:r>
            <a:r>
              <a:rPr lang="en" sz="2000"/>
              <a:t>) cell, we know it’s not there.</a:t>
            </a:r>
          </a:p>
        </p:txBody>
      </p:sp>
      <p:sp>
        <p:nvSpPr>
          <p:cNvPr id="485" name="Shape 485"/>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486" name="Shape 486"/>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SC</a:t>
            </a:r>
          </a:p>
        </p:txBody>
      </p:sp>
      <p:cxnSp>
        <p:nvCxnSpPr>
          <p:cNvPr id="487" name="Shape 487"/>
          <p:cNvCxnSpPr>
            <a:stCxn id="486" idx="6"/>
            <a:endCxn id="485"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488" name="Shape 488"/>
          <p:cNvCxnSpPr>
            <a:stCxn id="485" idx="6"/>
            <a:endCxn id="489"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489" name="Shape 489"/>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cxnSp>
        <p:nvCxnSpPr>
          <p:cNvPr id="490" name="Shape 490"/>
          <p:cNvCxnSpPr/>
          <p:nvPr/>
        </p:nvCxnSpPr>
        <p:spPr>
          <a:xfrm>
            <a:off x="4526600" y="3693225"/>
            <a:ext cx="0" cy="224399"/>
          </a:xfrm>
          <a:prstGeom prst="straightConnector1">
            <a:avLst/>
          </a:prstGeom>
          <a:noFill/>
          <a:ln cap="flat" w="19050">
            <a:solidFill>
              <a:schemeClr val="dk2"/>
            </a:solidFill>
            <a:prstDash val="solid"/>
            <a:round/>
            <a:headEnd len="lg" w="lg" type="none"/>
            <a:tailEnd len="lg" w="lg" type="triangle"/>
          </a:ln>
        </p:spPr>
      </p:cxnSp>
      <p:sp>
        <p:nvSpPr>
          <p:cNvPr id="491" name="Shape 491"/>
          <p:cNvSpPr/>
          <p:nvPr/>
        </p:nvSpPr>
        <p:spPr>
          <a:xfrm>
            <a:off x="4526600" y="2619825"/>
            <a:ext cx="1492275" cy="1073403"/>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grpSp>
        <p:nvGrpSpPr>
          <p:cNvPr id="492" name="Shape 492"/>
          <p:cNvGrpSpPr/>
          <p:nvPr/>
        </p:nvGrpSpPr>
        <p:grpSpPr>
          <a:xfrm>
            <a:off x="488725" y="3917625"/>
            <a:ext cx="6825600" cy="953399"/>
            <a:chOff x="1121625" y="3901700"/>
            <a:chExt cx="6825600" cy="953399"/>
          </a:xfrm>
        </p:grpSpPr>
        <p:sp>
          <p:nvSpPr>
            <p:cNvPr id="493" name="Shape 493"/>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MA</a:t>
              </a:r>
            </a:p>
          </p:txBody>
        </p:sp>
        <p:sp>
          <p:nvSpPr>
            <p:cNvPr id="494" name="Shape 494"/>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95" name="Shape 495"/>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496" name="Shape 496"/>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497" name="Shape 497"/>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498" name="Shape 498"/>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sp>
          <p:nvSpPr>
            <p:cNvPr id="499" name="Shape 499"/>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500" name="Shape 500"/>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501" name="Shape 501"/>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502" name="Shape 502"/>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503" name="Shape 503"/>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504" name="Shape 504"/>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505" name="Shape 505"/>
          <p:cNvCxnSpPr/>
          <p:nvPr/>
        </p:nvCxnSpPr>
        <p:spPr>
          <a:xfrm flipH="1" rot="10800000">
            <a:off x="4622750" y="3805449"/>
            <a:ext cx="2683799" cy="8100"/>
          </a:xfrm>
          <a:prstGeom prst="straightConnector1">
            <a:avLst/>
          </a:prstGeom>
          <a:noFill/>
          <a:ln cap="flat" w="38100">
            <a:solidFill>
              <a:srgbClr val="FF0000"/>
            </a:solidFill>
            <a:prstDash val="solid"/>
            <a:round/>
            <a:headEnd len="lg" w="lg" type="none"/>
            <a:tailEnd len="lg" w="lg" type="triangle"/>
          </a:ln>
        </p:spPr>
      </p:cxnSp>
      <p:cxnSp>
        <p:nvCxnSpPr>
          <p:cNvPr id="506" name="Shape 506"/>
          <p:cNvCxnSpPr/>
          <p:nvPr/>
        </p:nvCxnSpPr>
        <p:spPr>
          <a:xfrm>
            <a:off x="496725" y="3789525"/>
            <a:ext cx="1626300" cy="0"/>
          </a:xfrm>
          <a:prstGeom prst="straightConnector1">
            <a:avLst/>
          </a:prstGeom>
          <a:noFill/>
          <a:ln cap="flat" w="38100">
            <a:solidFill>
              <a:srgbClr val="FF0000"/>
            </a:solidFill>
            <a:prstDash val="solid"/>
            <a:round/>
            <a:headEnd len="lg" w="lg" type="none"/>
            <a:tailEnd len="lg" w="lg" type="triangle"/>
          </a:ln>
        </p:spPr>
      </p:cxnSp>
      <p:sp>
        <p:nvSpPr>
          <p:cNvPr id="507" name="Shape 507"/>
          <p:cNvSpPr/>
          <p:nvPr/>
        </p:nvSpPr>
        <p:spPr>
          <a:xfrm>
            <a:off x="2002925" y="4069925"/>
            <a:ext cx="396600" cy="366000"/>
          </a:xfrm>
          <a:prstGeom prst="flowChartSummingJunction">
            <a:avLst/>
          </a:prstGeom>
          <a:solidFill>
            <a:srgbClr val="FFFFFF"/>
          </a:solidFill>
          <a:ln cap="flat" w="1905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508" name="Shape 508"/>
          <p:cNvSpPr txBox="1"/>
          <p:nvPr/>
        </p:nvSpPr>
        <p:spPr>
          <a:xfrm>
            <a:off x="525400" y="1453062"/>
            <a:ext cx="28503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contains(“SC”)</a:t>
            </a:r>
          </a:p>
        </p:txBody>
      </p:sp>
      <p:sp>
        <p:nvSpPr>
          <p:cNvPr id="509" name="Shape 509"/>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3" name="Shape 513"/>
        <p:cNvGrpSpPr/>
        <p:nvPr/>
      </p:nvGrpSpPr>
      <p:grpSpPr>
        <a:xfrm>
          <a:off x="0" y="0"/>
          <a:ext cx="0" cy="0"/>
          <a:chOff x="0" y="0"/>
          <a:chExt cx="0" cy="0"/>
        </a:xfrm>
      </p:grpSpPr>
      <p:sp>
        <p:nvSpPr>
          <p:cNvPr id="514" name="Shape 514"/>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Finding where a key belongs</a:t>
            </a:r>
          </a:p>
        </p:txBody>
      </p:sp>
      <p:sp>
        <p:nvSpPr>
          <p:cNvPr id="515" name="Shape 515"/>
          <p:cNvSpPr txBox="1"/>
          <p:nvPr/>
        </p:nvSpPr>
        <p:spPr>
          <a:xfrm>
            <a:off x="280400" y="2163150"/>
            <a:ext cx="8708699" cy="20030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int getPosition(val) {</a:t>
            </a:r>
          </a:p>
          <a:p>
            <a:pPr indent="0" lvl="0" marL="457200" rtl="0">
              <a:spcBef>
                <a:spcPts val="0"/>
              </a:spcBef>
              <a:buNone/>
            </a:pPr>
            <a:r>
              <a:rPr b="1" lang="en" sz="2000">
                <a:solidFill>
                  <a:srgbClr val="1155CC"/>
                </a:solidFill>
                <a:latin typeface="Courier New"/>
                <a:ea typeface="Courier New"/>
                <a:cs typeface="Courier New"/>
                <a:sym typeface="Courier New"/>
              </a:rPr>
              <a:t>int i = hashInBounds(val);</a:t>
            </a:r>
          </a:p>
          <a:p>
            <a:pPr indent="0" lvl="0" marL="457200" rtl="0">
              <a:spcBef>
                <a:spcPts val="0"/>
              </a:spcBef>
              <a:buNone/>
            </a:pPr>
            <a:r>
              <a:rPr b="1" lang="en" sz="2000">
                <a:solidFill>
                  <a:srgbClr val="1155CC"/>
                </a:solidFill>
                <a:latin typeface="Courier New"/>
                <a:ea typeface="Courier New"/>
                <a:cs typeface="Courier New"/>
                <a:sym typeface="Courier New"/>
              </a:rPr>
              <a:t>while (</a:t>
            </a:r>
            <a:r>
              <a:rPr b="1" lang="en" sz="2000">
                <a:solidFill>
                  <a:srgbClr val="FF0000"/>
                </a:solidFill>
                <a:latin typeface="Courier New"/>
                <a:ea typeface="Courier New"/>
                <a:cs typeface="Courier New"/>
                <a:sym typeface="Courier New"/>
              </a:rPr>
              <a:t>b[i] != null</a:t>
            </a:r>
            <a:r>
              <a:rPr b="1" lang="en" sz="2000">
                <a:solidFill>
                  <a:srgbClr val="1155CC"/>
                </a:solidFill>
                <a:latin typeface="Courier New"/>
                <a:ea typeface="Courier New"/>
                <a:cs typeface="Courier New"/>
                <a:sym typeface="Courier New"/>
              </a:rPr>
              <a:t> &amp;&amp; !val.equals(</a:t>
            </a:r>
            <a:r>
              <a:rPr b="1" lang="en" sz="2000">
                <a:solidFill>
                  <a:srgbClr val="FF0000"/>
                </a:solidFill>
                <a:latin typeface="Courier New"/>
                <a:ea typeface="Courier New"/>
                <a:cs typeface="Courier New"/>
                <a:sym typeface="Courier New"/>
              </a:rPr>
              <a:t>b[i].val</a:t>
            </a:r>
            <a:r>
              <a:rPr b="1" lang="en" sz="2000">
                <a:solidFill>
                  <a:srgbClr val="1155CC"/>
                </a:solidFill>
                <a:latin typeface="Courier New"/>
                <a:ea typeface="Courier New"/>
                <a:cs typeface="Courier New"/>
                <a:sym typeface="Courier New"/>
              </a:rPr>
              <a:t>)) {</a:t>
            </a:r>
          </a:p>
          <a:p>
            <a:pPr indent="0" lvl="0" marL="914400" rtl="0">
              <a:spcBef>
                <a:spcPts val="0"/>
              </a:spcBef>
              <a:buNone/>
            </a:pPr>
            <a:r>
              <a:rPr b="1" lang="en" sz="2000">
                <a:solidFill>
                  <a:srgbClr val="1155CC"/>
                </a:solidFill>
                <a:latin typeface="Courier New"/>
                <a:ea typeface="Courier New"/>
                <a:cs typeface="Courier New"/>
                <a:sym typeface="Courier New"/>
              </a:rPr>
              <a:t>i = (i+1) % b.length;</a:t>
            </a:r>
          </a:p>
          <a:p>
            <a:pPr indent="0" lvl="0" marL="457200" rtl="0">
              <a:spcBef>
                <a:spcPts val="0"/>
              </a:spcBef>
              <a:buNone/>
            </a:pPr>
            <a:r>
              <a:rPr b="1" lang="en" sz="2000">
                <a:solidFill>
                  <a:srgbClr val="1155CC"/>
                </a:solidFill>
                <a:latin typeface="Courier New"/>
                <a:ea typeface="Courier New"/>
                <a:cs typeface="Courier New"/>
                <a:sym typeface="Courier New"/>
              </a:rPr>
              <a:t>}</a:t>
            </a:r>
          </a:p>
          <a:p>
            <a:pPr indent="0" lvl="0" marL="457200" rtl="0">
              <a:spcBef>
                <a:spcPts val="0"/>
              </a:spcBef>
              <a:buNone/>
            </a:pPr>
            <a:r>
              <a:rPr b="1" lang="en" sz="2000">
                <a:solidFill>
                  <a:srgbClr val="1155CC"/>
                </a:solidFill>
                <a:latin typeface="Courier New"/>
                <a:ea typeface="Courier New"/>
                <a:cs typeface="Courier New"/>
                <a:sym typeface="Courier New"/>
              </a:rPr>
              <a:t>return i;</a:t>
            </a:r>
          </a:p>
          <a:p>
            <a:pPr indent="0" lvl="0" marL="0" rtl="0">
              <a:spcBef>
                <a:spcPts val="0"/>
              </a:spcBef>
              <a:buNone/>
            </a:pPr>
            <a:r>
              <a:rPr b="1" lang="en" sz="2000">
                <a:solidFill>
                  <a:srgbClr val="1155CC"/>
                </a:solidFill>
                <a:latin typeface="Courier New"/>
                <a:ea typeface="Courier New"/>
                <a:cs typeface="Courier New"/>
                <a:sym typeface="Courier New"/>
              </a:rPr>
              <a:t>}</a:t>
            </a:r>
          </a:p>
        </p:txBody>
      </p:sp>
      <p:sp>
        <p:nvSpPr>
          <p:cNvPr id="516" name="Shape 516"/>
          <p:cNvSpPr txBox="1"/>
          <p:nvPr/>
        </p:nvSpPr>
        <p:spPr>
          <a:xfrm>
            <a:off x="5549375" y="1440800"/>
            <a:ext cx="2855399" cy="1057499"/>
          </a:xfrm>
          <a:prstGeom prst="rect">
            <a:avLst/>
          </a:prstGeom>
          <a:noFill/>
          <a:ln>
            <a:noFill/>
          </a:ln>
        </p:spPr>
        <p:txBody>
          <a:bodyPr anchorCtr="0" anchor="t" bIns="91425" lIns="91425" rIns="91425" tIns="91425">
            <a:noAutofit/>
          </a:bodyPr>
          <a:lstStyle/>
          <a:p>
            <a:pPr lvl="0" rtl="0">
              <a:spcBef>
                <a:spcPts val="0"/>
              </a:spcBef>
              <a:buNone/>
            </a:pPr>
            <a:r>
              <a:rPr lang="en" sz="2000"/>
              <a:t>Keep searching until we hit </a:t>
            </a:r>
            <a:r>
              <a:rPr b="1" lang="en" sz="2000">
                <a:solidFill>
                  <a:srgbClr val="FF0000"/>
                </a:solidFill>
                <a:latin typeface="Courier New"/>
                <a:ea typeface="Courier New"/>
                <a:cs typeface="Courier New"/>
                <a:sym typeface="Courier New"/>
              </a:rPr>
              <a:t>null</a:t>
            </a:r>
            <a:r>
              <a:rPr lang="en" sz="2000"/>
              <a:t> or we find the </a:t>
            </a:r>
            <a:r>
              <a:rPr b="1" lang="en" sz="2000">
                <a:solidFill>
                  <a:srgbClr val="FF0000"/>
                </a:solidFill>
                <a:latin typeface="Courier New"/>
                <a:ea typeface="Courier New"/>
                <a:cs typeface="Courier New"/>
                <a:sym typeface="Courier New"/>
              </a:rPr>
              <a:t>value</a:t>
            </a:r>
            <a:r>
              <a:rPr lang="en" sz="2000"/>
              <a:t> in question</a:t>
            </a:r>
          </a:p>
        </p:txBody>
      </p:sp>
      <p:sp>
        <p:nvSpPr>
          <p:cNvPr id="517" name="Shape 517"/>
          <p:cNvSpPr txBox="1"/>
          <p:nvPr/>
        </p:nvSpPr>
        <p:spPr>
          <a:xfrm>
            <a:off x="2131125" y="4038050"/>
            <a:ext cx="3949799" cy="816900"/>
          </a:xfrm>
          <a:prstGeom prst="rect">
            <a:avLst/>
          </a:prstGeom>
          <a:noFill/>
          <a:ln>
            <a:noFill/>
          </a:ln>
        </p:spPr>
        <p:txBody>
          <a:bodyPr anchorCtr="0" anchor="t" bIns="91425" lIns="91425" rIns="91425" tIns="91425">
            <a:noAutofit/>
          </a:bodyPr>
          <a:lstStyle/>
          <a:p>
            <a:pPr lvl="0" rtl="0">
              <a:spcBef>
                <a:spcPts val="0"/>
              </a:spcBef>
              <a:buNone/>
            </a:pPr>
            <a:r>
              <a:rPr b="1" i="1" lang="en" sz="2000"/>
              <a:t>linear probing</a:t>
            </a:r>
            <a:r>
              <a:rPr b="1" lang="en" sz="2000"/>
              <a:t> </a:t>
            </a:r>
            <a:r>
              <a:rPr lang="en" sz="2000"/>
              <a:t>- searching the array in order: </a:t>
            </a:r>
            <a:r>
              <a:rPr b="1" lang="en" sz="2000"/>
              <a:t>i</a:t>
            </a:r>
            <a:r>
              <a:rPr lang="en" sz="2000"/>
              <a:t>, </a:t>
            </a:r>
            <a:r>
              <a:rPr b="1" lang="en" sz="2000"/>
              <a:t>i+1</a:t>
            </a:r>
            <a:r>
              <a:rPr lang="en" sz="2000"/>
              <a:t>, </a:t>
            </a:r>
            <a:r>
              <a:rPr b="1" lang="en" sz="2000"/>
              <a:t>i+2</a:t>
            </a:r>
            <a:r>
              <a:rPr lang="en" sz="2000"/>
              <a:t>, </a:t>
            </a:r>
            <a:r>
              <a:rPr b="1" lang="en" sz="2000"/>
              <a:t>i+3</a:t>
            </a:r>
            <a:r>
              <a:rPr lang="en" sz="2000"/>
              <a:t> . . .</a:t>
            </a:r>
          </a:p>
        </p:txBody>
      </p:sp>
      <p:cxnSp>
        <p:nvCxnSpPr>
          <p:cNvPr id="518" name="Shape 518"/>
          <p:cNvCxnSpPr/>
          <p:nvPr/>
        </p:nvCxnSpPr>
        <p:spPr>
          <a:xfrm rot="10800000">
            <a:off x="2435550" y="3589149"/>
            <a:ext cx="352499" cy="496800"/>
          </a:xfrm>
          <a:prstGeom prst="straightConnector1">
            <a:avLst/>
          </a:prstGeom>
          <a:noFill/>
          <a:ln cap="flat" w="19050">
            <a:solidFill>
              <a:schemeClr val="dk2"/>
            </a:solidFill>
            <a:prstDash val="solid"/>
            <a:round/>
            <a:headEnd len="lg" w="lg" type="none"/>
            <a:tailEnd len="lg" w="lg" type="triangle"/>
          </a:ln>
        </p:spPr>
      </p:cxnSp>
      <p:sp>
        <p:nvSpPr>
          <p:cNvPr id="519" name="Shape 519"/>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3" name="Shape 523"/>
        <p:cNvGrpSpPr/>
        <p:nvPr/>
      </p:nvGrpSpPr>
      <p:grpSpPr>
        <a:xfrm>
          <a:off x="0" y="0"/>
          <a:ext cx="0" cy="0"/>
          <a:chOff x="0" y="0"/>
          <a:chExt cx="0" cy="0"/>
        </a:xfrm>
      </p:grpSpPr>
      <p:sp>
        <p:nvSpPr>
          <p:cNvPr id="524" name="Shape 52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Efficiency of linear probing</a:t>
            </a:r>
          </a:p>
        </p:txBody>
      </p:sp>
      <p:sp>
        <p:nvSpPr>
          <p:cNvPr id="525" name="Shape 525"/>
          <p:cNvSpPr txBox="1"/>
          <p:nvPr>
            <p:ph idx="1" type="body"/>
          </p:nvPr>
        </p:nvSpPr>
        <p:spPr>
          <a:xfrm>
            <a:off x="457250" y="1254675"/>
            <a:ext cx="8229600" cy="2433899"/>
          </a:xfrm>
          <a:prstGeom prst="rect">
            <a:avLst/>
          </a:prstGeom>
          <a:ln cap="flat" w="38100">
            <a:solidFill>
              <a:srgbClr val="999999"/>
            </a:solidFill>
            <a:prstDash val="solid"/>
            <a:round/>
            <a:headEnd len="med" w="med" type="none"/>
            <a:tailEnd len="med" w="med" type="none"/>
          </a:ln>
        </p:spPr>
        <p:txBody>
          <a:bodyPr anchorCtr="0" anchor="t" bIns="91425" lIns="91425" rIns="91425" tIns="91425">
            <a:noAutofit/>
          </a:bodyPr>
          <a:lstStyle/>
          <a:p>
            <a:pPr rtl="0">
              <a:spcBef>
                <a:spcPts val="0"/>
              </a:spcBef>
              <a:buNone/>
            </a:pPr>
            <a:r>
              <a:rPr lang="en"/>
              <a:t>Average number of probes</a:t>
            </a:r>
          </a:p>
          <a:p>
            <a:pPr rtl="0">
              <a:spcBef>
                <a:spcPts val="0"/>
              </a:spcBef>
              <a:buNone/>
            </a:pPr>
            <a:r>
              <a:t/>
            </a:r>
            <a:endParaRPr/>
          </a:p>
          <a:p>
            <a:pPr rtl="0">
              <a:spcBef>
                <a:spcPts val="0"/>
              </a:spcBef>
              <a:buNone/>
            </a:pPr>
            <a:r>
              <a:t/>
            </a:r>
            <a:endParaRPr/>
          </a:p>
          <a:p>
            <a:pPr rtl="0">
              <a:spcBef>
                <a:spcPts val="0"/>
              </a:spcBef>
              <a:buNone/>
            </a:pPr>
            <a:r>
              <a:t/>
            </a:r>
            <a:endParaRPr sz="1000"/>
          </a:p>
          <a:p>
            <a:pPr rtl="0">
              <a:spcBef>
                <a:spcPts val="0"/>
              </a:spcBef>
              <a:buNone/>
            </a:pPr>
            <a:r>
              <a:rPr lang="en" sz="2000"/>
              <a:t>(under certain independence assumptions about the hash function)</a:t>
            </a:r>
          </a:p>
          <a:p>
            <a:pPr rtl="0">
              <a:spcBef>
                <a:spcPts val="0"/>
              </a:spcBef>
              <a:buNone/>
            </a:pPr>
            <a:r>
              <a:t/>
            </a:r>
            <a:endParaRPr sz="2000"/>
          </a:p>
          <a:p>
            <a:pPr rtl="0">
              <a:lnSpc>
                <a:spcPct val="100000"/>
              </a:lnSpc>
              <a:spcBef>
                <a:spcPts val="0"/>
              </a:spcBef>
              <a:buNone/>
            </a:pPr>
            <a:r>
              <a:rPr lang="en" sz="2000"/>
              <a:t>Array half full? </a:t>
            </a:r>
            <a:r>
              <a:rPr b="1" lang="en" sz="2000">
                <a:solidFill>
                  <a:srgbClr val="1155CC"/>
                </a:solidFill>
                <a:latin typeface="Courier New"/>
                <a:ea typeface="Courier New"/>
                <a:cs typeface="Courier New"/>
                <a:sym typeface="Courier New"/>
              </a:rPr>
              <a:t>add(value)</a:t>
            </a:r>
            <a:r>
              <a:rPr lang="en" sz="2000">
                <a:solidFill>
                  <a:srgbClr val="000000"/>
                </a:solidFill>
              </a:rPr>
              <a:t> expected to need only 2 probes! Wow!</a:t>
            </a:r>
          </a:p>
          <a:p>
            <a:pPr lvl="0" rtl="0">
              <a:lnSpc>
                <a:spcPct val="100000"/>
              </a:lnSpc>
              <a:spcBef>
                <a:spcPts val="0"/>
              </a:spcBef>
              <a:buNone/>
            </a:pPr>
            <a:r>
              <a:rPr lang="en" sz="2000">
                <a:solidFill>
                  <a:srgbClr val="000000"/>
                </a:solidFill>
              </a:rPr>
              <a:t>Beats linear search!</a:t>
            </a:r>
            <a:r>
              <a:rPr lang="en"/>
              <a:t> </a:t>
            </a:r>
          </a:p>
        </p:txBody>
      </p:sp>
      <p:pic>
        <p:nvPicPr>
          <p:cNvPr id="526" name="Shape 526"/>
          <p:cNvPicPr preferRelativeResize="0"/>
          <p:nvPr/>
        </p:nvPicPr>
        <p:blipFill>
          <a:blip r:embed="rId3">
            <a:alphaModFix/>
          </a:blip>
          <a:stretch>
            <a:fillRect/>
          </a:stretch>
        </p:blipFill>
        <p:spPr>
          <a:xfrm>
            <a:off x="585450" y="1990725"/>
            <a:ext cx="7772400" cy="1162050"/>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0" name="Shape 530"/>
        <p:cNvGrpSpPr/>
        <p:nvPr/>
      </p:nvGrpSpPr>
      <p:grpSpPr>
        <a:xfrm>
          <a:off x="0" y="0"/>
          <a:ext cx="0" cy="0"/>
          <a:chOff x="0" y="0"/>
          <a:chExt cx="0" cy="0"/>
        </a:xfrm>
      </p:grpSpPr>
      <p:sp>
        <p:nvSpPr>
          <p:cNvPr id="531" name="Shape 531"/>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Deleting elements</a:t>
            </a:r>
          </a:p>
        </p:txBody>
      </p:sp>
      <p:sp>
        <p:nvSpPr>
          <p:cNvPr id="532" name="Shape 532"/>
          <p:cNvSpPr txBox="1"/>
          <p:nvPr/>
        </p:nvSpPr>
        <p:spPr>
          <a:xfrm>
            <a:off x="5887975" y="1394600"/>
            <a:ext cx="2926800" cy="1120800"/>
          </a:xfrm>
          <a:prstGeom prst="rect">
            <a:avLst/>
          </a:prstGeom>
          <a:noFill/>
          <a:ln>
            <a:noFill/>
          </a:ln>
        </p:spPr>
        <p:txBody>
          <a:bodyPr anchorCtr="0" anchor="t" bIns="91425" lIns="91425" rIns="91425" tIns="91425">
            <a:noAutofit/>
          </a:bodyPr>
          <a:lstStyle/>
          <a:p>
            <a:pPr lvl="0" rtl="0">
              <a:spcBef>
                <a:spcPts val="0"/>
              </a:spcBef>
              <a:buNone/>
            </a:pPr>
            <a:r>
              <a:rPr lang="en" sz="2000"/>
              <a:t>What happens if we remove </a:t>
            </a:r>
            <a:r>
              <a:rPr b="1" lang="en" sz="2000">
                <a:solidFill>
                  <a:schemeClr val="dk1"/>
                </a:solidFill>
                <a:latin typeface="Courier New"/>
                <a:ea typeface="Courier New"/>
                <a:cs typeface="Courier New"/>
                <a:sym typeface="Courier New"/>
              </a:rPr>
              <a:t>VA</a:t>
            </a:r>
            <a:r>
              <a:rPr lang="en" sz="2000"/>
              <a:t> and then try to lookup </a:t>
            </a:r>
            <a:r>
              <a:rPr b="1" lang="en" sz="2000">
                <a:solidFill>
                  <a:schemeClr val="dk1"/>
                </a:solidFill>
                <a:latin typeface="Courier New"/>
                <a:ea typeface="Courier New"/>
                <a:cs typeface="Courier New"/>
                <a:sym typeface="Courier New"/>
              </a:rPr>
              <a:t>MA</a:t>
            </a:r>
            <a:r>
              <a:rPr lang="en" sz="2000"/>
              <a:t>?</a:t>
            </a:r>
          </a:p>
        </p:txBody>
      </p:sp>
      <p:sp>
        <p:nvSpPr>
          <p:cNvPr id="533" name="Shape 533"/>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534" name="Shape 534"/>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MA</a:t>
            </a:r>
          </a:p>
        </p:txBody>
      </p:sp>
      <p:cxnSp>
        <p:nvCxnSpPr>
          <p:cNvPr id="535" name="Shape 535"/>
          <p:cNvCxnSpPr>
            <a:stCxn id="534" idx="6"/>
            <a:endCxn id="533"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536" name="Shape 536"/>
          <p:cNvCxnSpPr>
            <a:stCxn id="533" idx="6"/>
            <a:endCxn id="537"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537" name="Shape 537"/>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cxnSp>
        <p:nvCxnSpPr>
          <p:cNvPr id="538" name="Shape 538"/>
          <p:cNvCxnSpPr/>
          <p:nvPr/>
        </p:nvCxnSpPr>
        <p:spPr>
          <a:xfrm>
            <a:off x="4526600" y="3693225"/>
            <a:ext cx="0" cy="224399"/>
          </a:xfrm>
          <a:prstGeom prst="straightConnector1">
            <a:avLst/>
          </a:prstGeom>
          <a:noFill/>
          <a:ln cap="flat" w="19050">
            <a:solidFill>
              <a:schemeClr val="dk2"/>
            </a:solidFill>
            <a:prstDash val="solid"/>
            <a:round/>
            <a:headEnd len="lg" w="lg" type="none"/>
            <a:tailEnd len="lg" w="lg" type="triangle"/>
          </a:ln>
        </p:spPr>
      </p:cxnSp>
      <p:sp>
        <p:nvSpPr>
          <p:cNvPr id="539" name="Shape 539"/>
          <p:cNvSpPr/>
          <p:nvPr/>
        </p:nvSpPr>
        <p:spPr>
          <a:xfrm>
            <a:off x="4526600" y="2619825"/>
            <a:ext cx="1492275" cy="1073403"/>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grpSp>
        <p:nvGrpSpPr>
          <p:cNvPr id="540" name="Shape 540"/>
          <p:cNvGrpSpPr/>
          <p:nvPr/>
        </p:nvGrpSpPr>
        <p:grpSpPr>
          <a:xfrm>
            <a:off x="488725" y="3917625"/>
            <a:ext cx="6825600" cy="953399"/>
            <a:chOff x="1121625" y="3901700"/>
            <a:chExt cx="6825600" cy="953399"/>
          </a:xfrm>
        </p:grpSpPr>
        <p:sp>
          <p:nvSpPr>
            <p:cNvPr id="541" name="Shape 541"/>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MA</a:t>
              </a:r>
            </a:p>
          </p:txBody>
        </p:sp>
        <p:sp>
          <p:nvSpPr>
            <p:cNvPr id="542" name="Shape 542"/>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543" name="Shape 543"/>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544" name="Shape 544"/>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545" name="Shape 545"/>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546" name="Shape 546"/>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sp>
          <p:nvSpPr>
            <p:cNvPr id="547" name="Shape 547"/>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548" name="Shape 548"/>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549" name="Shape 549"/>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550" name="Shape 550"/>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551" name="Shape 551"/>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552" name="Shape 552"/>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553" name="Shape 553"/>
          <p:cNvCxnSpPr/>
          <p:nvPr/>
        </p:nvCxnSpPr>
        <p:spPr>
          <a:xfrm flipH="1" rot="10800000">
            <a:off x="4622750" y="3797650"/>
            <a:ext cx="2099099" cy="15899"/>
          </a:xfrm>
          <a:prstGeom prst="straightConnector1">
            <a:avLst/>
          </a:prstGeom>
          <a:noFill/>
          <a:ln cap="flat" w="38100">
            <a:solidFill>
              <a:srgbClr val="FF0000"/>
            </a:solidFill>
            <a:prstDash val="solid"/>
            <a:round/>
            <a:headEnd len="lg" w="lg" type="none"/>
            <a:tailEnd len="lg" w="lg" type="triangle"/>
          </a:ln>
        </p:spPr>
      </p:cxnSp>
      <p:sp>
        <p:nvSpPr>
          <p:cNvPr id="554" name="Shape 554"/>
          <p:cNvSpPr/>
          <p:nvPr/>
        </p:nvSpPr>
        <p:spPr>
          <a:xfrm>
            <a:off x="6551650" y="4069925"/>
            <a:ext cx="396600" cy="366000"/>
          </a:xfrm>
          <a:prstGeom prst="flowChartSummingJunction">
            <a:avLst/>
          </a:prstGeom>
          <a:solidFill>
            <a:srgbClr val="FFFFFF"/>
          </a:solidFill>
          <a:ln cap="flat" w="19050">
            <a:solidFill>
              <a:srgbClr val="FF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555" name="Shape 555"/>
          <p:cNvSpPr txBox="1"/>
          <p:nvPr/>
        </p:nvSpPr>
        <p:spPr>
          <a:xfrm>
            <a:off x="525400" y="1453075"/>
            <a:ext cx="2585099" cy="4484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contains(“MA”)</a:t>
            </a:r>
          </a:p>
        </p:txBody>
      </p:sp>
      <p:sp>
        <p:nvSpPr>
          <p:cNvPr id="556" name="Shape 556"/>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
        <p:nvSpPr>
          <p:cNvPr id="557" name="Shape 557"/>
          <p:cNvSpPr/>
          <p:nvPr/>
        </p:nvSpPr>
        <p:spPr>
          <a:xfrm>
            <a:off x="2952500" y="1518325"/>
            <a:ext cx="545100" cy="317999"/>
          </a:xfrm>
          <a:prstGeom prst="rightArrow">
            <a:avLst>
              <a:gd fmla="val 50000" name="adj1"/>
              <a:gd fmla="val 50000" name="adj2"/>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558" name="Shape 558"/>
          <p:cNvSpPr txBox="1"/>
          <p:nvPr/>
        </p:nvSpPr>
        <p:spPr>
          <a:xfrm>
            <a:off x="3585775" y="1453075"/>
            <a:ext cx="2585099" cy="4484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false</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2" name="Shape 562"/>
        <p:cNvGrpSpPr/>
        <p:nvPr/>
      </p:nvGrpSpPr>
      <p:grpSpPr>
        <a:xfrm>
          <a:off x="0" y="0"/>
          <a:ext cx="0" cy="0"/>
          <a:chOff x="0" y="0"/>
          <a:chExt cx="0" cy="0"/>
        </a:xfrm>
      </p:grpSpPr>
      <p:sp>
        <p:nvSpPr>
          <p:cNvPr id="563" name="Shape 56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Deleting elements</a:t>
            </a:r>
          </a:p>
        </p:txBody>
      </p:sp>
      <p:sp>
        <p:nvSpPr>
          <p:cNvPr id="564" name="Shape 564"/>
          <p:cNvSpPr txBox="1"/>
          <p:nvPr/>
        </p:nvSpPr>
        <p:spPr>
          <a:xfrm>
            <a:off x="5944650" y="1361875"/>
            <a:ext cx="2748000" cy="1201799"/>
          </a:xfrm>
          <a:prstGeom prst="rect">
            <a:avLst/>
          </a:prstGeom>
          <a:noFill/>
          <a:ln>
            <a:noFill/>
          </a:ln>
        </p:spPr>
        <p:txBody>
          <a:bodyPr anchorCtr="0" anchor="t" bIns="91425" lIns="91425" rIns="91425" tIns="91425">
            <a:noAutofit/>
          </a:bodyPr>
          <a:lstStyle/>
          <a:p>
            <a:pPr lvl="0" rtl="0">
              <a:spcBef>
                <a:spcPts val="0"/>
              </a:spcBef>
              <a:buNone/>
            </a:pPr>
            <a:r>
              <a:rPr b="1" lang="en" sz="2000"/>
              <a:t>Solution:</a:t>
            </a:r>
            <a:r>
              <a:rPr lang="en" sz="2000"/>
              <a:t> The </a:t>
            </a:r>
            <a:r>
              <a:rPr b="1" lang="en" sz="2000">
                <a:latin typeface="Courier New"/>
                <a:ea typeface="Courier New"/>
                <a:cs typeface="Courier New"/>
                <a:sym typeface="Courier New"/>
              </a:rPr>
              <a:t>VA</a:t>
            </a:r>
            <a:r>
              <a:rPr lang="en" sz="2000"/>
              <a:t> entry is still there, but marked as removed</a:t>
            </a:r>
          </a:p>
        </p:txBody>
      </p:sp>
      <p:sp>
        <p:nvSpPr>
          <p:cNvPr id="565" name="Shape 565"/>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566" name="Shape 566"/>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MA</a:t>
            </a:r>
          </a:p>
        </p:txBody>
      </p:sp>
      <p:cxnSp>
        <p:nvCxnSpPr>
          <p:cNvPr id="567" name="Shape 567"/>
          <p:cNvCxnSpPr>
            <a:stCxn id="566" idx="6"/>
            <a:endCxn id="565"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568" name="Shape 568"/>
          <p:cNvCxnSpPr>
            <a:stCxn id="565" idx="6"/>
            <a:endCxn id="569"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569" name="Shape 569"/>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cxnSp>
        <p:nvCxnSpPr>
          <p:cNvPr id="570" name="Shape 570"/>
          <p:cNvCxnSpPr/>
          <p:nvPr/>
        </p:nvCxnSpPr>
        <p:spPr>
          <a:xfrm>
            <a:off x="4526600" y="3693225"/>
            <a:ext cx="0" cy="224399"/>
          </a:xfrm>
          <a:prstGeom prst="straightConnector1">
            <a:avLst/>
          </a:prstGeom>
          <a:noFill/>
          <a:ln cap="flat" w="19050">
            <a:solidFill>
              <a:schemeClr val="dk2"/>
            </a:solidFill>
            <a:prstDash val="solid"/>
            <a:round/>
            <a:headEnd len="lg" w="lg" type="none"/>
            <a:tailEnd len="lg" w="lg" type="triangle"/>
          </a:ln>
        </p:spPr>
      </p:cxnSp>
      <p:sp>
        <p:nvSpPr>
          <p:cNvPr id="571" name="Shape 571"/>
          <p:cNvSpPr/>
          <p:nvPr/>
        </p:nvSpPr>
        <p:spPr>
          <a:xfrm>
            <a:off x="4526600" y="2619825"/>
            <a:ext cx="1492275" cy="1073403"/>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grpSp>
        <p:nvGrpSpPr>
          <p:cNvPr id="572" name="Shape 572"/>
          <p:cNvGrpSpPr/>
          <p:nvPr/>
        </p:nvGrpSpPr>
        <p:grpSpPr>
          <a:xfrm>
            <a:off x="488725" y="3917625"/>
            <a:ext cx="6825600" cy="953399"/>
            <a:chOff x="1121625" y="3901700"/>
            <a:chExt cx="6825600" cy="953399"/>
          </a:xfrm>
        </p:grpSpPr>
        <p:sp>
          <p:nvSpPr>
            <p:cNvPr id="573" name="Shape 573"/>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00DF00"/>
                  </a:solidFill>
                  <a:latin typeface="Courier New"/>
                  <a:ea typeface="Courier New"/>
                  <a:cs typeface="Courier New"/>
                  <a:sym typeface="Courier New"/>
                </a:rPr>
                <a:t>MA</a:t>
              </a:r>
            </a:p>
          </p:txBody>
        </p:sp>
        <p:sp>
          <p:nvSpPr>
            <p:cNvPr id="574" name="Shape 574"/>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575" name="Shape 575"/>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576" name="Shape 576"/>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577" name="Shape 577"/>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578" name="Shape 578"/>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sp>
          <p:nvSpPr>
            <p:cNvPr id="579" name="Shape 579"/>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580" name="Shape 580"/>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581" name="Shape 581"/>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582" name="Shape 582"/>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583" name="Shape 583"/>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584" name="Shape 584"/>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cxnSp>
        <p:nvCxnSpPr>
          <p:cNvPr id="585" name="Shape 585"/>
          <p:cNvCxnSpPr/>
          <p:nvPr/>
        </p:nvCxnSpPr>
        <p:spPr>
          <a:xfrm flipH="1" rot="10800000">
            <a:off x="4622750" y="3789549"/>
            <a:ext cx="2652000" cy="24000"/>
          </a:xfrm>
          <a:prstGeom prst="straightConnector1">
            <a:avLst/>
          </a:prstGeom>
          <a:noFill/>
          <a:ln cap="flat" w="38100">
            <a:solidFill>
              <a:srgbClr val="00DF00"/>
            </a:solidFill>
            <a:prstDash val="solid"/>
            <a:round/>
            <a:headEnd len="lg" w="lg" type="none"/>
            <a:tailEnd len="lg" w="lg" type="triangle"/>
          </a:ln>
        </p:spPr>
      </p:cxnSp>
      <p:sp>
        <p:nvSpPr>
          <p:cNvPr id="586" name="Shape 586"/>
          <p:cNvSpPr/>
          <p:nvPr/>
        </p:nvSpPr>
        <p:spPr>
          <a:xfrm>
            <a:off x="2011075" y="4109975"/>
            <a:ext cx="396600" cy="366000"/>
          </a:xfrm>
          <a:prstGeom prst="flowChartSummingJunction">
            <a:avLst/>
          </a:prstGeom>
          <a:solidFill>
            <a:srgbClr val="FFFFFF"/>
          </a:solidFill>
          <a:ln cap="flat" w="19050">
            <a:solidFill>
              <a:srgbClr val="FF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cxnSp>
        <p:nvCxnSpPr>
          <p:cNvPr id="587" name="Shape 587"/>
          <p:cNvCxnSpPr/>
          <p:nvPr/>
        </p:nvCxnSpPr>
        <p:spPr>
          <a:xfrm flipH="1" rot="10800000">
            <a:off x="504725" y="3797449"/>
            <a:ext cx="512700" cy="8100"/>
          </a:xfrm>
          <a:prstGeom prst="straightConnector1">
            <a:avLst/>
          </a:prstGeom>
          <a:noFill/>
          <a:ln cap="flat" w="38100">
            <a:solidFill>
              <a:srgbClr val="00DF00"/>
            </a:solidFill>
            <a:prstDash val="solid"/>
            <a:round/>
            <a:headEnd len="lg" w="lg" type="none"/>
            <a:tailEnd len="lg" w="lg" type="triangle"/>
          </a:ln>
        </p:spPr>
      </p:cxnSp>
      <p:sp>
        <p:nvSpPr>
          <p:cNvPr id="588" name="Shape 588"/>
          <p:cNvSpPr/>
          <p:nvPr/>
        </p:nvSpPr>
        <p:spPr>
          <a:xfrm>
            <a:off x="6360150" y="4023875"/>
            <a:ext cx="785100" cy="538199"/>
          </a:xfrm>
          <a:prstGeom prst="flowChartSummingJunction">
            <a:avLst/>
          </a:prstGeom>
          <a:noFill/>
          <a:ln cap="flat" w="19050">
            <a:solidFill>
              <a:srgbClr val="FF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589" name="Shape 589"/>
          <p:cNvSpPr txBox="1"/>
          <p:nvPr/>
        </p:nvSpPr>
        <p:spPr>
          <a:xfrm>
            <a:off x="525400" y="1453075"/>
            <a:ext cx="3173699" cy="4484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contains(“MA”)</a:t>
            </a:r>
          </a:p>
        </p:txBody>
      </p:sp>
      <p:sp>
        <p:nvSpPr>
          <p:cNvPr id="590" name="Shape 590"/>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
        <p:nvSpPr>
          <p:cNvPr id="591" name="Shape 591"/>
          <p:cNvSpPr/>
          <p:nvPr/>
        </p:nvSpPr>
        <p:spPr>
          <a:xfrm>
            <a:off x="2952500" y="1518325"/>
            <a:ext cx="545100" cy="317999"/>
          </a:xfrm>
          <a:prstGeom prst="rightArrow">
            <a:avLst>
              <a:gd fmla="val 50000" name="adj1"/>
              <a:gd fmla="val 50000" name="adj2"/>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592" name="Shape 592"/>
          <p:cNvSpPr txBox="1"/>
          <p:nvPr/>
        </p:nvSpPr>
        <p:spPr>
          <a:xfrm>
            <a:off x="3585775" y="1453075"/>
            <a:ext cx="1238700" cy="4484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true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How to implement a set?</a:t>
            </a:r>
          </a:p>
        </p:txBody>
      </p:sp>
      <p:sp>
        <p:nvSpPr>
          <p:cNvPr id="53" name="Shape 53"/>
          <p:cNvSpPr txBox="1"/>
          <p:nvPr/>
        </p:nvSpPr>
        <p:spPr>
          <a:xfrm>
            <a:off x="480700" y="1329950"/>
            <a:ext cx="4214100" cy="488700"/>
          </a:xfrm>
          <a:prstGeom prst="rect">
            <a:avLst/>
          </a:prstGeom>
          <a:noFill/>
          <a:ln>
            <a:noFill/>
          </a:ln>
        </p:spPr>
        <p:txBody>
          <a:bodyPr anchorCtr="0" anchor="t" bIns="91425" lIns="91425" rIns="91425" tIns="91425">
            <a:noAutofit/>
          </a:bodyPr>
          <a:lstStyle/>
          <a:p>
            <a:pPr lvl="0" rtl="0">
              <a:spcBef>
                <a:spcPts val="0"/>
              </a:spcBef>
              <a:buNone/>
            </a:pPr>
            <a:r>
              <a:rPr lang="en" sz="2000"/>
              <a:t>Array List of </a:t>
            </a:r>
            <a:r>
              <a:rPr i="1" lang="en" sz="2000"/>
              <a:t>values</a:t>
            </a:r>
            <a:r>
              <a:rPr lang="en" sz="2000"/>
              <a:t>?</a:t>
            </a:r>
          </a:p>
        </p:txBody>
      </p:sp>
      <p:sp>
        <p:nvSpPr>
          <p:cNvPr id="54" name="Shape 54"/>
          <p:cNvSpPr txBox="1"/>
          <p:nvPr/>
        </p:nvSpPr>
        <p:spPr>
          <a:xfrm>
            <a:off x="480700" y="3492450"/>
            <a:ext cx="4380000" cy="1152600"/>
          </a:xfrm>
          <a:prstGeom prst="rect">
            <a:avLst/>
          </a:prstGeom>
          <a:noFill/>
          <a:ln>
            <a:noFill/>
          </a:ln>
        </p:spPr>
        <p:txBody>
          <a:bodyPr anchorCtr="0" anchor="t" bIns="91425" lIns="91425" rIns="91425" tIns="91425">
            <a:noAutofit/>
          </a:bodyPr>
          <a:lstStyle/>
          <a:p>
            <a:pPr rtl="0">
              <a:spcBef>
                <a:spcPts val="0"/>
              </a:spcBef>
              <a:buNone/>
            </a:pPr>
            <a:r>
              <a:rPr lang="en" sz="2000"/>
              <a:t>Have to search through the list </a:t>
            </a:r>
            <a:r>
              <a:rPr i="1" lang="en" sz="2000"/>
              <a:t>linearly</a:t>
            </a:r>
            <a:r>
              <a:rPr lang="en" sz="2000"/>
              <a:t> to find the values</a:t>
            </a:r>
          </a:p>
          <a:p>
            <a:pPr rtl="0">
              <a:spcBef>
                <a:spcPts val="0"/>
              </a:spcBef>
              <a:buNone/>
            </a:pPr>
            <a:r>
              <a:t/>
            </a:r>
            <a:endParaRPr sz="2000"/>
          </a:p>
          <a:p>
            <a:pPr lvl="0" rtl="0">
              <a:spcBef>
                <a:spcPts val="0"/>
              </a:spcBef>
              <a:buNone/>
            </a:pPr>
            <a:r>
              <a:rPr lang="en" sz="2000"/>
              <a:t>Have to shift all values down</a:t>
            </a:r>
          </a:p>
        </p:txBody>
      </p:sp>
      <p:grpSp>
        <p:nvGrpSpPr>
          <p:cNvPr id="55" name="Shape 55"/>
          <p:cNvGrpSpPr/>
          <p:nvPr/>
        </p:nvGrpSpPr>
        <p:grpSpPr>
          <a:xfrm>
            <a:off x="2239450" y="1953487"/>
            <a:ext cx="4550400" cy="953399"/>
            <a:chOff x="1121625" y="3901700"/>
            <a:chExt cx="4550400" cy="953399"/>
          </a:xfrm>
        </p:grpSpPr>
        <p:sp>
          <p:nvSpPr>
            <p:cNvPr id="56" name="Shape 56"/>
            <p:cNvSpPr txBox="1"/>
            <p:nvPr/>
          </p:nvSpPr>
          <p:spPr>
            <a:xfrm>
              <a:off x="1121625" y="3901712"/>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chemeClr val="dk1"/>
                  </a:solidFill>
                  <a:latin typeface="Courier New"/>
                  <a:ea typeface="Courier New"/>
                  <a:cs typeface="Courier New"/>
                  <a:sym typeface="Courier New"/>
                </a:rPr>
                <a:t>VA</a:t>
              </a:r>
            </a:p>
          </p:txBody>
        </p:sp>
        <p:sp>
          <p:nvSpPr>
            <p:cNvPr id="57" name="Shape 57"/>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5000"/>
                <a:buFont typeface="Arial"/>
                <a:buNone/>
              </a:pPr>
              <a:r>
                <a:rPr b="1" lang="en" sz="2000">
                  <a:solidFill>
                    <a:schemeClr val="dk1"/>
                  </a:solidFill>
                  <a:latin typeface="Courier New"/>
                  <a:ea typeface="Courier New"/>
                  <a:cs typeface="Courier New"/>
                  <a:sym typeface="Courier New"/>
                </a:rPr>
                <a:t>NY</a:t>
              </a:r>
            </a:p>
          </p:txBody>
        </p:sp>
        <p:sp>
          <p:nvSpPr>
            <p:cNvPr id="58" name="Shape 58"/>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CA</a:t>
              </a:r>
            </a:p>
          </p:txBody>
        </p:sp>
        <p:sp>
          <p:nvSpPr>
            <p:cNvPr id="59" name="Shape 59"/>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60" name="Shape 60"/>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61" name="Shape 61"/>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62" name="Shape 62"/>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63" name="Shape 63"/>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grpSp>
      <p:graphicFrame>
        <p:nvGraphicFramePr>
          <p:cNvPr id="64" name="Shape 64"/>
          <p:cNvGraphicFramePr/>
          <p:nvPr/>
        </p:nvGraphicFramePr>
        <p:xfrm>
          <a:off x="5367600" y="3029025"/>
          <a:ext cx="3000000" cy="3000000"/>
        </p:xfrm>
        <a:graphic>
          <a:graphicData uri="http://schemas.openxmlformats.org/drawingml/2006/table">
            <a:tbl>
              <a:tblPr>
                <a:noFill/>
                <a:tableStyleId>{B432E032-7AD5-4F97-B07D-C3626BA1A46B}</a:tableStyleId>
              </a:tblPr>
              <a:tblGrid>
                <a:gridCol w="1417825"/>
                <a:gridCol w="1417825"/>
              </a:tblGrid>
              <a:tr h="328750">
                <a:tc>
                  <a:txBody>
                    <a:bodyPr>
                      <a:noAutofit/>
                    </a:bodyPr>
                    <a:lstStyle/>
                    <a:p>
                      <a:pPr lvl="0" rtl="0" algn="ctr">
                        <a:spcBef>
                          <a:spcPts val="0"/>
                        </a:spcBef>
                        <a:buNone/>
                      </a:pPr>
                      <a:r>
                        <a:rPr b="1" lang="en" sz="1800"/>
                        <a:t>Method</a:t>
                      </a:r>
                    </a:p>
                  </a:txBody>
                  <a:tcPr marT="91425" marB="91425" marR="91425" marL="91425"/>
                </a:tc>
                <a:tc>
                  <a:txBody>
                    <a:bodyPr>
                      <a:noAutofit/>
                    </a:bodyPr>
                    <a:lstStyle/>
                    <a:p>
                      <a:pPr lvl="0" rtl="0" algn="ctr">
                        <a:spcBef>
                          <a:spcPts val="0"/>
                        </a:spcBef>
                        <a:buNone/>
                      </a:pPr>
                      <a:r>
                        <a:rPr b="1" lang="en" sz="1800"/>
                        <a:t>Runtime</a:t>
                      </a:r>
                    </a:p>
                  </a:txBody>
                  <a:tcPr marT="91425" marB="91425" marR="91425" marL="91425"/>
                </a:tc>
              </a:tr>
              <a:tr h="319200">
                <a:tc>
                  <a:txBody>
                    <a:bodyPr>
                      <a:noAutofit/>
                    </a:bodyPr>
                    <a:lstStyle/>
                    <a:p>
                      <a:pPr lvl="0" rtl="0">
                        <a:spcBef>
                          <a:spcPts val="0"/>
                        </a:spcBef>
                        <a:buNone/>
                      </a:pPr>
                      <a:r>
                        <a:rPr b="1" lang="en" sz="1800">
                          <a:solidFill>
                            <a:srgbClr val="1155CC"/>
                          </a:solidFill>
                          <a:latin typeface="Courier New"/>
                          <a:ea typeface="Courier New"/>
                          <a:cs typeface="Courier New"/>
                          <a:sym typeface="Courier New"/>
                        </a:rPr>
                        <a:t>add</a:t>
                      </a:r>
                    </a:p>
                  </a:txBody>
                  <a:tcPr marT="91425" marB="91425" marR="91425" marL="91425"/>
                </a:tc>
                <a:tc>
                  <a:txBody>
                    <a:bodyPr>
                      <a:noAutofit/>
                    </a:bodyPr>
                    <a:lstStyle/>
                    <a:p>
                      <a:pPr lvl="0" rtl="0">
                        <a:spcBef>
                          <a:spcPts val="0"/>
                        </a:spcBef>
                        <a:buNone/>
                      </a:pPr>
                      <a:r>
                        <a:rPr i="1" lang="en" sz="1800"/>
                        <a:t>O(n)</a:t>
                      </a:r>
                    </a:p>
                  </a:txBody>
                  <a:tcPr marT="91425" marB="91425" marR="91425" marL="91425"/>
                </a:tc>
              </a:tr>
              <a:tr h="319200">
                <a:tc>
                  <a:txBody>
                    <a:bodyPr>
                      <a:noAutofit/>
                    </a:bodyPr>
                    <a:lstStyle/>
                    <a:p>
                      <a:pPr lvl="0" rtl="0">
                        <a:spcBef>
                          <a:spcPts val="0"/>
                        </a:spcBef>
                        <a:buNone/>
                      </a:pPr>
                      <a:r>
                        <a:rPr b="1" lang="en" sz="1800">
                          <a:solidFill>
                            <a:srgbClr val="1155CC"/>
                          </a:solidFill>
                          <a:latin typeface="Courier New"/>
                          <a:ea typeface="Courier New"/>
                          <a:cs typeface="Courier New"/>
                          <a:sym typeface="Courier New"/>
                        </a:rPr>
                        <a:t>contains</a:t>
                      </a:r>
                    </a:p>
                  </a:txBody>
                  <a:tcPr marT="91425" marB="91425" marR="91425" marL="91425"/>
                </a:tc>
                <a:tc>
                  <a:txBody>
                    <a:bodyPr>
                      <a:noAutofit/>
                    </a:bodyPr>
                    <a:lstStyle/>
                    <a:p>
                      <a:pPr lvl="0" rtl="0">
                        <a:spcBef>
                          <a:spcPts val="0"/>
                        </a:spcBef>
                        <a:buNone/>
                      </a:pPr>
                      <a:r>
                        <a:rPr i="1" lang="en" sz="1800"/>
                        <a:t>O(n)</a:t>
                      </a:r>
                    </a:p>
                  </a:txBody>
                  <a:tcPr marT="91425" marB="91425" marR="91425" marL="91425"/>
                </a:tc>
              </a:tr>
              <a:tr h="319200">
                <a:tc>
                  <a:txBody>
                    <a:bodyPr>
                      <a:noAutofit/>
                    </a:bodyPr>
                    <a:lstStyle/>
                    <a:p>
                      <a:pPr lvl="0" rtl="0">
                        <a:spcBef>
                          <a:spcPts val="0"/>
                        </a:spcBef>
                        <a:buNone/>
                      </a:pPr>
                      <a:r>
                        <a:rPr b="1" lang="en" sz="1800">
                          <a:solidFill>
                            <a:srgbClr val="1155CC"/>
                          </a:solidFill>
                          <a:latin typeface="Courier New"/>
                          <a:ea typeface="Courier New"/>
                          <a:cs typeface="Courier New"/>
                          <a:sym typeface="Courier New"/>
                        </a:rPr>
                        <a:t>remove</a:t>
                      </a:r>
                    </a:p>
                  </a:txBody>
                  <a:tcPr marT="91425" marB="91425" marR="91425" marL="91425"/>
                </a:tc>
                <a:tc>
                  <a:txBody>
                    <a:bodyPr>
                      <a:noAutofit/>
                    </a:bodyPr>
                    <a:lstStyle/>
                    <a:p>
                      <a:pPr lvl="0" rtl="0">
                        <a:spcBef>
                          <a:spcPts val="0"/>
                        </a:spcBef>
                        <a:buNone/>
                      </a:pPr>
                      <a:r>
                        <a:rPr i="1" lang="en" sz="1800"/>
                        <a:t>O(n)</a:t>
                      </a:r>
                    </a:p>
                  </a:txBody>
                  <a:tcPr marT="91425" marB="91425" marR="91425" marL="91425"/>
                </a:tc>
              </a:tr>
            </a:tbl>
          </a:graphicData>
        </a:graphic>
      </p:graphicFrame>
      <p:sp>
        <p:nvSpPr>
          <p:cNvPr id="65" name="Shape 65"/>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Sets</a:t>
            </a:r>
          </a:p>
          <a:p>
            <a:pPr lvl="0" rtl="0" algn="r">
              <a:spcBef>
                <a:spcPts val="0"/>
              </a:spcBef>
              <a:buNone/>
            </a:pPr>
            <a:r>
              <a:t/>
            </a:r>
            <a:endParaRPr b="1" sz="1600">
              <a:solidFill>
                <a:srgbClr val="E08686"/>
              </a:solidFill>
            </a:endParaRPr>
          </a:p>
        </p:txBody>
      </p:sp>
      <p:cxnSp>
        <p:nvCxnSpPr>
          <p:cNvPr id="66" name="Shape 66"/>
          <p:cNvCxnSpPr/>
          <p:nvPr/>
        </p:nvCxnSpPr>
        <p:spPr>
          <a:xfrm>
            <a:off x="4027675" y="4677950"/>
            <a:ext cx="1160999" cy="0"/>
          </a:xfrm>
          <a:prstGeom prst="straightConnector1">
            <a:avLst/>
          </a:prstGeom>
          <a:noFill/>
          <a:ln cap="flat" w="19050">
            <a:solidFill>
              <a:schemeClr val="dk2"/>
            </a:solidFill>
            <a:prstDash val="solid"/>
            <a:round/>
            <a:headEnd len="lg" w="lg" type="none"/>
            <a:tailEnd len="lg" w="lg" type="triangle"/>
          </a:ln>
        </p:spPr>
      </p:cxnSp>
      <p:cxnSp>
        <p:nvCxnSpPr>
          <p:cNvPr id="67" name="Shape 67"/>
          <p:cNvCxnSpPr/>
          <p:nvPr/>
        </p:nvCxnSpPr>
        <p:spPr>
          <a:xfrm flipH="1" rot="10800000">
            <a:off x="4236675" y="3737400"/>
            <a:ext cx="1010099" cy="243899"/>
          </a:xfrm>
          <a:prstGeom prst="straightConnector1">
            <a:avLst/>
          </a:prstGeom>
          <a:noFill/>
          <a:ln cap="flat" w="19050">
            <a:solidFill>
              <a:schemeClr val="dk2"/>
            </a:solidFill>
            <a:prstDash val="solid"/>
            <a:round/>
            <a:headEnd len="lg" w="lg" type="none"/>
            <a:tailEnd len="lg" w="lg" type="triangle"/>
          </a:ln>
        </p:spPr>
      </p:cxnSp>
      <p:cxnSp>
        <p:nvCxnSpPr>
          <p:cNvPr id="68" name="Shape 68"/>
          <p:cNvCxnSpPr/>
          <p:nvPr/>
        </p:nvCxnSpPr>
        <p:spPr>
          <a:xfrm>
            <a:off x="4236675" y="3981300"/>
            <a:ext cx="998400" cy="209100"/>
          </a:xfrm>
          <a:prstGeom prst="straightConnector1">
            <a:avLst/>
          </a:prstGeom>
          <a:noFill/>
          <a:ln cap="flat" w="19050">
            <a:solidFill>
              <a:schemeClr val="dk2"/>
            </a:solidFill>
            <a:prstDash val="solid"/>
            <a:round/>
            <a:headEnd len="lg" w="lg" type="none"/>
            <a:tailEnd len="lg" w="lg" type="triangle"/>
          </a:ln>
        </p:spPr>
      </p:cxn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6" name="Shape 596"/>
        <p:cNvGrpSpPr/>
        <p:nvPr/>
      </p:nvGrpSpPr>
      <p:grpSpPr>
        <a:xfrm>
          <a:off x="0" y="0"/>
          <a:ext cx="0" cy="0"/>
          <a:chOff x="0" y="0"/>
          <a:chExt cx="0" cy="0"/>
        </a:xfrm>
      </p:grpSpPr>
      <p:sp>
        <p:nvSpPr>
          <p:cNvPr id="597" name="Shape 597"/>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Deleting elements </a:t>
            </a:r>
          </a:p>
        </p:txBody>
      </p:sp>
      <p:sp>
        <p:nvSpPr>
          <p:cNvPr id="598" name="Shape 598"/>
          <p:cNvSpPr txBox="1"/>
          <p:nvPr/>
        </p:nvSpPr>
        <p:spPr>
          <a:xfrm>
            <a:off x="457200" y="1332175"/>
            <a:ext cx="7194000" cy="2945999"/>
          </a:xfrm>
          <a:prstGeom prst="rect">
            <a:avLst/>
          </a:prstGeom>
          <a:noFill/>
          <a:ln>
            <a:noFill/>
          </a:ln>
        </p:spPr>
        <p:txBody>
          <a:bodyPr anchorCtr="0" anchor="t" bIns="91425" lIns="91425" rIns="91425" tIns="91425">
            <a:noAutofit/>
          </a:bodyPr>
          <a:lstStyle/>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class HashSet&lt;V&gt; {</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a:t>
            </a:r>
            <a:r>
              <a:rPr b="1" lang="en" sz="2000">
                <a:solidFill>
                  <a:srgbClr val="FF0000"/>
                </a:solidFill>
                <a:latin typeface="Courier New"/>
                <a:ea typeface="Courier New"/>
                <a:cs typeface="Courier New"/>
                <a:sym typeface="Courier New"/>
              </a:rPr>
              <a:t>HashEntry&lt;V&gt;</a:t>
            </a:r>
            <a:r>
              <a:rPr b="1" lang="en" sz="2000">
                <a:solidFill>
                  <a:srgbClr val="1155CC"/>
                </a:solidFill>
                <a:latin typeface="Courier New"/>
                <a:ea typeface="Courier New"/>
                <a:cs typeface="Courier New"/>
                <a:sym typeface="Courier New"/>
              </a:rPr>
              <a:t>[] b;</a:t>
            </a:r>
          </a:p>
          <a:p>
            <a:pPr lvl="0" rtl="0">
              <a:spcBef>
                <a:spcPts val="0"/>
              </a:spcBef>
              <a:buClr>
                <a:schemeClr val="dk1"/>
              </a:buClr>
              <a:buFont typeface="Arial"/>
              <a:buNone/>
            </a:pPr>
            <a:r>
              <a:t/>
            </a:r>
            <a:endParaRPr b="1" sz="2000">
              <a:solidFill>
                <a:srgbClr val="1155CC"/>
              </a:solidFill>
              <a:latin typeface="Courier New"/>
              <a:ea typeface="Courier New"/>
              <a:cs typeface="Courier New"/>
              <a:sym typeface="Courier New"/>
            </a:endParaRP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private class HashEntry&lt;V&gt; {</a:t>
            </a:r>
          </a:p>
          <a:p>
            <a:pPr lvl="0" rtl="0">
              <a:spcBef>
                <a:spcPts val="0"/>
              </a:spcBef>
              <a:buNone/>
            </a:pPr>
            <a:r>
              <a:rPr b="1" lang="en" sz="2000">
                <a:solidFill>
                  <a:srgbClr val="1155CC"/>
                </a:solidFill>
                <a:latin typeface="Courier New"/>
                <a:ea typeface="Courier New"/>
                <a:cs typeface="Courier New"/>
                <a:sym typeface="Courier New"/>
              </a:rPr>
              <a:t>		V value;</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a:t>
            </a:r>
            <a:r>
              <a:rPr b="1" lang="en" sz="2000">
                <a:solidFill>
                  <a:srgbClr val="FF0000"/>
                </a:solidFill>
                <a:latin typeface="Courier New"/>
                <a:ea typeface="Courier New"/>
                <a:cs typeface="Courier New"/>
                <a:sym typeface="Courier New"/>
              </a:rPr>
              <a:t>boolean isInSet= true;</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a:t>
            </a:r>
          </a:p>
        </p:txBody>
      </p:sp>
      <p:sp>
        <p:nvSpPr>
          <p:cNvPr id="599" name="Shape 599"/>
          <p:cNvSpPr txBox="1"/>
          <p:nvPr/>
        </p:nvSpPr>
        <p:spPr>
          <a:xfrm>
            <a:off x="5375850" y="3709400"/>
            <a:ext cx="2371499" cy="801300"/>
          </a:xfrm>
          <a:prstGeom prst="rect">
            <a:avLst/>
          </a:prstGeom>
          <a:noFill/>
          <a:ln>
            <a:noFill/>
          </a:ln>
        </p:spPr>
        <p:txBody>
          <a:bodyPr anchorCtr="0" anchor="t" bIns="91425" lIns="91425" rIns="91425" tIns="91425">
            <a:noAutofit/>
          </a:bodyPr>
          <a:lstStyle/>
          <a:p>
            <a:pPr>
              <a:spcBef>
                <a:spcPts val="0"/>
              </a:spcBef>
              <a:buNone/>
            </a:pPr>
            <a:r>
              <a:rPr lang="en" sz="2000"/>
              <a:t>Set </a:t>
            </a:r>
            <a:r>
              <a:rPr b="1" lang="en" sz="2000">
                <a:solidFill>
                  <a:srgbClr val="1155CC"/>
                </a:solidFill>
                <a:latin typeface="Courier New"/>
                <a:ea typeface="Courier New"/>
                <a:cs typeface="Courier New"/>
                <a:sym typeface="Courier New"/>
              </a:rPr>
              <a:t>isInSet</a:t>
            </a:r>
            <a:r>
              <a:rPr lang="en" sz="2000"/>
              <a:t> to </a:t>
            </a:r>
            <a:r>
              <a:rPr b="1" lang="en" sz="2000">
                <a:solidFill>
                  <a:srgbClr val="1155CC"/>
                </a:solidFill>
                <a:latin typeface="Courier New"/>
                <a:ea typeface="Courier New"/>
                <a:cs typeface="Courier New"/>
                <a:sym typeface="Courier New"/>
              </a:rPr>
              <a:t>false</a:t>
            </a:r>
            <a:r>
              <a:rPr lang="en" sz="2000"/>
              <a:t> to remove it</a:t>
            </a:r>
          </a:p>
        </p:txBody>
      </p:sp>
      <p:cxnSp>
        <p:nvCxnSpPr>
          <p:cNvPr id="600" name="Shape 600"/>
          <p:cNvCxnSpPr>
            <a:stCxn id="599" idx="1"/>
          </p:cNvCxnSpPr>
          <p:nvPr/>
        </p:nvCxnSpPr>
        <p:spPr>
          <a:xfrm rot="10800000">
            <a:off x="4150050" y="3573350"/>
            <a:ext cx="1225800" cy="536700"/>
          </a:xfrm>
          <a:prstGeom prst="straightConnector1">
            <a:avLst/>
          </a:prstGeom>
          <a:noFill/>
          <a:ln cap="flat" w="19050">
            <a:solidFill>
              <a:schemeClr val="dk2"/>
            </a:solidFill>
            <a:prstDash val="solid"/>
            <a:round/>
            <a:headEnd len="lg" w="lg" type="none"/>
            <a:tailEnd len="lg" w="lg" type="triangle"/>
          </a:ln>
        </p:spPr>
      </p:cxnSp>
      <p:sp>
        <p:nvSpPr>
          <p:cNvPr id="601" name="Shape 601"/>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5" name="Shape 605"/>
        <p:cNvGrpSpPr/>
        <p:nvPr/>
      </p:nvGrpSpPr>
      <p:grpSpPr>
        <a:xfrm>
          <a:off x="0" y="0"/>
          <a:ext cx="0" cy="0"/>
          <a:chOff x="0" y="0"/>
          <a:chExt cx="0" cy="0"/>
        </a:xfrm>
      </p:grpSpPr>
      <p:sp>
        <p:nvSpPr>
          <p:cNvPr id="606" name="Shape 606"/>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Set operations</a:t>
            </a:r>
          </a:p>
        </p:txBody>
      </p:sp>
      <p:sp>
        <p:nvSpPr>
          <p:cNvPr id="607" name="Shape 607"/>
          <p:cNvSpPr txBox="1"/>
          <p:nvPr/>
        </p:nvSpPr>
        <p:spPr>
          <a:xfrm>
            <a:off x="304450" y="1305900"/>
            <a:ext cx="8684700" cy="3517199"/>
          </a:xfrm>
          <a:prstGeom prst="rect">
            <a:avLst/>
          </a:prstGeom>
          <a:noFill/>
          <a:ln>
            <a:noFill/>
          </a:ln>
        </p:spPr>
        <p:txBody>
          <a:bodyPr anchorCtr="0" anchor="t" bIns="91425" lIns="91425" rIns="91425" tIns="91425">
            <a:noAutofit/>
          </a:bodyPr>
          <a:lstStyle/>
          <a:p>
            <a:pPr lvl="0" rtl="0">
              <a:spcBef>
                <a:spcPts val="0"/>
              </a:spcBef>
              <a:buNone/>
            </a:pPr>
            <a:r>
              <a:rPr lang="en" sz="2000">
                <a:solidFill>
                  <a:schemeClr val="dk1"/>
                </a:solidFill>
              </a:rPr>
              <a:t>For </a:t>
            </a:r>
            <a:r>
              <a:rPr b="1" lang="en" sz="2000">
                <a:solidFill>
                  <a:srgbClr val="1155CC"/>
                </a:solidFill>
                <a:latin typeface="Courier New"/>
                <a:ea typeface="Courier New"/>
                <a:cs typeface="Courier New"/>
                <a:sym typeface="Courier New"/>
              </a:rPr>
              <a:t>add, contains, remove,</a:t>
            </a:r>
            <a:r>
              <a:rPr lang="en" sz="2000">
                <a:solidFill>
                  <a:schemeClr val="dk1"/>
                </a:solidFill>
              </a:rPr>
              <a:t> always start by finding correct index using probing: </a:t>
            </a:r>
            <a:r>
              <a:rPr b="1" lang="en" sz="2000">
                <a:solidFill>
                  <a:srgbClr val="1155CC"/>
                </a:solidFill>
                <a:latin typeface="Courier New"/>
                <a:ea typeface="Courier New"/>
                <a:cs typeface="Courier New"/>
                <a:sym typeface="Courier New"/>
              </a:rPr>
              <a:t>pos = getPosition(key)</a:t>
            </a:r>
          </a:p>
          <a:p>
            <a:pPr indent="0" lvl="0" marL="0" rtl="0">
              <a:spcBef>
                <a:spcPts val="0"/>
              </a:spcBef>
              <a:buNone/>
            </a:pPr>
            <a:r>
              <a:t/>
            </a:r>
            <a:endParaRPr b="1" sz="2000">
              <a:solidFill>
                <a:srgbClr val="1155CC"/>
              </a:solidFill>
              <a:latin typeface="Courier New"/>
              <a:ea typeface="Courier New"/>
              <a:cs typeface="Courier New"/>
              <a:sym typeface="Courier New"/>
            </a:endParaRPr>
          </a:p>
          <a:p>
            <a:pPr indent="0" lvl="0" marL="0" rtl="0">
              <a:spcBef>
                <a:spcPts val="0"/>
              </a:spcBef>
              <a:buNone/>
            </a:pPr>
            <a:r>
              <a:rPr b="1" lang="en" sz="2000">
                <a:solidFill>
                  <a:srgbClr val="1155CC"/>
                </a:solidFill>
                <a:latin typeface="Courier New"/>
                <a:ea typeface="Courier New"/>
                <a:cs typeface="Courier New"/>
                <a:sym typeface="Courier New"/>
              </a:rPr>
              <a:t>add(value)</a:t>
            </a:r>
          </a:p>
          <a:p>
            <a:pPr indent="0" lvl="0" marL="0" rtl="0">
              <a:spcBef>
                <a:spcPts val="0"/>
              </a:spcBef>
              <a:buNone/>
            </a:pPr>
            <a:r>
              <a:rPr b="1" lang="en" sz="2000">
                <a:solidFill>
                  <a:srgbClr val="1155CC"/>
                </a:solidFill>
                <a:latin typeface="Courier New"/>
                <a:ea typeface="Courier New"/>
                <a:cs typeface="Courier New"/>
                <a:sym typeface="Courier New"/>
              </a:rPr>
              <a:t>	1. If b[pos] is null, add new HashEntry at pos</a:t>
            </a:r>
          </a:p>
          <a:p>
            <a:pPr indent="0" marL="0" rtl="0">
              <a:spcBef>
                <a:spcPts val="0"/>
              </a:spcBef>
              <a:buNone/>
            </a:pPr>
            <a:r>
              <a:rPr b="1" lang="en" sz="2000">
                <a:solidFill>
                  <a:srgbClr val="1155CC"/>
                </a:solidFill>
                <a:latin typeface="Courier New"/>
                <a:ea typeface="Courier New"/>
                <a:cs typeface="Courier New"/>
                <a:sym typeface="Courier New"/>
              </a:rPr>
              <a:t>	2. Else mark isInSet as true</a:t>
            </a:r>
          </a:p>
          <a:p>
            <a:pPr indent="0" lvl="0" marL="0" rtl="0">
              <a:spcBef>
                <a:spcPts val="0"/>
              </a:spcBef>
              <a:buNone/>
            </a:pPr>
            <a:r>
              <a:rPr b="1" lang="en" sz="2000">
                <a:solidFill>
                  <a:srgbClr val="1155CC"/>
                </a:solidFill>
                <a:latin typeface="Courier New"/>
                <a:ea typeface="Courier New"/>
                <a:cs typeface="Courier New"/>
                <a:sym typeface="Courier New"/>
              </a:rPr>
              <a:t>contains(value)</a:t>
            </a:r>
          </a:p>
          <a:p>
            <a:pPr indent="0" lvl="0" marL="0" rtl="0">
              <a:spcBef>
                <a:spcPts val="0"/>
              </a:spcBef>
              <a:buNone/>
            </a:pPr>
            <a:r>
              <a:rPr b="1" lang="en" sz="2000">
                <a:solidFill>
                  <a:srgbClr val="1155CC"/>
                </a:solidFill>
                <a:latin typeface="Courier New"/>
                <a:ea typeface="Courier New"/>
                <a:cs typeface="Courier New"/>
                <a:sym typeface="Courier New"/>
              </a:rPr>
              <a:t>	1. Return b[pos] != null &amp;&amp; b[pos].isInSet</a:t>
            </a:r>
          </a:p>
          <a:p>
            <a:pPr indent="0" lvl="0" marL="0" rtl="0">
              <a:spcBef>
                <a:spcPts val="0"/>
              </a:spcBef>
              <a:buNone/>
            </a:pPr>
            <a:r>
              <a:rPr b="1" lang="en" sz="2000">
                <a:solidFill>
                  <a:srgbClr val="1155CC"/>
                </a:solidFill>
                <a:latin typeface="Courier New"/>
                <a:ea typeface="Courier New"/>
                <a:cs typeface="Courier New"/>
                <a:sym typeface="Courier New"/>
              </a:rPr>
              <a:t>remove(value)</a:t>
            </a:r>
          </a:p>
          <a:p>
            <a:pPr indent="0" lvl="0" marL="0" rtl="0">
              <a:spcBef>
                <a:spcPts val="0"/>
              </a:spcBef>
              <a:buNone/>
            </a:pPr>
            <a:r>
              <a:rPr b="1" lang="en" sz="2000">
                <a:solidFill>
                  <a:srgbClr val="1155CC"/>
                </a:solidFill>
                <a:latin typeface="Courier New"/>
                <a:ea typeface="Courier New"/>
                <a:cs typeface="Courier New"/>
                <a:sym typeface="Courier New"/>
              </a:rPr>
              <a:t>	1. If b[pos] is not null and isInSet is true,</a:t>
            </a:r>
          </a:p>
          <a:p>
            <a:pPr indent="0" lvl="0" marL="0" rtl="0">
              <a:spcBef>
                <a:spcPts val="0"/>
              </a:spcBef>
              <a:buNone/>
            </a:pPr>
            <a:r>
              <a:rPr b="1" lang="en" sz="2000">
                <a:solidFill>
                  <a:srgbClr val="1155CC"/>
                </a:solidFill>
                <a:latin typeface="Courier New"/>
                <a:ea typeface="Courier New"/>
                <a:cs typeface="Courier New"/>
                <a:sym typeface="Courier New"/>
              </a:rPr>
              <a:t>		mark isInSet as false</a:t>
            </a:r>
          </a:p>
        </p:txBody>
      </p:sp>
      <p:sp>
        <p:nvSpPr>
          <p:cNvPr id="608" name="Shape 608"/>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2" name="Shape 612"/>
        <p:cNvGrpSpPr/>
        <p:nvPr/>
      </p:nvGrpSpPr>
      <p:grpSpPr>
        <a:xfrm>
          <a:off x="0" y="0"/>
          <a:ext cx="0" cy="0"/>
          <a:chOff x="0" y="0"/>
          <a:chExt cx="0" cy="0"/>
        </a:xfrm>
      </p:grpSpPr>
      <p:sp>
        <p:nvSpPr>
          <p:cNvPr id="613" name="Shape 61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Linear vs quadratic probing</a:t>
            </a:r>
          </a:p>
        </p:txBody>
      </p:sp>
      <p:sp>
        <p:nvSpPr>
          <p:cNvPr id="614" name="Shape 614"/>
          <p:cNvSpPr txBox="1"/>
          <p:nvPr/>
        </p:nvSpPr>
        <p:spPr>
          <a:xfrm>
            <a:off x="457200" y="1874250"/>
            <a:ext cx="2304300" cy="1395000"/>
          </a:xfrm>
          <a:prstGeom prst="rect">
            <a:avLst/>
          </a:prstGeom>
          <a:noFill/>
          <a:ln>
            <a:noFill/>
          </a:ln>
        </p:spPr>
        <p:txBody>
          <a:bodyPr anchorCtr="0" anchor="t" bIns="91425" lIns="91425" rIns="91425" tIns="91425">
            <a:noAutofit/>
          </a:bodyPr>
          <a:lstStyle/>
          <a:p>
            <a:pPr rtl="0">
              <a:spcBef>
                <a:spcPts val="0"/>
              </a:spcBef>
              <a:buNone/>
            </a:pPr>
            <a:r>
              <a:rPr b="1" i="1" lang="en" sz="2000"/>
              <a:t>linear probing</a:t>
            </a:r>
            <a:r>
              <a:rPr b="1" lang="en" sz="2000"/>
              <a:t>:</a:t>
            </a:r>
          </a:p>
          <a:p>
            <a:pPr rtl="0">
              <a:spcBef>
                <a:spcPts val="0"/>
              </a:spcBef>
              <a:buNone/>
            </a:pPr>
            <a:r>
              <a:rPr lang="en" sz="2000"/>
              <a:t>search the array in order:</a:t>
            </a:r>
          </a:p>
          <a:p>
            <a:pPr rtl="0">
              <a:spcBef>
                <a:spcPts val="0"/>
              </a:spcBef>
              <a:buNone/>
            </a:pPr>
            <a:r>
              <a:rPr b="1" lang="en" sz="2000"/>
              <a:t>i</a:t>
            </a:r>
            <a:r>
              <a:rPr lang="en" sz="2000"/>
              <a:t>, </a:t>
            </a:r>
            <a:r>
              <a:rPr b="1" lang="en" sz="2000"/>
              <a:t>i+1</a:t>
            </a:r>
            <a:r>
              <a:rPr lang="en" sz="2000"/>
              <a:t>, </a:t>
            </a:r>
            <a:r>
              <a:rPr b="1" lang="en" sz="2000"/>
              <a:t>i+2</a:t>
            </a:r>
            <a:r>
              <a:rPr lang="en" sz="2000"/>
              <a:t>, </a:t>
            </a:r>
            <a:r>
              <a:rPr b="1" lang="en" sz="2000"/>
              <a:t>i+3</a:t>
            </a:r>
            <a:r>
              <a:rPr lang="en" sz="2000"/>
              <a:t> . . .</a:t>
            </a:r>
          </a:p>
          <a:p>
            <a:pPr rtl="0">
              <a:spcBef>
                <a:spcPts val="0"/>
              </a:spcBef>
              <a:buNone/>
            </a:pPr>
            <a:r>
              <a:t/>
            </a:r>
            <a:endParaRPr sz="2000"/>
          </a:p>
          <a:p>
            <a:pPr lvl="0" rtl="0">
              <a:spcBef>
                <a:spcPts val="0"/>
              </a:spcBef>
              <a:buNone/>
            </a:pPr>
            <a:r>
              <a:t/>
            </a:r>
            <a:endParaRPr sz="2000"/>
          </a:p>
        </p:txBody>
      </p:sp>
      <p:sp>
        <p:nvSpPr>
          <p:cNvPr id="615" name="Shape 615"/>
          <p:cNvSpPr txBox="1"/>
          <p:nvPr/>
        </p:nvSpPr>
        <p:spPr>
          <a:xfrm>
            <a:off x="457200" y="1300325"/>
            <a:ext cx="7690800" cy="504600"/>
          </a:xfrm>
          <a:prstGeom prst="rect">
            <a:avLst/>
          </a:prstGeom>
          <a:noFill/>
          <a:ln>
            <a:noFill/>
          </a:ln>
        </p:spPr>
        <p:txBody>
          <a:bodyPr anchorCtr="0" anchor="t" bIns="91425" lIns="91425" rIns="91425" tIns="91425">
            <a:noAutofit/>
          </a:bodyPr>
          <a:lstStyle/>
          <a:p>
            <a:pPr lvl="0" rtl="0">
              <a:spcBef>
                <a:spcPts val="0"/>
              </a:spcBef>
              <a:buNone/>
            </a:pPr>
            <a:r>
              <a:rPr lang="en" sz="2000"/>
              <a:t>When a collision occurs, how do we search for an empty space?</a:t>
            </a:r>
          </a:p>
          <a:p>
            <a:pPr lvl="0" rtl="0">
              <a:spcBef>
                <a:spcPts val="0"/>
              </a:spcBef>
              <a:buNone/>
            </a:pPr>
            <a:r>
              <a:t/>
            </a:r>
            <a:endParaRPr sz="2000"/>
          </a:p>
        </p:txBody>
      </p:sp>
      <p:sp>
        <p:nvSpPr>
          <p:cNvPr id="616" name="Shape 616"/>
          <p:cNvSpPr txBox="1"/>
          <p:nvPr/>
        </p:nvSpPr>
        <p:spPr>
          <a:xfrm>
            <a:off x="2761500" y="1874250"/>
            <a:ext cx="2578499" cy="1395000"/>
          </a:xfrm>
          <a:prstGeom prst="rect">
            <a:avLst/>
          </a:prstGeom>
          <a:noFill/>
          <a:ln>
            <a:noFill/>
          </a:ln>
        </p:spPr>
        <p:txBody>
          <a:bodyPr anchorCtr="0" anchor="t" bIns="91425" lIns="91425" rIns="91425" tIns="91425">
            <a:noAutofit/>
          </a:bodyPr>
          <a:lstStyle/>
          <a:p>
            <a:pPr rtl="0">
              <a:spcBef>
                <a:spcPts val="0"/>
              </a:spcBef>
              <a:buNone/>
            </a:pPr>
            <a:r>
              <a:rPr b="1" i="1" lang="en" sz="2000"/>
              <a:t>quadratic probing</a:t>
            </a:r>
            <a:r>
              <a:rPr b="1" lang="en" sz="2000"/>
              <a:t>:</a:t>
            </a:r>
            <a:r>
              <a:rPr lang="en" sz="2000"/>
              <a:t> search the array in nonlinear sequence:</a:t>
            </a:r>
          </a:p>
          <a:p>
            <a:pPr lvl="0" rtl="0">
              <a:spcBef>
                <a:spcPts val="0"/>
              </a:spcBef>
              <a:buNone/>
            </a:pPr>
            <a:r>
              <a:rPr b="1" lang="en" sz="2000"/>
              <a:t>i</a:t>
            </a:r>
            <a:r>
              <a:rPr lang="en" sz="2000"/>
              <a:t>, </a:t>
            </a:r>
            <a:r>
              <a:rPr b="1" lang="en" sz="2000"/>
              <a:t>i+1</a:t>
            </a:r>
            <a:r>
              <a:rPr b="1" baseline="30000" lang="en" sz="2000"/>
              <a:t>2</a:t>
            </a:r>
            <a:r>
              <a:rPr lang="en" sz="2000"/>
              <a:t>, </a:t>
            </a:r>
            <a:r>
              <a:rPr b="1" lang="en" sz="2000"/>
              <a:t>i+2</a:t>
            </a:r>
            <a:r>
              <a:rPr b="1" baseline="30000" lang="en" sz="2000"/>
              <a:t>2</a:t>
            </a:r>
            <a:r>
              <a:rPr lang="en" sz="2000"/>
              <a:t>, </a:t>
            </a:r>
            <a:r>
              <a:rPr b="1" lang="en" sz="2000"/>
              <a:t>i+3</a:t>
            </a:r>
            <a:r>
              <a:rPr b="1" baseline="30000" lang="en" sz="2000"/>
              <a:t>2</a:t>
            </a:r>
            <a:r>
              <a:rPr lang="en" sz="2000"/>
              <a:t> . . .</a:t>
            </a:r>
          </a:p>
        </p:txBody>
      </p:sp>
      <p:sp>
        <p:nvSpPr>
          <p:cNvPr id="617" name="Shape 617"/>
          <p:cNvSpPr txBox="1"/>
          <p:nvPr/>
        </p:nvSpPr>
        <p:spPr>
          <a:xfrm>
            <a:off x="5551750" y="1874250"/>
            <a:ext cx="3125100" cy="1588199"/>
          </a:xfrm>
          <a:prstGeom prst="rect">
            <a:avLst/>
          </a:prstGeom>
          <a:noFill/>
          <a:ln>
            <a:noFill/>
          </a:ln>
        </p:spPr>
        <p:txBody>
          <a:bodyPr anchorCtr="0" anchor="t" bIns="91425" lIns="91425" rIns="91425" tIns="91425">
            <a:noAutofit/>
          </a:bodyPr>
          <a:lstStyle/>
          <a:p>
            <a:pPr lvl="0" rtl="0">
              <a:spcBef>
                <a:spcPts val="0"/>
              </a:spcBef>
              <a:buClr>
                <a:schemeClr val="dk1"/>
              </a:buClr>
              <a:buSzPct val="55000"/>
              <a:buFont typeface="Arial"/>
              <a:buNone/>
            </a:pPr>
            <a:r>
              <a:rPr b="1" i="1" lang="en" sz="2000">
                <a:solidFill>
                  <a:schemeClr val="dk1"/>
                </a:solidFill>
              </a:rPr>
              <a:t>clustering</a:t>
            </a:r>
            <a:r>
              <a:rPr b="1" lang="en" sz="2000">
                <a:solidFill>
                  <a:schemeClr val="dk1"/>
                </a:solidFill>
              </a:rPr>
              <a:t>:</a:t>
            </a:r>
          </a:p>
          <a:p>
            <a:pPr lvl="0" rtl="0">
              <a:spcBef>
                <a:spcPts val="0"/>
              </a:spcBef>
              <a:buClr>
                <a:schemeClr val="dk1"/>
              </a:buClr>
              <a:buSzPct val="55000"/>
              <a:buFont typeface="Arial"/>
              <a:buNone/>
            </a:pPr>
            <a:r>
              <a:rPr lang="en" sz="2000">
                <a:solidFill>
                  <a:schemeClr val="dk1"/>
                </a:solidFill>
              </a:rPr>
              <a:t>problem where nearby hashes have very similar probe sequence so we get more collisions</a:t>
            </a:r>
          </a:p>
          <a:p>
            <a:pPr>
              <a:spcBef>
                <a:spcPts val="0"/>
              </a:spcBef>
              <a:buNone/>
            </a:pPr>
            <a:r>
              <a:t/>
            </a:r>
            <a:endParaRPr/>
          </a:p>
        </p:txBody>
      </p:sp>
      <p:sp>
        <p:nvSpPr>
          <p:cNvPr id="618" name="Shape 618"/>
          <p:cNvSpPr/>
          <p:nvPr/>
        </p:nvSpPr>
        <p:spPr>
          <a:xfrm rot="-5400000">
            <a:off x="582162"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19" name="Shape 619"/>
          <p:cNvSpPr/>
          <p:nvPr/>
        </p:nvSpPr>
        <p:spPr>
          <a:xfrm rot="-5400000">
            <a:off x="946689"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20" name="Shape 620"/>
          <p:cNvSpPr/>
          <p:nvPr/>
        </p:nvSpPr>
        <p:spPr>
          <a:xfrm rot="-5400000">
            <a:off x="1311147"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1" name="Shape 621"/>
          <p:cNvSpPr/>
          <p:nvPr/>
        </p:nvSpPr>
        <p:spPr>
          <a:xfrm rot="-5400000">
            <a:off x="2040131"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2" name="Shape 622"/>
          <p:cNvSpPr/>
          <p:nvPr/>
        </p:nvSpPr>
        <p:spPr>
          <a:xfrm rot="-5400000">
            <a:off x="1675605"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3" name="Shape 623"/>
          <p:cNvSpPr/>
          <p:nvPr/>
        </p:nvSpPr>
        <p:spPr>
          <a:xfrm rot="-5400000">
            <a:off x="2404649"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24" name="Shape 624"/>
          <p:cNvSpPr/>
          <p:nvPr/>
        </p:nvSpPr>
        <p:spPr>
          <a:xfrm rot="-5400000">
            <a:off x="2769176" y="4158291"/>
            <a:ext cx="325200" cy="364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25" name="Shape 625"/>
          <p:cNvSpPr/>
          <p:nvPr/>
        </p:nvSpPr>
        <p:spPr>
          <a:xfrm rot="-5400000">
            <a:off x="3133634"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6" name="Shape 626"/>
          <p:cNvSpPr/>
          <p:nvPr/>
        </p:nvSpPr>
        <p:spPr>
          <a:xfrm rot="-5400000">
            <a:off x="3862619"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7" name="Shape 627"/>
          <p:cNvSpPr/>
          <p:nvPr/>
        </p:nvSpPr>
        <p:spPr>
          <a:xfrm rot="-5400000">
            <a:off x="3498092"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28" name="Shape 628"/>
          <p:cNvSpPr/>
          <p:nvPr/>
        </p:nvSpPr>
        <p:spPr>
          <a:xfrm rot="-5400000">
            <a:off x="4227137"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29" name="Shape 629"/>
          <p:cNvSpPr/>
          <p:nvPr/>
        </p:nvSpPr>
        <p:spPr>
          <a:xfrm rot="-5400000">
            <a:off x="4591664"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30" name="Shape 630"/>
          <p:cNvSpPr/>
          <p:nvPr/>
        </p:nvSpPr>
        <p:spPr>
          <a:xfrm rot="-5400000">
            <a:off x="4956121"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1" name="Shape 631"/>
          <p:cNvSpPr/>
          <p:nvPr/>
        </p:nvSpPr>
        <p:spPr>
          <a:xfrm rot="-5400000">
            <a:off x="5685106"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2" name="Shape 632"/>
          <p:cNvSpPr/>
          <p:nvPr/>
        </p:nvSpPr>
        <p:spPr>
          <a:xfrm rot="-5400000">
            <a:off x="5320580"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3" name="Shape 633"/>
          <p:cNvSpPr/>
          <p:nvPr/>
        </p:nvSpPr>
        <p:spPr>
          <a:xfrm rot="-5400000">
            <a:off x="3133689"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34" name="Shape 634"/>
          <p:cNvSpPr/>
          <p:nvPr/>
        </p:nvSpPr>
        <p:spPr>
          <a:xfrm rot="-5400000">
            <a:off x="3498215"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35" name="Shape 635"/>
          <p:cNvSpPr/>
          <p:nvPr/>
        </p:nvSpPr>
        <p:spPr>
          <a:xfrm rot="-5400000">
            <a:off x="3862673"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6" name="Shape 636"/>
          <p:cNvSpPr/>
          <p:nvPr/>
        </p:nvSpPr>
        <p:spPr>
          <a:xfrm rot="-5400000">
            <a:off x="4591658"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7" name="Shape 637"/>
          <p:cNvSpPr/>
          <p:nvPr/>
        </p:nvSpPr>
        <p:spPr>
          <a:xfrm rot="-5400000">
            <a:off x="4227131"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38" name="Shape 638"/>
          <p:cNvSpPr/>
          <p:nvPr/>
        </p:nvSpPr>
        <p:spPr>
          <a:xfrm rot="-5400000">
            <a:off x="4956176"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39" name="Shape 639"/>
          <p:cNvSpPr/>
          <p:nvPr/>
        </p:nvSpPr>
        <p:spPr>
          <a:xfrm rot="-5400000">
            <a:off x="5320703"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40" name="Shape 640"/>
          <p:cNvSpPr/>
          <p:nvPr/>
        </p:nvSpPr>
        <p:spPr>
          <a:xfrm rot="-5400000">
            <a:off x="5685160"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1" name="Shape 641"/>
          <p:cNvSpPr/>
          <p:nvPr/>
        </p:nvSpPr>
        <p:spPr>
          <a:xfrm rot="-5400000">
            <a:off x="6414145"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2" name="Shape 642"/>
          <p:cNvSpPr/>
          <p:nvPr/>
        </p:nvSpPr>
        <p:spPr>
          <a:xfrm rot="-5400000">
            <a:off x="6049619"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3" name="Shape 643"/>
          <p:cNvSpPr/>
          <p:nvPr/>
        </p:nvSpPr>
        <p:spPr>
          <a:xfrm rot="-5400000">
            <a:off x="6778664"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44" name="Shape 644"/>
          <p:cNvSpPr/>
          <p:nvPr/>
        </p:nvSpPr>
        <p:spPr>
          <a:xfrm rot="-5400000">
            <a:off x="7143190"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45" name="Shape 645"/>
          <p:cNvSpPr/>
          <p:nvPr/>
        </p:nvSpPr>
        <p:spPr>
          <a:xfrm rot="-5400000">
            <a:off x="7507648"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6" name="Shape 646"/>
          <p:cNvSpPr/>
          <p:nvPr/>
        </p:nvSpPr>
        <p:spPr>
          <a:xfrm rot="-5400000">
            <a:off x="8236632"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7" name="Shape 647"/>
          <p:cNvSpPr/>
          <p:nvPr/>
        </p:nvSpPr>
        <p:spPr>
          <a:xfrm rot="-5400000">
            <a:off x="7872106" y="4158291"/>
            <a:ext cx="325200" cy="364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48" name="Shape 648"/>
          <p:cNvSpPr/>
          <p:nvPr/>
        </p:nvSpPr>
        <p:spPr>
          <a:xfrm rot="7987828">
            <a:off x="708883" y="4584201"/>
            <a:ext cx="71526" cy="71526"/>
          </a:xfrm>
          <a:prstGeom prst="ellipse">
            <a:avLst/>
          </a:prstGeom>
          <a:solidFill>
            <a:srgbClr val="00FF00"/>
          </a:solidFill>
          <a:ln cap="flat" w="19050">
            <a:solidFill>
              <a:srgbClr val="6AA84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49" name="Shape 649"/>
          <p:cNvSpPr/>
          <p:nvPr/>
        </p:nvSpPr>
        <p:spPr>
          <a:xfrm rot="7987828">
            <a:off x="6176333" y="4584197"/>
            <a:ext cx="71526" cy="71526"/>
          </a:xfrm>
          <a:prstGeom prst="ellipse">
            <a:avLst/>
          </a:prstGeom>
          <a:solidFill>
            <a:srgbClr val="00FF00"/>
          </a:solidFill>
          <a:ln cap="flat" w="19050">
            <a:solidFill>
              <a:srgbClr val="6AA84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0" name="Shape 650"/>
          <p:cNvSpPr/>
          <p:nvPr/>
        </p:nvSpPr>
        <p:spPr>
          <a:xfrm rot="7987828">
            <a:off x="3260331" y="4584193"/>
            <a:ext cx="71526" cy="71526"/>
          </a:xfrm>
          <a:prstGeom prst="ellipse">
            <a:avLst/>
          </a:prstGeom>
          <a:solidFill>
            <a:srgbClr val="00FF00"/>
          </a:solidFill>
          <a:ln cap="flat" w="19050">
            <a:solidFill>
              <a:srgbClr val="6AA84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1" name="Shape 651"/>
          <p:cNvSpPr/>
          <p:nvPr/>
        </p:nvSpPr>
        <p:spPr>
          <a:xfrm rot="7987828">
            <a:off x="2895882" y="4584217"/>
            <a:ext cx="71526" cy="71526"/>
          </a:xfrm>
          <a:prstGeom prst="ellipse">
            <a:avLst/>
          </a:prstGeom>
          <a:solidFill>
            <a:srgbClr val="00FF00"/>
          </a:solidFill>
          <a:ln cap="flat" w="19050">
            <a:solidFill>
              <a:srgbClr val="6AA84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2" name="Shape 652"/>
          <p:cNvSpPr/>
          <p:nvPr/>
        </p:nvSpPr>
        <p:spPr>
          <a:xfrm rot="7987828">
            <a:off x="4353836" y="4584217"/>
            <a:ext cx="71526" cy="71526"/>
          </a:xfrm>
          <a:prstGeom prst="ellipse">
            <a:avLst/>
          </a:prstGeom>
          <a:solidFill>
            <a:srgbClr val="00FF00"/>
          </a:solidFill>
          <a:ln cap="flat" w="19050">
            <a:solidFill>
              <a:srgbClr val="6AA84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3" name="Shape 653"/>
          <p:cNvSpPr/>
          <p:nvPr/>
        </p:nvSpPr>
        <p:spPr>
          <a:xfrm rot="7987828">
            <a:off x="4005785" y="4025478"/>
            <a:ext cx="71526" cy="71526"/>
          </a:xfrm>
          <a:prstGeom prst="ellipse">
            <a:avLst/>
          </a:prstGeom>
          <a:solidFill>
            <a:srgbClr val="FF0000"/>
          </a:solidFill>
          <a:ln cap="flat" w="19050">
            <a:solidFill>
              <a:srgbClr val="DA000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4" name="Shape 654"/>
          <p:cNvSpPr/>
          <p:nvPr/>
        </p:nvSpPr>
        <p:spPr>
          <a:xfrm rot="7987828">
            <a:off x="3624807" y="4025474"/>
            <a:ext cx="71526" cy="71526"/>
          </a:xfrm>
          <a:prstGeom prst="ellipse">
            <a:avLst/>
          </a:prstGeom>
          <a:solidFill>
            <a:srgbClr val="FF0000"/>
          </a:solidFill>
          <a:ln cap="flat" w="19050">
            <a:solidFill>
              <a:srgbClr val="DA000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5" name="Shape 655"/>
          <p:cNvSpPr/>
          <p:nvPr/>
        </p:nvSpPr>
        <p:spPr>
          <a:xfrm rot="7987828">
            <a:off x="3260331" y="4025470"/>
            <a:ext cx="71526" cy="71526"/>
          </a:xfrm>
          <a:prstGeom prst="ellipse">
            <a:avLst/>
          </a:prstGeom>
          <a:solidFill>
            <a:srgbClr val="FF0000"/>
          </a:solidFill>
          <a:ln cap="flat" w="19050">
            <a:solidFill>
              <a:srgbClr val="DA000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6" name="Shape 656"/>
          <p:cNvSpPr/>
          <p:nvPr/>
        </p:nvSpPr>
        <p:spPr>
          <a:xfrm rot="7987828">
            <a:off x="2895882" y="4025494"/>
            <a:ext cx="71526" cy="71526"/>
          </a:xfrm>
          <a:prstGeom prst="ellipse">
            <a:avLst/>
          </a:prstGeom>
          <a:solidFill>
            <a:srgbClr val="FF0000"/>
          </a:solidFill>
          <a:ln cap="flat" w="19050">
            <a:solidFill>
              <a:srgbClr val="DA000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7" name="Shape 657"/>
          <p:cNvSpPr/>
          <p:nvPr/>
        </p:nvSpPr>
        <p:spPr>
          <a:xfrm rot="7987828">
            <a:off x="4356036" y="4025535"/>
            <a:ext cx="71526" cy="71526"/>
          </a:xfrm>
          <a:prstGeom prst="ellipse">
            <a:avLst/>
          </a:prstGeom>
          <a:solidFill>
            <a:srgbClr val="FF0000"/>
          </a:solidFill>
          <a:ln cap="flat" w="19050">
            <a:solidFill>
              <a:srgbClr val="DA000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58" name="Shape 658"/>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 Open Addressing</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2" name="Shape 662"/>
        <p:cNvGrpSpPr/>
        <p:nvPr/>
      </p:nvGrpSpPr>
      <p:grpSpPr>
        <a:xfrm>
          <a:off x="0" y="0"/>
          <a:ext cx="0" cy="0"/>
          <a:chOff x="0" y="0"/>
          <a:chExt cx="0" cy="0"/>
        </a:xfrm>
      </p:grpSpPr>
      <p:sp>
        <p:nvSpPr>
          <p:cNvPr id="663" name="Shape 66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Collision resolution summary</a:t>
            </a:r>
          </a:p>
        </p:txBody>
      </p:sp>
      <p:sp>
        <p:nvSpPr>
          <p:cNvPr id="664" name="Shape 664"/>
          <p:cNvSpPr txBox="1"/>
          <p:nvPr/>
        </p:nvSpPr>
        <p:spPr>
          <a:xfrm>
            <a:off x="419650" y="1669375"/>
            <a:ext cx="4117499" cy="2481299"/>
          </a:xfrm>
          <a:prstGeom prst="rect">
            <a:avLst/>
          </a:prstGeom>
          <a:noFill/>
          <a:ln>
            <a:noFill/>
          </a:ln>
        </p:spPr>
        <p:txBody>
          <a:bodyPr anchorCtr="0" anchor="t" bIns="91425" lIns="91425" rIns="91425" tIns="91425">
            <a:noAutofit/>
          </a:bodyPr>
          <a:lstStyle/>
          <a:p>
            <a:pPr rtl="0">
              <a:spcBef>
                <a:spcPts val="0"/>
              </a:spcBef>
              <a:buNone/>
            </a:pPr>
            <a:r>
              <a:rPr b="1" i="1" lang="en" sz="2000"/>
              <a:t>Open Addressing</a:t>
            </a:r>
          </a:p>
          <a:p>
            <a:pPr indent="-355600" lvl="0" marL="457200" rtl="0">
              <a:spcBef>
                <a:spcPts val="0"/>
              </a:spcBef>
              <a:buClr>
                <a:srgbClr val="000000"/>
              </a:buClr>
              <a:buSzPct val="100000"/>
              <a:buFont typeface="Arial"/>
              <a:buChar char="●"/>
            </a:pPr>
            <a:r>
              <a:rPr lang="en" sz="2000"/>
              <a:t>store all entries in table</a:t>
            </a:r>
          </a:p>
          <a:p>
            <a:pPr indent="-355600" lvl="0" marL="457200" rtl="0">
              <a:spcBef>
                <a:spcPts val="0"/>
              </a:spcBef>
              <a:buClr>
                <a:srgbClr val="000000"/>
              </a:buClr>
              <a:buSzPct val="100000"/>
              <a:buFont typeface="Arial"/>
              <a:buChar char="●"/>
            </a:pPr>
            <a:r>
              <a:rPr lang="en" sz="2000"/>
              <a:t>use linear or quadratic probing to place items</a:t>
            </a:r>
          </a:p>
          <a:p>
            <a:pPr indent="-355600" lvl="0" marL="457200" rtl="0">
              <a:spcBef>
                <a:spcPts val="0"/>
              </a:spcBef>
              <a:buClr>
                <a:srgbClr val="000000"/>
              </a:buClr>
              <a:buSzPct val="100000"/>
              <a:buFont typeface="Arial"/>
              <a:buChar char="●"/>
            </a:pPr>
            <a:r>
              <a:rPr lang="en" sz="2000"/>
              <a:t>uses less memory</a:t>
            </a:r>
          </a:p>
          <a:p>
            <a:pPr indent="-355600" lvl="0" marL="457200" rtl="0">
              <a:spcBef>
                <a:spcPts val="0"/>
              </a:spcBef>
              <a:buClr>
                <a:srgbClr val="000000"/>
              </a:buClr>
              <a:buSzPct val="100000"/>
              <a:buFont typeface="Arial"/>
              <a:buChar char="●"/>
            </a:pPr>
            <a:r>
              <a:rPr lang="en" sz="2000"/>
              <a:t>clustering can be a problem - need to be more careful with choice of hash function</a:t>
            </a:r>
          </a:p>
          <a:p>
            <a:pPr lvl="0" rtl="0">
              <a:spcBef>
                <a:spcPts val="0"/>
              </a:spcBef>
              <a:buNone/>
            </a:pPr>
            <a:r>
              <a:t/>
            </a:r>
            <a:endParaRPr sz="2000"/>
          </a:p>
        </p:txBody>
      </p:sp>
      <p:sp>
        <p:nvSpPr>
          <p:cNvPr id="665" name="Shape 665"/>
          <p:cNvSpPr txBox="1"/>
          <p:nvPr/>
        </p:nvSpPr>
        <p:spPr>
          <a:xfrm>
            <a:off x="4813600" y="1669375"/>
            <a:ext cx="3630899" cy="2121000"/>
          </a:xfrm>
          <a:prstGeom prst="rect">
            <a:avLst/>
          </a:prstGeom>
          <a:noFill/>
          <a:ln>
            <a:noFill/>
          </a:ln>
        </p:spPr>
        <p:txBody>
          <a:bodyPr anchorCtr="0" anchor="t" bIns="91425" lIns="91425" rIns="91425" tIns="91425">
            <a:noAutofit/>
          </a:bodyPr>
          <a:lstStyle/>
          <a:p>
            <a:pPr lvl="0" rtl="0">
              <a:spcBef>
                <a:spcPts val="0"/>
              </a:spcBef>
              <a:buClr>
                <a:schemeClr val="dk1"/>
              </a:buClr>
              <a:buSzPct val="55000"/>
              <a:buFont typeface="Arial"/>
              <a:buNone/>
            </a:pPr>
            <a:r>
              <a:rPr b="1" i="1" lang="en" sz="2000">
                <a:solidFill>
                  <a:schemeClr val="dk1"/>
                </a:solidFill>
              </a:rPr>
              <a:t>Chaining</a:t>
            </a:r>
          </a:p>
          <a:p>
            <a:pPr indent="-355600" lvl="0" marL="457200" rtl="0">
              <a:spcBef>
                <a:spcPts val="0"/>
              </a:spcBef>
              <a:buClr>
                <a:schemeClr val="dk1"/>
              </a:buClr>
              <a:buSzPct val="100000"/>
              <a:buFont typeface="Arial"/>
              <a:buChar char="●"/>
            </a:pPr>
            <a:r>
              <a:rPr lang="en" sz="2000">
                <a:solidFill>
                  <a:schemeClr val="dk1"/>
                </a:solidFill>
              </a:rPr>
              <a:t>store entries in separate chains (linked lists)</a:t>
            </a:r>
          </a:p>
          <a:p>
            <a:pPr indent="-355600" lvl="0" marL="457200" rtl="0">
              <a:spcBef>
                <a:spcPts val="0"/>
              </a:spcBef>
              <a:buClr>
                <a:schemeClr val="dk1"/>
              </a:buClr>
              <a:buSzPct val="100000"/>
              <a:buFont typeface="Arial"/>
              <a:buChar char="●"/>
            </a:pPr>
            <a:r>
              <a:rPr lang="en" sz="2000">
                <a:solidFill>
                  <a:schemeClr val="dk1"/>
                </a:solidFill>
              </a:rPr>
              <a:t>can have higher load factor/degrades gracefully as load factor increases</a:t>
            </a:r>
          </a:p>
          <a:p>
            <a:pPr>
              <a:spcBef>
                <a:spcPts val="0"/>
              </a:spcBef>
              <a:buNone/>
            </a:pPr>
            <a:r>
              <a:t/>
            </a:r>
            <a:endParaRPr/>
          </a:p>
        </p:txBody>
      </p:sp>
      <p:sp>
        <p:nvSpPr>
          <p:cNvPr id="666" name="Shape 666"/>
          <p:cNvSpPr txBox="1"/>
          <p:nvPr/>
        </p:nvSpPr>
        <p:spPr>
          <a:xfrm>
            <a:off x="5970300" y="0"/>
            <a:ext cx="31736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Collisions</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0" name="Shape 670"/>
        <p:cNvGrpSpPr/>
        <p:nvPr/>
      </p:nvGrpSpPr>
      <p:grpSpPr>
        <a:xfrm>
          <a:off x="0" y="0"/>
          <a:ext cx="0" cy="0"/>
          <a:chOff x="0" y="0"/>
          <a:chExt cx="0" cy="0"/>
        </a:xfrm>
      </p:grpSpPr>
      <p:sp>
        <p:nvSpPr>
          <p:cNvPr id="671" name="Shape 671"/>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Rehashing</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5" name="Shape 675"/>
        <p:cNvGrpSpPr/>
        <p:nvPr/>
      </p:nvGrpSpPr>
      <p:grpSpPr>
        <a:xfrm>
          <a:off x="0" y="0"/>
          <a:ext cx="0" cy="0"/>
          <a:chOff x="0" y="0"/>
          <a:chExt cx="0" cy="0"/>
        </a:xfrm>
      </p:grpSpPr>
      <p:sp>
        <p:nvSpPr>
          <p:cNvPr id="676" name="Shape 676"/>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Resizing</a:t>
            </a:r>
          </a:p>
        </p:txBody>
      </p:sp>
      <p:sp>
        <p:nvSpPr>
          <p:cNvPr id="677" name="Shape 677"/>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Rehashing</a:t>
            </a:r>
          </a:p>
          <a:p>
            <a:pPr lvl="0" rtl="0" algn="r">
              <a:spcBef>
                <a:spcPts val="0"/>
              </a:spcBef>
              <a:buNone/>
            </a:pPr>
            <a:r>
              <a:t/>
            </a:r>
            <a:endParaRPr b="1" sz="1600">
              <a:solidFill>
                <a:srgbClr val="E08686"/>
              </a:solidFill>
            </a:endParaRPr>
          </a:p>
        </p:txBody>
      </p:sp>
      <p:sp>
        <p:nvSpPr>
          <p:cNvPr id="678" name="Shape 678"/>
          <p:cNvSpPr txBox="1"/>
          <p:nvPr/>
        </p:nvSpPr>
        <p:spPr>
          <a:xfrm>
            <a:off x="346200" y="1212275"/>
            <a:ext cx="7194000" cy="778499"/>
          </a:xfrm>
          <a:prstGeom prst="rect">
            <a:avLst/>
          </a:prstGeom>
          <a:noFill/>
          <a:ln>
            <a:noFill/>
          </a:ln>
        </p:spPr>
        <p:txBody>
          <a:bodyPr anchorCtr="0" anchor="t" bIns="91425" lIns="91425" rIns="91425" tIns="91425">
            <a:noAutofit/>
          </a:bodyPr>
          <a:lstStyle/>
          <a:p>
            <a:pPr rtl="0">
              <a:spcBef>
                <a:spcPts val="0"/>
              </a:spcBef>
              <a:buNone/>
            </a:pPr>
            <a:r>
              <a:rPr lang="en" sz="2400"/>
              <a:t>What happens as the array becomes too full?</a:t>
            </a:r>
          </a:p>
          <a:p>
            <a:pPr rtl="0">
              <a:spcBef>
                <a:spcPts val="0"/>
              </a:spcBef>
              <a:buNone/>
            </a:pPr>
            <a:r>
              <a:rPr lang="en" sz="2400"/>
              <a:t>i.e. load factor gets a lot bigger than ½?</a:t>
            </a:r>
          </a:p>
          <a:p>
            <a:pPr lvl="0" rtl="0">
              <a:spcBef>
                <a:spcPts val="0"/>
              </a:spcBef>
              <a:buNone/>
            </a:pPr>
            <a:r>
              <a:t/>
            </a:r>
            <a:endParaRPr sz="2000"/>
          </a:p>
        </p:txBody>
      </p:sp>
      <p:sp>
        <p:nvSpPr>
          <p:cNvPr id="679" name="Shape 679"/>
          <p:cNvSpPr txBox="1"/>
          <p:nvPr/>
        </p:nvSpPr>
        <p:spPr>
          <a:xfrm>
            <a:off x="457200" y="2029025"/>
            <a:ext cx="5541000" cy="2843100"/>
          </a:xfrm>
          <a:prstGeom prst="rect">
            <a:avLst/>
          </a:prstGeom>
          <a:noFill/>
          <a:ln>
            <a:noFill/>
          </a:ln>
        </p:spPr>
        <p:txBody>
          <a:bodyPr anchorCtr="0" anchor="t" bIns="91425" lIns="91425" rIns="91425" tIns="91425">
            <a:noAutofit/>
          </a:bodyPr>
          <a:lstStyle/>
          <a:p>
            <a:pPr lvl="0" rtl="0" algn="l">
              <a:spcBef>
                <a:spcPts val="0"/>
              </a:spcBef>
              <a:buNone/>
            </a:pPr>
            <a:r>
              <a:rPr lang="en" sz="2000"/>
              <a:t>                  </a:t>
            </a:r>
            <a:r>
              <a:rPr b="1" lang="en" sz="2400"/>
              <a:t>O(1) → O(n) operations</a:t>
            </a:r>
          </a:p>
          <a:p>
            <a:pPr lvl="0" rtl="0">
              <a:spcBef>
                <a:spcPts val="0"/>
              </a:spcBef>
              <a:buNone/>
            </a:pPr>
            <a:r>
              <a:t/>
            </a:r>
            <a:endParaRPr sz="2000"/>
          </a:p>
          <a:p>
            <a:pPr lvl="0" rtl="0">
              <a:spcBef>
                <a:spcPts val="0"/>
              </a:spcBef>
              <a:buNone/>
            </a:pPr>
            <a:r>
              <a:rPr lang="en" sz="2000"/>
              <a:t>Solution: </a:t>
            </a:r>
            <a:r>
              <a:rPr b="1" i="1" lang="en" sz="2000"/>
              <a:t>Dynamic resizing</a:t>
            </a:r>
          </a:p>
          <a:p>
            <a:pPr indent="-355600" lvl="0" marL="457200" rtl="0">
              <a:spcBef>
                <a:spcPts val="0"/>
              </a:spcBef>
              <a:buClr>
                <a:srgbClr val="000000"/>
              </a:buClr>
              <a:buSzPct val="100000"/>
              <a:buFont typeface="Arial"/>
              <a:buChar char="●"/>
            </a:pPr>
            <a:r>
              <a:rPr lang="en" sz="2000"/>
              <a:t>reinsert / </a:t>
            </a:r>
            <a:r>
              <a:rPr b="1" lang="en" sz="2000"/>
              <a:t>rehash</a:t>
            </a:r>
            <a:r>
              <a:rPr lang="en" sz="2000"/>
              <a:t> all elements to an array </a:t>
            </a:r>
          </a:p>
          <a:p>
            <a:pPr rtl="0">
              <a:spcBef>
                <a:spcPts val="0"/>
              </a:spcBef>
              <a:buNone/>
            </a:pPr>
            <a:r>
              <a:rPr lang="en" sz="2000"/>
              <a:t>      </a:t>
            </a:r>
            <a:r>
              <a:rPr i="1" lang="en" sz="2000"/>
              <a:t>double</a:t>
            </a:r>
            <a:r>
              <a:rPr lang="en" sz="2000"/>
              <a:t> the size. </a:t>
            </a:r>
          </a:p>
          <a:p>
            <a:pPr indent="-355600" lvl="0" marL="914400" rtl="0">
              <a:spcBef>
                <a:spcPts val="0"/>
              </a:spcBef>
              <a:buClr>
                <a:srgbClr val="000000"/>
              </a:buClr>
              <a:buSzPct val="100000"/>
              <a:buFont typeface="Arial"/>
              <a:buChar char="●"/>
            </a:pPr>
            <a:r>
              <a:rPr lang="en" sz="2000"/>
              <a:t>Now is the time where we remove the  entries where </a:t>
            </a:r>
            <a:r>
              <a:rPr b="1" lang="en" sz="2000">
                <a:solidFill>
                  <a:srgbClr val="1155CC"/>
                </a:solidFill>
                <a:latin typeface="Courier New"/>
                <a:ea typeface="Courier New"/>
                <a:cs typeface="Courier New"/>
                <a:sym typeface="Courier New"/>
              </a:rPr>
              <a:t>!b[pos].isInSet</a:t>
            </a:r>
          </a:p>
          <a:p>
            <a:pPr indent="-355600" lvl="0" marL="457200" rtl="0">
              <a:spcBef>
                <a:spcPts val="0"/>
              </a:spcBef>
              <a:buClr>
                <a:srgbClr val="000000"/>
              </a:buClr>
              <a:buSzPct val="100000"/>
              <a:buFont typeface="Arial"/>
              <a:buChar char="●"/>
            </a:pPr>
            <a:r>
              <a:rPr b="1" lang="en" sz="2000"/>
              <a:t>Why not </a:t>
            </a:r>
            <a:r>
              <a:rPr lang="en" sz="2000"/>
              <a:t>simply copy into first half?</a:t>
            </a:r>
          </a:p>
        </p:txBody>
      </p:sp>
      <p:sp>
        <p:nvSpPr>
          <p:cNvPr id="680" name="Shape 680"/>
          <p:cNvSpPr/>
          <p:nvPr/>
        </p:nvSpPr>
        <p:spPr>
          <a:xfrm>
            <a:off x="6618250" y="2589900"/>
            <a:ext cx="353699" cy="13272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1" name="Shape 681"/>
          <p:cNvSpPr/>
          <p:nvPr/>
        </p:nvSpPr>
        <p:spPr>
          <a:xfrm>
            <a:off x="8203200" y="184512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2" name="Shape 682"/>
          <p:cNvSpPr/>
          <p:nvPr/>
        </p:nvSpPr>
        <p:spPr>
          <a:xfrm>
            <a:off x="8203200" y="3172775"/>
            <a:ext cx="353699" cy="1327200"/>
          </a:xfrm>
          <a:prstGeom prst="rect">
            <a:avLst/>
          </a:prstGeom>
          <a:no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3" name="Shape 683"/>
          <p:cNvSpPr/>
          <p:nvPr/>
        </p:nvSpPr>
        <p:spPr>
          <a:xfrm>
            <a:off x="7311575" y="2975975"/>
            <a:ext cx="552000" cy="536700"/>
          </a:xfrm>
          <a:prstGeom prst="rightArrow">
            <a:avLst>
              <a:gd fmla="val 50000" name="adj1"/>
              <a:gd fmla="val 50000" name="adj2"/>
            </a:avLst>
          </a:prstGeom>
          <a:solidFill>
            <a:srgbClr val="C9DAF8"/>
          </a:solidFill>
          <a:ln cap="flat" w="19050">
            <a:solidFill>
              <a:srgbClr val="1155CC"/>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4" name="Shape 684"/>
          <p:cNvSpPr/>
          <p:nvPr/>
        </p:nvSpPr>
        <p:spPr>
          <a:xfrm>
            <a:off x="8203200" y="2110675"/>
            <a:ext cx="353699" cy="265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5" name="Shape 685"/>
          <p:cNvSpPr/>
          <p:nvPr/>
        </p:nvSpPr>
        <p:spPr>
          <a:xfrm>
            <a:off x="8203200" y="237617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b="1"/>
          </a:p>
        </p:txBody>
      </p:sp>
      <p:sp>
        <p:nvSpPr>
          <p:cNvPr id="686" name="Shape 686"/>
          <p:cNvSpPr/>
          <p:nvPr/>
        </p:nvSpPr>
        <p:spPr>
          <a:xfrm>
            <a:off x="8203200" y="264167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b="1"/>
          </a:p>
        </p:txBody>
      </p:sp>
      <p:sp>
        <p:nvSpPr>
          <p:cNvPr id="687" name="Shape 687"/>
          <p:cNvSpPr/>
          <p:nvPr/>
        </p:nvSpPr>
        <p:spPr>
          <a:xfrm>
            <a:off x="8203200" y="2907225"/>
            <a:ext cx="353699" cy="265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88" name="Shape 688"/>
          <p:cNvSpPr/>
          <p:nvPr/>
        </p:nvSpPr>
        <p:spPr>
          <a:xfrm>
            <a:off x="6618250" y="2571550"/>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89" name="Shape 689"/>
          <p:cNvSpPr/>
          <p:nvPr/>
        </p:nvSpPr>
        <p:spPr>
          <a:xfrm>
            <a:off x="6618250" y="2837050"/>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90" name="Shape 690"/>
          <p:cNvSpPr/>
          <p:nvPr/>
        </p:nvSpPr>
        <p:spPr>
          <a:xfrm>
            <a:off x="6618250" y="310852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91" name="Shape 691"/>
          <p:cNvSpPr/>
          <p:nvPr/>
        </p:nvSpPr>
        <p:spPr>
          <a:xfrm>
            <a:off x="6618250" y="3380000"/>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92" name="Shape 692"/>
          <p:cNvSpPr/>
          <p:nvPr/>
        </p:nvSpPr>
        <p:spPr>
          <a:xfrm>
            <a:off x="6618250" y="365147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93" name="Shape 693"/>
          <p:cNvSpPr/>
          <p:nvPr/>
        </p:nvSpPr>
        <p:spPr>
          <a:xfrm>
            <a:off x="8203200" y="317277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94" name="Shape 694"/>
          <p:cNvSpPr/>
          <p:nvPr/>
        </p:nvSpPr>
        <p:spPr>
          <a:xfrm>
            <a:off x="8203200" y="3438325"/>
            <a:ext cx="353699" cy="265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95" name="Shape 695"/>
          <p:cNvSpPr/>
          <p:nvPr/>
        </p:nvSpPr>
        <p:spPr>
          <a:xfrm>
            <a:off x="8203200" y="3703875"/>
            <a:ext cx="353699" cy="265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96" name="Shape 696"/>
          <p:cNvSpPr/>
          <p:nvPr/>
        </p:nvSpPr>
        <p:spPr>
          <a:xfrm>
            <a:off x="8203200" y="3969425"/>
            <a:ext cx="353699" cy="265500"/>
          </a:xfrm>
          <a:prstGeom prst="rect">
            <a:avLst/>
          </a:prstGeom>
          <a:solidFill>
            <a:schemeClr val="lt2"/>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
        <p:nvSpPr>
          <p:cNvPr id="697" name="Shape 697"/>
          <p:cNvSpPr/>
          <p:nvPr/>
        </p:nvSpPr>
        <p:spPr>
          <a:xfrm>
            <a:off x="8203200" y="4234975"/>
            <a:ext cx="353699" cy="265500"/>
          </a:xfrm>
          <a:prstGeom prst="rect">
            <a:avLst/>
          </a:prstGeom>
          <a:solidFill>
            <a:srgbClr val="FFFFF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b="1"/>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9"/>
                                        </p:tgtEl>
                                        <p:attrNameLst>
                                          <p:attrName>style.visibility</p:attrName>
                                        </p:attrNameLst>
                                      </p:cBhvr>
                                      <p:to>
                                        <p:strVal val="visible"/>
                                      </p:to>
                                    </p:set>
                                    <p:animEffect filter="fade" transition="in">
                                      <p:cBhvr>
                                        <p:cTn dur="1000"/>
                                        <p:tgtEl>
                                          <p:spTgt spid="679"/>
                                        </p:tgtEl>
                                      </p:cBhvr>
                                    </p:animEffect>
                                  </p:childTnLst>
                                </p:cTn>
                              </p:par>
                              <p:par>
                                <p:cTn fill="hold" nodeType="withEffect" presetClass="entr" presetID="10" presetSubtype="0">
                                  <p:stCondLst>
                                    <p:cond delay="0"/>
                                  </p:stCondLst>
                                  <p:childTnLst>
                                    <p:set>
                                      <p:cBhvr>
                                        <p:cTn dur="1" fill="hold">
                                          <p:stCondLst>
                                            <p:cond delay="0"/>
                                          </p:stCondLst>
                                        </p:cTn>
                                        <p:tgtEl>
                                          <p:spTgt spid="680"/>
                                        </p:tgtEl>
                                        <p:attrNameLst>
                                          <p:attrName>style.visibility</p:attrName>
                                        </p:attrNameLst>
                                      </p:cBhvr>
                                      <p:to>
                                        <p:strVal val="visible"/>
                                      </p:to>
                                    </p:set>
                                    <p:animEffect filter="fade" transition="in">
                                      <p:cBhvr>
                                        <p:cTn dur="1000"/>
                                        <p:tgtEl>
                                          <p:spTgt spid="680"/>
                                        </p:tgtEl>
                                      </p:cBhvr>
                                    </p:animEffect>
                                  </p:childTnLst>
                                </p:cTn>
                              </p:par>
                              <p:par>
                                <p:cTn fill="hold" nodeType="withEffect" presetClass="entr" presetID="10" presetSubtype="0">
                                  <p:stCondLst>
                                    <p:cond delay="0"/>
                                  </p:stCondLst>
                                  <p:childTnLst>
                                    <p:set>
                                      <p:cBhvr>
                                        <p:cTn dur="1" fill="hold">
                                          <p:stCondLst>
                                            <p:cond delay="0"/>
                                          </p:stCondLst>
                                        </p:cTn>
                                        <p:tgtEl>
                                          <p:spTgt spid="681"/>
                                        </p:tgtEl>
                                        <p:attrNameLst>
                                          <p:attrName>style.visibility</p:attrName>
                                        </p:attrNameLst>
                                      </p:cBhvr>
                                      <p:to>
                                        <p:strVal val="visible"/>
                                      </p:to>
                                    </p:set>
                                    <p:animEffect filter="fade" transition="in">
                                      <p:cBhvr>
                                        <p:cTn dur="1000"/>
                                        <p:tgtEl>
                                          <p:spTgt spid="681"/>
                                        </p:tgtEl>
                                      </p:cBhvr>
                                    </p:animEffect>
                                  </p:childTnLst>
                                </p:cTn>
                              </p:par>
                              <p:par>
                                <p:cTn fill="hold" nodeType="withEffect" presetClass="entr" presetID="10" presetSubtype="0">
                                  <p:stCondLst>
                                    <p:cond delay="0"/>
                                  </p:stCondLst>
                                  <p:childTnLst>
                                    <p:set>
                                      <p:cBhvr>
                                        <p:cTn dur="1" fill="hold">
                                          <p:stCondLst>
                                            <p:cond delay="0"/>
                                          </p:stCondLst>
                                        </p:cTn>
                                        <p:tgtEl>
                                          <p:spTgt spid="682"/>
                                        </p:tgtEl>
                                        <p:attrNameLst>
                                          <p:attrName>style.visibility</p:attrName>
                                        </p:attrNameLst>
                                      </p:cBhvr>
                                      <p:to>
                                        <p:strVal val="visible"/>
                                      </p:to>
                                    </p:set>
                                    <p:animEffect filter="fade" transition="in">
                                      <p:cBhvr>
                                        <p:cTn dur="1000"/>
                                        <p:tgtEl>
                                          <p:spTgt spid="682"/>
                                        </p:tgtEl>
                                      </p:cBhvr>
                                    </p:animEffect>
                                  </p:childTnLst>
                                </p:cTn>
                              </p:par>
                              <p:par>
                                <p:cTn fill="hold" nodeType="withEffect" presetClass="entr" presetID="10" presetSubtype="0">
                                  <p:stCondLst>
                                    <p:cond delay="0"/>
                                  </p:stCondLst>
                                  <p:childTnLst>
                                    <p:set>
                                      <p:cBhvr>
                                        <p:cTn dur="1" fill="hold">
                                          <p:stCondLst>
                                            <p:cond delay="0"/>
                                          </p:stCondLst>
                                        </p:cTn>
                                        <p:tgtEl>
                                          <p:spTgt spid="683"/>
                                        </p:tgtEl>
                                        <p:attrNameLst>
                                          <p:attrName>style.visibility</p:attrName>
                                        </p:attrNameLst>
                                      </p:cBhvr>
                                      <p:to>
                                        <p:strVal val="visible"/>
                                      </p:to>
                                    </p:set>
                                    <p:animEffect filter="fade" transition="in">
                                      <p:cBhvr>
                                        <p:cTn dur="1000"/>
                                        <p:tgtEl>
                                          <p:spTgt spid="683"/>
                                        </p:tgtEl>
                                      </p:cBhvr>
                                    </p:animEffect>
                                  </p:childTnLst>
                                </p:cTn>
                              </p:par>
                              <p:par>
                                <p:cTn fill="hold" nodeType="withEffect" presetClass="entr" presetID="10" presetSubtype="0">
                                  <p:stCondLst>
                                    <p:cond delay="0"/>
                                  </p:stCondLst>
                                  <p:childTnLst>
                                    <p:set>
                                      <p:cBhvr>
                                        <p:cTn dur="1" fill="hold">
                                          <p:stCondLst>
                                            <p:cond delay="0"/>
                                          </p:stCondLst>
                                        </p:cTn>
                                        <p:tgtEl>
                                          <p:spTgt spid="684"/>
                                        </p:tgtEl>
                                        <p:attrNameLst>
                                          <p:attrName>style.visibility</p:attrName>
                                        </p:attrNameLst>
                                      </p:cBhvr>
                                      <p:to>
                                        <p:strVal val="visible"/>
                                      </p:to>
                                    </p:set>
                                    <p:animEffect filter="fade" transition="in">
                                      <p:cBhvr>
                                        <p:cTn dur="1000"/>
                                        <p:tgtEl>
                                          <p:spTgt spid="684"/>
                                        </p:tgtEl>
                                      </p:cBhvr>
                                    </p:animEffect>
                                  </p:childTnLst>
                                </p:cTn>
                              </p:par>
                              <p:par>
                                <p:cTn fill="hold" nodeType="withEffect" presetClass="entr" presetID="10" presetSubtype="0">
                                  <p:stCondLst>
                                    <p:cond delay="0"/>
                                  </p:stCondLst>
                                  <p:childTnLst>
                                    <p:set>
                                      <p:cBhvr>
                                        <p:cTn dur="1" fill="hold">
                                          <p:stCondLst>
                                            <p:cond delay="0"/>
                                          </p:stCondLst>
                                        </p:cTn>
                                        <p:tgtEl>
                                          <p:spTgt spid="685"/>
                                        </p:tgtEl>
                                        <p:attrNameLst>
                                          <p:attrName>style.visibility</p:attrName>
                                        </p:attrNameLst>
                                      </p:cBhvr>
                                      <p:to>
                                        <p:strVal val="visible"/>
                                      </p:to>
                                    </p:set>
                                    <p:animEffect filter="fade" transition="in">
                                      <p:cBhvr>
                                        <p:cTn dur="1000"/>
                                        <p:tgtEl>
                                          <p:spTgt spid="685"/>
                                        </p:tgtEl>
                                      </p:cBhvr>
                                    </p:animEffect>
                                  </p:childTnLst>
                                </p:cTn>
                              </p:par>
                              <p:par>
                                <p:cTn fill="hold" nodeType="withEffect" presetClass="entr" presetID="10" presetSubtype="0">
                                  <p:stCondLst>
                                    <p:cond delay="0"/>
                                  </p:stCondLst>
                                  <p:childTnLst>
                                    <p:set>
                                      <p:cBhvr>
                                        <p:cTn dur="1" fill="hold">
                                          <p:stCondLst>
                                            <p:cond delay="0"/>
                                          </p:stCondLst>
                                        </p:cTn>
                                        <p:tgtEl>
                                          <p:spTgt spid="686"/>
                                        </p:tgtEl>
                                        <p:attrNameLst>
                                          <p:attrName>style.visibility</p:attrName>
                                        </p:attrNameLst>
                                      </p:cBhvr>
                                      <p:to>
                                        <p:strVal val="visible"/>
                                      </p:to>
                                    </p:set>
                                    <p:animEffect filter="fade" transition="in">
                                      <p:cBhvr>
                                        <p:cTn dur="1000"/>
                                        <p:tgtEl>
                                          <p:spTgt spid="686"/>
                                        </p:tgtEl>
                                      </p:cBhvr>
                                    </p:animEffect>
                                  </p:childTnLst>
                                </p:cTn>
                              </p:par>
                              <p:par>
                                <p:cTn fill="hold" nodeType="withEffect" presetClass="entr" presetID="10" presetSubtype="0">
                                  <p:stCondLst>
                                    <p:cond delay="0"/>
                                  </p:stCondLst>
                                  <p:childTnLst>
                                    <p:set>
                                      <p:cBhvr>
                                        <p:cTn dur="1" fill="hold">
                                          <p:stCondLst>
                                            <p:cond delay="0"/>
                                          </p:stCondLst>
                                        </p:cTn>
                                        <p:tgtEl>
                                          <p:spTgt spid="687"/>
                                        </p:tgtEl>
                                        <p:attrNameLst>
                                          <p:attrName>style.visibility</p:attrName>
                                        </p:attrNameLst>
                                      </p:cBhvr>
                                      <p:to>
                                        <p:strVal val="visible"/>
                                      </p:to>
                                    </p:set>
                                    <p:animEffect filter="fade" transition="in">
                                      <p:cBhvr>
                                        <p:cTn dur="1000"/>
                                        <p:tgtEl>
                                          <p:spTgt spid="687"/>
                                        </p:tgtEl>
                                      </p:cBhvr>
                                    </p:animEffect>
                                  </p:childTnLst>
                                </p:cTn>
                              </p:par>
                              <p:par>
                                <p:cTn fill="hold" nodeType="withEffect" presetClass="entr" presetID="10" presetSubtype="0">
                                  <p:stCondLst>
                                    <p:cond delay="0"/>
                                  </p:stCondLst>
                                  <p:childTnLst>
                                    <p:set>
                                      <p:cBhvr>
                                        <p:cTn dur="1" fill="hold">
                                          <p:stCondLst>
                                            <p:cond delay="0"/>
                                          </p:stCondLst>
                                        </p:cTn>
                                        <p:tgtEl>
                                          <p:spTgt spid="688"/>
                                        </p:tgtEl>
                                        <p:attrNameLst>
                                          <p:attrName>style.visibility</p:attrName>
                                        </p:attrNameLst>
                                      </p:cBhvr>
                                      <p:to>
                                        <p:strVal val="visible"/>
                                      </p:to>
                                    </p:set>
                                    <p:animEffect filter="fade" transition="in">
                                      <p:cBhvr>
                                        <p:cTn dur="1000"/>
                                        <p:tgtEl>
                                          <p:spTgt spid="688"/>
                                        </p:tgtEl>
                                      </p:cBhvr>
                                    </p:animEffect>
                                  </p:childTnLst>
                                </p:cTn>
                              </p:par>
                              <p:par>
                                <p:cTn fill="hold" nodeType="withEffect" presetClass="entr" presetID="10" presetSubtype="0">
                                  <p:stCondLst>
                                    <p:cond delay="0"/>
                                  </p:stCondLst>
                                  <p:childTnLst>
                                    <p:set>
                                      <p:cBhvr>
                                        <p:cTn dur="1" fill="hold">
                                          <p:stCondLst>
                                            <p:cond delay="0"/>
                                          </p:stCondLst>
                                        </p:cTn>
                                        <p:tgtEl>
                                          <p:spTgt spid="689"/>
                                        </p:tgtEl>
                                        <p:attrNameLst>
                                          <p:attrName>style.visibility</p:attrName>
                                        </p:attrNameLst>
                                      </p:cBhvr>
                                      <p:to>
                                        <p:strVal val="visible"/>
                                      </p:to>
                                    </p:set>
                                    <p:animEffect filter="fade" transition="in">
                                      <p:cBhvr>
                                        <p:cTn dur="1000"/>
                                        <p:tgtEl>
                                          <p:spTgt spid="689"/>
                                        </p:tgtEl>
                                      </p:cBhvr>
                                    </p:animEffect>
                                  </p:childTnLst>
                                </p:cTn>
                              </p:par>
                              <p:par>
                                <p:cTn fill="hold" nodeType="withEffect" presetClass="entr" presetID="10" presetSubtype="0">
                                  <p:stCondLst>
                                    <p:cond delay="0"/>
                                  </p:stCondLst>
                                  <p:childTnLst>
                                    <p:set>
                                      <p:cBhvr>
                                        <p:cTn dur="1" fill="hold">
                                          <p:stCondLst>
                                            <p:cond delay="0"/>
                                          </p:stCondLst>
                                        </p:cTn>
                                        <p:tgtEl>
                                          <p:spTgt spid="690"/>
                                        </p:tgtEl>
                                        <p:attrNameLst>
                                          <p:attrName>style.visibility</p:attrName>
                                        </p:attrNameLst>
                                      </p:cBhvr>
                                      <p:to>
                                        <p:strVal val="visible"/>
                                      </p:to>
                                    </p:set>
                                    <p:animEffect filter="fade" transition="in">
                                      <p:cBhvr>
                                        <p:cTn dur="1000"/>
                                        <p:tgtEl>
                                          <p:spTgt spid="690"/>
                                        </p:tgtEl>
                                      </p:cBhvr>
                                    </p:animEffect>
                                  </p:childTnLst>
                                </p:cTn>
                              </p:par>
                              <p:par>
                                <p:cTn fill="hold" nodeType="withEffect" presetClass="entr" presetID="10" presetSubtype="0">
                                  <p:stCondLst>
                                    <p:cond delay="0"/>
                                  </p:stCondLst>
                                  <p:childTnLst>
                                    <p:set>
                                      <p:cBhvr>
                                        <p:cTn dur="1" fill="hold">
                                          <p:stCondLst>
                                            <p:cond delay="0"/>
                                          </p:stCondLst>
                                        </p:cTn>
                                        <p:tgtEl>
                                          <p:spTgt spid="691"/>
                                        </p:tgtEl>
                                        <p:attrNameLst>
                                          <p:attrName>style.visibility</p:attrName>
                                        </p:attrNameLst>
                                      </p:cBhvr>
                                      <p:to>
                                        <p:strVal val="visible"/>
                                      </p:to>
                                    </p:set>
                                    <p:animEffect filter="fade" transition="in">
                                      <p:cBhvr>
                                        <p:cTn dur="1000"/>
                                        <p:tgtEl>
                                          <p:spTgt spid="691"/>
                                        </p:tgtEl>
                                      </p:cBhvr>
                                    </p:animEffect>
                                  </p:childTnLst>
                                </p:cTn>
                              </p:par>
                              <p:par>
                                <p:cTn fill="hold" nodeType="withEffect" presetClass="entr" presetID="10" presetSubtype="0">
                                  <p:stCondLst>
                                    <p:cond delay="0"/>
                                  </p:stCondLst>
                                  <p:childTnLst>
                                    <p:set>
                                      <p:cBhvr>
                                        <p:cTn dur="1" fill="hold">
                                          <p:stCondLst>
                                            <p:cond delay="0"/>
                                          </p:stCondLst>
                                        </p:cTn>
                                        <p:tgtEl>
                                          <p:spTgt spid="692"/>
                                        </p:tgtEl>
                                        <p:attrNameLst>
                                          <p:attrName>style.visibility</p:attrName>
                                        </p:attrNameLst>
                                      </p:cBhvr>
                                      <p:to>
                                        <p:strVal val="visible"/>
                                      </p:to>
                                    </p:set>
                                    <p:animEffect filter="fade" transition="in">
                                      <p:cBhvr>
                                        <p:cTn dur="1000"/>
                                        <p:tgtEl>
                                          <p:spTgt spid="692"/>
                                        </p:tgtEl>
                                      </p:cBhvr>
                                    </p:animEffect>
                                  </p:childTnLst>
                                </p:cTn>
                              </p:par>
                              <p:par>
                                <p:cTn fill="hold" nodeType="withEffect" presetClass="entr" presetID="10" presetSubtype="0">
                                  <p:stCondLst>
                                    <p:cond delay="0"/>
                                  </p:stCondLst>
                                  <p:childTnLst>
                                    <p:set>
                                      <p:cBhvr>
                                        <p:cTn dur="1" fill="hold">
                                          <p:stCondLst>
                                            <p:cond delay="0"/>
                                          </p:stCondLst>
                                        </p:cTn>
                                        <p:tgtEl>
                                          <p:spTgt spid="693"/>
                                        </p:tgtEl>
                                        <p:attrNameLst>
                                          <p:attrName>style.visibility</p:attrName>
                                        </p:attrNameLst>
                                      </p:cBhvr>
                                      <p:to>
                                        <p:strVal val="visible"/>
                                      </p:to>
                                    </p:set>
                                    <p:animEffect filter="fade" transition="in">
                                      <p:cBhvr>
                                        <p:cTn dur="1000"/>
                                        <p:tgtEl>
                                          <p:spTgt spid="693"/>
                                        </p:tgtEl>
                                      </p:cBhvr>
                                    </p:animEffect>
                                  </p:childTnLst>
                                </p:cTn>
                              </p:par>
                              <p:par>
                                <p:cTn fill="hold" nodeType="withEffect" presetClass="entr" presetID="10" presetSubtype="0">
                                  <p:stCondLst>
                                    <p:cond delay="0"/>
                                  </p:stCondLst>
                                  <p:childTnLst>
                                    <p:set>
                                      <p:cBhvr>
                                        <p:cTn dur="1" fill="hold">
                                          <p:stCondLst>
                                            <p:cond delay="0"/>
                                          </p:stCondLst>
                                        </p:cTn>
                                        <p:tgtEl>
                                          <p:spTgt spid="694"/>
                                        </p:tgtEl>
                                        <p:attrNameLst>
                                          <p:attrName>style.visibility</p:attrName>
                                        </p:attrNameLst>
                                      </p:cBhvr>
                                      <p:to>
                                        <p:strVal val="visible"/>
                                      </p:to>
                                    </p:set>
                                    <p:animEffect filter="fade" transition="in">
                                      <p:cBhvr>
                                        <p:cTn dur="1000"/>
                                        <p:tgtEl>
                                          <p:spTgt spid="694"/>
                                        </p:tgtEl>
                                      </p:cBhvr>
                                    </p:animEffect>
                                  </p:childTnLst>
                                </p:cTn>
                              </p:par>
                              <p:par>
                                <p:cTn fill="hold" nodeType="withEffect" presetClass="entr" presetID="10" presetSubtype="0">
                                  <p:stCondLst>
                                    <p:cond delay="0"/>
                                  </p:stCondLst>
                                  <p:childTnLst>
                                    <p:set>
                                      <p:cBhvr>
                                        <p:cTn dur="1" fill="hold">
                                          <p:stCondLst>
                                            <p:cond delay="0"/>
                                          </p:stCondLst>
                                        </p:cTn>
                                        <p:tgtEl>
                                          <p:spTgt spid="695"/>
                                        </p:tgtEl>
                                        <p:attrNameLst>
                                          <p:attrName>style.visibility</p:attrName>
                                        </p:attrNameLst>
                                      </p:cBhvr>
                                      <p:to>
                                        <p:strVal val="visible"/>
                                      </p:to>
                                    </p:set>
                                    <p:animEffect filter="fade" transition="in">
                                      <p:cBhvr>
                                        <p:cTn dur="1000"/>
                                        <p:tgtEl>
                                          <p:spTgt spid="695"/>
                                        </p:tgtEl>
                                      </p:cBhvr>
                                    </p:animEffect>
                                  </p:childTnLst>
                                </p:cTn>
                              </p:par>
                              <p:par>
                                <p:cTn fill="hold" nodeType="withEffect" presetClass="entr" presetID="10" presetSubtype="0">
                                  <p:stCondLst>
                                    <p:cond delay="0"/>
                                  </p:stCondLst>
                                  <p:childTnLst>
                                    <p:set>
                                      <p:cBhvr>
                                        <p:cTn dur="1" fill="hold">
                                          <p:stCondLst>
                                            <p:cond delay="0"/>
                                          </p:stCondLst>
                                        </p:cTn>
                                        <p:tgtEl>
                                          <p:spTgt spid="696"/>
                                        </p:tgtEl>
                                        <p:attrNameLst>
                                          <p:attrName>style.visibility</p:attrName>
                                        </p:attrNameLst>
                                      </p:cBhvr>
                                      <p:to>
                                        <p:strVal val="visible"/>
                                      </p:to>
                                    </p:set>
                                    <p:animEffect filter="fade" transition="in">
                                      <p:cBhvr>
                                        <p:cTn dur="1000"/>
                                        <p:tgtEl>
                                          <p:spTgt spid="696"/>
                                        </p:tgtEl>
                                      </p:cBhvr>
                                    </p:animEffect>
                                  </p:childTnLst>
                                </p:cTn>
                              </p:par>
                              <p:par>
                                <p:cTn fill="hold" nodeType="withEffect" presetClass="entr" presetID="10" presetSubtype="0">
                                  <p:stCondLst>
                                    <p:cond delay="0"/>
                                  </p:stCondLst>
                                  <p:childTnLst>
                                    <p:set>
                                      <p:cBhvr>
                                        <p:cTn dur="1" fill="hold">
                                          <p:stCondLst>
                                            <p:cond delay="0"/>
                                          </p:stCondLst>
                                        </p:cTn>
                                        <p:tgtEl>
                                          <p:spTgt spid="697"/>
                                        </p:tgtEl>
                                        <p:attrNameLst>
                                          <p:attrName>style.visibility</p:attrName>
                                        </p:attrNameLst>
                                      </p:cBhvr>
                                      <p:to>
                                        <p:strVal val="visible"/>
                                      </p:to>
                                    </p:set>
                                    <p:animEffect filter="fade" transition="in">
                                      <p:cBhvr>
                                        <p:cTn dur="1000"/>
                                        <p:tgtEl>
                                          <p:spTgt spid="6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1" name="Shape 701"/>
        <p:cNvGrpSpPr/>
        <p:nvPr/>
      </p:nvGrpSpPr>
      <p:grpSpPr>
        <a:xfrm>
          <a:off x="0" y="0"/>
          <a:ext cx="0" cy="0"/>
          <a:chOff x="0" y="0"/>
          <a:chExt cx="0" cy="0"/>
        </a:xfrm>
      </p:grpSpPr>
      <p:sp>
        <p:nvSpPr>
          <p:cNvPr id="702" name="Shape 702"/>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Load factor</a:t>
            </a:r>
          </a:p>
        </p:txBody>
      </p:sp>
      <p:sp>
        <p:nvSpPr>
          <p:cNvPr id="703" name="Shape 703"/>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Rehashing</a:t>
            </a:r>
          </a:p>
          <a:p>
            <a:pPr lvl="0" rtl="0" algn="r">
              <a:spcBef>
                <a:spcPts val="0"/>
              </a:spcBef>
              <a:buClr>
                <a:schemeClr val="dk1"/>
              </a:buClr>
              <a:buFont typeface="Arial"/>
              <a:buNone/>
            </a:pPr>
            <a:r>
              <a:t/>
            </a:r>
            <a:endParaRPr b="1" sz="1600">
              <a:solidFill>
                <a:srgbClr val="E08686"/>
              </a:solidFill>
            </a:endParaRPr>
          </a:p>
          <a:p>
            <a:pPr lvl="0" rtl="0" algn="r">
              <a:spcBef>
                <a:spcPts val="0"/>
              </a:spcBef>
              <a:buNone/>
            </a:pPr>
            <a:r>
              <a:t/>
            </a:r>
            <a:endParaRPr b="1" sz="1600">
              <a:solidFill>
                <a:srgbClr val="E08686"/>
              </a:solidFill>
            </a:endParaRPr>
          </a:p>
        </p:txBody>
      </p:sp>
      <p:pic>
        <p:nvPicPr>
          <p:cNvPr id="704" name="Shape 704"/>
          <p:cNvPicPr preferRelativeResize="0"/>
          <p:nvPr/>
        </p:nvPicPr>
        <p:blipFill>
          <a:blip r:embed="rId3">
            <a:alphaModFix/>
          </a:blip>
          <a:stretch>
            <a:fillRect/>
          </a:stretch>
        </p:blipFill>
        <p:spPr>
          <a:xfrm>
            <a:off x="2983977" y="1407512"/>
            <a:ext cx="4932321" cy="1564325"/>
          </a:xfrm>
          <a:prstGeom prst="rect">
            <a:avLst/>
          </a:prstGeom>
          <a:noFill/>
          <a:ln>
            <a:noFill/>
          </a:ln>
        </p:spPr>
      </p:pic>
      <p:sp>
        <p:nvSpPr>
          <p:cNvPr id="705" name="Shape 705"/>
          <p:cNvSpPr txBox="1"/>
          <p:nvPr/>
        </p:nvSpPr>
        <p:spPr>
          <a:xfrm>
            <a:off x="457200" y="1328150"/>
            <a:ext cx="1987799" cy="472199"/>
          </a:xfrm>
          <a:prstGeom prst="rect">
            <a:avLst/>
          </a:prstGeom>
          <a:noFill/>
          <a:ln>
            <a:noFill/>
          </a:ln>
        </p:spPr>
        <p:txBody>
          <a:bodyPr anchorCtr="0" anchor="t" bIns="91425" lIns="91425" rIns="91425" tIns="91425">
            <a:noAutofit/>
          </a:bodyPr>
          <a:lstStyle/>
          <a:p>
            <a:pPr rtl="0">
              <a:spcBef>
                <a:spcPts val="0"/>
              </a:spcBef>
              <a:buNone/>
            </a:pPr>
            <a:r>
              <a:rPr b="1" i="1" lang="en" sz="2400"/>
              <a:t>Load factor</a:t>
            </a:r>
          </a:p>
          <a:p>
            <a:pPr>
              <a:spcBef>
                <a:spcPts val="0"/>
              </a:spcBef>
              <a:buNone/>
            </a:pPr>
            <a:r>
              <a:t/>
            </a:r>
            <a:endParaRPr sz="2400"/>
          </a:p>
        </p:txBody>
      </p:sp>
      <p:cxnSp>
        <p:nvCxnSpPr>
          <p:cNvPr id="706" name="Shape 706"/>
          <p:cNvCxnSpPr/>
          <p:nvPr/>
        </p:nvCxnSpPr>
        <p:spPr>
          <a:xfrm>
            <a:off x="1725550" y="1849950"/>
            <a:ext cx="1258499" cy="265199"/>
          </a:xfrm>
          <a:prstGeom prst="straightConnector1">
            <a:avLst/>
          </a:prstGeom>
          <a:noFill/>
          <a:ln cap="flat" w="19050">
            <a:solidFill>
              <a:schemeClr val="dk2"/>
            </a:solidFill>
            <a:prstDash val="solid"/>
            <a:round/>
            <a:headEnd len="lg" w="lg" type="none"/>
            <a:tailEnd len="lg" w="lg" type="triangle"/>
          </a:ln>
        </p:spPr>
      </p:cxnSp>
      <p:sp>
        <p:nvSpPr>
          <p:cNvPr id="707" name="Shape 707"/>
          <p:cNvSpPr txBox="1"/>
          <p:nvPr/>
        </p:nvSpPr>
        <p:spPr>
          <a:xfrm>
            <a:off x="781875" y="2912725"/>
            <a:ext cx="7727100" cy="472199"/>
          </a:xfrm>
          <a:prstGeom prst="rect">
            <a:avLst/>
          </a:prstGeom>
          <a:noFill/>
          <a:ln>
            <a:noFill/>
          </a:ln>
        </p:spPr>
        <p:txBody>
          <a:bodyPr anchorCtr="0" anchor="t" bIns="91425" lIns="91425" rIns="91425" tIns="91425">
            <a:noAutofit/>
          </a:bodyPr>
          <a:lstStyle/>
          <a:p>
            <a:pPr rtl="0">
              <a:spcBef>
                <a:spcPts val="0"/>
              </a:spcBef>
              <a:buNone/>
            </a:pPr>
            <a:r>
              <a:rPr lang="en" sz="2200"/>
              <a:t>Rehashing happens when λ reaches </a:t>
            </a:r>
            <a:r>
              <a:rPr b="1" i="1" lang="en" sz="2200"/>
              <a:t>load factor threshold</a:t>
            </a:r>
          </a:p>
          <a:p>
            <a:pPr lvl="0">
              <a:spcBef>
                <a:spcPts val="0"/>
              </a:spcBef>
              <a:buNone/>
            </a:pPr>
            <a:r>
              <a:t/>
            </a:r>
            <a:endParaRPr sz="2200"/>
          </a:p>
        </p:txBody>
      </p:sp>
      <p:cxnSp>
        <p:nvCxnSpPr>
          <p:cNvPr id="708" name="Shape 708"/>
          <p:cNvCxnSpPr/>
          <p:nvPr/>
        </p:nvCxnSpPr>
        <p:spPr>
          <a:xfrm flipH="1" rot="10800000">
            <a:off x="2310025" y="4230924"/>
            <a:ext cx="5465099" cy="22800"/>
          </a:xfrm>
          <a:prstGeom prst="straightConnector1">
            <a:avLst/>
          </a:prstGeom>
          <a:noFill/>
          <a:ln cap="flat" w="38100">
            <a:solidFill>
              <a:srgbClr val="FF0000"/>
            </a:solidFill>
            <a:prstDash val="solid"/>
            <a:round/>
            <a:headEnd len="lg" w="lg" type="oval"/>
            <a:tailEnd len="lg" w="lg" type="triangle"/>
          </a:ln>
        </p:spPr>
      </p:cxnSp>
      <p:sp>
        <p:nvSpPr>
          <p:cNvPr id="709" name="Shape 709"/>
          <p:cNvSpPr txBox="1"/>
          <p:nvPr/>
        </p:nvSpPr>
        <p:spPr>
          <a:xfrm>
            <a:off x="2221625" y="3669386"/>
            <a:ext cx="357599" cy="444300"/>
          </a:xfrm>
          <a:prstGeom prst="rect">
            <a:avLst/>
          </a:prstGeom>
          <a:noFill/>
          <a:ln>
            <a:noFill/>
          </a:ln>
        </p:spPr>
        <p:txBody>
          <a:bodyPr anchorCtr="0" anchor="t" bIns="91425" lIns="91425" rIns="91425" tIns="91425">
            <a:noAutofit/>
          </a:bodyPr>
          <a:lstStyle/>
          <a:p>
            <a:pPr>
              <a:spcBef>
                <a:spcPts val="0"/>
              </a:spcBef>
              <a:buNone/>
            </a:pPr>
            <a:r>
              <a:rPr b="1" lang="en" sz="1800"/>
              <a:t>0</a:t>
            </a:r>
          </a:p>
        </p:txBody>
      </p:sp>
      <p:sp>
        <p:nvSpPr>
          <p:cNvPr id="710" name="Shape 710"/>
          <p:cNvSpPr txBox="1"/>
          <p:nvPr/>
        </p:nvSpPr>
        <p:spPr>
          <a:xfrm>
            <a:off x="6295435" y="3690249"/>
            <a:ext cx="357599" cy="444300"/>
          </a:xfrm>
          <a:prstGeom prst="rect">
            <a:avLst/>
          </a:prstGeom>
          <a:noFill/>
          <a:ln>
            <a:noFill/>
          </a:ln>
        </p:spPr>
        <p:txBody>
          <a:bodyPr anchorCtr="0" anchor="t" bIns="91425" lIns="91425" rIns="91425" tIns="91425">
            <a:noAutofit/>
          </a:bodyPr>
          <a:lstStyle/>
          <a:p>
            <a:pPr lvl="0" rtl="0">
              <a:spcBef>
                <a:spcPts val="0"/>
              </a:spcBef>
              <a:buNone/>
            </a:pPr>
            <a:r>
              <a:rPr b="1" lang="en" sz="1800"/>
              <a:t>1</a:t>
            </a:r>
          </a:p>
        </p:txBody>
      </p:sp>
      <p:sp>
        <p:nvSpPr>
          <p:cNvPr id="711" name="Shape 711"/>
          <p:cNvSpPr txBox="1"/>
          <p:nvPr/>
        </p:nvSpPr>
        <p:spPr>
          <a:xfrm>
            <a:off x="1368875" y="4325750"/>
            <a:ext cx="2257499" cy="366000"/>
          </a:xfrm>
          <a:prstGeom prst="rect">
            <a:avLst/>
          </a:prstGeom>
          <a:noFill/>
          <a:ln>
            <a:noFill/>
          </a:ln>
        </p:spPr>
        <p:txBody>
          <a:bodyPr anchorCtr="0" anchor="t" bIns="91425" lIns="91425" rIns="91425" tIns="91425">
            <a:noAutofit/>
          </a:bodyPr>
          <a:lstStyle/>
          <a:p>
            <a:pPr>
              <a:spcBef>
                <a:spcPts val="0"/>
              </a:spcBef>
              <a:buNone/>
            </a:pPr>
            <a:r>
              <a:rPr lang="en" sz="2000"/>
              <a:t>waste of memory</a:t>
            </a:r>
          </a:p>
        </p:txBody>
      </p:sp>
      <p:sp>
        <p:nvSpPr>
          <p:cNvPr id="712" name="Shape 712"/>
          <p:cNvSpPr txBox="1"/>
          <p:nvPr/>
        </p:nvSpPr>
        <p:spPr>
          <a:xfrm>
            <a:off x="5952375" y="4272650"/>
            <a:ext cx="1326600" cy="472199"/>
          </a:xfrm>
          <a:prstGeom prst="rect">
            <a:avLst/>
          </a:prstGeom>
          <a:noFill/>
          <a:ln>
            <a:noFill/>
          </a:ln>
        </p:spPr>
        <p:txBody>
          <a:bodyPr anchorCtr="0" anchor="t" bIns="91425" lIns="91425" rIns="91425" tIns="91425">
            <a:noAutofit/>
          </a:bodyPr>
          <a:lstStyle/>
          <a:p>
            <a:pPr lvl="0" rtl="0">
              <a:spcBef>
                <a:spcPts val="0"/>
              </a:spcBef>
              <a:buNone/>
            </a:pPr>
            <a:r>
              <a:rPr lang="en" sz="2000"/>
              <a:t>too slow</a:t>
            </a:r>
          </a:p>
        </p:txBody>
      </p:sp>
      <p:sp>
        <p:nvSpPr>
          <p:cNvPr id="713" name="Shape 713"/>
          <p:cNvSpPr/>
          <p:nvPr/>
        </p:nvSpPr>
        <p:spPr>
          <a:xfrm rot="5400000">
            <a:off x="4800499" y="3371740"/>
            <a:ext cx="307199" cy="1224900"/>
          </a:xfrm>
          <a:prstGeom prst="leftBrace">
            <a:avLst>
              <a:gd fmla="val 8333" name="adj1"/>
              <a:gd fmla="val 48775" name="adj2"/>
            </a:avLst>
          </a:prstGeom>
          <a:noFill/>
          <a:ln cap="flat" w="19050">
            <a:solidFill>
              <a:srgbClr val="5B595A"/>
            </a:solidFill>
            <a:prstDash val="solid"/>
            <a:round/>
            <a:headEnd len="med" w="med" type="none"/>
            <a:tailEnd len="med" w="med" type="none"/>
          </a:ln>
        </p:spPr>
        <p:txBody>
          <a:bodyPr anchorCtr="0" anchor="ctr" bIns="91425" lIns="91425" rIns="91425" tIns="91425">
            <a:noAutofit/>
          </a:bodyPr>
          <a:lstStyle/>
          <a:p>
            <a:pPr lvl="0" rtl="0">
              <a:spcBef>
                <a:spcPts val="0"/>
              </a:spcBef>
              <a:buNone/>
            </a:pPr>
            <a:r>
              <a:t/>
            </a:r>
            <a:endParaRPr/>
          </a:p>
        </p:txBody>
      </p:sp>
      <p:sp>
        <p:nvSpPr>
          <p:cNvPr id="714" name="Shape 714"/>
          <p:cNvSpPr txBox="1"/>
          <p:nvPr/>
        </p:nvSpPr>
        <p:spPr>
          <a:xfrm>
            <a:off x="4195100" y="3371437"/>
            <a:ext cx="1517999" cy="366000"/>
          </a:xfrm>
          <a:prstGeom prst="rect">
            <a:avLst/>
          </a:prstGeom>
          <a:noFill/>
          <a:ln>
            <a:noFill/>
          </a:ln>
        </p:spPr>
        <p:txBody>
          <a:bodyPr anchorCtr="0" anchor="t" bIns="91425" lIns="91425" rIns="91425" tIns="91425">
            <a:noAutofit/>
          </a:bodyPr>
          <a:lstStyle/>
          <a:p>
            <a:pPr lvl="0" rtl="0" algn="ctr">
              <a:spcBef>
                <a:spcPts val="0"/>
              </a:spcBef>
              <a:buNone/>
            </a:pPr>
            <a:r>
              <a:rPr lang="en" sz="2000"/>
              <a:t>best range</a:t>
            </a:r>
          </a:p>
        </p:txBody>
      </p:sp>
      <p:cxnSp>
        <p:nvCxnSpPr>
          <p:cNvPr id="715" name="Shape 715"/>
          <p:cNvCxnSpPr/>
          <p:nvPr/>
        </p:nvCxnSpPr>
        <p:spPr>
          <a:xfrm>
            <a:off x="4332800" y="4242325"/>
            <a:ext cx="1242600" cy="0"/>
          </a:xfrm>
          <a:prstGeom prst="straightConnector1">
            <a:avLst/>
          </a:prstGeom>
          <a:noFill/>
          <a:ln cap="flat" w="114300">
            <a:solidFill>
              <a:srgbClr val="00DF00"/>
            </a:solidFill>
            <a:prstDash val="solid"/>
            <a:round/>
            <a:headEnd len="lg" w="lg" type="none"/>
            <a:tailEnd len="lg" w="lg" type="none"/>
          </a:ln>
        </p:spPr>
      </p:cxn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1"/>
                                        </p:tgtEl>
                                        <p:attrNameLst>
                                          <p:attrName>style.visibility</p:attrName>
                                        </p:attrNameLst>
                                      </p:cBhvr>
                                      <p:to>
                                        <p:strVal val="visible"/>
                                      </p:to>
                                    </p:set>
                                    <p:animEffect filter="fade" transition="in">
                                      <p:cBhvr>
                                        <p:cTn dur="1000"/>
                                        <p:tgtEl>
                                          <p:spTgt spid="711"/>
                                        </p:tgtEl>
                                      </p:cBhvr>
                                    </p:animEffect>
                                  </p:childTnLst>
                                </p:cTn>
                              </p:par>
                              <p:par>
                                <p:cTn fill="hold" nodeType="withEffect" presetClass="entr" presetID="10" presetSubtype="0">
                                  <p:stCondLst>
                                    <p:cond delay="0"/>
                                  </p:stCondLst>
                                  <p:childTnLst>
                                    <p:set>
                                      <p:cBhvr>
                                        <p:cTn dur="1" fill="hold">
                                          <p:stCondLst>
                                            <p:cond delay="0"/>
                                          </p:stCondLst>
                                        </p:cTn>
                                        <p:tgtEl>
                                          <p:spTgt spid="713"/>
                                        </p:tgtEl>
                                        <p:attrNameLst>
                                          <p:attrName>style.visibility</p:attrName>
                                        </p:attrNameLst>
                                      </p:cBhvr>
                                      <p:to>
                                        <p:strVal val="visible"/>
                                      </p:to>
                                    </p:set>
                                    <p:animEffect filter="fade" transition="in">
                                      <p:cBhvr>
                                        <p:cTn dur="1000"/>
                                        <p:tgtEl>
                                          <p:spTgt spid="713"/>
                                        </p:tgtEl>
                                      </p:cBhvr>
                                    </p:animEffect>
                                  </p:childTnLst>
                                </p:cTn>
                              </p:par>
                              <p:par>
                                <p:cTn fill="hold" nodeType="withEffect" presetClass="entr" presetID="10" presetSubtype="0">
                                  <p:stCondLst>
                                    <p:cond delay="0"/>
                                  </p:stCondLst>
                                  <p:childTnLst>
                                    <p:set>
                                      <p:cBhvr>
                                        <p:cTn dur="1" fill="hold">
                                          <p:stCondLst>
                                            <p:cond delay="0"/>
                                          </p:stCondLst>
                                        </p:cTn>
                                        <p:tgtEl>
                                          <p:spTgt spid="714"/>
                                        </p:tgtEl>
                                        <p:attrNameLst>
                                          <p:attrName>style.visibility</p:attrName>
                                        </p:attrNameLst>
                                      </p:cBhvr>
                                      <p:to>
                                        <p:strVal val="visible"/>
                                      </p:to>
                                    </p:set>
                                    <p:animEffect filter="fade" transition="in">
                                      <p:cBhvr>
                                        <p:cTn dur="1000"/>
                                        <p:tgtEl>
                                          <p:spTgt spid="714"/>
                                        </p:tgtEl>
                                      </p:cBhvr>
                                    </p:animEffect>
                                  </p:childTnLst>
                                </p:cTn>
                              </p:par>
                              <p:par>
                                <p:cTn fill="hold" nodeType="withEffect" presetClass="entr" presetID="10" presetSubtype="0">
                                  <p:stCondLst>
                                    <p:cond delay="0"/>
                                  </p:stCondLst>
                                  <p:childTnLst>
                                    <p:set>
                                      <p:cBhvr>
                                        <p:cTn dur="1" fill="hold">
                                          <p:stCondLst>
                                            <p:cond delay="0"/>
                                          </p:stCondLst>
                                        </p:cTn>
                                        <p:tgtEl>
                                          <p:spTgt spid="715"/>
                                        </p:tgtEl>
                                        <p:attrNameLst>
                                          <p:attrName>style.visibility</p:attrName>
                                        </p:attrNameLst>
                                      </p:cBhvr>
                                      <p:to>
                                        <p:strVal val="visible"/>
                                      </p:to>
                                    </p:set>
                                    <p:animEffect filter="fade" transition="in">
                                      <p:cBhvr>
                                        <p:cTn dur="1000"/>
                                        <p:tgtEl>
                                          <p:spTgt spid="715"/>
                                        </p:tgtEl>
                                      </p:cBhvr>
                                    </p:animEffect>
                                  </p:childTnLst>
                                </p:cTn>
                              </p:par>
                              <p:par>
                                <p:cTn fill="hold" nodeType="withEffect" presetClass="entr" presetID="10" presetSubtype="0">
                                  <p:stCondLst>
                                    <p:cond delay="0"/>
                                  </p:stCondLst>
                                  <p:childTnLst>
                                    <p:set>
                                      <p:cBhvr>
                                        <p:cTn dur="1" fill="hold">
                                          <p:stCondLst>
                                            <p:cond delay="0"/>
                                          </p:stCondLst>
                                        </p:cTn>
                                        <p:tgtEl>
                                          <p:spTgt spid="712"/>
                                        </p:tgtEl>
                                        <p:attrNameLst>
                                          <p:attrName>style.visibility</p:attrName>
                                        </p:attrNameLst>
                                      </p:cBhvr>
                                      <p:to>
                                        <p:strVal val="visible"/>
                                      </p:to>
                                    </p:set>
                                    <p:animEffect filter="fade" transition="in">
                                      <p:cBhvr>
                                        <p:cTn dur="1000"/>
                                        <p:tgtEl>
                                          <p:spTgt spid="7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9" name="Shape 719"/>
        <p:cNvGrpSpPr/>
        <p:nvPr/>
      </p:nvGrpSpPr>
      <p:grpSpPr>
        <a:xfrm>
          <a:off x="0" y="0"/>
          <a:ext cx="0" cy="0"/>
          <a:chOff x="0" y="0"/>
          <a:chExt cx="0" cy="0"/>
        </a:xfrm>
      </p:grpSpPr>
      <p:sp>
        <p:nvSpPr>
          <p:cNvPr id="720" name="Shape 720"/>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Big O!</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4" name="Shape 724"/>
        <p:cNvGrpSpPr/>
        <p:nvPr/>
      </p:nvGrpSpPr>
      <p:grpSpPr>
        <a:xfrm>
          <a:off x="0" y="0"/>
          <a:ext cx="0" cy="0"/>
          <a:chOff x="0" y="0"/>
          <a:chExt cx="0" cy="0"/>
        </a:xfrm>
      </p:grpSpPr>
      <p:sp>
        <p:nvSpPr>
          <p:cNvPr id="725" name="Shape 725"/>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Runtime analysis</a:t>
            </a:r>
          </a:p>
        </p:txBody>
      </p:sp>
      <p:sp>
        <p:nvSpPr>
          <p:cNvPr id="726" name="Shape 726"/>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Big O of Hashing</a:t>
            </a:r>
          </a:p>
          <a:p>
            <a:pPr lvl="0" rtl="0" algn="r">
              <a:spcBef>
                <a:spcPts val="0"/>
              </a:spcBef>
              <a:buNone/>
            </a:pPr>
            <a:r>
              <a:t/>
            </a:r>
            <a:endParaRPr b="1" sz="1600">
              <a:solidFill>
                <a:srgbClr val="E08686"/>
              </a:solidFill>
            </a:endParaRPr>
          </a:p>
        </p:txBody>
      </p:sp>
      <p:graphicFrame>
        <p:nvGraphicFramePr>
          <p:cNvPr id="727" name="Shape 727"/>
          <p:cNvGraphicFramePr/>
          <p:nvPr/>
        </p:nvGraphicFramePr>
        <p:xfrm>
          <a:off x="457200" y="1368579"/>
          <a:ext cx="3000000" cy="3000000"/>
        </p:xfrm>
        <a:graphic>
          <a:graphicData uri="http://schemas.openxmlformats.org/drawingml/2006/table">
            <a:tbl>
              <a:tblPr>
                <a:noFill/>
                <a:tableStyleId>{644E5298-1C1C-411A-B01C-D8CE43C4333D}</a:tableStyleId>
              </a:tblPr>
              <a:tblGrid>
                <a:gridCol w="1602000"/>
                <a:gridCol w="3363925"/>
                <a:gridCol w="3244325"/>
              </a:tblGrid>
              <a:tr h="666175">
                <a:tc>
                  <a:txBody>
                    <a:bodyPr>
                      <a:noAutofit/>
                    </a:bodyPr>
                    <a:lstStyle/>
                    <a:p>
                      <a:pPr rtl="0" algn="ctr">
                        <a:spcBef>
                          <a:spcPts val="0"/>
                        </a:spcBef>
                        <a:buNone/>
                      </a:pPr>
                      <a:r>
                        <a:t/>
                      </a:r>
                      <a:endParaRPr b="1" sz="2200"/>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b="1" lang="en" sz="2200"/>
                        <a:t>Chaining</a:t>
                      </a:r>
                    </a:p>
                  </a:txBody>
                  <a:tcPr marT="91425" marB="91425" marR="91425" marL="91425" anchor="ctr">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a:txBody>
                    <a:bodyPr>
                      <a:noAutofit/>
                    </a:bodyPr>
                    <a:lstStyle/>
                    <a:p>
                      <a:pPr algn="ctr">
                        <a:spcBef>
                          <a:spcPts val="0"/>
                        </a:spcBef>
                        <a:buNone/>
                      </a:pPr>
                      <a:r>
                        <a:rPr b="1" lang="en" sz="2200"/>
                        <a:t>Open Addressing</a:t>
                      </a:r>
                    </a:p>
                  </a:txBody>
                  <a:tcPr marT="91425" marB="91425" marR="91425" marL="91425" anchor="ctr">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r h="663425">
                <a:tc rowSpan="2">
                  <a:txBody>
                    <a:bodyPr>
                      <a:noAutofit/>
                    </a:bodyPr>
                    <a:lstStyle/>
                    <a:p>
                      <a:pPr rtl="0" algn="ctr">
                        <a:spcBef>
                          <a:spcPts val="0"/>
                        </a:spcBef>
                        <a:buNone/>
                      </a:pPr>
                      <a:r>
                        <a:rPr b="1" lang="en" sz="2200"/>
                        <a:t>Expected</a:t>
                      </a:r>
                    </a:p>
                  </a:txBody>
                  <a:tcPr marT="91425" marB="91425" marR="91425" marL="91425" anchor="ctr">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rowSpan="2">
                  <a:txBody>
                    <a:bodyPr>
                      <a:noAutofit/>
                    </a:bodyPr>
                    <a:lstStyle/>
                    <a:p>
                      <a:pPr rtl="0">
                        <a:spcBef>
                          <a:spcPts val="0"/>
                        </a:spcBef>
                        <a:buNone/>
                      </a:pPr>
                      <a:r>
                        <a:rPr lang="en" sz="2200"/>
                        <a:t>O(hash function) </a:t>
                      </a:r>
                    </a:p>
                    <a:p>
                      <a:pPr indent="-368300" lvl="0" marL="457200" rtl="0">
                        <a:spcBef>
                          <a:spcPts val="0"/>
                        </a:spcBef>
                        <a:buClr>
                          <a:srgbClr val="000000"/>
                        </a:buClr>
                        <a:buSzPct val="100000"/>
                        <a:buFont typeface="Arial"/>
                        <a:buChar char="+"/>
                      </a:pPr>
                      <a:r>
                        <a:rPr lang="en" sz="2200"/>
                        <a:t> O(load factor)</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rowSpan="2">
                  <a:txBody>
                    <a:bodyPr>
                      <a:noAutofit/>
                    </a:bodyPr>
                    <a:lstStyle/>
                    <a:p>
                      <a:pPr rtl="0">
                        <a:spcBef>
                          <a:spcPts val="0"/>
                        </a:spcBef>
                        <a:buNone/>
                      </a:pPr>
                      <a:r>
                        <a:rPr lang="en" sz="2200"/>
                        <a:t>O(hash function)</a:t>
                      </a:r>
                    </a:p>
                    <a:p>
                      <a:pPr lvl="0">
                        <a:spcBef>
                          <a:spcPts val="0"/>
                        </a:spcBef>
                        <a:buNone/>
                      </a:pPr>
                      <a:r>
                        <a:t/>
                      </a:r>
                      <a:endParaRPr sz="2200"/>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r h="663425">
                <a:tc vMerge="1"/>
                <a:tc vMerge="1"/>
                <a:tc vMerge="1"/>
              </a:tr>
              <a:tr h="663425">
                <a:tc rowSpan="2">
                  <a:txBody>
                    <a:bodyPr>
                      <a:noAutofit/>
                    </a:bodyPr>
                    <a:lstStyle/>
                    <a:p>
                      <a:pPr rtl="0" algn="ctr">
                        <a:spcBef>
                          <a:spcPts val="0"/>
                        </a:spcBef>
                        <a:buNone/>
                      </a:pPr>
                      <a:r>
                        <a:rPr b="1" lang="en" sz="2200">
                          <a:solidFill>
                            <a:schemeClr val="dk1"/>
                          </a:solidFill>
                        </a:rPr>
                        <a:t>Worst</a:t>
                      </a:r>
                    </a:p>
                  </a:txBody>
                  <a:tcPr marT="91425" marB="91425" marR="91425" marL="91425" anchor="ctr">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rowSpan="2">
                  <a:txBody>
                    <a:bodyPr>
                      <a:noAutofit/>
                    </a:bodyPr>
                    <a:lstStyle/>
                    <a:p>
                      <a:pPr rtl="0" algn="ctr">
                        <a:spcBef>
                          <a:spcPts val="0"/>
                        </a:spcBef>
                        <a:buNone/>
                      </a:pPr>
                      <a:r>
                        <a:rPr b="1" lang="en" sz="2200"/>
                        <a:t>O(n)</a:t>
                      </a:r>
                    </a:p>
                    <a:p>
                      <a:pPr>
                        <a:spcBef>
                          <a:spcPts val="0"/>
                        </a:spcBef>
                        <a:buNone/>
                      </a:pPr>
                      <a:r>
                        <a:rPr lang="en" sz="2200"/>
                        <a:t>(all elements in one bucket)</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c rowSpan="2">
                  <a:txBody>
                    <a:bodyPr>
                      <a:noAutofit/>
                    </a:bodyPr>
                    <a:lstStyle/>
                    <a:p>
                      <a:pPr lvl="0" rtl="0" algn="ctr">
                        <a:spcBef>
                          <a:spcPts val="0"/>
                        </a:spcBef>
                        <a:buClr>
                          <a:schemeClr val="dk1"/>
                        </a:buClr>
                        <a:buSzPct val="50000"/>
                        <a:buFont typeface="Arial"/>
                        <a:buNone/>
                      </a:pPr>
                      <a:r>
                        <a:rPr b="1" lang="en" sz="2200">
                          <a:solidFill>
                            <a:schemeClr val="dk1"/>
                          </a:solidFill>
                        </a:rPr>
                        <a:t>O(n)</a:t>
                      </a:r>
                    </a:p>
                    <a:p>
                      <a:pPr lvl="0">
                        <a:spcBef>
                          <a:spcPts val="0"/>
                        </a:spcBef>
                        <a:buNone/>
                      </a:pPr>
                      <a:r>
                        <a:rPr lang="en" sz="2200">
                          <a:solidFill>
                            <a:schemeClr val="dk1"/>
                          </a:solidFill>
                        </a:rPr>
                        <a:t>(array almost full)</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tcPr>
                </a:tc>
              </a:tr>
              <a:tr h="663425">
                <a:tc vMerge="1"/>
                <a:tc vMerge="1"/>
                <a:tc vMerge="1"/>
              </a:tr>
            </a:tbl>
          </a:graphicData>
        </a:graphic>
      </p:graphicFrame>
      <p:pic>
        <p:nvPicPr>
          <p:cNvPr id="728" name="Shape 728"/>
          <p:cNvPicPr preferRelativeResize="0"/>
          <p:nvPr/>
        </p:nvPicPr>
        <p:blipFill>
          <a:blip r:embed="rId3">
            <a:alphaModFix/>
          </a:blip>
          <a:stretch>
            <a:fillRect/>
          </a:stretch>
        </p:blipFill>
        <p:spPr>
          <a:xfrm>
            <a:off x="5938025" y="2396675"/>
            <a:ext cx="2139599" cy="694752"/>
          </a:xfrm>
          <a:prstGeom prst="rect">
            <a:avLst/>
          </a:prstGeom>
          <a:noFill/>
          <a:ln>
            <a:noFill/>
          </a:ln>
        </p:spPr>
      </p:pic>
      <p:sp>
        <p:nvSpPr>
          <p:cNvPr id="729" name="Shape 729"/>
          <p:cNvSpPr txBox="1"/>
          <p:nvPr/>
        </p:nvSpPr>
        <p:spPr>
          <a:xfrm>
            <a:off x="5550375" y="2561050"/>
            <a:ext cx="322200" cy="366000"/>
          </a:xfrm>
          <a:prstGeom prst="rect">
            <a:avLst/>
          </a:prstGeom>
          <a:noFill/>
          <a:ln>
            <a:noFill/>
          </a:ln>
        </p:spPr>
        <p:txBody>
          <a:bodyPr anchorCtr="0" anchor="ctr" bIns="91425" lIns="91425" rIns="91425" tIns="91425">
            <a:noAutofit/>
          </a:bodyPr>
          <a:lstStyle/>
          <a:p>
            <a:pPr>
              <a:spcBef>
                <a:spcPts val="0"/>
              </a:spcBef>
              <a:buNone/>
            </a:pPr>
            <a:r>
              <a:rPr lang="en" sz="2000"/>
              <a:t>+</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3" name="Shape 733"/>
        <p:cNvGrpSpPr/>
        <p:nvPr/>
      </p:nvGrpSpPr>
      <p:grpSpPr>
        <a:xfrm>
          <a:off x="0" y="0"/>
          <a:ext cx="0" cy="0"/>
          <a:chOff x="0" y="0"/>
          <a:chExt cx="0" cy="0"/>
        </a:xfrm>
      </p:grpSpPr>
      <p:sp>
        <p:nvSpPr>
          <p:cNvPr id="734" name="Shape 734"/>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Amortized runtime</a:t>
            </a:r>
          </a:p>
        </p:txBody>
      </p:sp>
      <p:sp>
        <p:nvSpPr>
          <p:cNvPr id="735" name="Shape 735"/>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Big O of Hashing</a:t>
            </a:r>
          </a:p>
          <a:p>
            <a:pPr lvl="0" rtl="0" algn="r">
              <a:spcBef>
                <a:spcPts val="0"/>
              </a:spcBef>
              <a:buClr>
                <a:schemeClr val="dk1"/>
              </a:buClr>
              <a:buFont typeface="Arial"/>
              <a:buNone/>
            </a:pPr>
            <a:r>
              <a:t/>
            </a:r>
            <a:endParaRPr b="1" sz="1600">
              <a:solidFill>
                <a:srgbClr val="E08686"/>
              </a:solidFill>
            </a:endParaRPr>
          </a:p>
          <a:p>
            <a:pPr lvl="0" rtl="0" algn="r">
              <a:spcBef>
                <a:spcPts val="0"/>
              </a:spcBef>
              <a:buNone/>
            </a:pPr>
            <a:r>
              <a:t/>
            </a:r>
            <a:endParaRPr b="1" sz="1600">
              <a:solidFill>
                <a:srgbClr val="E08686"/>
              </a:solidFill>
            </a:endParaRPr>
          </a:p>
        </p:txBody>
      </p:sp>
      <p:sp>
        <p:nvSpPr>
          <p:cNvPr id="736" name="Shape 736"/>
          <p:cNvSpPr txBox="1"/>
          <p:nvPr/>
        </p:nvSpPr>
        <p:spPr>
          <a:xfrm>
            <a:off x="457200" y="1332175"/>
            <a:ext cx="8008500" cy="1055399"/>
          </a:xfrm>
          <a:prstGeom prst="rect">
            <a:avLst/>
          </a:prstGeom>
          <a:noFill/>
          <a:ln>
            <a:noFill/>
          </a:ln>
        </p:spPr>
        <p:txBody>
          <a:bodyPr anchorCtr="0" anchor="t" bIns="91425" lIns="91425" rIns="91425" tIns="91425">
            <a:noAutofit/>
          </a:bodyPr>
          <a:lstStyle/>
          <a:p>
            <a:pPr rtl="0">
              <a:spcBef>
                <a:spcPts val="0"/>
              </a:spcBef>
              <a:buNone/>
            </a:pPr>
            <a:r>
              <a:rPr lang="en" sz="2000"/>
              <a:t>Insert n items: n + 2n (from copying) = 3n inserts →  O(3n) →  O(n)</a:t>
            </a:r>
          </a:p>
          <a:p>
            <a:pPr lvl="0" rtl="0">
              <a:spcBef>
                <a:spcPts val="0"/>
              </a:spcBef>
              <a:buNone/>
            </a:pPr>
            <a:r>
              <a:rPr lang="en" sz="2000"/>
              <a:t>Amortized to constant time per insert</a:t>
            </a:r>
          </a:p>
        </p:txBody>
      </p:sp>
      <p:graphicFrame>
        <p:nvGraphicFramePr>
          <p:cNvPr id="737" name="Shape 737"/>
          <p:cNvGraphicFramePr/>
          <p:nvPr/>
        </p:nvGraphicFramePr>
        <p:xfrm>
          <a:off x="841950" y="2066200"/>
          <a:ext cx="3000000" cy="3000000"/>
        </p:xfrm>
        <a:graphic>
          <a:graphicData uri="http://schemas.openxmlformats.org/drawingml/2006/table">
            <a:tbl>
              <a:tblPr>
                <a:noFill/>
                <a:tableStyleId>{4EE96886-B374-429C-9AC1-FDC696A37573}</a:tableStyleId>
              </a:tblPr>
              <a:tblGrid>
                <a:gridCol w="3619500"/>
                <a:gridCol w="3619500"/>
              </a:tblGrid>
              <a:tr h="266800">
                <a:tc>
                  <a:txBody>
                    <a:bodyPr>
                      <a:noAutofit/>
                    </a:bodyPr>
                    <a:lstStyle/>
                    <a:p>
                      <a:pPr>
                        <a:spcBef>
                          <a:spcPts val="0"/>
                        </a:spcBef>
                        <a:buNone/>
                      </a:pPr>
                      <a:r>
                        <a:t/>
                      </a:r>
                      <a:endParaRPr sz="1600"/>
                    </a:p>
                  </a:txBody>
                  <a:tcPr marT="91425" marB="91425" marR="91425" marL="91425">
                    <a:lnR cap="flat" w="9525">
                      <a:solidFill>
                        <a:srgbClr val="000000"/>
                      </a:solidFill>
                      <a:prstDash val="solid"/>
                      <a:round/>
                      <a:headEnd len="med" w="med" type="none"/>
                      <a:tailEnd len="med" w="med" type="none"/>
                    </a:lnR>
                    <a:solidFill>
                      <a:srgbClr val="1155CC"/>
                    </a:solidFill>
                  </a:tcPr>
                </a:tc>
                <a:tc>
                  <a:txBody>
                    <a:bodyPr>
                      <a:noAutofit/>
                    </a:bodyPr>
                    <a:lstStyle/>
                    <a:p>
                      <a:pPr>
                        <a:spcBef>
                          <a:spcPts val="0"/>
                        </a:spcBef>
                        <a:buNone/>
                      </a:pPr>
                      <a:r>
                        <a:rPr b="1" lang="en" sz="1600">
                          <a:solidFill>
                            <a:srgbClr val="FFFFFF"/>
                          </a:solidFill>
                        </a:rPr>
                        <a:t>Copying Work</a:t>
                      </a:r>
                    </a:p>
                  </a:txBody>
                  <a:tcPr marT="91425" marB="91425" marR="91425" marL="91425">
                    <a:lnL cap="flat" w="9525">
                      <a:solidFill>
                        <a:srgbClr val="000000"/>
                      </a:solidFill>
                      <a:prstDash val="solid"/>
                      <a:round/>
                      <a:headEnd len="med" w="med" type="none"/>
                      <a:tailEnd len="med" w="med" type="none"/>
                    </a:lnL>
                    <a:lnR cap="flat" w="9525">
                      <a:solidFill>
                        <a:srgbClr val="000000"/>
                      </a:solidFill>
                      <a:prstDash val="solid"/>
                      <a:round/>
                      <a:headEnd len="med" w="med" type="none"/>
                      <a:tailEnd len="med" w="med" type="none"/>
                    </a:lnR>
                    <a:lnT cap="flat" w="9525">
                      <a:solidFill>
                        <a:srgbClr val="000000"/>
                      </a:solidFill>
                      <a:prstDash val="solid"/>
                      <a:round/>
                      <a:headEnd len="med" w="med" type="none"/>
                      <a:tailEnd len="med" w="med" type="none"/>
                    </a:lnT>
                    <a:lnB cap="flat" w="9525">
                      <a:solidFill>
                        <a:srgbClr val="000000"/>
                      </a:solidFill>
                      <a:prstDash val="solid"/>
                      <a:round/>
                      <a:headEnd len="med" w="med" type="none"/>
                      <a:tailEnd len="med" w="med" type="none"/>
                    </a:lnB>
                    <a:solidFill>
                      <a:srgbClr val="1155CC"/>
                    </a:solidFill>
                  </a:tcPr>
                </a:tc>
              </a:tr>
              <a:tr h="266800">
                <a:tc>
                  <a:txBody>
                    <a:bodyPr>
                      <a:noAutofit/>
                    </a:bodyPr>
                    <a:lstStyle/>
                    <a:p>
                      <a:pPr>
                        <a:spcBef>
                          <a:spcPts val="0"/>
                        </a:spcBef>
                        <a:buNone/>
                      </a:pPr>
                      <a:r>
                        <a:rPr lang="en" sz="1600"/>
                        <a:t>Everything has just been copied</a:t>
                      </a:r>
                    </a:p>
                  </a:txBody>
                  <a:tcPr marT="91425" marB="91425" marR="91425" marL="91425">
                    <a:solidFill>
                      <a:srgbClr val="C9DAF8"/>
                    </a:solidFill>
                  </a:tcPr>
                </a:tc>
                <a:tc>
                  <a:txBody>
                    <a:bodyPr>
                      <a:noAutofit/>
                    </a:bodyPr>
                    <a:lstStyle/>
                    <a:p>
                      <a:pPr>
                        <a:spcBef>
                          <a:spcPts val="0"/>
                        </a:spcBef>
                        <a:buNone/>
                      </a:pPr>
                      <a:r>
                        <a:rPr lang="en" sz="1600"/>
                        <a:t>n inserts</a:t>
                      </a:r>
                    </a:p>
                  </a:txBody>
                  <a:tcPr marT="91425" marB="91425" marR="91425" marL="91425">
                    <a:lnT cap="flat" w="9525">
                      <a:solidFill>
                        <a:srgbClr val="000000"/>
                      </a:solidFill>
                      <a:prstDash val="solid"/>
                      <a:round/>
                      <a:headEnd len="med" w="med" type="none"/>
                      <a:tailEnd len="med" w="med" type="none"/>
                    </a:lnT>
                    <a:solidFill>
                      <a:srgbClr val="C9DAF8"/>
                    </a:solidFill>
                  </a:tcPr>
                </a:tc>
              </a:tr>
              <a:tr h="266800">
                <a:tc>
                  <a:txBody>
                    <a:bodyPr>
                      <a:noAutofit/>
                    </a:bodyPr>
                    <a:lstStyle/>
                    <a:p>
                      <a:pPr>
                        <a:spcBef>
                          <a:spcPts val="0"/>
                        </a:spcBef>
                        <a:buNone/>
                      </a:pPr>
                      <a:r>
                        <a:rPr lang="en" sz="1600"/>
                        <a:t>Half were copied in previous doubling</a:t>
                      </a:r>
                    </a:p>
                  </a:txBody>
                  <a:tcPr marT="91425" marB="91425" marR="91425" marL="91425">
                    <a:solidFill>
                      <a:srgbClr val="A4C2F4"/>
                    </a:solidFill>
                  </a:tcPr>
                </a:tc>
                <a:tc>
                  <a:txBody>
                    <a:bodyPr>
                      <a:noAutofit/>
                    </a:bodyPr>
                    <a:lstStyle/>
                    <a:p>
                      <a:pPr>
                        <a:spcBef>
                          <a:spcPts val="0"/>
                        </a:spcBef>
                        <a:buNone/>
                      </a:pPr>
                      <a:r>
                        <a:rPr lang="en" sz="1600"/>
                        <a:t>n/2 inserts</a:t>
                      </a:r>
                    </a:p>
                  </a:txBody>
                  <a:tcPr marT="91425" marB="91425" marR="91425" marL="91425">
                    <a:solidFill>
                      <a:srgbClr val="A4C2F4"/>
                    </a:solidFill>
                  </a:tcPr>
                </a:tc>
              </a:tr>
              <a:tr h="409275">
                <a:tc>
                  <a:txBody>
                    <a:bodyPr>
                      <a:noAutofit/>
                    </a:bodyPr>
                    <a:lstStyle/>
                    <a:p>
                      <a:pPr>
                        <a:spcBef>
                          <a:spcPts val="0"/>
                        </a:spcBef>
                        <a:buNone/>
                      </a:pPr>
                      <a:r>
                        <a:rPr lang="en" sz="1600"/>
                        <a:t>Half of those were copied in doubling before previous one</a:t>
                      </a:r>
                    </a:p>
                  </a:txBody>
                  <a:tcPr marT="91425" marB="91425" marR="91425" marL="91425">
                    <a:solidFill>
                      <a:srgbClr val="C9DAF8"/>
                    </a:solidFill>
                  </a:tcPr>
                </a:tc>
                <a:tc>
                  <a:txBody>
                    <a:bodyPr>
                      <a:noAutofit/>
                    </a:bodyPr>
                    <a:lstStyle/>
                    <a:p>
                      <a:pPr>
                        <a:spcBef>
                          <a:spcPts val="0"/>
                        </a:spcBef>
                        <a:buNone/>
                      </a:pPr>
                      <a:r>
                        <a:rPr lang="en" sz="1600"/>
                        <a:t>n/4 inserts</a:t>
                      </a:r>
                    </a:p>
                  </a:txBody>
                  <a:tcPr marT="91425" marB="91425" marR="91425" marL="91425">
                    <a:solidFill>
                      <a:srgbClr val="C9DAF8"/>
                    </a:solidFill>
                  </a:tcPr>
                </a:tc>
              </a:tr>
              <a:tr h="266800">
                <a:tc>
                  <a:txBody>
                    <a:bodyPr>
                      <a:noAutofit/>
                    </a:bodyPr>
                    <a:lstStyle/>
                    <a:p>
                      <a:pPr>
                        <a:spcBef>
                          <a:spcPts val="0"/>
                        </a:spcBef>
                        <a:buNone/>
                      </a:pPr>
                      <a:r>
                        <a:rPr lang="en" sz="1600"/>
                        <a:t>...</a:t>
                      </a:r>
                    </a:p>
                  </a:txBody>
                  <a:tcPr marT="91425" marB="91425" marR="91425" marL="91425">
                    <a:solidFill>
                      <a:srgbClr val="A4C2F4"/>
                    </a:solidFill>
                  </a:tcPr>
                </a:tc>
                <a:tc>
                  <a:txBody>
                    <a:bodyPr>
                      <a:noAutofit/>
                    </a:bodyPr>
                    <a:lstStyle/>
                    <a:p>
                      <a:pPr>
                        <a:spcBef>
                          <a:spcPts val="0"/>
                        </a:spcBef>
                        <a:buNone/>
                      </a:pPr>
                      <a:r>
                        <a:rPr lang="en" sz="1600"/>
                        <a:t>...</a:t>
                      </a:r>
                    </a:p>
                  </a:txBody>
                  <a:tcPr marT="91425" marB="91425" marR="91425" marL="91425">
                    <a:solidFill>
                      <a:srgbClr val="A4C2F4"/>
                    </a:solidFill>
                  </a:tcPr>
                </a:tc>
              </a:tr>
              <a:tr h="266800">
                <a:tc>
                  <a:txBody>
                    <a:bodyPr>
                      <a:noAutofit/>
                    </a:bodyPr>
                    <a:lstStyle/>
                    <a:p>
                      <a:pPr>
                        <a:spcBef>
                          <a:spcPts val="0"/>
                        </a:spcBef>
                        <a:buNone/>
                      </a:pPr>
                      <a:r>
                        <a:rPr lang="en" sz="1600"/>
                        <a:t>Total work</a:t>
                      </a:r>
                    </a:p>
                  </a:txBody>
                  <a:tcPr marT="91425" marB="91425" marR="91425" marL="91425">
                    <a:solidFill>
                      <a:srgbClr val="C9DAF8"/>
                    </a:solidFill>
                  </a:tcPr>
                </a:tc>
                <a:tc>
                  <a:txBody>
                    <a:bodyPr>
                      <a:noAutofit/>
                    </a:bodyPr>
                    <a:lstStyle/>
                    <a:p>
                      <a:pPr>
                        <a:spcBef>
                          <a:spcPts val="0"/>
                        </a:spcBef>
                        <a:buNone/>
                      </a:pPr>
                      <a:r>
                        <a:rPr lang="en" sz="1600"/>
                        <a:t>n + n/2 + n/4 + … ≤ 2n</a:t>
                      </a:r>
                    </a:p>
                  </a:txBody>
                  <a:tcPr marT="91425" marB="91425" marR="91425" marL="91425">
                    <a:solidFill>
                      <a:srgbClr val="C9DAF8"/>
                    </a:solidFill>
                  </a:tcPr>
                </a:tc>
              </a:tr>
            </a:tbl>
          </a:graphicData>
        </a:graphic>
      </p:graphicFrame>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Hashing 101</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1" name="Shape 741"/>
        <p:cNvGrpSpPr/>
        <p:nvPr/>
      </p:nvGrpSpPr>
      <p:grpSpPr>
        <a:xfrm>
          <a:off x="0" y="0"/>
          <a:ext cx="0" cy="0"/>
          <a:chOff x="0" y="0"/>
          <a:chExt cx="0" cy="0"/>
        </a:xfrm>
      </p:grpSpPr>
      <p:sp>
        <p:nvSpPr>
          <p:cNvPr id="742" name="Shape 742"/>
          <p:cNvSpPr txBox="1"/>
          <p:nvPr>
            <p:ph type="ctrTitle"/>
          </p:nvPr>
        </p:nvSpPr>
        <p:spPr>
          <a:xfrm>
            <a:off x="457200" y="2159857"/>
            <a:ext cx="8229600" cy="823799"/>
          </a:xfrm>
          <a:prstGeom prst="rect">
            <a:avLst/>
          </a:prstGeom>
          <a:noFill/>
          <a:ln>
            <a:noFill/>
          </a:ln>
        </p:spPr>
        <p:txBody>
          <a:bodyPr anchorCtr="0" anchor="b" bIns="91425" lIns="91425" rIns="91425" tIns="91425">
            <a:noAutofit/>
          </a:bodyPr>
          <a:lstStyle/>
          <a:p>
            <a:pPr lvl="0" rtl="0" algn="ctr">
              <a:spcBef>
                <a:spcPts val="0"/>
              </a:spcBef>
              <a:buNone/>
            </a:pPr>
            <a:r>
              <a:rPr lang="en" sz="4800"/>
              <a:t>Hash Functions</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6" name="Shape 746"/>
        <p:cNvGrpSpPr/>
        <p:nvPr/>
      </p:nvGrpSpPr>
      <p:grpSpPr>
        <a:xfrm>
          <a:off x="0" y="0"/>
          <a:ext cx="0" cy="0"/>
          <a:chOff x="0" y="0"/>
          <a:chExt cx="0" cy="0"/>
        </a:xfrm>
      </p:grpSpPr>
      <p:sp>
        <p:nvSpPr>
          <p:cNvPr id="747" name="Shape 747"/>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Requirements</a:t>
            </a:r>
          </a:p>
        </p:txBody>
      </p:sp>
      <p:sp>
        <p:nvSpPr>
          <p:cNvPr id="748" name="Shape 748"/>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sp>
        <p:nvSpPr>
          <p:cNvPr id="749" name="Shape 749"/>
          <p:cNvSpPr txBox="1"/>
          <p:nvPr/>
        </p:nvSpPr>
        <p:spPr>
          <a:xfrm>
            <a:off x="457200" y="1332175"/>
            <a:ext cx="8231399" cy="2043600"/>
          </a:xfrm>
          <a:prstGeom prst="rect">
            <a:avLst/>
          </a:prstGeom>
          <a:noFill/>
          <a:ln>
            <a:noFill/>
          </a:ln>
        </p:spPr>
        <p:txBody>
          <a:bodyPr anchorCtr="0" anchor="t" bIns="91425" lIns="91425" rIns="91425" tIns="91425">
            <a:noAutofit/>
          </a:bodyPr>
          <a:lstStyle/>
          <a:p>
            <a:pPr lvl="0" rtl="0">
              <a:spcBef>
                <a:spcPts val="0"/>
              </a:spcBef>
              <a:buNone/>
            </a:pPr>
            <a:r>
              <a:rPr lang="en" sz="2000"/>
              <a:t>Hash functions MUST:</a:t>
            </a:r>
          </a:p>
          <a:p>
            <a:pPr indent="-355600" lvl="0" marL="457200" rtl="0">
              <a:spcBef>
                <a:spcPts val="0"/>
              </a:spcBef>
              <a:buClr>
                <a:srgbClr val="000000"/>
              </a:buClr>
              <a:buSzPct val="100000"/>
              <a:buFont typeface="Arial"/>
              <a:buChar char="●"/>
            </a:pPr>
            <a:r>
              <a:rPr lang="en" sz="2000"/>
              <a:t>have the same hash for two equal objects</a:t>
            </a:r>
          </a:p>
          <a:p>
            <a:pPr indent="-355600" lvl="1" marL="914400" rtl="0">
              <a:spcBef>
                <a:spcPts val="0"/>
              </a:spcBef>
              <a:buClr>
                <a:srgbClr val="000000"/>
              </a:buClr>
              <a:buSzPct val="100000"/>
              <a:buFont typeface="Arial"/>
              <a:buChar char="○"/>
            </a:pPr>
            <a:r>
              <a:rPr lang="en" sz="2000"/>
              <a:t>In Java: if </a:t>
            </a:r>
            <a:r>
              <a:rPr lang="en" sz="2000">
                <a:latin typeface="Courier New"/>
                <a:ea typeface="Courier New"/>
                <a:cs typeface="Courier New"/>
                <a:sym typeface="Courier New"/>
              </a:rPr>
              <a:t>a.equals(b)</a:t>
            </a:r>
            <a:r>
              <a:rPr lang="en" sz="2000"/>
              <a:t>, then </a:t>
            </a:r>
          </a:p>
          <a:p>
            <a:pPr indent="457200" lvl="0" marL="914400" rtl="0">
              <a:spcBef>
                <a:spcPts val="0"/>
              </a:spcBef>
              <a:buNone/>
            </a:pPr>
            <a:r>
              <a:rPr lang="en" sz="2000">
                <a:latin typeface="Courier New"/>
                <a:ea typeface="Courier New"/>
                <a:cs typeface="Courier New"/>
                <a:sym typeface="Courier New"/>
              </a:rPr>
              <a:t>a.hashCode() == b.hashCode()</a:t>
            </a:r>
          </a:p>
          <a:p>
            <a:pPr indent="-355600" lvl="1" marL="914400" rtl="0">
              <a:spcBef>
                <a:spcPts val="0"/>
              </a:spcBef>
              <a:buClr>
                <a:srgbClr val="000000"/>
              </a:buClr>
              <a:buSzPct val="100000"/>
              <a:buFont typeface="Arial"/>
              <a:buChar char="○"/>
            </a:pPr>
            <a:r>
              <a:rPr lang="en" sz="2000"/>
              <a:t>if you override equals and plan on using object in a HashMap or HashSet, override hashCode too!</a:t>
            </a:r>
          </a:p>
          <a:p>
            <a:pPr lvl="0" marR="0" rtl="0" algn="l">
              <a:lnSpc>
                <a:spcPct val="100000"/>
              </a:lnSpc>
              <a:spcBef>
                <a:spcPts val="0"/>
              </a:spcBef>
              <a:spcAft>
                <a:spcPts val="0"/>
              </a:spcAft>
              <a:buNone/>
            </a:pPr>
            <a:r>
              <a:t/>
            </a:r>
            <a:endParaRPr sz="2000">
              <a:solidFill>
                <a:schemeClr val="dk1"/>
              </a:solidFill>
            </a:endParaRPr>
          </a:p>
        </p:txBody>
      </p:sp>
      <p:sp>
        <p:nvSpPr>
          <p:cNvPr id="750" name="Shape 750"/>
          <p:cNvSpPr txBox="1"/>
          <p:nvPr/>
        </p:nvSpPr>
        <p:spPr>
          <a:xfrm>
            <a:off x="457050" y="3458100"/>
            <a:ext cx="8231700" cy="1320600"/>
          </a:xfrm>
          <a:prstGeom prst="rect">
            <a:avLst/>
          </a:prstGeom>
          <a:noFill/>
          <a:ln>
            <a:noFill/>
          </a:ln>
        </p:spPr>
        <p:txBody>
          <a:bodyPr anchorCtr="0" anchor="t" bIns="91425" lIns="91425" rIns="91425" tIns="91425">
            <a:noAutofit/>
          </a:bodyPr>
          <a:lstStyle/>
          <a:p>
            <a:pPr indent="-355600" lvl="0" marL="457200" rtl="0">
              <a:spcBef>
                <a:spcPts val="0"/>
              </a:spcBef>
              <a:buClr>
                <a:schemeClr val="dk1"/>
              </a:buClr>
              <a:buSzPct val="100000"/>
              <a:buFont typeface="Arial"/>
              <a:buChar char="●"/>
            </a:pPr>
            <a:r>
              <a:rPr lang="en" sz="2000">
                <a:solidFill>
                  <a:schemeClr val="dk1"/>
                </a:solidFill>
              </a:rPr>
              <a:t>be deterministic</a:t>
            </a:r>
          </a:p>
          <a:p>
            <a:pPr indent="-355600" lvl="1" marL="914400" rtl="0">
              <a:spcBef>
                <a:spcPts val="0"/>
              </a:spcBef>
              <a:buClr>
                <a:schemeClr val="dk1"/>
              </a:buClr>
              <a:buSzPct val="100000"/>
              <a:buFont typeface="Arial"/>
              <a:buChar char="○"/>
            </a:pPr>
            <a:r>
              <a:rPr lang="en" sz="2000">
                <a:solidFill>
                  <a:schemeClr val="dk1"/>
                </a:solidFill>
              </a:rPr>
              <a:t>calling hashCode on the same object should return the same integer </a:t>
            </a:r>
          </a:p>
          <a:p>
            <a:pPr indent="-355600" lvl="2" marL="1371600" rtl="0">
              <a:spcBef>
                <a:spcPts val="0"/>
              </a:spcBef>
              <a:buClr>
                <a:schemeClr val="dk1"/>
              </a:buClr>
              <a:buSzPct val="100000"/>
              <a:buFont typeface="Arial"/>
              <a:buChar char="■"/>
            </a:pPr>
            <a:r>
              <a:rPr lang="en" sz="2000">
                <a:solidFill>
                  <a:schemeClr val="dk1"/>
                </a:solidFill>
              </a:rPr>
              <a:t>important to have immutable values if you override equals!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0"/>
                                        </p:tgtEl>
                                        <p:attrNameLst>
                                          <p:attrName>style.visibility</p:attrName>
                                        </p:attrNameLst>
                                      </p:cBhvr>
                                      <p:to>
                                        <p:strVal val="visible"/>
                                      </p:to>
                                    </p:set>
                                    <p:animEffect filter="fade" transition="in">
                                      <p:cBhvr>
                                        <p:cTn dur="1000"/>
                                        <p:tgtEl>
                                          <p:spTgt spid="7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4" name="Shape 754"/>
        <p:cNvGrpSpPr/>
        <p:nvPr/>
      </p:nvGrpSpPr>
      <p:grpSpPr>
        <a:xfrm>
          <a:off x="0" y="0"/>
          <a:ext cx="0" cy="0"/>
          <a:chOff x="0" y="0"/>
          <a:chExt cx="0" cy="0"/>
        </a:xfrm>
      </p:grpSpPr>
      <p:sp>
        <p:nvSpPr>
          <p:cNvPr id="755" name="Shape 755"/>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Good hash functions</a:t>
            </a:r>
          </a:p>
        </p:txBody>
      </p:sp>
      <p:sp>
        <p:nvSpPr>
          <p:cNvPr id="756" name="Shape 756"/>
          <p:cNvSpPr txBox="1"/>
          <p:nvPr/>
        </p:nvSpPr>
        <p:spPr>
          <a:xfrm>
            <a:off x="457200" y="1332175"/>
            <a:ext cx="7202100" cy="3210599"/>
          </a:xfrm>
          <a:prstGeom prst="rect">
            <a:avLst/>
          </a:prstGeom>
          <a:noFill/>
          <a:ln>
            <a:noFill/>
          </a:ln>
        </p:spPr>
        <p:txBody>
          <a:bodyPr anchorCtr="0" anchor="t" bIns="91425" lIns="91425" rIns="91425" tIns="91425">
            <a:noAutofit/>
          </a:bodyPr>
          <a:lstStyle/>
          <a:p>
            <a:pPr indent="-355600" lvl="0" marL="457200" rtl="0">
              <a:spcBef>
                <a:spcPts val="0"/>
              </a:spcBef>
              <a:buClr>
                <a:srgbClr val="000000"/>
              </a:buClr>
              <a:buSzPct val="100000"/>
              <a:buFont typeface="Arial"/>
              <a:buChar char="●"/>
            </a:pPr>
            <a:r>
              <a:rPr lang="en" sz="2000"/>
              <a:t>As often as possible, if !a.equals(b), then a.hashCode() != b.hashCode()</a:t>
            </a:r>
          </a:p>
          <a:p>
            <a:pPr indent="-355600" lvl="1" marL="914400" rtl="0">
              <a:spcBef>
                <a:spcPts val="0"/>
              </a:spcBef>
              <a:buClr>
                <a:srgbClr val="000000"/>
              </a:buClr>
              <a:buSzPct val="100000"/>
              <a:buFont typeface="Arial"/>
              <a:buChar char="○"/>
            </a:pPr>
            <a:r>
              <a:rPr lang="en" sz="2000"/>
              <a:t>this helps avoid collisions and clustering</a:t>
            </a:r>
          </a:p>
          <a:p>
            <a:pPr indent="-355600" lvl="0" marL="457200" rtl="0">
              <a:spcBef>
                <a:spcPts val="0"/>
              </a:spcBef>
              <a:buClr>
                <a:srgbClr val="000000"/>
              </a:buClr>
              <a:buSzPct val="100000"/>
              <a:buFont typeface="Arial"/>
              <a:buChar char="●"/>
            </a:pPr>
            <a:r>
              <a:rPr lang="en" sz="2000"/>
              <a:t>Good distribution of hash values across all possible keys</a:t>
            </a:r>
          </a:p>
          <a:p>
            <a:pPr indent="-355600" lvl="0" marL="457200" rtl="0">
              <a:spcBef>
                <a:spcPts val="0"/>
              </a:spcBef>
              <a:buClr>
                <a:srgbClr val="000000"/>
              </a:buClr>
              <a:buSzPct val="100000"/>
              <a:buFont typeface="Arial"/>
              <a:buChar char="●"/>
            </a:pPr>
            <a:r>
              <a:rPr lang="en" sz="2000"/>
              <a:t>FAST. add, contains, and remove are proportional to speed of hash function</a:t>
            </a:r>
          </a:p>
          <a:p>
            <a:pPr rtl="0">
              <a:spcBef>
                <a:spcPts val="0"/>
              </a:spcBef>
              <a:buNone/>
            </a:pPr>
            <a:r>
              <a:t/>
            </a:r>
            <a:endParaRPr sz="2000"/>
          </a:p>
          <a:p>
            <a:pPr lvl="0" rtl="0">
              <a:spcBef>
                <a:spcPts val="0"/>
              </a:spcBef>
              <a:buNone/>
            </a:pPr>
            <a:r>
              <a:rPr lang="en" sz="2000"/>
              <a:t>A bad hash function won’t break a hash set but it could seriously slow it down</a:t>
            </a:r>
          </a:p>
        </p:txBody>
      </p:sp>
      <p:sp>
        <p:nvSpPr>
          <p:cNvPr id="757" name="Shape 757"/>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1" name="Shape 761"/>
        <p:cNvGrpSpPr/>
        <p:nvPr/>
      </p:nvGrpSpPr>
      <p:grpSpPr>
        <a:xfrm>
          <a:off x="0" y="0"/>
          <a:ext cx="0" cy="0"/>
          <a:chOff x="0" y="0"/>
          <a:chExt cx="0" cy="0"/>
        </a:xfrm>
      </p:grpSpPr>
      <p:sp>
        <p:nvSpPr>
          <p:cNvPr id="762" name="Shape 762"/>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String.hashCode()</a:t>
            </a:r>
          </a:p>
        </p:txBody>
      </p:sp>
      <p:sp>
        <p:nvSpPr>
          <p:cNvPr id="763" name="Shape 763"/>
          <p:cNvSpPr txBox="1"/>
          <p:nvPr/>
        </p:nvSpPr>
        <p:spPr>
          <a:xfrm>
            <a:off x="457200" y="1332175"/>
            <a:ext cx="8357399" cy="3210599"/>
          </a:xfrm>
          <a:prstGeom prst="rect">
            <a:avLst/>
          </a:prstGeom>
          <a:noFill/>
          <a:ln>
            <a:noFill/>
          </a:ln>
        </p:spPr>
        <p:txBody>
          <a:bodyPr anchorCtr="0" anchor="t" bIns="91425" lIns="91425" rIns="91425" tIns="91425">
            <a:noAutofit/>
          </a:bodyPr>
          <a:lstStyle/>
          <a:p>
            <a:pPr rtl="0">
              <a:spcBef>
                <a:spcPts val="0"/>
              </a:spcBef>
              <a:buNone/>
            </a:pPr>
            <a:r>
              <a:rPr b="1" i="1" lang="en" sz="2000"/>
              <a:t>Don’t hash very long strings, not O(1) but O(length of string)!</a:t>
            </a:r>
          </a:p>
          <a:p>
            <a:pPr rtl="0">
              <a:spcBef>
                <a:spcPts val="0"/>
              </a:spcBef>
              <a:buNone/>
            </a:pPr>
            <a:r>
              <a:t/>
            </a:r>
            <a:endParaRPr sz="2000"/>
          </a:p>
          <a:p>
            <a:pPr rtl="0">
              <a:spcBef>
                <a:spcPts val="0"/>
              </a:spcBef>
              <a:buNone/>
            </a:pPr>
            <a:r>
              <a:t/>
            </a:r>
            <a:endParaRPr sz="2000"/>
          </a:p>
          <a:p>
            <a:pPr rtl="0">
              <a:spcBef>
                <a:spcPts val="0"/>
              </a:spcBef>
              <a:buNone/>
            </a:pPr>
            <a:r>
              <a:rPr lang="en" sz="2000">
                <a:solidFill>
                  <a:srgbClr val="38761D"/>
                </a:solidFill>
                <a:latin typeface="Courier New"/>
                <a:ea typeface="Courier New"/>
                <a:cs typeface="Courier New"/>
                <a:sym typeface="Courier New"/>
              </a:rPr>
              <a:t>/** Returns a hash code for this string.</a:t>
            </a:r>
          </a:p>
          <a:p>
            <a:pPr rtl="0">
              <a:spcBef>
                <a:spcPts val="0"/>
              </a:spcBef>
              <a:buNone/>
            </a:pPr>
            <a:r>
              <a:rPr lang="en" sz="2000">
                <a:solidFill>
                  <a:srgbClr val="38761D"/>
                </a:solidFill>
                <a:latin typeface="Courier New"/>
                <a:ea typeface="Courier New"/>
                <a:cs typeface="Courier New"/>
                <a:sym typeface="Courier New"/>
              </a:rPr>
              <a:t> *  Computes it as </a:t>
            </a:r>
          </a:p>
          <a:p>
            <a:pPr rtl="0">
              <a:spcBef>
                <a:spcPts val="0"/>
              </a:spcBef>
              <a:buNone/>
            </a:pPr>
            <a:r>
              <a:rPr lang="en" sz="2000">
                <a:solidFill>
                  <a:srgbClr val="38761D"/>
                </a:solidFill>
                <a:latin typeface="Courier New"/>
                <a:ea typeface="Courier New"/>
                <a:cs typeface="Courier New"/>
                <a:sym typeface="Courier New"/>
              </a:rPr>
              <a:t> *    </a:t>
            </a:r>
            <a:r>
              <a:rPr b="1" lang="en" sz="2000">
                <a:solidFill>
                  <a:srgbClr val="38761D"/>
                </a:solidFill>
                <a:latin typeface="Courier New"/>
                <a:ea typeface="Courier New"/>
                <a:cs typeface="Courier New"/>
                <a:sym typeface="Courier New"/>
              </a:rPr>
              <a:t>s[0]*31^(n-1) + s[1]*31^(n-2) + ... + s[n-1]</a:t>
            </a:r>
            <a:r>
              <a:rPr lang="en" sz="2000">
                <a:solidFill>
                  <a:srgbClr val="38761D"/>
                </a:solidFill>
                <a:latin typeface="Courier New"/>
                <a:ea typeface="Courier New"/>
                <a:cs typeface="Courier New"/>
                <a:sym typeface="Courier New"/>
              </a:rPr>
              <a:t>  </a:t>
            </a:r>
          </a:p>
          <a:p>
            <a:pPr lvl="0" rtl="0">
              <a:spcBef>
                <a:spcPts val="0"/>
              </a:spcBef>
              <a:buNone/>
            </a:pPr>
            <a:r>
              <a:rPr lang="en" sz="2000">
                <a:solidFill>
                  <a:srgbClr val="38761D"/>
                </a:solidFill>
                <a:latin typeface="Courier New"/>
                <a:ea typeface="Courier New"/>
                <a:cs typeface="Courier New"/>
                <a:sym typeface="Courier New"/>
              </a:rPr>
              <a:t> *  using int arithmetic.</a:t>
            </a:r>
          </a:p>
          <a:p>
            <a:pPr rtl="0">
              <a:spcBef>
                <a:spcPts val="0"/>
              </a:spcBef>
              <a:buNone/>
            </a:pPr>
            <a:r>
              <a:rPr lang="en" sz="2000">
                <a:solidFill>
                  <a:srgbClr val="38761D"/>
                </a:solidFill>
                <a:latin typeface="Courier New"/>
                <a:ea typeface="Courier New"/>
                <a:cs typeface="Courier New"/>
                <a:sym typeface="Courier New"/>
              </a:rPr>
              <a:t> */</a:t>
            </a:r>
          </a:p>
          <a:p>
            <a:pPr lvl="0" rtl="0">
              <a:spcBef>
                <a:spcPts val="0"/>
              </a:spcBef>
              <a:buNone/>
            </a:pPr>
            <a:r>
              <a:rPr lang="en" sz="2000">
                <a:solidFill>
                  <a:srgbClr val="1155CC"/>
                </a:solidFill>
                <a:latin typeface="Courier New"/>
                <a:ea typeface="Courier New"/>
                <a:cs typeface="Courier New"/>
                <a:sym typeface="Courier New"/>
              </a:rPr>
              <a:t>public int hashCode() { ... }</a:t>
            </a:r>
          </a:p>
        </p:txBody>
      </p:sp>
      <p:sp>
        <p:nvSpPr>
          <p:cNvPr id="764" name="Shape 764"/>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8" name="Shape 768"/>
        <p:cNvGrpSpPr/>
        <p:nvPr/>
      </p:nvGrpSpPr>
      <p:grpSpPr>
        <a:xfrm>
          <a:off x="0" y="0"/>
          <a:ext cx="0" cy="0"/>
          <a:chOff x="0" y="0"/>
          <a:chExt cx="0" cy="0"/>
        </a:xfrm>
      </p:grpSpPr>
      <p:sp>
        <p:nvSpPr>
          <p:cNvPr id="769" name="Shape 769"/>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Designing good hash functions</a:t>
            </a:r>
          </a:p>
        </p:txBody>
      </p:sp>
      <p:sp>
        <p:nvSpPr>
          <p:cNvPr id="770" name="Shape 770"/>
          <p:cNvSpPr txBox="1"/>
          <p:nvPr/>
        </p:nvSpPr>
        <p:spPr>
          <a:xfrm>
            <a:off x="457200" y="1332175"/>
            <a:ext cx="8467799" cy="3531000"/>
          </a:xfrm>
          <a:prstGeom prst="rect">
            <a:avLst/>
          </a:prstGeom>
          <a:noFill/>
          <a:ln>
            <a:noFill/>
          </a:ln>
        </p:spPr>
        <p:txBody>
          <a:bodyPr anchorCtr="0" anchor="t" bIns="91425" lIns="91425" rIns="91425" tIns="91425">
            <a:noAutofit/>
          </a:bodyPr>
          <a:lstStyle/>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class Thingy {</a:t>
            </a:r>
          </a:p>
          <a:p>
            <a:pPr lvl="0" rtl="0">
              <a:spcBef>
                <a:spcPts val="0"/>
              </a:spcBef>
              <a:buNone/>
            </a:pPr>
            <a:r>
              <a:rPr b="1" lang="en" sz="2000">
                <a:solidFill>
                  <a:srgbClr val="1155CC"/>
                </a:solidFill>
                <a:latin typeface="Courier New"/>
                <a:ea typeface="Courier New"/>
                <a:cs typeface="Courier New"/>
                <a:sym typeface="Courier New"/>
              </a:rPr>
              <a:t>	private String s1, s2;</a:t>
            </a:r>
          </a:p>
          <a:p>
            <a:pPr lvl="0" rtl="0">
              <a:spcBef>
                <a:spcPts val="0"/>
              </a:spcBef>
              <a:buNone/>
            </a:pPr>
            <a:r>
              <a:t/>
            </a:r>
            <a:endParaRPr b="1" sz="2000">
              <a:solidFill>
                <a:srgbClr val="1155CC"/>
              </a:solidFill>
              <a:latin typeface="Courier New"/>
              <a:ea typeface="Courier New"/>
              <a:cs typeface="Courier New"/>
              <a:sym typeface="Courier New"/>
            </a:endParaRPr>
          </a:p>
          <a:p>
            <a:pPr lvl="0" rtl="0">
              <a:spcBef>
                <a:spcPts val="0"/>
              </a:spcBef>
              <a:buNone/>
            </a:pPr>
            <a:r>
              <a:rPr b="1" lang="en" sz="2000">
                <a:solidFill>
                  <a:srgbClr val="1155CC"/>
                </a:solidFill>
                <a:latin typeface="Courier New"/>
                <a:ea typeface="Courier New"/>
                <a:cs typeface="Courier New"/>
                <a:sym typeface="Courier New"/>
              </a:rPr>
              <a:t>	public boolean equals(Object obj) {</a:t>
            </a:r>
          </a:p>
          <a:p>
            <a:pPr lvl="0" rtl="0">
              <a:spcBef>
                <a:spcPts val="0"/>
              </a:spcBef>
              <a:buNone/>
            </a:pPr>
            <a:r>
              <a:rPr b="1" lang="en" sz="2000">
                <a:solidFill>
                  <a:srgbClr val="1155CC"/>
                </a:solidFill>
                <a:latin typeface="Courier New"/>
                <a:ea typeface="Courier New"/>
                <a:cs typeface="Courier New"/>
                <a:sym typeface="Courier New"/>
              </a:rPr>
              <a:t>		return </a:t>
            </a:r>
            <a:r>
              <a:rPr b="1" lang="en" sz="2000">
                <a:solidFill>
                  <a:srgbClr val="FF0000"/>
                </a:solidFill>
                <a:latin typeface="Courier New"/>
                <a:ea typeface="Courier New"/>
                <a:cs typeface="Courier New"/>
                <a:sym typeface="Courier New"/>
              </a:rPr>
              <a:t>s1</a:t>
            </a:r>
            <a:r>
              <a:rPr b="1" lang="en" sz="2000">
                <a:solidFill>
                  <a:srgbClr val="1155CC"/>
                </a:solidFill>
                <a:latin typeface="Courier New"/>
                <a:ea typeface="Courier New"/>
                <a:cs typeface="Courier New"/>
                <a:sym typeface="Courier New"/>
              </a:rPr>
              <a:t>.equals(obj.s1)</a:t>
            </a:r>
          </a:p>
          <a:p>
            <a:pPr indent="457200" lvl="0" marL="914400" rtl="0">
              <a:spcBef>
                <a:spcPts val="0"/>
              </a:spcBef>
              <a:buNone/>
            </a:pPr>
            <a:r>
              <a:rPr b="1" lang="en" sz="2000">
                <a:solidFill>
                  <a:srgbClr val="1155CC"/>
                </a:solidFill>
                <a:latin typeface="Courier New"/>
                <a:ea typeface="Courier New"/>
                <a:cs typeface="Courier New"/>
                <a:sym typeface="Courier New"/>
              </a:rPr>
              <a:t> &amp;&amp; </a:t>
            </a:r>
            <a:r>
              <a:rPr b="1" lang="en" sz="2000">
                <a:solidFill>
                  <a:srgbClr val="FF0000"/>
                </a:solidFill>
                <a:latin typeface="Courier New"/>
                <a:ea typeface="Courier New"/>
                <a:cs typeface="Courier New"/>
                <a:sym typeface="Courier New"/>
              </a:rPr>
              <a:t>s2</a:t>
            </a:r>
            <a:r>
              <a:rPr b="1" lang="en" sz="2000">
                <a:solidFill>
                  <a:srgbClr val="1155CC"/>
                </a:solidFill>
                <a:latin typeface="Courier New"/>
                <a:ea typeface="Courier New"/>
                <a:cs typeface="Courier New"/>
                <a:sym typeface="Courier New"/>
              </a:rPr>
              <a:t>.equals(obj.s2);</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a:t>
            </a:r>
          </a:p>
          <a:p>
            <a:pPr indent="0" lvl="0" marL="45720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public int hashCode() {</a:t>
            </a:r>
          </a:p>
          <a:p>
            <a:pPr indent="0" lvl="0" marL="45720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return </a:t>
            </a:r>
            <a:r>
              <a:rPr b="1" lang="en" sz="2000">
                <a:solidFill>
                  <a:srgbClr val="FF0000"/>
                </a:solidFill>
                <a:latin typeface="Courier New"/>
                <a:ea typeface="Courier New"/>
                <a:cs typeface="Courier New"/>
                <a:sym typeface="Courier New"/>
              </a:rPr>
              <a:t>37</a:t>
            </a:r>
            <a:r>
              <a:rPr b="1" lang="en" sz="2000">
                <a:solidFill>
                  <a:srgbClr val="1155CC"/>
                </a:solidFill>
                <a:latin typeface="Courier New"/>
                <a:ea typeface="Courier New"/>
                <a:cs typeface="Courier New"/>
                <a:sym typeface="Courier New"/>
              </a:rPr>
              <a:t> * </a:t>
            </a:r>
            <a:r>
              <a:rPr b="1" lang="en" sz="2000">
                <a:solidFill>
                  <a:srgbClr val="FF0000"/>
                </a:solidFill>
                <a:latin typeface="Courier New"/>
                <a:ea typeface="Courier New"/>
                <a:cs typeface="Courier New"/>
                <a:sym typeface="Courier New"/>
              </a:rPr>
              <a:t>s1</a:t>
            </a:r>
            <a:r>
              <a:rPr b="1" lang="en" sz="2000">
                <a:solidFill>
                  <a:srgbClr val="1155CC"/>
                </a:solidFill>
                <a:latin typeface="Courier New"/>
                <a:ea typeface="Courier New"/>
                <a:cs typeface="Courier New"/>
                <a:sym typeface="Courier New"/>
              </a:rPr>
              <a:t>.hashCode() + </a:t>
            </a:r>
            <a:r>
              <a:rPr b="1" lang="en" sz="2000">
                <a:solidFill>
                  <a:srgbClr val="FF0000"/>
                </a:solidFill>
                <a:latin typeface="Courier New"/>
                <a:ea typeface="Courier New"/>
                <a:cs typeface="Courier New"/>
                <a:sym typeface="Courier New"/>
              </a:rPr>
              <a:t>97</a:t>
            </a:r>
            <a:r>
              <a:rPr b="1" lang="en" sz="2000">
                <a:solidFill>
                  <a:srgbClr val="1155CC"/>
                </a:solidFill>
                <a:latin typeface="Courier New"/>
                <a:ea typeface="Courier New"/>
                <a:cs typeface="Courier New"/>
                <a:sym typeface="Courier New"/>
              </a:rPr>
              <a:t> * </a:t>
            </a:r>
            <a:r>
              <a:rPr b="1" lang="en" sz="2000">
                <a:solidFill>
                  <a:srgbClr val="FF0000"/>
                </a:solidFill>
                <a:latin typeface="Courier New"/>
                <a:ea typeface="Courier New"/>
                <a:cs typeface="Courier New"/>
                <a:sym typeface="Courier New"/>
              </a:rPr>
              <a:t>s2</a:t>
            </a:r>
            <a:r>
              <a:rPr b="1" lang="en" sz="2000">
                <a:solidFill>
                  <a:srgbClr val="1155CC"/>
                </a:solidFill>
                <a:latin typeface="Courier New"/>
                <a:ea typeface="Courier New"/>
                <a:cs typeface="Courier New"/>
                <a:sym typeface="Courier New"/>
              </a:rPr>
              <a:t>.hashCode();</a:t>
            </a:r>
          </a:p>
          <a:p>
            <a:pPr indent="0" lvl="0" marL="45720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a:t>
            </a:r>
          </a:p>
          <a:p>
            <a:pPr lvl="0" rtl="0">
              <a:spcBef>
                <a:spcPts val="0"/>
              </a:spcBef>
              <a:buNone/>
            </a:pPr>
            <a:r>
              <a:t/>
            </a:r>
            <a:endParaRPr b="1" sz="2000">
              <a:solidFill>
                <a:srgbClr val="1155CC"/>
              </a:solidFill>
              <a:latin typeface="Courier New"/>
              <a:ea typeface="Courier New"/>
              <a:cs typeface="Courier New"/>
              <a:sym typeface="Courier New"/>
            </a:endParaRPr>
          </a:p>
          <a:p>
            <a:pPr lvl="0" rtl="0">
              <a:spcBef>
                <a:spcPts val="0"/>
              </a:spcBef>
              <a:buNone/>
            </a:pPr>
            <a:r>
              <a:t/>
            </a:r>
            <a:endParaRPr b="1" sz="2000">
              <a:solidFill>
                <a:srgbClr val="1155CC"/>
              </a:solidFill>
              <a:latin typeface="Courier New"/>
              <a:ea typeface="Courier New"/>
              <a:cs typeface="Courier New"/>
              <a:sym typeface="Courier New"/>
            </a:endParaRPr>
          </a:p>
        </p:txBody>
      </p:sp>
      <p:sp>
        <p:nvSpPr>
          <p:cNvPr id="771" name="Shape 771"/>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5" name="Shape 775"/>
        <p:cNvGrpSpPr/>
        <p:nvPr/>
      </p:nvGrpSpPr>
      <p:grpSpPr>
        <a:xfrm>
          <a:off x="0" y="0"/>
          <a:ext cx="0" cy="0"/>
          <a:chOff x="0" y="0"/>
          <a:chExt cx="0" cy="0"/>
        </a:xfrm>
      </p:grpSpPr>
      <p:sp>
        <p:nvSpPr>
          <p:cNvPr id="776" name="Shape 776"/>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Limitations of hash sets</a:t>
            </a:r>
          </a:p>
        </p:txBody>
      </p:sp>
      <p:sp>
        <p:nvSpPr>
          <p:cNvPr id="777" name="Shape 777"/>
          <p:cNvSpPr txBox="1"/>
          <p:nvPr/>
        </p:nvSpPr>
        <p:spPr>
          <a:xfrm>
            <a:off x="457200" y="1332175"/>
            <a:ext cx="8168400" cy="3565799"/>
          </a:xfrm>
          <a:prstGeom prst="rect">
            <a:avLst/>
          </a:prstGeom>
          <a:noFill/>
          <a:ln>
            <a:noFill/>
          </a:ln>
        </p:spPr>
        <p:txBody>
          <a:bodyPr anchorCtr="0" anchor="t" bIns="91425" lIns="91425" rIns="91425" tIns="91425">
            <a:noAutofit/>
          </a:bodyPr>
          <a:lstStyle/>
          <a:p>
            <a:pPr indent="-355600" lvl="0" marL="457200" rtl="0">
              <a:spcBef>
                <a:spcPts val="0"/>
              </a:spcBef>
              <a:buClr>
                <a:schemeClr val="dk1"/>
              </a:buClr>
              <a:buSzPct val="100000"/>
              <a:buFont typeface="Arial"/>
              <a:buAutoNum type="arabicPeriod"/>
            </a:pPr>
            <a:r>
              <a:rPr lang="en" sz="2000">
                <a:solidFill>
                  <a:schemeClr val="dk1"/>
                </a:solidFill>
              </a:rPr>
              <a:t>Due to rehashing, adding elements will sometimes take O(n)</a:t>
            </a:r>
          </a:p>
          <a:p>
            <a:pPr indent="-355600" lvl="1" marL="914400" rtl="0">
              <a:spcBef>
                <a:spcPts val="0"/>
              </a:spcBef>
              <a:buClr>
                <a:schemeClr val="dk1"/>
              </a:buClr>
              <a:buSzPct val="100000"/>
              <a:buFont typeface="Arial"/>
              <a:buAutoNum type="alphaLcPeriod"/>
            </a:pPr>
            <a:r>
              <a:rPr lang="en" sz="2000">
                <a:solidFill>
                  <a:schemeClr val="dk1"/>
                </a:solidFill>
              </a:rPr>
              <a:t>not always ideal for time-critical applications</a:t>
            </a:r>
          </a:p>
          <a:p>
            <a:pPr lvl="0" rtl="0">
              <a:spcBef>
                <a:spcPts val="0"/>
              </a:spcBef>
              <a:buNone/>
            </a:pPr>
            <a:r>
              <a:t/>
            </a:r>
            <a:endParaRPr sz="2000">
              <a:solidFill>
                <a:schemeClr val="dk1"/>
              </a:solidFill>
            </a:endParaRPr>
          </a:p>
          <a:p>
            <a:pPr indent="-355600" lvl="0" marL="457200" rtl="0">
              <a:spcBef>
                <a:spcPts val="0"/>
              </a:spcBef>
              <a:buClr>
                <a:schemeClr val="dk1"/>
              </a:buClr>
              <a:buSzPct val="100000"/>
              <a:buFont typeface="Arial"/>
              <a:buAutoNum type="arabicPeriod"/>
            </a:pPr>
            <a:r>
              <a:rPr lang="en" sz="2000">
                <a:solidFill>
                  <a:schemeClr val="dk1"/>
                </a:solidFill>
              </a:rPr>
              <a:t>No ordering among elements, very slow to find nearby elements</a:t>
            </a:r>
          </a:p>
          <a:p>
            <a:pPr rtl="0">
              <a:spcBef>
                <a:spcPts val="0"/>
              </a:spcBef>
              <a:buNone/>
            </a:pPr>
            <a:r>
              <a:t/>
            </a:r>
            <a:endParaRPr sz="2000">
              <a:solidFill>
                <a:schemeClr val="dk1"/>
              </a:solidFill>
            </a:endParaRPr>
          </a:p>
          <a:p>
            <a:pPr rtl="0">
              <a:spcBef>
                <a:spcPts val="0"/>
              </a:spcBef>
              <a:buNone/>
            </a:pPr>
            <a:r>
              <a:rPr lang="en" sz="2000">
                <a:solidFill>
                  <a:schemeClr val="dk1"/>
                </a:solidFill>
              </a:rPr>
              <a:t>Alternatives (out of scope of the course):</a:t>
            </a:r>
          </a:p>
          <a:p>
            <a:pPr indent="-355600" lvl="0" marL="457200" rtl="0">
              <a:spcBef>
                <a:spcPts val="0"/>
              </a:spcBef>
              <a:buClr>
                <a:schemeClr val="dk1"/>
              </a:buClr>
              <a:buSzPct val="100000"/>
              <a:buFont typeface="Arial"/>
              <a:buAutoNum type="arabicPeriod"/>
            </a:pPr>
            <a:r>
              <a:rPr lang="en" sz="2000">
                <a:solidFill>
                  <a:schemeClr val="dk1"/>
                </a:solidFill>
              </a:rPr>
              <a:t>hash set with incremental resizing prevents O(n) rehashing</a:t>
            </a:r>
          </a:p>
          <a:p>
            <a:pPr lvl="0" rtl="0">
              <a:spcBef>
                <a:spcPts val="0"/>
              </a:spcBef>
              <a:buNone/>
            </a:pPr>
            <a:r>
              <a:t/>
            </a:r>
            <a:endParaRPr sz="2000">
              <a:solidFill>
                <a:schemeClr val="dk1"/>
              </a:solidFill>
            </a:endParaRPr>
          </a:p>
          <a:p>
            <a:pPr indent="-355600" lvl="0" marL="457200" rtl="0">
              <a:spcBef>
                <a:spcPts val="0"/>
              </a:spcBef>
              <a:buClr>
                <a:schemeClr val="dk1"/>
              </a:buClr>
              <a:buSzPct val="100000"/>
              <a:buFont typeface="Arial"/>
              <a:buAutoNum type="arabicPeriod"/>
            </a:pPr>
            <a:r>
              <a:rPr lang="en" sz="2000">
                <a:solidFill>
                  <a:schemeClr val="dk1"/>
                </a:solidFill>
              </a:rPr>
              <a:t>self-balancing binary search trees are worst case O(log n) and keep the elements ordered</a:t>
            </a:r>
          </a:p>
          <a:p>
            <a:pPr lvl="0" marR="0" rtl="0" algn="l">
              <a:lnSpc>
                <a:spcPct val="100000"/>
              </a:lnSpc>
              <a:spcBef>
                <a:spcPts val="0"/>
              </a:spcBef>
              <a:spcAft>
                <a:spcPts val="0"/>
              </a:spcAft>
              <a:buNone/>
            </a:pPr>
            <a:r>
              <a:t/>
            </a:r>
            <a:endParaRPr sz="2000">
              <a:solidFill>
                <a:schemeClr val="dk1"/>
              </a:solidFill>
            </a:endParaRPr>
          </a:p>
        </p:txBody>
      </p:sp>
      <p:sp>
        <p:nvSpPr>
          <p:cNvPr id="778" name="Shape 778"/>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2" name="Shape 782"/>
        <p:cNvGrpSpPr/>
        <p:nvPr/>
      </p:nvGrpSpPr>
      <p:grpSpPr>
        <a:xfrm>
          <a:off x="0" y="0"/>
          <a:ext cx="0" cy="0"/>
          <a:chOff x="0" y="0"/>
          <a:chExt cx="0" cy="0"/>
        </a:xfrm>
      </p:grpSpPr>
      <p:sp>
        <p:nvSpPr>
          <p:cNvPr id="783" name="Shape 783"/>
          <p:cNvSpPr txBox="1"/>
          <p:nvPr>
            <p:ph type="title"/>
          </p:nvPr>
        </p:nvSpPr>
        <p:spPr>
          <a:xfrm>
            <a:off x="457200" y="205975"/>
            <a:ext cx="8576100" cy="857400"/>
          </a:xfrm>
          <a:prstGeom prst="rect">
            <a:avLst/>
          </a:prstGeom>
        </p:spPr>
        <p:txBody>
          <a:bodyPr anchorCtr="0" anchor="b" bIns="91425" lIns="91425" rIns="91425" tIns="91425">
            <a:noAutofit/>
          </a:bodyPr>
          <a:lstStyle/>
          <a:p>
            <a:pPr lvl="0" rtl="0">
              <a:spcBef>
                <a:spcPts val="0"/>
              </a:spcBef>
              <a:buNone/>
            </a:pPr>
            <a:r>
              <a:rPr lang="en"/>
              <a:t>Hashing Extras</a:t>
            </a:r>
          </a:p>
        </p:txBody>
      </p:sp>
      <p:sp>
        <p:nvSpPr>
          <p:cNvPr id="784" name="Shape 784"/>
          <p:cNvSpPr txBox="1"/>
          <p:nvPr/>
        </p:nvSpPr>
        <p:spPr>
          <a:xfrm>
            <a:off x="457200" y="1332175"/>
            <a:ext cx="7202100" cy="3210599"/>
          </a:xfrm>
          <a:prstGeom prst="rect">
            <a:avLst/>
          </a:prstGeom>
          <a:noFill/>
          <a:ln>
            <a:noFill/>
          </a:ln>
        </p:spPr>
        <p:txBody>
          <a:bodyPr anchorCtr="0" anchor="t" bIns="91425" lIns="91425" rIns="91425" tIns="91425">
            <a:noAutofit/>
          </a:bodyPr>
          <a:lstStyle/>
          <a:p>
            <a:pPr lvl="0" rtl="0">
              <a:spcBef>
                <a:spcPts val="0"/>
              </a:spcBef>
              <a:buNone/>
            </a:pPr>
            <a:r>
              <a:rPr lang="en" sz="2000"/>
              <a:t>Hashing has wide applications in areas such as security</a:t>
            </a:r>
          </a:p>
          <a:p>
            <a:pPr indent="-355600" lvl="0" marL="457200" rtl="0">
              <a:spcBef>
                <a:spcPts val="0"/>
              </a:spcBef>
              <a:buClr>
                <a:srgbClr val="000000"/>
              </a:buClr>
              <a:buSzPct val="100000"/>
              <a:buFont typeface="Arial"/>
              <a:buChar char="●"/>
            </a:pPr>
            <a:r>
              <a:rPr lang="en" sz="2000"/>
              <a:t>cryptographic hash functions are ones that are very hard to invert (figure out original data from hash code), changing the data almost always changes the hash, and two objects almost always have different hashes</a:t>
            </a:r>
          </a:p>
          <a:p>
            <a:pPr lvl="0" rtl="0">
              <a:spcBef>
                <a:spcPts val="0"/>
              </a:spcBef>
              <a:buNone/>
            </a:pPr>
            <a:r>
              <a:t/>
            </a:r>
            <a:endParaRPr sz="2000"/>
          </a:p>
          <a:p>
            <a:pPr indent="-355600" lvl="0" marL="457200" rtl="0">
              <a:spcBef>
                <a:spcPts val="0"/>
              </a:spcBef>
              <a:buClr>
                <a:srgbClr val="000000"/>
              </a:buClr>
              <a:buSzPct val="100000"/>
              <a:buFont typeface="Arial"/>
              <a:buChar char="●"/>
            </a:pPr>
            <a:r>
              <a:rPr lang="en" sz="2000"/>
              <a:t>md5 hash: `md5 filename` in Terminal</a:t>
            </a:r>
          </a:p>
          <a:p>
            <a:pPr lvl="0" rtl="0">
              <a:spcBef>
                <a:spcPts val="0"/>
              </a:spcBef>
              <a:buNone/>
            </a:pPr>
            <a:r>
              <a:t/>
            </a:r>
            <a:endParaRPr sz="2000"/>
          </a:p>
        </p:txBody>
      </p:sp>
      <p:sp>
        <p:nvSpPr>
          <p:cNvPr id="785" name="Shape 785"/>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Clr>
                <a:schemeClr val="dk1"/>
              </a:buClr>
              <a:buSzPct val="68750"/>
              <a:buFont typeface="Arial"/>
              <a:buNone/>
            </a:pPr>
            <a:r>
              <a:rPr b="1" lang="en" sz="1600">
                <a:solidFill>
                  <a:srgbClr val="E08686"/>
                </a:solidFill>
              </a:rPr>
              <a:t>Hash Functions</a:t>
            </a:r>
          </a:p>
          <a:p>
            <a:pPr lvl="0" rtl="0" algn="r">
              <a:spcBef>
                <a:spcPts val="0"/>
              </a:spcBef>
              <a:buNone/>
            </a:pPr>
            <a:r>
              <a:t/>
            </a:r>
            <a:endParaRPr b="1" sz="1600">
              <a:solidFill>
                <a:srgbClr val="E08686"/>
              </a:solidFill>
            </a:endParaRPr>
          </a:p>
        </p:txBody>
      </p:sp>
      <p:pic>
        <p:nvPicPr>
          <p:cNvPr id="786" name="Shape 786"/>
          <p:cNvPicPr preferRelativeResize="0"/>
          <p:nvPr/>
        </p:nvPicPr>
        <p:blipFill>
          <a:blip r:embed="rId3">
            <a:alphaModFix/>
          </a:blip>
          <a:stretch>
            <a:fillRect/>
          </a:stretch>
        </p:blipFill>
        <p:spPr>
          <a:xfrm>
            <a:off x="965875" y="3758850"/>
            <a:ext cx="7212246" cy="857399"/>
          </a:xfrm>
          <a:prstGeom prst="rect">
            <a:avLst/>
          </a:prstGeom>
          <a:noFill/>
          <a:ln cap="flat" w="38100">
            <a:solidFill>
              <a:srgbClr val="999999"/>
            </a:solidFill>
            <a:prstDash val="solid"/>
            <a:round/>
            <a:headEnd len="med" w="med" type="none"/>
            <a:tailEnd len="med" w="med" type="none"/>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Hashing — an implementation of a Set</a:t>
            </a:r>
          </a:p>
        </p:txBody>
      </p:sp>
      <p:sp>
        <p:nvSpPr>
          <p:cNvPr id="79" name="Shape 79"/>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80" name="Shape 80"/>
          <p:cNvSpPr/>
          <p:nvPr/>
        </p:nvSpPr>
        <p:spPr>
          <a:xfrm>
            <a:off x="2131025" y="2227150"/>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81" name="Shape 81"/>
          <p:cNvSpPr/>
          <p:nvPr/>
        </p:nvSpPr>
        <p:spPr>
          <a:xfrm>
            <a:off x="284950" y="2387500"/>
            <a:ext cx="15930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value</a:t>
            </a:r>
          </a:p>
        </p:txBody>
      </p:sp>
      <p:cxnSp>
        <p:nvCxnSpPr>
          <p:cNvPr id="82" name="Shape 82"/>
          <p:cNvCxnSpPr>
            <a:stCxn id="81" idx="6"/>
            <a:endCxn id="80" idx="2"/>
          </p:cNvCxnSpPr>
          <p:nvPr/>
        </p:nvCxnSpPr>
        <p:spPr>
          <a:xfrm>
            <a:off x="1877950" y="2611749"/>
            <a:ext cx="253200" cy="0"/>
          </a:xfrm>
          <a:prstGeom prst="straightConnector1">
            <a:avLst/>
          </a:prstGeom>
          <a:noFill/>
          <a:ln cap="flat" w="19050">
            <a:solidFill>
              <a:schemeClr val="dk2"/>
            </a:solidFill>
            <a:prstDash val="solid"/>
            <a:round/>
            <a:headEnd len="lg" w="lg" type="none"/>
            <a:tailEnd len="lg" w="lg" type="triangle"/>
          </a:ln>
        </p:spPr>
      </p:cxnSp>
      <p:cxnSp>
        <p:nvCxnSpPr>
          <p:cNvPr id="83" name="Shape 83"/>
          <p:cNvCxnSpPr>
            <a:stCxn id="80" idx="6"/>
            <a:endCxn id="84" idx="2"/>
          </p:cNvCxnSpPr>
          <p:nvPr/>
        </p:nvCxnSpPr>
        <p:spPr>
          <a:xfrm>
            <a:off x="4141925" y="2611749"/>
            <a:ext cx="253200" cy="7200"/>
          </a:xfrm>
          <a:prstGeom prst="straightConnector1">
            <a:avLst/>
          </a:prstGeom>
          <a:noFill/>
          <a:ln cap="flat" w="19050">
            <a:solidFill>
              <a:schemeClr val="dk2"/>
            </a:solidFill>
            <a:prstDash val="solid"/>
            <a:round/>
            <a:headEnd len="lg" w="lg" type="none"/>
            <a:tailEnd len="lg" w="lg" type="triangle"/>
          </a:ln>
        </p:spPr>
      </p:cxnSp>
      <p:sp>
        <p:nvSpPr>
          <p:cNvPr id="84" name="Shape 84"/>
          <p:cNvSpPr/>
          <p:nvPr/>
        </p:nvSpPr>
        <p:spPr>
          <a:xfrm>
            <a:off x="4395025" y="2394650"/>
            <a:ext cx="1096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int</a:t>
            </a:r>
          </a:p>
        </p:txBody>
      </p:sp>
      <p:sp>
        <p:nvSpPr>
          <p:cNvPr id="85" name="Shape 85"/>
          <p:cNvSpPr/>
          <p:nvPr/>
        </p:nvSpPr>
        <p:spPr>
          <a:xfrm>
            <a:off x="4775124" y="2611750"/>
            <a:ext cx="1096523" cy="1201750"/>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cxnSp>
        <p:nvCxnSpPr>
          <p:cNvPr id="86" name="Shape 86"/>
          <p:cNvCxnSpPr/>
          <p:nvPr/>
        </p:nvCxnSpPr>
        <p:spPr>
          <a:xfrm>
            <a:off x="4775124" y="3813500"/>
            <a:ext cx="4500" cy="187199"/>
          </a:xfrm>
          <a:prstGeom prst="straightConnector1">
            <a:avLst/>
          </a:prstGeom>
          <a:noFill/>
          <a:ln cap="flat" w="19050">
            <a:solidFill>
              <a:schemeClr val="dk2"/>
            </a:solidFill>
            <a:prstDash val="solid"/>
            <a:round/>
            <a:headEnd len="lg" w="lg" type="none"/>
            <a:tailEnd len="lg" w="lg" type="triangle"/>
          </a:ln>
        </p:spPr>
      </p:cxnSp>
      <p:grpSp>
        <p:nvGrpSpPr>
          <p:cNvPr id="87" name="Shape 87"/>
          <p:cNvGrpSpPr/>
          <p:nvPr/>
        </p:nvGrpSpPr>
        <p:grpSpPr>
          <a:xfrm>
            <a:off x="873275" y="3976725"/>
            <a:ext cx="6825600" cy="953399"/>
            <a:chOff x="1121625" y="3901700"/>
            <a:chExt cx="6825600" cy="953399"/>
          </a:xfrm>
        </p:grpSpPr>
        <p:sp>
          <p:nvSpPr>
            <p:cNvPr id="88" name="Shape 88"/>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89" name="Shape 89"/>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90" name="Shape 90"/>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91" name="Shape 91"/>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92" name="Shape 92"/>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93" name="Shape 93"/>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94" name="Shape 94"/>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95" name="Shape 95"/>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96" name="Shape 96"/>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97" name="Shape 97"/>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98" name="Shape 98"/>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99" name="Shape 99"/>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sp>
        <p:nvSpPr>
          <p:cNvPr id="100" name="Shape 100"/>
          <p:cNvSpPr txBox="1"/>
          <p:nvPr/>
        </p:nvSpPr>
        <p:spPr>
          <a:xfrm>
            <a:off x="375600" y="4053925"/>
            <a:ext cx="453299"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b</a:t>
            </a:r>
          </a:p>
        </p:txBody>
      </p:sp>
      <p:sp>
        <p:nvSpPr>
          <p:cNvPr id="101" name="Shape 101"/>
          <p:cNvSpPr txBox="1"/>
          <p:nvPr/>
        </p:nvSpPr>
        <p:spPr>
          <a:xfrm>
            <a:off x="457200" y="1320412"/>
            <a:ext cx="6515700" cy="817199"/>
          </a:xfrm>
          <a:prstGeom prst="rect">
            <a:avLst/>
          </a:prstGeom>
          <a:noFill/>
          <a:ln>
            <a:noFill/>
          </a:ln>
        </p:spPr>
        <p:txBody>
          <a:bodyPr anchorCtr="0" anchor="t" bIns="91425" lIns="91425" rIns="91425" tIns="91425">
            <a:noAutofit/>
          </a:bodyPr>
          <a:lstStyle/>
          <a:p>
            <a:pPr lvl="0" rtl="0">
              <a:spcBef>
                <a:spcPts val="0"/>
              </a:spcBef>
              <a:buNone/>
            </a:pPr>
            <a:r>
              <a:rPr lang="en" sz="2000"/>
              <a:t>Idea: finding an element in an array takes constant time when you know which index it is stored in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Hashing</a:t>
            </a:r>
          </a:p>
        </p:txBody>
      </p:sp>
      <p:sp>
        <p:nvSpPr>
          <p:cNvPr id="107" name="Shape 107"/>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108" name="Shape 108"/>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109" name="Shape 109"/>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cxnSp>
        <p:nvCxnSpPr>
          <p:cNvPr id="110" name="Shape 110"/>
          <p:cNvCxnSpPr>
            <a:stCxn id="109" idx="6"/>
            <a:endCxn id="108"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111" name="Shape 111"/>
          <p:cNvCxnSpPr>
            <a:stCxn id="108" idx="6"/>
            <a:endCxn id="112"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112" name="Shape 112"/>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5</a:t>
            </a:r>
          </a:p>
        </p:txBody>
      </p:sp>
      <p:cxnSp>
        <p:nvCxnSpPr>
          <p:cNvPr id="113" name="Shape 113"/>
          <p:cNvCxnSpPr/>
          <p:nvPr/>
        </p:nvCxnSpPr>
        <p:spPr>
          <a:xfrm>
            <a:off x="6933625" y="3693225"/>
            <a:ext cx="0" cy="224399"/>
          </a:xfrm>
          <a:prstGeom prst="straightConnector1">
            <a:avLst/>
          </a:prstGeom>
          <a:noFill/>
          <a:ln cap="flat" w="19050">
            <a:solidFill>
              <a:schemeClr val="dk2"/>
            </a:solidFill>
            <a:prstDash val="solid"/>
            <a:round/>
            <a:headEnd len="lg" w="lg" type="none"/>
            <a:tailEnd len="lg" w="lg" type="triangle"/>
          </a:ln>
        </p:spPr>
      </p:cxnSp>
      <p:sp>
        <p:nvSpPr>
          <p:cNvPr id="114" name="Shape 114"/>
          <p:cNvSpPr/>
          <p:nvPr/>
        </p:nvSpPr>
        <p:spPr>
          <a:xfrm>
            <a:off x="5496025" y="2619825"/>
            <a:ext cx="1437611" cy="1200933"/>
          </a:xfrm>
          <a:custGeom>
            <a:pathLst>
              <a:path extrusionOk="0" h="44545" w="37174">
                <a:moveTo>
                  <a:pt x="0" y="0"/>
                </a:moveTo>
                <a:cubicBezTo>
                  <a:pt x="2670" y="961"/>
                  <a:pt x="11216" y="2883"/>
                  <a:pt x="16023" y="5768"/>
                </a:cubicBezTo>
                <a:cubicBezTo>
                  <a:pt x="20830" y="8652"/>
                  <a:pt x="25690" y="13245"/>
                  <a:pt x="28842" y="17305"/>
                </a:cubicBezTo>
                <a:cubicBezTo>
                  <a:pt x="31993" y="21364"/>
                  <a:pt x="33541" y="25584"/>
                  <a:pt x="34930" y="30124"/>
                </a:cubicBezTo>
                <a:cubicBezTo>
                  <a:pt x="36318" y="34664"/>
                  <a:pt x="36800" y="42141"/>
                  <a:pt x="37174" y="44545"/>
                </a:cubicBezTo>
              </a:path>
            </a:pathLst>
          </a:custGeom>
          <a:noFill/>
          <a:ln cap="flat" w="19050">
            <a:solidFill>
              <a:schemeClr val="dk2"/>
            </a:solidFill>
            <a:prstDash val="solid"/>
            <a:round/>
            <a:headEnd len="lg" w="lg" type="none"/>
            <a:tailEnd len="lg" w="lg" type="none"/>
          </a:ln>
        </p:spPr>
      </p:sp>
      <p:grpSp>
        <p:nvGrpSpPr>
          <p:cNvPr id="115" name="Shape 115"/>
          <p:cNvGrpSpPr/>
          <p:nvPr/>
        </p:nvGrpSpPr>
        <p:grpSpPr>
          <a:xfrm>
            <a:off x="945925" y="3917625"/>
            <a:ext cx="6825600" cy="953399"/>
            <a:chOff x="1121625" y="3901700"/>
            <a:chExt cx="6825600" cy="953399"/>
          </a:xfrm>
        </p:grpSpPr>
        <p:sp>
          <p:nvSpPr>
            <p:cNvPr id="116" name="Shape 116"/>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17" name="Shape 117"/>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18" name="Shape 118"/>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19" name="Shape 119"/>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t/>
              </a:r>
              <a:endParaRPr b="1" sz="2000">
                <a:latin typeface="Courier New"/>
                <a:ea typeface="Courier New"/>
                <a:cs typeface="Courier New"/>
                <a:sym typeface="Courier New"/>
              </a:endParaRPr>
            </a:p>
          </p:txBody>
        </p:sp>
        <p:sp>
          <p:nvSpPr>
            <p:cNvPr id="120" name="Shape 120"/>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21" name="Shape 121"/>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VA</a:t>
              </a:r>
            </a:p>
          </p:txBody>
        </p:sp>
        <p:sp>
          <p:nvSpPr>
            <p:cNvPr id="122" name="Shape 122"/>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123" name="Shape 123"/>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124" name="Shape 124"/>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125" name="Shape 125"/>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3</a:t>
              </a:r>
            </a:p>
          </p:txBody>
        </p:sp>
        <p:sp>
          <p:nvSpPr>
            <p:cNvPr id="126" name="Shape 126"/>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127" name="Shape 127"/>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solidFill>
                    <a:srgbClr val="FF0000"/>
                  </a:solidFill>
                  <a:latin typeface="Courier New"/>
                  <a:ea typeface="Courier New"/>
                  <a:cs typeface="Courier New"/>
                  <a:sym typeface="Courier New"/>
                </a:rPr>
                <a:t>5</a:t>
              </a:r>
            </a:p>
          </p:txBody>
        </p:sp>
      </p:grpSp>
      <p:sp>
        <p:nvSpPr>
          <p:cNvPr id="128" name="Shape 128"/>
          <p:cNvSpPr txBox="1"/>
          <p:nvPr/>
        </p:nvSpPr>
        <p:spPr>
          <a:xfrm>
            <a:off x="6443325" y="2138000"/>
            <a:ext cx="2139599"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add(“VA”)</a:t>
            </a:r>
          </a:p>
        </p:txBody>
      </p:sp>
      <p:sp>
        <p:nvSpPr>
          <p:cNvPr id="129" name="Shape 129"/>
          <p:cNvSpPr txBox="1"/>
          <p:nvPr/>
        </p:nvSpPr>
        <p:spPr>
          <a:xfrm>
            <a:off x="375600" y="4053925"/>
            <a:ext cx="453299"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b</a:t>
            </a:r>
          </a:p>
        </p:txBody>
      </p:sp>
      <p:sp>
        <p:nvSpPr>
          <p:cNvPr id="130" name="Shape 130"/>
          <p:cNvSpPr txBox="1"/>
          <p:nvPr/>
        </p:nvSpPr>
        <p:spPr>
          <a:xfrm>
            <a:off x="457200" y="1320412"/>
            <a:ext cx="6515700" cy="817199"/>
          </a:xfrm>
          <a:prstGeom prst="rect">
            <a:avLst/>
          </a:prstGeom>
          <a:noFill/>
          <a:ln>
            <a:noFill/>
          </a:ln>
        </p:spPr>
        <p:txBody>
          <a:bodyPr anchorCtr="0" anchor="t" bIns="91425" lIns="91425" rIns="91425" tIns="91425">
            <a:noAutofit/>
          </a:bodyPr>
          <a:lstStyle/>
          <a:p>
            <a:pPr lvl="0" rtl="0">
              <a:spcBef>
                <a:spcPts val="0"/>
              </a:spcBef>
              <a:buNone/>
            </a:pPr>
            <a:r>
              <a:rPr lang="en" sz="2000"/>
              <a:t>Idea: finding an element in an array takes constant time when you know which index it is stored in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Hashing</a:t>
            </a:r>
          </a:p>
        </p:txBody>
      </p:sp>
      <p:sp>
        <p:nvSpPr>
          <p:cNvPr id="136" name="Shape 136"/>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137" name="Shape 137"/>
          <p:cNvSpPr txBox="1"/>
          <p:nvPr/>
        </p:nvSpPr>
        <p:spPr>
          <a:xfrm>
            <a:off x="457200" y="1320412"/>
            <a:ext cx="6515700" cy="817199"/>
          </a:xfrm>
          <a:prstGeom prst="rect">
            <a:avLst/>
          </a:prstGeom>
          <a:noFill/>
          <a:ln>
            <a:noFill/>
          </a:ln>
        </p:spPr>
        <p:txBody>
          <a:bodyPr anchorCtr="0" anchor="t" bIns="91425" lIns="91425" rIns="91425" tIns="91425">
            <a:noAutofit/>
          </a:bodyPr>
          <a:lstStyle/>
          <a:p>
            <a:pPr lvl="0" rtl="0">
              <a:spcBef>
                <a:spcPts val="0"/>
              </a:spcBef>
              <a:buNone/>
            </a:pPr>
            <a:r>
              <a:rPr lang="en" sz="2000"/>
              <a:t>Idea: finding an element in an array takes constant time when you know which index it is stored in</a:t>
            </a:r>
          </a:p>
        </p:txBody>
      </p:sp>
      <p:sp>
        <p:nvSpPr>
          <p:cNvPr id="138" name="Shape 138"/>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139" name="Shape 139"/>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cxnSp>
        <p:nvCxnSpPr>
          <p:cNvPr id="140" name="Shape 140"/>
          <p:cNvCxnSpPr>
            <a:stCxn id="139" idx="6"/>
            <a:endCxn id="138"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141" name="Shape 141"/>
          <p:cNvCxnSpPr>
            <a:stCxn id="138" idx="6"/>
            <a:endCxn id="142"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142" name="Shape 142"/>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3</a:t>
            </a:r>
          </a:p>
        </p:txBody>
      </p:sp>
      <p:sp>
        <p:nvSpPr>
          <p:cNvPr id="143" name="Shape 143"/>
          <p:cNvSpPr/>
          <p:nvPr/>
        </p:nvSpPr>
        <p:spPr>
          <a:xfrm>
            <a:off x="4526600" y="2619825"/>
            <a:ext cx="1492275" cy="1153199"/>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cxnSp>
        <p:nvCxnSpPr>
          <p:cNvPr id="144" name="Shape 144"/>
          <p:cNvCxnSpPr/>
          <p:nvPr/>
        </p:nvCxnSpPr>
        <p:spPr>
          <a:xfrm>
            <a:off x="4526600" y="3717400"/>
            <a:ext cx="6299" cy="187199"/>
          </a:xfrm>
          <a:prstGeom prst="straightConnector1">
            <a:avLst/>
          </a:prstGeom>
          <a:noFill/>
          <a:ln cap="flat" w="19050">
            <a:solidFill>
              <a:schemeClr val="dk2"/>
            </a:solidFill>
            <a:prstDash val="solid"/>
            <a:round/>
            <a:headEnd len="lg" w="lg" type="none"/>
            <a:tailEnd len="lg" w="lg" type="triangle"/>
          </a:ln>
        </p:spPr>
      </p:cxnSp>
      <p:grpSp>
        <p:nvGrpSpPr>
          <p:cNvPr id="145" name="Shape 145"/>
          <p:cNvGrpSpPr/>
          <p:nvPr/>
        </p:nvGrpSpPr>
        <p:grpSpPr>
          <a:xfrm>
            <a:off x="869725" y="3904600"/>
            <a:ext cx="6825600" cy="953399"/>
            <a:chOff x="1121625" y="3901700"/>
            <a:chExt cx="6825600" cy="953399"/>
          </a:xfrm>
        </p:grpSpPr>
        <p:sp>
          <p:nvSpPr>
            <p:cNvPr id="146" name="Shape 146"/>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47" name="Shape 147"/>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48" name="Shape 148"/>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49" name="Shape 149"/>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150" name="Shape 150"/>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51" name="Shape 151"/>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5000"/>
                <a:buFont typeface="Arial"/>
                <a:buNone/>
              </a:pPr>
              <a:r>
                <a:rPr b="1" lang="en" sz="2000">
                  <a:solidFill>
                    <a:schemeClr val="dk1"/>
                  </a:solidFill>
                  <a:latin typeface="Courier New"/>
                  <a:ea typeface="Courier New"/>
                  <a:cs typeface="Courier New"/>
                  <a:sym typeface="Courier New"/>
                </a:rPr>
                <a:t>VA</a:t>
              </a:r>
            </a:p>
          </p:txBody>
        </p:sp>
        <p:sp>
          <p:nvSpPr>
            <p:cNvPr id="152" name="Shape 152"/>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153" name="Shape 153"/>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154" name="Shape 154"/>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155" name="Shape 155"/>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solidFill>
                    <a:srgbClr val="FF0000"/>
                  </a:solidFill>
                  <a:latin typeface="Courier New"/>
                  <a:ea typeface="Courier New"/>
                  <a:cs typeface="Courier New"/>
                  <a:sym typeface="Courier New"/>
                </a:rPr>
                <a:t>3</a:t>
              </a:r>
            </a:p>
          </p:txBody>
        </p:sp>
        <p:sp>
          <p:nvSpPr>
            <p:cNvPr id="156" name="Shape 156"/>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157" name="Shape 157"/>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sp>
        <p:nvSpPr>
          <p:cNvPr id="158" name="Shape 158"/>
          <p:cNvSpPr txBox="1"/>
          <p:nvPr/>
        </p:nvSpPr>
        <p:spPr>
          <a:xfrm>
            <a:off x="6443300" y="2131150"/>
            <a:ext cx="20109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add(“NY”)</a:t>
            </a:r>
          </a:p>
        </p:txBody>
      </p:sp>
      <p:sp>
        <p:nvSpPr>
          <p:cNvPr id="159" name="Shape 159"/>
          <p:cNvSpPr txBox="1"/>
          <p:nvPr/>
        </p:nvSpPr>
        <p:spPr>
          <a:xfrm>
            <a:off x="375600" y="4196400"/>
            <a:ext cx="7460399" cy="870300"/>
          </a:xfrm>
          <a:prstGeom prst="rect">
            <a:avLst/>
          </a:prstGeom>
          <a:noFill/>
          <a:ln>
            <a:noFill/>
          </a:ln>
        </p:spPr>
        <p:txBody>
          <a:bodyPr anchorCtr="0" anchor="t" bIns="91425" lIns="91425" rIns="91425" tIns="91425">
            <a:noAutofit/>
          </a:bodyPr>
          <a:lstStyle/>
          <a:p>
            <a:pPr>
              <a:spcBef>
                <a:spcPts val="0"/>
              </a:spcBef>
              <a:buNone/>
            </a:pPr>
            <a:r>
              <a:t/>
            </a:r>
            <a:endParaRPr/>
          </a:p>
        </p:txBody>
      </p:sp>
      <p:sp>
        <p:nvSpPr>
          <p:cNvPr id="160" name="Shape 160"/>
          <p:cNvSpPr txBox="1"/>
          <p:nvPr/>
        </p:nvSpPr>
        <p:spPr>
          <a:xfrm>
            <a:off x="375600" y="4053925"/>
            <a:ext cx="453299" cy="480599"/>
          </a:xfrm>
          <a:prstGeom prst="rect">
            <a:avLst/>
          </a:prstGeom>
          <a:noFill/>
          <a:ln>
            <a:noFill/>
          </a:ln>
        </p:spPr>
        <p:txBody>
          <a:bodyPr anchorCtr="0" anchor="t" bIns="91425" lIns="91425" rIns="91425" tIns="91425">
            <a:noAutofit/>
          </a:bodyPr>
          <a:lstStyle/>
          <a:p>
            <a:pPr>
              <a:spcBef>
                <a:spcPts val="0"/>
              </a:spcBef>
              <a:buNone/>
            </a:pPr>
            <a:r>
              <a:rPr b="1" lang="en" sz="2000">
                <a:solidFill>
                  <a:srgbClr val="1155CC"/>
                </a:solidFill>
                <a:latin typeface="Courier New"/>
                <a:ea typeface="Courier New"/>
                <a:cs typeface="Courier New"/>
                <a:sym typeface="Courier New"/>
              </a:rPr>
              <a:t>b</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i="1" lang="en" sz="3200"/>
              <a:t>Load factor: </a:t>
            </a:r>
            <a:r>
              <a:rPr lang="en" sz="3200">
                <a:solidFill>
                  <a:srgbClr val="1155CC"/>
                </a:solidFill>
                <a:latin typeface="Courier New"/>
                <a:ea typeface="Courier New"/>
                <a:cs typeface="Courier New"/>
                <a:sym typeface="Courier New"/>
              </a:rPr>
              <a:t>b</a:t>
            </a:r>
            <a:r>
              <a:rPr lang="en" sz="3200"/>
              <a:t>’s saturation</a:t>
            </a:r>
          </a:p>
        </p:txBody>
      </p:sp>
      <p:sp>
        <p:nvSpPr>
          <p:cNvPr id="166" name="Shape 166"/>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167" name="Shape 167"/>
          <p:cNvSpPr/>
          <p:nvPr/>
        </p:nvSpPr>
        <p:spPr>
          <a:xfrm>
            <a:off x="2359512" y="2227137"/>
            <a:ext cx="2010900" cy="7691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Hash Function</a:t>
            </a:r>
          </a:p>
        </p:txBody>
      </p:sp>
      <p:sp>
        <p:nvSpPr>
          <p:cNvPr id="168" name="Shape 168"/>
          <p:cNvSpPr/>
          <p:nvPr/>
        </p:nvSpPr>
        <p:spPr>
          <a:xfrm>
            <a:off x="525400" y="2387500"/>
            <a:ext cx="14376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MA</a:t>
            </a:r>
          </a:p>
        </p:txBody>
      </p:sp>
      <p:cxnSp>
        <p:nvCxnSpPr>
          <p:cNvPr id="169" name="Shape 169"/>
          <p:cNvCxnSpPr>
            <a:stCxn id="168" idx="6"/>
            <a:endCxn id="167" idx="2"/>
          </p:cNvCxnSpPr>
          <p:nvPr/>
        </p:nvCxnSpPr>
        <p:spPr>
          <a:xfrm>
            <a:off x="1963000" y="2611749"/>
            <a:ext cx="396600" cy="0"/>
          </a:xfrm>
          <a:prstGeom prst="straightConnector1">
            <a:avLst/>
          </a:prstGeom>
          <a:noFill/>
          <a:ln cap="flat" w="19050">
            <a:solidFill>
              <a:schemeClr val="dk2"/>
            </a:solidFill>
            <a:prstDash val="solid"/>
            <a:round/>
            <a:headEnd len="lg" w="lg" type="none"/>
            <a:tailEnd len="lg" w="lg" type="triangle"/>
          </a:ln>
        </p:spPr>
      </p:cxnSp>
      <p:cxnSp>
        <p:nvCxnSpPr>
          <p:cNvPr id="170" name="Shape 170"/>
          <p:cNvCxnSpPr>
            <a:stCxn id="167" idx="6"/>
            <a:endCxn id="171" idx="2"/>
          </p:cNvCxnSpPr>
          <p:nvPr/>
        </p:nvCxnSpPr>
        <p:spPr>
          <a:xfrm>
            <a:off x="4370412" y="2611737"/>
            <a:ext cx="396600" cy="7200"/>
          </a:xfrm>
          <a:prstGeom prst="straightConnector1">
            <a:avLst/>
          </a:prstGeom>
          <a:noFill/>
          <a:ln cap="flat" w="19050">
            <a:solidFill>
              <a:schemeClr val="dk2"/>
            </a:solidFill>
            <a:prstDash val="solid"/>
            <a:round/>
            <a:headEnd len="lg" w="lg" type="none"/>
            <a:tailEnd len="lg" w="lg" type="triangle"/>
          </a:ln>
        </p:spPr>
      </p:cxnSp>
      <p:sp>
        <p:nvSpPr>
          <p:cNvPr id="171" name="Shape 171"/>
          <p:cNvSpPr/>
          <p:nvPr/>
        </p:nvSpPr>
        <p:spPr>
          <a:xfrm>
            <a:off x="4766950" y="2394650"/>
            <a:ext cx="724500" cy="448499"/>
          </a:xfrm>
          <a:prstGeom prst="ellipse">
            <a:avLst/>
          </a:prstGeom>
          <a:solidFill>
            <a:srgbClr val="EFEFEF"/>
          </a:solidFill>
          <a:ln cap="flat" w="19050">
            <a:solidFill>
              <a:schemeClr val="dk2"/>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rgbClr val="FF0000"/>
                </a:solidFill>
                <a:latin typeface="Courier New"/>
                <a:ea typeface="Courier New"/>
                <a:cs typeface="Courier New"/>
                <a:sym typeface="Courier New"/>
              </a:rPr>
              <a:t>0</a:t>
            </a:r>
          </a:p>
        </p:txBody>
      </p:sp>
      <p:sp>
        <p:nvSpPr>
          <p:cNvPr id="172" name="Shape 172"/>
          <p:cNvSpPr/>
          <p:nvPr/>
        </p:nvSpPr>
        <p:spPr>
          <a:xfrm>
            <a:off x="1403350" y="2681575"/>
            <a:ext cx="6378580" cy="1035788"/>
          </a:xfrm>
          <a:custGeom>
            <a:pathLst>
              <a:path extrusionOk="0" h="48070" w="59691">
                <a:moveTo>
                  <a:pt x="38777" y="0"/>
                </a:moveTo>
                <a:cubicBezTo>
                  <a:pt x="41233" y="534"/>
                  <a:pt x="50046" y="1334"/>
                  <a:pt x="53518" y="3204"/>
                </a:cubicBezTo>
                <a:cubicBezTo>
                  <a:pt x="56989" y="5073"/>
                  <a:pt x="59340" y="8118"/>
                  <a:pt x="59607" y="11216"/>
                </a:cubicBezTo>
                <a:cubicBezTo>
                  <a:pt x="59874" y="14314"/>
                  <a:pt x="59766" y="18854"/>
                  <a:pt x="55120" y="21792"/>
                </a:cubicBezTo>
                <a:cubicBezTo>
                  <a:pt x="50473" y="24729"/>
                  <a:pt x="40111" y="26385"/>
                  <a:pt x="31726" y="28842"/>
                </a:cubicBezTo>
                <a:cubicBezTo>
                  <a:pt x="23340" y="31298"/>
                  <a:pt x="10094" y="33328"/>
                  <a:pt x="4807" y="36533"/>
                </a:cubicBezTo>
                <a:cubicBezTo>
                  <a:pt x="-480" y="39737"/>
                  <a:pt x="801" y="46147"/>
                  <a:pt x="0" y="48070"/>
                </a:cubicBezTo>
              </a:path>
            </a:pathLst>
          </a:custGeom>
          <a:noFill/>
          <a:ln cap="flat" w="19050">
            <a:solidFill>
              <a:schemeClr val="dk2"/>
            </a:solidFill>
            <a:prstDash val="solid"/>
            <a:round/>
            <a:headEnd len="lg" w="lg" type="none"/>
            <a:tailEnd len="lg" w="lg" type="none"/>
          </a:ln>
        </p:spPr>
      </p:sp>
      <p:cxnSp>
        <p:nvCxnSpPr>
          <p:cNvPr id="173" name="Shape 173"/>
          <p:cNvCxnSpPr/>
          <p:nvPr/>
        </p:nvCxnSpPr>
        <p:spPr>
          <a:xfrm flipH="1">
            <a:off x="1409574" y="3691050"/>
            <a:ext cx="5700" cy="213599"/>
          </a:xfrm>
          <a:prstGeom prst="straightConnector1">
            <a:avLst/>
          </a:prstGeom>
          <a:noFill/>
          <a:ln cap="flat" w="19050">
            <a:solidFill>
              <a:schemeClr val="dk2"/>
            </a:solidFill>
            <a:prstDash val="solid"/>
            <a:round/>
            <a:headEnd len="lg" w="lg" type="none"/>
            <a:tailEnd len="lg" w="lg" type="triangle"/>
          </a:ln>
        </p:spPr>
      </p:cxnSp>
      <p:grpSp>
        <p:nvGrpSpPr>
          <p:cNvPr id="174" name="Shape 174"/>
          <p:cNvGrpSpPr/>
          <p:nvPr/>
        </p:nvGrpSpPr>
        <p:grpSpPr>
          <a:xfrm>
            <a:off x="869725" y="3904600"/>
            <a:ext cx="6825600" cy="953399"/>
            <a:chOff x="1121625" y="3901700"/>
            <a:chExt cx="6825600" cy="953399"/>
          </a:xfrm>
        </p:grpSpPr>
        <p:sp>
          <p:nvSpPr>
            <p:cNvPr id="175" name="Shape 175"/>
            <p:cNvSpPr txBox="1"/>
            <p:nvPr/>
          </p:nvSpPr>
          <p:spPr>
            <a:xfrm>
              <a:off x="1121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solidFill>
                    <a:schemeClr val="dk1"/>
                  </a:solidFill>
                  <a:latin typeface="Courier New"/>
                  <a:ea typeface="Courier New"/>
                  <a:cs typeface="Courier New"/>
                  <a:sym typeface="Courier New"/>
                </a:rPr>
                <a:t>MA</a:t>
              </a:r>
            </a:p>
          </p:txBody>
        </p:sp>
        <p:sp>
          <p:nvSpPr>
            <p:cNvPr id="176" name="Shape 176"/>
            <p:cNvSpPr txBox="1"/>
            <p:nvPr/>
          </p:nvSpPr>
          <p:spPr>
            <a:xfrm>
              <a:off x="22592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77" name="Shape 177"/>
            <p:cNvSpPr txBox="1"/>
            <p:nvPr/>
          </p:nvSpPr>
          <p:spPr>
            <a:xfrm>
              <a:off x="33968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78" name="Shape 178"/>
            <p:cNvSpPr txBox="1"/>
            <p:nvPr/>
          </p:nvSpPr>
          <p:spPr>
            <a:xfrm>
              <a:off x="45344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b="1" lang="en" sz="2000">
                  <a:latin typeface="Courier New"/>
                  <a:ea typeface="Courier New"/>
                  <a:cs typeface="Courier New"/>
                  <a:sym typeface="Courier New"/>
                </a:rPr>
                <a:t>NY</a:t>
              </a:r>
            </a:p>
          </p:txBody>
        </p:sp>
        <p:sp>
          <p:nvSpPr>
            <p:cNvPr id="179" name="Shape 179"/>
            <p:cNvSpPr txBox="1"/>
            <p:nvPr/>
          </p:nvSpPr>
          <p:spPr>
            <a:xfrm>
              <a:off x="5672025" y="3901700"/>
              <a:ext cx="1137600" cy="729000"/>
            </a:xfrm>
            <a:prstGeom prst="rect">
              <a:avLst/>
            </a:prstGeom>
            <a:noFill/>
            <a:ln cap="flat"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t/>
              </a:r>
              <a:endParaRPr b="1" sz="2000">
                <a:latin typeface="Courier New"/>
                <a:ea typeface="Courier New"/>
                <a:cs typeface="Courier New"/>
                <a:sym typeface="Courier New"/>
              </a:endParaRPr>
            </a:p>
          </p:txBody>
        </p:sp>
        <p:sp>
          <p:nvSpPr>
            <p:cNvPr id="180" name="Shape 180"/>
            <p:cNvSpPr txBox="1"/>
            <p:nvPr/>
          </p:nvSpPr>
          <p:spPr>
            <a:xfrm>
              <a:off x="6809625" y="3901700"/>
              <a:ext cx="1137600" cy="729000"/>
            </a:xfrm>
            <a:prstGeom prst="rect">
              <a:avLst/>
            </a:prstGeom>
            <a:noFill/>
            <a:ln cap="flat" w="2857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Clr>
                  <a:schemeClr val="dk1"/>
                </a:buClr>
                <a:buSzPct val="55000"/>
                <a:buFont typeface="Arial"/>
                <a:buNone/>
              </a:pPr>
              <a:r>
                <a:rPr b="1" lang="en" sz="2000">
                  <a:solidFill>
                    <a:schemeClr val="dk1"/>
                  </a:solidFill>
                  <a:latin typeface="Courier New"/>
                  <a:ea typeface="Courier New"/>
                  <a:cs typeface="Courier New"/>
                  <a:sym typeface="Courier New"/>
                </a:rPr>
                <a:t>VA</a:t>
              </a:r>
            </a:p>
          </p:txBody>
        </p:sp>
        <p:sp>
          <p:nvSpPr>
            <p:cNvPr id="181" name="Shape 181"/>
            <p:cNvSpPr/>
            <p:nvPr/>
          </p:nvSpPr>
          <p:spPr>
            <a:xfrm>
              <a:off x="1121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0</a:t>
              </a:r>
            </a:p>
          </p:txBody>
        </p:sp>
        <p:sp>
          <p:nvSpPr>
            <p:cNvPr id="182" name="Shape 182"/>
            <p:cNvSpPr/>
            <p:nvPr/>
          </p:nvSpPr>
          <p:spPr>
            <a:xfrm>
              <a:off x="22592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1</a:t>
              </a:r>
            </a:p>
          </p:txBody>
        </p:sp>
        <p:sp>
          <p:nvSpPr>
            <p:cNvPr id="183" name="Shape 183"/>
            <p:cNvSpPr/>
            <p:nvPr/>
          </p:nvSpPr>
          <p:spPr>
            <a:xfrm>
              <a:off x="33968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2</a:t>
              </a:r>
            </a:p>
          </p:txBody>
        </p:sp>
        <p:sp>
          <p:nvSpPr>
            <p:cNvPr id="184" name="Shape 184"/>
            <p:cNvSpPr/>
            <p:nvPr/>
          </p:nvSpPr>
          <p:spPr>
            <a:xfrm>
              <a:off x="45344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solidFill>
                    <a:srgbClr val="FF0000"/>
                  </a:solidFill>
                  <a:latin typeface="Courier New"/>
                  <a:ea typeface="Courier New"/>
                  <a:cs typeface="Courier New"/>
                  <a:sym typeface="Courier New"/>
                </a:rPr>
                <a:t>3</a:t>
              </a:r>
            </a:p>
          </p:txBody>
        </p:sp>
        <p:sp>
          <p:nvSpPr>
            <p:cNvPr id="185" name="Shape 185"/>
            <p:cNvSpPr/>
            <p:nvPr/>
          </p:nvSpPr>
          <p:spPr>
            <a:xfrm>
              <a:off x="56720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4</a:t>
              </a:r>
            </a:p>
          </p:txBody>
        </p:sp>
        <p:sp>
          <p:nvSpPr>
            <p:cNvPr id="186" name="Shape 186"/>
            <p:cNvSpPr/>
            <p:nvPr/>
          </p:nvSpPr>
          <p:spPr>
            <a:xfrm>
              <a:off x="6809625" y="4630700"/>
              <a:ext cx="1137600" cy="224399"/>
            </a:xfrm>
            <a:prstGeom prst="rect">
              <a:avLst/>
            </a:prstGeom>
            <a:noFill/>
            <a:ln cap="flat" w="9525">
              <a:solidFill>
                <a:srgbClr val="000000"/>
              </a:solidFill>
              <a:prstDash val="solid"/>
              <a:round/>
              <a:headEnd len="med" w="med" type="none"/>
              <a:tailEnd len="med" w="med" type="none"/>
            </a:ln>
          </p:spPr>
          <p:txBody>
            <a:bodyPr anchorCtr="0" anchor="ctr" bIns="91425" lIns="91425" rIns="91425" tIns="91425">
              <a:noAutofit/>
            </a:bodyPr>
            <a:lstStyle/>
            <a:p>
              <a:pPr lvl="0" rtl="0" algn="ctr">
                <a:spcBef>
                  <a:spcPts val="0"/>
                </a:spcBef>
                <a:buNone/>
              </a:pPr>
              <a:r>
                <a:rPr lang="en" sz="2000">
                  <a:latin typeface="Courier New"/>
                  <a:ea typeface="Courier New"/>
                  <a:cs typeface="Courier New"/>
                  <a:sym typeface="Courier New"/>
                </a:rPr>
                <a:t>5</a:t>
              </a:r>
            </a:p>
          </p:txBody>
        </p:sp>
      </p:grpSp>
      <p:sp>
        <p:nvSpPr>
          <p:cNvPr id="187" name="Shape 187"/>
          <p:cNvSpPr txBox="1"/>
          <p:nvPr/>
        </p:nvSpPr>
        <p:spPr>
          <a:xfrm>
            <a:off x="6443300" y="2131150"/>
            <a:ext cx="2010900"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add(“MA”)</a:t>
            </a:r>
          </a:p>
        </p:txBody>
      </p:sp>
      <p:sp>
        <p:nvSpPr>
          <p:cNvPr id="188" name="Shape 188"/>
          <p:cNvSpPr txBox="1"/>
          <p:nvPr/>
        </p:nvSpPr>
        <p:spPr>
          <a:xfrm>
            <a:off x="375600" y="4053925"/>
            <a:ext cx="453299" cy="4805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b</a:t>
            </a:r>
          </a:p>
        </p:txBody>
      </p:sp>
      <p:pic>
        <p:nvPicPr>
          <p:cNvPr id="189" name="Shape 189"/>
          <p:cNvPicPr preferRelativeResize="0"/>
          <p:nvPr/>
        </p:nvPicPr>
        <p:blipFill>
          <a:blip r:embed="rId3">
            <a:alphaModFix/>
          </a:blip>
          <a:stretch>
            <a:fillRect/>
          </a:stretch>
        </p:blipFill>
        <p:spPr>
          <a:xfrm>
            <a:off x="3626124" y="1252312"/>
            <a:ext cx="3006147" cy="953399"/>
          </a:xfrm>
          <a:prstGeom prst="rect">
            <a:avLst/>
          </a:prstGeom>
          <a:noFill/>
          <a:ln>
            <a:noFill/>
          </a:ln>
        </p:spPr>
      </p:pic>
      <p:sp>
        <p:nvSpPr>
          <p:cNvPr id="190" name="Shape 190"/>
          <p:cNvSpPr txBox="1"/>
          <p:nvPr/>
        </p:nvSpPr>
        <p:spPr>
          <a:xfrm>
            <a:off x="1571825" y="1409150"/>
            <a:ext cx="1987799" cy="472199"/>
          </a:xfrm>
          <a:prstGeom prst="rect">
            <a:avLst/>
          </a:prstGeom>
          <a:noFill/>
          <a:ln>
            <a:noFill/>
          </a:ln>
        </p:spPr>
        <p:txBody>
          <a:bodyPr anchorCtr="0" anchor="t" bIns="91425" lIns="91425" rIns="91425" tIns="91425">
            <a:noAutofit/>
          </a:bodyPr>
          <a:lstStyle/>
          <a:p>
            <a:pPr lvl="0" rtl="0">
              <a:spcBef>
                <a:spcPts val="0"/>
              </a:spcBef>
              <a:buNone/>
            </a:pPr>
            <a:r>
              <a:rPr b="1" i="1" lang="en" sz="2400"/>
              <a:t>Load factor:</a:t>
            </a:r>
          </a:p>
          <a:p>
            <a:pPr lvl="0" rtl="0">
              <a:spcBef>
                <a:spcPts val="0"/>
              </a:spcBef>
              <a:buNone/>
            </a:pPr>
            <a:r>
              <a:t/>
            </a:r>
            <a:endParaRPr sz="2400"/>
          </a:p>
        </p:txBody>
      </p:sp>
      <p:pic>
        <p:nvPicPr>
          <p:cNvPr id="191" name="Shape 191"/>
          <p:cNvPicPr preferRelativeResize="0"/>
          <p:nvPr/>
        </p:nvPicPr>
        <p:blipFill>
          <a:blip r:embed="rId4">
            <a:alphaModFix/>
          </a:blip>
          <a:stretch>
            <a:fillRect/>
          </a:stretch>
        </p:blipFill>
        <p:spPr>
          <a:xfrm>
            <a:off x="6678700" y="1243075"/>
            <a:ext cx="800100" cy="8763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200"/>
              <a:t>We can hash any type of object!</a:t>
            </a:r>
          </a:p>
        </p:txBody>
      </p:sp>
      <p:sp>
        <p:nvSpPr>
          <p:cNvPr id="197" name="Shape 197"/>
          <p:cNvSpPr txBox="1"/>
          <p:nvPr/>
        </p:nvSpPr>
        <p:spPr>
          <a:xfrm>
            <a:off x="7004350" y="0"/>
            <a:ext cx="2139599" cy="366000"/>
          </a:xfrm>
          <a:prstGeom prst="rect">
            <a:avLst/>
          </a:prstGeom>
          <a:noFill/>
          <a:ln>
            <a:noFill/>
          </a:ln>
        </p:spPr>
        <p:txBody>
          <a:bodyPr anchorCtr="0" anchor="t" bIns="91425" lIns="91425" rIns="91425" tIns="91425">
            <a:noAutofit/>
          </a:bodyPr>
          <a:lstStyle/>
          <a:p>
            <a:pPr lvl="0" rtl="0" algn="r">
              <a:spcBef>
                <a:spcPts val="0"/>
              </a:spcBef>
              <a:buNone/>
            </a:pPr>
            <a:r>
              <a:rPr b="1" lang="en" sz="1600">
                <a:solidFill>
                  <a:srgbClr val="E08686"/>
                </a:solidFill>
              </a:rPr>
              <a:t>Hashing</a:t>
            </a:r>
          </a:p>
        </p:txBody>
      </p:sp>
      <p:sp>
        <p:nvSpPr>
          <p:cNvPr id="198" name="Shape 198"/>
          <p:cNvSpPr txBox="1"/>
          <p:nvPr/>
        </p:nvSpPr>
        <p:spPr>
          <a:xfrm>
            <a:off x="5312275" y="1289900"/>
            <a:ext cx="3252300" cy="2651699"/>
          </a:xfrm>
          <a:prstGeom prst="rect">
            <a:avLst/>
          </a:prstGeom>
          <a:noFill/>
          <a:ln>
            <a:noFill/>
          </a:ln>
        </p:spPr>
        <p:txBody>
          <a:bodyPr anchorCtr="0" anchor="t" bIns="91425" lIns="91425" rIns="91425" tIns="91425">
            <a:noAutofit/>
          </a:bodyPr>
          <a:lstStyle/>
          <a:p>
            <a:pPr lvl="0" rtl="0">
              <a:spcBef>
                <a:spcPts val="0"/>
              </a:spcBef>
              <a:buNone/>
            </a:pPr>
            <a:r>
              <a:rPr b="1" lang="en" sz="2000">
                <a:solidFill>
                  <a:srgbClr val="1155CC"/>
                </a:solidFill>
                <a:latin typeface="Courier New"/>
                <a:ea typeface="Courier New"/>
                <a:cs typeface="Courier New"/>
                <a:sym typeface="Courier New"/>
              </a:rPr>
              <a:t>class Point {</a:t>
            </a:r>
          </a:p>
          <a:p>
            <a:pPr lvl="0" rtl="0">
              <a:spcBef>
                <a:spcPts val="0"/>
              </a:spcBef>
              <a:buNone/>
            </a:pPr>
            <a:r>
              <a:rPr b="1" lang="en" sz="2000">
                <a:solidFill>
                  <a:srgbClr val="1155CC"/>
                </a:solidFill>
                <a:latin typeface="Courier New"/>
                <a:ea typeface="Courier New"/>
                <a:cs typeface="Courier New"/>
                <a:sym typeface="Courier New"/>
              </a:rPr>
              <a:t>	int x;</a:t>
            </a:r>
          </a:p>
          <a:p>
            <a:pPr rtl="0">
              <a:spcBef>
                <a:spcPts val="0"/>
              </a:spcBef>
              <a:buNone/>
            </a:pPr>
            <a:r>
              <a:rPr b="1" lang="en" sz="2000">
                <a:solidFill>
                  <a:srgbClr val="1155CC"/>
                </a:solidFill>
                <a:latin typeface="Courier New"/>
                <a:ea typeface="Courier New"/>
                <a:cs typeface="Courier New"/>
                <a:sym typeface="Courier New"/>
              </a:rPr>
              <a:t>	int y;</a:t>
            </a:r>
          </a:p>
          <a:p>
            <a:pPr rtl="0">
              <a:spcBef>
                <a:spcPts val="0"/>
              </a:spcBef>
              <a:buNone/>
            </a:pPr>
            <a:r>
              <a:t/>
            </a:r>
            <a:endParaRPr b="1" sz="2000">
              <a:solidFill>
                <a:srgbClr val="1155CC"/>
              </a:solidFill>
              <a:latin typeface="Courier New"/>
              <a:ea typeface="Courier New"/>
              <a:cs typeface="Courier New"/>
              <a:sym typeface="Courier New"/>
            </a:endParaRPr>
          </a:p>
          <a:p>
            <a:pPr indent="0" lvl="0" marL="457200" rtl="0">
              <a:spcBef>
                <a:spcPts val="0"/>
              </a:spcBef>
              <a:buClr>
                <a:schemeClr val="dk1"/>
              </a:buClr>
              <a:buSzPct val="55000"/>
              <a:buFont typeface="Arial"/>
              <a:buNone/>
            </a:pPr>
            <a:r>
              <a:rPr b="1" lang="en" sz="2000">
                <a:solidFill>
                  <a:srgbClr val="FF0000"/>
                </a:solidFill>
                <a:latin typeface="Courier New"/>
                <a:ea typeface="Courier New"/>
                <a:cs typeface="Courier New"/>
                <a:sym typeface="Courier New"/>
              </a:rPr>
              <a:t>int</a:t>
            </a:r>
            <a:r>
              <a:rPr b="1" lang="en" sz="2000">
                <a:solidFill>
                  <a:srgbClr val="1155CC"/>
                </a:solidFill>
                <a:latin typeface="Courier New"/>
                <a:ea typeface="Courier New"/>
                <a:cs typeface="Courier New"/>
                <a:sym typeface="Courier New"/>
              </a:rPr>
              <a:t> hashCode() {</a:t>
            </a:r>
          </a:p>
          <a:p>
            <a:pPr indent="0" lvl="0" marL="45720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	return x + y;</a:t>
            </a:r>
          </a:p>
          <a:p>
            <a:pPr indent="0" lvl="0" marL="457200" rtl="0">
              <a:spcBef>
                <a:spcPts val="0"/>
              </a:spcBef>
              <a:buClr>
                <a:schemeClr val="dk1"/>
              </a:buClr>
              <a:buSzPct val="55000"/>
              <a:buFont typeface="Arial"/>
              <a:buNone/>
            </a:pPr>
            <a:r>
              <a:rPr b="1" lang="en" sz="2000">
                <a:solidFill>
                  <a:srgbClr val="1155CC"/>
                </a:solidFill>
                <a:latin typeface="Courier New"/>
                <a:ea typeface="Courier New"/>
                <a:cs typeface="Courier New"/>
                <a:sym typeface="Courier New"/>
              </a:rPr>
              <a:t>}</a:t>
            </a:r>
          </a:p>
          <a:p>
            <a:pPr rtl="0">
              <a:spcBef>
                <a:spcPts val="0"/>
              </a:spcBef>
              <a:buNone/>
            </a:pPr>
            <a:r>
              <a:rPr b="1" lang="en" sz="2000">
                <a:solidFill>
                  <a:srgbClr val="1155CC"/>
                </a:solidFill>
                <a:latin typeface="Courier New"/>
                <a:ea typeface="Courier New"/>
                <a:cs typeface="Courier New"/>
                <a:sym typeface="Courier New"/>
              </a:rPr>
              <a:t>}</a:t>
            </a:r>
          </a:p>
          <a:p>
            <a:pPr rtl="0">
              <a:spcBef>
                <a:spcPts val="0"/>
              </a:spcBef>
              <a:buNone/>
            </a:pPr>
            <a:r>
              <a:t/>
            </a:r>
            <a:endParaRPr b="1" sz="2000">
              <a:solidFill>
                <a:srgbClr val="1155CC"/>
              </a:solidFill>
              <a:latin typeface="Courier New"/>
              <a:ea typeface="Courier New"/>
              <a:cs typeface="Courier New"/>
              <a:sym typeface="Courier New"/>
            </a:endParaRPr>
          </a:p>
          <a:p>
            <a:pPr lvl="0" rtl="0">
              <a:spcBef>
                <a:spcPts val="0"/>
              </a:spcBef>
              <a:buNone/>
            </a:pPr>
            <a:r>
              <a:t/>
            </a:r>
            <a:endParaRPr b="1" sz="2000">
              <a:solidFill>
                <a:srgbClr val="1155CC"/>
              </a:solidFill>
              <a:latin typeface="Courier New"/>
              <a:ea typeface="Courier New"/>
              <a:cs typeface="Courier New"/>
              <a:sym typeface="Courier New"/>
            </a:endParaRPr>
          </a:p>
        </p:txBody>
      </p:sp>
      <p:sp>
        <p:nvSpPr>
          <p:cNvPr id="199" name="Shape 199"/>
          <p:cNvSpPr txBox="1"/>
          <p:nvPr/>
        </p:nvSpPr>
        <p:spPr>
          <a:xfrm>
            <a:off x="457200" y="2063600"/>
            <a:ext cx="3853199" cy="1744199"/>
          </a:xfrm>
          <a:prstGeom prst="rect">
            <a:avLst/>
          </a:prstGeom>
          <a:noFill/>
          <a:ln>
            <a:noFill/>
          </a:ln>
        </p:spPr>
        <p:txBody>
          <a:bodyPr anchorCtr="0" anchor="t" bIns="91425" lIns="91425" rIns="91425" tIns="91425">
            <a:noAutofit/>
          </a:bodyPr>
          <a:lstStyle/>
          <a:p>
            <a:pPr rtl="0">
              <a:spcBef>
                <a:spcPts val="0"/>
              </a:spcBef>
              <a:buNone/>
            </a:pPr>
            <a:r>
              <a:rPr lang="en" sz="2000"/>
              <a:t>Every object in Java has this method.</a:t>
            </a:r>
          </a:p>
          <a:p>
            <a:pPr rtl="0">
              <a:spcBef>
                <a:spcPts val="0"/>
              </a:spcBef>
              <a:buNone/>
            </a:pPr>
            <a:r>
              <a:t/>
            </a:r>
            <a:endParaRPr sz="2000"/>
          </a:p>
          <a:p>
            <a:pPr lvl="0" rtl="0">
              <a:spcBef>
                <a:spcPts val="0"/>
              </a:spcBef>
              <a:buNone/>
            </a:pPr>
            <a:r>
              <a:rPr lang="en" sz="2000"/>
              <a:t>Default behavior is its object’s memory address.</a:t>
            </a:r>
          </a:p>
        </p:txBody>
      </p:sp>
      <p:cxnSp>
        <p:nvCxnSpPr>
          <p:cNvPr id="200" name="Shape 200"/>
          <p:cNvCxnSpPr>
            <a:stCxn id="199" idx="3"/>
          </p:cNvCxnSpPr>
          <p:nvPr/>
        </p:nvCxnSpPr>
        <p:spPr>
          <a:xfrm>
            <a:off x="4310399" y="2935699"/>
            <a:ext cx="1367700" cy="129300"/>
          </a:xfrm>
          <a:prstGeom prst="straightConnector1">
            <a:avLst/>
          </a:prstGeom>
          <a:noFill/>
          <a:ln cap="flat" w="19050">
            <a:solidFill>
              <a:schemeClr val="dk2"/>
            </a:solidFill>
            <a:prstDash val="solid"/>
            <a:round/>
            <a:headEnd len="lg" w="lg" type="none"/>
            <a:tailEnd len="lg" w="lg" type="triangle"/>
          </a:ln>
        </p:spPr>
      </p:cxn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