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1.xml" Type="http://schemas.openxmlformats.org/officeDocument/2006/relationships/slide" Id="rId26"/><Relationship Target="slides/slide20.xml" Type="http://schemas.openxmlformats.org/officeDocument/2006/relationships/slide" Id="rId25"/><Relationship Target="presProps.xml" Type="http://schemas.openxmlformats.org/officeDocument/2006/relationships/presProps" Id="rId2"/><Relationship Target="slides/slide16.xml" Type="http://schemas.openxmlformats.org/officeDocument/2006/relationships/slide" Id="rId21"/><Relationship Target="theme/theme1.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http://en.wikipedia.org/wiki/Computed_GOTO" Type="http://schemas.openxmlformats.org/officeDocument/2006/relationships/hyperlink" TargetMode="External" Id="rId2"/><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 name="Shape 40"/>
        <p:cNvGrpSpPr/>
        <p:nvPr/>
      </p:nvGrpSpPr>
      <p:grpSpPr>
        <a:xfrm>
          <a:off y="0" x="0"/>
          <a:ext cy="0" cx="0"/>
          <a:chOff y="0" x="0"/>
          <a:chExt cy="0" cx="0"/>
        </a:xfrm>
      </p:grpSpPr>
      <p:sp>
        <p:nvSpPr>
          <p:cNvPr id="41" name="Shape 4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2" name="Shape 4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0" name="Shape 120"/>
        <p:cNvGrpSpPr/>
        <p:nvPr/>
      </p:nvGrpSpPr>
      <p:grpSpPr>
        <a:xfrm>
          <a:off y="0" x="0"/>
          <a:ext cy="0" cx="0"/>
          <a:chOff y="0" x="0"/>
          <a:chExt cy="0" cx="0"/>
        </a:xfrm>
      </p:grpSpPr>
      <p:sp>
        <p:nvSpPr>
          <p:cNvPr id="121" name="Shape 12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2" name="Shape 12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0"/>
              </a:spcBef>
              <a:buClr>
                <a:srgbClr val="000000"/>
              </a:buClr>
              <a:buSzPct val="127272"/>
              <a:buFont typeface="Arial"/>
              <a:buChar char="●"/>
            </a:pPr>
            <a:r>
              <a:rPr lang="en"/>
              <a:t>problem with removing duplicates</a:t>
            </a:r>
          </a:p>
          <a:p>
            <a:pPr rtl="0" lvl="0" indent="-317500" marL="457200">
              <a:spcBef>
                <a:spcPts val="0"/>
              </a:spcBef>
              <a:buClr>
                <a:srgbClr val="000000"/>
              </a:buClr>
              <a:buSzPct val="127272"/>
              <a:buFont typeface="Arial"/>
              <a:buChar char="●"/>
            </a:pPr>
            <a:r>
              <a:rPr lang="en"/>
              <a:t>Problem using List interface as parameter and passing in linked list and arraylist</a:t>
            </a:r>
          </a:p>
          <a:p>
            <a:pPr rtl="0" lvl="1" indent="-317500" marL="914400">
              <a:spcBef>
                <a:spcPts val="0"/>
              </a:spcBef>
              <a:buClr>
                <a:srgbClr val="000000"/>
              </a:buClr>
              <a:buSzPct val="127272"/>
              <a:buFont typeface="Arial"/>
              <a:buChar char="○"/>
            </a:pPr>
            <a:r>
              <a:rPr lang="en"/>
              <a:t>Talking about runtimes of </a:t>
            </a:r>
            <a:r>
              <a:rPr lang="en" i="1"/>
              <a:t>get</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4" name="Shape 14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Revisit the concept of implementations from interfaces and inheritance from superclasses.</a:t>
            </a:r>
          </a:p>
          <a:p>
            <a:pPr rtl="0">
              <a:spcBef>
                <a:spcPts val="0"/>
              </a:spcBef>
              <a:buNone/>
            </a:pPr>
            <a:r>
              <a:t/>
            </a:r>
            <a:endParaRPr/>
          </a:p>
          <a:p>
            <a:pPr rtl="0">
              <a:spcBef>
                <a:spcPts val="0"/>
              </a:spcBef>
              <a:buNone/>
            </a:pPr>
            <a:r>
              <a:rPr lang="en"/>
              <a:t>Even with a simple ArrayList, there are a lot of parts contributing methods and specifications.</a:t>
            </a:r>
          </a:p>
          <a:p>
            <a:pPr rtl="0">
              <a:spcBef>
                <a:spcPts val="0"/>
              </a:spcBef>
              <a:buNone/>
            </a:pPr>
            <a:r>
              <a:t/>
            </a:r>
            <a:endParaRPr/>
          </a:p>
          <a:p>
            <a:pPr rtl="0">
              <a:spcBef>
                <a:spcPts val="0"/>
              </a:spcBef>
              <a:buNone/>
            </a:pPr>
            <a:r>
              <a:rPr lang="en"/>
              <a:t>Note that in the next few slides we’re not going to draw all of the classes but key interfaces/classes to show where the method declarations come from.</a:t>
            </a:r>
          </a:p>
          <a:p>
            <a:pPr rtl="0">
              <a:spcBef>
                <a:spcPts val="0"/>
              </a:spcBef>
              <a:buNone/>
            </a:pPr>
            <a:r>
              <a:t/>
            </a:r>
            <a:endParaRPr/>
          </a:p>
          <a:p>
            <a:pPr rtl="0">
              <a:spcBef>
                <a:spcPts val="0"/>
              </a:spcBef>
              <a:buNone/>
            </a:pPr>
            <a:r>
              <a:rPr lang="en"/>
              <a:t>Everything on the left is an abstract class or a class and everything on the right is an interface. They don’t need to know about </a:t>
            </a:r>
            <a:r>
              <a:rPr lang="en">
                <a:solidFill>
                  <a:schemeClr val="dk1"/>
                </a:solidFill>
              </a:rPr>
              <a:t>interface</a:t>
            </a:r>
            <a:r>
              <a:rPr lang="en"/>
              <a:t> Iterable yet.</a:t>
            </a:r>
          </a:p>
          <a:p>
            <a:pPr rtl="0">
              <a:spcBef>
                <a:spcPts val="0"/>
              </a:spcBef>
              <a:buNone/>
            </a:pPr>
            <a:r>
              <a:t/>
            </a:r>
            <a:endParaRPr/>
          </a:p>
          <a:p>
            <a:pPr rtl="0">
              <a:spcBef>
                <a:spcPts val="0"/>
              </a:spcBef>
              <a:buNone/>
            </a:pPr>
            <a:r>
              <a:rPr lang="en"/>
              <a:t>We looked in the JDK and for some reason both AbstractList and ArrayList implement </a:t>
            </a:r>
            <a:r>
              <a:rPr lang="en">
                <a:solidFill>
                  <a:schemeClr val="dk1"/>
                </a:solidFill>
              </a:rPr>
              <a:t>interface</a:t>
            </a:r>
            <a:r>
              <a:rPr lang="en"/>
              <a:t> List, even though ArrayList wouldn’t necessarily have to. We’re not sure why this is other than Java developers wanted to.</a:t>
            </a:r>
          </a:p>
          <a:p>
            <a:pPr rtl="0"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5" name="Shape 155"/>
        <p:cNvGrpSpPr/>
        <p:nvPr/>
      </p:nvGrpSpPr>
      <p:grpSpPr>
        <a:xfrm>
          <a:off y="0" x="0"/>
          <a:ext cy="0" cx="0"/>
          <a:chOff y="0" x="0"/>
          <a:chExt cy="0" cx="0"/>
        </a:xfrm>
      </p:grpSpPr>
      <p:sp>
        <p:nvSpPr>
          <p:cNvPr id="156" name="Shape 15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7" name="Shape 15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Interfaces can extend other interfaces!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5" name="Shape 175"/>
        <p:cNvGrpSpPr/>
        <p:nvPr/>
      </p:nvGrpSpPr>
      <p:grpSpPr>
        <a:xfrm>
          <a:off y="0" x="0"/>
          <a:ext cy="0" cx="0"/>
          <a:chOff y="0" x="0"/>
          <a:chExt cy="0" cx="0"/>
        </a:xfrm>
      </p:grpSpPr>
      <p:sp>
        <p:nvSpPr>
          <p:cNvPr id="176" name="Shape 17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7" name="Shape 17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Make sure to say that they don’t need to worry about what “Hash” or “hashing” means yet. Just mention that they have constant expected-time operations: adding, deleting, lookup. They will get a recitation on hashing, a really neat concept.</a:t>
            </a:r>
          </a:p>
          <a:p>
            <a:pPr rtl="0">
              <a:spcBef>
                <a:spcPts val="0"/>
              </a:spcBef>
              <a:buNone/>
            </a:pPr>
            <a:r>
              <a:t/>
            </a:r>
            <a:endParaRPr/>
          </a:p>
          <a:p>
            <a:pPr rtl="0">
              <a:spcBef>
                <a:spcPts val="0"/>
              </a:spcBef>
              <a:buNone/>
            </a:pPr>
            <a:r>
              <a:rPr lang="en"/>
              <a:t>Go over Map carefully. They will be needing it later. THink of it as a dictionary. K is a word to look up and V is its meaning. But of course K can be any class-type.</a:t>
            </a:r>
          </a:p>
          <a:p>
            <a:pPr rtl="0">
              <a:spcBef>
                <a:spcPts val="0"/>
              </a:spcBef>
              <a:buNone/>
            </a:pPr>
            <a:r>
              <a:t/>
            </a:r>
            <a:endParaRPr/>
          </a:p>
          <a:p>
            <a:pPr rtl="0">
              <a:spcBef>
                <a:spcPts val="0"/>
              </a:spcBef>
              <a:buNone/>
            </a:pPr>
            <a:r>
              <a:rPr lang="en"/>
              <a:t>Go through these classes and describe them.</a:t>
            </a:r>
          </a:p>
          <a:p>
            <a:pPr rtl="0">
              <a:spcBef>
                <a:spcPts val="0"/>
              </a:spcBef>
              <a:buNone/>
            </a:pPr>
            <a:r>
              <a:t/>
            </a:r>
            <a:endParaRPr/>
          </a:p>
          <a:p>
            <a:pPr rtl="0"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2" name="Shape 192"/>
        <p:cNvGrpSpPr/>
        <p:nvPr/>
      </p:nvGrpSpPr>
      <p:grpSpPr>
        <a:xfrm>
          <a:off y="0" x="0"/>
          <a:ext cy="0" cx="0"/>
          <a:chOff y="0" x="0"/>
          <a:chExt cy="0" cx="0"/>
        </a:xfrm>
      </p:grpSpPr>
      <p:sp>
        <p:nvSpPr>
          <p:cNvPr id="193" name="Shape 19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4" name="Shape 194"/>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lang="en"/>
              <a:t>There is a </a:t>
            </a:r>
            <a:r>
              <a:rPr lang="en">
                <a:solidFill>
                  <a:schemeClr val="dk1"/>
                </a:solidFill>
              </a:rPr>
              <a:t>class </a:t>
            </a:r>
            <a:r>
              <a:rPr lang="en"/>
              <a:t>Stack, but it’s from JDK 1.0, meaning it’s very old, and the documentation says that Deque is preferred.</a:t>
            </a:r>
          </a:p>
          <a:p>
            <a:pPr rtl="0" lvl="0">
              <a:spcBef>
                <a:spcPts val="0"/>
              </a:spcBef>
              <a:buNone/>
            </a:pPr>
            <a:r>
              <a:rPr lang="en"/>
              <a:t>Deque (often pronounced as “DECK”) is short for Double Ended Queue.</a:t>
            </a:r>
          </a:p>
          <a:p>
            <a:pPr rtl="0" lvl="0">
              <a:spcBef>
                <a:spcPts val="0"/>
              </a:spcBef>
              <a:buNone/>
            </a:pPr>
            <a:r>
              <a:t/>
            </a:r>
            <a:endParaRPr/>
          </a:p>
          <a:p>
            <a:pPr rtl="0" lvl="0">
              <a:spcBef>
                <a:spcPts val="0"/>
              </a:spcBef>
              <a:buNone/>
            </a:pPr>
            <a:r>
              <a:rPr lang="en"/>
              <a:t>ArrayDeque is optimized for head and tail operations (+ there are cache benefits). So using a LinkedList or ArrayDeque is good.</a:t>
            </a:r>
          </a:p>
          <a:p>
            <a:pPr rtl="0">
              <a:spcBef>
                <a:spcPts val="0"/>
              </a:spcBef>
              <a:buNone/>
            </a:pPr>
            <a:r>
              <a:rPr lang="en"/>
              <a:t>(It’s an expandable circular buffer! Students do not need to know that though.)</a:t>
            </a:r>
          </a:p>
          <a:p>
            <a:pPr rtl="0">
              <a:spcBef>
                <a:spcPts val="0"/>
              </a:spcBef>
              <a:buNone/>
            </a:pPr>
            <a:r>
              <a:t/>
            </a:r>
            <a:endParaRPr/>
          </a:p>
          <a:p>
            <a:pPr rtl="0">
              <a:spcBef>
                <a:spcPts val="0"/>
              </a:spcBef>
              <a:buNone/>
            </a:pPr>
            <a:r>
              <a:rPr lang="en"/>
              <a:t>ArrayDeque operations are </a:t>
            </a:r>
            <a:r>
              <a:rPr b="1" lang="en"/>
              <a:t>expected/amortized</a:t>
            </a:r>
            <a:r>
              <a:rPr lang="en"/>
              <a:t> O(1). ArrayDeque is usually faster than LinkedList due to caching &amp; memory benefits.</a:t>
            </a:r>
          </a:p>
          <a:p>
            <a:pPr rtl="0">
              <a:spcBef>
                <a:spcPts val="0"/>
              </a:spcBef>
              <a:buNone/>
            </a:pPr>
            <a:r>
              <a:t/>
            </a:r>
            <a:endParaRPr/>
          </a:p>
          <a:p>
            <a:pPr rtl="0">
              <a:spcBef>
                <a:spcPts val="0"/>
              </a:spcBef>
              <a:buNone/>
            </a:pPr>
            <a:r>
              <a:rPr lang="en"/>
              <a:t>Students don’t know what AMORTIZED means. Here’s an example. We bought a selzer-making machine, which cost $100.</a:t>
            </a:r>
          </a:p>
          <a:p>
            <a:pPr rtl="0">
              <a:spcBef>
                <a:spcPts val="0"/>
              </a:spcBef>
              <a:buNone/>
            </a:pPr>
            <a:r>
              <a:rPr lang="en"/>
              <a:t>If all I do is make one glassful, that glass costs me $100. If I make two, each coast $50.00. If I make 100 glasses, I can think that</a:t>
            </a:r>
          </a:p>
          <a:p>
            <a:pPr rtl="0">
              <a:spcBef>
                <a:spcPts val="0"/>
              </a:spcBef>
              <a:buNone/>
            </a:pPr>
            <a:r>
              <a:rPr lang="en"/>
              <a:t>each glass cost me $1. But if I make 1,000 glasses over the years, each one cost me 10 cents. I am AMORTIZING the cose of</a:t>
            </a:r>
          </a:p>
          <a:p>
            <a:pPr rtl="0">
              <a:spcBef>
                <a:spcPts val="0"/>
              </a:spcBef>
              <a:buNone/>
            </a:pPr>
            <a:r>
              <a:rPr lang="en"/>
              <a:t>the machine over the number of glasses I make using it.</a:t>
            </a:r>
          </a:p>
          <a:p>
            <a:pPr rtl="0">
              <a:spcBef>
                <a:spcPts val="0"/>
              </a:spcBef>
              <a:buNone/>
            </a:pPr>
            <a:r>
              <a:t/>
            </a:r>
            <a:endParaRPr/>
          </a:p>
          <a:p>
            <a:pPr rtl="0" lvl="0">
              <a:spcBef>
                <a:spcPts val="0"/>
              </a:spcBef>
              <a:buNone/>
            </a:pPr>
            <a:r>
              <a:rPr lang="en"/>
              <a:t>LinkedList is an old time favorite that will not be forgotten about because it has </a:t>
            </a:r>
            <a:r>
              <a:rPr b="1" lang="en"/>
              <a:t>worst case </a:t>
            </a:r>
            <a:r>
              <a:rPr lang="en"/>
              <a:t>O(1) operations.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9" name="Shape 199"/>
        <p:cNvGrpSpPr/>
        <p:nvPr/>
      </p:nvGrpSpPr>
      <p:grpSpPr>
        <a:xfrm>
          <a:off y="0" x="0"/>
          <a:ext cy="0" cx="0"/>
          <a:chOff y="0" x="0"/>
          <a:chExt cy="0" cx="0"/>
        </a:xfrm>
      </p:grpSpPr>
      <p:sp>
        <p:nvSpPr>
          <p:cNvPr id="200" name="Shape 20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01" name="Shape 201"/>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b="1" lang="en"/>
              <a:t>DO NOT CODE THESE PROBLEMS OUT</a:t>
            </a:r>
          </a:p>
          <a:p>
            <a:pPr rtl="0">
              <a:spcBef>
                <a:spcPts val="0"/>
              </a:spcBef>
              <a:buNone/>
            </a:pPr>
            <a:r>
              <a:rPr b="1" lang="en"/>
              <a:t>It is better to get through all of them than code out one or two.</a:t>
            </a:r>
          </a:p>
          <a:p>
            <a:pPr rtl="0">
              <a:spcBef>
                <a:spcPts val="0"/>
              </a:spcBef>
              <a:buNone/>
            </a:pPr>
            <a:r>
              <a:t/>
            </a:r>
            <a:endParaRPr b="1"/>
          </a:p>
          <a:p>
            <a:pPr rtl="0" lvl="0">
              <a:spcBef>
                <a:spcPts val="0"/>
              </a:spcBef>
              <a:buNone/>
            </a:pPr>
            <a:r>
              <a:rPr lang="en"/>
              <a:t>With each of these problems, give them a minute to think about how they would do it, then ask them for ideas about what is the best data structure to use in each case. Try to get most people involved asking for input. There are many ways to do these problems, but we want to stress certain data structures and where they shine.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7" name="Shape 207"/>
        <p:cNvGrpSpPr/>
        <p:nvPr/>
      </p:nvGrpSpPr>
      <p:grpSpPr>
        <a:xfrm>
          <a:off y="0" x="0"/>
          <a:ext cy="0" cx="0"/>
          <a:chOff y="0" x="0"/>
          <a:chExt cy="0" cx="0"/>
        </a:xfrm>
      </p:grpSpPr>
      <p:sp>
        <p:nvSpPr>
          <p:cNvPr id="208" name="Shape 20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09" name="Shape 209"/>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lang="en"/>
              <a:t>DO NOT CODE THESE PROBLEMS OUT</a:t>
            </a:r>
          </a:p>
          <a:p>
            <a:pPr rtl="0" lvl="0">
              <a:spcBef>
                <a:spcPts val="0"/>
              </a:spcBef>
              <a:buNone/>
            </a:pPr>
            <a:r>
              <a:rPr b="1" lang="en"/>
              <a:t>It is better to get through all of them than code out one or two.</a:t>
            </a:r>
          </a:p>
          <a:p>
            <a:pPr rtl="0" lvl="0">
              <a:spcBef>
                <a:spcPts val="0"/>
              </a:spcBef>
              <a:buNone/>
            </a:pPr>
            <a:r>
              <a:t/>
            </a:r>
            <a:endParaRPr b="1"/>
          </a:p>
          <a:p>
            <a:pPr rtl="0">
              <a:spcBef>
                <a:spcPts val="0"/>
              </a:spcBef>
              <a:buNone/>
            </a:pPr>
            <a:r>
              <a:rPr lang="en"/>
              <a:t>Solution:</a:t>
            </a:r>
          </a:p>
          <a:p>
            <a:pPr rtl="0">
              <a:spcBef>
                <a:spcPts val="0"/>
              </a:spcBef>
              <a:buNone/>
            </a:pPr>
            <a:r>
              <a:rPr lang="en"/>
              <a:t>Use a hashset and add every element to the hashset. </a:t>
            </a:r>
          </a:p>
          <a:p>
            <a:pPr rtl="0">
              <a:spcBef>
                <a:spcPts val="0"/>
              </a:spcBef>
              <a:buNone/>
            </a:pPr>
            <a:r>
              <a:t/>
            </a:r>
            <a:endParaRPr/>
          </a:p>
          <a:p>
            <a:pPr rtl="0">
              <a:spcBef>
                <a:spcPts val="0"/>
              </a:spcBef>
              <a:buNone/>
            </a:pPr>
            <a:r>
              <a:rPr lang="en"/>
              <a:t>This gives a quick solution. In many situations, you just want to get the job done as quickly as possible, and heavy use of the API Collections classes is recommend, as in this case.</a:t>
            </a:r>
          </a:p>
          <a:p>
            <a:pPr rtl="0">
              <a:spcBef>
                <a:spcPts val="0"/>
              </a:spcBef>
              <a:buNone/>
            </a:pPr>
            <a:r>
              <a:t/>
            </a:r>
            <a:endParaRPr/>
          </a:p>
          <a:p>
            <a:pPr rtl="0">
              <a:spcBef>
                <a:spcPts val="0"/>
              </a:spcBef>
              <a:buNone/>
            </a:pPr>
            <a:r>
              <a:rPr lang="en"/>
              <a:t>But in some cases, to make a program more efficient, when efficiency at this point is very necessary, you may want to write your own method to do it.</a:t>
            </a:r>
          </a:p>
          <a:p>
            <a:pPr rtl="0"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5" name="Shape 215"/>
        <p:cNvGrpSpPr/>
        <p:nvPr/>
      </p:nvGrpSpPr>
      <p:grpSpPr>
        <a:xfrm>
          <a:off y="0" x="0"/>
          <a:ext cy="0" cx="0"/>
          <a:chOff y="0" x="0"/>
          <a:chExt cy="0" cx="0"/>
        </a:xfrm>
      </p:grpSpPr>
      <p:sp>
        <p:nvSpPr>
          <p:cNvPr id="216" name="Shape 21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7" name="Shape 21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lang="en"/>
              <a:t>DO NOT CODE THESE PROBLEMS OUT</a:t>
            </a:r>
          </a:p>
          <a:p>
            <a:pPr rtl="0" lvl="0">
              <a:spcBef>
                <a:spcPts val="0"/>
              </a:spcBef>
              <a:buNone/>
            </a:pPr>
            <a:r>
              <a:rPr b="1" lang="en"/>
              <a:t>It is better to get through all of them than code out one or two.</a:t>
            </a:r>
          </a:p>
          <a:p>
            <a:pPr rtl="0" lvl="0">
              <a:spcBef>
                <a:spcPts val="0"/>
              </a:spcBef>
              <a:buNone/>
            </a:pPr>
            <a:r>
              <a:t/>
            </a:r>
            <a:endParaRPr b="1"/>
          </a:p>
          <a:p>
            <a:pPr rtl="0" lvl="0">
              <a:spcBef>
                <a:spcPts val="0"/>
              </a:spcBef>
              <a:buNone/>
            </a:pPr>
            <a:r>
              <a:rPr lang="en"/>
              <a:t>Solution:</a:t>
            </a:r>
          </a:p>
          <a:p>
            <a:pPr rtl="0" lvl="0">
              <a:spcBef>
                <a:spcPts val="0"/>
              </a:spcBef>
              <a:buNone/>
            </a:pPr>
            <a:r>
              <a:rPr lang="en">
                <a:solidFill>
                  <a:schemeClr val="dk1"/>
                </a:solidFill>
              </a:rPr>
              <a:t>Use a separate ArrayList and keep appending onto the ArrayList when coming across a negative number.</a:t>
            </a:r>
          </a:p>
          <a:p>
            <a:pPr rtl="0" lvl="0">
              <a:spcBef>
                <a:spcPts val="0"/>
              </a:spcBef>
              <a:buClr>
                <a:schemeClr val="dk1"/>
              </a:buClr>
              <a:buFont typeface="Arial"/>
              <a:buNone/>
            </a:pPr>
            <a:r>
              <a:t/>
            </a:r>
            <a:endParaRPr>
              <a:solidFill>
                <a:schemeClr val="dk1"/>
              </a:solidFill>
            </a:endParaRPr>
          </a:p>
          <a:p>
            <a:pPr rtl="0"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3" name="Shape 223"/>
        <p:cNvGrpSpPr/>
        <p:nvPr/>
      </p:nvGrpSpPr>
      <p:grpSpPr>
        <a:xfrm>
          <a:off y="0" x="0"/>
          <a:ext cy="0" cx="0"/>
          <a:chOff y="0" x="0"/>
          <a:chExt cy="0" cx="0"/>
        </a:xfrm>
      </p:grpSpPr>
      <p:sp>
        <p:nvSpPr>
          <p:cNvPr id="224" name="Shape 22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25" name="Shape 22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lang="en"/>
              <a:t>DO NOT CODE THESE PROBLEMS OUT</a:t>
            </a:r>
          </a:p>
          <a:p>
            <a:pPr rtl="0" lvl="0">
              <a:spcBef>
                <a:spcPts val="0"/>
              </a:spcBef>
              <a:buNone/>
            </a:pPr>
            <a:r>
              <a:rPr b="1" lang="en"/>
              <a:t>It is better to get through all of them than code out one or two.</a:t>
            </a:r>
          </a:p>
          <a:p>
            <a:pPr rtl="0" lvl="0">
              <a:spcBef>
                <a:spcPts val="0"/>
              </a:spcBef>
              <a:buNone/>
            </a:pPr>
            <a:r>
              <a:t/>
            </a:r>
            <a:endParaRPr b="1"/>
          </a:p>
          <a:p>
            <a:pPr rtl="0" lvl="0">
              <a:spcBef>
                <a:spcPts val="0"/>
              </a:spcBef>
              <a:buNone/>
            </a:pPr>
            <a:r>
              <a:rPr lang="en"/>
              <a:t>Solution:</a:t>
            </a:r>
          </a:p>
          <a:p>
            <a:pPr rtl="0" lvl="0">
              <a:spcBef>
                <a:spcPts val="0"/>
              </a:spcBef>
              <a:buNone/>
            </a:pPr>
            <a:r>
              <a:rPr lang="en">
                <a:solidFill>
                  <a:schemeClr val="dk1"/>
                </a:solidFill>
              </a:rPr>
              <a:t>Use a hashmap to keep track of the frequencies of the NOTE first. Then go through the magazine string and remove frequency counts from the note frequency hashmap. If you get to a frequency that is 0, then delete it from the hashmap. If you have an empty hashmap, return true. If you get to the end of the magazine string and you still have a non-empty hashmap, return false.</a:t>
            </a:r>
          </a:p>
          <a:p>
            <a:pPr rtl="0"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0" name="Shape 230"/>
        <p:cNvGrpSpPr/>
        <p:nvPr/>
      </p:nvGrpSpPr>
      <p:grpSpPr>
        <a:xfrm>
          <a:off y="0" x="0"/>
          <a:ext cy="0" cx="0"/>
          <a:chOff y="0" x="0"/>
          <a:chExt cy="0" cx="0"/>
        </a:xfrm>
      </p:grpSpPr>
      <p:sp>
        <p:nvSpPr>
          <p:cNvPr id="231" name="Shape 23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32" name="Shape 23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lang="en"/>
              <a:t>DO NOT CODE THESE PROBLEMS OUT</a:t>
            </a:r>
          </a:p>
          <a:p>
            <a:pPr rtl="0" lvl="0">
              <a:spcBef>
                <a:spcPts val="0"/>
              </a:spcBef>
              <a:buNone/>
            </a:pPr>
            <a:r>
              <a:rPr b="1" lang="en"/>
              <a:t>It is better to get through all of them than code out one or two.</a:t>
            </a:r>
          </a:p>
          <a:p>
            <a:pPr rtl="0" lvl="0">
              <a:spcBef>
                <a:spcPts val="0"/>
              </a:spcBef>
              <a:buNone/>
            </a:pPr>
            <a:r>
              <a:t/>
            </a:r>
            <a:endParaRPr b="1"/>
          </a:p>
          <a:p>
            <a:pPr rtl="0" lvl="0">
              <a:spcBef>
                <a:spcPts val="0"/>
              </a:spcBef>
              <a:buNone/>
            </a:pPr>
            <a:r>
              <a:rPr lang="en"/>
              <a:t>Solution:</a:t>
            </a:r>
          </a:p>
          <a:p>
            <a:pPr rtl="0">
              <a:spcBef>
                <a:spcPts val="0"/>
              </a:spcBef>
              <a:buNone/>
            </a:pPr>
            <a:r>
              <a:rPr lang="en"/>
              <a:t>The Nodes&lt;E&gt; in the Linked List should have an E max field along with the E value field.</a:t>
            </a:r>
          </a:p>
          <a:p>
            <a:pPr rtl="0">
              <a:spcBef>
                <a:spcPts val="0"/>
              </a:spcBef>
              <a:buNone/>
            </a:pPr>
            <a:r>
              <a:rPr lang="en"/>
              <a:t>The max field keeps track of the maximum element seen in the stack at that point.</a:t>
            </a:r>
          </a:p>
          <a:p>
            <a:pPr rtl="0">
              <a:spcBef>
                <a:spcPts val="0"/>
              </a:spcBef>
              <a:buNone/>
            </a:pPr>
            <a:r>
              <a:rPr lang="en"/>
              <a:t>If you push something onto the stack that is larger than the current max (the max of the top most node), then assign the max of the current node to that node’s value.</a:t>
            </a:r>
          </a:p>
          <a:p>
            <a:pPr rtl="0">
              <a:spcBef>
                <a:spcPts val="0"/>
              </a:spcBef>
              <a:buNone/>
            </a:pPr>
            <a:r>
              <a:rPr lang="en"/>
              <a:t>If you push something onto the stack that is smaller than the current max, then assign the max of the current node to be to the previous node’s max value (ie maintain the same max as before).</a:t>
            </a:r>
          </a:p>
          <a:p>
            <a:pPr rtl="0">
              <a:spcBef>
                <a:spcPts val="0"/>
              </a:spcBef>
              <a:buNone/>
            </a:pPr>
            <a:r>
              <a:t/>
            </a:r>
            <a:endParaRPr/>
          </a:p>
          <a:p>
            <a:pPr rtl="0">
              <a:spcBef>
                <a:spcPts val="0"/>
              </a:spcBef>
              <a:buNone/>
            </a:pPr>
            <a:r>
              <a:rPr lang="en"/>
              <a:t>Getting the max is simply returning the value in the max field of the top most node.</a:t>
            </a:r>
          </a:p>
          <a:p>
            <a:pPr rtl="0" lvl="0">
              <a:spcBef>
                <a:spcPts val="0"/>
              </a:spcBef>
              <a:buNone/>
            </a:pPr>
            <a:r>
              <a:rPr lang="en"/>
              <a:t>Explain how even if we pop nodes off of the stack, we will still have an accurate account of what the current max in the stack is.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7" name="Shape 47"/>
        <p:cNvGrpSpPr/>
        <p:nvPr/>
      </p:nvGrpSpPr>
      <p:grpSpPr>
        <a:xfrm>
          <a:off y="0" x="0"/>
          <a:ext cy="0" cx="0"/>
          <a:chOff y="0" x="0"/>
          <a:chExt cy="0" cx="0"/>
        </a:xfrm>
      </p:grpSpPr>
      <p:sp>
        <p:nvSpPr>
          <p:cNvPr id="48" name="Shape 4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9" name="Shape 49"/>
          <p:cNvSpPr txBox="1"/>
          <p:nvPr>
            <p:ph idx="1" type="body"/>
          </p:nvPr>
        </p:nvSpPr>
        <p:spPr>
          <a:xfrm>
            <a:off y="4343400" x="685800"/>
            <a:ext cy="4114800" cx="5486399"/>
          </a:xfrm>
          <a:prstGeom prst="rect">
            <a:avLst/>
          </a:prstGeom>
        </p:spPr>
        <p:txBody>
          <a:bodyPr bIns="91425" rIns="91425" lIns="91425" tIns="91425" anchor="t" anchorCtr="0">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0" name="Shape 250"/>
        <p:cNvGrpSpPr/>
        <p:nvPr/>
      </p:nvGrpSpPr>
      <p:grpSpPr>
        <a:xfrm>
          <a:off y="0" x="0"/>
          <a:ext cy="0" cx="0"/>
          <a:chOff y="0" x="0"/>
          <a:chExt cy="0" cx="0"/>
        </a:xfrm>
      </p:grpSpPr>
      <p:sp>
        <p:nvSpPr>
          <p:cNvPr id="251" name="Shape 2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52" name="Shape 25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lang="en"/>
              <a:t>DO NOT CODE THESE PROBLEMS OUT</a:t>
            </a:r>
          </a:p>
          <a:p>
            <a:pPr rtl="0" lvl="0">
              <a:spcBef>
                <a:spcPts val="0"/>
              </a:spcBef>
              <a:buNone/>
            </a:pPr>
            <a:r>
              <a:rPr b="1" lang="en"/>
              <a:t>It is better to get through all of them than code out one or two.</a:t>
            </a:r>
          </a:p>
          <a:p>
            <a:pPr rtl="0" lvl="0">
              <a:spcBef>
                <a:spcPts val="0"/>
              </a:spcBef>
              <a:buNone/>
            </a:pPr>
            <a:r>
              <a:t/>
            </a:r>
            <a:endParaRPr b="1"/>
          </a:p>
          <a:p>
            <a:pPr rtl="0" lvl="0">
              <a:spcBef>
                <a:spcPts val="0"/>
              </a:spcBef>
              <a:buNone/>
            </a:pPr>
            <a:r>
              <a:rPr lang="en"/>
              <a:t>Solution:</a:t>
            </a:r>
          </a:p>
          <a:p>
            <a:pPr rtl="0">
              <a:spcBef>
                <a:spcPts val="0"/>
              </a:spcBef>
              <a:buNone/>
            </a:pPr>
            <a:r>
              <a:rPr lang="en"/>
              <a:t>Start at the root node and place root into a queue. Then while the queue is not empty, pop the first element off of the queue, print it, and then add its left and right children to the queue if they exist. </a:t>
            </a:r>
          </a:p>
          <a:p>
            <a:pPr rtl="0">
              <a:spcBef>
                <a:spcPts val="0"/>
              </a:spcBef>
              <a:buNone/>
            </a:pPr>
            <a:r>
              <a:t/>
            </a:r>
            <a:endParaRPr/>
          </a:p>
          <a:p>
            <a:pPr rtl="0">
              <a:spcBef>
                <a:spcPts val="0"/>
              </a:spcBef>
              <a:buNone/>
            </a:pPr>
            <a:r>
              <a:rPr lang="en"/>
              <a:t>Challenge Problem Solution:</a:t>
            </a:r>
          </a:p>
          <a:p>
            <a:pPr rtl="0" lvl="0">
              <a:spcBef>
                <a:spcPts val="0"/>
              </a:spcBef>
              <a:buNone/>
            </a:pPr>
            <a:r>
              <a:rPr lang="en"/>
              <a:t>You will need to also keep a variable c that keeps track of how many elements are on a certain level. This is achieved by initializing c to 1 for the root node first. when a new node is popped off the queue, decrement c. If c is zero, then print a new line and reset c to queue.size().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8" name="Shape 258"/>
        <p:cNvGrpSpPr/>
        <p:nvPr/>
      </p:nvGrpSpPr>
      <p:grpSpPr>
        <a:xfrm>
          <a:off y="0" x="0"/>
          <a:ext cy="0" cx="0"/>
          <a:chOff y="0" x="0"/>
          <a:chExt cy="0" cx="0"/>
        </a:xfrm>
      </p:grpSpPr>
      <p:sp>
        <p:nvSpPr>
          <p:cNvPr id="259" name="Shape 25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0" name="Shape 26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b="1" lang="en"/>
              <a:t>DO NOT CODE THESE PROBLEMS OUT</a:t>
            </a:r>
          </a:p>
          <a:p>
            <a:pPr rtl="0" lvl="0">
              <a:spcBef>
                <a:spcPts val="0"/>
              </a:spcBef>
              <a:buNone/>
            </a:pPr>
            <a:r>
              <a:rPr b="1" lang="en"/>
              <a:t>It is better to get through all of them than code out one or two.</a:t>
            </a:r>
          </a:p>
          <a:p>
            <a:pPr rtl="0" lvl="0">
              <a:spcBef>
                <a:spcPts val="0"/>
              </a:spcBef>
              <a:buNone/>
            </a:pPr>
            <a:r>
              <a:t/>
            </a:r>
            <a:endParaRPr b="1"/>
          </a:p>
          <a:p>
            <a:pPr rtl="0" lvl="0">
              <a:spcBef>
                <a:spcPts val="0"/>
              </a:spcBef>
              <a:buNone/>
            </a:pPr>
            <a:r>
              <a:rPr lang="en"/>
              <a:t>Solution:</a:t>
            </a:r>
          </a:p>
          <a:p>
            <a:pPr rtl="0" lvl="0">
              <a:spcBef>
                <a:spcPts val="0"/>
              </a:spcBef>
              <a:buNone/>
            </a:pPr>
            <a:r>
              <a:rPr lang="en"/>
              <a:t>Use a stack to keep track of the last open square bracket or open parenthesis seen. Come across a close square bracket or close parenthesis: check if there is there is an opening matching type on the top of the stack.</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 name="Shape 56"/>
        <p:cNvGrpSpPr/>
        <p:nvPr/>
      </p:nvGrpSpPr>
      <p:grpSpPr>
        <a:xfrm>
          <a:off y="0" x="0"/>
          <a:ext cy="0" cx="0"/>
          <a:chOff y="0" x="0"/>
          <a:chExt cy="0" cx="0"/>
        </a:xfrm>
      </p:grpSpPr>
      <p:sp>
        <p:nvSpPr>
          <p:cNvPr id="57" name="Shape 5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8" name="Shape 58"/>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sz="1400" lang="en"/>
              <a:t>Explain that many languages do this with integer constants (static final in Java). However, with constants we can’t be sure that someone is passing around a valid Suit, it could just be an arbitrary integer that doesn’t mean anything.</a:t>
            </a:r>
          </a:p>
          <a:p>
            <a:pPr algn="l" rtl="0" marR="0">
              <a:lnSpc>
                <a:spcPct val="100000"/>
              </a:lnSpc>
              <a:spcBef>
                <a:spcPts val="0"/>
              </a:spcBef>
              <a:spcAft>
                <a:spcPts val="0"/>
              </a:spcAft>
              <a:buNone/>
            </a:pPr>
            <a:r>
              <a:t/>
            </a:r>
            <a:endParaRPr sz="1400"/>
          </a:p>
          <a:p>
            <a:pPr rtl="0" lvl="0">
              <a:spcBef>
                <a:spcPts val="0"/>
              </a:spcBef>
              <a:buClr>
                <a:schemeClr val="dk1"/>
              </a:buClr>
              <a:buSzPct val="100000"/>
              <a:buFont typeface="Arial"/>
              <a:buNone/>
            </a:pPr>
            <a:r>
              <a:rPr lang="en">
                <a:solidFill>
                  <a:schemeClr val="dk1"/>
                </a:solidFill>
              </a:rPr>
              <a:t>Explain the pitfalls of having special codes:</a:t>
            </a:r>
          </a:p>
          <a:p>
            <a:pPr rtl="0" lvl="0">
              <a:spcBef>
                <a:spcPts val="0"/>
              </a:spcBef>
              <a:buClr>
                <a:schemeClr val="dk1"/>
              </a:buClr>
              <a:buSzPct val="100000"/>
              <a:buFont typeface="Arial"/>
              <a:buNone/>
            </a:pPr>
            <a:r>
              <a:rPr lang="en">
                <a:solidFill>
                  <a:schemeClr val="dk1"/>
                </a:solidFill>
              </a:rPr>
              <a:t>eg. return 1 for clubs, 2 for spades, etc.</a:t>
            </a:r>
          </a:p>
          <a:p>
            <a:pPr rtl="0" lvl="0" indent="-317500" marL="457200">
              <a:spcBef>
                <a:spcPts val="0"/>
              </a:spcBef>
              <a:buClr>
                <a:schemeClr val="dk1"/>
              </a:buClr>
              <a:buSzPct val="127272"/>
              <a:buFont typeface="Arial"/>
              <a:buChar char="●"/>
            </a:pPr>
            <a:r>
              <a:rPr lang="en">
                <a:solidFill>
                  <a:schemeClr val="dk1"/>
                </a:solidFill>
              </a:rPr>
              <a:t>Hard to read (3 of clubs would be represented as (3,1) which doesn’t read well)</a:t>
            </a:r>
          </a:p>
          <a:p>
            <a:pPr rtl="0" lvl="0" indent="-317500" marL="457200">
              <a:spcBef>
                <a:spcPts val="0"/>
              </a:spcBef>
              <a:buClr>
                <a:schemeClr val="dk1"/>
              </a:buClr>
              <a:buSzPct val="127272"/>
              <a:buFont typeface="Arial"/>
              <a:buChar char="●"/>
            </a:pPr>
            <a:r>
              <a:rPr lang="en">
                <a:solidFill>
                  <a:schemeClr val="dk1"/>
                </a:solidFill>
              </a:rPr>
              <a:t>You could have incorrect values like 1000 for suits that don’t exist ← this can’t be caught at compile time</a:t>
            </a:r>
          </a:p>
          <a:p>
            <a:pPr algn="l" rtl="0" lvl="0" marR="0">
              <a:lnSpc>
                <a:spcPct val="100000"/>
              </a:lnSpc>
              <a:spcBef>
                <a:spcPts val="0"/>
              </a:spcBef>
              <a:spcAft>
                <a:spcPts val="0"/>
              </a:spcAft>
              <a:buNone/>
            </a:pPr>
            <a:r>
              <a:t/>
            </a:r>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8" name="Shape 68"/>
        <p:cNvGrpSpPr/>
        <p:nvPr/>
      </p:nvGrpSpPr>
      <p:grpSpPr>
        <a:xfrm>
          <a:off y="0" x="0"/>
          <a:ext cy="0" cx="0"/>
          <a:chOff y="0" x="0"/>
          <a:chExt cy="0" cx="0"/>
        </a:xfrm>
      </p:grpSpPr>
      <p:sp>
        <p:nvSpPr>
          <p:cNvPr id="69" name="Shape 6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0" name="Shape 70"/>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rPr sz="1400" lang="en"/>
              <a:t>Explain that this works really well, but is cumbersome to do every time you want to create a related set of constants. In the next slide, we’ll see that enums are just a shorthand for this.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 name="Shape 83"/>
        <p:cNvGrpSpPr/>
        <p:nvPr/>
      </p:nvGrpSpPr>
      <p:grpSpPr>
        <a:xfrm>
          <a:off y="0" x="0"/>
          <a:ext cy="0" cx="0"/>
          <a:chOff y="0" x="0"/>
          <a:chExt cy="0" cx="0"/>
        </a:xfrm>
      </p:grpSpPr>
      <p:sp>
        <p:nvSpPr>
          <p:cNvPr id="84" name="Shape 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5" name="Shape 85"/>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rPr sz="1400" lang="en"/>
              <a:t>Enums are shorthand for the Suit class that was just previously mentioned.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0" name="Shape 90"/>
        <p:cNvGrpSpPr/>
        <p:nvPr/>
      </p:nvGrpSpPr>
      <p:grpSpPr>
        <a:xfrm>
          <a:off y="0" x="0"/>
          <a:ext cy="0" cx="0"/>
          <a:chOff y="0" x="0"/>
          <a:chExt cy="0" cx="0"/>
        </a:xfrm>
      </p:grpSpPr>
      <p:sp>
        <p:nvSpPr>
          <p:cNvPr id="91" name="Shape 9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2" name="Shape 92"/>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sz="1400" lang="en"/>
              <a:t>Mention that the previous slide is the most abbreviated version of an enum. In some cases, we want more functionality such as adding methods and fields to the enum. We’ll see this in the next demo.</a:t>
            </a:r>
          </a:p>
          <a:p>
            <a:pPr algn="l" rtl="0" marR="0">
              <a:lnSpc>
                <a:spcPct val="100000"/>
              </a:lnSpc>
              <a:spcBef>
                <a:spcPts val="0"/>
              </a:spcBef>
              <a:spcAft>
                <a:spcPts val="0"/>
              </a:spcAft>
              <a:buNone/>
            </a:pPr>
            <a:r>
              <a:t/>
            </a:r>
            <a:endParaRPr sz="1400"/>
          </a:p>
          <a:p>
            <a:pPr algn="l" rtl="0" marR="0">
              <a:lnSpc>
                <a:spcPct val="100000"/>
              </a:lnSpc>
              <a:spcBef>
                <a:spcPts val="0"/>
              </a:spcBef>
              <a:spcAft>
                <a:spcPts val="0"/>
              </a:spcAft>
              <a:buNone/>
            </a:pPr>
            <a:r>
              <a:rPr sz="1400" lang="en"/>
              <a:t>Point 3 is VERY important. If you look at the spec for enum, you won’t always see this function.</a:t>
            </a:r>
          </a:p>
          <a:p>
            <a:pPr algn="l" rtl="0" marR="0">
              <a:lnSpc>
                <a:spcPct val="100000"/>
              </a:lnSpc>
              <a:spcBef>
                <a:spcPts val="0"/>
              </a:spcBef>
              <a:spcAft>
                <a:spcPts val="0"/>
              </a:spcAft>
              <a:buNone/>
            </a:pPr>
            <a:r>
              <a:rPr sz="1400" lang="en"/>
              <a:t>But it IS there and should be used to get an array of the constants.</a:t>
            </a:r>
          </a:p>
          <a:p>
            <a:pPr algn="l" rtl="0" marR="0">
              <a:lnSpc>
                <a:spcPct val="100000"/>
              </a:lnSpc>
              <a:spcBef>
                <a:spcPts val="0"/>
              </a:spcBef>
              <a:spcAft>
                <a:spcPts val="0"/>
              </a:spcAft>
              <a:buNone/>
            </a:pPr>
            <a:r>
              <a:t/>
            </a:r>
            <a:endParaRPr sz="1400"/>
          </a:p>
          <a:p>
            <a:pPr algn="l" rtl="0" lvl="0" marR="0">
              <a:lnSpc>
                <a:spcPct val="100000"/>
              </a:lnSpc>
              <a:spcBef>
                <a:spcPts val="0"/>
              </a:spcBef>
              <a:spcAft>
                <a:spcPts val="0"/>
              </a:spcAft>
              <a:buNone/>
            </a:pPr>
            <a:r>
              <a:t/>
            </a:r>
            <a:endParaRPr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7" name="Shape 97"/>
        <p:cNvGrpSpPr/>
        <p:nvPr/>
      </p:nvGrpSpPr>
      <p:grpSpPr>
        <a:xfrm>
          <a:off y="0" x="0"/>
          <a:ext cy="0" cx="0"/>
          <a:chOff y="0" x="0"/>
          <a:chExt cy="0" cx="0"/>
        </a:xfrm>
      </p:grpSpPr>
      <p:sp>
        <p:nvSpPr>
          <p:cNvPr id="98" name="Shape 9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9" name="Shape 9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sz="1400" lang="en"/>
              <a:t>Go through the Suit enum, then the class PlayingCard (make sure to show them that Suit is used!), then show them how all of it comes together in class Deck.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t/>
            </a:r>
            <a:endParaRPr sz="14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5" name="Shape 115"/>
        <p:cNvGrpSpPr/>
        <p:nvPr/>
      </p:nvGrpSpPr>
      <p:grpSpPr>
        <a:xfrm>
          <a:off y="0" x="0"/>
          <a:ext cy="0" cx="0"/>
          <a:chOff y="0" x="0"/>
          <a:chExt cy="0" cx="0"/>
        </a:xfrm>
      </p:grpSpPr>
      <p:sp>
        <p:nvSpPr>
          <p:cNvPr id="116" name="Shape 11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7" name="Shape 117"/>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lang="en">
                <a:solidFill>
                  <a:srgbClr val="252525"/>
                </a:solidFill>
              </a:rPr>
              <a:t>from wikipedia:</a:t>
            </a:r>
          </a:p>
          <a:p>
            <a:pPr algn="l" rtl="0" lvl="0" marR="0">
              <a:lnSpc>
                <a:spcPct val="100000"/>
              </a:lnSpc>
              <a:spcBef>
                <a:spcPts val="0"/>
              </a:spcBef>
              <a:spcAft>
                <a:spcPts val="0"/>
              </a:spcAft>
              <a:buNone/>
            </a:pPr>
            <a:r>
              <a:rPr lang="en">
                <a:solidFill>
                  <a:srgbClr val="252525"/>
                </a:solidFill>
              </a:rPr>
              <a:t>Languages derived from C, and more generally those influenced by Fortran's </a:t>
            </a:r>
            <a:r>
              <a:rPr lang="en">
                <a:solidFill>
                  <a:srgbClr val="0B0080"/>
                </a:solidFill>
                <a:hlinkClick r:id="rId2"/>
              </a:rPr>
              <a:t>computed GOTO</a:t>
            </a:r>
            <a:r>
              <a:rPr lang="en">
                <a:solidFill>
                  <a:srgbClr val="252525"/>
                </a:solidFill>
              </a:rPr>
              <a:t>, instead feature fallthrough, where control moves to the matching case, and then execution continues ("falls through") to the statements associated with the </a:t>
            </a:r>
            <a:r>
              <a:rPr lang="en" i="1">
                <a:solidFill>
                  <a:srgbClr val="252525"/>
                </a:solidFill>
              </a:rPr>
              <a:t>next</a:t>
            </a:r>
            <a:r>
              <a:rPr lang="en">
                <a:solidFill>
                  <a:srgbClr val="252525"/>
                </a:solidFill>
              </a:rPr>
              <a:t> case in the source text. This also allows multiple values to match the same point without any special syntax: they are just listed with empty bodies. Fallthrough is usually prevented with a </a:t>
            </a:r>
            <a:r>
              <a:rPr lang="en">
                <a:solidFill>
                  <a:schemeClr val="dk1"/>
                </a:solidFill>
                <a:latin typeface="Verdana"/>
                <a:ea typeface="Verdana"/>
                <a:cs typeface="Verdana"/>
                <a:sym typeface="Verdana"/>
              </a:rPr>
              <a:t>break</a:t>
            </a:r>
            <a:r>
              <a:rPr lang="en">
                <a:solidFill>
                  <a:srgbClr val="252525"/>
                </a:solidFill>
              </a:rPr>
              <a:t> keyword at the end of the matching body, which exits execution of the switch block, but this can cause bugs due to unintentional fallthrough if the programmer forgets to insert the </a:t>
            </a:r>
            <a:r>
              <a:rPr lang="en">
                <a:solidFill>
                  <a:schemeClr val="dk1"/>
                </a:solidFill>
                <a:latin typeface="Verdana"/>
                <a:ea typeface="Verdana"/>
                <a:cs typeface="Verdana"/>
                <a:sym typeface="Verdana"/>
              </a:rPr>
              <a:t>break</a:t>
            </a:r>
            <a:r>
              <a:rPr lang="en">
                <a:solidFill>
                  <a:srgbClr val="252525"/>
                </a:solidFill>
              </a:rPr>
              <a:t> statement. </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y="0" x="0"/>
          <a:ext cy="0" cx="0"/>
          <a:chOff y="0" x="0"/>
          <a:chExt cy="0" cx="0"/>
        </a:xfrm>
      </p:grpSpPr>
      <p:sp>
        <p:nvSpPr>
          <p:cNvPr id="10" name="Shape 10"/>
          <p:cNvSpPr txBox="1"/>
          <p:nvPr>
            <p:ph type="ctrTitle"/>
          </p:nvPr>
        </p:nvSpPr>
        <p:spPr>
          <a:xfrm>
            <a:off y="563759" x="457200"/>
            <a:ext cy="3009600" cx="8229600"/>
          </a:xfrm>
          <a:prstGeom prst="rect">
            <a:avLst/>
          </a:prstGeom>
        </p:spPr>
        <p:txBody>
          <a:bodyPr bIns="91425" rIns="91425" lIns="91425" t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1" name="Shape 11"/>
          <p:cNvSpPr txBox="1"/>
          <p:nvPr>
            <p:ph idx="1" type="subTitle"/>
          </p:nvPr>
        </p:nvSpPr>
        <p:spPr>
          <a:xfrm>
            <a:off y="3716392" x="457200"/>
            <a:ext cy="1232699" cx="8229600"/>
          </a:xfrm>
          <a:prstGeom prst="rect">
            <a:avLst/>
          </a:prstGeom>
        </p:spPr>
        <p:txBody>
          <a:bodyPr bIns="91425" rIns="91425" lIns="91425" t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p:txBody>
      </p:sp>
      <p:cxnSp>
        <p:nvCxnSpPr>
          <p:cNvPr id="12" name="Shape 12"/>
          <p:cNvCxnSpPr/>
          <p:nvPr/>
        </p:nvCxnSpPr>
        <p:spPr>
          <a:xfrm>
            <a:off y="411479" x="457200"/>
            <a:ext cy="0" cx="8229600"/>
          </a:xfrm>
          <a:prstGeom prst="straightConnector1">
            <a:avLst/>
          </a:prstGeom>
          <a:noFill/>
          <a:ln w="57150" cap="flat">
            <a:solidFill>
              <a:schemeClr val="accent1"/>
            </a:solidFill>
            <a:prstDash val="solid"/>
            <a:round/>
            <a:headEnd w="med" len="med" type="none"/>
            <a:tailEnd w="med" len="med" type="none"/>
          </a:ln>
        </p:spPr>
      </p:cxnSp>
      <p:cxnSp>
        <p:nvCxnSpPr>
          <p:cNvPr id="13" name="Shape 13"/>
          <p:cNvCxnSpPr/>
          <p:nvPr/>
        </p:nvCxnSpPr>
        <p:spPr>
          <a:xfrm>
            <a:off y="3633382" x="457200"/>
            <a:ext cy="0" cx="8229600"/>
          </a:xfrm>
          <a:prstGeom prst="straightConnector1">
            <a:avLst/>
          </a:prstGeom>
          <a:noFill/>
          <a:ln w="57150" cap="flat">
            <a:solidFill>
              <a:schemeClr val="accent1"/>
            </a:solidFill>
            <a:prstDash val="solid"/>
            <a:round/>
            <a:headEnd w="med" len="med" type="none"/>
            <a:tailEnd w="med" len="med" type="none"/>
          </a:ln>
        </p:spPr>
      </p:cxnSp>
      <p:sp>
        <p:nvSpPr>
          <p:cNvPr id="14" name="Shape 14"/>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y="0" x="0"/>
          <a:ext cy="0" cx="0"/>
          <a:chOff y="0" x="0"/>
          <a:chExt cy="0" cx="0"/>
        </a:xfrm>
      </p:grpSpPr>
      <p:sp>
        <p:nvSpPr>
          <p:cNvPr id="16" name="Shape 16"/>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7" name="Shape 17"/>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18" name="Shape 18"/>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19" name="Shape 1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y="0" x="0"/>
          <a:ext cy="0" cx="0"/>
          <a:chOff y="0" x="0"/>
          <a:chExt cy="0" cx="0"/>
        </a:xfrm>
      </p:grpSpPr>
      <p:sp>
        <p:nvSpPr>
          <p:cNvPr id="21" name="Shape 21"/>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22" name="Shape 22"/>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4" name="Shape 24"/>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25" name="Shape 25"/>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y="0" x="0"/>
          <a:ext cy="0" cx="0"/>
          <a:chOff y="0" x="0"/>
          <a:chExt cy="0" cx="0"/>
        </a:xfrm>
      </p:grpSpPr>
      <p:sp>
        <p:nvSpPr>
          <p:cNvPr id="27" name="Shape 27"/>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8" name="Shape 28"/>
          <p:cNvCxnSpPr/>
          <p:nvPr/>
        </p:nvCxnSpPr>
        <p:spPr>
          <a:xfrm>
            <a:off y="1143000" x="457200"/>
            <a:ext cy="0" cx="8229600"/>
          </a:xfrm>
          <a:prstGeom prst="straightConnector1">
            <a:avLst/>
          </a:prstGeom>
          <a:noFill/>
          <a:ln w="50800" cap="flat">
            <a:solidFill>
              <a:schemeClr val="accent1"/>
            </a:solidFill>
            <a:prstDash val="solid"/>
            <a:round/>
            <a:headEnd w="med" len="med" type="none"/>
            <a:tailEnd w="med" len="med" type="none"/>
          </a:ln>
        </p:spPr>
      </p:cxnSp>
      <p:sp>
        <p:nvSpPr>
          <p:cNvPr id="29" name="Shape 2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0" name="Shape 30"/>
        <p:cNvGrpSpPr/>
        <p:nvPr/>
      </p:nvGrpSpPr>
      <p:grpSpPr>
        <a:xfrm>
          <a:off y="0" x="0"/>
          <a:ext cy="0" cx="0"/>
          <a:chOff y="0" x="0"/>
          <a:chExt cy="0" cx="0"/>
        </a:xfrm>
      </p:grpSpPr>
      <p:sp>
        <p:nvSpPr>
          <p:cNvPr id="31" name="Shape 31"/>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SzPct val="100000"/>
              <a:buNone/>
              <a:defRPr sz="1800"/>
            </a:lvl1pPr>
          </a:lstStyle>
          <a:p/>
        </p:txBody>
      </p:sp>
      <p:cxnSp>
        <p:nvCxnSpPr>
          <p:cNvPr id="32" name="Shape 32"/>
          <p:cNvCxnSpPr/>
          <p:nvPr/>
        </p:nvCxnSpPr>
        <p:spPr>
          <a:xfrm>
            <a:off y="4317760" x="457200"/>
            <a:ext cy="0" cx="8229600"/>
          </a:xfrm>
          <a:prstGeom prst="straightConnector1">
            <a:avLst/>
          </a:prstGeom>
          <a:noFill/>
          <a:ln w="50800" cap="flat">
            <a:solidFill>
              <a:schemeClr val="lt2"/>
            </a:solidFill>
            <a:prstDash val="solid"/>
            <a:round/>
            <a:headEnd w="med" len="med" type="none"/>
            <a:tailEnd w="med" len="med" type="none"/>
          </a:ln>
        </p:spPr>
      </p:cxnSp>
      <p:sp>
        <p:nvSpPr>
          <p:cNvPr id="33" name="Shape 33"/>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y="0" x="0"/>
          <a:ext cy="0" cx="0"/>
          <a:chOff y="0" x="0"/>
          <a:chExt cy="0" cx="0"/>
        </a:xfrm>
      </p:grpSpPr>
      <p:cxnSp>
        <p:nvCxnSpPr>
          <p:cNvPr id="35" name="Shape 35"/>
          <p:cNvCxnSpPr/>
          <p:nvPr/>
        </p:nvCxnSpPr>
        <p:spPr>
          <a:xfrm>
            <a:off y="113139" x="457200"/>
            <a:ext cy="0" cx="8229600"/>
          </a:xfrm>
          <a:prstGeom prst="straightConnector1">
            <a:avLst/>
          </a:prstGeom>
          <a:noFill/>
          <a:ln w="50800" cap="flat">
            <a:solidFill>
              <a:schemeClr val="lt2"/>
            </a:solidFill>
            <a:prstDash val="solid"/>
            <a:round/>
            <a:headEnd w="med" len="med" type="none"/>
            <a:tailEnd w="med" len="med" type="none"/>
          </a:ln>
        </p:spPr>
      </p:cxnSp>
      <p:sp>
        <p:nvSpPr>
          <p:cNvPr id="36" name="Shape 36"/>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accent1"/>
              </a:buClr>
              <a:buSzPct val="100000"/>
              <a:buNone/>
              <a:defRPr b="1" sz="3600">
                <a:solidFill>
                  <a:schemeClr val="accent1"/>
                </a:solidFill>
              </a:defRPr>
            </a:lvl1pPr>
            <a:lvl2pPr>
              <a:spcBef>
                <a:spcPts val="0"/>
              </a:spcBef>
              <a:buClr>
                <a:schemeClr val="accent1"/>
              </a:buClr>
              <a:buSzPct val="100000"/>
              <a:buNone/>
              <a:defRPr b="1" sz="3600">
                <a:solidFill>
                  <a:schemeClr val="accent1"/>
                </a:solidFill>
              </a:defRPr>
            </a:lvl2pPr>
            <a:lvl3pPr>
              <a:spcBef>
                <a:spcPts val="0"/>
              </a:spcBef>
              <a:buClr>
                <a:schemeClr val="accent1"/>
              </a:buClr>
              <a:buSzPct val="100000"/>
              <a:buNone/>
              <a:defRPr b="1" sz="3600">
                <a:solidFill>
                  <a:schemeClr val="accent1"/>
                </a:solidFill>
              </a:defRPr>
            </a:lvl3pPr>
            <a:lvl4pPr>
              <a:spcBef>
                <a:spcPts val="0"/>
              </a:spcBef>
              <a:buClr>
                <a:schemeClr val="accent1"/>
              </a:buClr>
              <a:buSzPct val="100000"/>
              <a:buNone/>
              <a:defRPr b="1" sz="3600">
                <a:solidFill>
                  <a:schemeClr val="accent1"/>
                </a:solidFill>
              </a:defRPr>
            </a:lvl4pPr>
            <a:lvl5pPr>
              <a:spcBef>
                <a:spcPts val="0"/>
              </a:spcBef>
              <a:buClr>
                <a:schemeClr val="accent1"/>
              </a:buClr>
              <a:buSzPct val="100000"/>
              <a:buNone/>
              <a:defRPr b="1" sz="3600">
                <a:solidFill>
                  <a:schemeClr val="accent1"/>
                </a:solidFill>
              </a:defRPr>
            </a:lvl5pPr>
            <a:lvl6pPr>
              <a:spcBef>
                <a:spcPts val="0"/>
              </a:spcBef>
              <a:buClr>
                <a:schemeClr val="accent1"/>
              </a:buClr>
              <a:buSzPct val="100000"/>
              <a:buNone/>
              <a:defRPr b="1" sz="3600">
                <a:solidFill>
                  <a:schemeClr val="accent1"/>
                </a:solidFill>
              </a:defRPr>
            </a:lvl6pPr>
            <a:lvl7pPr>
              <a:spcBef>
                <a:spcPts val="0"/>
              </a:spcBef>
              <a:buClr>
                <a:schemeClr val="accent1"/>
              </a:buClr>
              <a:buSzPct val="100000"/>
              <a:buNone/>
              <a:defRPr b="1" sz="3600">
                <a:solidFill>
                  <a:schemeClr val="accent1"/>
                </a:solidFill>
              </a:defRPr>
            </a:lvl7pPr>
            <a:lvl8pPr>
              <a:spcBef>
                <a:spcPts val="0"/>
              </a:spcBef>
              <a:buClr>
                <a:schemeClr val="accent1"/>
              </a:buClr>
              <a:buSzPct val="100000"/>
              <a:buNone/>
              <a:defRPr b="1" sz="3600">
                <a:solidFill>
                  <a:schemeClr val="accent1"/>
                </a:solidFill>
              </a:defRPr>
            </a:lvl8pPr>
            <a:lvl9pPr>
              <a:spcBef>
                <a:spcPts val="0"/>
              </a:spcBef>
              <a:buClr>
                <a:schemeClr val="accent1"/>
              </a:buClr>
              <a:buSzPct val="100000"/>
              <a:buNone/>
              <a:defRPr b="1" sz="3600">
                <a:solidFill>
                  <a:schemeClr val="accent1"/>
                </a:solidFill>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cxnSp>
        <p:nvCxnSpPr>
          <p:cNvPr id="7" name="Shape 7"/>
          <p:cNvCxnSpPr/>
          <p:nvPr/>
        </p:nvCxnSpPr>
        <p:spPr>
          <a:xfrm>
            <a:off y="5023259" x="457200"/>
            <a:ext cy="0" cx="8229600"/>
          </a:xfrm>
          <a:prstGeom prst="straightConnector1">
            <a:avLst/>
          </a:prstGeom>
          <a:noFill/>
          <a:ln w="50800" cap="flat">
            <a:solidFill>
              <a:schemeClr val="lt2"/>
            </a:solidFill>
            <a:prstDash val="solid"/>
            <a:round/>
            <a:headEnd w="med" len="med" type="none"/>
            <a:tailEnd w="med" len="med" type="none"/>
          </a:ln>
        </p:spPr>
      </p:cxnSp>
      <p:sp>
        <p:nvSpPr>
          <p:cNvPr id="8" name="Shape 8"/>
          <p:cNvSpPr txBox="1"/>
          <p:nvPr>
            <p:ph idx="12" type="sldNum"/>
          </p:nvPr>
        </p:nvSpPr>
        <p:spPr>
          <a:xfrm>
            <a:off y="4749850" x="8556791"/>
            <a:ext cy="393600" cx="548699"/>
          </a:xfrm>
          <a:prstGeom prst="rect">
            <a:avLst/>
          </a:prstGeom>
          <a:noFill/>
          <a:ln>
            <a:noFill/>
          </a:ln>
        </p:spPr>
        <p:txBody>
          <a:bodyPr bIns="91425" rIns="91425" lIns="91425" t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6.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3.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3.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3.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3.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3.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3.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3.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3.xml" Type="http://schemas.openxmlformats.org/officeDocument/2006/relationships/slideLayout" Id="rId1"/><Relationship Target="../media/image00.png" Type="http://schemas.openxmlformats.org/officeDocument/2006/relationships/image" Id="rId3"/></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3.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3.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3.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3.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3.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y="0" x="0"/>
          <a:ext cy="0" cx="0"/>
          <a:chOff y="0" x="0"/>
          <a:chExt cy="0" cx="0"/>
        </a:xfrm>
      </p:grpSpPr>
      <p:sp>
        <p:nvSpPr>
          <p:cNvPr id="38" name="Shape 38"/>
          <p:cNvSpPr txBox="1"/>
          <p:nvPr>
            <p:ph type="ctrTitle"/>
          </p:nvPr>
        </p:nvSpPr>
        <p:spPr>
          <a:xfrm>
            <a:off y="563759" x="457200"/>
            <a:ext cy="3009600" cx="8229600"/>
          </a:xfrm>
          <a:prstGeom prst="rect">
            <a:avLst/>
          </a:prstGeom>
        </p:spPr>
        <p:txBody>
          <a:bodyPr bIns="91425" rIns="91425" lIns="91425" tIns="91425" anchor="t" anchorCtr="0">
            <a:noAutofit/>
          </a:bodyPr>
          <a:lstStyle/>
          <a:p>
            <a:pPr>
              <a:spcBef>
                <a:spcPts val="0"/>
              </a:spcBef>
              <a:buNone/>
            </a:pPr>
            <a:r>
              <a:rPr sz="4800" lang="en"/>
              <a:t>Recitation 6</a:t>
            </a:r>
          </a:p>
        </p:txBody>
      </p:sp>
      <p:sp>
        <p:nvSpPr>
          <p:cNvPr id="39" name="Shape 39"/>
          <p:cNvSpPr txBox="1"/>
          <p:nvPr>
            <p:ph idx="1" type="subTitle"/>
          </p:nvPr>
        </p:nvSpPr>
        <p:spPr>
          <a:xfrm>
            <a:off y="3716392" x="457200"/>
            <a:ext cy="1232699" cx="8229600"/>
          </a:xfrm>
          <a:prstGeom prst="rect">
            <a:avLst/>
          </a:prstGeom>
        </p:spPr>
        <p:txBody>
          <a:bodyPr bIns="91425" rIns="91425" lIns="91425" tIns="91425" anchor="t" anchorCtr="0">
            <a:noAutofit/>
          </a:bodyPr>
          <a:lstStyle/>
          <a:p>
            <a:pPr>
              <a:spcBef>
                <a:spcPts val="0"/>
              </a:spcBef>
              <a:buNone/>
            </a:pPr>
            <a:r>
              <a:rPr sz="3200" lang="en"/>
              <a:t>Enums and key Collections data structures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y="0" x="0"/>
          <a:ext cy="0" cx="0"/>
          <a:chOff y="0" x="0"/>
          <a:chExt cy="0" cx="0"/>
        </a:xfrm>
      </p:grpSpPr>
      <p:sp>
        <p:nvSpPr>
          <p:cNvPr id="119" name="Shape 119"/>
          <p:cNvSpPr txBox="1"/>
          <p:nvPr>
            <p:ph type="ctrTitle"/>
          </p:nvPr>
        </p:nvSpPr>
        <p:spPr>
          <a:xfrm>
            <a:off y="2159857" x="457200"/>
            <a:ext cy="823799" cx="8229600"/>
          </a:xfrm>
          <a:prstGeom prst="rect">
            <a:avLst/>
          </a:prstGeom>
          <a:noFill/>
          <a:ln>
            <a:noFill/>
          </a:ln>
        </p:spPr>
        <p:txBody>
          <a:bodyPr bIns="91425" rIns="91425" lIns="91425" tIns="91425" anchor="b" anchorCtr="0">
            <a:noAutofit/>
          </a:bodyPr>
          <a:lstStyle/>
          <a:p>
            <a:pPr algn="ctr" rtl="0" lvl="0">
              <a:spcBef>
                <a:spcPts val="0"/>
              </a:spcBef>
              <a:buNone/>
            </a:pPr>
            <a:r>
              <a:rPr sz="4800" lang="en"/>
              <a:t>Collections and Map</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y="0" x="0"/>
          <a:ext cy="0" cx="0"/>
          <a:chOff y="0" x="0"/>
          <a:chExt cy="0" cx="0"/>
        </a:xfrm>
      </p:grpSpPr>
      <p:sp>
        <p:nvSpPr>
          <p:cNvPr id="124" name="Shape 124"/>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Power of inheritance and interfaces</a:t>
            </a:r>
          </a:p>
        </p:txBody>
      </p:sp>
      <p:sp>
        <p:nvSpPr>
          <p:cNvPr id="125" name="Shape 12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p:txBody>
      </p:sp>
      <p:sp>
        <p:nvSpPr>
          <p:cNvPr id="126" name="Shape 126"/>
          <p:cNvSpPr txBox="1"/>
          <p:nvPr/>
        </p:nvSpPr>
        <p:spPr>
          <a:xfrm>
            <a:off y="4315075" x="4187075"/>
            <a:ext cy="527099" cx="4656000"/>
          </a:xfrm>
          <a:prstGeom prst="rect">
            <a:avLst/>
          </a:prstGeom>
          <a:noFill/>
          <a:ln>
            <a:noFill/>
          </a:ln>
        </p:spPr>
        <p:txBody>
          <a:bodyPr bIns="91425" rIns="91425" lIns="91425" tIns="91425" anchor="t" anchorCtr="0">
            <a:noAutofit/>
          </a:bodyPr>
          <a:lstStyle/>
          <a:p>
            <a:pPr algn="ctr">
              <a:spcBef>
                <a:spcPts val="0"/>
              </a:spcBef>
              <a:buNone/>
            </a:pPr>
            <a:r>
              <a:rPr b="1" sz="2400" lang="en"/>
              <a:t>Format of ArrayList object</a:t>
            </a:r>
          </a:p>
        </p:txBody>
      </p:sp>
      <p:sp>
        <p:nvSpPr>
          <p:cNvPr id="127" name="Shape 127"/>
          <p:cNvSpPr/>
          <p:nvPr/>
        </p:nvSpPr>
        <p:spPr>
          <a:xfrm>
            <a:off y="1742087" x="136495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Object</a:t>
            </a:r>
          </a:p>
        </p:txBody>
      </p:sp>
      <p:sp>
        <p:nvSpPr>
          <p:cNvPr id="128" name="Shape 128"/>
          <p:cNvSpPr/>
          <p:nvPr/>
        </p:nvSpPr>
        <p:spPr>
          <a:xfrm>
            <a:off y="2528712" x="682450"/>
            <a:ext cy="555899" cx="3504600"/>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AbstractCollection&lt;E&gt;</a:t>
            </a:r>
          </a:p>
        </p:txBody>
      </p:sp>
      <p:sp>
        <p:nvSpPr>
          <p:cNvPr id="129" name="Shape 129"/>
          <p:cNvSpPr/>
          <p:nvPr/>
        </p:nvSpPr>
        <p:spPr>
          <a:xfrm>
            <a:off y="3339837" x="1023700"/>
            <a:ext cy="555899" cx="28220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AbstractList&lt;E&gt;</a:t>
            </a:r>
          </a:p>
        </p:txBody>
      </p:sp>
      <p:sp>
        <p:nvSpPr>
          <p:cNvPr id="130" name="Shape 130"/>
          <p:cNvSpPr/>
          <p:nvPr/>
        </p:nvSpPr>
        <p:spPr>
          <a:xfrm>
            <a:off y="4150975" x="136495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ArrayList&lt;E&gt;</a:t>
            </a:r>
          </a:p>
        </p:txBody>
      </p:sp>
      <p:sp>
        <p:nvSpPr>
          <p:cNvPr id="131" name="Shape 131"/>
          <p:cNvSpPr/>
          <p:nvPr/>
        </p:nvSpPr>
        <p:spPr>
          <a:xfrm>
            <a:off y="2293975" x="5948975"/>
            <a:ext cy="555899" cx="22437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Collection&lt;E&gt;</a:t>
            </a:r>
          </a:p>
        </p:txBody>
      </p:sp>
      <p:cxnSp>
        <p:nvCxnSpPr>
          <p:cNvPr id="132" name="Shape 132"/>
          <p:cNvCxnSpPr>
            <a:stCxn id="131" idx="2"/>
            <a:endCxn id="133" idx="0"/>
          </p:cNvCxnSpPr>
          <p:nvPr/>
        </p:nvCxnSpPr>
        <p:spPr>
          <a:xfrm>
            <a:off y="2849874" x="7070825"/>
            <a:ext cy="315600" cx="0"/>
          </a:xfrm>
          <a:prstGeom prst="straightConnector1">
            <a:avLst/>
          </a:prstGeom>
          <a:noFill/>
          <a:ln w="19050" cap="flat">
            <a:solidFill>
              <a:schemeClr val="dk2"/>
            </a:solidFill>
            <a:prstDash val="solid"/>
            <a:round/>
            <a:headEnd w="lg" len="lg" type="none"/>
            <a:tailEnd w="lg" len="lg" type="triangle"/>
          </a:ln>
        </p:spPr>
      </p:cxnSp>
      <p:sp>
        <p:nvSpPr>
          <p:cNvPr id="134" name="Shape 134"/>
          <p:cNvSpPr/>
          <p:nvPr/>
        </p:nvSpPr>
        <p:spPr>
          <a:xfrm>
            <a:off y="1404187" x="5948975"/>
            <a:ext cy="555899" cx="22437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Iterable&lt;E&gt;</a:t>
            </a:r>
          </a:p>
        </p:txBody>
      </p:sp>
      <p:cxnSp>
        <p:nvCxnSpPr>
          <p:cNvPr id="135" name="Shape 135"/>
          <p:cNvCxnSpPr>
            <a:stCxn id="134" idx="2"/>
            <a:endCxn id="131" idx="0"/>
          </p:cNvCxnSpPr>
          <p:nvPr/>
        </p:nvCxnSpPr>
        <p:spPr>
          <a:xfrm>
            <a:off y="1960087" x="7070825"/>
            <a:ext cy="333900" cx="0"/>
          </a:xfrm>
          <a:prstGeom prst="straightConnector1">
            <a:avLst/>
          </a:prstGeom>
          <a:noFill/>
          <a:ln w="19050" cap="flat">
            <a:solidFill>
              <a:schemeClr val="dk2"/>
            </a:solidFill>
            <a:prstDash val="solid"/>
            <a:round/>
            <a:headEnd w="lg" len="lg" type="none"/>
            <a:tailEnd w="lg" len="lg" type="triangle"/>
          </a:ln>
        </p:spPr>
      </p:cxnSp>
      <p:sp>
        <p:nvSpPr>
          <p:cNvPr id="133" name="Shape 133"/>
          <p:cNvSpPr/>
          <p:nvPr/>
        </p:nvSpPr>
        <p:spPr>
          <a:xfrm>
            <a:off y="3165475" x="5948975"/>
            <a:ext cy="555899" cx="22437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List&lt;E&gt;</a:t>
            </a:r>
          </a:p>
        </p:txBody>
      </p:sp>
      <p:cxnSp>
        <p:nvCxnSpPr>
          <p:cNvPr id="136" name="Shape 136"/>
          <p:cNvCxnSpPr>
            <a:stCxn id="133" idx="1"/>
            <a:endCxn id="129" idx="3"/>
          </p:cNvCxnSpPr>
          <p:nvPr/>
        </p:nvCxnSpPr>
        <p:spPr>
          <a:xfrm flipH="1">
            <a:off y="3443424" x="3845675"/>
            <a:ext cy="174300" cx="2103300"/>
          </a:xfrm>
          <a:prstGeom prst="straightConnector1">
            <a:avLst/>
          </a:prstGeom>
          <a:noFill/>
          <a:ln w="19050" cap="flat">
            <a:solidFill>
              <a:schemeClr val="dk2"/>
            </a:solidFill>
            <a:prstDash val="solid"/>
            <a:round/>
            <a:headEnd w="lg" len="lg" type="none"/>
            <a:tailEnd w="lg" len="lg" type="triangle"/>
          </a:ln>
        </p:spPr>
      </p:cxnSp>
      <p:cxnSp>
        <p:nvCxnSpPr>
          <p:cNvPr id="137" name="Shape 137"/>
          <p:cNvCxnSpPr>
            <a:stCxn id="131" idx="1"/>
            <a:endCxn id="128" idx="3"/>
          </p:cNvCxnSpPr>
          <p:nvPr/>
        </p:nvCxnSpPr>
        <p:spPr>
          <a:xfrm flipH="1">
            <a:off y="2571924" x="4187075"/>
            <a:ext cy="234600" cx="1761900"/>
          </a:xfrm>
          <a:prstGeom prst="straightConnector1">
            <a:avLst/>
          </a:prstGeom>
          <a:noFill/>
          <a:ln w="19050" cap="flat">
            <a:solidFill>
              <a:schemeClr val="dk2"/>
            </a:solidFill>
            <a:prstDash val="solid"/>
            <a:round/>
            <a:headEnd w="lg" len="lg" type="none"/>
            <a:tailEnd w="lg" len="lg" type="triangle"/>
          </a:ln>
        </p:spPr>
      </p:cxnSp>
      <p:cxnSp>
        <p:nvCxnSpPr>
          <p:cNvPr id="138" name="Shape 138"/>
          <p:cNvCxnSpPr>
            <a:stCxn id="127" idx="2"/>
            <a:endCxn id="128" idx="0"/>
          </p:cNvCxnSpPr>
          <p:nvPr/>
        </p:nvCxnSpPr>
        <p:spPr>
          <a:xfrm>
            <a:off y="2297987" x="2434749"/>
            <a:ext cy="230700" cx="0"/>
          </a:xfrm>
          <a:prstGeom prst="straightConnector1">
            <a:avLst/>
          </a:prstGeom>
          <a:noFill/>
          <a:ln w="19050" cap="flat">
            <a:solidFill>
              <a:schemeClr val="dk2"/>
            </a:solidFill>
            <a:prstDash val="solid"/>
            <a:round/>
            <a:headEnd w="lg" len="lg" type="none"/>
            <a:tailEnd w="lg" len="lg" type="triangle"/>
          </a:ln>
        </p:spPr>
      </p:cxnSp>
      <p:cxnSp>
        <p:nvCxnSpPr>
          <p:cNvPr id="139" name="Shape 139"/>
          <p:cNvCxnSpPr>
            <a:stCxn id="128" idx="2"/>
            <a:endCxn id="129" idx="0"/>
          </p:cNvCxnSpPr>
          <p:nvPr/>
        </p:nvCxnSpPr>
        <p:spPr>
          <a:xfrm>
            <a:off y="3084612" x="2434750"/>
            <a:ext cy="255300" cx="0"/>
          </a:xfrm>
          <a:prstGeom prst="straightConnector1">
            <a:avLst/>
          </a:prstGeom>
          <a:noFill/>
          <a:ln w="19050" cap="flat">
            <a:solidFill>
              <a:schemeClr val="dk2"/>
            </a:solidFill>
            <a:prstDash val="solid"/>
            <a:round/>
            <a:headEnd w="lg" len="lg" type="none"/>
            <a:tailEnd w="lg" len="lg" type="triangle"/>
          </a:ln>
        </p:spPr>
      </p:cxnSp>
      <p:cxnSp>
        <p:nvCxnSpPr>
          <p:cNvPr id="140" name="Shape 140"/>
          <p:cNvCxnSpPr>
            <a:stCxn id="129" idx="2"/>
            <a:endCxn id="130" idx="0"/>
          </p:cNvCxnSpPr>
          <p:nvPr/>
        </p:nvCxnSpPr>
        <p:spPr>
          <a:xfrm>
            <a:off y="3895737" x="2434749"/>
            <a:ext cy="255300" cx="0"/>
          </a:xfrm>
          <a:prstGeom prst="straightConnector1">
            <a:avLst/>
          </a:prstGeom>
          <a:noFill/>
          <a:ln w="19050" cap="flat">
            <a:solidFill>
              <a:schemeClr val="dk2"/>
            </a:solidFill>
            <a:prstDash val="solid"/>
            <a:round/>
            <a:headEnd w="lg" len="lg" type="none"/>
            <a:tailEnd w="lg" len="lg" type="triangle"/>
          </a:ln>
        </p:spPr>
      </p:cxnSp>
      <p:cxnSp>
        <p:nvCxnSpPr>
          <p:cNvPr id="141" name="Shape 141"/>
          <p:cNvCxnSpPr>
            <a:stCxn id="133" idx="1"/>
            <a:endCxn id="130" idx="3"/>
          </p:cNvCxnSpPr>
          <p:nvPr/>
        </p:nvCxnSpPr>
        <p:spPr>
          <a:xfrm flipH="1">
            <a:off y="3443424" x="3504575"/>
            <a:ext cy="985500" cx="24444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Important interfaces</a:t>
            </a:r>
          </a:p>
        </p:txBody>
      </p:sp>
      <p:sp>
        <p:nvSpPr>
          <p:cNvPr id="147" name="Shape 147"/>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Clr>
                <a:schemeClr val="dk1"/>
              </a:buClr>
              <a:buSzPct val="68750"/>
              <a:buFont typeface="Arial"/>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148" name="Shape 148"/>
          <p:cNvSpPr/>
          <p:nvPr/>
        </p:nvSpPr>
        <p:spPr>
          <a:xfrm>
            <a:off y="1357125" x="781437"/>
            <a:ext cy="2116199" cx="2764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b="1" sz="1800" lang="en"/>
              <a:t>Collection&lt;E&gt;</a:t>
            </a:r>
          </a:p>
          <a:p>
            <a:pPr rtl="0" lvl="0">
              <a:spcBef>
                <a:spcPts val="0"/>
              </a:spcBef>
              <a:buNone/>
            </a:pPr>
            <a:r>
              <a:rPr b="1" sz="1800" lang="en">
                <a:latin typeface="Courier New"/>
                <a:ea typeface="Courier New"/>
                <a:cs typeface="Courier New"/>
                <a:sym typeface="Courier New"/>
              </a:rPr>
              <a:t>add(E);</a:t>
            </a:r>
          </a:p>
          <a:p>
            <a:pPr rtl="0" lvl="0">
              <a:spcBef>
                <a:spcPts val="0"/>
              </a:spcBef>
              <a:buNone/>
            </a:pPr>
            <a:r>
              <a:rPr b="1" sz="1800" lang="en">
                <a:latin typeface="Courier New"/>
                <a:ea typeface="Courier New"/>
                <a:cs typeface="Courier New"/>
                <a:sym typeface="Courier New"/>
              </a:rPr>
              <a:t>contains(Object);</a:t>
            </a:r>
          </a:p>
          <a:p>
            <a:pPr rtl="0" lvl="0">
              <a:spcBef>
                <a:spcPts val="0"/>
              </a:spcBef>
              <a:buNone/>
            </a:pPr>
            <a:r>
              <a:rPr b="1" sz="1800" lang="en">
                <a:latin typeface="Courier New"/>
                <a:ea typeface="Courier New"/>
                <a:cs typeface="Courier New"/>
                <a:sym typeface="Courier New"/>
              </a:rPr>
              <a:t>isEmpty();</a:t>
            </a:r>
          </a:p>
          <a:p>
            <a:pPr rtl="0" lvl="0">
              <a:spcBef>
                <a:spcPts val="0"/>
              </a:spcBef>
              <a:buNone/>
            </a:pPr>
            <a:r>
              <a:rPr b="1" sz="1800" lang="en">
                <a:latin typeface="Courier New"/>
                <a:ea typeface="Courier New"/>
                <a:cs typeface="Courier New"/>
                <a:sym typeface="Courier New"/>
              </a:rPr>
              <a:t>remove(Object);</a:t>
            </a:r>
          </a:p>
          <a:p>
            <a:pPr rtl="0" lvl="0">
              <a:spcBef>
                <a:spcPts val="0"/>
              </a:spcBef>
              <a:buNone/>
            </a:pPr>
            <a:r>
              <a:rPr b="1" sz="1800" lang="en">
                <a:latin typeface="Courier New"/>
                <a:ea typeface="Courier New"/>
                <a:cs typeface="Courier New"/>
                <a:sym typeface="Courier New"/>
              </a:rPr>
              <a:t>size();</a:t>
            </a:r>
          </a:p>
          <a:p>
            <a:pPr rtl="0" lvl="0">
              <a:spcBef>
                <a:spcPts val="0"/>
              </a:spcBef>
              <a:buNone/>
            </a:pPr>
            <a:r>
              <a:rPr b="1" sz="1800" lang="en">
                <a:latin typeface="Courier New"/>
                <a:ea typeface="Courier New"/>
                <a:cs typeface="Courier New"/>
                <a:sym typeface="Courier New"/>
              </a:rPr>
              <a:t>...</a:t>
            </a:r>
          </a:p>
        </p:txBody>
      </p:sp>
      <p:cxnSp>
        <p:nvCxnSpPr>
          <p:cNvPr id="149" name="Shape 149"/>
          <p:cNvCxnSpPr>
            <a:stCxn id="148" idx="3"/>
            <a:endCxn id="150" idx="1"/>
          </p:cNvCxnSpPr>
          <p:nvPr/>
        </p:nvCxnSpPr>
        <p:spPr>
          <a:xfrm rot="10800000" flipH="1">
            <a:off y="2121224" x="3545637"/>
            <a:ext cy="294000" cx="1751100"/>
          </a:xfrm>
          <a:prstGeom prst="straightConnector1">
            <a:avLst/>
          </a:prstGeom>
          <a:noFill/>
          <a:ln w="19050" cap="flat">
            <a:solidFill>
              <a:schemeClr val="dk2"/>
            </a:solidFill>
            <a:prstDash val="solid"/>
            <a:round/>
            <a:headEnd w="lg" len="lg" type="none"/>
            <a:tailEnd w="lg" len="lg" type="triangle"/>
          </a:ln>
        </p:spPr>
      </p:cxnSp>
      <p:sp>
        <p:nvSpPr>
          <p:cNvPr id="150" name="Shape 150"/>
          <p:cNvSpPr/>
          <p:nvPr/>
        </p:nvSpPr>
        <p:spPr>
          <a:xfrm>
            <a:off y="1357125" x="5296862"/>
            <a:ext cy="1528200" cx="2764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b="1" sz="1800" lang="en"/>
              <a:t>List&lt;E&gt;</a:t>
            </a:r>
          </a:p>
          <a:p>
            <a:pPr rtl="0" lvl="0">
              <a:spcBef>
                <a:spcPts val="0"/>
              </a:spcBef>
              <a:buNone/>
            </a:pPr>
            <a:r>
              <a:rPr b="1" sz="1800" lang="en">
                <a:latin typeface="Courier New"/>
                <a:ea typeface="Courier New"/>
                <a:cs typeface="Courier New"/>
                <a:sym typeface="Courier New"/>
              </a:rPr>
              <a:t>get(int);</a:t>
            </a:r>
          </a:p>
          <a:p>
            <a:pPr rtl="0" lvl="0">
              <a:spcBef>
                <a:spcPts val="0"/>
              </a:spcBef>
              <a:buNone/>
            </a:pPr>
            <a:r>
              <a:rPr b="1" sz="1800" lang="en">
                <a:latin typeface="Courier New"/>
                <a:ea typeface="Courier New"/>
                <a:cs typeface="Courier New"/>
                <a:sym typeface="Courier New"/>
              </a:rPr>
              <a:t>indexOf(int);</a:t>
            </a:r>
          </a:p>
          <a:p>
            <a:pPr rtl="0" lvl="0">
              <a:spcBef>
                <a:spcPts val="0"/>
              </a:spcBef>
              <a:buNone/>
            </a:pPr>
            <a:r>
              <a:rPr b="1" sz="1800" lang="en">
                <a:latin typeface="Courier New"/>
                <a:ea typeface="Courier New"/>
                <a:cs typeface="Courier New"/>
                <a:sym typeface="Courier New"/>
              </a:rPr>
              <a:t>add(int,E);</a:t>
            </a:r>
          </a:p>
          <a:p>
            <a:pPr rtl="0" lvl="0">
              <a:spcBef>
                <a:spcPts val="0"/>
              </a:spcBef>
              <a:buNone/>
            </a:pPr>
            <a:r>
              <a:rPr b="1" sz="1800" lang="en">
                <a:latin typeface="Courier New"/>
                <a:ea typeface="Courier New"/>
                <a:cs typeface="Courier New"/>
                <a:sym typeface="Courier New"/>
              </a:rPr>
              <a:t>...</a:t>
            </a:r>
          </a:p>
        </p:txBody>
      </p:sp>
      <p:sp>
        <p:nvSpPr>
          <p:cNvPr id="151" name="Shape 151"/>
          <p:cNvSpPr/>
          <p:nvPr/>
        </p:nvSpPr>
        <p:spPr>
          <a:xfrm>
            <a:off y="3246450" x="5296862"/>
            <a:ext cy="606000" cx="2764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b="1" sz="1800" lang="en"/>
              <a:t>Set&lt;E&gt;</a:t>
            </a:r>
          </a:p>
          <a:p>
            <a:pPr rtl="0" lvl="0">
              <a:spcBef>
                <a:spcPts val="0"/>
              </a:spcBef>
              <a:buNone/>
            </a:pPr>
            <a:r>
              <a:t/>
            </a:r>
            <a:endParaRPr b="1" sz="1800">
              <a:latin typeface="Courier New"/>
              <a:ea typeface="Courier New"/>
              <a:cs typeface="Courier New"/>
              <a:sym typeface="Courier New"/>
            </a:endParaRPr>
          </a:p>
        </p:txBody>
      </p:sp>
      <p:cxnSp>
        <p:nvCxnSpPr>
          <p:cNvPr id="152" name="Shape 152"/>
          <p:cNvCxnSpPr>
            <a:stCxn id="148" idx="3"/>
            <a:endCxn id="151" idx="1"/>
          </p:cNvCxnSpPr>
          <p:nvPr/>
        </p:nvCxnSpPr>
        <p:spPr>
          <a:xfrm>
            <a:off y="2415224" x="3545637"/>
            <a:ext cy="1134300" cx="1751100"/>
          </a:xfrm>
          <a:prstGeom prst="straightConnector1">
            <a:avLst/>
          </a:prstGeom>
          <a:noFill/>
          <a:ln w="19050" cap="flat">
            <a:solidFill>
              <a:schemeClr val="dk2"/>
            </a:solidFill>
            <a:prstDash val="solid"/>
            <a:round/>
            <a:headEnd w="lg" len="lg" type="none"/>
            <a:tailEnd w="lg" len="lg" type="triangle"/>
          </a:ln>
        </p:spPr>
      </p:cxnSp>
      <p:sp>
        <p:nvSpPr>
          <p:cNvPr id="153" name="Shape 153"/>
          <p:cNvSpPr txBox="1"/>
          <p:nvPr/>
        </p:nvSpPr>
        <p:spPr>
          <a:xfrm>
            <a:off y="4113850" x="5296862"/>
            <a:ext cy="748500" cx="3065700"/>
          </a:xfrm>
          <a:prstGeom prst="rect">
            <a:avLst/>
          </a:prstGeom>
          <a:noFill/>
          <a:ln>
            <a:noFill/>
          </a:ln>
        </p:spPr>
        <p:txBody>
          <a:bodyPr bIns="91425" rIns="91425" lIns="91425" tIns="91425" anchor="t" anchorCtr="0">
            <a:noAutofit/>
          </a:bodyPr>
          <a:lstStyle/>
          <a:p>
            <a:pPr rtl="0" lvl="0">
              <a:spcBef>
                <a:spcPts val="0"/>
              </a:spcBef>
              <a:buNone/>
            </a:pPr>
            <a:r>
              <a:rPr sz="1800" lang="en"/>
              <a:t>No new methods in Set&lt;E&gt;, just changes specifications</a:t>
            </a:r>
          </a:p>
        </p:txBody>
      </p:sp>
      <p:sp>
        <p:nvSpPr>
          <p:cNvPr id="154" name="Shape 154"/>
          <p:cNvSpPr/>
          <p:nvPr/>
        </p:nvSpPr>
        <p:spPr>
          <a:xfrm>
            <a:off y="3682475" x="781437"/>
            <a:ext cy="1062000" cx="2764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b="1" sz="1800" lang="en"/>
              <a:t>Map&lt;K,V&gt;</a:t>
            </a:r>
          </a:p>
          <a:p>
            <a:pPr rtl="0" lvl="0">
              <a:spcBef>
                <a:spcPts val="0"/>
              </a:spcBef>
              <a:buNone/>
            </a:pPr>
            <a:r>
              <a:rPr b="1" sz="1800" lang="en">
                <a:solidFill>
                  <a:schemeClr val="dk1"/>
                </a:solidFill>
                <a:latin typeface="Courier New"/>
                <a:ea typeface="Courier New"/>
                <a:cs typeface="Courier New"/>
                <a:sym typeface="Courier New"/>
              </a:rPr>
              <a:t>put(K,V);</a:t>
            </a:r>
          </a:p>
          <a:p>
            <a:pPr rtl="0" lvl="0">
              <a:spcBef>
                <a:spcPts val="0"/>
              </a:spcBef>
              <a:buNone/>
            </a:pPr>
            <a:r>
              <a:rPr b="1" sz="1800" lang="en">
                <a:solidFill>
                  <a:schemeClr val="dk1"/>
                </a:solidFill>
                <a:latin typeface="Courier New"/>
                <a:ea typeface="Courier New"/>
                <a:cs typeface="Courier New"/>
                <a:sym typeface="Courier New"/>
              </a:rPr>
              <a:t>get(Object);</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8" name="Shape 158"/>
        <p:cNvGrpSpPr/>
        <p:nvPr/>
      </p:nvGrpSpPr>
      <p:grpSpPr>
        <a:xfrm>
          <a:off y="0" x="0"/>
          <a:ext cy="0" cx="0"/>
          <a:chOff y="0" x="0"/>
          <a:chExt cy="0" cx="0"/>
        </a:xfrm>
      </p:grpSpPr>
      <p:sp>
        <p:nvSpPr>
          <p:cNvPr id="159" name="Shape 159"/>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Important classes</a:t>
            </a:r>
          </a:p>
        </p:txBody>
      </p:sp>
      <p:sp>
        <p:nvSpPr>
          <p:cNvPr id="160" name="Shape 16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Clr>
                <a:schemeClr val="dk1"/>
              </a:buClr>
              <a:buSzPct val="68750"/>
              <a:buFont typeface="Arial"/>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161" name="Shape 161"/>
          <p:cNvSpPr/>
          <p:nvPr/>
        </p:nvSpPr>
        <p:spPr>
          <a:xfrm>
            <a:off y="1673451" x="1525825"/>
            <a:ext cy="555899" cx="2764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Collection&lt;E&gt;</a:t>
            </a:r>
          </a:p>
        </p:txBody>
      </p:sp>
      <p:sp>
        <p:nvSpPr>
          <p:cNvPr id="162" name="Shape 162"/>
          <p:cNvSpPr/>
          <p:nvPr/>
        </p:nvSpPr>
        <p:spPr>
          <a:xfrm>
            <a:off y="2563450" x="3306800"/>
            <a:ext cy="555899" cx="1895099"/>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List&lt;E&gt;</a:t>
            </a:r>
          </a:p>
        </p:txBody>
      </p:sp>
      <p:sp>
        <p:nvSpPr>
          <p:cNvPr id="163" name="Shape 163"/>
          <p:cNvSpPr/>
          <p:nvPr/>
        </p:nvSpPr>
        <p:spPr>
          <a:xfrm>
            <a:off y="2563450" x="470200"/>
            <a:ext cy="555899" cx="1681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chemeClr val="dk1"/>
                </a:solidFill>
                <a:latin typeface="Courier New"/>
                <a:ea typeface="Courier New"/>
                <a:cs typeface="Courier New"/>
                <a:sym typeface="Courier New"/>
              </a:rPr>
              <a:t>Set&lt;E&gt;</a:t>
            </a:r>
          </a:p>
        </p:txBody>
      </p:sp>
      <p:cxnSp>
        <p:nvCxnSpPr>
          <p:cNvPr id="164" name="Shape 164"/>
          <p:cNvCxnSpPr>
            <a:stCxn id="161" idx="2"/>
            <a:endCxn id="162" idx="0"/>
          </p:cNvCxnSpPr>
          <p:nvPr/>
        </p:nvCxnSpPr>
        <p:spPr>
          <a:xfrm>
            <a:off y="2229351" x="2907925"/>
            <a:ext cy="334200" cx="1346400"/>
          </a:xfrm>
          <a:prstGeom prst="straightConnector1">
            <a:avLst/>
          </a:prstGeom>
          <a:noFill/>
          <a:ln w="19050" cap="flat">
            <a:solidFill>
              <a:schemeClr val="dk2"/>
            </a:solidFill>
            <a:prstDash val="solid"/>
            <a:round/>
            <a:headEnd w="lg" len="lg" type="none"/>
            <a:tailEnd w="lg" len="lg" type="triangle"/>
          </a:ln>
        </p:spPr>
      </p:cxnSp>
      <p:cxnSp>
        <p:nvCxnSpPr>
          <p:cNvPr id="165" name="Shape 165"/>
          <p:cNvCxnSpPr>
            <a:stCxn id="161" idx="2"/>
            <a:endCxn id="163" idx="0"/>
          </p:cNvCxnSpPr>
          <p:nvPr/>
        </p:nvCxnSpPr>
        <p:spPr>
          <a:xfrm flipH="1">
            <a:off y="2229351" x="1310725"/>
            <a:ext cy="334200" cx="1597200"/>
          </a:xfrm>
          <a:prstGeom prst="straightConnector1">
            <a:avLst/>
          </a:prstGeom>
          <a:noFill/>
          <a:ln w="19050" cap="flat">
            <a:solidFill>
              <a:schemeClr val="dk2"/>
            </a:solidFill>
            <a:prstDash val="solid"/>
            <a:round/>
            <a:headEnd w="lg" len="lg" type="none"/>
            <a:tailEnd w="lg" len="lg" type="triangle"/>
          </a:ln>
        </p:spPr>
      </p:cxnSp>
      <p:sp>
        <p:nvSpPr>
          <p:cNvPr id="166" name="Shape 166"/>
          <p:cNvSpPr/>
          <p:nvPr/>
        </p:nvSpPr>
        <p:spPr>
          <a:xfrm>
            <a:off y="4248975" x="215140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LinkedList&lt;E&gt;</a:t>
            </a:r>
          </a:p>
        </p:txBody>
      </p:sp>
      <p:sp>
        <p:nvSpPr>
          <p:cNvPr id="167" name="Shape 167"/>
          <p:cNvSpPr/>
          <p:nvPr/>
        </p:nvSpPr>
        <p:spPr>
          <a:xfrm>
            <a:off y="3453450" x="24100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HashSet&lt;E&gt;</a:t>
            </a:r>
          </a:p>
        </p:txBody>
      </p:sp>
      <p:sp>
        <p:nvSpPr>
          <p:cNvPr id="168" name="Shape 168"/>
          <p:cNvSpPr/>
          <p:nvPr/>
        </p:nvSpPr>
        <p:spPr>
          <a:xfrm>
            <a:off y="4248975" x="4625025"/>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ArrayList&lt;E&gt;</a:t>
            </a:r>
          </a:p>
        </p:txBody>
      </p:sp>
      <p:sp>
        <p:nvSpPr>
          <p:cNvPr id="169" name="Shape 169"/>
          <p:cNvSpPr/>
          <p:nvPr/>
        </p:nvSpPr>
        <p:spPr>
          <a:xfrm>
            <a:off y="3453450" x="654850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HashMap&lt;K,V&gt;</a:t>
            </a:r>
          </a:p>
        </p:txBody>
      </p:sp>
      <p:sp>
        <p:nvSpPr>
          <p:cNvPr id="170" name="Shape 170"/>
          <p:cNvSpPr/>
          <p:nvPr/>
        </p:nvSpPr>
        <p:spPr>
          <a:xfrm>
            <a:off y="1673450" x="6670750"/>
            <a:ext cy="555899" cx="1895099"/>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Map&lt;K,V&gt;</a:t>
            </a:r>
          </a:p>
        </p:txBody>
      </p:sp>
      <p:cxnSp>
        <p:nvCxnSpPr>
          <p:cNvPr id="171" name="Shape 171"/>
          <p:cNvCxnSpPr>
            <a:stCxn id="170" idx="2"/>
            <a:endCxn id="169" idx="0"/>
          </p:cNvCxnSpPr>
          <p:nvPr/>
        </p:nvCxnSpPr>
        <p:spPr>
          <a:xfrm>
            <a:off y="2229349" x="7618299"/>
            <a:ext cy="1224000" cx="0"/>
          </a:xfrm>
          <a:prstGeom prst="straightConnector1">
            <a:avLst/>
          </a:prstGeom>
          <a:noFill/>
          <a:ln w="19050" cap="flat">
            <a:solidFill>
              <a:schemeClr val="dk2"/>
            </a:solidFill>
            <a:prstDash val="solid"/>
            <a:round/>
            <a:headEnd w="lg" len="lg" type="none"/>
            <a:tailEnd w="lg" len="lg" type="triangle"/>
          </a:ln>
        </p:spPr>
      </p:cxnSp>
      <p:cxnSp>
        <p:nvCxnSpPr>
          <p:cNvPr id="172" name="Shape 172"/>
          <p:cNvCxnSpPr>
            <a:stCxn id="163" idx="2"/>
            <a:endCxn id="167" idx="0"/>
          </p:cNvCxnSpPr>
          <p:nvPr/>
        </p:nvCxnSpPr>
        <p:spPr>
          <a:xfrm>
            <a:off y="3119349" x="1310800"/>
            <a:ext cy="334200" cx="0"/>
          </a:xfrm>
          <a:prstGeom prst="straightConnector1">
            <a:avLst/>
          </a:prstGeom>
          <a:noFill/>
          <a:ln w="19050" cap="flat">
            <a:solidFill>
              <a:schemeClr val="dk2"/>
            </a:solidFill>
            <a:prstDash val="solid"/>
            <a:round/>
            <a:headEnd w="lg" len="lg" type="none"/>
            <a:tailEnd w="lg" len="lg" type="triangle"/>
          </a:ln>
        </p:spPr>
      </p:cxnSp>
      <p:cxnSp>
        <p:nvCxnSpPr>
          <p:cNvPr id="173" name="Shape 173"/>
          <p:cNvCxnSpPr>
            <a:stCxn id="162" idx="2"/>
            <a:endCxn id="166" idx="0"/>
          </p:cNvCxnSpPr>
          <p:nvPr/>
        </p:nvCxnSpPr>
        <p:spPr>
          <a:xfrm flipH="1">
            <a:off y="3119349" x="3221149"/>
            <a:ext cy="1129500" cx="1033200"/>
          </a:xfrm>
          <a:prstGeom prst="straightConnector1">
            <a:avLst/>
          </a:prstGeom>
          <a:noFill/>
          <a:ln w="19050" cap="flat">
            <a:solidFill>
              <a:schemeClr val="dk2"/>
            </a:solidFill>
            <a:prstDash val="solid"/>
            <a:round/>
            <a:headEnd w="lg" len="lg" type="none"/>
            <a:tailEnd w="lg" len="lg" type="triangle"/>
          </a:ln>
        </p:spPr>
      </p:cxnSp>
      <p:cxnSp>
        <p:nvCxnSpPr>
          <p:cNvPr id="174" name="Shape 174"/>
          <p:cNvCxnSpPr>
            <a:stCxn id="162" idx="2"/>
            <a:endCxn id="168" idx="0"/>
          </p:cNvCxnSpPr>
          <p:nvPr/>
        </p:nvCxnSpPr>
        <p:spPr>
          <a:xfrm>
            <a:off y="3119349" x="4254349"/>
            <a:ext cy="1129500" cx="14406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y="0" x="0"/>
          <a:ext cy="0" cx="0"/>
          <a:chOff y="0" x="0"/>
          <a:chExt cy="0" cx="0"/>
        </a:xfrm>
      </p:grpSpPr>
      <p:sp>
        <p:nvSpPr>
          <p:cNvPr id="179" name="Shape 179"/>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Queues? Stacks?</a:t>
            </a:r>
          </a:p>
        </p:txBody>
      </p:sp>
      <p:sp>
        <p:nvSpPr>
          <p:cNvPr id="180" name="Shape 18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181" name="Shape 181"/>
          <p:cNvSpPr/>
          <p:nvPr/>
        </p:nvSpPr>
        <p:spPr>
          <a:xfrm>
            <a:off y="1303001" x="1426075"/>
            <a:ext cy="555899" cx="2764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latin typeface="Courier New"/>
                <a:ea typeface="Courier New"/>
                <a:cs typeface="Courier New"/>
                <a:sym typeface="Courier New"/>
              </a:rPr>
              <a:t>Collection&lt;E&gt;</a:t>
            </a:r>
          </a:p>
        </p:txBody>
      </p:sp>
      <p:cxnSp>
        <p:nvCxnSpPr>
          <p:cNvPr id="182" name="Shape 182"/>
          <p:cNvCxnSpPr>
            <a:stCxn id="183" idx="2"/>
            <a:endCxn id="184" idx="0"/>
          </p:cNvCxnSpPr>
          <p:nvPr/>
        </p:nvCxnSpPr>
        <p:spPr>
          <a:xfrm>
            <a:off y="2789987" x="2808175"/>
            <a:ext cy="375300" cx="0"/>
          </a:xfrm>
          <a:prstGeom prst="straightConnector1">
            <a:avLst/>
          </a:prstGeom>
          <a:noFill/>
          <a:ln w="19050" cap="flat">
            <a:solidFill>
              <a:schemeClr val="dk2"/>
            </a:solidFill>
            <a:prstDash val="solid"/>
            <a:round/>
            <a:headEnd w="lg" len="lg" type="none"/>
            <a:tailEnd w="lg" len="lg" type="triangle"/>
          </a:ln>
        </p:spPr>
      </p:cxnSp>
      <p:cxnSp>
        <p:nvCxnSpPr>
          <p:cNvPr id="185" name="Shape 185"/>
          <p:cNvCxnSpPr>
            <a:stCxn id="181" idx="2"/>
            <a:endCxn id="183" idx="0"/>
          </p:cNvCxnSpPr>
          <p:nvPr/>
        </p:nvCxnSpPr>
        <p:spPr>
          <a:xfrm>
            <a:off y="1858901" x="2808175"/>
            <a:ext cy="375300" cx="0"/>
          </a:xfrm>
          <a:prstGeom prst="straightConnector1">
            <a:avLst/>
          </a:prstGeom>
          <a:noFill/>
          <a:ln w="19050" cap="flat">
            <a:solidFill>
              <a:schemeClr val="dk2"/>
            </a:solidFill>
            <a:prstDash val="solid"/>
            <a:round/>
            <a:headEnd w="lg" len="lg" type="none"/>
            <a:tailEnd w="lg" len="lg" type="triangle"/>
          </a:ln>
        </p:spPr>
      </p:cxnSp>
      <p:sp>
        <p:nvSpPr>
          <p:cNvPr id="183" name="Shape 183"/>
          <p:cNvSpPr/>
          <p:nvPr/>
        </p:nvSpPr>
        <p:spPr>
          <a:xfrm>
            <a:off y="2234087" x="1967575"/>
            <a:ext cy="555899" cx="1681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chemeClr val="dk1"/>
                </a:solidFill>
                <a:latin typeface="Courier New"/>
                <a:ea typeface="Courier New"/>
                <a:cs typeface="Courier New"/>
                <a:sym typeface="Courier New"/>
              </a:rPr>
              <a:t>Queue&lt;E&gt;</a:t>
            </a:r>
          </a:p>
        </p:txBody>
      </p:sp>
      <p:sp>
        <p:nvSpPr>
          <p:cNvPr id="186" name="Shape 186"/>
          <p:cNvSpPr/>
          <p:nvPr/>
        </p:nvSpPr>
        <p:spPr>
          <a:xfrm>
            <a:off y="4137325" x="48320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LinkedList&lt;E&gt;</a:t>
            </a:r>
          </a:p>
        </p:txBody>
      </p:sp>
      <p:cxnSp>
        <p:nvCxnSpPr>
          <p:cNvPr id="187" name="Shape 187"/>
          <p:cNvCxnSpPr>
            <a:stCxn id="184" idx="2"/>
            <a:endCxn id="186" idx="0"/>
          </p:cNvCxnSpPr>
          <p:nvPr/>
        </p:nvCxnSpPr>
        <p:spPr>
          <a:xfrm flipH="1">
            <a:off y="3721062" x="1552975"/>
            <a:ext cy="416400" cx="1255200"/>
          </a:xfrm>
          <a:prstGeom prst="straightConnector1">
            <a:avLst/>
          </a:prstGeom>
          <a:noFill/>
          <a:ln w="19050" cap="flat">
            <a:solidFill>
              <a:schemeClr val="dk2"/>
            </a:solidFill>
            <a:prstDash val="solid"/>
            <a:round/>
            <a:headEnd w="lg" len="lg" type="none"/>
            <a:tailEnd w="lg" len="lg" type="triangle"/>
          </a:ln>
        </p:spPr>
      </p:cxnSp>
      <p:sp>
        <p:nvSpPr>
          <p:cNvPr id="184" name="Shape 184"/>
          <p:cNvSpPr/>
          <p:nvPr/>
        </p:nvSpPr>
        <p:spPr>
          <a:xfrm>
            <a:off y="3165162" x="1967575"/>
            <a:ext cy="555899" cx="1681200"/>
          </a:xfrm>
          <a:prstGeom prst="rect">
            <a:avLst/>
          </a:prstGeom>
          <a:solidFill>
            <a:srgbClr val="C9DAF8"/>
          </a:solidFill>
          <a:ln w="28575" cap="flat">
            <a:solidFill>
              <a:srgbClr val="1155CC"/>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chemeClr val="dk1"/>
                </a:solidFill>
                <a:latin typeface="Courier New"/>
                <a:ea typeface="Courier New"/>
                <a:cs typeface="Courier New"/>
                <a:sym typeface="Courier New"/>
              </a:rPr>
              <a:t>Deque&lt;E&gt;</a:t>
            </a:r>
          </a:p>
        </p:txBody>
      </p:sp>
      <p:cxnSp>
        <p:nvCxnSpPr>
          <p:cNvPr id="188" name="Shape 188"/>
          <p:cNvCxnSpPr/>
          <p:nvPr/>
        </p:nvCxnSpPr>
        <p:spPr>
          <a:xfrm flipH="1">
            <a:off y="2251175" x="3832750"/>
            <a:ext cy="883499" cx="1652699"/>
          </a:xfrm>
          <a:prstGeom prst="straightConnector1">
            <a:avLst/>
          </a:prstGeom>
          <a:noFill/>
          <a:ln w="19050" cap="flat">
            <a:solidFill>
              <a:schemeClr val="dk2"/>
            </a:solidFill>
            <a:prstDash val="solid"/>
            <a:round/>
            <a:headEnd w="lg" len="lg" type="none"/>
            <a:tailEnd w="lg" len="lg" type="triangle"/>
          </a:ln>
        </p:spPr>
      </p:cxnSp>
      <p:sp>
        <p:nvSpPr>
          <p:cNvPr id="189" name="Shape 189"/>
          <p:cNvSpPr txBox="1"/>
          <p:nvPr/>
        </p:nvSpPr>
        <p:spPr>
          <a:xfrm>
            <a:off y="1858900" x="5485450"/>
            <a:ext cy="555899" cx="3034800"/>
          </a:xfrm>
          <a:prstGeom prst="rect">
            <a:avLst/>
          </a:prstGeom>
          <a:noFill/>
          <a:ln>
            <a:noFill/>
          </a:ln>
        </p:spPr>
        <p:txBody>
          <a:bodyPr bIns="91425" rIns="91425" lIns="91425" tIns="91425" anchor="t" anchorCtr="0">
            <a:noAutofit/>
          </a:bodyPr>
          <a:lstStyle/>
          <a:p>
            <a:pPr rtl="0" lvl="0">
              <a:spcBef>
                <a:spcPts val="0"/>
              </a:spcBef>
              <a:buNone/>
            </a:pPr>
            <a:r>
              <a:rPr sz="2000" lang="en" i="1"/>
              <a:t>“Double Ended Queue”</a:t>
            </a:r>
          </a:p>
        </p:txBody>
      </p:sp>
      <p:sp>
        <p:nvSpPr>
          <p:cNvPr id="190" name="Shape 190"/>
          <p:cNvSpPr/>
          <p:nvPr/>
        </p:nvSpPr>
        <p:spPr>
          <a:xfrm>
            <a:off y="4137325" x="2829800"/>
            <a:ext cy="555899" cx="2139599"/>
          </a:xfrm>
          <a:prstGeom prst="rect">
            <a:avLst/>
          </a:prstGeom>
          <a:noFill/>
          <a:ln w="28575" cap="flat">
            <a:solidFill>
              <a:srgbClr val="666666"/>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1800" lang="en">
                <a:solidFill>
                  <a:srgbClr val="1155CC"/>
                </a:solidFill>
                <a:latin typeface="Courier New"/>
                <a:ea typeface="Courier New"/>
                <a:cs typeface="Courier New"/>
                <a:sym typeface="Courier New"/>
              </a:rPr>
              <a:t>ArrayDeque&lt;E&gt;</a:t>
            </a:r>
          </a:p>
        </p:txBody>
      </p:sp>
      <p:cxnSp>
        <p:nvCxnSpPr>
          <p:cNvPr id="191" name="Shape 191"/>
          <p:cNvCxnSpPr>
            <a:stCxn id="184" idx="2"/>
            <a:endCxn id="190" idx="0"/>
          </p:cNvCxnSpPr>
          <p:nvPr/>
        </p:nvCxnSpPr>
        <p:spPr>
          <a:xfrm>
            <a:off y="3721062" x="2808175"/>
            <a:ext cy="416400" cx="10914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y="0" x="0"/>
          <a:ext cy="0" cx="0"/>
          <a:chOff y="0" x="0"/>
          <a:chExt cy="0" cx="0"/>
        </a:xfrm>
      </p:grpSpPr>
      <p:sp>
        <p:nvSpPr>
          <p:cNvPr id="196" name="Shape 196"/>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197" name="Shape 197"/>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198" name="Shape 198"/>
          <p:cNvSpPr txBox="1"/>
          <p:nvPr/>
        </p:nvSpPr>
        <p:spPr>
          <a:xfrm>
            <a:off y="1382050" x="484425"/>
            <a:ext cy="3348299" cx="8235300"/>
          </a:xfrm>
          <a:prstGeom prst="rect">
            <a:avLst/>
          </a:prstGeom>
          <a:noFill/>
          <a:ln>
            <a:noFill/>
          </a:ln>
        </p:spPr>
        <p:txBody>
          <a:bodyPr bIns="91425" rIns="91425" lIns="91425" tIns="91425" anchor="t" anchorCtr="0">
            <a:noAutofit/>
          </a:bodyPr>
          <a:lstStyle/>
          <a:p>
            <a:pPr rtl="0" lvl="0" indent="-419100" marL="457200">
              <a:spcBef>
                <a:spcPts val="0"/>
              </a:spcBef>
              <a:buClr>
                <a:srgbClr val="000000"/>
              </a:buClr>
              <a:buSzPct val="100000"/>
              <a:buFont typeface="Arial"/>
              <a:buAutoNum type="arabicPeriod"/>
            </a:pPr>
            <a:r>
              <a:rPr sz="3000" lang="en"/>
              <a:t>Remove duplicates from an array</a:t>
            </a:r>
          </a:p>
          <a:p>
            <a:pPr rtl="0" lvl="0" indent="-419100" marL="457200">
              <a:spcBef>
                <a:spcPts val="0"/>
              </a:spcBef>
              <a:buClr>
                <a:srgbClr val="000000"/>
              </a:buClr>
              <a:buSzPct val="100000"/>
              <a:buFont typeface="Arial"/>
              <a:buAutoNum type="arabicPeriod"/>
            </a:pPr>
            <a:r>
              <a:rPr sz="3000" lang="en"/>
              <a:t>Find all negative numbers in array</a:t>
            </a:r>
          </a:p>
          <a:p>
            <a:pPr rtl="0" lvl="0" indent="-419100" marL="457200">
              <a:spcBef>
                <a:spcPts val="0"/>
              </a:spcBef>
              <a:buClr>
                <a:srgbClr val="000000"/>
              </a:buClr>
              <a:buSzPct val="100000"/>
              <a:buFont typeface="Arial"/>
              <a:buAutoNum type="arabicPeriod"/>
            </a:pPr>
            <a:r>
              <a:rPr sz="3000" lang="en"/>
              <a:t>Create ransom note</a:t>
            </a:r>
          </a:p>
          <a:p>
            <a:pPr rtl="0" lvl="0" indent="-419100" marL="457200">
              <a:spcBef>
                <a:spcPts val="0"/>
              </a:spcBef>
              <a:buClr>
                <a:srgbClr val="000000"/>
              </a:buClr>
              <a:buSzPct val="100000"/>
              <a:buFont typeface="Arial"/>
              <a:buAutoNum type="arabicPeriod"/>
            </a:pPr>
            <a:r>
              <a:rPr sz="3000" lang="en"/>
              <a:t>Implement a Stack with a max API</a:t>
            </a:r>
          </a:p>
          <a:p>
            <a:pPr rtl="0" lvl="0" indent="-419100" marL="457200">
              <a:spcBef>
                <a:spcPts val="0"/>
              </a:spcBef>
              <a:buClr>
                <a:srgbClr val="000000"/>
              </a:buClr>
              <a:buSzPct val="100000"/>
              <a:buFont typeface="Arial"/>
              <a:buAutoNum type="arabicPeriod"/>
            </a:pPr>
            <a:r>
              <a:rPr sz="3000" lang="en"/>
              <a:t>Print a binary tree in level-order</a:t>
            </a:r>
          </a:p>
          <a:p>
            <a:pPr rtl="0" lvl="0" indent="-419100" marL="457200">
              <a:spcBef>
                <a:spcPts val="0"/>
              </a:spcBef>
              <a:buClr>
                <a:srgbClr val="000000"/>
              </a:buClr>
              <a:buSzPct val="100000"/>
              <a:buFont typeface="Arial"/>
              <a:buAutoNum type="arabicPeriod"/>
            </a:pPr>
            <a:r>
              <a:rPr sz="3000" lang="en"/>
              <a:t>Braces parsing</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y="0" x="0"/>
          <a:ext cy="0" cx="0"/>
          <a:chOff y="0" x="0"/>
          <a:chExt cy="0" cx="0"/>
        </a:xfrm>
      </p:grpSpPr>
      <p:sp>
        <p:nvSpPr>
          <p:cNvPr id="203" name="Shape 203"/>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204" name="Shape 204"/>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205" name="Shape 205"/>
          <p:cNvSpPr txBox="1"/>
          <p:nvPr/>
        </p:nvSpPr>
        <p:spPr>
          <a:xfrm>
            <a:off y="1382050" x="484425"/>
            <a:ext cy="1530600" cx="8235300"/>
          </a:xfrm>
          <a:prstGeom prst="rect">
            <a:avLst/>
          </a:prstGeom>
          <a:noFill/>
          <a:ln>
            <a:noFill/>
          </a:ln>
        </p:spPr>
        <p:txBody>
          <a:bodyPr bIns="91425" rIns="91425" lIns="91425" tIns="91425" anchor="t" anchorCtr="0">
            <a:noAutofit/>
          </a:bodyPr>
          <a:lstStyle/>
          <a:p>
            <a:pPr rtl="0">
              <a:spcBef>
                <a:spcPts val="0"/>
              </a:spcBef>
              <a:buNone/>
            </a:pPr>
            <a:r>
              <a:rPr b="1" sz="3000" lang="en"/>
              <a:t>Complete</a:t>
            </a:r>
            <a:r>
              <a:rPr b="1" sz="2400" lang="en"/>
              <a:t> </a:t>
            </a:r>
          </a:p>
          <a:p>
            <a:pPr rtl="0">
              <a:spcBef>
                <a:spcPts val="0"/>
              </a:spcBef>
              <a:buNone/>
            </a:pPr>
            <a:r>
              <a:rPr b="1" sz="3000" lang="en">
                <a:latin typeface="Courier New"/>
                <a:ea typeface="Courier New"/>
                <a:cs typeface="Courier New"/>
                <a:sym typeface="Courier New"/>
              </a:rPr>
              <a:t>Integer[] removeDuplicates(int[])</a:t>
            </a:r>
          </a:p>
          <a:p>
            <a:pPr rtl="0">
              <a:spcBef>
                <a:spcPts val="0"/>
              </a:spcBef>
              <a:buNone/>
            </a:pPr>
            <a:r>
              <a:t/>
            </a:r>
            <a:endParaRPr sz="2400">
              <a:latin typeface="Courier New"/>
              <a:ea typeface="Courier New"/>
              <a:cs typeface="Courier New"/>
              <a:sym typeface="Courier New"/>
            </a:endParaRPr>
          </a:p>
          <a:p>
            <a:pPr rtl="0" lvl="0">
              <a:spcBef>
                <a:spcPts val="0"/>
              </a:spcBef>
              <a:buNone/>
            </a:pPr>
            <a:r>
              <a:rPr sz="2400" lang="en">
                <a:latin typeface="Courier New"/>
                <a:ea typeface="Courier New"/>
                <a:cs typeface="Courier New"/>
                <a:sym typeface="Courier New"/>
              </a:rPr>
              <a:t>Remove all duplicates from an array of integers.</a:t>
            </a:r>
          </a:p>
          <a:p>
            <a:pPr rtl="0" lvl="0">
              <a:spcBef>
                <a:spcPts val="0"/>
              </a:spcBef>
              <a:buNone/>
            </a:pPr>
            <a:r>
              <a:t/>
            </a:r>
            <a:endParaRPr sz="2400"/>
          </a:p>
        </p:txBody>
      </p:sp>
      <p:sp>
        <p:nvSpPr>
          <p:cNvPr id="206" name="Shape 206"/>
          <p:cNvSpPr txBox="1"/>
          <p:nvPr/>
        </p:nvSpPr>
        <p:spPr>
          <a:xfrm>
            <a:off y="3736850" x="484425"/>
            <a:ext cy="1179299" cx="8822100"/>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Very useful HashSet method:</a:t>
            </a:r>
          </a:p>
          <a:p>
            <a:pPr rtl="0" lvl="0">
              <a:spcBef>
                <a:spcPts val="0"/>
              </a:spcBef>
              <a:buNone/>
            </a:pPr>
            <a:r>
              <a:rPr b="1" sz="2400" lang="en">
                <a:solidFill>
                  <a:srgbClr val="1155CC"/>
                </a:solidFill>
                <a:latin typeface="Courier New"/>
                <a:ea typeface="Courier New"/>
                <a:cs typeface="Courier New"/>
                <a:sym typeface="Courier New"/>
              </a:rPr>
              <a:t>hs.toArray(new Integer[hs.size()]);</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06"/>
                                        </p:tgtEl>
                                        <p:attrNameLst>
                                          <p:attrName>style.visibility</p:attrName>
                                        </p:attrNameLst>
                                      </p:cBhvr>
                                      <p:to>
                                        <p:strVal val="visible"/>
                                      </p:to>
                                    </p:set>
                                    <p:animEffect transition="in" filter="fade">
                                      <p:cBhvr>
                                        <p:cTn dur="1000"/>
                                        <p:tgtEl>
                                          <p:spTgt spid="2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y="0" x="0"/>
          <a:ext cy="0" cx="0"/>
          <a:chOff y="0" x="0"/>
          <a:chExt cy="0" cx="0"/>
        </a:xfrm>
      </p:grpSpPr>
      <p:sp>
        <p:nvSpPr>
          <p:cNvPr id="211" name="Shape 211"/>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212" name="Shape 21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213" name="Shape 213"/>
          <p:cNvSpPr txBox="1"/>
          <p:nvPr/>
        </p:nvSpPr>
        <p:spPr>
          <a:xfrm>
            <a:off y="1382050" x="484425"/>
            <a:ext cy="1900200" cx="8235300"/>
          </a:xfrm>
          <a:prstGeom prst="rect">
            <a:avLst/>
          </a:prstGeom>
          <a:noFill/>
          <a:ln>
            <a:noFill/>
          </a:ln>
        </p:spPr>
        <p:txBody>
          <a:bodyPr bIns="91425" rIns="91425" lIns="91425" tIns="91425" anchor="t" anchorCtr="0">
            <a:noAutofit/>
          </a:bodyPr>
          <a:lstStyle/>
          <a:p>
            <a:pPr rtl="0" lvl="0">
              <a:spcBef>
                <a:spcPts val="0"/>
              </a:spcBef>
              <a:buClr>
                <a:schemeClr val="dk1"/>
              </a:buClr>
              <a:buSzPct val="36666"/>
              <a:buFont typeface="Arial"/>
              <a:buNone/>
            </a:pPr>
            <a:r>
              <a:rPr b="1" sz="3000" lang="en">
                <a:solidFill>
                  <a:schemeClr val="dk1"/>
                </a:solidFill>
              </a:rPr>
              <a:t>Find Negative Numbers</a:t>
            </a:r>
          </a:p>
          <a:p>
            <a:pPr rtl="0" lvl="0">
              <a:spcBef>
                <a:spcPts val="0"/>
              </a:spcBef>
              <a:buNone/>
            </a:pPr>
            <a:r>
              <a:rPr sz="2400" lang="en"/>
              <a:t>Find all negative numbers in array and return an array with those integers</a:t>
            </a:r>
          </a:p>
          <a:p>
            <a:pPr rtl="0" lvl="0">
              <a:spcBef>
                <a:spcPts val="0"/>
              </a:spcBef>
              <a:buNone/>
            </a:pPr>
            <a:r>
              <a:t/>
            </a:r>
            <a:endParaRPr sz="2400"/>
          </a:p>
        </p:txBody>
      </p:sp>
      <p:sp>
        <p:nvSpPr>
          <p:cNvPr id="214" name="Shape 214"/>
          <p:cNvSpPr txBox="1"/>
          <p:nvPr/>
        </p:nvSpPr>
        <p:spPr>
          <a:xfrm>
            <a:off y="3537925" x="484425"/>
            <a:ext cy="1179299" cx="8325000"/>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Very useful ArrayList method:</a:t>
            </a:r>
          </a:p>
          <a:p>
            <a:pPr rtl="0" lvl="0">
              <a:spcBef>
                <a:spcPts val="0"/>
              </a:spcBef>
              <a:buNone/>
            </a:pPr>
            <a:r>
              <a:rPr b="1" sz="2400" lang="en">
                <a:solidFill>
                  <a:srgbClr val="1155CC"/>
                </a:solidFill>
                <a:latin typeface="Courier New"/>
                <a:ea typeface="Courier New"/>
                <a:cs typeface="Courier New"/>
                <a:sym typeface="Courier New"/>
              </a:rPr>
              <a:t>lst.toArray(new Integer[lst.size()]);</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14"/>
                                        </p:tgtEl>
                                        <p:attrNameLst>
                                          <p:attrName>style.visibility</p:attrName>
                                        </p:attrNameLst>
                                      </p:cBhvr>
                                      <p:to>
                                        <p:strVal val="visible"/>
                                      </p:to>
                                    </p:set>
                                    <p:animEffect transition="in" filter="fade">
                                      <p:cBhvr>
                                        <p:cTn dur="1000"/>
                                        <p:tgtEl>
                                          <p:spTgt spid="2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y="0" x="0"/>
          <a:ext cy="0" cx="0"/>
          <a:chOff y="0" x="0"/>
          <a:chExt cy="0" cx="0"/>
        </a:xfrm>
      </p:grpSpPr>
      <p:sp>
        <p:nvSpPr>
          <p:cNvPr id="219" name="Shape 219"/>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220" name="Shape 22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221" name="Shape 221"/>
          <p:cNvSpPr txBox="1"/>
          <p:nvPr/>
        </p:nvSpPr>
        <p:spPr>
          <a:xfrm>
            <a:off y="1382050" x="484425"/>
            <a:ext cy="1900200" cx="8235300"/>
          </a:xfrm>
          <a:prstGeom prst="rect">
            <a:avLst/>
          </a:prstGeom>
          <a:noFill/>
          <a:ln>
            <a:noFill/>
          </a:ln>
        </p:spPr>
        <p:txBody>
          <a:bodyPr bIns="91425" rIns="91425" lIns="91425" tIns="91425" anchor="t" anchorCtr="0">
            <a:noAutofit/>
          </a:bodyPr>
          <a:lstStyle/>
          <a:p>
            <a:pPr rtl="0">
              <a:spcBef>
                <a:spcPts val="0"/>
              </a:spcBef>
              <a:buNone/>
            </a:pPr>
            <a:r>
              <a:rPr b="1" sz="3000" lang="en"/>
              <a:t>Create Ransom Note</a:t>
            </a:r>
          </a:p>
          <a:p>
            <a:pPr rtl="0" lvl="0">
              <a:spcBef>
                <a:spcPts val="0"/>
              </a:spcBef>
              <a:buNone/>
            </a:pPr>
            <a:r>
              <a:rPr sz="2400" lang="en"/>
              <a:t>Given a note (String) that you would like to create and a magazine (String), return whether you can create your note from the magazine letters.</a:t>
            </a:r>
          </a:p>
          <a:p>
            <a:pPr rtl="0" lvl="0">
              <a:spcBef>
                <a:spcPts val="0"/>
              </a:spcBef>
              <a:buNone/>
            </a:pPr>
            <a:r>
              <a:t/>
            </a:r>
            <a:endParaRPr sz="2400"/>
          </a:p>
        </p:txBody>
      </p:sp>
      <p:pic>
        <p:nvPicPr>
          <p:cNvPr id="222" name="Shape 222"/>
          <p:cNvPicPr preferRelativeResize="0"/>
          <p:nvPr/>
        </p:nvPicPr>
        <p:blipFill>
          <a:blip r:embed="rId3">
            <a:alphaModFix/>
          </a:blip>
          <a:stretch>
            <a:fillRect/>
          </a:stretch>
        </p:blipFill>
        <p:spPr>
          <a:xfrm>
            <a:off y="3207225" x="2143125"/>
            <a:ext cy="1514475" cx="4857750"/>
          </a:xfrm>
          <a:prstGeom prst="rect">
            <a:avLst/>
          </a:prstGeom>
          <a:noFill/>
          <a:ln w="28575" cap="flat">
            <a:solidFill>
              <a:srgbClr val="B7B7B7"/>
            </a:solidFill>
            <a:prstDash val="solid"/>
            <a:round/>
            <a:headEnd w="med" len="med" type="none"/>
            <a:tailEnd w="med" len="med" type="none"/>
          </a:ln>
        </p:spPr>
      </p:pic>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6" name="Shape 226"/>
        <p:cNvGrpSpPr/>
        <p:nvPr/>
      </p:nvGrpSpPr>
      <p:grpSpPr>
        <a:xfrm>
          <a:off y="0" x="0"/>
          <a:ext cy="0" cx="0"/>
          <a:chOff y="0" x="0"/>
          <a:chExt cy="0" cx="0"/>
        </a:xfrm>
      </p:grpSpPr>
      <p:sp>
        <p:nvSpPr>
          <p:cNvPr id="227" name="Shape 227"/>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228" name="Shape 228"/>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229" name="Shape 229"/>
          <p:cNvSpPr txBox="1"/>
          <p:nvPr/>
        </p:nvSpPr>
        <p:spPr>
          <a:xfrm>
            <a:off y="1410450" x="388200"/>
            <a:ext cy="1900200" cx="8367600"/>
          </a:xfrm>
          <a:prstGeom prst="rect">
            <a:avLst/>
          </a:prstGeom>
          <a:noFill/>
          <a:ln>
            <a:noFill/>
          </a:ln>
        </p:spPr>
        <p:txBody>
          <a:bodyPr bIns="91425" rIns="91425" lIns="91425" tIns="91425" anchor="t" anchorCtr="0">
            <a:noAutofit/>
          </a:bodyPr>
          <a:lstStyle/>
          <a:p>
            <a:pPr rtl="0" lvl="0">
              <a:spcBef>
                <a:spcPts val="0"/>
              </a:spcBef>
              <a:buNone/>
            </a:pPr>
            <a:r>
              <a:rPr b="1" sz="3000" lang="en"/>
              <a:t>Implement a Stack&lt;E&gt; with a max() function in O(1) time</a:t>
            </a:r>
          </a:p>
          <a:p>
            <a:pPr rtl="0">
              <a:spcBef>
                <a:spcPts val="0"/>
              </a:spcBef>
              <a:buNone/>
            </a:pPr>
            <a:r>
              <a:t/>
            </a:r>
            <a:endParaRPr sz="2400"/>
          </a:p>
          <a:p>
            <a:pPr rtl="0" lvl="0">
              <a:spcBef>
                <a:spcPts val="0"/>
              </a:spcBef>
              <a:buNone/>
            </a:pPr>
            <a:r>
              <a:rPr sz="2400" lang="en"/>
              <a:t>No matter how full the stack is, the max function should be in constant time. (ie you should not iterate through the Linked List to find the maximum element)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y="0" x="0"/>
          <a:ext cy="0" cx="0"/>
          <a:chOff y="0" x="0"/>
          <a:chExt cy="0" cx="0"/>
        </a:xfrm>
      </p:grpSpPr>
      <p:sp>
        <p:nvSpPr>
          <p:cNvPr id="44" name="Shape 4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How do we represent . . .</a:t>
            </a:r>
          </a:p>
        </p:txBody>
      </p:sp>
      <p:sp>
        <p:nvSpPr>
          <p:cNvPr id="45" name="Shape 4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46" name="Shape 46"/>
          <p:cNvSpPr txBox="1"/>
          <p:nvPr/>
        </p:nvSpPr>
        <p:spPr>
          <a:xfrm>
            <a:off y="1877050" x="1844100"/>
            <a:ext cy="2237100" cx="5455800"/>
          </a:xfrm>
          <a:prstGeom prst="rect">
            <a:avLst/>
          </a:prstGeom>
          <a:noFill/>
          <a:ln w="38100" cap="flat">
            <a:solidFill>
              <a:srgbClr val="666666"/>
            </a:solidFill>
            <a:prstDash val="solid"/>
            <a:round/>
            <a:headEnd w="med" len="med" type="none"/>
            <a:tailEnd w="med" len="med" type="none"/>
          </a:ln>
        </p:spPr>
        <p:txBody>
          <a:bodyPr bIns="91425" rIns="91425" lIns="91425" tIns="91425" anchor="ctr" anchorCtr="0">
            <a:noAutofit/>
          </a:bodyPr>
          <a:lstStyle/>
          <a:p>
            <a:pPr rtl="0" lvl="0" indent="-355600" marL="457200">
              <a:spcBef>
                <a:spcPts val="0"/>
              </a:spcBef>
              <a:buClr>
                <a:schemeClr val="dk1"/>
              </a:buClr>
              <a:buSzPct val="100000"/>
              <a:buFont typeface="Arial"/>
              <a:buChar char="●"/>
            </a:pPr>
            <a:r>
              <a:rPr sz="2000" lang="en">
                <a:solidFill>
                  <a:schemeClr val="dk1"/>
                </a:solidFill>
              </a:rPr>
              <a:t>Suits - Clubs, Spades, Diamonds, Hearts</a:t>
            </a:r>
          </a:p>
          <a:p>
            <a:pPr rtl="0" lvl="0" indent="-355600" marL="457200">
              <a:spcBef>
                <a:spcPts val="0"/>
              </a:spcBef>
              <a:buClr>
                <a:schemeClr val="dk1"/>
              </a:buClr>
              <a:buSzPct val="100000"/>
              <a:buFont typeface="Arial"/>
              <a:buChar char="●"/>
            </a:pPr>
            <a:r>
              <a:rPr sz="2000" lang="en">
                <a:solidFill>
                  <a:schemeClr val="dk1"/>
                </a:solidFill>
              </a:rPr>
              <a:t>Directions - North, South, East, West</a:t>
            </a:r>
          </a:p>
          <a:p>
            <a:pPr rtl="0" lvl="0" indent="-355600" marL="457200">
              <a:spcBef>
                <a:spcPts val="0"/>
              </a:spcBef>
              <a:buClr>
                <a:schemeClr val="dk1"/>
              </a:buClr>
              <a:buSzPct val="100000"/>
              <a:buFont typeface="Arial"/>
              <a:buChar char="●"/>
            </a:pPr>
            <a:r>
              <a:rPr sz="2000" lang="en">
                <a:solidFill>
                  <a:schemeClr val="dk1"/>
                </a:solidFill>
              </a:rPr>
              <a:t>Days of week - Monday, Tuesday . . .</a:t>
            </a:r>
          </a:p>
          <a:p>
            <a:pPr rtl="0" lvl="0" indent="-355600" marL="457200">
              <a:spcBef>
                <a:spcPts val="0"/>
              </a:spcBef>
              <a:buClr>
                <a:schemeClr val="dk1"/>
              </a:buClr>
              <a:buSzPct val="100000"/>
              <a:buFont typeface="Arial"/>
              <a:buChar char="●"/>
            </a:pPr>
            <a:r>
              <a:rPr sz="2000" lang="en">
                <a:solidFill>
                  <a:schemeClr val="dk1"/>
                </a:solidFill>
              </a:rPr>
              <a:t>Planets - Mercury, Venus, Earth . . .</a:t>
            </a:r>
          </a:p>
          <a:p>
            <a:pPr rtl="0" lvl="0">
              <a:spcBef>
                <a:spcPts val="0"/>
              </a:spcBef>
              <a:buClr>
                <a:schemeClr val="dk1"/>
              </a:buClr>
              <a:buFont typeface="Arial"/>
              <a:buNone/>
            </a:pPr>
            <a:r>
              <a:t/>
            </a:r>
            <a:endParaRPr sz="2000">
              <a:solidFill>
                <a:schemeClr val="dk1"/>
              </a:solidFill>
            </a:endParaRPr>
          </a:p>
          <a:p>
            <a:pPr lvl="0">
              <a:spcBef>
                <a:spcPts val="0"/>
              </a:spcBef>
              <a:buClr>
                <a:schemeClr val="dk1"/>
              </a:buClr>
              <a:buSzPct val="55000"/>
              <a:buFont typeface="Arial"/>
              <a:buNone/>
            </a:pPr>
            <a:r>
              <a:rPr sz="2000" lang="en">
                <a:solidFill>
                  <a:schemeClr val="dk1"/>
                </a:solidFill>
              </a:rPr>
              <a:t>Other small sets of values that do not change</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y="0" x="0"/>
          <a:ext cy="0" cx="0"/>
          <a:chOff y="0" x="0"/>
          <a:chExt cy="0" cx="0"/>
        </a:xfrm>
      </p:grpSpPr>
      <p:sp>
        <p:nvSpPr>
          <p:cNvPr id="234" name="Shape 234"/>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235" name="Shape 23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236" name="Shape 236"/>
          <p:cNvSpPr txBox="1"/>
          <p:nvPr/>
        </p:nvSpPr>
        <p:spPr>
          <a:xfrm>
            <a:off y="1410450" x="388200"/>
            <a:ext cy="919800" cx="8367600"/>
          </a:xfrm>
          <a:prstGeom prst="rect">
            <a:avLst/>
          </a:prstGeom>
          <a:noFill/>
          <a:ln>
            <a:noFill/>
          </a:ln>
        </p:spPr>
        <p:txBody>
          <a:bodyPr bIns="91425" rIns="91425" lIns="91425" tIns="91425" anchor="t" anchorCtr="0">
            <a:noAutofit/>
          </a:bodyPr>
          <a:lstStyle/>
          <a:p>
            <a:pPr rtl="0" lvl="0">
              <a:spcBef>
                <a:spcPts val="0"/>
              </a:spcBef>
              <a:buNone/>
            </a:pPr>
            <a:r>
              <a:rPr b="1" sz="3000" lang="en">
                <a:solidFill>
                  <a:schemeClr val="dk1"/>
                </a:solidFill>
              </a:rPr>
              <a:t>Print a binary tree in level-order</a:t>
            </a:r>
          </a:p>
          <a:p>
            <a:pPr rtl="0" lvl="0">
              <a:spcBef>
                <a:spcPts val="0"/>
              </a:spcBef>
              <a:buNone/>
            </a:pPr>
            <a:r>
              <a:t/>
            </a:r>
            <a:endParaRPr sz="2400"/>
          </a:p>
          <a:p>
            <a:pPr rtl="0" lvl="0">
              <a:spcBef>
                <a:spcPts val="0"/>
              </a:spcBef>
              <a:buNone/>
            </a:pPr>
            <a:r>
              <a:t/>
            </a:r>
            <a:endParaRPr sz="2400"/>
          </a:p>
        </p:txBody>
      </p:sp>
      <p:sp>
        <p:nvSpPr>
          <p:cNvPr id="237" name="Shape 237"/>
          <p:cNvSpPr/>
          <p:nvPr/>
        </p:nvSpPr>
        <p:spPr>
          <a:xfrm>
            <a:off y="2301775" x="2088650"/>
            <a:ext cy="554099" cx="554099"/>
          </a:xfrm>
          <a:prstGeom prst="ellipse">
            <a:avLst/>
          </a:prstGeom>
          <a:solidFill>
            <a:srgbClr val="EFEFE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b="1" sz="2000" lang="en">
                <a:latin typeface="Courier New"/>
                <a:ea typeface="Courier New"/>
                <a:cs typeface="Courier New"/>
                <a:sym typeface="Courier New"/>
              </a:rPr>
              <a:t>1</a:t>
            </a:r>
          </a:p>
        </p:txBody>
      </p:sp>
      <p:sp>
        <p:nvSpPr>
          <p:cNvPr id="238" name="Shape 238"/>
          <p:cNvSpPr/>
          <p:nvPr/>
        </p:nvSpPr>
        <p:spPr>
          <a:xfrm>
            <a:off y="3093550" x="1534550"/>
            <a:ext cy="554099" cx="554099"/>
          </a:xfrm>
          <a:prstGeom prst="ellipse">
            <a:avLst/>
          </a:prstGeom>
          <a:solidFill>
            <a:srgbClr val="EFEFE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2</a:t>
            </a:r>
          </a:p>
        </p:txBody>
      </p:sp>
      <p:sp>
        <p:nvSpPr>
          <p:cNvPr id="239" name="Shape 239"/>
          <p:cNvSpPr/>
          <p:nvPr/>
        </p:nvSpPr>
        <p:spPr>
          <a:xfrm>
            <a:off y="3093550" x="2642750"/>
            <a:ext cy="554099" cx="554099"/>
          </a:xfrm>
          <a:prstGeom prst="ellipse">
            <a:avLst/>
          </a:prstGeom>
          <a:solidFill>
            <a:srgbClr val="EFEFE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3</a:t>
            </a:r>
          </a:p>
        </p:txBody>
      </p:sp>
      <p:sp>
        <p:nvSpPr>
          <p:cNvPr id="240" name="Shape 240"/>
          <p:cNvSpPr/>
          <p:nvPr/>
        </p:nvSpPr>
        <p:spPr>
          <a:xfrm>
            <a:off y="3885325" x="1150950"/>
            <a:ext cy="554099" cx="554099"/>
          </a:xfrm>
          <a:prstGeom prst="ellipse">
            <a:avLst/>
          </a:prstGeom>
          <a:solidFill>
            <a:srgbClr val="EFEFE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b="1" sz="2000" lang="en">
                <a:latin typeface="Courier New"/>
                <a:ea typeface="Courier New"/>
                <a:cs typeface="Courier New"/>
                <a:sym typeface="Courier New"/>
              </a:rPr>
              <a:t>4</a:t>
            </a:r>
          </a:p>
        </p:txBody>
      </p:sp>
      <p:sp>
        <p:nvSpPr>
          <p:cNvPr id="241" name="Shape 241"/>
          <p:cNvSpPr/>
          <p:nvPr/>
        </p:nvSpPr>
        <p:spPr>
          <a:xfrm>
            <a:off y="3885325" x="2297950"/>
            <a:ext cy="554099" cx="554099"/>
          </a:xfrm>
          <a:prstGeom prst="ellipse">
            <a:avLst/>
          </a:prstGeom>
          <a:solidFill>
            <a:srgbClr val="EFEFE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5</a:t>
            </a:r>
          </a:p>
        </p:txBody>
      </p:sp>
      <p:cxnSp>
        <p:nvCxnSpPr>
          <p:cNvPr id="242" name="Shape 242"/>
          <p:cNvCxnSpPr>
            <a:stCxn id="237" idx="3"/>
            <a:endCxn id="238" idx="0"/>
          </p:cNvCxnSpPr>
          <p:nvPr/>
        </p:nvCxnSpPr>
        <p:spPr>
          <a:xfrm flipH="1">
            <a:off y="2774728" x="1811596"/>
            <a:ext cy="318900" cx="358200"/>
          </a:xfrm>
          <a:prstGeom prst="straightConnector1">
            <a:avLst/>
          </a:prstGeom>
          <a:noFill/>
          <a:ln w="19050" cap="flat">
            <a:solidFill>
              <a:schemeClr val="dk2"/>
            </a:solidFill>
            <a:prstDash val="solid"/>
            <a:round/>
            <a:headEnd w="lg" len="lg" type="none"/>
            <a:tailEnd w="lg" len="lg" type="triangle"/>
          </a:ln>
        </p:spPr>
      </p:cxnSp>
      <p:cxnSp>
        <p:nvCxnSpPr>
          <p:cNvPr id="243" name="Shape 243"/>
          <p:cNvCxnSpPr>
            <a:stCxn id="238" idx="3"/>
            <a:endCxn id="240" idx="0"/>
          </p:cNvCxnSpPr>
          <p:nvPr/>
        </p:nvCxnSpPr>
        <p:spPr>
          <a:xfrm flipH="1">
            <a:off y="3566503" x="1427896"/>
            <a:ext cy="318900" cx="187800"/>
          </a:xfrm>
          <a:prstGeom prst="straightConnector1">
            <a:avLst/>
          </a:prstGeom>
          <a:noFill/>
          <a:ln w="19050" cap="flat">
            <a:solidFill>
              <a:schemeClr val="dk2"/>
            </a:solidFill>
            <a:prstDash val="solid"/>
            <a:round/>
            <a:headEnd w="lg" len="lg" type="none"/>
            <a:tailEnd w="lg" len="lg" type="triangle"/>
          </a:ln>
        </p:spPr>
      </p:cxnSp>
      <p:cxnSp>
        <p:nvCxnSpPr>
          <p:cNvPr id="244" name="Shape 244"/>
          <p:cNvCxnSpPr>
            <a:stCxn id="237" idx="5"/>
            <a:endCxn id="239" idx="0"/>
          </p:cNvCxnSpPr>
          <p:nvPr/>
        </p:nvCxnSpPr>
        <p:spPr>
          <a:xfrm>
            <a:off y="2774728" x="2561603"/>
            <a:ext cy="318900" cx="358200"/>
          </a:xfrm>
          <a:prstGeom prst="straightConnector1">
            <a:avLst/>
          </a:prstGeom>
          <a:noFill/>
          <a:ln w="19050" cap="flat">
            <a:solidFill>
              <a:schemeClr val="dk2"/>
            </a:solidFill>
            <a:prstDash val="solid"/>
            <a:round/>
            <a:headEnd w="lg" len="lg" type="none"/>
            <a:tailEnd w="lg" len="lg" type="triangle"/>
          </a:ln>
        </p:spPr>
      </p:cxnSp>
      <p:cxnSp>
        <p:nvCxnSpPr>
          <p:cNvPr id="245" name="Shape 245"/>
          <p:cNvCxnSpPr>
            <a:stCxn id="239" idx="3"/>
            <a:endCxn id="241" idx="0"/>
          </p:cNvCxnSpPr>
          <p:nvPr/>
        </p:nvCxnSpPr>
        <p:spPr>
          <a:xfrm flipH="1">
            <a:off y="3566503" x="2575096"/>
            <a:ext cy="318900" cx="148800"/>
          </a:xfrm>
          <a:prstGeom prst="straightConnector1">
            <a:avLst/>
          </a:prstGeom>
          <a:noFill/>
          <a:ln w="19050" cap="flat">
            <a:solidFill>
              <a:schemeClr val="dk2"/>
            </a:solidFill>
            <a:prstDash val="solid"/>
            <a:round/>
            <a:headEnd w="lg" len="lg" type="none"/>
            <a:tailEnd w="lg" len="lg" type="triangle"/>
          </a:ln>
        </p:spPr>
      </p:cxnSp>
      <p:sp>
        <p:nvSpPr>
          <p:cNvPr id="246" name="Shape 246"/>
          <p:cNvSpPr txBox="1"/>
          <p:nvPr/>
        </p:nvSpPr>
        <p:spPr>
          <a:xfrm>
            <a:off y="2220625" x="4589375"/>
            <a:ext cy="554099" cx="3182699"/>
          </a:xfrm>
          <a:prstGeom prst="rect">
            <a:avLst/>
          </a:prstGeom>
          <a:noFill/>
          <a:ln>
            <a:noFill/>
          </a:ln>
        </p:spPr>
        <p:txBody>
          <a:bodyPr bIns="91425" rIns="91425" lIns="91425" tIns="91425" anchor="t" anchorCtr="0">
            <a:noAutofit/>
          </a:bodyPr>
          <a:lstStyle/>
          <a:p>
            <a:pPr>
              <a:spcBef>
                <a:spcPts val="0"/>
              </a:spcBef>
              <a:buNone/>
            </a:pPr>
            <a:r>
              <a:rPr sz="2000" lang="en">
                <a:latin typeface="Courier New"/>
                <a:ea typeface="Courier New"/>
                <a:cs typeface="Courier New"/>
                <a:sym typeface="Courier New"/>
              </a:rPr>
              <a:t>Output: 1 2 3 4 5 6</a:t>
            </a:r>
          </a:p>
        </p:txBody>
      </p:sp>
      <p:sp>
        <p:nvSpPr>
          <p:cNvPr id="247" name="Shape 247"/>
          <p:cNvSpPr txBox="1"/>
          <p:nvPr/>
        </p:nvSpPr>
        <p:spPr>
          <a:xfrm>
            <a:off y="3093550" x="4589375"/>
            <a:ext cy="554099" cx="3182699"/>
          </a:xfrm>
          <a:prstGeom prst="rect">
            <a:avLst/>
          </a:prstGeom>
          <a:noFill/>
          <a:ln>
            <a:noFill/>
          </a:ln>
        </p:spPr>
        <p:txBody>
          <a:bodyPr bIns="91425" rIns="91425" lIns="91425" tIns="91425" anchor="t" anchorCtr="0">
            <a:noAutofit/>
          </a:bodyPr>
          <a:lstStyle/>
          <a:p>
            <a:pPr rtl="0">
              <a:spcBef>
                <a:spcPts val="0"/>
              </a:spcBef>
              <a:buNone/>
            </a:pPr>
            <a:r>
              <a:rPr sz="2000" lang="en">
                <a:latin typeface="Courier New"/>
                <a:ea typeface="Courier New"/>
                <a:cs typeface="Courier New"/>
                <a:sym typeface="Courier New"/>
              </a:rPr>
              <a:t>Challenge Problem</a:t>
            </a:r>
          </a:p>
          <a:p>
            <a:pPr rtl="0">
              <a:spcBef>
                <a:spcPts val="0"/>
              </a:spcBef>
              <a:buNone/>
            </a:pPr>
            <a:r>
              <a:rPr sz="2000" lang="en">
                <a:latin typeface="Courier New"/>
                <a:ea typeface="Courier New"/>
                <a:cs typeface="Courier New"/>
                <a:sym typeface="Courier New"/>
              </a:rPr>
              <a:t>Output: </a:t>
            </a:r>
          </a:p>
          <a:p>
            <a:pPr rtl="0">
              <a:spcBef>
                <a:spcPts val="0"/>
              </a:spcBef>
              <a:buNone/>
            </a:pPr>
            <a:r>
              <a:rPr sz="2000" lang="en">
                <a:latin typeface="Courier New"/>
                <a:ea typeface="Courier New"/>
                <a:cs typeface="Courier New"/>
                <a:sym typeface="Courier New"/>
              </a:rPr>
              <a:t>1 </a:t>
            </a:r>
          </a:p>
          <a:p>
            <a:pPr rtl="0">
              <a:spcBef>
                <a:spcPts val="0"/>
              </a:spcBef>
              <a:buNone/>
            </a:pPr>
            <a:r>
              <a:rPr sz="2000" lang="en">
                <a:latin typeface="Courier New"/>
                <a:ea typeface="Courier New"/>
                <a:cs typeface="Courier New"/>
                <a:sym typeface="Courier New"/>
              </a:rPr>
              <a:t>2 3 </a:t>
            </a:r>
          </a:p>
          <a:p>
            <a:pPr rtl="0" lvl="0">
              <a:spcBef>
                <a:spcPts val="0"/>
              </a:spcBef>
              <a:buNone/>
            </a:pPr>
            <a:r>
              <a:rPr sz="2000" lang="en">
                <a:latin typeface="Courier New"/>
                <a:ea typeface="Courier New"/>
                <a:cs typeface="Courier New"/>
                <a:sym typeface="Courier New"/>
              </a:rPr>
              <a:t>4 5 6</a:t>
            </a:r>
          </a:p>
        </p:txBody>
      </p:sp>
      <p:sp>
        <p:nvSpPr>
          <p:cNvPr id="248" name="Shape 248"/>
          <p:cNvSpPr/>
          <p:nvPr/>
        </p:nvSpPr>
        <p:spPr>
          <a:xfrm>
            <a:off y="3885325" x="3196850"/>
            <a:ext cy="554099" cx="554099"/>
          </a:xfrm>
          <a:prstGeom prst="ellipse">
            <a:avLst/>
          </a:prstGeom>
          <a:solidFill>
            <a:srgbClr val="EFEFEF"/>
          </a:solidFill>
          <a:ln w="19050" cap="flat">
            <a:solidFill>
              <a:schemeClr val="dk2"/>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6</a:t>
            </a:r>
          </a:p>
        </p:txBody>
      </p:sp>
      <p:cxnSp>
        <p:nvCxnSpPr>
          <p:cNvPr id="249" name="Shape 249"/>
          <p:cNvCxnSpPr>
            <a:stCxn id="239" idx="5"/>
            <a:endCxn id="248" idx="0"/>
          </p:cNvCxnSpPr>
          <p:nvPr/>
        </p:nvCxnSpPr>
        <p:spPr>
          <a:xfrm>
            <a:off y="3566503" x="3115703"/>
            <a:ext cy="318900" cx="3582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3" name="Shape 253"/>
        <p:cNvGrpSpPr/>
        <p:nvPr/>
      </p:nvGrpSpPr>
      <p:grpSpPr>
        <a:xfrm>
          <a:off y="0" x="0"/>
          <a:ext cy="0" cx="0"/>
          <a:chOff y="0" x="0"/>
          <a:chExt cy="0" cx="0"/>
        </a:xfrm>
      </p:grpSpPr>
      <p:sp>
        <p:nvSpPr>
          <p:cNvPr id="254" name="Shape 254"/>
          <p:cNvSpPr txBox="1"/>
          <p:nvPr>
            <p:ph type="title"/>
          </p:nvPr>
        </p:nvSpPr>
        <p:spPr>
          <a:xfrm>
            <a:off y="205975" x="457200"/>
            <a:ext cy="857400" cx="8576100"/>
          </a:xfrm>
          <a:prstGeom prst="rect">
            <a:avLst/>
          </a:prstGeom>
        </p:spPr>
        <p:txBody>
          <a:bodyPr bIns="91425" rIns="91425" lIns="91425" tIns="91425" anchor="b" anchorCtr="0">
            <a:noAutofit/>
          </a:bodyPr>
          <a:lstStyle/>
          <a:p>
            <a:pPr rtl="0" lvl="0">
              <a:spcBef>
                <a:spcPts val="0"/>
              </a:spcBef>
              <a:buNone/>
            </a:pPr>
            <a:r>
              <a:rPr lang="en"/>
              <a:t>Collections problems</a:t>
            </a:r>
          </a:p>
        </p:txBody>
      </p:sp>
      <p:sp>
        <p:nvSpPr>
          <p:cNvPr id="255" name="Shape 25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Collections and Map</a:t>
            </a:r>
          </a:p>
          <a:p>
            <a:pPr algn="r" rtl="0" lvl="0">
              <a:spcBef>
                <a:spcPts val="0"/>
              </a:spcBef>
              <a:buNone/>
            </a:pPr>
            <a:r>
              <a:t/>
            </a:r>
            <a:endParaRPr b="1" sz="1600">
              <a:solidFill>
                <a:srgbClr val="E08686"/>
              </a:solidFill>
            </a:endParaRPr>
          </a:p>
        </p:txBody>
      </p:sp>
      <p:sp>
        <p:nvSpPr>
          <p:cNvPr id="256" name="Shape 256"/>
          <p:cNvSpPr txBox="1"/>
          <p:nvPr/>
        </p:nvSpPr>
        <p:spPr>
          <a:xfrm>
            <a:off y="1410450" x="388200"/>
            <a:ext cy="919800" cx="8367600"/>
          </a:xfrm>
          <a:prstGeom prst="rect">
            <a:avLst/>
          </a:prstGeom>
          <a:noFill/>
          <a:ln>
            <a:noFill/>
          </a:ln>
        </p:spPr>
        <p:txBody>
          <a:bodyPr bIns="91425" rIns="91425" lIns="91425" tIns="91425" anchor="t" anchorCtr="0">
            <a:noAutofit/>
          </a:bodyPr>
          <a:lstStyle/>
          <a:p>
            <a:pPr rtl="0" lvl="0">
              <a:spcBef>
                <a:spcPts val="0"/>
              </a:spcBef>
              <a:buNone/>
            </a:pPr>
            <a:r>
              <a:rPr b="1" sz="3000" lang="en">
                <a:solidFill>
                  <a:schemeClr val="dk1"/>
                </a:solidFill>
              </a:rPr>
              <a:t>Braces parsing in O(n) time</a:t>
            </a:r>
          </a:p>
          <a:p>
            <a:pPr rtl="0" lvl="0">
              <a:spcBef>
                <a:spcPts val="0"/>
              </a:spcBef>
              <a:buNone/>
            </a:pPr>
            <a:r>
              <a:t/>
            </a:r>
            <a:endParaRPr sz="2400"/>
          </a:p>
          <a:p>
            <a:pPr rtl="0" lvl="0">
              <a:spcBef>
                <a:spcPts val="0"/>
              </a:spcBef>
              <a:buNone/>
            </a:pPr>
            <a:r>
              <a:t/>
            </a:r>
            <a:endParaRPr sz="2400"/>
          </a:p>
        </p:txBody>
      </p:sp>
      <p:sp>
        <p:nvSpPr>
          <p:cNvPr id="257" name="Shape 257"/>
          <p:cNvSpPr txBox="1"/>
          <p:nvPr/>
        </p:nvSpPr>
        <p:spPr>
          <a:xfrm>
            <a:off y="2294700" x="388200"/>
            <a:ext cy="788400" cx="8293200"/>
          </a:xfrm>
          <a:prstGeom prst="rect">
            <a:avLst/>
          </a:prstGeom>
          <a:noFill/>
          <a:ln>
            <a:noFill/>
          </a:ln>
        </p:spPr>
        <p:txBody>
          <a:bodyPr bIns="91425" rIns="91425" lIns="91425" tIns="91425" anchor="t" anchorCtr="0">
            <a:noAutofit/>
          </a:bodyPr>
          <a:lstStyle/>
          <a:p>
            <a:pPr rtl="0">
              <a:spcBef>
                <a:spcPts val="0"/>
              </a:spcBef>
              <a:buNone/>
            </a:pPr>
            <a:r>
              <a:rPr sz="2000" lang="en">
                <a:latin typeface="Courier New"/>
                <a:ea typeface="Courier New"/>
                <a:cs typeface="Courier New"/>
                <a:sym typeface="Courier New"/>
              </a:rPr>
              <a:t>Return whether a String has the right format of square brackets and parenthesis.</a:t>
            </a:r>
          </a:p>
          <a:p>
            <a:pPr rtl="0">
              <a:spcBef>
                <a:spcPts val="0"/>
              </a:spcBef>
              <a:buNone/>
            </a:pPr>
            <a:r>
              <a:t/>
            </a:r>
            <a:endParaRPr sz="2000">
              <a:latin typeface="Courier New"/>
              <a:ea typeface="Courier New"/>
              <a:cs typeface="Courier New"/>
              <a:sym typeface="Courier New"/>
            </a:endParaRPr>
          </a:p>
          <a:p>
            <a:pPr rtl="0">
              <a:spcBef>
                <a:spcPts val="0"/>
              </a:spcBef>
              <a:buNone/>
            </a:pPr>
            <a:r>
              <a:rPr sz="2000" lang="en">
                <a:latin typeface="Courier New"/>
                <a:ea typeface="Courier New"/>
                <a:cs typeface="Courier New"/>
                <a:sym typeface="Courier New"/>
              </a:rPr>
              <a:t>e.g.</a:t>
            </a:r>
          </a:p>
          <a:p>
            <a:pPr rtl="0">
              <a:spcBef>
                <a:spcPts val="0"/>
              </a:spcBef>
              <a:buNone/>
            </a:pPr>
            <a:r>
              <a:rPr sz="2000" lang="en">
                <a:latin typeface="Courier New"/>
                <a:ea typeface="Courier New"/>
                <a:cs typeface="Courier New"/>
                <a:sym typeface="Courier New"/>
              </a:rPr>
              <a:t>“array[4] = ((( new Integer(3) )));”  &lt;- is true</a:t>
            </a:r>
          </a:p>
          <a:p>
            <a:pPr rtl="0">
              <a:spcBef>
                <a:spcPts val="0"/>
              </a:spcBef>
              <a:buNone/>
            </a:pPr>
            <a:r>
              <a:rPr sz="2000" lang="en">
                <a:latin typeface="Courier New"/>
                <a:ea typeface="Courier New"/>
                <a:cs typeface="Courier New"/>
                <a:sym typeface="Courier New"/>
              </a:rPr>
              <a:t>“(   ) [   ] ]” &lt;- is false</a:t>
            </a:r>
          </a:p>
          <a:p>
            <a:pPr rtl="0">
              <a:spcBef>
                <a:spcPts val="0"/>
              </a:spcBef>
              <a:buNone/>
            </a:pPr>
            <a:r>
              <a:rPr sz="2000" lang="en">
                <a:latin typeface="Courier New"/>
                <a:ea typeface="Courier New"/>
                <a:cs typeface="Courier New"/>
                <a:sym typeface="Courier New"/>
              </a:rPr>
              <a:t>“)(” &lt;- is false</a:t>
            </a:r>
          </a:p>
          <a:p>
            <a:pPr rtl="0" lvl="0">
              <a:spcBef>
                <a:spcPts val="0"/>
              </a:spcBef>
              <a:buNone/>
            </a:pPr>
            <a:r>
              <a:rPr sz="2000" lang="en">
                <a:latin typeface="Courier New"/>
                <a:ea typeface="Courier New"/>
                <a:cs typeface="Courier New"/>
                <a:sym typeface="Courier New"/>
              </a:rPr>
              <a:t>“ ( [ ) ] ” &lt;- is false</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 name="Shape 50"/>
        <p:cNvGrpSpPr/>
        <p:nvPr/>
      </p:nvGrpSpPr>
      <p:grpSpPr>
        <a:xfrm>
          <a:off y="0" x="0"/>
          <a:ext cy="0" cx="0"/>
          <a:chOff y="0" x="0"/>
          <a:chExt cy="0" cx="0"/>
        </a:xfrm>
      </p:grpSpPr>
      <p:sp>
        <p:nvSpPr>
          <p:cNvPr id="51" name="Shape 5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Using constants</a:t>
            </a:r>
          </a:p>
        </p:txBody>
      </p:sp>
      <p:sp>
        <p:nvSpPr>
          <p:cNvPr id="52" name="Shape 5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53" name="Shape 53"/>
          <p:cNvSpPr txBox="1"/>
          <p:nvPr/>
        </p:nvSpPr>
        <p:spPr>
          <a:xfrm>
            <a:off y="1329950" x="480700"/>
            <a:ext cy="3444900" cx="8206199"/>
          </a:xfrm>
          <a:prstGeom prst="rect">
            <a:avLst/>
          </a:prstGeom>
          <a:noFill/>
          <a:ln>
            <a:noFill/>
          </a:ln>
        </p:spPr>
        <p:txBody>
          <a:bodyPr bIns="91425" rIns="91425" lIns="91425" tIns="91425" anchor="t" anchorCtr="0">
            <a:noAutofit/>
          </a:bodyPr>
          <a:lstStyle/>
          <a:p>
            <a:pPr rtl="0" lvl="0">
              <a:spcBef>
                <a:spcPts val="0"/>
              </a:spcBef>
              <a:buNone/>
            </a:pPr>
            <a:r>
              <a:rPr b="1" sz="2000" lang="en">
                <a:solidFill>
                  <a:srgbClr val="1155CC"/>
                </a:solidFill>
                <a:latin typeface="Courier New"/>
                <a:ea typeface="Courier New"/>
                <a:cs typeface="Courier New"/>
                <a:sym typeface="Courier New"/>
              </a:rPr>
              <a:t>public class Suit {</a:t>
            </a:r>
          </a:p>
          <a:p>
            <a:pPr rtl="0" lvl="0">
              <a:spcBef>
                <a:spcPts val="0"/>
              </a:spcBef>
              <a:buNone/>
            </a:pPr>
            <a:r>
              <a:rPr b="1" sz="2000" lang="en">
                <a:solidFill>
                  <a:srgbClr val="1155CC"/>
                </a:solidFill>
                <a:latin typeface="Courier New"/>
                <a:ea typeface="Courier New"/>
                <a:cs typeface="Courier New"/>
                <a:sym typeface="Courier New"/>
              </a:rPr>
              <a:t>	public static final int CLUBS = 0;</a:t>
            </a:r>
          </a:p>
          <a:p>
            <a:pPr rtl="0" lvl="0">
              <a:spcBef>
                <a:spcPts val="0"/>
              </a:spcBef>
              <a:buNone/>
            </a:pPr>
            <a:r>
              <a:rPr b="1" sz="2000" lang="en">
                <a:solidFill>
                  <a:srgbClr val="1155CC"/>
                </a:solidFill>
                <a:latin typeface="Courier New"/>
                <a:ea typeface="Courier New"/>
                <a:cs typeface="Courier New"/>
                <a:sym typeface="Courier New"/>
              </a:rPr>
              <a:t>	public static final int SPADES = 1;</a:t>
            </a:r>
          </a:p>
          <a:p>
            <a:pPr rtl="0" lvl="0">
              <a:spcBef>
                <a:spcPts val="0"/>
              </a:spcBef>
              <a:buNone/>
            </a:pPr>
            <a:r>
              <a:rPr b="1" sz="2000" lang="en">
                <a:solidFill>
                  <a:srgbClr val="1155CC"/>
                </a:solidFill>
                <a:latin typeface="Courier New"/>
                <a:ea typeface="Courier New"/>
                <a:cs typeface="Courier New"/>
                <a:sym typeface="Courier New"/>
              </a:rPr>
              <a:t>	public static final int DIAMONDS = 2;</a:t>
            </a:r>
          </a:p>
          <a:p>
            <a:pPr rtl="0" lvl="0">
              <a:spcBef>
                <a:spcPts val="0"/>
              </a:spcBef>
              <a:buNone/>
            </a:pPr>
            <a:r>
              <a:rPr b="1" sz="2000" lang="en">
                <a:solidFill>
                  <a:srgbClr val="1155CC"/>
                </a:solidFill>
                <a:latin typeface="Courier New"/>
                <a:ea typeface="Courier New"/>
                <a:cs typeface="Courier New"/>
                <a:sym typeface="Courier New"/>
              </a:rPr>
              <a:t>	public static final int HEARTS = 3;</a:t>
            </a:r>
          </a:p>
          <a:p>
            <a:pPr rtl="0" lvl="0">
              <a:spcBef>
                <a:spcPts val="0"/>
              </a:spcBef>
              <a:buNone/>
            </a:pPr>
            <a:r>
              <a:rPr b="1" sz="2000" lang="en">
                <a:solidFill>
                  <a:srgbClr val="1155CC"/>
                </a:solidFill>
                <a:latin typeface="Courier New"/>
                <a:ea typeface="Courier New"/>
                <a:cs typeface="Courier New"/>
                <a:sym typeface="Courier New"/>
              </a:rPr>
              <a:t>}</a:t>
            </a:r>
          </a:p>
          <a:p>
            <a:pPr rtl="0" lvl="0">
              <a:spcBef>
                <a:spcPts val="0"/>
              </a:spcBef>
              <a:buNone/>
            </a:pPr>
            <a:r>
              <a:t/>
            </a:r>
            <a:endParaRPr sz="2000"/>
          </a:p>
          <a:p>
            <a:pPr rtl="0">
              <a:spcBef>
                <a:spcPts val="0"/>
              </a:spcBef>
              <a:buNone/>
            </a:pPr>
            <a:r>
              <a:rPr sz="2000" lang="en"/>
              <a:t>Problems:</a:t>
            </a:r>
          </a:p>
          <a:p>
            <a:pPr rtl="0" lvl="0" indent="-355600" marL="457200">
              <a:spcBef>
                <a:spcPts val="0"/>
              </a:spcBef>
              <a:buClr>
                <a:srgbClr val="000000"/>
              </a:buClr>
              <a:buSzPct val="100000"/>
              <a:buFont typeface="Arial"/>
              <a:buChar char="●"/>
            </a:pPr>
            <a:r>
              <a:rPr sz="2000" lang="en"/>
              <a:t>no type checking</a:t>
            </a:r>
          </a:p>
          <a:p>
            <a:pPr rtl="0" lvl="0" indent="-355600" marL="457200">
              <a:spcBef>
                <a:spcPts val="0"/>
              </a:spcBef>
              <a:buClr>
                <a:srgbClr val="000000"/>
              </a:buClr>
              <a:buSzPct val="100000"/>
              <a:buFont typeface="Arial"/>
              <a:buChar char="●"/>
            </a:pPr>
            <a:r>
              <a:rPr sz="2000" lang="en"/>
              <a:t>readability</a:t>
            </a:r>
          </a:p>
        </p:txBody>
      </p:sp>
      <p:sp>
        <p:nvSpPr>
          <p:cNvPr id="54" name="Shape 54"/>
          <p:cNvSpPr txBox="1"/>
          <p:nvPr/>
        </p:nvSpPr>
        <p:spPr>
          <a:xfrm>
            <a:off y="4207250" x="3644725"/>
            <a:ext cy="567599" cx="4723499"/>
          </a:xfrm>
          <a:prstGeom prst="rect">
            <a:avLst/>
          </a:prstGeom>
          <a:noFill/>
          <a:ln>
            <a:noFill/>
          </a:ln>
        </p:spPr>
        <p:txBody>
          <a:bodyPr bIns="91425" rIns="91425" lIns="91425" tIns="91425" anchor="t" anchorCtr="0">
            <a:noAutofit/>
          </a:bodyPr>
          <a:lstStyle/>
          <a:p>
            <a:pPr>
              <a:spcBef>
                <a:spcPts val="0"/>
              </a:spcBef>
              <a:buNone/>
            </a:pPr>
            <a:r>
              <a:rPr b="1" sz="2000" lang="en">
                <a:solidFill>
                  <a:srgbClr val="FF0000"/>
                </a:solidFill>
                <a:latin typeface="Courier New"/>
                <a:ea typeface="Courier New"/>
                <a:cs typeface="Courier New"/>
                <a:sym typeface="Courier New"/>
              </a:rPr>
              <a:t>int</a:t>
            </a:r>
            <a:r>
              <a:rPr b="1" sz="2000" lang="en">
                <a:solidFill>
                  <a:srgbClr val="1155CC"/>
                </a:solidFill>
                <a:latin typeface="Courier New"/>
                <a:ea typeface="Courier New"/>
                <a:cs typeface="Courier New"/>
                <a:sym typeface="Courier New"/>
              </a:rPr>
              <a:t> getSuit() {...}</a:t>
            </a:r>
          </a:p>
        </p:txBody>
      </p:sp>
      <p:sp>
        <p:nvSpPr>
          <p:cNvPr id="55" name="Shape 55"/>
          <p:cNvSpPr txBox="1"/>
          <p:nvPr/>
        </p:nvSpPr>
        <p:spPr>
          <a:xfrm>
            <a:off y="3639650" x="3644725"/>
            <a:ext cy="567599" cx="4587299"/>
          </a:xfrm>
          <a:prstGeom prst="rect">
            <a:avLst/>
          </a:prstGeom>
          <a:noFill/>
          <a:ln>
            <a:noFill/>
          </a:ln>
        </p:spPr>
        <p:txBody>
          <a:bodyPr bIns="91425" rIns="91425" lIns="91425" tIns="91425" anchor="t" anchorCtr="0">
            <a:noAutofit/>
          </a:bodyPr>
          <a:lstStyle/>
          <a:p>
            <a:pPr rtl="0" lvl="0">
              <a:spcBef>
                <a:spcPts val="0"/>
              </a:spcBef>
              <a:buNone/>
            </a:pPr>
            <a:r>
              <a:rPr b="1" sz="2000" lang="en">
                <a:solidFill>
                  <a:srgbClr val="1155CC"/>
                </a:solidFill>
                <a:latin typeface="Courier New"/>
                <a:ea typeface="Courier New"/>
                <a:cs typeface="Courier New"/>
                <a:sym typeface="Courier New"/>
              </a:rPr>
              <a:t>void setSuit(</a:t>
            </a:r>
            <a:r>
              <a:rPr b="1" sz="2000" lang="en">
                <a:solidFill>
                  <a:srgbClr val="FF0000"/>
                </a:solidFill>
                <a:latin typeface="Courier New"/>
                <a:ea typeface="Courier New"/>
                <a:cs typeface="Courier New"/>
                <a:sym typeface="Courier New"/>
              </a:rPr>
              <a:t>int</a:t>
            </a:r>
            <a:r>
              <a:rPr b="1" sz="2000" lang="en">
                <a:solidFill>
                  <a:srgbClr val="1155CC"/>
                </a:solidFill>
                <a:latin typeface="Courier New"/>
                <a:ea typeface="Courier New"/>
                <a:cs typeface="Courier New"/>
                <a:sym typeface="Courier New"/>
              </a:rPr>
              <a:t> suit)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y="0" x="0"/>
          <a:ext cy="0" cx="0"/>
          <a:chOff y="0" x="0"/>
          <a:chExt cy="0" cx="0"/>
        </a:xfrm>
      </p:grpSpPr>
      <p:sp>
        <p:nvSpPr>
          <p:cNvPr id="60" name="Shape 6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Objects as constants</a:t>
            </a:r>
          </a:p>
        </p:txBody>
      </p:sp>
      <p:sp>
        <p:nvSpPr>
          <p:cNvPr id="61" name="Shape 61"/>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62" name="Shape 62"/>
          <p:cNvSpPr txBox="1"/>
          <p:nvPr/>
        </p:nvSpPr>
        <p:spPr>
          <a:xfrm>
            <a:off y="1329950" x="480700"/>
            <a:ext cy="3444900" cx="8206199"/>
          </a:xfrm>
          <a:prstGeom prst="rect">
            <a:avLst/>
          </a:prstGeom>
          <a:noFill/>
          <a:ln>
            <a:noFill/>
          </a:ln>
        </p:spPr>
        <p:txBody>
          <a:bodyPr bIns="91425" rIns="91425" lIns="91425" tIns="91425" anchor="t" anchorCtr="0">
            <a:noAutofit/>
          </a:bodyPr>
          <a:lstStyle/>
          <a:p>
            <a:pPr rtl="0" lvl="0">
              <a:spcBef>
                <a:spcPts val="0"/>
              </a:spcBef>
              <a:buNone/>
            </a:pPr>
            <a:r>
              <a:rPr b="1" sz="2000" lang="en">
                <a:solidFill>
                  <a:srgbClr val="1155CC"/>
                </a:solidFill>
                <a:latin typeface="Courier New"/>
                <a:ea typeface="Courier New"/>
                <a:cs typeface="Courier New"/>
                <a:sym typeface="Courier New"/>
              </a:rPr>
              <a:t>public class Suit {</a:t>
            </a:r>
          </a:p>
          <a:p>
            <a:pPr rtl="0" lvl="0" indent="457200">
              <a:spcBef>
                <a:spcPts val="0"/>
              </a:spcBef>
              <a:buNone/>
            </a:pPr>
            <a:r>
              <a:rPr b="1" sz="2000" lang="en">
                <a:solidFill>
                  <a:srgbClr val="1155CC"/>
                </a:solidFill>
                <a:latin typeface="Courier New"/>
                <a:ea typeface="Courier New"/>
                <a:cs typeface="Courier New"/>
                <a:sym typeface="Courier New"/>
              </a:rPr>
              <a:t>public static </a:t>
            </a:r>
            <a:r>
              <a:rPr b="1" sz="2000" lang="en">
                <a:solidFill>
                  <a:srgbClr val="FF0000"/>
                </a:solidFill>
                <a:latin typeface="Courier New"/>
                <a:ea typeface="Courier New"/>
                <a:cs typeface="Courier New"/>
                <a:sym typeface="Courier New"/>
              </a:rPr>
              <a:t>final</a:t>
            </a:r>
            <a:r>
              <a:rPr b="1" sz="2000" lang="en">
                <a:solidFill>
                  <a:srgbClr val="1155CC"/>
                </a:solidFill>
                <a:latin typeface="Courier New"/>
                <a:ea typeface="Courier New"/>
                <a:cs typeface="Courier New"/>
                <a:sym typeface="Courier New"/>
              </a:rPr>
              <a:t> Suit CLUBS = new Suit();</a:t>
            </a:r>
          </a:p>
          <a:p>
            <a:pPr rtl="0" lvl="0" indent="457200">
              <a:spcBef>
                <a:spcPts val="0"/>
              </a:spcBef>
              <a:buClr>
                <a:schemeClr val="dk1"/>
              </a:buClr>
              <a:buSzPct val="55000"/>
              <a:buFont typeface="Arial"/>
              <a:buNone/>
            </a:pPr>
            <a:r>
              <a:rPr b="1" sz="2000" lang="en">
                <a:solidFill>
                  <a:srgbClr val="1155CC"/>
                </a:solidFill>
                <a:latin typeface="Courier New"/>
                <a:ea typeface="Courier New"/>
                <a:cs typeface="Courier New"/>
                <a:sym typeface="Courier New"/>
              </a:rPr>
              <a:t>public static </a:t>
            </a:r>
            <a:r>
              <a:rPr b="1" sz="2000" lang="en">
                <a:solidFill>
                  <a:srgbClr val="FF0000"/>
                </a:solidFill>
                <a:latin typeface="Courier New"/>
                <a:ea typeface="Courier New"/>
                <a:cs typeface="Courier New"/>
                <a:sym typeface="Courier New"/>
              </a:rPr>
              <a:t>final</a:t>
            </a:r>
            <a:r>
              <a:rPr b="1" sz="2000" lang="en">
                <a:solidFill>
                  <a:srgbClr val="1155CC"/>
                </a:solidFill>
                <a:latin typeface="Courier New"/>
                <a:ea typeface="Courier New"/>
                <a:cs typeface="Courier New"/>
                <a:sym typeface="Courier New"/>
              </a:rPr>
              <a:t> Suit SPADES = new Suit();</a:t>
            </a:r>
          </a:p>
          <a:p>
            <a:pPr rtl="0" lvl="0" indent="457200">
              <a:spcBef>
                <a:spcPts val="0"/>
              </a:spcBef>
              <a:buClr>
                <a:schemeClr val="dk1"/>
              </a:buClr>
              <a:buSzPct val="55000"/>
              <a:buFont typeface="Arial"/>
              <a:buNone/>
            </a:pPr>
            <a:r>
              <a:rPr b="1" sz="2000" lang="en">
                <a:solidFill>
                  <a:srgbClr val="1155CC"/>
                </a:solidFill>
                <a:latin typeface="Courier New"/>
                <a:ea typeface="Courier New"/>
                <a:cs typeface="Courier New"/>
                <a:sym typeface="Courier New"/>
              </a:rPr>
              <a:t>public static </a:t>
            </a:r>
            <a:r>
              <a:rPr b="1" sz="2000" lang="en">
                <a:solidFill>
                  <a:srgbClr val="FF0000"/>
                </a:solidFill>
                <a:latin typeface="Courier New"/>
                <a:ea typeface="Courier New"/>
                <a:cs typeface="Courier New"/>
                <a:sym typeface="Courier New"/>
              </a:rPr>
              <a:t>final</a:t>
            </a:r>
            <a:r>
              <a:rPr b="1" sz="2000" lang="en">
                <a:solidFill>
                  <a:srgbClr val="1155CC"/>
                </a:solidFill>
                <a:latin typeface="Courier New"/>
                <a:ea typeface="Courier New"/>
                <a:cs typeface="Courier New"/>
                <a:sym typeface="Courier New"/>
              </a:rPr>
              <a:t> Suit DIAMONDS = new Suit();</a:t>
            </a:r>
          </a:p>
          <a:p>
            <a:pPr rtl="0" lvl="0" indent="457200">
              <a:spcBef>
                <a:spcPts val="0"/>
              </a:spcBef>
              <a:buClr>
                <a:schemeClr val="dk1"/>
              </a:buClr>
              <a:buSzPct val="55000"/>
              <a:buFont typeface="Arial"/>
              <a:buNone/>
            </a:pPr>
            <a:r>
              <a:rPr b="1" sz="2000" lang="en">
                <a:solidFill>
                  <a:srgbClr val="1155CC"/>
                </a:solidFill>
                <a:latin typeface="Courier New"/>
                <a:ea typeface="Courier New"/>
                <a:cs typeface="Courier New"/>
                <a:sym typeface="Courier New"/>
              </a:rPr>
              <a:t>public static </a:t>
            </a:r>
            <a:r>
              <a:rPr b="1" sz="2000" lang="en">
                <a:solidFill>
                  <a:srgbClr val="FF0000"/>
                </a:solidFill>
                <a:latin typeface="Courier New"/>
                <a:ea typeface="Courier New"/>
                <a:cs typeface="Courier New"/>
                <a:sym typeface="Courier New"/>
              </a:rPr>
              <a:t>final</a:t>
            </a:r>
            <a:r>
              <a:rPr b="1" sz="2000" lang="en">
                <a:solidFill>
                  <a:srgbClr val="1155CC"/>
                </a:solidFill>
                <a:latin typeface="Courier New"/>
                <a:ea typeface="Courier New"/>
                <a:cs typeface="Courier New"/>
                <a:sym typeface="Courier New"/>
              </a:rPr>
              <a:t> Suit HEARTS = new Suit();</a:t>
            </a:r>
          </a:p>
          <a:p>
            <a:pPr rtl="0" lvl="0" indent="457200">
              <a:spcBef>
                <a:spcPts val="0"/>
              </a:spcBef>
              <a:buClr>
                <a:schemeClr val="dk1"/>
              </a:buClr>
              <a:buFont typeface="Arial"/>
              <a:buNone/>
            </a:pPr>
            <a:r>
              <a:t/>
            </a:r>
            <a:endParaRPr b="1" sz="2000">
              <a:solidFill>
                <a:srgbClr val="1155CC"/>
              </a:solidFill>
              <a:latin typeface="Courier New"/>
              <a:ea typeface="Courier New"/>
              <a:cs typeface="Courier New"/>
              <a:sym typeface="Courier New"/>
            </a:endParaRPr>
          </a:p>
          <a:p>
            <a:pPr rtl="0" lvl="0" indent="457200">
              <a:spcBef>
                <a:spcPts val="0"/>
              </a:spcBef>
              <a:buClr>
                <a:schemeClr val="dk1"/>
              </a:buClr>
              <a:buSzPct val="55000"/>
              <a:buFont typeface="Arial"/>
              <a:buNone/>
            </a:pPr>
            <a:r>
              <a:rPr b="1" sz="2000" lang="en">
                <a:solidFill>
                  <a:srgbClr val="FF0000"/>
                </a:solidFill>
                <a:latin typeface="Courier New"/>
                <a:ea typeface="Courier New"/>
                <a:cs typeface="Courier New"/>
                <a:sym typeface="Courier New"/>
              </a:rPr>
              <a:t>private</a:t>
            </a:r>
            <a:r>
              <a:rPr b="1" sz="2000" lang="en">
                <a:solidFill>
                  <a:srgbClr val="1155CC"/>
                </a:solidFill>
                <a:latin typeface="Courier New"/>
                <a:ea typeface="Courier New"/>
                <a:cs typeface="Courier New"/>
                <a:sym typeface="Courier New"/>
              </a:rPr>
              <a:t> Suit() {}</a:t>
            </a:r>
          </a:p>
          <a:p>
            <a:pPr rtl="0">
              <a:spcBef>
                <a:spcPts val="0"/>
              </a:spcBef>
              <a:buNone/>
            </a:pPr>
            <a:r>
              <a:rPr b="1" sz="2000" lang="en">
                <a:solidFill>
                  <a:srgbClr val="1155CC"/>
                </a:solidFill>
                <a:latin typeface="Courier New"/>
                <a:ea typeface="Courier New"/>
                <a:cs typeface="Courier New"/>
                <a:sym typeface="Courier New"/>
              </a:rPr>
              <a:t>}</a:t>
            </a:r>
          </a:p>
          <a:p>
            <a:pPr rtl="0" lvl="0">
              <a:spcBef>
                <a:spcPts val="0"/>
              </a:spcBef>
              <a:buNone/>
            </a:pPr>
            <a:r>
              <a:t/>
            </a:r>
            <a:endParaRPr sz="2000"/>
          </a:p>
        </p:txBody>
      </p:sp>
      <p:sp>
        <p:nvSpPr>
          <p:cNvPr id="63" name="Shape 63"/>
          <p:cNvSpPr txBox="1"/>
          <p:nvPr/>
        </p:nvSpPr>
        <p:spPr>
          <a:xfrm>
            <a:off y="3789925" x="1700425"/>
            <a:ext cy="476999" cx="3451799"/>
          </a:xfrm>
          <a:prstGeom prst="rect">
            <a:avLst/>
          </a:prstGeom>
          <a:noFill/>
          <a:ln>
            <a:noFill/>
          </a:ln>
        </p:spPr>
        <p:txBody>
          <a:bodyPr bIns="91425" rIns="91425" lIns="91425" tIns="91425" anchor="t" anchorCtr="0">
            <a:noAutofit/>
          </a:bodyPr>
          <a:lstStyle/>
          <a:p>
            <a:pPr>
              <a:spcBef>
                <a:spcPts val="0"/>
              </a:spcBef>
              <a:buNone/>
            </a:pPr>
            <a:r>
              <a:rPr sz="2000" lang="en"/>
              <a:t>no new Suits can be created</a:t>
            </a:r>
          </a:p>
        </p:txBody>
      </p:sp>
      <p:sp>
        <p:nvSpPr>
          <p:cNvPr id="64" name="Shape 64"/>
          <p:cNvSpPr txBox="1"/>
          <p:nvPr/>
        </p:nvSpPr>
        <p:spPr>
          <a:xfrm>
            <a:off y="3365775" x="4409800"/>
            <a:ext cy="476999" cx="3292799"/>
          </a:xfrm>
          <a:prstGeom prst="rect">
            <a:avLst/>
          </a:prstGeom>
          <a:noFill/>
          <a:ln>
            <a:noFill/>
          </a:ln>
        </p:spPr>
        <p:txBody>
          <a:bodyPr bIns="91425" rIns="91425" lIns="91425" tIns="91425" anchor="t" anchorCtr="0">
            <a:noAutofit/>
          </a:bodyPr>
          <a:lstStyle/>
          <a:p>
            <a:pPr rtl="0" lvl="0">
              <a:spcBef>
                <a:spcPts val="0"/>
              </a:spcBef>
              <a:buNone/>
            </a:pPr>
            <a:r>
              <a:rPr sz="2000" lang="en"/>
              <a:t>cannot modify Suit objects</a:t>
            </a:r>
          </a:p>
        </p:txBody>
      </p:sp>
      <p:cxnSp>
        <p:nvCxnSpPr>
          <p:cNvPr id="65" name="Shape 65"/>
          <p:cNvCxnSpPr/>
          <p:nvPr/>
        </p:nvCxnSpPr>
        <p:spPr>
          <a:xfrm rot="10800000">
            <a:off y="3042724" x="3928650"/>
            <a:ext cy="468000" cx="558599"/>
          </a:xfrm>
          <a:prstGeom prst="straightConnector1">
            <a:avLst/>
          </a:prstGeom>
          <a:noFill/>
          <a:ln w="19050" cap="flat">
            <a:solidFill>
              <a:schemeClr val="dk2"/>
            </a:solidFill>
            <a:prstDash val="solid"/>
            <a:round/>
            <a:headEnd w="lg" len="lg" type="none"/>
            <a:tailEnd w="lg" len="lg" type="triangle"/>
          </a:ln>
        </p:spPr>
      </p:cxnSp>
      <p:cxnSp>
        <p:nvCxnSpPr>
          <p:cNvPr id="66" name="Shape 66"/>
          <p:cNvCxnSpPr/>
          <p:nvPr/>
        </p:nvCxnSpPr>
        <p:spPr>
          <a:xfrm rot="10800000">
            <a:off y="3667174" x="1589650"/>
            <a:ext cy="376200" cx="72899"/>
          </a:xfrm>
          <a:prstGeom prst="straightConnector1">
            <a:avLst/>
          </a:prstGeom>
          <a:noFill/>
          <a:ln w="19050" cap="flat">
            <a:solidFill>
              <a:schemeClr val="dk2"/>
            </a:solidFill>
            <a:prstDash val="solid"/>
            <a:round/>
            <a:headEnd w="lg" len="lg" type="none"/>
            <a:tailEnd w="lg" len="lg" type="triangle"/>
          </a:ln>
        </p:spPr>
      </p:cxnSp>
      <p:sp>
        <p:nvSpPr>
          <p:cNvPr id="67" name="Shape 67"/>
          <p:cNvSpPr txBox="1"/>
          <p:nvPr/>
        </p:nvSpPr>
        <p:spPr>
          <a:xfrm>
            <a:off y="4266925" x="618000"/>
            <a:ext cy="476999" cx="7718999"/>
          </a:xfrm>
          <a:prstGeom prst="rect">
            <a:avLst/>
          </a:prstGeom>
          <a:noFill/>
          <a:ln>
            <a:noFill/>
          </a:ln>
        </p:spPr>
        <p:txBody>
          <a:bodyPr bIns="91425" rIns="91425" lIns="91425" tIns="91425" anchor="t" anchorCtr="0">
            <a:noAutofit/>
          </a:bodyPr>
          <a:lstStyle/>
          <a:p>
            <a:pPr rtl="0" lvl="0">
              <a:spcBef>
                <a:spcPts val="0"/>
              </a:spcBef>
              <a:buNone/>
            </a:pPr>
            <a:r>
              <a:rPr sz="2000" lang="en"/>
              <a:t>Suit v;   …   if (v == Suit.CLUBS) { …}            </a:t>
            </a:r>
            <a:r>
              <a:rPr sz="2000" lang="en">
                <a:solidFill>
                  <a:schemeClr val="accent6"/>
                </a:solidFill>
              </a:rPr>
              <a:t>use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 name="Shape 71"/>
        <p:cNvGrpSpPr/>
        <p:nvPr/>
      </p:nvGrpSpPr>
      <p:grpSpPr>
        <a:xfrm>
          <a:off y="0" x="0"/>
          <a:ext cy="0" cx="0"/>
          <a:chOff y="0" x="0"/>
          <a:chExt cy="0" cx="0"/>
        </a:xfrm>
      </p:grpSpPr>
      <p:sp>
        <p:nvSpPr>
          <p:cNvPr id="72" name="Shape 72"/>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Enum declaration</a:t>
            </a:r>
          </a:p>
        </p:txBody>
      </p:sp>
      <p:sp>
        <p:nvSpPr>
          <p:cNvPr id="73" name="Shape 7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74" name="Shape 74"/>
          <p:cNvSpPr txBox="1"/>
          <p:nvPr/>
        </p:nvSpPr>
        <p:spPr>
          <a:xfrm>
            <a:off y="2480100" x="216750"/>
            <a:ext cy="857400" cx="8710500"/>
          </a:xfrm>
          <a:prstGeom prst="rect">
            <a:avLst/>
          </a:prstGeom>
          <a:noFill/>
          <a:ln>
            <a:noFill/>
          </a:ln>
        </p:spPr>
        <p:txBody>
          <a:bodyPr bIns="91425" rIns="91425" lIns="91425" tIns="91425" anchor="t" anchorCtr="0">
            <a:noAutofit/>
          </a:bodyPr>
          <a:lstStyle/>
          <a:p>
            <a:pPr rtl="0" lvl="0">
              <a:lnSpc>
                <a:spcPct val="115000"/>
              </a:lnSpc>
              <a:spcBef>
                <a:spcPts val="600"/>
              </a:spcBef>
              <a:buNone/>
            </a:pPr>
            <a:r>
              <a:rPr b="1" sz="2200" lang="en">
                <a:solidFill>
                  <a:schemeClr val="dk1"/>
                </a:solidFill>
                <a:latin typeface="Courier New"/>
                <a:ea typeface="Courier New"/>
                <a:cs typeface="Courier New"/>
                <a:sym typeface="Courier New"/>
              </a:rPr>
              <a:t>public enum </a:t>
            </a:r>
            <a:r>
              <a:rPr sz="2200" lang="en">
                <a:solidFill>
                  <a:schemeClr val="dk1"/>
                </a:solidFill>
                <a:latin typeface="Courier New"/>
                <a:ea typeface="Courier New"/>
                <a:cs typeface="Courier New"/>
                <a:sym typeface="Courier New"/>
              </a:rPr>
              <a:t>Suit {CLUBS, SPADES, DIAMONDS, HEARTS};</a:t>
            </a:r>
          </a:p>
          <a:p>
            <a:pPr rtl="0" lvl="0">
              <a:spcBef>
                <a:spcPts val="0"/>
              </a:spcBef>
              <a:buNone/>
            </a:pPr>
            <a:r>
              <a:t/>
            </a:r>
            <a:endParaRPr sz="2000">
              <a:latin typeface="Courier New"/>
              <a:ea typeface="Courier New"/>
              <a:cs typeface="Courier New"/>
              <a:sym typeface="Courier New"/>
            </a:endParaRPr>
          </a:p>
        </p:txBody>
      </p:sp>
      <p:sp>
        <p:nvSpPr>
          <p:cNvPr id="75" name="Shape 75"/>
          <p:cNvSpPr/>
          <p:nvPr/>
        </p:nvSpPr>
        <p:spPr>
          <a:xfrm rot="-5400000">
            <a:off y="1039950" x="5657774"/>
            <a:ext cy="4863899" cx="480900"/>
          </a:xfrm>
          <a:prstGeom prst="leftBrace">
            <a:avLst>
              <a:gd fmla="val 8333" name="adj1"/>
              <a:gd fmla="val 50000" name="adj2"/>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76" name="Shape 76"/>
          <p:cNvSpPr txBox="1"/>
          <p:nvPr/>
        </p:nvSpPr>
        <p:spPr>
          <a:xfrm>
            <a:off y="3824200" x="4500525"/>
            <a:ext cy="749099" cx="2795400"/>
          </a:xfrm>
          <a:prstGeom prst="rect">
            <a:avLst/>
          </a:prstGeom>
          <a:noFill/>
          <a:ln>
            <a:noFill/>
          </a:ln>
        </p:spPr>
        <p:txBody>
          <a:bodyPr bIns="91425" rIns="91425" lIns="91425" tIns="91425" anchor="ctr" anchorCtr="0">
            <a:noAutofit/>
          </a:bodyPr>
          <a:lstStyle/>
          <a:p>
            <a:pPr algn="ctr">
              <a:spcBef>
                <a:spcPts val="0"/>
              </a:spcBef>
              <a:buNone/>
            </a:pPr>
            <a:r>
              <a:rPr b="1" sz="2000" lang="en"/>
              <a:t>static final variables </a:t>
            </a:r>
            <a:r>
              <a:rPr sz="2000" lang="en"/>
              <a:t>of enum Suit</a:t>
            </a:r>
          </a:p>
        </p:txBody>
      </p:sp>
      <p:cxnSp>
        <p:nvCxnSpPr>
          <p:cNvPr id="77" name="Shape 77"/>
          <p:cNvCxnSpPr/>
          <p:nvPr/>
        </p:nvCxnSpPr>
        <p:spPr>
          <a:xfrm flipH="1">
            <a:off y="1800225" x="883374"/>
            <a:ext cy="726900" cx="335400"/>
          </a:xfrm>
          <a:prstGeom prst="straightConnector1">
            <a:avLst/>
          </a:prstGeom>
          <a:noFill/>
          <a:ln w="19050" cap="flat">
            <a:solidFill>
              <a:schemeClr val="dk2"/>
            </a:solidFill>
            <a:prstDash val="solid"/>
            <a:round/>
            <a:headEnd w="lg" len="lg" type="none"/>
            <a:tailEnd w="lg" len="lg" type="triangle"/>
          </a:ln>
        </p:spPr>
      </p:cxnSp>
      <p:sp>
        <p:nvSpPr>
          <p:cNvPr id="78" name="Shape 78"/>
          <p:cNvSpPr txBox="1"/>
          <p:nvPr/>
        </p:nvSpPr>
        <p:spPr>
          <a:xfrm>
            <a:off y="1252425" x="216750"/>
            <a:ext cy="547800" cx="3561300"/>
          </a:xfrm>
          <a:prstGeom prst="rect">
            <a:avLst/>
          </a:prstGeom>
          <a:noFill/>
          <a:ln>
            <a:noFill/>
          </a:ln>
        </p:spPr>
        <p:txBody>
          <a:bodyPr bIns="91425" rIns="91425" lIns="91425" tIns="91425" anchor="t" anchorCtr="0">
            <a:noAutofit/>
          </a:bodyPr>
          <a:lstStyle/>
          <a:p>
            <a:pPr>
              <a:spcBef>
                <a:spcPts val="0"/>
              </a:spcBef>
              <a:buNone/>
            </a:pPr>
            <a:r>
              <a:rPr sz="2000" lang="en"/>
              <a:t>could be any access modifier</a:t>
            </a:r>
          </a:p>
        </p:txBody>
      </p:sp>
      <p:cxnSp>
        <p:nvCxnSpPr>
          <p:cNvPr id="79" name="Shape 79"/>
          <p:cNvCxnSpPr/>
          <p:nvPr/>
        </p:nvCxnSpPr>
        <p:spPr>
          <a:xfrm rot="10800000">
            <a:off y="3130824" x="2515824"/>
            <a:ext cy="1065900" cx="115200"/>
          </a:xfrm>
          <a:prstGeom prst="straightConnector1">
            <a:avLst/>
          </a:prstGeom>
          <a:noFill/>
          <a:ln w="19050" cap="flat">
            <a:solidFill>
              <a:schemeClr val="dk2"/>
            </a:solidFill>
            <a:prstDash val="solid"/>
            <a:round/>
            <a:headEnd w="lg" len="lg" type="none"/>
            <a:tailEnd w="lg" len="lg" type="triangle"/>
          </a:ln>
        </p:spPr>
      </p:cxnSp>
      <p:sp>
        <p:nvSpPr>
          <p:cNvPr id="80" name="Shape 80"/>
          <p:cNvSpPr txBox="1"/>
          <p:nvPr/>
        </p:nvSpPr>
        <p:spPr>
          <a:xfrm>
            <a:off y="4159500" x="1751450"/>
            <a:ext cy="547800" cx="1856100"/>
          </a:xfrm>
          <a:prstGeom prst="rect">
            <a:avLst/>
          </a:prstGeom>
          <a:noFill/>
          <a:ln>
            <a:noFill/>
          </a:ln>
        </p:spPr>
        <p:txBody>
          <a:bodyPr bIns="91425" rIns="91425" lIns="91425" tIns="91425" anchor="t" anchorCtr="0">
            <a:noAutofit/>
          </a:bodyPr>
          <a:lstStyle/>
          <a:p>
            <a:pPr>
              <a:spcBef>
                <a:spcPts val="0"/>
              </a:spcBef>
              <a:buNone/>
            </a:pPr>
            <a:r>
              <a:rPr sz="2000" lang="en"/>
              <a:t>name of enum</a:t>
            </a:r>
          </a:p>
        </p:txBody>
      </p:sp>
      <p:sp>
        <p:nvSpPr>
          <p:cNvPr id="81" name="Shape 81"/>
          <p:cNvSpPr txBox="1"/>
          <p:nvPr/>
        </p:nvSpPr>
        <p:spPr>
          <a:xfrm>
            <a:off y="3510300" x="254275"/>
            <a:ext cy="547800" cx="1856100"/>
          </a:xfrm>
          <a:prstGeom prst="rect">
            <a:avLst/>
          </a:prstGeom>
          <a:noFill/>
          <a:ln>
            <a:noFill/>
          </a:ln>
        </p:spPr>
        <p:txBody>
          <a:bodyPr bIns="91425" rIns="91425" lIns="91425" tIns="91425" anchor="t" anchorCtr="0">
            <a:noAutofit/>
          </a:bodyPr>
          <a:lstStyle/>
          <a:p>
            <a:pPr rtl="0" lvl="0">
              <a:spcBef>
                <a:spcPts val="0"/>
              </a:spcBef>
              <a:buNone/>
            </a:pPr>
            <a:r>
              <a:rPr sz="2000" lang="en"/>
              <a:t>new keyword</a:t>
            </a:r>
          </a:p>
        </p:txBody>
      </p:sp>
      <p:cxnSp>
        <p:nvCxnSpPr>
          <p:cNvPr id="82" name="Shape 82"/>
          <p:cNvCxnSpPr/>
          <p:nvPr/>
        </p:nvCxnSpPr>
        <p:spPr>
          <a:xfrm rot="10800000" flipH="1">
            <a:off y="3139675" x="1501125"/>
            <a:ext cy="516299" cx="209699"/>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y="0" x="0"/>
          <a:ext cy="0" cx="0"/>
          <a:chOff y="0" x="0"/>
          <a:chExt cy="0" cx="0"/>
        </a:xfrm>
      </p:grpSpPr>
      <p:sp>
        <p:nvSpPr>
          <p:cNvPr id="87" name="Shape 87"/>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About enums</a:t>
            </a:r>
          </a:p>
        </p:txBody>
      </p:sp>
      <p:sp>
        <p:nvSpPr>
          <p:cNvPr id="88" name="Shape 88"/>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89" name="Shape 89"/>
          <p:cNvSpPr txBox="1"/>
          <p:nvPr/>
        </p:nvSpPr>
        <p:spPr>
          <a:xfrm>
            <a:off y="1351150" x="431475"/>
            <a:ext cy="3463199" cx="8356799"/>
          </a:xfrm>
          <a:prstGeom prst="rect">
            <a:avLst/>
          </a:prstGeom>
          <a:noFill/>
          <a:ln>
            <a:noFill/>
          </a:ln>
        </p:spPr>
        <p:txBody>
          <a:bodyPr bIns="91425" rIns="91425" lIns="91425" tIns="91425" anchor="t" anchorCtr="0">
            <a:noAutofit/>
          </a:bodyPr>
          <a:lstStyle/>
          <a:p>
            <a:pPr rtl="0" lvl="0" indent="-355600" marL="457200">
              <a:spcBef>
                <a:spcPts val="0"/>
              </a:spcBef>
              <a:buClr>
                <a:schemeClr val="dk1"/>
              </a:buClr>
              <a:buSzPct val="100000"/>
              <a:buFont typeface="Arial"/>
              <a:buAutoNum type="arabicPeriod"/>
            </a:pPr>
            <a:r>
              <a:rPr sz="2000" lang="en">
                <a:solidFill>
                  <a:schemeClr val="dk1"/>
                </a:solidFill>
              </a:rPr>
              <a:t>Can contain methods, fields, constructors</a:t>
            </a:r>
          </a:p>
          <a:p>
            <a:pPr rtl="0" lvl="1" indent="-355600" marL="914400">
              <a:spcBef>
                <a:spcPts val="0"/>
              </a:spcBef>
              <a:buClr>
                <a:schemeClr val="dk1"/>
              </a:buClr>
              <a:buSzPct val="100000"/>
              <a:buFont typeface="Arial"/>
              <a:buAutoNum type="alphaLcPeriod"/>
            </a:pPr>
            <a:r>
              <a:rPr b="1" sz="2000" lang="en">
                <a:solidFill>
                  <a:srgbClr val="1155CC"/>
                </a:solidFill>
                <a:latin typeface="Courier New"/>
                <a:ea typeface="Courier New"/>
                <a:cs typeface="Courier New"/>
                <a:sym typeface="Courier New"/>
              </a:rPr>
              <a:t>Suit.HEARTS.getColor();</a:t>
            </a:r>
          </a:p>
          <a:p>
            <a:pPr rtl="0" lvl="0">
              <a:spcBef>
                <a:spcPts val="0"/>
              </a:spcBef>
              <a:buNone/>
            </a:pPr>
            <a:r>
              <a:t/>
            </a:r>
            <a:endParaRPr sz="2000">
              <a:solidFill>
                <a:schemeClr val="dk1"/>
              </a:solidFill>
            </a:endParaRPr>
          </a:p>
          <a:p>
            <a:pPr rtl="0" lvl="0" indent="-355600" marL="457200">
              <a:spcBef>
                <a:spcPts val="0"/>
              </a:spcBef>
              <a:buClr>
                <a:schemeClr val="dk1"/>
              </a:buClr>
              <a:buSzPct val="100000"/>
              <a:buFont typeface="Arial"/>
              <a:buAutoNum type="arabicPeriod"/>
            </a:pPr>
            <a:r>
              <a:rPr sz="2000" lang="en">
                <a:solidFill>
                  <a:schemeClr val="dk1"/>
                </a:solidFill>
              </a:rPr>
              <a:t>Suit’s constructor is private!</a:t>
            </a:r>
          </a:p>
          <a:p>
            <a:pPr rtl="0" lvl="1" indent="-355600" marL="914400">
              <a:spcBef>
                <a:spcPts val="0"/>
              </a:spcBef>
              <a:buClr>
                <a:schemeClr val="dk1"/>
              </a:buClr>
              <a:buSzPct val="100000"/>
              <a:buFont typeface="Arial"/>
              <a:buAutoNum type="alphaLcPeriod"/>
            </a:pPr>
            <a:r>
              <a:rPr sz="2000" lang="en">
                <a:solidFill>
                  <a:schemeClr val="dk1"/>
                </a:solidFill>
              </a:rPr>
              <a:t>Cannot instantiate except for initial constants</a:t>
            </a:r>
          </a:p>
          <a:p>
            <a:pPr rtl="0" lvl="0">
              <a:spcBef>
                <a:spcPts val="0"/>
              </a:spcBef>
              <a:buClr>
                <a:schemeClr val="dk1"/>
              </a:buClr>
              <a:buFont typeface="Arial"/>
              <a:buNone/>
            </a:pPr>
            <a:r>
              <a:t/>
            </a:r>
            <a:endParaRPr sz="2000">
              <a:solidFill>
                <a:schemeClr val="dk1"/>
              </a:solidFill>
            </a:endParaRPr>
          </a:p>
          <a:p>
            <a:pPr rtl="0" lvl="0" indent="-355600" marL="457200">
              <a:spcBef>
                <a:spcPts val="0"/>
              </a:spcBef>
              <a:buClr>
                <a:schemeClr val="dk1"/>
              </a:buClr>
              <a:buSzPct val="100000"/>
              <a:buFont typeface="Arial"/>
              <a:buAutoNum type="arabicPeriod"/>
            </a:pPr>
            <a:r>
              <a:rPr b="1" sz="2000" lang="en">
                <a:solidFill>
                  <a:srgbClr val="1155CC"/>
                </a:solidFill>
                <a:latin typeface="Courier New"/>
                <a:ea typeface="Courier New"/>
                <a:cs typeface="Courier New"/>
                <a:sym typeface="Courier New"/>
              </a:rPr>
              <a:t>Suit.values()</a:t>
            </a:r>
            <a:r>
              <a:rPr sz="2000" lang="en">
                <a:solidFill>
                  <a:schemeClr val="dk1"/>
                </a:solidFill>
              </a:rPr>
              <a:t>  returns  </a:t>
            </a:r>
            <a:r>
              <a:rPr b="1" sz="2000" lang="en">
                <a:solidFill>
                  <a:srgbClr val="1155CC"/>
                </a:solidFill>
                <a:latin typeface="Courier New"/>
                <a:ea typeface="Courier New"/>
                <a:cs typeface="Courier New"/>
                <a:sym typeface="Courier New"/>
              </a:rPr>
              <a:t>Suit[]</a:t>
            </a:r>
            <a:r>
              <a:rPr sz="2000" lang="en">
                <a:solidFill>
                  <a:schemeClr val="dk1"/>
                </a:solidFill>
              </a:rPr>
              <a:t> of constants in enum</a:t>
            </a:r>
          </a:p>
          <a:p>
            <a:pPr algn="l" rtl="0" lvl="0" marR="0">
              <a:lnSpc>
                <a:spcPct val="100000"/>
              </a:lnSpc>
              <a:spcBef>
                <a:spcPts val="0"/>
              </a:spcBef>
              <a:spcAft>
                <a:spcPts val="0"/>
              </a:spcAft>
              <a:buNone/>
            </a:pPr>
            <a:r>
              <a:t/>
            </a:r>
            <a:endParaRPr sz="2000">
              <a:solidFill>
                <a:schemeClr val="dk1"/>
              </a:solidFill>
            </a:endParaRPr>
          </a:p>
          <a:p>
            <a:pPr>
              <a:spcBef>
                <a:spcPts val="0"/>
              </a:spcBef>
              <a:buNone/>
            </a:pPr>
            <a:r>
              <a:t/>
            </a:r>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y="0" x="0"/>
          <a:ext cy="0" cx="0"/>
          <a:chOff y="0" x="0"/>
          <a:chExt cy="0" cx="0"/>
        </a:xfrm>
      </p:grpSpPr>
      <p:sp>
        <p:nvSpPr>
          <p:cNvPr id="94" name="Shape 9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solidFill>
                  <a:srgbClr val="1155CC"/>
                </a:solidFill>
              </a:rPr>
              <a:t>Demo:</a:t>
            </a:r>
            <a:r>
              <a:rPr lang="en"/>
              <a:t> Enums in action</a:t>
            </a:r>
          </a:p>
        </p:txBody>
      </p:sp>
      <p:sp>
        <p:nvSpPr>
          <p:cNvPr id="95" name="Shape 9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000" lang="en"/>
              <a:t>Create a class PlayingCard and class Deck.</a:t>
            </a:r>
          </a:p>
          <a:p>
            <a:pPr rtl="0" lvl="0">
              <a:spcBef>
                <a:spcPts val="0"/>
              </a:spcBef>
              <a:buNone/>
            </a:pPr>
            <a:r>
              <a:rPr sz="2000" lang="en"/>
              <a:t>What would be the fields for a PlayingCard object?</a:t>
            </a:r>
          </a:p>
          <a:p>
            <a:pPr rtl="0" lvl="0">
              <a:spcBef>
                <a:spcPts val="0"/>
              </a:spcBef>
              <a:buNone/>
            </a:pPr>
            <a:r>
              <a:t/>
            </a:r>
            <a:endParaRPr sz="2000"/>
          </a:p>
          <a:p>
            <a:pPr rtl="0" lvl="0">
              <a:spcBef>
                <a:spcPts val="0"/>
              </a:spcBef>
              <a:buNone/>
            </a:pPr>
            <a:r>
              <a:t/>
            </a:r>
            <a:endParaRPr sz="2000"/>
          </a:p>
        </p:txBody>
      </p:sp>
      <p:sp>
        <p:nvSpPr>
          <p:cNvPr id="96" name="Shape 9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Enum odds and ends</a:t>
            </a:r>
          </a:p>
        </p:txBody>
      </p:sp>
      <p:sp>
        <p:nvSpPr>
          <p:cNvPr id="102" name="Shape 10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103" name="Shape 103"/>
          <p:cNvSpPr txBox="1"/>
          <p:nvPr/>
        </p:nvSpPr>
        <p:spPr>
          <a:xfrm>
            <a:off y="1386500" x="480800"/>
            <a:ext cy="3678599" cx="8330100"/>
          </a:xfrm>
          <a:prstGeom prst="rect">
            <a:avLst/>
          </a:prstGeom>
          <a:noFill/>
          <a:ln>
            <a:noFill/>
          </a:ln>
        </p:spPr>
        <p:txBody>
          <a:bodyPr bIns="91425" rIns="91425" lIns="91425" tIns="91425" anchor="t" anchorCtr="0">
            <a:noAutofit/>
          </a:bodyPr>
          <a:lstStyle/>
          <a:p>
            <a:pPr rtl="0" lvl="0" indent="-355600" marL="457200">
              <a:spcBef>
                <a:spcPts val="0"/>
              </a:spcBef>
              <a:buClr>
                <a:srgbClr val="000000"/>
              </a:buClr>
              <a:buSzPct val="100000"/>
              <a:buFont typeface="Arial"/>
              <a:buAutoNum type="arabicPeriod"/>
            </a:pPr>
            <a:r>
              <a:rPr sz="2000" lang="en"/>
              <a:t>Suit is a subclass of java.lang.Enum</a:t>
            </a:r>
          </a:p>
          <a:p>
            <a:pPr rtl="0" lvl="0">
              <a:spcBef>
                <a:spcPts val="0"/>
              </a:spcBef>
              <a:buNone/>
            </a:pPr>
            <a:r>
              <a:t/>
            </a:r>
            <a:endParaRPr sz="2000"/>
          </a:p>
          <a:p>
            <a:pPr rtl="0" lvl="0" indent="-355600" marL="457200">
              <a:spcBef>
                <a:spcPts val="0"/>
              </a:spcBef>
              <a:buClr>
                <a:srgbClr val="000000"/>
              </a:buClr>
              <a:buSzPct val="100000"/>
              <a:buFont typeface="Arial"/>
              <a:buAutoNum type="arabicPeriod"/>
            </a:pPr>
            <a:r>
              <a:rPr b="1" sz="2000" lang="en">
                <a:solidFill>
                  <a:srgbClr val="1155CC"/>
                </a:solidFill>
                <a:latin typeface="Courier New"/>
                <a:ea typeface="Courier New"/>
                <a:cs typeface="Courier New"/>
                <a:sym typeface="Courier New"/>
              </a:rPr>
              <a:t>ordinal() </a:t>
            </a:r>
            <a:r>
              <a:rPr sz="2000" lang="en">
                <a:solidFill>
                  <a:schemeClr val="dk1"/>
                </a:solidFill>
              </a:rPr>
              <a:t>returns position in list (i.e. the order it was declared)</a:t>
            </a:r>
          </a:p>
          <a:p>
            <a:pPr rtl="0" lvl="1" indent="-355600" marL="914400">
              <a:spcBef>
                <a:spcPts val="0"/>
              </a:spcBef>
              <a:buClr>
                <a:srgbClr val="000000"/>
              </a:buClr>
              <a:buSzPct val="100000"/>
              <a:buFont typeface="Arial"/>
              <a:buAutoNum type="alphaLcPeriod"/>
            </a:pPr>
            <a:r>
              <a:rPr sz="2000" lang="en">
                <a:solidFill>
                  <a:srgbClr val="1155CC"/>
                </a:solidFill>
                <a:latin typeface="Courier New"/>
                <a:ea typeface="Courier New"/>
                <a:cs typeface="Courier New"/>
                <a:sym typeface="Courier New"/>
              </a:rPr>
              <a:t>Suit.CLUBS.ordinal() == 0</a:t>
            </a:r>
          </a:p>
          <a:p>
            <a:pPr rtl="0" lvl="0" indent="457200">
              <a:spcBef>
                <a:spcPts val="0"/>
              </a:spcBef>
              <a:buNone/>
            </a:pPr>
            <a:r>
              <a:t/>
            </a:r>
            <a:endParaRPr sz="2000">
              <a:solidFill>
                <a:schemeClr val="dk1"/>
              </a:solidFill>
            </a:endParaRPr>
          </a:p>
          <a:p>
            <a:pPr rtl="0" lvl="0" indent="-355600" marL="457200">
              <a:spcBef>
                <a:spcPts val="0"/>
              </a:spcBef>
              <a:buClr>
                <a:schemeClr val="dk1"/>
              </a:buClr>
              <a:buSzPct val="100000"/>
              <a:buFont typeface="Arial"/>
              <a:buAutoNum type="arabicPeriod"/>
            </a:pPr>
            <a:r>
              <a:rPr sz="2000" lang="en">
                <a:solidFill>
                  <a:schemeClr val="dk1"/>
                </a:solidFill>
              </a:rPr>
              <a:t>enums automatically implement Comparable</a:t>
            </a:r>
          </a:p>
          <a:p>
            <a:pPr rtl="0" lvl="1" indent="-355600" marL="914400">
              <a:spcBef>
                <a:spcPts val="0"/>
              </a:spcBef>
              <a:buClr>
                <a:schemeClr val="dk1"/>
              </a:buClr>
              <a:buSzPct val="100000"/>
              <a:buFont typeface="Arial"/>
              <a:buAutoNum type="alphaLcPeriod"/>
            </a:pPr>
            <a:r>
              <a:rPr sz="2000" lang="en">
                <a:solidFill>
                  <a:srgbClr val="1155CC"/>
                </a:solidFill>
                <a:latin typeface="Courier New"/>
                <a:ea typeface="Courier New"/>
                <a:cs typeface="Courier New"/>
                <a:sym typeface="Courier New"/>
              </a:rPr>
              <a:t>Suit.CLUBS.compareTo(Suit.HEARTS)</a:t>
            </a:r>
            <a:r>
              <a:rPr sz="2000" lang="en">
                <a:solidFill>
                  <a:schemeClr val="dk1"/>
                </a:solidFill>
              </a:rPr>
              <a:t> uses the ordinals for Clubs and Hearts</a:t>
            </a:r>
          </a:p>
          <a:p>
            <a:pPr rtl="0" lvl="0">
              <a:spcBef>
                <a:spcPts val="0"/>
              </a:spcBef>
              <a:buNone/>
            </a:pPr>
            <a:r>
              <a:t/>
            </a:r>
            <a:endParaRPr sz="2000">
              <a:solidFill>
                <a:schemeClr val="dk1"/>
              </a:solidFill>
            </a:endParaRPr>
          </a:p>
          <a:p>
            <a:pPr rtl="0" lvl="0" indent="-355600" marL="457200">
              <a:spcBef>
                <a:spcPts val="0"/>
              </a:spcBef>
              <a:buClr>
                <a:schemeClr val="dk1"/>
              </a:buClr>
              <a:buSzPct val="100000"/>
              <a:buFont typeface="Arial"/>
              <a:buAutoNum type="arabicPeriod"/>
            </a:pPr>
            <a:r>
              <a:rPr b="1" sz="2000" lang="en">
                <a:solidFill>
                  <a:srgbClr val="1155CC"/>
                </a:solidFill>
                <a:latin typeface="Courier New"/>
                <a:ea typeface="Courier New"/>
                <a:cs typeface="Courier New"/>
                <a:sym typeface="Courier New"/>
              </a:rPr>
              <a:t>toString() </a:t>
            </a:r>
            <a:r>
              <a:rPr sz="2000" lang="en">
                <a:solidFill>
                  <a:schemeClr val="dk1"/>
                </a:solidFill>
              </a:rPr>
              <a:t>of Suit.CLUBS is </a:t>
            </a:r>
            <a:r>
              <a:rPr b="1" sz="2000" lang="en">
                <a:solidFill>
                  <a:srgbClr val="1155CC"/>
                </a:solidFill>
                <a:latin typeface="Courier New"/>
                <a:ea typeface="Courier New"/>
                <a:cs typeface="Courier New"/>
                <a:sym typeface="Courier New"/>
              </a:rPr>
              <a:t>“CLUBS”</a:t>
            </a:r>
          </a:p>
          <a:p>
            <a:pPr rtl="0" lvl="1" indent="-355600" marL="914400">
              <a:spcBef>
                <a:spcPts val="0"/>
              </a:spcBef>
              <a:buClr>
                <a:schemeClr val="dk1"/>
              </a:buClr>
              <a:buSzPct val="100000"/>
              <a:buFont typeface="Arial"/>
              <a:buAutoNum type="alphaLcPeriod"/>
            </a:pPr>
            <a:r>
              <a:rPr sz="2000" lang="en">
                <a:solidFill>
                  <a:schemeClr val="dk1"/>
                </a:solidFill>
              </a:rPr>
              <a:t>you can override this!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Enum odds and ends</a:t>
            </a:r>
          </a:p>
        </p:txBody>
      </p:sp>
      <p:sp>
        <p:nvSpPr>
          <p:cNvPr id="109" name="Shape 109"/>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Enums</a:t>
            </a:r>
          </a:p>
        </p:txBody>
      </p:sp>
      <p:sp>
        <p:nvSpPr>
          <p:cNvPr id="110" name="Shape 110"/>
          <p:cNvSpPr txBox="1"/>
          <p:nvPr/>
        </p:nvSpPr>
        <p:spPr>
          <a:xfrm>
            <a:off y="1386500" x="480800"/>
            <a:ext cy="3590099" cx="8205900"/>
          </a:xfrm>
          <a:prstGeom prst="rect">
            <a:avLst/>
          </a:prstGeom>
          <a:noFill/>
          <a:ln>
            <a:noFill/>
          </a:ln>
        </p:spPr>
        <p:txBody>
          <a:bodyPr bIns="91425" rIns="91425" lIns="91425" tIns="91425" anchor="t" anchorCtr="0">
            <a:noAutofit/>
          </a:bodyPr>
          <a:lstStyle/>
          <a:p>
            <a:pPr rtl="0">
              <a:spcBef>
                <a:spcPts val="0"/>
              </a:spcBef>
              <a:buNone/>
            </a:pPr>
            <a:r>
              <a:rPr sz="2000" lang="en"/>
              <a:t>5. </a:t>
            </a:r>
            <a:r>
              <a:rPr b="1" sz="2000" lang="en">
                <a:solidFill>
                  <a:srgbClr val="1155CC"/>
                </a:solidFill>
                <a:latin typeface="Courier New"/>
                <a:ea typeface="Courier New"/>
                <a:cs typeface="Courier New"/>
                <a:sym typeface="Courier New"/>
              </a:rPr>
              <a:t>switch</a:t>
            </a:r>
            <a:r>
              <a:rPr sz="2000" lang="en"/>
              <a:t> statement</a:t>
            </a:r>
          </a:p>
          <a:p>
            <a:pPr rtl="0" indent="0" marL="457200">
              <a:spcBef>
                <a:spcPts val="0"/>
              </a:spcBef>
              <a:buNone/>
            </a:pPr>
            <a:r>
              <a:rPr sz="2000" lang="en">
                <a:latin typeface="Courier New"/>
                <a:ea typeface="Courier New"/>
                <a:cs typeface="Courier New"/>
                <a:sym typeface="Courier New"/>
              </a:rPr>
              <a:t>Suit s = Suit.CLUBS;</a:t>
            </a:r>
          </a:p>
          <a:p>
            <a:pPr rtl="0" lvl="0" indent="0" marL="457200">
              <a:lnSpc>
                <a:spcPct val="115000"/>
              </a:lnSpc>
              <a:spcBef>
                <a:spcPts val="0"/>
              </a:spcBef>
              <a:buClr>
                <a:schemeClr val="dk1"/>
              </a:buClr>
              <a:buSzPct val="55000"/>
              <a:buFont typeface="Arial"/>
              <a:buNone/>
            </a:pPr>
            <a:r>
              <a:rPr b="1" sz="2000" lang="en">
                <a:solidFill>
                  <a:schemeClr val="dk1"/>
                </a:solidFill>
                <a:latin typeface="Courier New"/>
                <a:ea typeface="Courier New"/>
                <a:cs typeface="Courier New"/>
                <a:sym typeface="Courier New"/>
              </a:rPr>
              <a:t>switch</a:t>
            </a:r>
            <a:r>
              <a:rPr sz="2000" lang="en">
                <a:solidFill>
                  <a:schemeClr val="dk1"/>
                </a:solidFill>
                <a:latin typeface="Courier New"/>
                <a:ea typeface="Courier New"/>
                <a:cs typeface="Courier New"/>
                <a:sym typeface="Courier New"/>
              </a:rPr>
              <a:t>(s) {</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	case Clubs:</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   case Spades:</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     	color= “black”; break;</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	case Diamonds:</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	case Hearts:</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     	color= “red”; break;</a:t>
            </a:r>
          </a:p>
          <a:p>
            <a:pPr rtl="0" lvl="0" indent="0" marL="457200">
              <a:lnSpc>
                <a:spcPct val="115000"/>
              </a:lnSpc>
              <a:spcBef>
                <a:spcPts val="0"/>
              </a:spcBef>
              <a:buClr>
                <a:schemeClr val="dk1"/>
              </a:buClr>
              <a:buSzPct val="55000"/>
              <a:buFont typeface="Arial"/>
              <a:buNone/>
            </a:pPr>
            <a:r>
              <a:rPr sz="2000" lang="en">
                <a:solidFill>
                  <a:schemeClr val="dk1"/>
                </a:solidFill>
                <a:latin typeface="Courier New"/>
                <a:ea typeface="Courier New"/>
                <a:cs typeface="Courier New"/>
                <a:sym typeface="Courier New"/>
              </a:rPr>
              <a:t>}</a:t>
            </a:r>
          </a:p>
          <a:p>
            <a:pPr rtl="0" lvl="0">
              <a:spcBef>
                <a:spcPts val="0"/>
              </a:spcBef>
              <a:buNone/>
            </a:pPr>
            <a:r>
              <a:t/>
            </a:r>
            <a:endParaRPr sz="2000"/>
          </a:p>
        </p:txBody>
      </p:sp>
      <p:sp>
        <p:nvSpPr>
          <p:cNvPr id="111" name="Shape 111"/>
          <p:cNvSpPr txBox="1"/>
          <p:nvPr/>
        </p:nvSpPr>
        <p:spPr>
          <a:xfrm>
            <a:off y="1654675" x="5323075"/>
            <a:ext cy="590100" cx="3363599"/>
          </a:xfrm>
          <a:prstGeom prst="rect">
            <a:avLst/>
          </a:prstGeom>
          <a:noFill/>
          <a:ln>
            <a:noFill/>
          </a:ln>
        </p:spPr>
        <p:txBody>
          <a:bodyPr bIns="91425" rIns="91425" lIns="91425" tIns="91425" anchor="t" anchorCtr="0">
            <a:noAutofit/>
          </a:bodyPr>
          <a:lstStyle/>
          <a:p>
            <a:pPr>
              <a:spcBef>
                <a:spcPts val="0"/>
              </a:spcBef>
              <a:buNone/>
            </a:pPr>
            <a:r>
              <a:rPr sz="2000" lang="en">
                <a:latin typeface="Courier New"/>
                <a:ea typeface="Courier New"/>
                <a:cs typeface="Courier New"/>
                <a:sym typeface="Courier New"/>
              </a:rPr>
              <a:t>s == Suit.CLUBS </a:t>
            </a:r>
            <a:r>
              <a:rPr sz="2000" lang="en"/>
              <a:t>is true</a:t>
            </a:r>
          </a:p>
        </p:txBody>
      </p:sp>
      <p:cxnSp>
        <p:nvCxnSpPr>
          <p:cNvPr id="112" name="Shape 112"/>
          <p:cNvCxnSpPr/>
          <p:nvPr/>
        </p:nvCxnSpPr>
        <p:spPr>
          <a:xfrm flipH="1">
            <a:off y="1949725" x="3232374"/>
            <a:ext cy="615600" cx="2090700"/>
          </a:xfrm>
          <a:prstGeom prst="straightConnector1">
            <a:avLst/>
          </a:prstGeom>
          <a:noFill/>
          <a:ln w="19050" cap="flat">
            <a:solidFill>
              <a:schemeClr val="dk2"/>
            </a:solidFill>
            <a:prstDash val="solid"/>
            <a:round/>
            <a:headEnd w="lg" len="lg" type="none"/>
            <a:tailEnd w="lg" len="lg" type="triangle"/>
          </a:ln>
        </p:spPr>
      </p:cxnSp>
      <p:cxnSp>
        <p:nvCxnSpPr>
          <p:cNvPr id="113" name="Shape 113"/>
          <p:cNvCxnSpPr>
            <a:stCxn id="114" idx="1"/>
          </p:cNvCxnSpPr>
          <p:nvPr/>
        </p:nvCxnSpPr>
        <p:spPr>
          <a:xfrm flipH="1">
            <a:off y="2825549" x="5300175"/>
            <a:ext cy="266400" cx="865200"/>
          </a:xfrm>
          <a:prstGeom prst="straightConnector1">
            <a:avLst/>
          </a:prstGeom>
          <a:noFill/>
          <a:ln w="19050" cap="flat">
            <a:solidFill>
              <a:schemeClr val="dk2"/>
            </a:solidFill>
            <a:prstDash val="solid"/>
            <a:round/>
            <a:headEnd w="lg" len="lg" type="none"/>
            <a:tailEnd w="lg" len="lg" type="triangle"/>
          </a:ln>
        </p:spPr>
      </p:cxnSp>
      <p:sp>
        <p:nvSpPr>
          <p:cNvPr id="114" name="Shape 114"/>
          <p:cNvSpPr txBox="1"/>
          <p:nvPr/>
        </p:nvSpPr>
        <p:spPr>
          <a:xfrm>
            <a:off y="2344500" x="6165375"/>
            <a:ext cy="962099" cx="2090700"/>
          </a:xfrm>
          <a:prstGeom prst="rect">
            <a:avLst/>
          </a:prstGeom>
          <a:noFill/>
          <a:ln>
            <a:noFill/>
          </a:ln>
        </p:spPr>
        <p:txBody>
          <a:bodyPr bIns="91425" rIns="91425" lIns="91425" tIns="91425" anchor="t" anchorCtr="0">
            <a:noAutofit/>
          </a:bodyPr>
          <a:lstStyle/>
          <a:p>
            <a:pPr>
              <a:spcBef>
                <a:spcPts val="0"/>
              </a:spcBef>
              <a:buNone/>
            </a:pPr>
            <a:r>
              <a:rPr sz="2000" lang="en"/>
              <a:t>switch statements are fall through! break keyword is necessary.</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