
<file path=[Content_Types].xml><?xml version="1.0" encoding="utf-8"?>
<Types xmlns="http://schemas.openxmlformats.org/package/2006/content-types">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5.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19.xml" ContentType="application/vnd.openxmlformats-officedocument.presentationml.notesSlide+xml"/>
  <Override PartName="/ppt/notesSlides/notesSlide13.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3.xml" ContentType="application/vnd.openxmlformats-officedocument.presentationml.notesSlide+xml"/>
  <Override PartName="/ppt/notesSlides/notesSlide12.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slides/slide16.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6.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11.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4.xml" Type="http://schemas.openxmlformats.org/officeDocument/2006/relationships/slide" Id="rId19"/><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16.xml" Type="http://schemas.openxmlformats.org/officeDocument/2006/relationships/slide" Id="rId21"/><Relationship Target="presProps.xml" Type="http://schemas.openxmlformats.org/officeDocument/2006/relationships/presProps" Id="rId2"/><Relationship Target="slides/slide7.xml" Type="http://schemas.openxmlformats.org/officeDocument/2006/relationships/slide" Id="rId12"/><Relationship Target="slides/slide17.xml" Type="http://schemas.openxmlformats.org/officeDocument/2006/relationships/slide" Id="rId22"/><Relationship Target="slides/slide8.xml" Type="http://schemas.openxmlformats.org/officeDocument/2006/relationships/slide" Id="rId13"/><Relationship Target="theme/theme3.xml" Type="http://schemas.openxmlformats.org/officeDocument/2006/relationships/theme" Id="rId1"/><Relationship Target="slides/slide18.xml" Type="http://schemas.openxmlformats.org/officeDocument/2006/relationships/slide" Id="rId23"/><Relationship Target="slideMasters/slideMaster1.xml" Type="http://schemas.openxmlformats.org/officeDocument/2006/relationships/slideMaster" Id="rId4"/><Relationship Target="slides/slide5.xml" Type="http://schemas.openxmlformats.org/officeDocument/2006/relationships/slide" Id="rId10"/><Relationship Target="slides/slide19.xml" Type="http://schemas.openxmlformats.org/officeDocument/2006/relationships/slide" Id="rId24"/><Relationship Target="tableStyles.xml" Type="http://schemas.openxmlformats.org/officeDocument/2006/relationships/tableStyles" Id="rId3"/><Relationship Target="slides/slide6.xml" Type="http://schemas.openxmlformats.org/officeDocument/2006/relationships/slide" Id="rId11"/><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http://en.wikipedia.org/wiki/Insertion_sort#mediaviewer/File:Insertion-sort-example-300px.gif" Type="http://schemas.openxmlformats.org/officeDocument/2006/relationships/hyperlink" TargetMode="External" Id="rId2"/><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http://en.wikipedia.org/wiki/Selection_sort#mediaviewer/File:Selection-Sort-Animation.gif" Type="http://schemas.openxmlformats.org/officeDocument/2006/relationships/hyperlink" TargetMode="External" Id="rId2"/><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40" name="Shape 40"/>
        <p:cNvGrpSpPr/>
        <p:nvPr/>
      </p:nvGrpSpPr>
      <p:grpSpPr>
        <a:xfrm>
          <a:off y="0" x="0"/>
          <a:ext cy="0" cx="0"/>
          <a:chOff y="0" x="0"/>
          <a:chExt cy="0" cx="0"/>
        </a:xfrm>
      </p:grpSpPr>
      <p:sp>
        <p:nvSpPr>
          <p:cNvPr id="41" name="Shape 4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42" name="Shape 4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Prelim Review</a:t>
            </a:r>
          </a:p>
          <a:p>
            <a:pPr rtl="0">
              <a:spcBef>
                <a:spcPts val="0"/>
              </a:spcBef>
              <a:buNone/>
            </a:pPr>
            <a:r>
              <a:t/>
            </a:r>
            <a:endParaRPr/>
          </a:p>
          <a:p>
            <a:pPr>
              <a:spcBef>
                <a:spcPts val="0"/>
              </a:spcBef>
              <a:buNone/>
            </a:pPr>
            <a:r>
              <a:rPr lang="en"/>
              <a:t>Big O</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7" name="Shape 187"/>
        <p:cNvGrpSpPr/>
        <p:nvPr/>
      </p:nvGrpSpPr>
      <p:grpSpPr>
        <a:xfrm>
          <a:off y="0" x="0"/>
          <a:ext cy="0" cx="0"/>
          <a:chOff y="0" x="0"/>
          <a:chExt cy="0" cx="0"/>
        </a:xfrm>
      </p:grpSpPr>
      <p:sp>
        <p:nvSpPr>
          <p:cNvPr id="188" name="Shape 18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89" name="Shape 189"/>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rPr sz="1400" lang="en"/>
              <a:t>For all of the vocab words, go over an example,</a:t>
            </a:r>
          </a:p>
          <a:p>
            <a:pPr algn="l" rtl="0" lvl="0" marR="0">
              <a:lnSpc>
                <a:spcPct val="100000"/>
              </a:lnSpc>
              <a:spcBef>
                <a:spcPts val="0"/>
              </a:spcBef>
              <a:spcAft>
                <a:spcPts val="0"/>
              </a:spcAft>
              <a:buNone/>
            </a:pPr>
            <a:r>
              <a:rPr sz="1400" lang="en"/>
              <a:t>Adding two numbers</a:t>
            </a:r>
          </a:p>
          <a:p>
            <a:pPr algn="l" rtl="0" lvl="0" marR="0">
              <a:lnSpc>
                <a:spcPct val="100000"/>
              </a:lnSpc>
              <a:spcBef>
                <a:spcPts val="0"/>
              </a:spcBef>
              <a:spcAft>
                <a:spcPts val="0"/>
              </a:spcAft>
              <a:buNone/>
            </a:pPr>
            <a:r>
              <a:rPr sz="1400" lang="en"/>
              <a:t>binary search</a:t>
            </a:r>
          </a:p>
          <a:p>
            <a:pPr algn="l" rtl="0" lvl="0" marR="0">
              <a:lnSpc>
                <a:spcPct val="100000"/>
              </a:lnSpc>
              <a:spcBef>
                <a:spcPts val="0"/>
              </a:spcBef>
              <a:spcAft>
                <a:spcPts val="0"/>
              </a:spcAft>
              <a:buNone/>
            </a:pPr>
            <a:r>
              <a:rPr sz="1400" lang="en"/>
              <a:t>linear search</a:t>
            </a:r>
          </a:p>
          <a:p>
            <a:pPr algn="l" rtl="0" lvl="0" marR="0">
              <a:lnSpc>
                <a:spcPct val="100000"/>
              </a:lnSpc>
              <a:spcBef>
                <a:spcPts val="0"/>
              </a:spcBef>
              <a:spcAft>
                <a:spcPts val="0"/>
              </a:spcAft>
              <a:buNone/>
            </a:pPr>
            <a:r>
              <a:rPr sz="1400" lang="en"/>
              <a:t>selection sort</a:t>
            </a:r>
          </a:p>
          <a:p>
            <a:pPr algn="l" rtl="0" lvl="0" marR="0">
              <a:lnSpc>
                <a:spcPct val="100000"/>
              </a:lnSpc>
              <a:spcBef>
                <a:spcPts val="0"/>
              </a:spcBef>
              <a:spcAft>
                <a:spcPts val="0"/>
              </a:spcAft>
              <a:buNone/>
            </a:pPr>
            <a:r>
              <a:t/>
            </a:r>
            <a:endParaRPr sz="140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2" name="Shape 202"/>
        <p:cNvGrpSpPr/>
        <p:nvPr/>
      </p:nvGrpSpPr>
      <p:grpSpPr>
        <a:xfrm>
          <a:off y="0" x="0"/>
          <a:ext cy="0" cx="0"/>
          <a:chOff y="0" x="0"/>
          <a:chExt cy="0" cx="0"/>
        </a:xfrm>
      </p:grpSpPr>
      <p:sp>
        <p:nvSpPr>
          <p:cNvPr id="203" name="Shape 20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04" name="Shape 204"/>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marR="0">
              <a:lnSpc>
                <a:spcPct val="100000"/>
              </a:lnSpc>
              <a:spcBef>
                <a:spcPts val="0"/>
              </a:spcBef>
              <a:spcAft>
                <a:spcPts val="0"/>
              </a:spcAft>
              <a:buNone/>
            </a:pPr>
            <a:r>
              <a:rPr sz="1400" lang="en"/>
              <a:t>Link to Insertion Sort animation:</a:t>
            </a:r>
          </a:p>
          <a:p>
            <a:pPr algn="l" rtl="0" marR="0">
              <a:lnSpc>
                <a:spcPct val="100000"/>
              </a:lnSpc>
              <a:spcBef>
                <a:spcPts val="0"/>
              </a:spcBef>
              <a:spcAft>
                <a:spcPts val="0"/>
              </a:spcAft>
              <a:buNone/>
            </a:pPr>
            <a:r>
              <a:rPr u="sng" sz="1400" lang="en">
                <a:solidFill>
                  <a:schemeClr val="hlink"/>
                </a:solidFill>
                <a:hlinkClick r:id="rId2"/>
              </a:rPr>
              <a:t>http://en.wikipedia.org/wiki/Insertion_sort#mediaviewer/File:Insertion-sort-example-300px.gif</a:t>
            </a:r>
          </a:p>
          <a:p>
            <a:pPr algn="l" rtl="0" lvl="0" marR="0">
              <a:lnSpc>
                <a:spcPct val="100000"/>
              </a:lnSpc>
              <a:spcBef>
                <a:spcPts val="0"/>
              </a:spcBef>
              <a:spcAft>
                <a:spcPts val="0"/>
              </a:spcAft>
              <a:buNone/>
            </a:pPr>
            <a:r>
              <a:t/>
            </a:r>
            <a:endParaRPr sz="140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7" name="Shape 217"/>
        <p:cNvGrpSpPr/>
        <p:nvPr/>
      </p:nvGrpSpPr>
      <p:grpSpPr>
        <a:xfrm>
          <a:off y="0" x="0"/>
          <a:ext cy="0" cx="0"/>
          <a:chOff y="0" x="0"/>
          <a:chExt cy="0" cx="0"/>
        </a:xfrm>
      </p:grpSpPr>
      <p:sp>
        <p:nvSpPr>
          <p:cNvPr id="218" name="Shape 218"/>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19" name="Shape 219"/>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marR="0">
              <a:lnSpc>
                <a:spcPct val="100000"/>
              </a:lnSpc>
              <a:spcBef>
                <a:spcPts val="0"/>
              </a:spcBef>
              <a:spcAft>
                <a:spcPts val="0"/>
              </a:spcAft>
              <a:buNone/>
            </a:pPr>
            <a:r>
              <a:rPr lang="en"/>
              <a:t>Link to Selection Sort animation:</a:t>
            </a:r>
          </a:p>
          <a:p>
            <a:pPr algn="l" rtl="0" marR="0">
              <a:lnSpc>
                <a:spcPct val="100000"/>
              </a:lnSpc>
              <a:spcBef>
                <a:spcPts val="0"/>
              </a:spcBef>
              <a:spcAft>
                <a:spcPts val="0"/>
              </a:spcAft>
              <a:buNone/>
            </a:pPr>
            <a:r>
              <a:rPr u="sng" sz="1400" lang="en">
                <a:solidFill>
                  <a:schemeClr val="hlink"/>
                </a:solidFill>
                <a:hlinkClick r:id="rId2"/>
              </a:rPr>
              <a:t>http://en.wikipedia.org/wiki/Selection_sort#mediaviewer/File:Selection-Sort-Animation.gif</a:t>
            </a:r>
          </a:p>
          <a:p>
            <a:pPr algn="l" rtl="0" lvl="0" marR="0">
              <a:lnSpc>
                <a:spcPct val="100000"/>
              </a:lnSpc>
              <a:spcBef>
                <a:spcPts val="0"/>
              </a:spcBef>
              <a:spcAft>
                <a:spcPts val="0"/>
              </a:spcAft>
              <a:buNone/>
            </a:pPr>
            <a:r>
              <a:t/>
            </a:r>
            <a:endParaRPr sz="140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0" name="Shape 250"/>
        <p:cNvGrpSpPr/>
        <p:nvPr/>
      </p:nvGrpSpPr>
      <p:grpSpPr>
        <a:xfrm>
          <a:off y="0" x="0"/>
          <a:ext cy="0" cx="0"/>
          <a:chOff y="0" x="0"/>
          <a:chExt cy="0" cx="0"/>
        </a:xfrm>
      </p:grpSpPr>
      <p:sp>
        <p:nvSpPr>
          <p:cNvPr id="251" name="Shape 25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52" name="Shape 252"/>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rPr sz="1400" lang="en"/>
              <a:t>Explain that the partition algorithm shifts the pivot into it’s final position in the sorted list because everything to the left of it is less than it and everything to the right of it is greater than it.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8" name="Shape 258"/>
        <p:cNvGrpSpPr/>
        <p:nvPr/>
      </p:nvGrpSpPr>
      <p:grpSpPr>
        <a:xfrm>
          <a:off y="0" x="0"/>
          <a:ext cy="0" cx="0"/>
          <a:chOff y="0" x="0"/>
          <a:chExt cy="0" cx="0"/>
        </a:xfrm>
      </p:grpSpPr>
      <p:sp>
        <p:nvSpPr>
          <p:cNvPr id="259" name="Shape 25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60" name="Shape 260"/>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rPr sz="1400" lang="en"/>
              <a:t>Reiterate the algorithm in code form</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3" name="Shape 283"/>
        <p:cNvGrpSpPr/>
        <p:nvPr/>
      </p:nvGrpSpPr>
      <p:grpSpPr>
        <a:xfrm>
          <a:off y="0" x="0"/>
          <a:ext cy="0" cx="0"/>
          <a:chOff y="0" x="0"/>
          <a:chExt cy="0" cx="0"/>
        </a:xfrm>
      </p:grpSpPr>
      <p:sp>
        <p:nvSpPr>
          <p:cNvPr id="284" name="Shape 284"/>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85" name="Shape 285"/>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t/>
            </a:r>
            <a:endParaRPr sz="140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0" name="Shape 290"/>
        <p:cNvGrpSpPr/>
        <p:nvPr/>
      </p:nvGrpSpPr>
      <p:grpSpPr>
        <a:xfrm>
          <a:off y="0" x="0"/>
          <a:ext cy="0" cx="0"/>
          <a:chOff y="0" x="0"/>
          <a:chExt cy="0" cx="0"/>
        </a:xfrm>
      </p:grpSpPr>
      <p:sp>
        <p:nvSpPr>
          <p:cNvPr id="291" name="Shape 29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92" name="Shape 292"/>
          <p:cNvSpPr txBox="1"/>
          <p:nvPr>
            <p:ph idx="1" type="body"/>
          </p:nvPr>
        </p:nvSpPr>
        <p:spPr>
          <a:xfrm>
            <a:off y="4343400" x="685800"/>
            <a:ext cy="4114800" cx="5486399"/>
          </a:xfrm>
          <a:prstGeom prst="rect">
            <a:avLst/>
          </a:prstGeom>
        </p:spPr>
        <p:txBody>
          <a:bodyPr bIns="91425" rIns="91425" lIns="91425" tIns="91425" anchor="t" anchorCtr="0">
            <a:noAutofit/>
          </a:bodyPr>
          <a:lstStyle/>
          <a:p>
            <a:pPr rtl="0">
              <a:spcBef>
                <a:spcPts val="0"/>
              </a:spcBef>
              <a:buNone/>
            </a:pPr>
            <a:r>
              <a:rPr lang="en"/>
              <a:t>Go over this bit of code with them:</a:t>
            </a:r>
          </a:p>
          <a:p>
            <a:pPr rtl="0">
              <a:spcBef>
                <a:spcPts val="0"/>
              </a:spcBef>
              <a:buNone/>
            </a:pPr>
            <a:r>
              <a:rPr lang="en"/>
              <a:t>Make sure to go over the specific lines that are reached. </a:t>
            </a:r>
          </a:p>
          <a:p>
            <a:pPr rtl="0">
              <a:spcBef>
                <a:spcPts val="0"/>
              </a:spcBef>
              <a:buNone/>
            </a:pPr>
            <a:r>
              <a:rPr lang="en"/>
              <a:t>For example, if x == 0, then you never reach the return statement in the try.</a:t>
            </a:r>
          </a:p>
          <a:p>
            <a:pPr rtl="0" lvl="0">
              <a:spcBef>
                <a:spcPts val="0"/>
              </a:spcBef>
              <a:buNone/>
            </a:pPr>
            <a:r>
              <a:t/>
            </a:r>
            <a:endParaRPr/>
          </a:p>
          <a:p>
            <a:pPr rtl="0" lvl="0">
              <a:spcBef>
                <a:spcPts val="0"/>
              </a:spcBef>
              <a:buNone/>
            </a:pPr>
            <a:r>
              <a:rPr lang="en"/>
              <a:t>What values cause it to crash?</a:t>
            </a:r>
          </a:p>
          <a:p>
            <a:pPr rtl="0" lvl="0">
              <a:spcBef>
                <a:spcPts val="0"/>
              </a:spcBef>
              <a:buNone/>
            </a:pPr>
            <a:r>
              <a:rPr lang="en"/>
              <a:t>Will “null” ever be printed?</a:t>
            </a:r>
          </a:p>
          <a:p>
            <a:pPr rtl="0"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1" name="Shape 301"/>
        <p:cNvGrpSpPr/>
        <p:nvPr/>
      </p:nvGrpSpPr>
      <p:grpSpPr>
        <a:xfrm>
          <a:off y="0" x="0"/>
          <a:ext cy="0" cx="0"/>
          <a:chOff y="0" x="0"/>
          <a:chExt cy="0" cx="0"/>
        </a:xfrm>
      </p:grpSpPr>
      <p:sp>
        <p:nvSpPr>
          <p:cNvPr id="302" name="Shape 30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03" name="Shape 30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t/>
            </a:r>
            <a:endParaRPr/>
          </a:p>
          <a:p>
            <a:pPr rtl="0"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54" name="Shape 354"/>
        <p:cNvGrpSpPr/>
        <p:nvPr/>
      </p:nvGrpSpPr>
      <p:grpSpPr>
        <a:xfrm>
          <a:off y="0" x="0"/>
          <a:ext cy="0" cx="0"/>
          <a:chOff y="0" x="0"/>
          <a:chExt cy="0" cx="0"/>
        </a:xfrm>
      </p:grpSpPr>
      <p:sp>
        <p:nvSpPr>
          <p:cNvPr id="355" name="Shape 35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56" name="Shape 356"/>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None/>
            </a:pPr>
            <a:r>
              <a:rPr sz="1400" lang="en">
                <a:solidFill>
                  <a:schemeClr val="dk1"/>
                </a:solidFill>
              </a:rPr>
              <a:t>If students still don’t understand quicksort, you can try showing them this example of quicksort.</a:t>
            </a:r>
          </a:p>
          <a:p>
            <a:pPr algn="l" rtl="0" marR="0">
              <a:lnSpc>
                <a:spcPct val="100000"/>
              </a:lnSpc>
              <a:spcBef>
                <a:spcPts val="0"/>
              </a:spcBef>
              <a:spcAft>
                <a:spcPts val="0"/>
              </a:spcAft>
              <a:buNone/>
            </a:pPr>
            <a:r>
              <a:t/>
            </a:r>
            <a:endParaRPr sz="1400"/>
          </a:p>
          <a:p>
            <a:pPr algn="l" rtl="0" marR="0">
              <a:lnSpc>
                <a:spcPct val="100000"/>
              </a:lnSpc>
              <a:spcBef>
                <a:spcPts val="0"/>
              </a:spcBef>
              <a:spcAft>
                <a:spcPts val="0"/>
              </a:spcAft>
              <a:buNone/>
            </a:pPr>
            <a:r>
              <a:rPr sz="1400" lang="en"/>
              <a:t>Explain that the partition algorithm shifts the pivot into it’s final position in the sorted list because everything to the left of it is less than it and everything to the right of it is greater than it.</a:t>
            </a:r>
          </a:p>
          <a:p>
            <a:pPr algn="l" rtl="0" marR="0">
              <a:lnSpc>
                <a:spcPct val="100000"/>
              </a:lnSpc>
              <a:spcBef>
                <a:spcPts val="0"/>
              </a:spcBef>
              <a:spcAft>
                <a:spcPts val="0"/>
              </a:spcAft>
              <a:buNone/>
            </a:pPr>
            <a:r>
              <a:t/>
            </a:r>
            <a:endParaRPr sz="1400"/>
          </a:p>
          <a:p>
            <a:pPr algn="l" rtl="0" lvl="0" marR="0">
              <a:lnSpc>
                <a:spcPct val="100000"/>
              </a:lnSpc>
              <a:spcBef>
                <a:spcPts val="0"/>
              </a:spcBef>
              <a:spcAft>
                <a:spcPts val="0"/>
              </a:spcAft>
              <a:buNone/>
            </a:pPr>
            <a:r>
              <a:rPr sz="1400" lang="en"/>
              <a:t>For the first partition run, you may want to go step by step to show how the numbers swap</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96" name="Shape 396"/>
        <p:cNvGrpSpPr/>
        <p:nvPr/>
      </p:nvGrpSpPr>
      <p:grpSpPr>
        <a:xfrm>
          <a:off y="0" x="0"/>
          <a:ext cy="0" cx="0"/>
          <a:chOff y="0" x="0"/>
          <a:chExt cy="0" cx="0"/>
        </a:xfrm>
      </p:grpSpPr>
      <p:sp>
        <p:nvSpPr>
          <p:cNvPr id="397" name="Shape 39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98" name="Shape 398"/>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rPr sz="1400" lang="en"/>
              <a:t>Explain that the partition algorithm shifts the pivot into it’s final position in the sorted list because everything to the left of it is less than it and everything to the right of it is greater than it.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5" name="Shape 55"/>
        <p:cNvGrpSpPr/>
        <p:nvPr/>
      </p:nvGrpSpPr>
      <p:grpSpPr>
        <a:xfrm>
          <a:off y="0" x="0"/>
          <a:ext cy="0" cx="0"/>
          <a:chOff y="0" x="0"/>
          <a:chExt cy="0" cx="0"/>
        </a:xfrm>
      </p:grpSpPr>
      <p:sp>
        <p:nvSpPr>
          <p:cNvPr id="56" name="Shape 5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7" name="Shape 57"/>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t/>
            </a:r>
            <a:endParaRPr sz="140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4" name="Shape 74"/>
        <p:cNvGrpSpPr/>
        <p:nvPr/>
      </p:nvGrpSpPr>
      <p:grpSpPr>
        <a:xfrm>
          <a:off y="0" x="0"/>
          <a:ext cy="0" cx="0"/>
          <a:chOff y="0" x="0"/>
          <a:chExt cy="0" cx="0"/>
        </a:xfrm>
      </p:grpSpPr>
      <p:sp>
        <p:nvSpPr>
          <p:cNvPr id="75" name="Shape 7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76" name="Shape 76"/>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t/>
            </a:r>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1" name="Shape 91"/>
        <p:cNvGrpSpPr/>
        <p:nvPr/>
      </p:nvGrpSpPr>
      <p:grpSpPr>
        <a:xfrm>
          <a:off y="0" x="0"/>
          <a:ext cy="0" cx="0"/>
          <a:chOff y="0" x="0"/>
          <a:chExt cy="0" cx="0"/>
        </a:xfrm>
      </p:grpSpPr>
      <p:sp>
        <p:nvSpPr>
          <p:cNvPr id="92" name="Shape 9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3" name="Shape 93"/>
          <p:cNvSpPr txBox="1"/>
          <p:nvPr>
            <p:ph idx="1" type="body"/>
          </p:nvPr>
        </p:nvSpPr>
        <p:spPr>
          <a:xfrm>
            <a:off y="4343400" x="685800"/>
            <a:ext cy="4114800" cx="5486399"/>
          </a:xfrm>
          <a:prstGeom prst="rect">
            <a:avLst/>
          </a:prstGeom>
        </p:spPr>
        <p:txBody>
          <a:bodyPr bIns="91425" rIns="91425" lIns="91425" tIns="91425" anchor="t" anchorCtr="0">
            <a:noAutofit/>
          </a:bodyPr>
          <a:lstStyle/>
          <a:p>
            <a:pPr rtl="0" lvl="0">
              <a:spcBef>
                <a:spcPts val="0"/>
              </a:spcBef>
              <a:buClr>
                <a:schemeClr val="dk1"/>
              </a:buClr>
              <a:buSzPct val="78571"/>
              <a:buFont typeface="Arial"/>
              <a:buNone/>
            </a:pPr>
            <a:r>
              <a:rPr sz="1400" lang="en">
                <a:solidFill>
                  <a:schemeClr val="dk1"/>
                </a:solidFill>
              </a:rPr>
              <a:t>Give the students about 45 seconds to look these over before discussion.</a:t>
            </a:r>
          </a:p>
          <a:p>
            <a:pPr algn="l" rtl="0" lvl="0" marR="0">
              <a:lnSpc>
                <a:spcPct val="100000"/>
              </a:lnSpc>
              <a:spcBef>
                <a:spcPts val="0"/>
              </a:spcBef>
              <a:spcAft>
                <a:spcPts val="0"/>
              </a:spcAft>
              <a:buNone/>
            </a:pPr>
            <a:r>
              <a:t/>
            </a:r>
            <a:endParaRPr sz="14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8" name="Shape 108"/>
        <p:cNvGrpSpPr/>
        <p:nvPr/>
      </p:nvGrpSpPr>
      <p:grpSpPr>
        <a:xfrm>
          <a:off y="0" x="0"/>
          <a:ext cy="0" cx="0"/>
          <a:chOff y="0" x="0"/>
          <a:chExt cy="0" cx="0"/>
        </a:xfrm>
      </p:grpSpPr>
      <p:sp>
        <p:nvSpPr>
          <p:cNvPr id="109" name="Shape 10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0" name="Shape 110"/>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marR="0">
              <a:lnSpc>
                <a:spcPct val="100000"/>
              </a:lnSpc>
              <a:spcBef>
                <a:spcPts val="0"/>
              </a:spcBef>
              <a:spcAft>
                <a:spcPts val="0"/>
              </a:spcAft>
              <a:buNone/>
            </a:pPr>
            <a:r>
              <a:rPr sz="1400" lang="en"/>
              <a:t>As this is the same problem from the previous slide, you can go faster through the rest of the slides.</a:t>
            </a:r>
          </a:p>
          <a:p>
            <a:pPr algn="l" rtl="0" lvl="0" marR="0">
              <a:lnSpc>
                <a:spcPct val="100000"/>
              </a:lnSpc>
              <a:spcBef>
                <a:spcPts val="0"/>
              </a:spcBef>
              <a:spcAft>
                <a:spcPts val="0"/>
              </a:spcAft>
              <a:buNone/>
            </a:pPr>
            <a:r>
              <a:t/>
            </a:r>
            <a:endParaRPr sz="14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5" name="Shape 125"/>
        <p:cNvGrpSpPr/>
        <p:nvPr/>
      </p:nvGrpSpPr>
      <p:grpSpPr>
        <a:xfrm>
          <a:off y="0" x="0"/>
          <a:ext cy="0" cx="0"/>
          <a:chOff y="0" x="0"/>
          <a:chExt cy="0" cx="0"/>
        </a:xfrm>
      </p:grpSpPr>
      <p:sp>
        <p:nvSpPr>
          <p:cNvPr id="126" name="Shape 126"/>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7" name="Shape 127"/>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t/>
            </a:r>
            <a:endParaRPr sz="14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2" name="Shape 142"/>
        <p:cNvGrpSpPr/>
        <p:nvPr/>
      </p:nvGrpSpPr>
      <p:grpSpPr>
        <a:xfrm>
          <a:off y="0" x="0"/>
          <a:ext cy="0" cx="0"/>
          <a:chOff y="0" x="0"/>
          <a:chExt cy="0" cx="0"/>
        </a:xfrm>
      </p:grpSpPr>
      <p:sp>
        <p:nvSpPr>
          <p:cNvPr id="143" name="Shape 14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4" name="Shape 144"/>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lvl="0" marR="0">
              <a:lnSpc>
                <a:spcPct val="100000"/>
              </a:lnSpc>
              <a:spcBef>
                <a:spcPts val="0"/>
              </a:spcBef>
              <a:spcAft>
                <a:spcPts val="0"/>
              </a:spcAft>
              <a:buNone/>
            </a:pPr>
            <a:r>
              <a:t/>
            </a:r>
            <a:endParaRPr sz="14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9" name="Shape 159"/>
        <p:cNvGrpSpPr/>
        <p:nvPr/>
      </p:nvGrpSpPr>
      <p:grpSpPr>
        <a:xfrm>
          <a:off y="0" x="0"/>
          <a:ext cy="0" cx="0"/>
          <a:chOff y="0" x="0"/>
          <a:chExt cy="0" cx="0"/>
        </a:xfrm>
      </p:grpSpPr>
      <p:sp>
        <p:nvSpPr>
          <p:cNvPr id="160" name="Shape 16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1" name="Shape 161"/>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marR="0">
              <a:lnSpc>
                <a:spcPct val="100000"/>
              </a:lnSpc>
              <a:spcBef>
                <a:spcPts val="0"/>
              </a:spcBef>
              <a:spcAft>
                <a:spcPts val="0"/>
              </a:spcAft>
              <a:buNone/>
            </a:pPr>
            <a:r>
              <a:rPr sz="1400" lang="en"/>
              <a:t>Emphasize that loop invariants have these four components that directly link to the four loopy questions. </a:t>
            </a:r>
          </a:p>
          <a:p>
            <a:pPr algn="l" rtl="0" marR="0">
              <a:lnSpc>
                <a:spcPct val="100000"/>
              </a:lnSpc>
              <a:spcBef>
                <a:spcPts val="0"/>
              </a:spcBef>
              <a:spcAft>
                <a:spcPts val="0"/>
              </a:spcAft>
              <a:buNone/>
            </a:pPr>
            <a:r>
              <a:t/>
            </a:r>
            <a:endParaRPr sz="1400"/>
          </a:p>
          <a:p>
            <a:pPr algn="l" rtl="0" lvl="0" marR="0">
              <a:lnSpc>
                <a:spcPct val="100000"/>
              </a:lnSpc>
              <a:spcBef>
                <a:spcPts val="0"/>
              </a:spcBef>
              <a:spcAft>
                <a:spcPts val="0"/>
              </a:spcAft>
              <a:buNone/>
            </a:pPr>
            <a:r>
              <a:rPr sz="1400" lang="en"/>
              <a:t>If you want, give them a mnemonic to remember </a:t>
            </a:r>
            <a:r>
              <a:rPr b="1" sz="1400" lang="en"/>
              <a:t>SSKP</a:t>
            </a:r>
            <a:r>
              <a:rPr sz="1400" lang="en"/>
              <a:t> like </a:t>
            </a:r>
            <a:r>
              <a:rPr b="1" sz="1400" lang="en"/>
              <a:t>Smart Sharks Kick Pebbles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0" name="Shape 170"/>
        <p:cNvGrpSpPr/>
        <p:nvPr/>
      </p:nvGrpSpPr>
      <p:grpSpPr>
        <a:xfrm>
          <a:off y="0" x="0"/>
          <a:ext cy="0" cx="0"/>
          <a:chOff y="0" x="0"/>
          <a:chExt cy="0" cx="0"/>
        </a:xfrm>
      </p:grpSpPr>
      <p:sp>
        <p:nvSpPr>
          <p:cNvPr id="171" name="Shape 17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2" name="Shape 172"/>
          <p:cNvSpPr txBox="1"/>
          <p:nvPr>
            <p:ph idx="1" type="body"/>
          </p:nvPr>
        </p:nvSpPr>
        <p:spPr>
          <a:xfrm>
            <a:off y="4343400" x="685800"/>
            <a:ext cy="4114800" cx="5486399"/>
          </a:xfrm>
          <a:prstGeom prst="rect">
            <a:avLst/>
          </a:prstGeom>
        </p:spPr>
        <p:txBody>
          <a:bodyPr bIns="91425" rIns="91425" lIns="91425" tIns="91425" anchor="t" anchorCtr="0">
            <a:noAutofit/>
          </a:bodyPr>
          <a:lstStyle/>
          <a:p>
            <a:pPr algn="l" rtl="0" marR="0">
              <a:lnSpc>
                <a:spcPct val="100000"/>
              </a:lnSpc>
              <a:spcBef>
                <a:spcPts val="0"/>
              </a:spcBef>
              <a:spcAft>
                <a:spcPts val="0"/>
              </a:spcAft>
              <a:buNone/>
            </a:pPr>
            <a:r>
              <a:rPr sz="1400" lang="en"/>
              <a:t>For all of the vocab words, go over an example,</a:t>
            </a:r>
          </a:p>
          <a:p>
            <a:pPr algn="l" rtl="0" marR="0">
              <a:lnSpc>
                <a:spcPct val="100000"/>
              </a:lnSpc>
              <a:spcBef>
                <a:spcPts val="0"/>
              </a:spcBef>
              <a:spcAft>
                <a:spcPts val="0"/>
              </a:spcAft>
              <a:buNone/>
            </a:pPr>
            <a:r>
              <a:rPr sz="1400" lang="en"/>
              <a:t>Adding two numbers</a:t>
            </a:r>
          </a:p>
          <a:p>
            <a:pPr algn="l" rtl="0" marR="0">
              <a:lnSpc>
                <a:spcPct val="100000"/>
              </a:lnSpc>
              <a:spcBef>
                <a:spcPts val="0"/>
              </a:spcBef>
              <a:spcAft>
                <a:spcPts val="0"/>
              </a:spcAft>
              <a:buNone/>
            </a:pPr>
            <a:r>
              <a:rPr sz="1400" lang="en"/>
              <a:t>binary search</a:t>
            </a:r>
          </a:p>
          <a:p>
            <a:pPr algn="l" rtl="0" marR="0">
              <a:lnSpc>
                <a:spcPct val="100000"/>
              </a:lnSpc>
              <a:spcBef>
                <a:spcPts val="0"/>
              </a:spcBef>
              <a:spcAft>
                <a:spcPts val="0"/>
              </a:spcAft>
              <a:buNone/>
            </a:pPr>
            <a:r>
              <a:rPr sz="1400" lang="en"/>
              <a:t>linear search</a:t>
            </a:r>
          </a:p>
          <a:p>
            <a:pPr algn="l" rtl="0" lvl="0" marR="0">
              <a:lnSpc>
                <a:spcPct val="100000"/>
              </a:lnSpc>
              <a:spcBef>
                <a:spcPts val="0"/>
              </a:spcBef>
              <a:spcAft>
                <a:spcPts val="0"/>
              </a:spcAft>
              <a:buNone/>
            </a:pPr>
            <a:r>
              <a:rPr sz="1400" lang="en"/>
              <a:t>selection sort</a:t>
            </a:r>
          </a:p>
          <a:p>
            <a:pPr algn="l" rtl="0" lvl="0" marR="0">
              <a:lnSpc>
                <a:spcPct val="100000"/>
              </a:lnSpc>
              <a:spcBef>
                <a:spcPts val="0"/>
              </a:spcBef>
              <a:spcAft>
                <a:spcPts val="0"/>
              </a:spcAft>
              <a:buNone/>
            </a:pPr>
            <a:r>
              <a:t/>
            </a:r>
            <a:endParaRPr sz="1400"/>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y="0" x="0"/>
          <a:ext cy="0" cx="0"/>
          <a:chOff y="0" x="0"/>
          <a:chExt cy="0" cx="0"/>
        </a:xfrm>
      </p:grpSpPr>
      <p:sp>
        <p:nvSpPr>
          <p:cNvPr id="10" name="Shape 10"/>
          <p:cNvSpPr txBox="1"/>
          <p:nvPr>
            <p:ph type="ctrTitle"/>
          </p:nvPr>
        </p:nvSpPr>
        <p:spPr>
          <a:xfrm>
            <a:off y="563759" x="457200"/>
            <a:ext cy="3009600" cx="8229600"/>
          </a:xfrm>
          <a:prstGeom prst="rect">
            <a:avLst/>
          </a:prstGeom>
        </p:spPr>
        <p:txBody>
          <a:bodyPr bIns="91425" rIns="91425" lIns="91425" t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p:txBody>
      </p:sp>
      <p:sp>
        <p:nvSpPr>
          <p:cNvPr id="11" name="Shape 11"/>
          <p:cNvSpPr txBox="1"/>
          <p:nvPr>
            <p:ph idx="1" type="subTitle"/>
          </p:nvPr>
        </p:nvSpPr>
        <p:spPr>
          <a:xfrm>
            <a:off y="3716392" x="457200"/>
            <a:ext cy="1232699" cx="8229600"/>
          </a:xfrm>
          <a:prstGeom prst="rect">
            <a:avLst/>
          </a:prstGeom>
        </p:spPr>
        <p:txBody>
          <a:bodyPr bIns="91425" rIns="91425" lIns="91425" t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p:txBody>
      </p:sp>
      <p:cxnSp>
        <p:nvCxnSpPr>
          <p:cNvPr id="12" name="Shape 12"/>
          <p:cNvCxnSpPr/>
          <p:nvPr/>
        </p:nvCxnSpPr>
        <p:spPr>
          <a:xfrm>
            <a:off y="411479" x="457200"/>
            <a:ext cy="0" cx="8229600"/>
          </a:xfrm>
          <a:prstGeom prst="straightConnector1">
            <a:avLst/>
          </a:prstGeom>
          <a:noFill/>
          <a:ln w="57150" cap="flat">
            <a:solidFill>
              <a:schemeClr val="accent1"/>
            </a:solidFill>
            <a:prstDash val="solid"/>
            <a:round/>
            <a:headEnd w="med" len="med" type="none"/>
            <a:tailEnd w="med" len="med" type="none"/>
          </a:ln>
        </p:spPr>
      </p:cxnSp>
      <p:cxnSp>
        <p:nvCxnSpPr>
          <p:cNvPr id="13" name="Shape 13"/>
          <p:cNvCxnSpPr/>
          <p:nvPr/>
        </p:nvCxnSpPr>
        <p:spPr>
          <a:xfrm>
            <a:off y="3633382" x="457200"/>
            <a:ext cy="0" cx="8229600"/>
          </a:xfrm>
          <a:prstGeom prst="straightConnector1">
            <a:avLst/>
          </a:prstGeom>
          <a:noFill/>
          <a:ln w="57150" cap="flat">
            <a:solidFill>
              <a:schemeClr val="accent1"/>
            </a:solidFill>
            <a:prstDash val="solid"/>
            <a:round/>
            <a:headEnd w="med" len="med" type="none"/>
            <a:tailEnd w="med" len="med" type="none"/>
          </a:ln>
        </p:spPr>
      </p:cxnSp>
      <p:sp>
        <p:nvSpPr>
          <p:cNvPr id="14" name="Shape 14"/>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5" name="Shape 15"/>
        <p:cNvGrpSpPr/>
        <p:nvPr/>
      </p:nvGrpSpPr>
      <p:grpSpPr>
        <a:xfrm>
          <a:off y="0" x="0"/>
          <a:ext cy="0" cx="0"/>
          <a:chOff y="0" x="0"/>
          <a:chExt cy="0" cx="0"/>
        </a:xfrm>
      </p:grpSpPr>
      <p:sp>
        <p:nvSpPr>
          <p:cNvPr id="16" name="Shape 16"/>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17" name="Shape 17"/>
          <p:cNvSpPr txBox="1"/>
          <p:nvPr>
            <p:ph idx="1" type="body"/>
          </p:nvPr>
        </p:nvSpPr>
        <p:spPr>
          <a:xfrm>
            <a:off y="1200150" x="457200"/>
            <a:ext cy="3725699"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18" name="Shape 18"/>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19" name="Shape 1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y="0" x="0"/>
          <a:ext cy="0" cx="0"/>
          <a:chOff y="0" x="0"/>
          <a:chExt cy="0" cx="0"/>
        </a:xfrm>
      </p:grpSpPr>
      <p:sp>
        <p:nvSpPr>
          <p:cNvPr id="21" name="Shape 21"/>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p:txBody>
      </p:sp>
      <p:sp>
        <p:nvSpPr>
          <p:cNvPr id="22" name="Shape 22"/>
          <p:cNvSpPr txBox="1"/>
          <p:nvPr>
            <p:ph idx="1" type="body"/>
          </p:nvPr>
        </p:nvSpPr>
        <p:spPr>
          <a:xfrm>
            <a:off y="1200150" x="457200"/>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2" type="body"/>
          </p:nvPr>
        </p:nvSpPr>
        <p:spPr>
          <a:xfrm>
            <a:off y="1200150" x="4692273"/>
            <a:ext cy="3725699" cx="39945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4" name="Shape 24"/>
          <p:cNvCxnSpPr/>
          <p:nvPr/>
        </p:nvCxnSpPr>
        <p:spPr>
          <a:xfrm>
            <a:off y="1143000" x="457200"/>
            <a:ext cy="0" cx="8229600"/>
          </a:xfrm>
          <a:prstGeom prst="straightConnector1">
            <a:avLst/>
          </a:prstGeom>
          <a:noFill/>
          <a:ln w="50800" cap="flat">
            <a:solidFill>
              <a:srgbClr val="DA0002"/>
            </a:solidFill>
            <a:prstDash val="solid"/>
            <a:round/>
            <a:headEnd w="med" len="med" type="none"/>
            <a:tailEnd w="med" len="med" type="none"/>
          </a:ln>
        </p:spPr>
      </p:cxnSp>
      <p:sp>
        <p:nvSpPr>
          <p:cNvPr id="25" name="Shape 25"/>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6" name="Shape 26"/>
        <p:cNvGrpSpPr/>
        <p:nvPr/>
      </p:nvGrpSpPr>
      <p:grpSpPr>
        <a:xfrm>
          <a:off y="0" x="0"/>
          <a:ext cy="0" cx="0"/>
          <a:chOff y="0" x="0"/>
          <a:chExt cy="0" cx="0"/>
        </a:xfrm>
      </p:grpSpPr>
      <p:sp>
        <p:nvSpPr>
          <p:cNvPr id="27" name="Shape 27"/>
          <p:cNvSpPr txBox="1"/>
          <p:nvPr>
            <p:ph type="title"/>
          </p:nvPr>
        </p:nvSpPr>
        <p:spPr>
          <a:xfrm>
            <a:off y="205978" x="457200"/>
            <a:ext cy="85740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cxnSp>
        <p:nvCxnSpPr>
          <p:cNvPr id="28" name="Shape 28"/>
          <p:cNvCxnSpPr/>
          <p:nvPr/>
        </p:nvCxnSpPr>
        <p:spPr>
          <a:xfrm>
            <a:off y="1143000" x="457200"/>
            <a:ext cy="0" cx="8229600"/>
          </a:xfrm>
          <a:prstGeom prst="straightConnector1">
            <a:avLst/>
          </a:prstGeom>
          <a:noFill/>
          <a:ln w="50800" cap="flat">
            <a:solidFill>
              <a:schemeClr val="accent1"/>
            </a:solidFill>
            <a:prstDash val="solid"/>
            <a:round/>
            <a:headEnd w="med" len="med" type="none"/>
            <a:tailEnd w="med" len="med" type="none"/>
          </a:ln>
        </p:spPr>
      </p:cxnSp>
      <p:sp>
        <p:nvSpPr>
          <p:cNvPr id="29" name="Shape 29"/>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0" name="Shape 30"/>
        <p:cNvGrpSpPr/>
        <p:nvPr/>
      </p:nvGrpSpPr>
      <p:grpSpPr>
        <a:xfrm>
          <a:off y="0" x="0"/>
          <a:ext cy="0" cx="0"/>
          <a:chOff y="0" x="0"/>
          <a:chExt cy="0" cx="0"/>
        </a:xfrm>
      </p:grpSpPr>
      <p:sp>
        <p:nvSpPr>
          <p:cNvPr id="31" name="Shape 31"/>
          <p:cNvSpPr txBox="1"/>
          <p:nvPr>
            <p:ph idx="1" type="body"/>
          </p:nvPr>
        </p:nvSpPr>
        <p:spPr>
          <a:xfrm>
            <a:off y="4406309" x="457200"/>
            <a:ext cy="519599" cx="8229600"/>
          </a:xfrm>
          <a:prstGeom prst="rect">
            <a:avLst/>
          </a:prstGeom>
        </p:spPr>
        <p:txBody>
          <a:bodyPr bIns="91425" rIns="91425" lIns="91425" tIns="91425" anchor="t" anchorCtr="0"/>
          <a:lstStyle>
            <a:lvl1pPr algn="ctr">
              <a:spcBef>
                <a:spcPts val="0"/>
              </a:spcBef>
              <a:buSzPct val="100000"/>
              <a:buNone/>
              <a:defRPr sz="1800"/>
            </a:lvl1pPr>
          </a:lstStyle>
          <a:p/>
        </p:txBody>
      </p:sp>
      <p:cxnSp>
        <p:nvCxnSpPr>
          <p:cNvPr id="32" name="Shape 32"/>
          <p:cNvCxnSpPr/>
          <p:nvPr/>
        </p:nvCxnSpPr>
        <p:spPr>
          <a:xfrm>
            <a:off y="4317760" x="457200"/>
            <a:ext cy="0" cx="8229600"/>
          </a:xfrm>
          <a:prstGeom prst="straightConnector1">
            <a:avLst/>
          </a:prstGeom>
          <a:noFill/>
          <a:ln w="50800" cap="flat">
            <a:solidFill>
              <a:schemeClr val="lt2"/>
            </a:solidFill>
            <a:prstDash val="solid"/>
            <a:round/>
            <a:headEnd w="med" len="med" type="none"/>
            <a:tailEnd w="med" len="med" type="none"/>
          </a:ln>
        </p:spPr>
      </p:cxnSp>
      <p:sp>
        <p:nvSpPr>
          <p:cNvPr id="33" name="Shape 33"/>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34" name="Shape 34"/>
        <p:cNvGrpSpPr/>
        <p:nvPr/>
      </p:nvGrpSpPr>
      <p:grpSpPr>
        <a:xfrm>
          <a:off y="0" x="0"/>
          <a:ext cy="0" cx="0"/>
          <a:chOff y="0" x="0"/>
          <a:chExt cy="0" cx="0"/>
        </a:xfrm>
      </p:grpSpPr>
      <p:cxnSp>
        <p:nvCxnSpPr>
          <p:cNvPr id="35" name="Shape 35"/>
          <p:cNvCxnSpPr/>
          <p:nvPr/>
        </p:nvCxnSpPr>
        <p:spPr>
          <a:xfrm>
            <a:off y="113139" x="457200"/>
            <a:ext cy="0" cx="8229600"/>
          </a:xfrm>
          <a:prstGeom prst="straightConnector1">
            <a:avLst/>
          </a:prstGeom>
          <a:noFill/>
          <a:ln w="50800" cap="flat">
            <a:solidFill>
              <a:schemeClr val="lt2"/>
            </a:solidFill>
            <a:prstDash val="solid"/>
            <a:round/>
            <a:headEnd w="med" len="med" type="none"/>
            <a:tailEnd w="med" len="med" type="none"/>
          </a:ln>
        </p:spPr>
      </p:cxnSp>
      <p:sp>
        <p:nvSpPr>
          <p:cNvPr id="36" name="Shape 36"/>
          <p:cNvSpPr txBox="1"/>
          <p:nvPr>
            <p:ph idx="12" type="sldNum"/>
          </p:nvPr>
        </p:nvSpPr>
        <p:spPr>
          <a:xfrm>
            <a:off y="4749850" x="8556791"/>
            <a:ext cy="393600"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400" cx="8229600"/>
          </a:xfrm>
          <a:prstGeom prst="rect">
            <a:avLst/>
          </a:prstGeom>
          <a:noFill/>
          <a:ln>
            <a:noFill/>
          </a:ln>
        </p:spPr>
        <p:txBody>
          <a:bodyPr bIns="91425" rIns="91425" lIns="91425" tIns="91425" anchor="b" anchorCtr="0"/>
          <a:lstStyle>
            <a:lvl1pPr>
              <a:spcBef>
                <a:spcPts val="0"/>
              </a:spcBef>
              <a:buClr>
                <a:schemeClr val="accent1"/>
              </a:buClr>
              <a:buSzPct val="100000"/>
              <a:buNone/>
              <a:defRPr b="1" sz="3600">
                <a:solidFill>
                  <a:schemeClr val="accent1"/>
                </a:solidFill>
              </a:defRPr>
            </a:lvl1pPr>
            <a:lvl2pPr>
              <a:spcBef>
                <a:spcPts val="0"/>
              </a:spcBef>
              <a:buClr>
                <a:schemeClr val="accent1"/>
              </a:buClr>
              <a:buSzPct val="100000"/>
              <a:buNone/>
              <a:defRPr b="1" sz="3600">
                <a:solidFill>
                  <a:schemeClr val="accent1"/>
                </a:solidFill>
              </a:defRPr>
            </a:lvl2pPr>
            <a:lvl3pPr>
              <a:spcBef>
                <a:spcPts val="0"/>
              </a:spcBef>
              <a:buClr>
                <a:schemeClr val="accent1"/>
              </a:buClr>
              <a:buSzPct val="100000"/>
              <a:buNone/>
              <a:defRPr b="1" sz="3600">
                <a:solidFill>
                  <a:schemeClr val="accent1"/>
                </a:solidFill>
              </a:defRPr>
            </a:lvl3pPr>
            <a:lvl4pPr>
              <a:spcBef>
                <a:spcPts val="0"/>
              </a:spcBef>
              <a:buClr>
                <a:schemeClr val="accent1"/>
              </a:buClr>
              <a:buSzPct val="100000"/>
              <a:buNone/>
              <a:defRPr b="1" sz="3600">
                <a:solidFill>
                  <a:schemeClr val="accent1"/>
                </a:solidFill>
              </a:defRPr>
            </a:lvl4pPr>
            <a:lvl5pPr>
              <a:spcBef>
                <a:spcPts val="0"/>
              </a:spcBef>
              <a:buClr>
                <a:schemeClr val="accent1"/>
              </a:buClr>
              <a:buSzPct val="100000"/>
              <a:buNone/>
              <a:defRPr b="1" sz="3600">
                <a:solidFill>
                  <a:schemeClr val="accent1"/>
                </a:solidFill>
              </a:defRPr>
            </a:lvl5pPr>
            <a:lvl6pPr>
              <a:spcBef>
                <a:spcPts val="0"/>
              </a:spcBef>
              <a:buClr>
                <a:schemeClr val="accent1"/>
              </a:buClr>
              <a:buSzPct val="100000"/>
              <a:buNone/>
              <a:defRPr b="1" sz="3600">
                <a:solidFill>
                  <a:schemeClr val="accent1"/>
                </a:solidFill>
              </a:defRPr>
            </a:lvl6pPr>
            <a:lvl7pPr>
              <a:spcBef>
                <a:spcPts val="0"/>
              </a:spcBef>
              <a:buClr>
                <a:schemeClr val="accent1"/>
              </a:buClr>
              <a:buSzPct val="100000"/>
              <a:buNone/>
              <a:defRPr b="1" sz="3600">
                <a:solidFill>
                  <a:schemeClr val="accent1"/>
                </a:solidFill>
              </a:defRPr>
            </a:lvl7pPr>
            <a:lvl8pPr>
              <a:spcBef>
                <a:spcPts val="0"/>
              </a:spcBef>
              <a:buClr>
                <a:schemeClr val="accent1"/>
              </a:buClr>
              <a:buSzPct val="100000"/>
              <a:buNone/>
              <a:defRPr b="1" sz="3600">
                <a:solidFill>
                  <a:schemeClr val="accent1"/>
                </a:solidFill>
              </a:defRPr>
            </a:lvl8pPr>
            <a:lvl9pPr>
              <a:spcBef>
                <a:spcPts val="0"/>
              </a:spcBef>
              <a:buClr>
                <a:schemeClr val="accent1"/>
              </a:buClr>
              <a:buSzPct val="100000"/>
              <a:buNone/>
              <a:defRPr b="1" sz="3600">
                <a:solidFill>
                  <a:schemeClr val="accent1"/>
                </a:solidFill>
              </a:defRPr>
            </a:lvl9pPr>
          </a:lstStyle>
          <a:p/>
        </p:txBody>
      </p:sp>
      <p:sp>
        <p:nvSpPr>
          <p:cNvPr id="6" name="Shape 6"/>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cxnSp>
        <p:nvCxnSpPr>
          <p:cNvPr id="7" name="Shape 7"/>
          <p:cNvCxnSpPr/>
          <p:nvPr/>
        </p:nvCxnSpPr>
        <p:spPr>
          <a:xfrm>
            <a:off y="5023259" x="457200"/>
            <a:ext cy="0" cx="8229600"/>
          </a:xfrm>
          <a:prstGeom prst="straightConnector1">
            <a:avLst/>
          </a:prstGeom>
          <a:noFill/>
          <a:ln w="50800" cap="flat">
            <a:solidFill>
              <a:schemeClr val="lt2"/>
            </a:solidFill>
            <a:prstDash val="solid"/>
            <a:round/>
            <a:headEnd w="med" len="med" type="none"/>
            <a:tailEnd w="med" len="med" type="none"/>
          </a:ln>
        </p:spPr>
      </p:cxnSp>
      <p:sp>
        <p:nvSpPr>
          <p:cNvPr id="8" name="Shape 8"/>
          <p:cNvSpPr txBox="1"/>
          <p:nvPr>
            <p:ph idx="12" type="sldNum"/>
          </p:nvPr>
        </p:nvSpPr>
        <p:spPr>
          <a:xfrm>
            <a:off y="4749850" x="8556791"/>
            <a:ext cy="393600" cx="548699"/>
          </a:xfrm>
          <a:prstGeom prst="rect">
            <a:avLst/>
          </a:prstGeom>
          <a:noFill/>
          <a:ln>
            <a:noFill/>
          </a:ln>
        </p:spPr>
        <p:txBody>
          <a:bodyPr bIns="91425" rIns="91425" lIns="91425" t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 name="Shape 37"/>
        <p:cNvGrpSpPr/>
        <p:nvPr/>
      </p:nvGrpSpPr>
      <p:grpSpPr>
        <a:xfrm>
          <a:off y="0" x="0"/>
          <a:ext cy="0" cx="0"/>
          <a:chOff y="0" x="0"/>
          <a:chExt cy="0" cx="0"/>
        </a:xfrm>
      </p:grpSpPr>
      <p:sp>
        <p:nvSpPr>
          <p:cNvPr id="38" name="Shape 38"/>
          <p:cNvSpPr txBox="1"/>
          <p:nvPr>
            <p:ph type="ctrTitle"/>
          </p:nvPr>
        </p:nvSpPr>
        <p:spPr>
          <a:xfrm>
            <a:off y="563759" x="457200"/>
            <a:ext cy="3009600" cx="8229600"/>
          </a:xfrm>
          <a:prstGeom prst="rect">
            <a:avLst/>
          </a:prstGeom>
        </p:spPr>
        <p:txBody>
          <a:bodyPr bIns="91425" rIns="91425" lIns="91425" tIns="91425" anchor="t" anchorCtr="0">
            <a:noAutofit/>
          </a:bodyPr>
          <a:lstStyle/>
          <a:p>
            <a:pPr>
              <a:spcBef>
                <a:spcPts val="0"/>
              </a:spcBef>
              <a:buNone/>
            </a:pPr>
            <a:r>
              <a:rPr sz="4800" lang="en"/>
              <a:t>Recitation 5</a:t>
            </a:r>
          </a:p>
        </p:txBody>
      </p:sp>
      <p:sp>
        <p:nvSpPr>
          <p:cNvPr id="39" name="Shape 39"/>
          <p:cNvSpPr txBox="1"/>
          <p:nvPr>
            <p:ph idx="1" type="subTitle"/>
          </p:nvPr>
        </p:nvSpPr>
        <p:spPr>
          <a:xfrm>
            <a:off y="3716392" x="457200"/>
            <a:ext cy="1232699" cx="8229600"/>
          </a:xfrm>
          <a:prstGeom prst="rect">
            <a:avLst/>
          </a:prstGeom>
        </p:spPr>
        <p:txBody>
          <a:bodyPr bIns="91425" rIns="91425" lIns="91425" tIns="91425" anchor="t" anchorCtr="0">
            <a:noAutofit/>
          </a:bodyPr>
          <a:lstStyle/>
          <a:p>
            <a:pPr>
              <a:spcBef>
                <a:spcPts val="0"/>
              </a:spcBef>
              <a:buNone/>
            </a:pPr>
            <a:r>
              <a:rPr sz="3200" lang="en"/>
              <a:t>Loop Invariants and Prelim Review</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y="0" x="0"/>
          <a:ext cy="0" cx="0"/>
          <a:chOff y="0" x="0"/>
          <a:chExt cy="0" cx="0"/>
        </a:xfrm>
      </p:grpSpPr>
      <p:sp>
        <p:nvSpPr>
          <p:cNvPr id="174" name="Shape 17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Binary search time (b[0..n-1] is sorted)</a:t>
            </a:r>
          </a:p>
        </p:txBody>
      </p:sp>
      <p:sp>
        <p:nvSpPr>
          <p:cNvPr id="175" name="Shape 175"/>
          <p:cNvSpPr txBox="1"/>
          <p:nvPr/>
        </p:nvSpPr>
        <p:spPr>
          <a:xfrm>
            <a:off y="1201500" x="228600"/>
            <a:ext cy="3531599" cx="4852200"/>
          </a:xfrm>
          <a:prstGeom prst="rect">
            <a:avLst/>
          </a:prstGeom>
          <a:noFill/>
          <a:ln>
            <a:noFill/>
          </a:ln>
        </p:spPr>
        <p:txBody>
          <a:bodyPr bIns="91425" rIns="91425" lIns="91425" tIns="91425" anchor="t" anchorCtr="0">
            <a:noAutofit/>
          </a:bodyPr>
          <a:lstStyle/>
          <a:p>
            <a:pPr rtl="0">
              <a:spcBef>
                <a:spcPts val="0"/>
              </a:spcBef>
              <a:buNone/>
            </a:pPr>
            <a:r>
              <a:rPr sz="2200" lang="en">
                <a:latin typeface="Courier New"/>
                <a:ea typeface="Courier New"/>
                <a:cs typeface="Courier New"/>
                <a:sym typeface="Courier New"/>
              </a:rPr>
              <a:t>h= -1; t= n;</a:t>
            </a:r>
          </a:p>
          <a:p>
            <a:pPr rtl="0">
              <a:spcBef>
                <a:spcPts val="0"/>
              </a:spcBef>
              <a:buNone/>
            </a:pPr>
            <a:r>
              <a:rPr sz="2200" lang="en">
                <a:solidFill>
                  <a:schemeClr val="accent6"/>
                </a:solidFill>
                <a:latin typeface="Courier New"/>
                <a:ea typeface="Courier New"/>
                <a:cs typeface="Courier New"/>
                <a:sym typeface="Courier New"/>
              </a:rPr>
              <a:t>// invariant: P (below)</a:t>
            </a:r>
          </a:p>
          <a:p>
            <a:pPr rtl="0">
              <a:spcBef>
                <a:spcPts val="0"/>
              </a:spcBef>
              <a:buNone/>
            </a:pPr>
            <a:r>
              <a:rPr sz="2200" lang="en">
                <a:solidFill>
                  <a:srgbClr val="1155CC"/>
                </a:solidFill>
                <a:latin typeface="Courier New"/>
                <a:ea typeface="Courier New"/>
                <a:cs typeface="Courier New"/>
                <a:sym typeface="Courier New"/>
              </a:rPr>
              <a:t>while (h &lt; t-1) {</a:t>
            </a:r>
          </a:p>
          <a:p>
            <a:pPr rtl="0">
              <a:spcBef>
                <a:spcPts val="0"/>
              </a:spcBef>
              <a:buNone/>
            </a:pPr>
            <a:r>
              <a:rPr sz="2200" lang="en">
                <a:solidFill>
                  <a:srgbClr val="1155CC"/>
                </a:solidFill>
                <a:latin typeface="Courier New"/>
                <a:ea typeface="Courier New"/>
                <a:cs typeface="Courier New"/>
                <a:sym typeface="Courier New"/>
              </a:rPr>
              <a:t>   int e= (h+t)/2;</a:t>
            </a:r>
          </a:p>
          <a:p>
            <a:pPr rtl="0">
              <a:spcBef>
                <a:spcPts val="0"/>
              </a:spcBef>
              <a:buNone/>
            </a:pPr>
            <a:r>
              <a:rPr sz="2200" lang="en">
                <a:solidFill>
                  <a:srgbClr val="1155CC"/>
                </a:solidFill>
                <a:latin typeface="Courier New"/>
                <a:ea typeface="Courier New"/>
                <a:cs typeface="Courier New"/>
                <a:sym typeface="Courier New"/>
              </a:rPr>
              <a:t>   if (b[e] &lt;= v) h= e;</a:t>
            </a:r>
          </a:p>
          <a:p>
            <a:pPr rtl="0">
              <a:spcBef>
                <a:spcPts val="0"/>
              </a:spcBef>
              <a:buNone/>
            </a:pPr>
            <a:r>
              <a:rPr sz="2200" lang="en">
                <a:solidFill>
                  <a:srgbClr val="1155CC"/>
                </a:solidFill>
                <a:latin typeface="Courier New"/>
                <a:ea typeface="Courier New"/>
                <a:cs typeface="Courier New"/>
                <a:sym typeface="Courier New"/>
              </a:rPr>
              <a:t>   else  t= e;</a:t>
            </a:r>
          </a:p>
          <a:p>
            <a:pPr rtl="0">
              <a:spcBef>
                <a:spcPts val="0"/>
              </a:spcBef>
              <a:buNone/>
            </a:pPr>
            <a:r>
              <a:rPr sz="2200" lang="en">
                <a:solidFill>
                  <a:srgbClr val="1155CC"/>
                </a:solidFill>
                <a:latin typeface="Courier New"/>
                <a:ea typeface="Courier New"/>
                <a:cs typeface="Courier New"/>
                <a:sym typeface="Courier New"/>
              </a:rPr>
              <a:t>}</a:t>
            </a:r>
          </a:p>
          <a:p>
            <a:pPr rtl="0" lvl="0">
              <a:spcBef>
                <a:spcPts val="0"/>
              </a:spcBef>
              <a:buNone/>
            </a:pPr>
            <a:r>
              <a:rPr sz="2200" lang="en">
                <a:solidFill>
                  <a:schemeClr val="accent6"/>
                </a:solidFill>
                <a:latin typeface="Courier New"/>
                <a:ea typeface="Courier New"/>
                <a:cs typeface="Courier New"/>
                <a:sym typeface="Courier New"/>
              </a:rPr>
              <a:t>// b[0..h] &lt;= v &lt; b[t..n-1]</a:t>
            </a:r>
          </a:p>
        </p:txBody>
      </p:sp>
      <p:sp>
        <p:nvSpPr>
          <p:cNvPr id="176" name="Shape 176"/>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grpSp>
        <p:nvGrpSpPr>
          <p:cNvPr id="177" name="Shape 177"/>
          <p:cNvGrpSpPr/>
          <p:nvPr/>
        </p:nvGrpSpPr>
        <p:grpSpPr>
          <a:xfrm>
            <a:off y="3856600" x="2919150"/>
            <a:ext cy="953425" cx="5855250"/>
            <a:chOff y="3731150" x="1423550"/>
            <a:chExt cy="953425" cx="5855250"/>
          </a:xfrm>
        </p:grpSpPr>
        <p:sp>
          <p:nvSpPr>
            <p:cNvPr id="178" name="Shape 178"/>
            <p:cNvSpPr txBox="1"/>
            <p:nvPr/>
          </p:nvSpPr>
          <p:spPr>
            <a:xfrm>
              <a:off y="4156850" x="2838500"/>
              <a:ext cy="513300" cx="41061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&lt;= v      ?     &gt; v</a:t>
              </a:r>
            </a:p>
          </p:txBody>
        </p:sp>
        <p:sp>
          <p:nvSpPr>
            <p:cNvPr id="179" name="Shape 179"/>
            <p:cNvSpPr txBox="1"/>
            <p:nvPr/>
          </p:nvSpPr>
          <p:spPr>
            <a:xfrm>
              <a:off y="4156850" x="1423550"/>
              <a:ext cy="513300" cx="1572899"/>
            </a:xfrm>
            <a:prstGeom prst="rect">
              <a:avLst/>
            </a:prstGeom>
            <a:noFill/>
            <a:ln>
              <a:noFill/>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inv P: b</a:t>
              </a:r>
            </a:p>
          </p:txBody>
        </p:sp>
        <p:sp>
          <p:nvSpPr>
            <p:cNvPr id="180" name="Shape 180"/>
            <p:cNvSpPr txBox="1"/>
            <p:nvPr/>
          </p:nvSpPr>
          <p:spPr>
            <a:xfrm>
              <a:off y="3795900" x="283848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181" name="Shape 181"/>
            <p:cNvSpPr txBox="1"/>
            <p:nvPr/>
          </p:nvSpPr>
          <p:spPr>
            <a:xfrm>
              <a:off y="3731150" x="69446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n</a:t>
              </a:r>
            </a:p>
          </p:txBody>
        </p:sp>
        <p:sp>
          <p:nvSpPr>
            <p:cNvPr id="182" name="Shape 182"/>
            <p:cNvSpPr txBox="1"/>
            <p:nvPr/>
          </p:nvSpPr>
          <p:spPr>
            <a:xfrm>
              <a:off y="3731150" x="39399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sp>
          <p:nvSpPr>
            <p:cNvPr id="183" name="Shape 183"/>
            <p:cNvSpPr txBox="1"/>
            <p:nvPr/>
          </p:nvSpPr>
          <p:spPr>
            <a:xfrm>
              <a:off y="3731150" x="5382525"/>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t</a:t>
              </a:r>
            </a:p>
          </p:txBody>
        </p:sp>
        <p:cxnSp>
          <p:nvCxnSpPr>
            <p:cNvPr id="184" name="Shape 184"/>
            <p:cNvCxnSpPr/>
            <p:nvPr/>
          </p:nvCxnSpPr>
          <p:spPr>
            <a:xfrm>
              <a:off y="4173675" x="4307025"/>
              <a:ext cy="510900" cx="0"/>
            </a:xfrm>
            <a:prstGeom prst="straightConnector1">
              <a:avLst/>
            </a:prstGeom>
            <a:noFill/>
            <a:ln w="28575" cap="flat">
              <a:solidFill>
                <a:srgbClr val="000000"/>
              </a:solidFill>
              <a:prstDash val="solid"/>
              <a:round/>
              <a:headEnd w="lg" len="lg" type="none"/>
              <a:tailEnd w="lg" len="lg" type="none"/>
            </a:ln>
          </p:spPr>
        </p:cxnSp>
        <p:cxnSp>
          <p:nvCxnSpPr>
            <p:cNvPr id="185" name="Shape 185"/>
            <p:cNvCxnSpPr/>
            <p:nvPr/>
          </p:nvCxnSpPr>
          <p:spPr>
            <a:xfrm>
              <a:off y="4173675" x="5417125"/>
              <a:ext cy="510900" cx="0"/>
            </a:xfrm>
            <a:prstGeom prst="straightConnector1">
              <a:avLst/>
            </a:prstGeom>
            <a:noFill/>
            <a:ln w="28575" cap="flat">
              <a:solidFill>
                <a:srgbClr val="000000"/>
              </a:solidFill>
              <a:prstDash val="solid"/>
              <a:round/>
              <a:headEnd w="lg" len="lg" type="none"/>
              <a:tailEnd w="lg" len="lg" type="none"/>
            </a:ln>
          </p:spPr>
        </p:cxnSp>
      </p:grpSp>
      <p:sp>
        <p:nvSpPr>
          <p:cNvPr id="186" name="Shape 186"/>
          <p:cNvSpPr txBox="1"/>
          <p:nvPr/>
        </p:nvSpPr>
        <p:spPr>
          <a:xfrm>
            <a:off y="1201500" x="5218750"/>
            <a:ext cy="2740500" cx="3204299"/>
          </a:xfrm>
          <a:prstGeom prst="rect">
            <a:avLst/>
          </a:prstGeom>
          <a:noFill/>
          <a:ln>
            <a:noFill/>
          </a:ln>
        </p:spPr>
        <p:txBody>
          <a:bodyPr bIns="91425" rIns="91425" lIns="91425" tIns="91425" anchor="t" anchorCtr="0">
            <a:noAutofit/>
          </a:bodyPr>
          <a:lstStyle/>
          <a:p>
            <a:pPr rtl="0">
              <a:spcBef>
                <a:spcPts val="0"/>
              </a:spcBef>
              <a:buNone/>
            </a:pPr>
            <a:r>
              <a:rPr sz="2000" lang="en">
                <a:solidFill>
                  <a:schemeClr val="dk1"/>
                </a:solidFill>
              </a:rPr>
              <a:t>b[h+1..t-1] starts out with n elements in it.</a:t>
            </a:r>
          </a:p>
          <a:p>
            <a:pPr rtl="0">
              <a:spcBef>
                <a:spcPts val="0"/>
              </a:spcBef>
              <a:buNone/>
            </a:pPr>
            <a:r>
              <a:t/>
            </a:r>
            <a:endParaRPr sz="2000"/>
          </a:p>
          <a:p>
            <a:pPr rtl="0">
              <a:spcBef>
                <a:spcPts val="0"/>
              </a:spcBef>
              <a:buNone/>
            </a:pPr>
            <a:r>
              <a:rPr sz="2000" lang="en"/>
              <a:t>Each iteration cuts size of </a:t>
            </a:r>
            <a:r>
              <a:rPr sz="2000" lang="en">
                <a:solidFill>
                  <a:schemeClr val="dk1"/>
                </a:solidFill>
              </a:rPr>
              <a:t>b[h+1..t-1] </a:t>
            </a:r>
            <a:r>
              <a:rPr sz="2000" lang="en"/>
              <a:t>in half. </a:t>
            </a:r>
          </a:p>
          <a:p>
            <a:pPr rtl="0">
              <a:spcBef>
                <a:spcPts val="0"/>
              </a:spcBef>
              <a:buNone/>
            </a:pPr>
            <a:r>
              <a:t/>
            </a:r>
            <a:endParaRPr sz="2000"/>
          </a:p>
          <a:p>
            <a:pPr>
              <a:spcBef>
                <a:spcPts val="0"/>
              </a:spcBef>
              <a:buNone/>
            </a:pPr>
            <a:r>
              <a:rPr sz="2000" lang="en"/>
              <a:t>worst-case and expected case time: </a:t>
            </a:r>
            <a:r>
              <a:rPr sz="2000" lang="en">
                <a:solidFill>
                  <a:srgbClr val="FF0000"/>
                </a:solidFill>
              </a:rPr>
              <a:t>log n</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0" name="Shape 190"/>
        <p:cNvGrpSpPr/>
        <p:nvPr/>
      </p:nvGrpSpPr>
      <p:grpSpPr>
        <a:xfrm>
          <a:off y="0" x="0"/>
          <a:ext cy="0" cx="0"/>
          <a:chOff y="0" x="0"/>
          <a:chExt cy="0" cx="0"/>
        </a:xfrm>
      </p:grpSpPr>
      <p:sp>
        <p:nvSpPr>
          <p:cNvPr id="191" name="Shape 19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Insertion sort of b[0..n-1]</a:t>
            </a:r>
          </a:p>
        </p:txBody>
      </p:sp>
      <p:sp>
        <p:nvSpPr>
          <p:cNvPr id="192" name="Shape 192"/>
          <p:cNvSpPr txBox="1"/>
          <p:nvPr/>
        </p:nvSpPr>
        <p:spPr>
          <a:xfrm>
            <a:off y="1287300" x="263450"/>
            <a:ext cy="2854499" cx="4287899"/>
          </a:xfrm>
          <a:prstGeom prst="rect">
            <a:avLst/>
          </a:prstGeom>
          <a:noFill/>
          <a:ln>
            <a:noFill/>
          </a:ln>
        </p:spPr>
        <p:txBody>
          <a:bodyPr bIns="91425" rIns="91425" lIns="91425" tIns="91425" anchor="t" anchorCtr="0">
            <a:noAutofit/>
          </a:bodyPr>
          <a:lstStyle/>
          <a:p>
            <a:pPr rtl="0">
              <a:spcBef>
                <a:spcPts val="0"/>
              </a:spcBef>
              <a:buNone/>
            </a:pPr>
            <a:r>
              <a:rPr sz="2000" lang="en">
                <a:latin typeface="Courier New"/>
                <a:ea typeface="Courier New"/>
                <a:cs typeface="Courier New"/>
                <a:sym typeface="Courier New"/>
              </a:rPr>
              <a:t>h= 0;</a:t>
            </a:r>
          </a:p>
          <a:p>
            <a:pPr rtl="0" lvl="0">
              <a:spcBef>
                <a:spcPts val="0"/>
              </a:spcBef>
              <a:buClr>
                <a:schemeClr val="dk1"/>
              </a:buClr>
              <a:buSzPct val="55000"/>
              <a:buFont typeface="Arial"/>
              <a:buNone/>
            </a:pPr>
            <a:r>
              <a:rPr sz="2000" lang="en">
                <a:solidFill>
                  <a:srgbClr val="38761D"/>
                </a:solidFill>
                <a:latin typeface="Courier New"/>
                <a:ea typeface="Courier New"/>
                <a:cs typeface="Courier New"/>
                <a:sym typeface="Courier New"/>
              </a:rPr>
              <a:t>// invariant: P (below)</a:t>
            </a:r>
          </a:p>
          <a:p>
            <a:pPr rtl="0" lvl="0">
              <a:spcBef>
                <a:spcPts val="0"/>
              </a:spcBef>
              <a:buClr>
                <a:schemeClr val="dk1"/>
              </a:buClr>
              <a:buSzPct val="55000"/>
              <a:buFont typeface="Arial"/>
              <a:buNone/>
            </a:pPr>
            <a:r>
              <a:rPr sz="2000" lang="en">
                <a:solidFill>
                  <a:srgbClr val="1155CC"/>
                </a:solidFill>
                <a:latin typeface="Courier New"/>
                <a:ea typeface="Courier New"/>
                <a:cs typeface="Courier New"/>
                <a:sym typeface="Courier New"/>
              </a:rPr>
              <a:t>while (h &lt; n) {</a:t>
            </a:r>
          </a:p>
          <a:p>
            <a:pPr rtl="0" lvl="0">
              <a:spcBef>
                <a:spcPts val="0"/>
              </a:spcBef>
              <a:buNone/>
            </a:pPr>
            <a:r>
              <a:rPr sz="2000" lang="en">
                <a:solidFill>
                  <a:srgbClr val="1155CC"/>
                </a:solidFill>
                <a:latin typeface="Courier New"/>
                <a:ea typeface="Courier New"/>
                <a:cs typeface="Courier New"/>
                <a:sym typeface="Courier New"/>
              </a:rPr>
              <a:t>   Push b[h] down into</a:t>
            </a:r>
          </a:p>
          <a:p>
            <a:pPr rtl="0" lvl="0">
              <a:spcBef>
                <a:spcPts val="0"/>
              </a:spcBef>
              <a:buNone/>
            </a:pPr>
            <a:r>
              <a:rPr sz="2000" lang="en">
                <a:solidFill>
                  <a:srgbClr val="1155CC"/>
                </a:solidFill>
                <a:latin typeface="Courier New"/>
                <a:ea typeface="Courier New"/>
                <a:cs typeface="Courier New"/>
                <a:sym typeface="Courier New"/>
              </a:rPr>
              <a:t>     its sorted position</a:t>
            </a:r>
          </a:p>
          <a:p>
            <a:pPr rtl="0" lvl="0">
              <a:spcBef>
                <a:spcPts val="0"/>
              </a:spcBef>
              <a:buNone/>
            </a:pPr>
            <a:r>
              <a:rPr sz="2000" lang="en">
                <a:solidFill>
                  <a:srgbClr val="1155CC"/>
                </a:solidFill>
                <a:latin typeface="Courier New"/>
                <a:ea typeface="Courier New"/>
                <a:cs typeface="Courier New"/>
                <a:sym typeface="Courier New"/>
              </a:rPr>
              <a:t>     in b[0..h];</a:t>
            </a:r>
          </a:p>
          <a:p>
            <a:pPr rtl="0" lvl="0">
              <a:spcBef>
                <a:spcPts val="0"/>
              </a:spcBef>
              <a:buClr>
                <a:schemeClr val="dk1"/>
              </a:buClr>
              <a:buSzPct val="55000"/>
              <a:buFont typeface="Arial"/>
              <a:buNone/>
            </a:pPr>
            <a:r>
              <a:rPr sz="2000" lang="en">
                <a:solidFill>
                  <a:srgbClr val="1155CC"/>
                </a:solidFill>
                <a:latin typeface="Courier New"/>
                <a:ea typeface="Courier New"/>
                <a:cs typeface="Courier New"/>
                <a:sym typeface="Courier New"/>
              </a:rPr>
              <a:t>   h= h+1;</a:t>
            </a:r>
          </a:p>
          <a:p>
            <a:pPr rtl="0" lvl="0">
              <a:spcBef>
                <a:spcPts val="0"/>
              </a:spcBef>
              <a:buClr>
                <a:schemeClr val="dk1"/>
              </a:buClr>
              <a:buSzPct val="55000"/>
              <a:buFont typeface="Arial"/>
              <a:buNone/>
            </a:pPr>
            <a:r>
              <a:rPr sz="2000" lang="en">
                <a:solidFill>
                  <a:srgbClr val="1155CC"/>
                </a:solidFill>
                <a:latin typeface="Courier New"/>
                <a:ea typeface="Courier New"/>
                <a:cs typeface="Courier New"/>
                <a:sym typeface="Courier New"/>
              </a:rPr>
              <a:t>}</a:t>
            </a:r>
          </a:p>
          <a:p>
            <a:pPr rtl="0">
              <a:spcBef>
                <a:spcPts val="0"/>
              </a:spcBef>
              <a:buNone/>
            </a:pPr>
            <a:r>
              <a:t/>
            </a:r>
            <a:endParaRPr sz="2200"/>
          </a:p>
          <a:p>
            <a:pPr rtl="0">
              <a:spcBef>
                <a:spcPts val="0"/>
              </a:spcBef>
              <a:buNone/>
            </a:pPr>
            <a:r>
              <a:t/>
            </a:r>
            <a:endParaRPr sz="2200"/>
          </a:p>
          <a:p>
            <a:pPr rtl="0" lvl="0">
              <a:spcBef>
                <a:spcPts val="0"/>
              </a:spcBef>
              <a:buNone/>
            </a:pPr>
            <a:r>
              <a:t/>
            </a:r>
            <a:endParaRPr sz="2200"/>
          </a:p>
        </p:txBody>
      </p:sp>
      <p:sp>
        <p:nvSpPr>
          <p:cNvPr id="193" name="Shape 19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grpSp>
        <p:nvGrpSpPr>
          <p:cNvPr id="194" name="Shape 194"/>
          <p:cNvGrpSpPr/>
          <p:nvPr/>
        </p:nvGrpSpPr>
        <p:grpSpPr>
          <a:xfrm>
            <a:off y="3946275" x="2428025"/>
            <a:ext cy="953425" cx="4287950"/>
            <a:chOff y="3731150" x="1423550"/>
            <a:chExt cy="953425" cx="4287950"/>
          </a:xfrm>
        </p:grpSpPr>
        <p:sp>
          <p:nvSpPr>
            <p:cNvPr id="195" name="Shape 195"/>
            <p:cNvSpPr txBox="1"/>
            <p:nvPr/>
          </p:nvSpPr>
          <p:spPr>
            <a:xfrm>
              <a:off y="4156850" x="2838500"/>
              <a:ext cy="513300" cx="25007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sorted   ?    </a:t>
              </a:r>
            </a:p>
          </p:txBody>
        </p:sp>
        <p:sp>
          <p:nvSpPr>
            <p:cNvPr id="196" name="Shape 196"/>
            <p:cNvSpPr txBox="1"/>
            <p:nvPr/>
          </p:nvSpPr>
          <p:spPr>
            <a:xfrm>
              <a:off y="4156850" x="1423550"/>
              <a:ext cy="513300" cx="1572899"/>
            </a:xfrm>
            <a:prstGeom prst="rect">
              <a:avLst/>
            </a:prstGeom>
            <a:noFill/>
            <a:ln>
              <a:noFill/>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inv P: b</a:t>
              </a:r>
            </a:p>
          </p:txBody>
        </p:sp>
        <p:sp>
          <p:nvSpPr>
            <p:cNvPr id="197" name="Shape 197"/>
            <p:cNvSpPr txBox="1"/>
            <p:nvPr/>
          </p:nvSpPr>
          <p:spPr>
            <a:xfrm>
              <a:off y="3795900" x="283848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198" name="Shape 198"/>
            <p:cNvSpPr txBox="1"/>
            <p:nvPr/>
          </p:nvSpPr>
          <p:spPr>
            <a:xfrm>
              <a:off y="3731150" x="53773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n</a:t>
              </a:r>
            </a:p>
          </p:txBody>
        </p:sp>
        <p:sp>
          <p:nvSpPr>
            <p:cNvPr id="199" name="Shape 199"/>
            <p:cNvSpPr txBox="1"/>
            <p:nvPr/>
          </p:nvSpPr>
          <p:spPr>
            <a:xfrm>
              <a:off y="3731150" x="426905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cxnSp>
          <p:nvCxnSpPr>
            <p:cNvPr id="200" name="Shape 200"/>
            <p:cNvCxnSpPr/>
            <p:nvPr/>
          </p:nvCxnSpPr>
          <p:spPr>
            <a:xfrm>
              <a:off y="4173675" x="4230825"/>
              <a:ext cy="510900" cx="0"/>
            </a:xfrm>
            <a:prstGeom prst="straightConnector1">
              <a:avLst/>
            </a:prstGeom>
            <a:noFill/>
            <a:ln w="28575" cap="flat">
              <a:solidFill>
                <a:srgbClr val="000000"/>
              </a:solidFill>
              <a:prstDash val="solid"/>
              <a:round/>
              <a:headEnd w="lg" len="lg" type="none"/>
              <a:tailEnd w="lg" len="lg" type="none"/>
            </a:ln>
          </p:spPr>
        </p:cxnSp>
      </p:grpSp>
      <p:sp>
        <p:nvSpPr>
          <p:cNvPr id="201" name="Shape 201"/>
          <p:cNvSpPr txBox="1"/>
          <p:nvPr/>
        </p:nvSpPr>
        <p:spPr>
          <a:xfrm>
            <a:off y="1287300" x="4233550"/>
            <a:ext cy="2710200" cx="4842299"/>
          </a:xfrm>
          <a:prstGeom prst="rect">
            <a:avLst/>
          </a:prstGeom>
          <a:noFill/>
          <a:ln>
            <a:noFill/>
          </a:ln>
        </p:spPr>
        <p:txBody>
          <a:bodyPr bIns="91425" rIns="91425" lIns="91425" tIns="91425" anchor="t" anchorCtr="0">
            <a:noAutofit/>
          </a:bodyPr>
          <a:lstStyle/>
          <a:p>
            <a:pPr rtl="0">
              <a:spcBef>
                <a:spcPts val="0"/>
              </a:spcBef>
              <a:buNone/>
            </a:pPr>
            <a:r>
              <a:rPr sz="2000" lang="en"/>
              <a:t>Worst-case time for Push: h swaps</a:t>
            </a:r>
          </a:p>
          <a:p>
            <a:pPr rtl="0">
              <a:spcBef>
                <a:spcPts val="0"/>
              </a:spcBef>
              <a:buNone/>
            </a:pPr>
            <a:r>
              <a:t/>
            </a:r>
            <a:endParaRPr sz="2000"/>
          </a:p>
          <a:p>
            <a:pPr rtl="0">
              <a:spcBef>
                <a:spcPts val="0"/>
              </a:spcBef>
              <a:buNone/>
            </a:pPr>
            <a:r>
              <a:rPr sz="2000" lang="en"/>
              <a:t>Average case time for Push: h/2 swaps</a:t>
            </a:r>
          </a:p>
          <a:p>
            <a:pPr rtl="0">
              <a:spcBef>
                <a:spcPts val="0"/>
              </a:spcBef>
              <a:buNone/>
            </a:pPr>
            <a:r>
              <a:t/>
            </a:r>
            <a:endParaRPr sz="2000"/>
          </a:p>
          <a:p>
            <a:pPr rtl="0">
              <a:spcBef>
                <a:spcPts val="0"/>
              </a:spcBef>
              <a:buNone/>
            </a:pPr>
            <a:r>
              <a:rPr sz="2000" lang="en"/>
              <a:t>1 + 2 + 3 + … + n-1  = n (n-1) / 2</a:t>
            </a:r>
          </a:p>
          <a:p>
            <a:pPr rtl="0">
              <a:spcBef>
                <a:spcPts val="0"/>
              </a:spcBef>
              <a:buNone/>
            </a:pPr>
            <a:r>
              <a:t/>
            </a:r>
            <a:endParaRPr sz="2000"/>
          </a:p>
          <a:p>
            <a:pPr rtl="0">
              <a:spcBef>
                <a:spcPts val="0"/>
              </a:spcBef>
              <a:buNone/>
            </a:pPr>
            <a:r>
              <a:rPr sz="2000" lang="en"/>
              <a:t>Worst-case and average case time:</a:t>
            </a:r>
          </a:p>
          <a:p>
            <a:pPr>
              <a:spcBef>
                <a:spcPts val="0"/>
              </a:spcBef>
              <a:buNone/>
            </a:pPr>
            <a:r>
              <a:rPr sz="2000" lang="en"/>
              <a:t>proportional to n^2</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5" name="Shape 205"/>
        <p:cNvGrpSpPr/>
        <p:nvPr/>
      </p:nvGrpSpPr>
      <p:grpSpPr>
        <a:xfrm>
          <a:off y="0" x="0"/>
          <a:ext cy="0" cx="0"/>
          <a:chOff y="0" x="0"/>
          <a:chExt cy="0" cx="0"/>
        </a:xfrm>
      </p:grpSpPr>
      <p:sp>
        <p:nvSpPr>
          <p:cNvPr id="206" name="Shape 206"/>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Selection sort of b[0..n-1]</a:t>
            </a:r>
          </a:p>
        </p:txBody>
      </p:sp>
      <p:sp>
        <p:nvSpPr>
          <p:cNvPr id="207" name="Shape 207"/>
          <p:cNvSpPr txBox="1"/>
          <p:nvPr/>
        </p:nvSpPr>
        <p:spPr>
          <a:xfrm>
            <a:off y="1397000" x="262550"/>
            <a:ext cy="2854499" cx="4287899"/>
          </a:xfrm>
          <a:prstGeom prst="rect">
            <a:avLst/>
          </a:prstGeom>
          <a:noFill/>
          <a:ln>
            <a:noFill/>
          </a:ln>
        </p:spPr>
        <p:txBody>
          <a:bodyPr bIns="91425" rIns="91425" lIns="91425" tIns="91425" anchor="t" anchorCtr="0">
            <a:noAutofit/>
          </a:bodyPr>
          <a:lstStyle/>
          <a:p>
            <a:pPr rtl="0" lvl="0">
              <a:spcBef>
                <a:spcPts val="0"/>
              </a:spcBef>
              <a:buNone/>
            </a:pPr>
            <a:r>
              <a:rPr sz="2000" lang="en">
                <a:latin typeface="Courier New"/>
                <a:ea typeface="Courier New"/>
                <a:cs typeface="Courier New"/>
                <a:sym typeface="Courier New"/>
              </a:rPr>
              <a:t>h= 0;</a:t>
            </a:r>
          </a:p>
          <a:p>
            <a:pPr rtl="0" lvl="0">
              <a:spcBef>
                <a:spcPts val="0"/>
              </a:spcBef>
              <a:buNone/>
            </a:pPr>
            <a:r>
              <a:rPr sz="2000" lang="en">
                <a:solidFill>
                  <a:srgbClr val="38761D"/>
                </a:solidFill>
                <a:latin typeface="Courier New"/>
                <a:ea typeface="Courier New"/>
                <a:cs typeface="Courier New"/>
                <a:sym typeface="Courier New"/>
              </a:rPr>
              <a:t>// invariant: P (below)</a:t>
            </a:r>
          </a:p>
          <a:p>
            <a:pPr rtl="0" lvl="0">
              <a:spcBef>
                <a:spcPts val="0"/>
              </a:spcBef>
              <a:buNone/>
            </a:pPr>
            <a:r>
              <a:rPr sz="2000" lang="en">
                <a:solidFill>
                  <a:srgbClr val="1155CC"/>
                </a:solidFill>
                <a:latin typeface="Courier New"/>
                <a:ea typeface="Courier New"/>
                <a:cs typeface="Courier New"/>
                <a:sym typeface="Courier New"/>
              </a:rPr>
              <a:t>while (h &lt; n) {</a:t>
            </a:r>
          </a:p>
          <a:p>
            <a:pPr rtl="0" lvl="0">
              <a:spcBef>
                <a:spcPts val="0"/>
              </a:spcBef>
              <a:buNone/>
            </a:pPr>
            <a:r>
              <a:rPr sz="2000" lang="en">
                <a:solidFill>
                  <a:srgbClr val="1155CC"/>
                </a:solidFill>
                <a:latin typeface="Courier New"/>
                <a:ea typeface="Courier New"/>
                <a:cs typeface="Courier New"/>
                <a:sym typeface="Courier New"/>
              </a:rPr>
              <a:t>   Swap b[h] with min</a:t>
            </a:r>
          </a:p>
          <a:p>
            <a:pPr rtl="0" lvl="0">
              <a:spcBef>
                <a:spcPts val="0"/>
              </a:spcBef>
              <a:buNone/>
            </a:pPr>
            <a:r>
              <a:rPr sz="2000" lang="en">
                <a:solidFill>
                  <a:srgbClr val="1155CC"/>
                </a:solidFill>
                <a:latin typeface="Courier New"/>
                <a:ea typeface="Courier New"/>
                <a:cs typeface="Courier New"/>
                <a:sym typeface="Courier New"/>
              </a:rPr>
              <a:t>      value in b[h..n-1];</a:t>
            </a:r>
          </a:p>
          <a:p>
            <a:pPr rtl="0" lvl="0">
              <a:spcBef>
                <a:spcPts val="0"/>
              </a:spcBef>
              <a:buNone/>
            </a:pPr>
            <a:r>
              <a:rPr sz="2000" lang="en">
                <a:solidFill>
                  <a:srgbClr val="1155CC"/>
                </a:solidFill>
                <a:latin typeface="Courier New"/>
                <a:ea typeface="Courier New"/>
                <a:cs typeface="Courier New"/>
                <a:sym typeface="Courier New"/>
              </a:rPr>
              <a:t>   h= h+1;</a:t>
            </a:r>
          </a:p>
          <a:p>
            <a:pPr rtl="0" lvl="0">
              <a:spcBef>
                <a:spcPts val="0"/>
              </a:spcBef>
              <a:buNone/>
            </a:pPr>
            <a:r>
              <a:rPr sz="2000" lang="en">
                <a:solidFill>
                  <a:srgbClr val="1155CC"/>
                </a:solidFill>
                <a:latin typeface="Courier New"/>
                <a:ea typeface="Courier New"/>
                <a:cs typeface="Courier New"/>
                <a:sym typeface="Courier New"/>
              </a:rPr>
              <a:t>}</a:t>
            </a:r>
          </a:p>
          <a:p>
            <a:pPr rtl="0" lvl="0">
              <a:spcBef>
                <a:spcPts val="0"/>
              </a:spcBef>
              <a:buNone/>
            </a:pPr>
            <a:r>
              <a:t/>
            </a:r>
            <a:endParaRPr sz="2200"/>
          </a:p>
          <a:p>
            <a:pPr rtl="0" lvl="0">
              <a:spcBef>
                <a:spcPts val="0"/>
              </a:spcBef>
              <a:buNone/>
            </a:pPr>
            <a:r>
              <a:t/>
            </a:r>
            <a:endParaRPr sz="2200"/>
          </a:p>
          <a:p>
            <a:pPr rtl="0" lvl="0">
              <a:spcBef>
                <a:spcPts val="0"/>
              </a:spcBef>
              <a:buNone/>
            </a:pPr>
            <a:r>
              <a:t/>
            </a:r>
            <a:endParaRPr sz="2200"/>
          </a:p>
        </p:txBody>
      </p:sp>
      <p:sp>
        <p:nvSpPr>
          <p:cNvPr id="208" name="Shape 208"/>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grpSp>
        <p:nvGrpSpPr>
          <p:cNvPr id="209" name="Shape 209"/>
          <p:cNvGrpSpPr/>
          <p:nvPr/>
        </p:nvGrpSpPr>
        <p:grpSpPr>
          <a:xfrm>
            <a:off y="3883550" x="509150"/>
            <a:ext cy="953425" cx="4287950"/>
            <a:chOff y="3731150" x="1423550"/>
            <a:chExt cy="953425" cx="4287950"/>
          </a:xfrm>
        </p:grpSpPr>
        <p:sp>
          <p:nvSpPr>
            <p:cNvPr id="210" name="Shape 210"/>
            <p:cNvSpPr txBox="1"/>
            <p:nvPr/>
          </p:nvSpPr>
          <p:spPr>
            <a:xfrm>
              <a:off y="4156850" x="2838500"/>
              <a:ext cy="513300" cx="25007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sorted   ?    </a:t>
              </a:r>
            </a:p>
          </p:txBody>
        </p:sp>
        <p:sp>
          <p:nvSpPr>
            <p:cNvPr id="211" name="Shape 211"/>
            <p:cNvSpPr txBox="1"/>
            <p:nvPr/>
          </p:nvSpPr>
          <p:spPr>
            <a:xfrm>
              <a:off y="4156850" x="1423550"/>
              <a:ext cy="513300" cx="1572899"/>
            </a:xfrm>
            <a:prstGeom prst="rect">
              <a:avLst/>
            </a:prstGeom>
            <a:noFill/>
            <a:ln>
              <a:noFill/>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inv P: b</a:t>
              </a:r>
            </a:p>
          </p:txBody>
        </p:sp>
        <p:sp>
          <p:nvSpPr>
            <p:cNvPr id="212" name="Shape 212"/>
            <p:cNvSpPr txBox="1"/>
            <p:nvPr/>
          </p:nvSpPr>
          <p:spPr>
            <a:xfrm>
              <a:off y="3795900" x="283848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213" name="Shape 213"/>
            <p:cNvSpPr txBox="1"/>
            <p:nvPr/>
          </p:nvSpPr>
          <p:spPr>
            <a:xfrm>
              <a:off y="3731150" x="53773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n</a:t>
              </a:r>
            </a:p>
          </p:txBody>
        </p:sp>
        <p:sp>
          <p:nvSpPr>
            <p:cNvPr id="214" name="Shape 214"/>
            <p:cNvSpPr txBox="1"/>
            <p:nvPr/>
          </p:nvSpPr>
          <p:spPr>
            <a:xfrm>
              <a:off y="3731150" x="426905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cxnSp>
          <p:nvCxnSpPr>
            <p:cNvPr id="215" name="Shape 215"/>
            <p:cNvCxnSpPr/>
            <p:nvPr/>
          </p:nvCxnSpPr>
          <p:spPr>
            <a:xfrm>
              <a:off y="4173675" x="4230825"/>
              <a:ext cy="510900" cx="0"/>
            </a:xfrm>
            <a:prstGeom prst="straightConnector1">
              <a:avLst/>
            </a:prstGeom>
            <a:noFill/>
            <a:ln w="19050" cap="flat">
              <a:solidFill>
                <a:schemeClr val="dk2"/>
              </a:solidFill>
              <a:prstDash val="solid"/>
              <a:round/>
              <a:headEnd w="lg" len="lg" type="none"/>
              <a:tailEnd w="lg" len="lg" type="none"/>
            </a:ln>
          </p:spPr>
        </p:cxnSp>
      </p:grpSp>
      <p:sp>
        <p:nvSpPr>
          <p:cNvPr id="216" name="Shape 216"/>
          <p:cNvSpPr txBox="1"/>
          <p:nvPr/>
        </p:nvSpPr>
        <p:spPr>
          <a:xfrm>
            <a:off y="1469150" x="4246050"/>
            <a:ext cy="2710200" cx="4842299"/>
          </a:xfrm>
          <a:prstGeom prst="rect">
            <a:avLst/>
          </a:prstGeom>
          <a:noFill/>
          <a:ln>
            <a:noFill/>
          </a:ln>
        </p:spPr>
        <p:txBody>
          <a:bodyPr bIns="91425" rIns="91425" lIns="91425" tIns="91425" anchor="t" anchorCtr="0">
            <a:noAutofit/>
          </a:bodyPr>
          <a:lstStyle/>
          <a:p>
            <a:pPr rtl="0" lvl="0">
              <a:spcBef>
                <a:spcPts val="0"/>
              </a:spcBef>
              <a:buNone/>
            </a:pPr>
            <a:r>
              <a:rPr sz="2000" lang="en"/>
              <a:t>To find the min value of b[h..n-1] takes time proportional to  n - h.</a:t>
            </a:r>
          </a:p>
          <a:p>
            <a:pPr rtl="0" lvl="0">
              <a:spcBef>
                <a:spcPts val="0"/>
              </a:spcBef>
              <a:buNone/>
            </a:pPr>
            <a:r>
              <a:t/>
            </a:r>
            <a:endParaRPr sz="2000"/>
          </a:p>
          <a:p>
            <a:pPr rtl="0" lvl="0">
              <a:spcBef>
                <a:spcPts val="0"/>
              </a:spcBef>
              <a:buNone/>
            </a:pPr>
            <a:r>
              <a:rPr sz="2000" lang="en"/>
              <a:t>n + (n-1) + … + 3 + 2 + 1  = n (n-1) / 2</a:t>
            </a:r>
          </a:p>
          <a:p>
            <a:pPr rtl="0" lvl="0">
              <a:spcBef>
                <a:spcPts val="0"/>
              </a:spcBef>
              <a:buNone/>
            </a:pPr>
            <a:r>
              <a:t/>
            </a:r>
            <a:endParaRPr sz="2000"/>
          </a:p>
          <a:p>
            <a:pPr rtl="0" lvl="0">
              <a:spcBef>
                <a:spcPts val="0"/>
              </a:spcBef>
              <a:buNone/>
            </a:pPr>
            <a:r>
              <a:rPr sz="2000" lang="en"/>
              <a:t>Worst-case and average case time:</a:t>
            </a:r>
          </a:p>
          <a:p>
            <a:pPr rtl="0" lvl="0">
              <a:spcBef>
                <a:spcPts val="0"/>
              </a:spcBef>
              <a:buNone/>
            </a:pPr>
            <a:r>
              <a:rPr sz="2000" lang="en"/>
              <a:t>proportional to n^2</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0" name="Shape 220"/>
        <p:cNvGrpSpPr/>
        <p:nvPr/>
      </p:nvGrpSpPr>
      <p:grpSpPr>
        <a:xfrm>
          <a:off y="0" x="0"/>
          <a:ext cy="0" cx="0"/>
          <a:chOff y="0" x="0"/>
          <a:chExt cy="0" cx="0"/>
        </a:xfrm>
      </p:grpSpPr>
      <p:sp>
        <p:nvSpPr>
          <p:cNvPr id="221" name="Shape 221"/>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Quicksort of b[0..n-1]</a:t>
            </a:r>
          </a:p>
        </p:txBody>
      </p:sp>
      <p:sp>
        <p:nvSpPr>
          <p:cNvPr id="222" name="Shape 222"/>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sp>
        <p:nvSpPr>
          <p:cNvPr id="223" name="Shape 223"/>
          <p:cNvSpPr txBox="1"/>
          <p:nvPr/>
        </p:nvSpPr>
        <p:spPr>
          <a:xfrm>
            <a:off y="1211275" x="2012100"/>
            <a:ext cy="1625100" cx="5119799"/>
          </a:xfrm>
          <a:prstGeom prst="rect">
            <a:avLst/>
          </a:prstGeom>
          <a:noFill/>
          <a:ln>
            <a:noFill/>
          </a:ln>
        </p:spPr>
        <p:txBody>
          <a:bodyPr bIns="91425" rIns="91425" lIns="91425" tIns="91425" anchor="t" anchorCtr="0">
            <a:noAutofit/>
          </a:bodyPr>
          <a:lstStyle/>
          <a:p>
            <a:pPr rtl="0" lvl="0">
              <a:spcBef>
                <a:spcPts val="0"/>
              </a:spcBef>
              <a:buNone/>
            </a:pPr>
            <a:r>
              <a:rPr sz="2000" lang="en"/>
              <a:t>partition(b, h, k) takes time proportional to size of b[h..k]</a:t>
            </a:r>
          </a:p>
          <a:p>
            <a:pPr rtl="0" lvl="0">
              <a:spcBef>
                <a:spcPts val="0"/>
              </a:spcBef>
              <a:buNone/>
            </a:pPr>
            <a:r>
              <a:t/>
            </a:r>
            <a:endParaRPr sz="2000"/>
          </a:p>
          <a:p>
            <a:pPr rtl="0" lvl="0">
              <a:spcBef>
                <a:spcPts val="0"/>
              </a:spcBef>
              <a:buNone/>
            </a:pPr>
            <a:r>
              <a:rPr sz="2000" lang="en"/>
              <a:t>Best-case time: partition makes both sides equal length</a:t>
            </a:r>
          </a:p>
        </p:txBody>
      </p:sp>
      <p:grpSp>
        <p:nvGrpSpPr>
          <p:cNvPr id="224" name="Shape 224"/>
          <p:cNvGrpSpPr/>
          <p:nvPr/>
        </p:nvGrpSpPr>
        <p:grpSpPr>
          <a:xfrm>
            <a:off y="2836375" x="3861437"/>
            <a:ext cy="500400" cx="4589425"/>
            <a:chOff y="2836400" x="4121725"/>
            <a:chExt cy="500400" cx="4589425"/>
          </a:xfrm>
        </p:grpSpPr>
        <p:sp>
          <p:nvSpPr>
            <p:cNvPr id="225" name="Shape 225"/>
            <p:cNvSpPr txBox="1"/>
            <p:nvPr/>
          </p:nvSpPr>
          <p:spPr>
            <a:xfrm>
              <a:off y="3023600" x="4121725"/>
              <a:ext cy="189000" cx="2526599"/>
            </a:xfrm>
            <a:prstGeom prst="rect">
              <a:avLst/>
            </a:prstGeom>
            <a:noFill/>
            <a:ln w="19050" cap="flat">
              <a:solidFill>
                <a:srgbClr val="000000"/>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2000" lang="en"/>
                <a:t> </a:t>
              </a:r>
            </a:p>
          </p:txBody>
        </p:sp>
        <p:sp>
          <p:nvSpPr>
            <p:cNvPr id="226" name="Shape 226"/>
            <p:cNvSpPr txBox="1"/>
            <p:nvPr/>
          </p:nvSpPr>
          <p:spPr>
            <a:xfrm>
              <a:off y="2836400" x="6774650"/>
              <a:ext cy="500400" cx="1936500"/>
            </a:xfrm>
            <a:prstGeom prst="rect">
              <a:avLst/>
            </a:prstGeom>
            <a:noFill/>
            <a:ln>
              <a:noFill/>
            </a:ln>
          </p:spPr>
          <p:txBody>
            <a:bodyPr bIns="91425" rIns="91425" lIns="91425" tIns="91425" anchor="t" anchorCtr="0">
              <a:noAutofit/>
            </a:bodyPr>
            <a:lstStyle/>
            <a:p>
              <a:pPr rtl="0" lvl="0">
                <a:spcBef>
                  <a:spcPts val="0"/>
                </a:spcBef>
                <a:buNone/>
              </a:pPr>
              <a:r>
                <a:rPr sz="1800" lang="en"/>
                <a:t>time n to partition</a:t>
              </a:r>
            </a:p>
          </p:txBody>
        </p:sp>
      </p:grpSp>
      <p:grpSp>
        <p:nvGrpSpPr>
          <p:cNvPr id="227" name="Shape 227"/>
          <p:cNvGrpSpPr/>
          <p:nvPr/>
        </p:nvGrpSpPr>
        <p:grpSpPr>
          <a:xfrm>
            <a:off y="3254075" x="3861437"/>
            <a:ext cy="500400" cx="4589425"/>
            <a:chOff y="4055950" x="4121725"/>
            <a:chExt cy="500400" cx="4589425"/>
          </a:xfrm>
        </p:grpSpPr>
        <p:grpSp>
          <p:nvGrpSpPr>
            <p:cNvPr id="228" name="Shape 228"/>
            <p:cNvGrpSpPr/>
            <p:nvPr/>
          </p:nvGrpSpPr>
          <p:grpSpPr>
            <a:xfrm>
              <a:off y="4055950" x="4121725"/>
              <a:ext cy="500400" cx="4589425"/>
              <a:chOff y="3358025" x="4121725"/>
              <a:chExt cy="500400" cx="4589425"/>
            </a:xfrm>
          </p:grpSpPr>
          <p:sp>
            <p:nvSpPr>
              <p:cNvPr id="229" name="Shape 229"/>
              <p:cNvSpPr txBox="1"/>
              <p:nvPr/>
            </p:nvSpPr>
            <p:spPr>
              <a:xfrm>
                <a:off y="3513725" x="4121725"/>
                <a:ext cy="189000" cx="2526599"/>
              </a:xfrm>
              <a:prstGeom prst="rect">
                <a:avLst/>
              </a:prstGeom>
              <a:noFill/>
              <a:ln w="19050" cap="flat">
                <a:solidFill>
                  <a:srgbClr val="000000"/>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2000" lang="en"/>
                  <a:t> </a:t>
                </a:r>
              </a:p>
            </p:txBody>
          </p:sp>
          <p:sp>
            <p:nvSpPr>
              <p:cNvPr id="230" name="Shape 230"/>
              <p:cNvSpPr txBox="1"/>
              <p:nvPr/>
            </p:nvSpPr>
            <p:spPr>
              <a:xfrm>
                <a:off y="3358025" x="6774650"/>
                <a:ext cy="500400" cx="1936500"/>
              </a:xfrm>
              <a:prstGeom prst="rect">
                <a:avLst/>
              </a:prstGeom>
              <a:noFill/>
              <a:ln>
                <a:noFill/>
              </a:ln>
            </p:spPr>
            <p:txBody>
              <a:bodyPr bIns="91425" rIns="91425" lIns="91425" tIns="91425" anchor="t" anchorCtr="0">
                <a:noAutofit/>
              </a:bodyPr>
              <a:lstStyle/>
              <a:p>
                <a:pPr rtl="0" lvl="0">
                  <a:spcBef>
                    <a:spcPts val="0"/>
                  </a:spcBef>
                  <a:buNone/>
                </a:pPr>
                <a:r>
                  <a:rPr sz="1800" lang="en"/>
                  <a:t>time n to partition</a:t>
                </a:r>
              </a:p>
            </p:txBody>
          </p:sp>
        </p:grpSp>
        <p:cxnSp>
          <p:nvCxnSpPr>
            <p:cNvPr id="231" name="Shape 231"/>
            <p:cNvCxnSpPr/>
            <p:nvPr/>
          </p:nvCxnSpPr>
          <p:spPr>
            <a:xfrm>
              <a:off y="4211650" x="5308825"/>
              <a:ext cy="189000" cx="0"/>
            </a:xfrm>
            <a:prstGeom prst="straightConnector1">
              <a:avLst/>
            </a:prstGeom>
            <a:noFill/>
            <a:ln w="19050" cap="flat">
              <a:solidFill>
                <a:schemeClr val="dk2"/>
              </a:solidFill>
              <a:prstDash val="solid"/>
              <a:round/>
              <a:headEnd w="lg" len="lg" type="none"/>
              <a:tailEnd w="lg" len="lg" type="none"/>
            </a:ln>
          </p:spPr>
        </p:cxnSp>
        <p:cxnSp>
          <p:nvCxnSpPr>
            <p:cNvPr id="232" name="Shape 232"/>
            <p:cNvCxnSpPr/>
            <p:nvPr/>
          </p:nvCxnSpPr>
          <p:spPr>
            <a:xfrm>
              <a:off y="4211650" x="5385025"/>
              <a:ext cy="189000" cx="0"/>
            </a:xfrm>
            <a:prstGeom prst="straightConnector1">
              <a:avLst/>
            </a:prstGeom>
            <a:noFill/>
            <a:ln w="19050" cap="flat">
              <a:solidFill>
                <a:schemeClr val="dk2"/>
              </a:solidFill>
              <a:prstDash val="solid"/>
              <a:round/>
              <a:headEnd w="lg" len="lg" type="none"/>
              <a:tailEnd w="lg" len="lg" type="none"/>
            </a:ln>
          </p:spPr>
        </p:cxnSp>
      </p:grpSp>
      <p:grpSp>
        <p:nvGrpSpPr>
          <p:cNvPr id="233" name="Shape 233"/>
          <p:cNvGrpSpPr/>
          <p:nvPr/>
        </p:nvGrpSpPr>
        <p:grpSpPr>
          <a:xfrm>
            <a:off y="3711275" x="3861437"/>
            <a:ext cy="500400" cx="4589425"/>
            <a:chOff y="3711300" x="4121725"/>
            <a:chExt cy="500400" cx="4589425"/>
          </a:xfrm>
        </p:grpSpPr>
        <p:grpSp>
          <p:nvGrpSpPr>
            <p:cNvPr id="234" name="Shape 234"/>
            <p:cNvGrpSpPr/>
            <p:nvPr/>
          </p:nvGrpSpPr>
          <p:grpSpPr>
            <a:xfrm>
              <a:off y="3867000" x="4673275"/>
              <a:ext cy="189000" cx="88350"/>
              <a:chOff y="4301700" x="3123275"/>
              <a:chExt cy="189000" cx="88350"/>
            </a:xfrm>
          </p:grpSpPr>
          <p:cxnSp>
            <p:nvCxnSpPr>
              <p:cNvPr id="235" name="Shape 235"/>
              <p:cNvCxnSpPr/>
              <p:nvPr/>
            </p:nvCxnSpPr>
            <p:spPr>
              <a:xfrm>
                <a:off y="4301700" x="3211625"/>
                <a:ext cy="189000" cx="0"/>
              </a:xfrm>
              <a:prstGeom prst="straightConnector1">
                <a:avLst/>
              </a:prstGeom>
              <a:noFill/>
              <a:ln w="19050" cap="flat">
                <a:solidFill>
                  <a:schemeClr val="dk2"/>
                </a:solidFill>
                <a:prstDash val="solid"/>
                <a:round/>
                <a:headEnd w="lg" len="lg" type="none"/>
                <a:tailEnd w="lg" len="lg" type="none"/>
              </a:ln>
            </p:spPr>
          </p:cxnSp>
          <p:cxnSp>
            <p:nvCxnSpPr>
              <p:cNvPr id="236" name="Shape 236"/>
              <p:cNvCxnSpPr/>
              <p:nvPr/>
            </p:nvCxnSpPr>
            <p:spPr>
              <a:xfrm>
                <a:off y="4301700" x="3123275"/>
                <a:ext cy="189000" cx="0"/>
              </a:xfrm>
              <a:prstGeom prst="straightConnector1">
                <a:avLst/>
              </a:prstGeom>
              <a:noFill/>
              <a:ln w="19050" cap="flat">
                <a:solidFill>
                  <a:schemeClr val="dk2"/>
                </a:solidFill>
                <a:prstDash val="solid"/>
                <a:round/>
                <a:headEnd w="lg" len="lg" type="none"/>
                <a:tailEnd w="lg" len="lg" type="none"/>
              </a:ln>
            </p:spPr>
          </p:cxnSp>
        </p:grpSp>
        <p:grpSp>
          <p:nvGrpSpPr>
            <p:cNvPr id="237" name="Shape 237"/>
            <p:cNvGrpSpPr/>
            <p:nvPr/>
          </p:nvGrpSpPr>
          <p:grpSpPr>
            <a:xfrm>
              <a:off y="3711300" x="4121725"/>
              <a:ext cy="500400" cx="4589425"/>
              <a:chOff y="4055950" x="4121725"/>
              <a:chExt cy="500400" cx="4589425"/>
            </a:xfrm>
          </p:grpSpPr>
          <p:grpSp>
            <p:nvGrpSpPr>
              <p:cNvPr id="238" name="Shape 238"/>
              <p:cNvGrpSpPr/>
              <p:nvPr/>
            </p:nvGrpSpPr>
            <p:grpSpPr>
              <a:xfrm>
                <a:off y="4055950" x="4121725"/>
                <a:ext cy="500400" cx="4589425"/>
                <a:chOff y="3358025" x="4121725"/>
                <a:chExt cy="500400" cx="4589425"/>
              </a:xfrm>
            </p:grpSpPr>
            <p:sp>
              <p:nvSpPr>
                <p:cNvPr id="239" name="Shape 239"/>
                <p:cNvSpPr txBox="1"/>
                <p:nvPr/>
              </p:nvSpPr>
              <p:spPr>
                <a:xfrm>
                  <a:off y="3513725" x="4121725"/>
                  <a:ext cy="189000" cx="2526599"/>
                </a:xfrm>
                <a:prstGeom prst="rect">
                  <a:avLst/>
                </a:prstGeom>
                <a:noFill/>
                <a:ln w="19050" cap="flat">
                  <a:solidFill>
                    <a:srgbClr val="000000"/>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2000" lang="en"/>
                    <a:t> </a:t>
                  </a:r>
                </a:p>
              </p:txBody>
            </p:sp>
            <p:sp>
              <p:nvSpPr>
                <p:cNvPr id="240" name="Shape 240"/>
                <p:cNvSpPr txBox="1"/>
                <p:nvPr/>
              </p:nvSpPr>
              <p:spPr>
                <a:xfrm>
                  <a:off y="3358025" x="6774650"/>
                  <a:ext cy="500400" cx="1936500"/>
                </a:xfrm>
                <a:prstGeom prst="rect">
                  <a:avLst/>
                </a:prstGeom>
                <a:noFill/>
                <a:ln>
                  <a:noFill/>
                </a:ln>
              </p:spPr>
              <p:txBody>
                <a:bodyPr bIns="91425" rIns="91425" lIns="91425" tIns="91425" anchor="t" anchorCtr="0">
                  <a:noAutofit/>
                </a:bodyPr>
                <a:lstStyle/>
                <a:p>
                  <a:pPr rtl="0" lvl="0">
                    <a:spcBef>
                      <a:spcPts val="0"/>
                    </a:spcBef>
                    <a:buNone/>
                  </a:pPr>
                  <a:r>
                    <a:rPr sz="1800" lang="en"/>
                    <a:t>time n to partition</a:t>
                  </a:r>
                </a:p>
              </p:txBody>
            </p:sp>
          </p:grpSp>
          <p:cxnSp>
            <p:nvCxnSpPr>
              <p:cNvPr id="241" name="Shape 241"/>
              <p:cNvCxnSpPr/>
              <p:nvPr/>
            </p:nvCxnSpPr>
            <p:spPr>
              <a:xfrm>
                <a:off y="4211650" x="5308825"/>
                <a:ext cy="189000" cx="0"/>
              </a:xfrm>
              <a:prstGeom prst="straightConnector1">
                <a:avLst/>
              </a:prstGeom>
              <a:noFill/>
              <a:ln w="19050" cap="flat">
                <a:solidFill>
                  <a:schemeClr val="dk2"/>
                </a:solidFill>
                <a:prstDash val="solid"/>
                <a:round/>
                <a:headEnd w="lg" len="lg" type="none"/>
                <a:tailEnd w="lg" len="lg" type="none"/>
              </a:ln>
            </p:spPr>
          </p:cxnSp>
          <p:cxnSp>
            <p:nvCxnSpPr>
              <p:cNvPr id="242" name="Shape 242"/>
              <p:cNvCxnSpPr/>
              <p:nvPr/>
            </p:nvCxnSpPr>
            <p:spPr>
              <a:xfrm>
                <a:off y="4211650" x="5385025"/>
                <a:ext cy="189000" cx="0"/>
              </a:xfrm>
              <a:prstGeom prst="straightConnector1">
                <a:avLst/>
              </a:prstGeom>
              <a:noFill/>
              <a:ln w="19050" cap="flat">
                <a:solidFill>
                  <a:schemeClr val="dk2"/>
                </a:solidFill>
                <a:prstDash val="solid"/>
                <a:round/>
                <a:headEnd w="lg" len="lg" type="none"/>
                <a:tailEnd w="lg" len="lg" type="none"/>
              </a:ln>
            </p:spPr>
          </p:cxnSp>
        </p:grpSp>
        <p:grpSp>
          <p:nvGrpSpPr>
            <p:cNvPr id="243" name="Shape 243"/>
            <p:cNvGrpSpPr/>
            <p:nvPr/>
          </p:nvGrpSpPr>
          <p:grpSpPr>
            <a:xfrm>
              <a:off y="3867000" x="5951325"/>
              <a:ext cy="189000" cx="88350"/>
              <a:chOff y="4301700" x="3123275"/>
              <a:chExt cy="189000" cx="88350"/>
            </a:xfrm>
          </p:grpSpPr>
          <p:cxnSp>
            <p:nvCxnSpPr>
              <p:cNvPr id="244" name="Shape 244"/>
              <p:cNvCxnSpPr/>
              <p:nvPr/>
            </p:nvCxnSpPr>
            <p:spPr>
              <a:xfrm>
                <a:off y="4301700" x="3211625"/>
                <a:ext cy="189000" cx="0"/>
              </a:xfrm>
              <a:prstGeom prst="straightConnector1">
                <a:avLst/>
              </a:prstGeom>
              <a:noFill/>
              <a:ln w="19050" cap="flat">
                <a:solidFill>
                  <a:schemeClr val="dk2"/>
                </a:solidFill>
                <a:prstDash val="solid"/>
                <a:round/>
                <a:headEnd w="lg" len="lg" type="none"/>
                <a:tailEnd w="lg" len="lg" type="none"/>
              </a:ln>
            </p:spPr>
          </p:cxnSp>
          <p:cxnSp>
            <p:nvCxnSpPr>
              <p:cNvPr id="245" name="Shape 245"/>
              <p:cNvCxnSpPr/>
              <p:nvPr/>
            </p:nvCxnSpPr>
            <p:spPr>
              <a:xfrm>
                <a:off y="4301700" x="3123275"/>
                <a:ext cy="189000" cx="0"/>
              </a:xfrm>
              <a:prstGeom prst="straightConnector1">
                <a:avLst/>
              </a:prstGeom>
              <a:noFill/>
              <a:ln w="19050" cap="flat">
                <a:solidFill>
                  <a:schemeClr val="dk2"/>
                </a:solidFill>
                <a:prstDash val="solid"/>
                <a:round/>
                <a:headEnd w="lg" len="lg" type="none"/>
                <a:tailEnd w="lg" len="lg" type="none"/>
              </a:ln>
            </p:spPr>
          </p:cxnSp>
        </p:grpSp>
      </p:grpSp>
      <p:grpSp>
        <p:nvGrpSpPr>
          <p:cNvPr id="246" name="Shape 246"/>
          <p:cNvGrpSpPr/>
          <p:nvPr/>
        </p:nvGrpSpPr>
        <p:grpSpPr>
          <a:xfrm>
            <a:off y="3022000" x="693137"/>
            <a:ext cy="1755975" cx="3062650"/>
            <a:chOff y="3030675" x="877225"/>
            <a:chExt cy="1755975" cx="3062650"/>
          </a:xfrm>
        </p:grpSpPr>
        <p:cxnSp>
          <p:nvCxnSpPr>
            <p:cNvPr id="247" name="Shape 247"/>
            <p:cNvCxnSpPr/>
            <p:nvPr/>
          </p:nvCxnSpPr>
          <p:spPr>
            <a:xfrm flipH="1">
              <a:off y="3030675" x="3931175"/>
              <a:ext cy="1567200" cx="8699"/>
            </a:xfrm>
            <a:prstGeom prst="straightConnector1">
              <a:avLst/>
            </a:prstGeom>
            <a:noFill/>
            <a:ln w="19050" cap="flat">
              <a:solidFill>
                <a:srgbClr val="1155CC"/>
              </a:solidFill>
              <a:prstDash val="solid"/>
              <a:round/>
              <a:headEnd w="lg" len="lg" type="none"/>
              <a:tailEnd w="lg" len="lg" type="triangle"/>
            </a:ln>
          </p:spPr>
        </p:cxnSp>
        <p:sp>
          <p:nvSpPr>
            <p:cNvPr id="248" name="Shape 248"/>
            <p:cNvSpPr txBox="1"/>
            <p:nvPr/>
          </p:nvSpPr>
          <p:spPr>
            <a:xfrm>
              <a:off y="4286250" x="877225"/>
              <a:ext cy="500400" cx="3001199"/>
            </a:xfrm>
            <a:prstGeom prst="rect">
              <a:avLst/>
            </a:prstGeom>
            <a:noFill/>
            <a:ln>
              <a:noFill/>
            </a:ln>
          </p:spPr>
          <p:txBody>
            <a:bodyPr bIns="91425" rIns="91425" lIns="91425" tIns="91425" anchor="t" anchorCtr="0">
              <a:noAutofit/>
            </a:bodyPr>
            <a:lstStyle/>
            <a:p>
              <a:pPr rtl="0" lvl="0">
                <a:spcBef>
                  <a:spcPts val="0"/>
                </a:spcBef>
                <a:buNone/>
              </a:pPr>
              <a:r>
                <a:rPr sz="1800" lang="en">
                  <a:solidFill>
                    <a:schemeClr val="accent1"/>
                  </a:solidFill>
                </a:rPr>
                <a:t>depth: proportional to log n</a:t>
              </a:r>
            </a:p>
          </p:txBody>
        </p:sp>
      </p:grpSp>
      <p:sp>
        <p:nvSpPr>
          <p:cNvPr id="249" name="Shape 249"/>
          <p:cNvSpPr txBox="1"/>
          <p:nvPr/>
        </p:nvSpPr>
        <p:spPr>
          <a:xfrm>
            <a:off y="4277575" x="4424062"/>
            <a:ext cy="500400" cx="2883599"/>
          </a:xfrm>
          <a:prstGeom prst="rect">
            <a:avLst/>
          </a:prstGeom>
          <a:noFill/>
          <a:ln>
            <a:noFill/>
          </a:ln>
        </p:spPr>
        <p:txBody>
          <a:bodyPr bIns="91425" rIns="91425" lIns="91425" tIns="91425" anchor="t" anchorCtr="0">
            <a:noAutofit/>
          </a:bodyPr>
          <a:lstStyle/>
          <a:p>
            <a:pPr rtl="0" lvl="0">
              <a:spcBef>
                <a:spcPts val="0"/>
              </a:spcBef>
              <a:buNone/>
            </a:pPr>
            <a:r>
              <a:rPr sz="1800" lang="en"/>
              <a:t>therefore: time n log n</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3" name="Shape 253"/>
        <p:cNvGrpSpPr/>
        <p:nvPr/>
      </p:nvGrpSpPr>
      <p:grpSpPr>
        <a:xfrm>
          <a:off y="0" x="0"/>
          <a:ext cy="0" cx="0"/>
          <a:chOff y="0" x="0"/>
          <a:chExt cy="0" cx="0"/>
        </a:xfrm>
      </p:grpSpPr>
      <p:sp>
        <p:nvSpPr>
          <p:cNvPr id="254" name="Shape 25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Quicksort of b[0..n-1]</a:t>
            </a:r>
          </a:p>
        </p:txBody>
      </p:sp>
      <p:sp>
        <p:nvSpPr>
          <p:cNvPr id="255" name="Shape 255"/>
          <p:cNvSpPr txBox="1"/>
          <p:nvPr/>
        </p:nvSpPr>
        <p:spPr>
          <a:xfrm>
            <a:off y="1474950" x="356775"/>
            <a:ext cy="2958599" cx="5800799"/>
          </a:xfrm>
          <a:prstGeom prst="rect">
            <a:avLst/>
          </a:prstGeom>
          <a:noFill/>
          <a:ln>
            <a:noFill/>
          </a:ln>
        </p:spPr>
        <p:txBody>
          <a:bodyPr bIns="91425" rIns="91425" lIns="91425" tIns="91425" anchor="t" anchorCtr="0">
            <a:noAutofit/>
          </a:bodyPr>
          <a:lstStyle/>
          <a:p>
            <a:pPr rtl="0" lvl="0" indent="0" marL="0">
              <a:spcBef>
                <a:spcPts val="0"/>
              </a:spcBef>
              <a:buNone/>
            </a:pPr>
            <a:r>
              <a:rPr sz="2000" lang="en">
                <a:solidFill>
                  <a:schemeClr val="accent6"/>
                </a:solidFill>
                <a:latin typeface="Courier New"/>
                <a:ea typeface="Courier New"/>
                <a:cs typeface="Courier New"/>
                <a:sym typeface="Courier New"/>
              </a:rPr>
              <a:t>/** Sort b[h..k] */</a:t>
            </a:r>
          </a:p>
          <a:p>
            <a:pPr rtl="0" lvl="0" indent="0" marL="0">
              <a:spcBef>
                <a:spcPts val="0"/>
              </a:spcBef>
              <a:buNone/>
            </a:pPr>
            <a:r>
              <a:rPr sz="2000" lang="en">
                <a:solidFill>
                  <a:srgbClr val="1155CC"/>
                </a:solidFill>
                <a:latin typeface="Courier New"/>
                <a:ea typeface="Courier New"/>
                <a:cs typeface="Courier New"/>
                <a:sym typeface="Courier New"/>
              </a:rPr>
              <a:t>void QS(int[] b, int h, int k) {</a:t>
            </a:r>
          </a:p>
          <a:p>
            <a:pPr rtl="0" lvl="0" indent="0" marL="0">
              <a:spcBef>
                <a:spcPts val="0"/>
              </a:spcBef>
              <a:buNone/>
            </a:pPr>
            <a:r>
              <a:rPr sz="2000" lang="en">
                <a:solidFill>
                  <a:srgbClr val="1155CC"/>
                </a:solidFill>
                <a:latin typeface="Courier New"/>
                <a:ea typeface="Courier New"/>
                <a:cs typeface="Courier New"/>
                <a:sym typeface="Courier New"/>
              </a:rPr>
              <a:t>  if (b[h..k] size &lt; 2)</a:t>
            </a:r>
          </a:p>
          <a:p>
            <a:pPr rtl="0" lvl="0" indent="0" marL="0">
              <a:spcBef>
                <a:spcPts val="0"/>
              </a:spcBef>
              <a:buNone/>
            </a:pPr>
            <a:r>
              <a:rPr sz="2000" lang="en">
                <a:solidFill>
                  <a:srgbClr val="1155CC"/>
                </a:solidFill>
                <a:latin typeface="Courier New"/>
                <a:ea typeface="Courier New"/>
                <a:cs typeface="Courier New"/>
                <a:sym typeface="Courier New"/>
              </a:rPr>
              <a:t>     return;</a:t>
            </a:r>
          </a:p>
          <a:p>
            <a:pPr rtl="0" lvl="0" indent="0" marL="0">
              <a:spcBef>
                <a:spcPts val="0"/>
              </a:spcBef>
              <a:buNone/>
            </a:pPr>
            <a:r>
              <a:rPr sz="2000" lang="en">
                <a:solidFill>
                  <a:srgbClr val="1155CC"/>
                </a:solidFill>
                <a:latin typeface="Courier New"/>
                <a:ea typeface="Courier New"/>
                <a:cs typeface="Courier New"/>
                <a:sym typeface="Courier New"/>
              </a:rPr>
              <a:t>  j= partition(b, h, k);</a:t>
            </a:r>
          </a:p>
          <a:p>
            <a:pPr rtl="0" lvl="0" indent="0" marL="0">
              <a:spcBef>
                <a:spcPts val="0"/>
              </a:spcBef>
              <a:buNone/>
            </a:pPr>
            <a:r>
              <a:rPr sz="2000" lang="en">
                <a:latin typeface="Courier New"/>
                <a:ea typeface="Courier New"/>
                <a:cs typeface="Courier New"/>
                <a:sym typeface="Courier New"/>
              </a:rPr>
              <a:t> </a:t>
            </a:r>
            <a:r>
              <a:rPr sz="2000" lang="en">
                <a:solidFill>
                  <a:schemeClr val="accent6"/>
                </a:solidFill>
                <a:latin typeface="Courier New"/>
                <a:ea typeface="Courier New"/>
                <a:cs typeface="Courier New"/>
                <a:sym typeface="Courier New"/>
              </a:rPr>
              <a:t> // b[h..j-1] &lt;= b[j] &lt;= b[j+1..k]</a:t>
            </a:r>
          </a:p>
          <a:p>
            <a:pPr rtl="0" lvl="0" indent="0" marL="0">
              <a:spcBef>
                <a:spcPts val="0"/>
              </a:spcBef>
              <a:buNone/>
            </a:pPr>
            <a:r>
              <a:rPr sz="2000" lang="en">
                <a:solidFill>
                  <a:srgbClr val="1155CC"/>
                </a:solidFill>
                <a:latin typeface="Courier New"/>
                <a:ea typeface="Courier New"/>
                <a:cs typeface="Courier New"/>
                <a:sym typeface="Courier New"/>
              </a:rPr>
              <a:t>  QS(h, j-1);</a:t>
            </a:r>
          </a:p>
          <a:p>
            <a:pPr rtl="0" lvl="0" indent="0" marL="0">
              <a:spcBef>
                <a:spcPts val="0"/>
              </a:spcBef>
              <a:buNone/>
            </a:pPr>
            <a:r>
              <a:rPr sz="2000" lang="en">
                <a:solidFill>
                  <a:srgbClr val="1155CC"/>
                </a:solidFill>
                <a:latin typeface="Courier New"/>
                <a:ea typeface="Courier New"/>
                <a:cs typeface="Courier New"/>
                <a:sym typeface="Courier New"/>
              </a:rPr>
              <a:t>  QS(j+1, k)</a:t>
            </a:r>
          </a:p>
          <a:p>
            <a:pPr rtl="0" lvl="0" indent="0" marL="0">
              <a:spcBef>
                <a:spcPts val="0"/>
              </a:spcBef>
              <a:buNone/>
            </a:pPr>
            <a:r>
              <a:rPr sz="2000" lang="en">
                <a:solidFill>
                  <a:srgbClr val="1155CC"/>
                </a:solidFill>
                <a:latin typeface="Courier New"/>
                <a:ea typeface="Courier New"/>
                <a:cs typeface="Courier New"/>
                <a:sym typeface="Courier New"/>
              </a:rPr>
              <a:t>}</a:t>
            </a:r>
          </a:p>
        </p:txBody>
      </p:sp>
      <p:sp>
        <p:nvSpPr>
          <p:cNvPr id="256" name="Shape 256"/>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sp>
        <p:nvSpPr>
          <p:cNvPr id="257" name="Shape 257"/>
          <p:cNvSpPr txBox="1"/>
          <p:nvPr/>
        </p:nvSpPr>
        <p:spPr>
          <a:xfrm>
            <a:off y="1557312" x="5865925"/>
            <a:ext cy="995700" cx="2883599"/>
          </a:xfrm>
          <a:prstGeom prst="rect">
            <a:avLst/>
          </a:prstGeom>
          <a:noFill/>
          <a:ln>
            <a:noFill/>
          </a:ln>
        </p:spPr>
        <p:txBody>
          <a:bodyPr bIns="91425" rIns="91425" lIns="91425" tIns="91425" anchor="t" anchorCtr="0">
            <a:noAutofit/>
          </a:bodyPr>
          <a:lstStyle/>
          <a:p>
            <a:pPr rtl="0" lvl="0">
              <a:spcBef>
                <a:spcPts val="0"/>
              </a:spcBef>
              <a:buNone/>
            </a:pPr>
            <a:r>
              <a:rPr sz="1800" lang="en"/>
              <a:t>Someone proved that the average or expected time for quicksort is n log n</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1" name="Shape 261"/>
        <p:cNvGrpSpPr/>
        <p:nvPr/>
      </p:nvGrpSpPr>
      <p:grpSpPr>
        <a:xfrm>
          <a:off y="0" x="0"/>
          <a:ext cy="0" cx="0"/>
          <a:chOff y="0" x="0"/>
          <a:chExt cy="0" cx="0"/>
        </a:xfrm>
      </p:grpSpPr>
      <p:sp>
        <p:nvSpPr>
          <p:cNvPr id="262" name="Shape 262"/>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Quicksort of b[0..n-1]</a:t>
            </a:r>
          </a:p>
        </p:txBody>
      </p:sp>
      <p:sp>
        <p:nvSpPr>
          <p:cNvPr id="263" name="Shape 26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sp>
        <p:nvSpPr>
          <p:cNvPr id="264" name="Shape 264"/>
          <p:cNvSpPr txBox="1"/>
          <p:nvPr/>
        </p:nvSpPr>
        <p:spPr>
          <a:xfrm>
            <a:off y="1293275" x="1085550"/>
            <a:ext cy="1056600" cx="6972900"/>
          </a:xfrm>
          <a:prstGeom prst="rect">
            <a:avLst/>
          </a:prstGeom>
          <a:noFill/>
          <a:ln>
            <a:noFill/>
          </a:ln>
        </p:spPr>
        <p:txBody>
          <a:bodyPr bIns="91425" rIns="91425" lIns="91425" tIns="91425" anchor="t" anchorCtr="0">
            <a:noAutofit/>
          </a:bodyPr>
          <a:lstStyle/>
          <a:p>
            <a:pPr rtl="0" lvl="0">
              <a:spcBef>
                <a:spcPts val="0"/>
              </a:spcBef>
              <a:buNone/>
            </a:pPr>
            <a:r>
              <a:rPr sz="2000" lang="en"/>
              <a:t>partition(b, h, k) takes time proportional to size of b[h..k]</a:t>
            </a:r>
          </a:p>
          <a:p>
            <a:pPr rtl="0" lvl="0">
              <a:spcBef>
                <a:spcPts val="0"/>
              </a:spcBef>
              <a:buNone/>
            </a:pPr>
            <a:r>
              <a:t/>
            </a:r>
            <a:endParaRPr sz="2000"/>
          </a:p>
          <a:p>
            <a:pPr rtl="0" lvl="0">
              <a:spcBef>
                <a:spcPts val="0"/>
              </a:spcBef>
              <a:buNone/>
            </a:pPr>
            <a:r>
              <a:rPr sz="2000" lang="en"/>
              <a:t>Worst-case time: partition makes one side empty</a:t>
            </a:r>
          </a:p>
        </p:txBody>
      </p:sp>
      <p:grpSp>
        <p:nvGrpSpPr>
          <p:cNvPr id="265" name="Shape 265"/>
          <p:cNvGrpSpPr/>
          <p:nvPr/>
        </p:nvGrpSpPr>
        <p:grpSpPr>
          <a:xfrm>
            <a:off y="2836350" x="2696150"/>
            <a:ext cy="500400" cx="4589425"/>
            <a:chOff y="2836400" x="4121725"/>
            <a:chExt cy="500400" cx="4589425"/>
          </a:xfrm>
        </p:grpSpPr>
        <p:sp>
          <p:nvSpPr>
            <p:cNvPr id="266" name="Shape 266"/>
            <p:cNvSpPr txBox="1"/>
            <p:nvPr/>
          </p:nvSpPr>
          <p:spPr>
            <a:xfrm>
              <a:off y="3023600" x="4121725"/>
              <a:ext cy="189000" cx="2526599"/>
            </a:xfrm>
            <a:prstGeom prst="rect">
              <a:avLst/>
            </a:prstGeom>
            <a:noFill/>
            <a:ln w="19050" cap="flat">
              <a:solidFill>
                <a:srgbClr val="000000"/>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2000" lang="en"/>
                <a:t> </a:t>
              </a:r>
            </a:p>
          </p:txBody>
        </p:sp>
        <p:sp>
          <p:nvSpPr>
            <p:cNvPr id="267" name="Shape 267"/>
            <p:cNvSpPr txBox="1"/>
            <p:nvPr/>
          </p:nvSpPr>
          <p:spPr>
            <a:xfrm>
              <a:off y="2836400" x="6774650"/>
              <a:ext cy="500400" cx="1936500"/>
            </a:xfrm>
            <a:prstGeom prst="rect">
              <a:avLst/>
            </a:prstGeom>
            <a:noFill/>
            <a:ln>
              <a:noFill/>
            </a:ln>
          </p:spPr>
          <p:txBody>
            <a:bodyPr bIns="91425" rIns="91425" lIns="91425" tIns="91425" anchor="t" anchorCtr="0">
              <a:noAutofit/>
            </a:bodyPr>
            <a:lstStyle/>
            <a:p>
              <a:pPr rtl="0" lvl="0">
                <a:spcBef>
                  <a:spcPts val="0"/>
                </a:spcBef>
                <a:buNone/>
              </a:pPr>
              <a:r>
                <a:rPr sz="1800" lang="en"/>
                <a:t>time n to partition</a:t>
              </a:r>
            </a:p>
          </p:txBody>
        </p:sp>
      </p:grpSp>
      <p:grpSp>
        <p:nvGrpSpPr>
          <p:cNvPr id="268" name="Shape 268"/>
          <p:cNvGrpSpPr/>
          <p:nvPr/>
        </p:nvGrpSpPr>
        <p:grpSpPr>
          <a:xfrm>
            <a:off y="3021975" x="0"/>
            <a:ext cy="1755975" cx="2590500"/>
            <a:chOff y="3030675" x="1349375"/>
            <a:chExt cy="1755975" cx="2590500"/>
          </a:xfrm>
        </p:grpSpPr>
        <p:cxnSp>
          <p:nvCxnSpPr>
            <p:cNvPr id="269" name="Shape 269"/>
            <p:cNvCxnSpPr/>
            <p:nvPr/>
          </p:nvCxnSpPr>
          <p:spPr>
            <a:xfrm flipH="1">
              <a:off y="3030675" x="3931175"/>
              <a:ext cy="1567200" cx="8699"/>
            </a:xfrm>
            <a:prstGeom prst="straightConnector1">
              <a:avLst/>
            </a:prstGeom>
            <a:noFill/>
            <a:ln w="19050" cap="flat">
              <a:solidFill>
                <a:srgbClr val="1155CC"/>
              </a:solidFill>
              <a:prstDash val="solid"/>
              <a:round/>
              <a:headEnd w="lg" len="lg" type="none"/>
              <a:tailEnd w="lg" len="lg" type="triangle"/>
            </a:ln>
          </p:spPr>
        </p:cxnSp>
        <p:sp>
          <p:nvSpPr>
            <p:cNvPr id="270" name="Shape 270"/>
            <p:cNvSpPr txBox="1"/>
            <p:nvPr/>
          </p:nvSpPr>
          <p:spPr>
            <a:xfrm>
              <a:off y="4286250" x="1349375"/>
              <a:ext cy="500400" cx="2581799"/>
            </a:xfrm>
            <a:prstGeom prst="rect">
              <a:avLst/>
            </a:prstGeom>
            <a:noFill/>
            <a:ln>
              <a:noFill/>
            </a:ln>
          </p:spPr>
          <p:txBody>
            <a:bodyPr bIns="91425" rIns="91425" lIns="91425" tIns="91425" anchor="t" anchorCtr="0">
              <a:noAutofit/>
            </a:bodyPr>
            <a:lstStyle/>
            <a:p>
              <a:pPr rtl="0" lvl="0">
                <a:spcBef>
                  <a:spcPts val="0"/>
                </a:spcBef>
                <a:buNone/>
              </a:pPr>
              <a:r>
                <a:rPr sz="1800" lang="en">
                  <a:solidFill>
                    <a:schemeClr val="accent1"/>
                  </a:solidFill>
                </a:rPr>
                <a:t>depth: proportional to n</a:t>
              </a:r>
            </a:p>
          </p:txBody>
        </p:sp>
      </p:grpSp>
      <p:sp>
        <p:nvSpPr>
          <p:cNvPr id="271" name="Shape 271"/>
          <p:cNvSpPr txBox="1"/>
          <p:nvPr/>
        </p:nvSpPr>
        <p:spPr>
          <a:xfrm>
            <a:off y="4277550" x="3258775"/>
            <a:ext cy="500400" cx="2883599"/>
          </a:xfrm>
          <a:prstGeom prst="rect">
            <a:avLst/>
          </a:prstGeom>
          <a:noFill/>
          <a:ln>
            <a:noFill/>
          </a:ln>
        </p:spPr>
        <p:txBody>
          <a:bodyPr bIns="91425" rIns="91425" lIns="91425" tIns="91425" anchor="t" anchorCtr="0">
            <a:noAutofit/>
          </a:bodyPr>
          <a:lstStyle/>
          <a:p>
            <a:pPr rtl="0" lvl="0">
              <a:spcBef>
                <a:spcPts val="0"/>
              </a:spcBef>
              <a:buNone/>
            </a:pPr>
            <a:r>
              <a:rPr sz="1800" lang="en"/>
              <a:t>therefore: time n^2</a:t>
            </a:r>
          </a:p>
        </p:txBody>
      </p:sp>
      <p:grpSp>
        <p:nvGrpSpPr>
          <p:cNvPr id="272" name="Shape 272"/>
          <p:cNvGrpSpPr/>
          <p:nvPr/>
        </p:nvGrpSpPr>
        <p:grpSpPr>
          <a:xfrm>
            <a:off y="3254050" x="2696150"/>
            <a:ext cy="500400" cx="4792524"/>
            <a:chOff y="4055950" x="4121725"/>
            <a:chExt cy="500400" cx="4792524"/>
          </a:xfrm>
        </p:grpSpPr>
        <p:grpSp>
          <p:nvGrpSpPr>
            <p:cNvPr id="273" name="Shape 273"/>
            <p:cNvGrpSpPr/>
            <p:nvPr/>
          </p:nvGrpSpPr>
          <p:grpSpPr>
            <a:xfrm>
              <a:off y="4055950" x="4121725"/>
              <a:ext cy="500400" cx="4792524"/>
              <a:chOff y="3358025" x="4121725"/>
              <a:chExt cy="500400" cx="4792524"/>
            </a:xfrm>
          </p:grpSpPr>
          <p:sp>
            <p:nvSpPr>
              <p:cNvPr id="274" name="Shape 274"/>
              <p:cNvSpPr txBox="1"/>
              <p:nvPr/>
            </p:nvSpPr>
            <p:spPr>
              <a:xfrm>
                <a:off y="3513725" x="4121725"/>
                <a:ext cy="189000" cx="2526599"/>
              </a:xfrm>
              <a:prstGeom prst="rect">
                <a:avLst/>
              </a:prstGeom>
              <a:noFill/>
              <a:ln w="19050" cap="flat">
                <a:solidFill>
                  <a:srgbClr val="000000"/>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2000" lang="en"/>
                  <a:t> </a:t>
                </a:r>
              </a:p>
            </p:txBody>
          </p:sp>
          <p:sp>
            <p:nvSpPr>
              <p:cNvPr id="275" name="Shape 275"/>
              <p:cNvSpPr txBox="1"/>
              <p:nvPr/>
            </p:nvSpPr>
            <p:spPr>
              <a:xfrm>
                <a:off y="3358025" x="6774650"/>
                <a:ext cy="500400" cx="2139599"/>
              </a:xfrm>
              <a:prstGeom prst="rect">
                <a:avLst/>
              </a:prstGeom>
              <a:noFill/>
              <a:ln>
                <a:noFill/>
              </a:ln>
            </p:spPr>
            <p:txBody>
              <a:bodyPr bIns="91425" rIns="91425" lIns="91425" tIns="91425" anchor="t" anchorCtr="0">
                <a:noAutofit/>
              </a:bodyPr>
              <a:lstStyle/>
              <a:p>
                <a:pPr rtl="0" lvl="0">
                  <a:spcBef>
                    <a:spcPts val="0"/>
                  </a:spcBef>
                  <a:buNone/>
                </a:pPr>
                <a:r>
                  <a:rPr sz="1800" lang="en"/>
                  <a:t>time n-1 to partition</a:t>
                </a:r>
              </a:p>
            </p:txBody>
          </p:sp>
        </p:grpSp>
        <p:cxnSp>
          <p:nvCxnSpPr>
            <p:cNvPr id="276" name="Shape 276"/>
            <p:cNvCxnSpPr/>
            <p:nvPr/>
          </p:nvCxnSpPr>
          <p:spPr>
            <a:xfrm>
              <a:off y="4211650" x="4242025"/>
              <a:ext cy="189000" cx="0"/>
            </a:xfrm>
            <a:prstGeom prst="straightConnector1">
              <a:avLst/>
            </a:prstGeom>
            <a:noFill/>
            <a:ln w="19050" cap="flat">
              <a:solidFill>
                <a:schemeClr val="dk2"/>
              </a:solidFill>
              <a:prstDash val="solid"/>
              <a:round/>
              <a:headEnd w="lg" len="lg" type="none"/>
              <a:tailEnd w="lg" len="lg" type="none"/>
            </a:ln>
          </p:spPr>
        </p:cxnSp>
      </p:grpSp>
      <p:grpSp>
        <p:nvGrpSpPr>
          <p:cNvPr id="277" name="Shape 277"/>
          <p:cNvGrpSpPr/>
          <p:nvPr/>
        </p:nvGrpSpPr>
        <p:grpSpPr>
          <a:xfrm>
            <a:off y="3635050" x="2696150"/>
            <a:ext cy="500400" cx="4792524"/>
            <a:chOff y="4055950" x="4121725"/>
            <a:chExt cy="500400" cx="4792524"/>
          </a:xfrm>
        </p:grpSpPr>
        <p:grpSp>
          <p:nvGrpSpPr>
            <p:cNvPr id="278" name="Shape 278"/>
            <p:cNvGrpSpPr/>
            <p:nvPr/>
          </p:nvGrpSpPr>
          <p:grpSpPr>
            <a:xfrm>
              <a:off y="4055950" x="4121725"/>
              <a:ext cy="500400" cx="4792524"/>
              <a:chOff y="3358025" x="4121725"/>
              <a:chExt cy="500400" cx="4792524"/>
            </a:xfrm>
          </p:grpSpPr>
          <p:sp>
            <p:nvSpPr>
              <p:cNvPr id="279" name="Shape 279"/>
              <p:cNvSpPr txBox="1"/>
              <p:nvPr/>
            </p:nvSpPr>
            <p:spPr>
              <a:xfrm>
                <a:off y="3513725" x="4121725"/>
                <a:ext cy="189000" cx="2526599"/>
              </a:xfrm>
              <a:prstGeom prst="rect">
                <a:avLst/>
              </a:prstGeom>
              <a:noFill/>
              <a:ln w="19050" cap="flat">
                <a:solidFill>
                  <a:srgbClr val="000000"/>
                </a:solidFill>
                <a:prstDash val="solid"/>
                <a:round/>
                <a:headEnd w="med" len="med" type="none"/>
                <a:tailEnd w="med" len="med" type="none"/>
              </a:ln>
            </p:spPr>
            <p:txBody>
              <a:bodyPr bIns="91425" rIns="91425" lIns="91425" tIns="91425" anchor="t" anchorCtr="0">
                <a:noAutofit/>
              </a:bodyPr>
              <a:lstStyle/>
              <a:p>
                <a:pPr rtl="0" lvl="0">
                  <a:spcBef>
                    <a:spcPts val="0"/>
                  </a:spcBef>
                  <a:buNone/>
                </a:pPr>
                <a:r>
                  <a:rPr sz="2000" lang="en"/>
                  <a:t> </a:t>
                </a:r>
              </a:p>
            </p:txBody>
          </p:sp>
          <p:sp>
            <p:nvSpPr>
              <p:cNvPr id="280" name="Shape 280"/>
              <p:cNvSpPr txBox="1"/>
              <p:nvPr/>
            </p:nvSpPr>
            <p:spPr>
              <a:xfrm>
                <a:off y="3358025" x="6774650"/>
                <a:ext cy="500400" cx="2139599"/>
              </a:xfrm>
              <a:prstGeom prst="rect">
                <a:avLst/>
              </a:prstGeom>
              <a:noFill/>
              <a:ln>
                <a:noFill/>
              </a:ln>
            </p:spPr>
            <p:txBody>
              <a:bodyPr bIns="91425" rIns="91425" lIns="91425" tIns="91425" anchor="t" anchorCtr="0">
                <a:noAutofit/>
              </a:bodyPr>
              <a:lstStyle/>
              <a:p>
                <a:pPr rtl="0" lvl="0">
                  <a:spcBef>
                    <a:spcPts val="0"/>
                  </a:spcBef>
                  <a:buNone/>
                </a:pPr>
                <a:r>
                  <a:rPr sz="1800" lang="en"/>
                  <a:t>time n-2 to partition</a:t>
                </a:r>
              </a:p>
            </p:txBody>
          </p:sp>
        </p:grpSp>
        <p:cxnSp>
          <p:nvCxnSpPr>
            <p:cNvPr id="281" name="Shape 281"/>
            <p:cNvCxnSpPr/>
            <p:nvPr/>
          </p:nvCxnSpPr>
          <p:spPr>
            <a:xfrm>
              <a:off y="4211650" x="4242025"/>
              <a:ext cy="189000" cx="0"/>
            </a:xfrm>
            <a:prstGeom prst="straightConnector1">
              <a:avLst/>
            </a:prstGeom>
            <a:noFill/>
            <a:ln w="19050" cap="flat">
              <a:solidFill>
                <a:schemeClr val="dk2"/>
              </a:solidFill>
              <a:prstDash val="solid"/>
              <a:round/>
              <a:headEnd w="lg" len="lg" type="none"/>
              <a:tailEnd w="lg" len="lg" type="none"/>
            </a:ln>
          </p:spPr>
        </p:cxnSp>
      </p:grpSp>
      <p:cxnSp>
        <p:nvCxnSpPr>
          <p:cNvPr id="282" name="Shape 282"/>
          <p:cNvCxnSpPr/>
          <p:nvPr/>
        </p:nvCxnSpPr>
        <p:spPr>
          <a:xfrm>
            <a:off y="3790750" x="2934225"/>
            <a:ext cy="189000" cx="0"/>
          </a:xfrm>
          <a:prstGeom prst="straightConnector1">
            <a:avLst/>
          </a:prstGeom>
          <a:noFill/>
          <a:ln w="19050" cap="flat">
            <a:solidFill>
              <a:schemeClr val="dk2"/>
            </a:solidFill>
            <a:prstDash val="solid"/>
            <a:round/>
            <a:headEnd w="lg" len="lg" type="none"/>
            <a:tailEnd w="lg" len="lg" type="none"/>
          </a:ln>
        </p:spPr>
      </p:cxn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y="0" x="0"/>
          <a:ext cy="0" cx="0"/>
          <a:chOff y="0" x="0"/>
          <a:chExt cy="0" cx="0"/>
        </a:xfrm>
      </p:grpSpPr>
      <p:sp>
        <p:nvSpPr>
          <p:cNvPr id="287" name="Shape 287"/>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Exception handling</a:t>
            </a:r>
          </a:p>
        </p:txBody>
      </p:sp>
      <p:sp>
        <p:nvSpPr>
          <p:cNvPr id="288" name="Shape 288"/>
          <p:cNvSpPr txBox="1"/>
          <p:nvPr>
            <p:ph idx="1" type="body"/>
          </p:nvPr>
        </p:nvSpPr>
        <p:spPr>
          <a:xfrm>
            <a:off y="1063375" x="1795050"/>
            <a:ext cy="3725699" cx="5553900"/>
          </a:xfrm>
          <a:prstGeom prst="rect">
            <a:avLst/>
          </a:prstGeom>
        </p:spPr>
        <p:txBody>
          <a:bodyPr bIns="91425" rIns="91425" lIns="91425" tIns="91425" anchor="t" anchorCtr="0">
            <a:noAutofit/>
          </a:bodyPr>
          <a:lstStyle/>
          <a:p>
            <a:pPr rtl="0" lvl="0">
              <a:spcBef>
                <a:spcPts val="0"/>
              </a:spcBef>
              <a:buNone/>
            </a:pPr>
            <a:r>
              <a:rPr sz="1600" lang="en">
                <a:solidFill>
                  <a:srgbClr val="000000"/>
                </a:solidFill>
                <a:latin typeface="Courier New"/>
                <a:ea typeface="Courier New"/>
                <a:cs typeface="Courier New"/>
                <a:sym typeface="Courier New"/>
              </a:rPr>
              <a:t>	</a:t>
            </a:r>
            <a:r>
              <a:rPr b="1" sz="1600" lang="en">
                <a:solidFill>
                  <a:srgbClr val="000000"/>
                </a:solidFill>
                <a:latin typeface="Courier New"/>
                <a:ea typeface="Courier New"/>
                <a:cs typeface="Courier New"/>
                <a:sym typeface="Courier New"/>
              </a:rPr>
              <a:t>private</a:t>
            </a:r>
            <a:r>
              <a:rPr sz="1600" lang="en">
                <a:solidFill>
                  <a:srgbClr val="000000"/>
                </a:solidFill>
                <a:latin typeface="Courier New"/>
                <a:ea typeface="Courier New"/>
                <a:cs typeface="Courier New"/>
                <a:sym typeface="Courier New"/>
              </a:rPr>
              <a:t> </a:t>
            </a:r>
            <a:r>
              <a:rPr b="1" sz="1600" lang="en">
                <a:solidFill>
                  <a:srgbClr val="000000"/>
                </a:solidFill>
                <a:latin typeface="Courier New"/>
                <a:ea typeface="Courier New"/>
                <a:cs typeface="Courier New"/>
                <a:sym typeface="Courier New"/>
              </a:rPr>
              <a:t>static</a:t>
            </a:r>
            <a:r>
              <a:rPr sz="1600" lang="en">
                <a:solidFill>
                  <a:srgbClr val="000000"/>
                </a:solidFill>
                <a:latin typeface="Courier New"/>
                <a:ea typeface="Courier New"/>
                <a:cs typeface="Courier New"/>
                <a:sym typeface="Courier New"/>
              </a:rPr>
              <a:t> </a:t>
            </a:r>
            <a:r>
              <a:rPr b="1" sz="1600" lang="en">
                <a:solidFill>
                  <a:srgbClr val="000000"/>
                </a:solidFill>
                <a:latin typeface="Courier New"/>
                <a:ea typeface="Courier New"/>
                <a:cs typeface="Courier New"/>
                <a:sym typeface="Courier New"/>
              </a:rPr>
              <a:t>double</a:t>
            </a:r>
            <a:r>
              <a:rPr sz="1600" lang="en">
                <a:solidFill>
                  <a:srgbClr val="000000"/>
                </a:solidFill>
                <a:latin typeface="Courier New"/>
                <a:ea typeface="Courier New"/>
                <a:cs typeface="Courier New"/>
                <a:sym typeface="Courier New"/>
              </a:rPr>
              <a:t> m(</a:t>
            </a:r>
            <a:r>
              <a:rPr b="1" sz="1600" lang="en">
                <a:solidFill>
                  <a:srgbClr val="000000"/>
                </a:solidFill>
                <a:latin typeface="Courier New"/>
                <a:ea typeface="Courier New"/>
                <a:cs typeface="Courier New"/>
                <a:sym typeface="Courier New"/>
              </a:rPr>
              <a:t>int</a:t>
            </a:r>
            <a:r>
              <a:rPr sz="1600" lang="en">
                <a:solidFill>
                  <a:srgbClr val="000000"/>
                </a:solidFill>
                <a:latin typeface="Courier New"/>
                <a:ea typeface="Courier New"/>
                <a:cs typeface="Courier New"/>
                <a:sym typeface="Courier New"/>
              </a:rPr>
              <a:t> x) {</a:t>
            </a:r>
          </a:p>
          <a:p>
            <a:pPr rtl="0" lvl="0">
              <a:spcBef>
                <a:spcPts val="0"/>
              </a:spcBef>
              <a:buNone/>
            </a:pPr>
            <a:r>
              <a:rPr sz="1600" lang="en">
                <a:solidFill>
                  <a:srgbClr val="000000"/>
                </a:solidFill>
                <a:latin typeface="Courier New"/>
                <a:ea typeface="Courier New"/>
                <a:cs typeface="Courier New"/>
                <a:sym typeface="Courier New"/>
              </a:rPr>
              <a:t>		</a:t>
            </a:r>
            <a:r>
              <a:rPr b="1" sz="1600" lang="en">
                <a:solidFill>
                  <a:srgbClr val="000000"/>
                </a:solidFill>
                <a:latin typeface="Courier New"/>
                <a:ea typeface="Courier New"/>
                <a:cs typeface="Courier New"/>
                <a:sym typeface="Courier New"/>
              </a:rPr>
              <a:t>int</a:t>
            </a:r>
            <a:r>
              <a:rPr sz="1600" lang="en">
                <a:solidFill>
                  <a:srgbClr val="000000"/>
                </a:solidFill>
                <a:latin typeface="Courier New"/>
                <a:ea typeface="Courier New"/>
                <a:cs typeface="Courier New"/>
                <a:sym typeface="Courier New"/>
              </a:rPr>
              <a:t> y = x;</a:t>
            </a:r>
          </a:p>
          <a:p>
            <a:pPr rtl="0" lvl="0">
              <a:spcBef>
                <a:spcPts val="0"/>
              </a:spcBef>
              <a:buNone/>
            </a:pPr>
            <a:r>
              <a:rPr sz="1600" lang="en">
                <a:solidFill>
                  <a:srgbClr val="000000"/>
                </a:solidFill>
                <a:latin typeface="Courier New"/>
                <a:ea typeface="Courier New"/>
                <a:cs typeface="Courier New"/>
                <a:sym typeface="Courier New"/>
              </a:rPr>
              <a:t>		</a:t>
            </a:r>
            <a:r>
              <a:rPr b="1" sz="1600" lang="en">
                <a:solidFill>
                  <a:srgbClr val="000000"/>
                </a:solidFill>
                <a:latin typeface="Courier New"/>
                <a:ea typeface="Courier New"/>
                <a:cs typeface="Courier New"/>
                <a:sym typeface="Courier New"/>
              </a:rPr>
              <a:t>try</a:t>
            </a:r>
            <a:r>
              <a:rPr sz="1600" lang="en">
                <a:solidFill>
                  <a:srgbClr val="000000"/>
                </a:solidFill>
                <a:latin typeface="Courier New"/>
                <a:ea typeface="Courier New"/>
                <a:cs typeface="Courier New"/>
                <a:sym typeface="Courier New"/>
              </a:rPr>
              <a:t> {</a:t>
            </a:r>
          </a:p>
          <a:p>
            <a:pPr rtl="0" lvl="0">
              <a:spcBef>
                <a:spcPts val="0"/>
              </a:spcBef>
              <a:buNone/>
            </a:pPr>
            <a:r>
              <a:rPr sz="1600" lang="en">
                <a:solidFill>
                  <a:srgbClr val="000000"/>
                </a:solidFill>
                <a:latin typeface="Courier New"/>
                <a:ea typeface="Courier New"/>
                <a:cs typeface="Courier New"/>
                <a:sym typeface="Courier New"/>
              </a:rPr>
              <a:t>			y = 5/x;</a:t>
            </a:r>
          </a:p>
          <a:p>
            <a:pPr rtl="0" lvl="0">
              <a:spcBef>
                <a:spcPts val="0"/>
              </a:spcBef>
              <a:buNone/>
            </a:pPr>
            <a:r>
              <a:rPr sz="1600" lang="en">
                <a:solidFill>
                  <a:srgbClr val="000000"/>
                </a:solidFill>
                <a:latin typeface="Courier New"/>
                <a:ea typeface="Courier New"/>
                <a:cs typeface="Courier New"/>
                <a:sym typeface="Courier New"/>
              </a:rPr>
              <a:t>			</a:t>
            </a:r>
            <a:r>
              <a:rPr b="1" sz="1600" lang="en">
                <a:solidFill>
                  <a:srgbClr val="000000"/>
                </a:solidFill>
                <a:latin typeface="Courier New"/>
                <a:ea typeface="Courier New"/>
                <a:cs typeface="Courier New"/>
                <a:sym typeface="Courier New"/>
              </a:rPr>
              <a:t>return</a:t>
            </a:r>
            <a:r>
              <a:rPr sz="1600" lang="en">
                <a:solidFill>
                  <a:srgbClr val="000000"/>
                </a:solidFill>
                <a:latin typeface="Courier New"/>
                <a:ea typeface="Courier New"/>
                <a:cs typeface="Courier New"/>
                <a:sym typeface="Courier New"/>
              </a:rPr>
              <a:t> 5/(x+2);</a:t>
            </a:r>
          </a:p>
          <a:p>
            <a:pPr rtl="0" lvl="0">
              <a:spcBef>
                <a:spcPts val="0"/>
              </a:spcBef>
              <a:buNone/>
            </a:pPr>
            <a:r>
              <a:rPr sz="1600" lang="en">
                <a:solidFill>
                  <a:srgbClr val="000000"/>
                </a:solidFill>
                <a:latin typeface="Courier New"/>
                <a:ea typeface="Courier New"/>
                <a:cs typeface="Courier New"/>
                <a:sym typeface="Courier New"/>
              </a:rPr>
              <a:t>		} </a:t>
            </a:r>
            <a:r>
              <a:rPr b="1" sz="1600" lang="en">
                <a:solidFill>
                  <a:srgbClr val="000000"/>
                </a:solidFill>
                <a:latin typeface="Courier New"/>
                <a:ea typeface="Courier New"/>
                <a:cs typeface="Courier New"/>
                <a:sym typeface="Courier New"/>
              </a:rPr>
              <a:t>catch</a:t>
            </a:r>
            <a:r>
              <a:rPr sz="1600" lang="en">
                <a:solidFill>
                  <a:srgbClr val="000000"/>
                </a:solidFill>
                <a:latin typeface="Courier New"/>
                <a:ea typeface="Courier New"/>
                <a:cs typeface="Courier New"/>
                <a:sym typeface="Courier New"/>
              </a:rPr>
              <a:t> (NullPointerException e) {</a:t>
            </a:r>
          </a:p>
          <a:p>
            <a:pPr rtl="0" lvl="0">
              <a:spcBef>
                <a:spcPts val="0"/>
              </a:spcBef>
              <a:buNone/>
            </a:pPr>
            <a:r>
              <a:rPr sz="1600" lang="en">
                <a:solidFill>
                  <a:srgbClr val="000000"/>
                </a:solidFill>
                <a:latin typeface="Courier New"/>
                <a:ea typeface="Courier New"/>
                <a:cs typeface="Courier New"/>
                <a:sym typeface="Courier New"/>
              </a:rPr>
              <a:t>			System.out.println("null");</a:t>
            </a:r>
          </a:p>
          <a:p>
            <a:pPr rtl="0" lvl="0">
              <a:spcBef>
                <a:spcPts val="0"/>
              </a:spcBef>
              <a:buNone/>
            </a:pPr>
            <a:r>
              <a:rPr sz="1600" lang="en">
                <a:solidFill>
                  <a:srgbClr val="000000"/>
                </a:solidFill>
                <a:latin typeface="Courier New"/>
                <a:ea typeface="Courier New"/>
                <a:cs typeface="Courier New"/>
                <a:sym typeface="Courier New"/>
              </a:rPr>
              <a:t>		} </a:t>
            </a:r>
            <a:r>
              <a:rPr b="1" sz="1600" lang="en">
                <a:solidFill>
                  <a:srgbClr val="000000"/>
                </a:solidFill>
                <a:latin typeface="Courier New"/>
                <a:ea typeface="Courier New"/>
                <a:cs typeface="Courier New"/>
                <a:sym typeface="Courier New"/>
              </a:rPr>
              <a:t>catch</a:t>
            </a:r>
            <a:r>
              <a:rPr sz="1600" lang="en">
                <a:solidFill>
                  <a:srgbClr val="000000"/>
                </a:solidFill>
                <a:latin typeface="Courier New"/>
                <a:ea typeface="Courier New"/>
                <a:cs typeface="Courier New"/>
                <a:sym typeface="Courier New"/>
              </a:rPr>
              <a:t> (RuntimeException e) {</a:t>
            </a:r>
          </a:p>
          <a:p>
            <a:pPr rtl="0" lvl="0">
              <a:spcBef>
                <a:spcPts val="0"/>
              </a:spcBef>
              <a:buNone/>
            </a:pPr>
            <a:r>
              <a:rPr sz="1600" lang="en">
                <a:solidFill>
                  <a:srgbClr val="000000"/>
                </a:solidFill>
                <a:latin typeface="Courier New"/>
                <a:ea typeface="Courier New"/>
                <a:cs typeface="Courier New"/>
                <a:sym typeface="Courier New"/>
              </a:rPr>
              <a:t>			y = 5/(x+1);</a:t>
            </a:r>
          </a:p>
          <a:p>
            <a:pPr rtl="0" lvl="0">
              <a:spcBef>
                <a:spcPts val="0"/>
              </a:spcBef>
              <a:buNone/>
            </a:pPr>
            <a:r>
              <a:rPr sz="1600" lang="en">
                <a:solidFill>
                  <a:srgbClr val="000000"/>
                </a:solidFill>
                <a:latin typeface="Courier New"/>
                <a:ea typeface="Courier New"/>
                <a:cs typeface="Courier New"/>
                <a:sym typeface="Courier New"/>
              </a:rPr>
              <a:t>		}</a:t>
            </a:r>
          </a:p>
          <a:p>
            <a:pPr rtl="0" lvl="0">
              <a:spcBef>
                <a:spcPts val="0"/>
              </a:spcBef>
              <a:buNone/>
            </a:pPr>
            <a:r>
              <a:rPr sz="1600" lang="en">
                <a:solidFill>
                  <a:srgbClr val="000000"/>
                </a:solidFill>
                <a:latin typeface="Courier New"/>
                <a:ea typeface="Courier New"/>
                <a:cs typeface="Courier New"/>
                <a:sym typeface="Courier New"/>
              </a:rPr>
              <a:t>		</a:t>
            </a:r>
            <a:r>
              <a:rPr b="1" sz="1600" lang="en">
                <a:solidFill>
                  <a:srgbClr val="000000"/>
                </a:solidFill>
                <a:latin typeface="Courier New"/>
                <a:ea typeface="Courier New"/>
                <a:cs typeface="Courier New"/>
                <a:sym typeface="Courier New"/>
              </a:rPr>
              <a:t>return</a:t>
            </a:r>
            <a:r>
              <a:rPr sz="1600" lang="en">
                <a:solidFill>
                  <a:srgbClr val="000000"/>
                </a:solidFill>
                <a:latin typeface="Courier New"/>
                <a:ea typeface="Courier New"/>
                <a:cs typeface="Courier New"/>
                <a:sym typeface="Courier New"/>
              </a:rPr>
              <a:t> 1/x;</a:t>
            </a:r>
          </a:p>
          <a:p>
            <a:pPr rtl="0" lvl="0">
              <a:spcBef>
                <a:spcPts val="0"/>
              </a:spcBef>
              <a:buNone/>
            </a:pPr>
            <a:r>
              <a:rPr sz="1600" lang="en">
                <a:solidFill>
                  <a:srgbClr val="000000"/>
                </a:solidFill>
                <a:latin typeface="Courier New"/>
                <a:ea typeface="Courier New"/>
                <a:cs typeface="Courier New"/>
                <a:sym typeface="Courier New"/>
              </a:rPr>
              <a:t>	}</a:t>
            </a:r>
          </a:p>
          <a:p>
            <a:pPr rtl="0" lvl="0">
              <a:spcBef>
                <a:spcPts val="0"/>
              </a:spcBef>
              <a:buNone/>
            </a:pPr>
            <a:r>
              <a:t/>
            </a:r>
            <a:endParaRPr sz="2000"/>
          </a:p>
        </p:txBody>
      </p:sp>
      <p:sp>
        <p:nvSpPr>
          <p:cNvPr id="289" name="Shape 289"/>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3" name="Shape 293"/>
        <p:cNvGrpSpPr/>
        <p:nvPr/>
      </p:nvGrpSpPr>
      <p:grpSpPr>
        <a:xfrm>
          <a:off y="0" x="0"/>
          <a:ext cy="0" cx="0"/>
          <a:chOff y="0" x="0"/>
          <a:chExt cy="0" cx="0"/>
        </a:xfrm>
      </p:grpSpPr>
      <p:sp>
        <p:nvSpPr>
          <p:cNvPr id="294" name="Shape 29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lang="en"/>
              <a:t>What method calls are legal</a:t>
            </a:r>
          </a:p>
        </p:txBody>
      </p:sp>
      <p:sp>
        <p:nvSpPr>
          <p:cNvPr id="295" name="Shape 295"/>
          <p:cNvSpPr txBox="1"/>
          <p:nvPr>
            <p:ph idx="1" type="body"/>
          </p:nvPr>
        </p:nvSpPr>
        <p:spPr>
          <a:xfrm>
            <a:off y="1137850" x="457200"/>
            <a:ext cy="1511699" cx="5435400"/>
          </a:xfrm>
          <a:prstGeom prst="rect">
            <a:avLst/>
          </a:prstGeom>
        </p:spPr>
        <p:txBody>
          <a:bodyPr bIns="91425" rIns="91425" lIns="91425" tIns="91425" anchor="t" anchorCtr="0">
            <a:noAutofit/>
          </a:bodyPr>
          <a:lstStyle/>
          <a:p>
            <a:pPr rtl="0">
              <a:spcBef>
                <a:spcPts val="0"/>
              </a:spcBef>
              <a:buNone/>
            </a:pPr>
            <a:r>
              <a:rPr sz="1800" lang="en">
                <a:solidFill>
                  <a:srgbClr val="1155CC"/>
                </a:solidFill>
                <a:latin typeface="Courier New"/>
                <a:ea typeface="Courier New"/>
                <a:cs typeface="Courier New"/>
                <a:sym typeface="Courier New"/>
              </a:rPr>
              <a:t>Animal an; …  an.m(args)</a:t>
            </a:r>
            <a:r>
              <a:rPr sz="1600" lang="en">
                <a:solidFill>
                  <a:srgbClr val="1155CC"/>
                </a:solidFill>
                <a:latin typeface="Courier New"/>
                <a:ea typeface="Courier New"/>
                <a:cs typeface="Courier New"/>
                <a:sym typeface="Courier New"/>
              </a:rPr>
              <a:t>;</a:t>
            </a:r>
          </a:p>
          <a:p>
            <a:pPr rtl="0">
              <a:spcBef>
                <a:spcPts val="0"/>
              </a:spcBef>
              <a:buNone/>
            </a:pPr>
            <a:r>
              <a:t/>
            </a:r>
            <a:endParaRPr sz="1600">
              <a:solidFill>
                <a:srgbClr val="000000"/>
              </a:solidFill>
              <a:latin typeface="Courier New"/>
              <a:ea typeface="Courier New"/>
              <a:cs typeface="Courier New"/>
              <a:sym typeface="Courier New"/>
            </a:endParaRPr>
          </a:p>
          <a:p>
            <a:pPr rtl="0" lvl="0">
              <a:spcBef>
                <a:spcPts val="0"/>
              </a:spcBef>
              <a:buNone/>
            </a:pPr>
            <a:r>
              <a:rPr sz="1600" lang="en">
                <a:solidFill>
                  <a:srgbClr val="000000"/>
                </a:solidFill>
                <a:latin typeface="Courier New"/>
                <a:ea typeface="Courier New"/>
                <a:cs typeface="Courier New"/>
                <a:sym typeface="Courier New"/>
              </a:rPr>
              <a:t>legal ONLY if Java can guarantee that method m exists. How to guarantee?</a:t>
            </a:r>
          </a:p>
          <a:p>
            <a:pPr rtl="0" lvl="0">
              <a:spcBef>
                <a:spcPts val="0"/>
              </a:spcBef>
              <a:buNone/>
            </a:pPr>
            <a:r>
              <a:t/>
            </a:r>
            <a:endParaRPr sz="1600">
              <a:solidFill>
                <a:srgbClr val="000000"/>
              </a:solidFill>
              <a:latin typeface="Courier New"/>
              <a:ea typeface="Courier New"/>
              <a:cs typeface="Courier New"/>
              <a:sym typeface="Courier New"/>
            </a:endParaRPr>
          </a:p>
          <a:p>
            <a:pPr rtl="0" lvl="0">
              <a:spcBef>
                <a:spcPts val="0"/>
              </a:spcBef>
              <a:buNone/>
            </a:pPr>
            <a:r>
              <a:t/>
            </a:r>
            <a:endParaRPr sz="2000"/>
          </a:p>
        </p:txBody>
      </p:sp>
      <p:sp>
        <p:nvSpPr>
          <p:cNvPr id="296" name="Shape 296"/>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sp>
        <p:nvSpPr>
          <p:cNvPr id="297" name="Shape 297"/>
          <p:cNvSpPr txBox="1"/>
          <p:nvPr>
            <p:ph idx="2" type="body"/>
          </p:nvPr>
        </p:nvSpPr>
        <p:spPr>
          <a:xfrm>
            <a:off y="1137850" x="5119200"/>
            <a:ext cy="715199" cx="3567600"/>
          </a:xfrm>
          <a:prstGeom prst="rect">
            <a:avLst/>
          </a:prstGeom>
        </p:spPr>
        <p:txBody>
          <a:bodyPr bIns="91425" rIns="91425" lIns="91425" tIns="91425" anchor="t" anchorCtr="0">
            <a:noAutofit/>
          </a:bodyPr>
          <a:lstStyle/>
          <a:p>
            <a:pPr rtl="0" lvl="0">
              <a:spcBef>
                <a:spcPts val="0"/>
              </a:spcBef>
              <a:buNone/>
            </a:pPr>
            <a:r>
              <a:rPr sz="1800" lang="en">
                <a:solidFill>
                  <a:schemeClr val="accent6"/>
                </a:solidFill>
                <a:latin typeface="Courier New"/>
                <a:ea typeface="Courier New"/>
                <a:cs typeface="Courier New"/>
                <a:sym typeface="Courier New"/>
              </a:rPr>
              <a:t>The … is computation. stores something in an.</a:t>
            </a:r>
          </a:p>
          <a:p>
            <a:pPr rtl="0" lvl="0">
              <a:spcBef>
                <a:spcPts val="0"/>
              </a:spcBef>
              <a:buNone/>
            </a:pPr>
            <a:r>
              <a:t/>
            </a:r>
            <a:endParaRPr sz="1800">
              <a:solidFill>
                <a:srgbClr val="000000"/>
              </a:solidFill>
              <a:latin typeface="Courier New"/>
              <a:ea typeface="Courier New"/>
              <a:cs typeface="Courier New"/>
              <a:sym typeface="Courier New"/>
            </a:endParaRPr>
          </a:p>
          <a:p>
            <a:pPr rtl="0" lvl="0">
              <a:spcBef>
                <a:spcPts val="0"/>
              </a:spcBef>
              <a:buNone/>
            </a:pPr>
            <a:r>
              <a:t/>
            </a:r>
            <a:endParaRPr sz="1800"/>
          </a:p>
        </p:txBody>
      </p:sp>
      <p:sp>
        <p:nvSpPr>
          <p:cNvPr id="298" name="Shape 298"/>
          <p:cNvSpPr txBox="1"/>
          <p:nvPr/>
        </p:nvSpPr>
        <p:spPr>
          <a:xfrm>
            <a:off y="2600100" x="457200"/>
            <a:ext cy="464699" cx="6790499"/>
          </a:xfrm>
          <a:prstGeom prst="rect">
            <a:avLst/>
          </a:prstGeom>
          <a:noFill/>
          <a:ln>
            <a:noFill/>
          </a:ln>
        </p:spPr>
        <p:txBody>
          <a:bodyPr bIns="91425" rIns="91425" lIns="91425" tIns="91425" anchor="ctr" anchorCtr="0">
            <a:noAutofit/>
          </a:bodyPr>
          <a:lstStyle/>
          <a:p>
            <a:pPr rtl="0" lvl="0">
              <a:spcBef>
                <a:spcPts val="0"/>
              </a:spcBef>
              <a:buNone/>
            </a:pPr>
            <a:r>
              <a:rPr sz="1600" lang="en">
                <a:solidFill>
                  <a:srgbClr val="FF0000"/>
                </a:solidFill>
                <a:latin typeface="Courier New"/>
                <a:ea typeface="Courier New"/>
                <a:cs typeface="Courier New"/>
                <a:sym typeface="Courier New"/>
              </a:rPr>
              <a:t>m must be declared in Animal or inherited. Why?</a:t>
            </a:r>
          </a:p>
        </p:txBody>
      </p:sp>
      <p:sp>
        <p:nvSpPr>
          <p:cNvPr id="299" name="Shape 299"/>
          <p:cNvSpPr txBox="1"/>
          <p:nvPr/>
        </p:nvSpPr>
        <p:spPr>
          <a:xfrm>
            <a:off y="3064800" x="457200"/>
            <a:ext cy="894299" cx="6790499"/>
          </a:xfrm>
          <a:prstGeom prst="rect">
            <a:avLst/>
          </a:prstGeom>
          <a:noFill/>
          <a:ln>
            <a:noFill/>
          </a:ln>
        </p:spPr>
        <p:txBody>
          <a:bodyPr bIns="91425" rIns="91425" lIns="91425" tIns="91425" anchor="ctr" anchorCtr="0">
            <a:noAutofit/>
          </a:bodyPr>
          <a:lstStyle/>
          <a:p>
            <a:pPr rtl="0" lvl="0">
              <a:spcBef>
                <a:spcPts val="0"/>
              </a:spcBef>
              <a:buNone/>
            </a:pPr>
            <a:r>
              <a:rPr sz="1600" lang="en">
                <a:solidFill>
                  <a:schemeClr val="dk1"/>
                </a:solidFill>
                <a:latin typeface="Courier New"/>
                <a:ea typeface="Courier New"/>
                <a:cs typeface="Courier New"/>
                <a:sym typeface="Courier New"/>
              </a:rPr>
              <a:t>Someone might write a subclass C of Animal that does not have m declared in it, create an object of C, store it in an. Then method m would not exist</a:t>
            </a:r>
          </a:p>
        </p:txBody>
      </p:sp>
      <p:sp>
        <p:nvSpPr>
          <p:cNvPr id="300" name="Shape 300"/>
          <p:cNvSpPr txBox="1"/>
          <p:nvPr/>
        </p:nvSpPr>
        <p:spPr>
          <a:xfrm>
            <a:off y="4083100" x="523025"/>
            <a:ext cy="894299" cx="6790499"/>
          </a:xfrm>
          <a:prstGeom prst="rect">
            <a:avLst/>
          </a:prstGeom>
          <a:noFill/>
          <a:ln>
            <a:noFill/>
          </a:ln>
        </p:spPr>
        <p:txBody>
          <a:bodyPr bIns="91425" rIns="91425" lIns="91425" tIns="91425" anchor="ctr" anchorCtr="0">
            <a:noAutofit/>
          </a:bodyPr>
          <a:lstStyle/>
          <a:p>
            <a:pPr rtl="0" lvl="0">
              <a:spcBef>
                <a:spcPts val="0"/>
              </a:spcBef>
              <a:buNone/>
            </a:pPr>
            <a:r>
              <a:rPr sz="1600" lang="en">
                <a:solidFill>
                  <a:schemeClr val="accent1"/>
                </a:solidFill>
                <a:latin typeface="Courier New"/>
                <a:ea typeface="Courier New"/>
                <a:cs typeface="Courier New"/>
                <a:sym typeface="Courier New"/>
              </a:rPr>
              <a:t>You know already from lecture 4 on class Object, overriding toString(), and the bottom-up/overriding rule that the overriding method is called</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4" name="Shape 304"/>
        <p:cNvGrpSpPr/>
        <p:nvPr/>
      </p:nvGrpSpPr>
      <p:grpSpPr>
        <a:xfrm>
          <a:off y="0" x="0"/>
          <a:ext cy="0" cx="0"/>
          <a:chOff y="0" x="0"/>
          <a:chExt cy="0" cx="0"/>
        </a:xfrm>
      </p:grpSpPr>
      <p:sp>
        <p:nvSpPr>
          <p:cNvPr id="305" name="Shape 305"/>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Quicksort</a:t>
            </a:r>
          </a:p>
        </p:txBody>
      </p:sp>
      <p:sp>
        <p:nvSpPr>
          <p:cNvPr id="306" name="Shape 306"/>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sp>
        <p:nvSpPr>
          <p:cNvPr id="307" name="Shape 307"/>
          <p:cNvSpPr/>
          <p:nvPr/>
        </p:nvSpPr>
        <p:spPr>
          <a:xfrm>
            <a:off y="1308775" x="2454425"/>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08" name="Shape 308"/>
          <p:cNvSpPr/>
          <p:nvPr/>
        </p:nvSpPr>
        <p:spPr>
          <a:xfrm>
            <a:off y="1308775" x="2454425"/>
            <a:ext cy="522599" cx="522599"/>
          </a:xfrm>
          <a:prstGeom prst="rect">
            <a:avLst/>
          </a:prstGeom>
          <a:solidFill>
            <a:srgbClr val="A4C2F4"/>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b="1" sz="2000" lang="en">
                <a:latin typeface="Courier New"/>
                <a:ea typeface="Courier New"/>
                <a:cs typeface="Courier New"/>
                <a:sym typeface="Courier New"/>
              </a:rPr>
              <a:t>3</a:t>
            </a:r>
          </a:p>
        </p:txBody>
      </p:sp>
      <p:sp>
        <p:nvSpPr>
          <p:cNvPr id="309" name="Shape 309"/>
          <p:cNvSpPr/>
          <p:nvPr/>
        </p:nvSpPr>
        <p:spPr>
          <a:xfrm>
            <a:off y="1308775" x="2977025"/>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1</a:t>
            </a:r>
          </a:p>
        </p:txBody>
      </p:sp>
      <p:sp>
        <p:nvSpPr>
          <p:cNvPr id="310" name="Shape 310"/>
          <p:cNvSpPr/>
          <p:nvPr/>
        </p:nvSpPr>
        <p:spPr>
          <a:xfrm>
            <a:off y="1308775" x="3510975"/>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4</a:t>
            </a:r>
          </a:p>
        </p:txBody>
      </p:sp>
      <p:sp>
        <p:nvSpPr>
          <p:cNvPr id="311" name="Shape 311"/>
          <p:cNvSpPr/>
          <p:nvPr/>
        </p:nvSpPr>
        <p:spPr>
          <a:xfrm>
            <a:off y="1308775" x="403925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7</a:t>
            </a:r>
          </a:p>
        </p:txBody>
      </p:sp>
      <p:sp>
        <p:nvSpPr>
          <p:cNvPr id="312" name="Shape 312"/>
          <p:cNvSpPr/>
          <p:nvPr/>
        </p:nvSpPr>
        <p:spPr>
          <a:xfrm>
            <a:off y="1308775" x="4567525"/>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5</a:t>
            </a:r>
          </a:p>
        </p:txBody>
      </p:sp>
      <p:sp>
        <p:nvSpPr>
          <p:cNvPr id="313" name="Shape 313"/>
          <p:cNvSpPr/>
          <p:nvPr/>
        </p:nvSpPr>
        <p:spPr>
          <a:xfrm>
            <a:off y="1308775" x="509580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6</a:t>
            </a:r>
          </a:p>
        </p:txBody>
      </p:sp>
      <p:sp>
        <p:nvSpPr>
          <p:cNvPr id="314" name="Shape 314"/>
          <p:cNvSpPr/>
          <p:nvPr/>
        </p:nvSpPr>
        <p:spPr>
          <a:xfrm>
            <a:off y="1308775" x="5624075"/>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2</a:t>
            </a:r>
          </a:p>
        </p:txBody>
      </p:sp>
      <p:sp>
        <p:nvSpPr>
          <p:cNvPr id="315" name="Shape 315"/>
          <p:cNvSpPr/>
          <p:nvPr/>
        </p:nvSpPr>
        <p:spPr>
          <a:xfrm>
            <a:off y="1308775" x="615235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0</a:t>
            </a:r>
          </a:p>
        </p:txBody>
      </p:sp>
      <p:sp>
        <p:nvSpPr>
          <p:cNvPr id="316" name="Shape 316"/>
          <p:cNvSpPr/>
          <p:nvPr/>
        </p:nvSpPr>
        <p:spPr>
          <a:xfrm>
            <a:off y="2076775" x="2447850"/>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17" name="Shape 317"/>
          <p:cNvSpPr/>
          <p:nvPr/>
        </p:nvSpPr>
        <p:spPr>
          <a:xfrm>
            <a:off y="2076775" x="2447850"/>
            <a:ext cy="522599" cx="522599"/>
          </a:xfrm>
          <a:prstGeom prst="rect">
            <a:avLst/>
          </a:prstGeom>
          <a:solidFill>
            <a:srgbClr val="A4C2F4"/>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1</a:t>
            </a:r>
          </a:p>
        </p:txBody>
      </p:sp>
      <p:sp>
        <p:nvSpPr>
          <p:cNvPr id="318" name="Shape 318"/>
          <p:cNvSpPr/>
          <p:nvPr/>
        </p:nvSpPr>
        <p:spPr>
          <a:xfrm>
            <a:off y="2076775" x="297045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0</a:t>
            </a:r>
          </a:p>
        </p:txBody>
      </p:sp>
      <p:sp>
        <p:nvSpPr>
          <p:cNvPr id="319" name="Shape 319"/>
          <p:cNvSpPr/>
          <p:nvPr/>
        </p:nvSpPr>
        <p:spPr>
          <a:xfrm>
            <a:off y="2076775" x="350440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2</a:t>
            </a:r>
          </a:p>
        </p:txBody>
      </p:sp>
      <p:sp>
        <p:nvSpPr>
          <p:cNvPr id="320" name="Shape 320"/>
          <p:cNvSpPr/>
          <p:nvPr/>
        </p:nvSpPr>
        <p:spPr>
          <a:xfrm>
            <a:off y="2076775" x="4032675"/>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3</a:t>
            </a:r>
          </a:p>
        </p:txBody>
      </p:sp>
      <p:sp>
        <p:nvSpPr>
          <p:cNvPr id="321" name="Shape 321"/>
          <p:cNvSpPr/>
          <p:nvPr/>
        </p:nvSpPr>
        <p:spPr>
          <a:xfrm>
            <a:off y="2076775" x="456095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6</a:t>
            </a:r>
          </a:p>
        </p:txBody>
      </p:sp>
      <p:sp>
        <p:nvSpPr>
          <p:cNvPr id="322" name="Shape 322"/>
          <p:cNvSpPr/>
          <p:nvPr/>
        </p:nvSpPr>
        <p:spPr>
          <a:xfrm>
            <a:off y="2076775" x="5089225"/>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5</a:t>
            </a:r>
          </a:p>
        </p:txBody>
      </p:sp>
      <p:sp>
        <p:nvSpPr>
          <p:cNvPr id="323" name="Shape 323"/>
          <p:cNvSpPr/>
          <p:nvPr/>
        </p:nvSpPr>
        <p:spPr>
          <a:xfrm>
            <a:off y="2076775" x="561750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7</a:t>
            </a:r>
          </a:p>
        </p:txBody>
      </p:sp>
      <p:sp>
        <p:nvSpPr>
          <p:cNvPr id="324" name="Shape 324"/>
          <p:cNvSpPr/>
          <p:nvPr/>
        </p:nvSpPr>
        <p:spPr>
          <a:xfrm>
            <a:off y="2076775" x="6145775"/>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4</a:t>
            </a:r>
          </a:p>
        </p:txBody>
      </p:sp>
      <p:sp>
        <p:nvSpPr>
          <p:cNvPr id="325" name="Shape 325"/>
          <p:cNvSpPr/>
          <p:nvPr/>
        </p:nvSpPr>
        <p:spPr>
          <a:xfrm>
            <a:off y="2769287" x="2444937"/>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26" name="Shape 326"/>
          <p:cNvSpPr/>
          <p:nvPr/>
        </p:nvSpPr>
        <p:spPr>
          <a:xfrm>
            <a:off y="2769287" x="2444937"/>
            <a:ext cy="522599" cx="522599"/>
          </a:xfrm>
          <a:prstGeom prst="rect">
            <a:avLst/>
          </a:prstGeom>
          <a:solidFill>
            <a:srgbClr val="A4C2F4"/>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0</a:t>
            </a:r>
          </a:p>
        </p:txBody>
      </p:sp>
      <p:sp>
        <p:nvSpPr>
          <p:cNvPr id="327" name="Shape 327"/>
          <p:cNvSpPr/>
          <p:nvPr/>
        </p:nvSpPr>
        <p:spPr>
          <a:xfrm>
            <a:off y="2769287" x="296753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1</a:t>
            </a:r>
          </a:p>
        </p:txBody>
      </p:sp>
      <p:sp>
        <p:nvSpPr>
          <p:cNvPr id="328" name="Shape 328"/>
          <p:cNvSpPr/>
          <p:nvPr/>
        </p:nvSpPr>
        <p:spPr>
          <a:xfrm>
            <a:off y="2769287" x="3501487"/>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2</a:t>
            </a:r>
          </a:p>
        </p:txBody>
      </p:sp>
      <p:sp>
        <p:nvSpPr>
          <p:cNvPr id="329" name="Shape 329"/>
          <p:cNvSpPr/>
          <p:nvPr/>
        </p:nvSpPr>
        <p:spPr>
          <a:xfrm>
            <a:off y="2769287" x="402976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3</a:t>
            </a:r>
          </a:p>
        </p:txBody>
      </p:sp>
      <p:sp>
        <p:nvSpPr>
          <p:cNvPr id="330" name="Shape 330"/>
          <p:cNvSpPr/>
          <p:nvPr/>
        </p:nvSpPr>
        <p:spPr>
          <a:xfrm>
            <a:off y="2769287" x="4558037"/>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6</a:t>
            </a:r>
          </a:p>
        </p:txBody>
      </p:sp>
      <p:sp>
        <p:nvSpPr>
          <p:cNvPr id="331" name="Shape 331"/>
          <p:cNvSpPr/>
          <p:nvPr/>
        </p:nvSpPr>
        <p:spPr>
          <a:xfrm>
            <a:off y="2769287" x="5086312"/>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5</a:t>
            </a:r>
          </a:p>
        </p:txBody>
      </p:sp>
      <p:sp>
        <p:nvSpPr>
          <p:cNvPr id="332" name="Shape 332"/>
          <p:cNvSpPr/>
          <p:nvPr/>
        </p:nvSpPr>
        <p:spPr>
          <a:xfrm>
            <a:off y="2769287" x="5614587"/>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7</a:t>
            </a:r>
          </a:p>
        </p:txBody>
      </p:sp>
      <p:sp>
        <p:nvSpPr>
          <p:cNvPr id="333" name="Shape 333"/>
          <p:cNvSpPr/>
          <p:nvPr/>
        </p:nvSpPr>
        <p:spPr>
          <a:xfrm>
            <a:off y="2769287" x="6142862"/>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4</a:t>
            </a:r>
          </a:p>
        </p:txBody>
      </p:sp>
      <p:sp>
        <p:nvSpPr>
          <p:cNvPr id="334" name="Shape 334"/>
          <p:cNvSpPr/>
          <p:nvPr/>
        </p:nvSpPr>
        <p:spPr>
          <a:xfrm>
            <a:off y="3461825" x="2458075"/>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35" name="Shape 335"/>
          <p:cNvSpPr/>
          <p:nvPr/>
        </p:nvSpPr>
        <p:spPr>
          <a:xfrm>
            <a:off y="3461825" x="2458075"/>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0</a:t>
            </a:r>
          </a:p>
        </p:txBody>
      </p:sp>
      <p:sp>
        <p:nvSpPr>
          <p:cNvPr id="336" name="Shape 336"/>
          <p:cNvSpPr/>
          <p:nvPr/>
        </p:nvSpPr>
        <p:spPr>
          <a:xfrm>
            <a:off y="3461825" x="2980675"/>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1</a:t>
            </a:r>
          </a:p>
        </p:txBody>
      </p:sp>
      <p:sp>
        <p:nvSpPr>
          <p:cNvPr id="337" name="Shape 337"/>
          <p:cNvSpPr/>
          <p:nvPr/>
        </p:nvSpPr>
        <p:spPr>
          <a:xfrm>
            <a:off y="3461825" x="3514625"/>
            <a:ext cy="522599" cx="522599"/>
          </a:xfrm>
          <a:prstGeom prst="rect">
            <a:avLst/>
          </a:prstGeom>
          <a:solidFill>
            <a:srgbClr val="A4C2F4"/>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2</a:t>
            </a:r>
          </a:p>
        </p:txBody>
      </p:sp>
      <p:sp>
        <p:nvSpPr>
          <p:cNvPr id="338" name="Shape 338"/>
          <p:cNvSpPr/>
          <p:nvPr/>
        </p:nvSpPr>
        <p:spPr>
          <a:xfrm>
            <a:off y="3461825" x="4042900"/>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3</a:t>
            </a:r>
          </a:p>
        </p:txBody>
      </p:sp>
      <p:sp>
        <p:nvSpPr>
          <p:cNvPr id="339" name="Shape 339"/>
          <p:cNvSpPr/>
          <p:nvPr/>
        </p:nvSpPr>
        <p:spPr>
          <a:xfrm>
            <a:off y="3461825" x="4571175"/>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6</a:t>
            </a:r>
          </a:p>
        </p:txBody>
      </p:sp>
      <p:sp>
        <p:nvSpPr>
          <p:cNvPr id="340" name="Shape 340"/>
          <p:cNvSpPr/>
          <p:nvPr/>
        </p:nvSpPr>
        <p:spPr>
          <a:xfrm>
            <a:off y="3461825" x="509945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5</a:t>
            </a:r>
          </a:p>
        </p:txBody>
      </p:sp>
      <p:sp>
        <p:nvSpPr>
          <p:cNvPr id="341" name="Shape 341"/>
          <p:cNvSpPr/>
          <p:nvPr/>
        </p:nvSpPr>
        <p:spPr>
          <a:xfrm>
            <a:off y="3461825" x="5627725"/>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7</a:t>
            </a:r>
          </a:p>
        </p:txBody>
      </p:sp>
      <p:sp>
        <p:nvSpPr>
          <p:cNvPr id="342" name="Shape 342"/>
          <p:cNvSpPr/>
          <p:nvPr/>
        </p:nvSpPr>
        <p:spPr>
          <a:xfrm>
            <a:off y="3461825" x="6156000"/>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4</a:t>
            </a:r>
          </a:p>
        </p:txBody>
      </p:sp>
      <p:sp>
        <p:nvSpPr>
          <p:cNvPr id="343" name="Shape 343"/>
          <p:cNvSpPr/>
          <p:nvPr/>
        </p:nvSpPr>
        <p:spPr>
          <a:xfrm>
            <a:off y="4154337" x="2461737"/>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44" name="Shape 344"/>
          <p:cNvSpPr/>
          <p:nvPr/>
        </p:nvSpPr>
        <p:spPr>
          <a:xfrm>
            <a:off y="4154337" x="246173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0</a:t>
            </a:r>
          </a:p>
        </p:txBody>
      </p:sp>
      <p:sp>
        <p:nvSpPr>
          <p:cNvPr id="345" name="Shape 345"/>
          <p:cNvSpPr/>
          <p:nvPr/>
        </p:nvSpPr>
        <p:spPr>
          <a:xfrm>
            <a:off y="4154337" x="298433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1</a:t>
            </a:r>
          </a:p>
        </p:txBody>
      </p:sp>
      <p:sp>
        <p:nvSpPr>
          <p:cNvPr id="346" name="Shape 346"/>
          <p:cNvSpPr/>
          <p:nvPr/>
        </p:nvSpPr>
        <p:spPr>
          <a:xfrm>
            <a:off y="4154337" x="351828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2</a:t>
            </a:r>
          </a:p>
        </p:txBody>
      </p:sp>
      <p:sp>
        <p:nvSpPr>
          <p:cNvPr id="347" name="Shape 347"/>
          <p:cNvSpPr/>
          <p:nvPr/>
        </p:nvSpPr>
        <p:spPr>
          <a:xfrm>
            <a:off y="4154337" x="404656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3</a:t>
            </a:r>
          </a:p>
        </p:txBody>
      </p:sp>
      <p:sp>
        <p:nvSpPr>
          <p:cNvPr id="348" name="Shape 348"/>
          <p:cNvSpPr/>
          <p:nvPr/>
        </p:nvSpPr>
        <p:spPr>
          <a:xfrm>
            <a:off y="4154337" x="4574837"/>
            <a:ext cy="522599" cx="522599"/>
          </a:xfrm>
          <a:prstGeom prst="rect">
            <a:avLst/>
          </a:prstGeom>
          <a:solidFill>
            <a:srgbClr val="A4C2F4"/>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6</a:t>
            </a:r>
          </a:p>
        </p:txBody>
      </p:sp>
      <p:sp>
        <p:nvSpPr>
          <p:cNvPr id="349" name="Shape 349"/>
          <p:cNvSpPr/>
          <p:nvPr/>
        </p:nvSpPr>
        <p:spPr>
          <a:xfrm>
            <a:off y="4154337" x="5103112"/>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5</a:t>
            </a:r>
          </a:p>
        </p:txBody>
      </p:sp>
      <p:sp>
        <p:nvSpPr>
          <p:cNvPr id="350" name="Shape 350"/>
          <p:cNvSpPr/>
          <p:nvPr/>
        </p:nvSpPr>
        <p:spPr>
          <a:xfrm>
            <a:off y="4154337" x="5631387"/>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7</a:t>
            </a:r>
          </a:p>
        </p:txBody>
      </p:sp>
      <p:sp>
        <p:nvSpPr>
          <p:cNvPr id="351" name="Shape 351"/>
          <p:cNvSpPr/>
          <p:nvPr/>
        </p:nvSpPr>
        <p:spPr>
          <a:xfrm>
            <a:off y="4154337" x="6159662"/>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4</a:t>
            </a:r>
          </a:p>
        </p:txBody>
      </p:sp>
      <p:cxnSp>
        <p:nvCxnSpPr>
          <p:cNvPr id="352" name="Shape 352"/>
          <p:cNvCxnSpPr>
            <a:stCxn id="353" idx="3"/>
          </p:cNvCxnSpPr>
          <p:nvPr/>
        </p:nvCxnSpPr>
        <p:spPr>
          <a:xfrm rot="10800000" flipH="1">
            <a:off y="1677224" x="1374274"/>
            <a:ext cy="343500" cx="797999"/>
          </a:xfrm>
          <a:prstGeom prst="straightConnector1">
            <a:avLst/>
          </a:prstGeom>
          <a:noFill/>
          <a:ln w="19050" cap="flat">
            <a:solidFill>
              <a:schemeClr val="dk2"/>
            </a:solidFill>
            <a:prstDash val="solid"/>
            <a:round/>
            <a:headEnd w="lg" len="lg" type="none"/>
            <a:tailEnd w="lg" len="lg" type="triangle"/>
          </a:ln>
        </p:spPr>
      </p:cxnSp>
      <p:sp>
        <p:nvSpPr>
          <p:cNvPr id="353" name="Shape 353"/>
          <p:cNvSpPr txBox="1"/>
          <p:nvPr/>
        </p:nvSpPr>
        <p:spPr>
          <a:xfrm>
            <a:off y="1645275" x="415775"/>
            <a:ext cy="750899" cx="958499"/>
          </a:xfrm>
          <a:prstGeom prst="rect">
            <a:avLst/>
          </a:prstGeom>
          <a:noFill/>
          <a:ln>
            <a:noFill/>
          </a:ln>
        </p:spPr>
        <p:txBody>
          <a:bodyPr bIns="91425" rIns="91425" lIns="91425" tIns="91425" anchor="ctr" anchorCtr="0">
            <a:noAutofit/>
          </a:bodyPr>
          <a:lstStyle/>
          <a:p>
            <a:pPr algn="ctr">
              <a:spcBef>
                <a:spcPts val="0"/>
              </a:spcBef>
              <a:buNone/>
            </a:pPr>
            <a:r>
              <a:rPr sz="2400" lang="en"/>
              <a:t>pivot</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316"/>
                                        </p:tgtEl>
                                        <p:attrNameLst>
                                          <p:attrName>style.visibility</p:attrName>
                                        </p:attrNameLst>
                                      </p:cBhvr>
                                      <p:to>
                                        <p:strVal val="visible"/>
                                      </p:to>
                                    </p:set>
                                    <p:animEffect transition="in" filter="fade">
                                      <p:cBhvr>
                                        <p:cTn dur="1000"/>
                                        <p:tgtEl>
                                          <p:spTgt spid="316"/>
                                        </p:tgtEl>
                                      </p:cBhvr>
                                    </p:animEffect>
                                  </p:childTnLst>
                                </p:cTn>
                              </p:par>
                              <p:par>
                                <p:cTn presetID="10" fill="hold" presetSubtype="0" presetClass="entr" nodeType="withEffect">
                                  <p:stCondLst>
                                    <p:cond delay="0"/>
                                  </p:stCondLst>
                                  <p:childTnLst>
                                    <p:set>
                                      <p:cBhvr>
                                        <p:cTn dur="1" fill="hold">
                                          <p:stCondLst>
                                            <p:cond delay="0"/>
                                          </p:stCondLst>
                                        </p:cTn>
                                        <p:tgtEl>
                                          <p:spTgt spid="317"/>
                                        </p:tgtEl>
                                        <p:attrNameLst>
                                          <p:attrName>style.visibility</p:attrName>
                                        </p:attrNameLst>
                                      </p:cBhvr>
                                      <p:to>
                                        <p:strVal val="visible"/>
                                      </p:to>
                                    </p:set>
                                    <p:animEffect transition="in" filter="fade">
                                      <p:cBhvr>
                                        <p:cTn dur="1000"/>
                                        <p:tgtEl>
                                          <p:spTgt spid="317"/>
                                        </p:tgtEl>
                                      </p:cBhvr>
                                    </p:animEffect>
                                  </p:childTnLst>
                                </p:cTn>
                              </p:par>
                              <p:par>
                                <p:cTn presetID="10" fill="hold" presetSubtype="0" presetClass="entr" nodeType="withEffect">
                                  <p:stCondLst>
                                    <p:cond delay="0"/>
                                  </p:stCondLst>
                                  <p:childTnLst>
                                    <p:set>
                                      <p:cBhvr>
                                        <p:cTn dur="1" fill="hold">
                                          <p:stCondLst>
                                            <p:cond delay="0"/>
                                          </p:stCondLst>
                                        </p:cTn>
                                        <p:tgtEl>
                                          <p:spTgt spid="318"/>
                                        </p:tgtEl>
                                        <p:attrNameLst>
                                          <p:attrName>style.visibility</p:attrName>
                                        </p:attrNameLst>
                                      </p:cBhvr>
                                      <p:to>
                                        <p:strVal val="visible"/>
                                      </p:to>
                                    </p:set>
                                    <p:animEffect transition="in" filter="fade">
                                      <p:cBhvr>
                                        <p:cTn dur="1000"/>
                                        <p:tgtEl>
                                          <p:spTgt spid="318"/>
                                        </p:tgtEl>
                                      </p:cBhvr>
                                    </p:animEffect>
                                  </p:childTnLst>
                                </p:cTn>
                              </p:par>
                              <p:par>
                                <p:cTn presetID="10" fill="hold" presetSubtype="0" presetClass="entr" nodeType="withEffect">
                                  <p:stCondLst>
                                    <p:cond delay="0"/>
                                  </p:stCondLst>
                                  <p:childTnLst>
                                    <p:set>
                                      <p:cBhvr>
                                        <p:cTn dur="1" fill="hold">
                                          <p:stCondLst>
                                            <p:cond delay="0"/>
                                          </p:stCondLst>
                                        </p:cTn>
                                        <p:tgtEl>
                                          <p:spTgt spid="319"/>
                                        </p:tgtEl>
                                        <p:attrNameLst>
                                          <p:attrName>style.visibility</p:attrName>
                                        </p:attrNameLst>
                                      </p:cBhvr>
                                      <p:to>
                                        <p:strVal val="visible"/>
                                      </p:to>
                                    </p:set>
                                    <p:animEffect transition="in" filter="fade">
                                      <p:cBhvr>
                                        <p:cTn dur="1000"/>
                                        <p:tgtEl>
                                          <p:spTgt spid="319"/>
                                        </p:tgtEl>
                                      </p:cBhvr>
                                    </p:animEffect>
                                  </p:childTnLst>
                                </p:cTn>
                              </p:par>
                              <p:par>
                                <p:cTn presetID="10" fill="hold" presetSubtype="0" presetClass="entr" nodeType="withEffect">
                                  <p:stCondLst>
                                    <p:cond delay="0"/>
                                  </p:stCondLst>
                                  <p:childTnLst>
                                    <p:set>
                                      <p:cBhvr>
                                        <p:cTn dur="1" fill="hold">
                                          <p:stCondLst>
                                            <p:cond delay="0"/>
                                          </p:stCondLst>
                                        </p:cTn>
                                        <p:tgtEl>
                                          <p:spTgt spid="320"/>
                                        </p:tgtEl>
                                        <p:attrNameLst>
                                          <p:attrName>style.visibility</p:attrName>
                                        </p:attrNameLst>
                                      </p:cBhvr>
                                      <p:to>
                                        <p:strVal val="visible"/>
                                      </p:to>
                                    </p:set>
                                    <p:animEffect transition="in" filter="fade">
                                      <p:cBhvr>
                                        <p:cTn dur="1000"/>
                                        <p:tgtEl>
                                          <p:spTgt spid="320"/>
                                        </p:tgtEl>
                                      </p:cBhvr>
                                    </p:animEffect>
                                  </p:childTnLst>
                                </p:cTn>
                              </p:par>
                              <p:par>
                                <p:cTn presetID="10" fill="hold" presetSubtype="0" presetClass="entr" nodeType="withEffect">
                                  <p:stCondLst>
                                    <p:cond delay="0"/>
                                  </p:stCondLst>
                                  <p:childTnLst>
                                    <p:set>
                                      <p:cBhvr>
                                        <p:cTn dur="1" fill="hold">
                                          <p:stCondLst>
                                            <p:cond delay="0"/>
                                          </p:stCondLst>
                                        </p:cTn>
                                        <p:tgtEl>
                                          <p:spTgt spid="321"/>
                                        </p:tgtEl>
                                        <p:attrNameLst>
                                          <p:attrName>style.visibility</p:attrName>
                                        </p:attrNameLst>
                                      </p:cBhvr>
                                      <p:to>
                                        <p:strVal val="visible"/>
                                      </p:to>
                                    </p:set>
                                    <p:animEffect transition="in" filter="fade">
                                      <p:cBhvr>
                                        <p:cTn dur="1000"/>
                                        <p:tgtEl>
                                          <p:spTgt spid="321"/>
                                        </p:tgtEl>
                                      </p:cBhvr>
                                    </p:animEffect>
                                  </p:childTnLst>
                                </p:cTn>
                              </p:par>
                              <p:par>
                                <p:cTn presetID="10" fill="hold" presetSubtype="0" presetClass="entr" nodeType="withEffect">
                                  <p:stCondLst>
                                    <p:cond delay="0"/>
                                  </p:stCondLst>
                                  <p:childTnLst>
                                    <p:set>
                                      <p:cBhvr>
                                        <p:cTn dur="1" fill="hold">
                                          <p:stCondLst>
                                            <p:cond delay="0"/>
                                          </p:stCondLst>
                                        </p:cTn>
                                        <p:tgtEl>
                                          <p:spTgt spid="322"/>
                                        </p:tgtEl>
                                        <p:attrNameLst>
                                          <p:attrName>style.visibility</p:attrName>
                                        </p:attrNameLst>
                                      </p:cBhvr>
                                      <p:to>
                                        <p:strVal val="visible"/>
                                      </p:to>
                                    </p:set>
                                    <p:animEffect transition="in" filter="fade">
                                      <p:cBhvr>
                                        <p:cTn dur="1000"/>
                                        <p:tgtEl>
                                          <p:spTgt spid="322"/>
                                        </p:tgtEl>
                                      </p:cBhvr>
                                    </p:animEffect>
                                  </p:childTnLst>
                                </p:cTn>
                              </p:par>
                              <p:par>
                                <p:cTn presetID="10" fill="hold" presetSubtype="0" presetClass="entr" nodeType="withEffect">
                                  <p:stCondLst>
                                    <p:cond delay="0"/>
                                  </p:stCondLst>
                                  <p:childTnLst>
                                    <p:set>
                                      <p:cBhvr>
                                        <p:cTn dur="1" fill="hold">
                                          <p:stCondLst>
                                            <p:cond delay="0"/>
                                          </p:stCondLst>
                                        </p:cTn>
                                        <p:tgtEl>
                                          <p:spTgt spid="323"/>
                                        </p:tgtEl>
                                        <p:attrNameLst>
                                          <p:attrName>style.visibility</p:attrName>
                                        </p:attrNameLst>
                                      </p:cBhvr>
                                      <p:to>
                                        <p:strVal val="visible"/>
                                      </p:to>
                                    </p:set>
                                    <p:animEffect transition="in" filter="fade">
                                      <p:cBhvr>
                                        <p:cTn dur="1000"/>
                                        <p:tgtEl>
                                          <p:spTgt spid="323"/>
                                        </p:tgtEl>
                                      </p:cBhvr>
                                    </p:animEffect>
                                  </p:childTnLst>
                                </p:cTn>
                              </p:par>
                              <p:par>
                                <p:cTn presetID="10" fill="hold" presetSubtype="0" presetClass="entr" nodeType="withEffect">
                                  <p:stCondLst>
                                    <p:cond delay="0"/>
                                  </p:stCondLst>
                                  <p:childTnLst>
                                    <p:set>
                                      <p:cBhvr>
                                        <p:cTn dur="1" fill="hold">
                                          <p:stCondLst>
                                            <p:cond delay="0"/>
                                          </p:stCondLst>
                                        </p:cTn>
                                        <p:tgtEl>
                                          <p:spTgt spid="324"/>
                                        </p:tgtEl>
                                        <p:attrNameLst>
                                          <p:attrName>style.visibility</p:attrName>
                                        </p:attrNameLst>
                                      </p:cBhvr>
                                      <p:to>
                                        <p:strVal val="visible"/>
                                      </p:to>
                                    </p:set>
                                    <p:animEffect transition="in" filter="fade">
                                      <p:cBhvr>
                                        <p:cTn dur="1000"/>
                                        <p:tgtEl>
                                          <p:spTgt spid="324"/>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325"/>
                                        </p:tgtEl>
                                        <p:attrNameLst>
                                          <p:attrName>style.visibility</p:attrName>
                                        </p:attrNameLst>
                                      </p:cBhvr>
                                      <p:to>
                                        <p:strVal val="visible"/>
                                      </p:to>
                                    </p:set>
                                    <p:animEffect transition="in" filter="fade">
                                      <p:cBhvr>
                                        <p:cTn dur="1000"/>
                                        <p:tgtEl>
                                          <p:spTgt spid="325"/>
                                        </p:tgtEl>
                                      </p:cBhvr>
                                    </p:animEffect>
                                  </p:childTnLst>
                                </p:cTn>
                              </p:par>
                              <p:par>
                                <p:cTn presetID="10" fill="hold" presetSubtype="0" presetClass="entr" nodeType="withEffect">
                                  <p:stCondLst>
                                    <p:cond delay="0"/>
                                  </p:stCondLst>
                                  <p:childTnLst>
                                    <p:set>
                                      <p:cBhvr>
                                        <p:cTn dur="1" fill="hold">
                                          <p:stCondLst>
                                            <p:cond delay="0"/>
                                          </p:stCondLst>
                                        </p:cTn>
                                        <p:tgtEl>
                                          <p:spTgt spid="326"/>
                                        </p:tgtEl>
                                        <p:attrNameLst>
                                          <p:attrName>style.visibility</p:attrName>
                                        </p:attrNameLst>
                                      </p:cBhvr>
                                      <p:to>
                                        <p:strVal val="visible"/>
                                      </p:to>
                                    </p:set>
                                    <p:animEffect transition="in" filter="fade">
                                      <p:cBhvr>
                                        <p:cTn dur="1000"/>
                                        <p:tgtEl>
                                          <p:spTgt spid="326"/>
                                        </p:tgtEl>
                                      </p:cBhvr>
                                    </p:animEffect>
                                  </p:childTnLst>
                                </p:cTn>
                              </p:par>
                              <p:par>
                                <p:cTn presetID="10" fill="hold" presetSubtype="0" presetClass="entr" nodeType="withEffect">
                                  <p:stCondLst>
                                    <p:cond delay="0"/>
                                  </p:stCondLst>
                                  <p:childTnLst>
                                    <p:set>
                                      <p:cBhvr>
                                        <p:cTn dur="1" fill="hold">
                                          <p:stCondLst>
                                            <p:cond delay="0"/>
                                          </p:stCondLst>
                                        </p:cTn>
                                        <p:tgtEl>
                                          <p:spTgt spid="327"/>
                                        </p:tgtEl>
                                        <p:attrNameLst>
                                          <p:attrName>style.visibility</p:attrName>
                                        </p:attrNameLst>
                                      </p:cBhvr>
                                      <p:to>
                                        <p:strVal val="visible"/>
                                      </p:to>
                                    </p:set>
                                    <p:animEffect transition="in" filter="fade">
                                      <p:cBhvr>
                                        <p:cTn dur="1000"/>
                                        <p:tgtEl>
                                          <p:spTgt spid="327"/>
                                        </p:tgtEl>
                                      </p:cBhvr>
                                    </p:animEffect>
                                  </p:childTnLst>
                                </p:cTn>
                              </p:par>
                              <p:par>
                                <p:cTn presetID="10" fill="hold" presetSubtype="0" presetClass="entr" nodeType="withEffect">
                                  <p:stCondLst>
                                    <p:cond delay="0"/>
                                  </p:stCondLst>
                                  <p:childTnLst>
                                    <p:set>
                                      <p:cBhvr>
                                        <p:cTn dur="1" fill="hold">
                                          <p:stCondLst>
                                            <p:cond delay="0"/>
                                          </p:stCondLst>
                                        </p:cTn>
                                        <p:tgtEl>
                                          <p:spTgt spid="328"/>
                                        </p:tgtEl>
                                        <p:attrNameLst>
                                          <p:attrName>style.visibility</p:attrName>
                                        </p:attrNameLst>
                                      </p:cBhvr>
                                      <p:to>
                                        <p:strVal val="visible"/>
                                      </p:to>
                                    </p:set>
                                    <p:animEffect transition="in" filter="fade">
                                      <p:cBhvr>
                                        <p:cTn dur="1000"/>
                                        <p:tgtEl>
                                          <p:spTgt spid="328"/>
                                        </p:tgtEl>
                                      </p:cBhvr>
                                    </p:animEffect>
                                  </p:childTnLst>
                                </p:cTn>
                              </p:par>
                              <p:par>
                                <p:cTn presetID="10" fill="hold" presetSubtype="0" presetClass="entr" nodeType="withEffect">
                                  <p:stCondLst>
                                    <p:cond delay="0"/>
                                  </p:stCondLst>
                                  <p:childTnLst>
                                    <p:set>
                                      <p:cBhvr>
                                        <p:cTn dur="1" fill="hold">
                                          <p:stCondLst>
                                            <p:cond delay="0"/>
                                          </p:stCondLst>
                                        </p:cTn>
                                        <p:tgtEl>
                                          <p:spTgt spid="329"/>
                                        </p:tgtEl>
                                        <p:attrNameLst>
                                          <p:attrName>style.visibility</p:attrName>
                                        </p:attrNameLst>
                                      </p:cBhvr>
                                      <p:to>
                                        <p:strVal val="visible"/>
                                      </p:to>
                                    </p:set>
                                    <p:animEffect transition="in" filter="fade">
                                      <p:cBhvr>
                                        <p:cTn dur="1000"/>
                                        <p:tgtEl>
                                          <p:spTgt spid="329"/>
                                        </p:tgtEl>
                                      </p:cBhvr>
                                    </p:animEffect>
                                  </p:childTnLst>
                                </p:cTn>
                              </p:par>
                              <p:par>
                                <p:cTn presetID="10" fill="hold" presetSubtype="0" presetClass="entr" nodeType="withEffect">
                                  <p:stCondLst>
                                    <p:cond delay="0"/>
                                  </p:stCondLst>
                                  <p:childTnLst>
                                    <p:set>
                                      <p:cBhvr>
                                        <p:cTn dur="1" fill="hold">
                                          <p:stCondLst>
                                            <p:cond delay="0"/>
                                          </p:stCondLst>
                                        </p:cTn>
                                        <p:tgtEl>
                                          <p:spTgt spid="330"/>
                                        </p:tgtEl>
                                        <p:attrNameLst>
                                          <p:attrName>style.visibility</p:attrName>
                                        </p:attrNameLst>
                                      </p:cBhvr>
                                      <p:to>
                                        <p:strVal val="visible"/>
                                      </p:to>
                                    </p:set>
                                    <p:animEffect transition="in" filter="fade">
                                      <p:cBhvr>
                                        <p:cTn dur="1000"/>
                                        <p:tgtEl>
                                          <p:spTgt spid="330"/>
                                        </p:tgtEl>
                                      </p:cBhvr>
                                    </p:animEffect>
                                  </p:childTnLst>
                                </p:cTn>
                              </p:par>
                              <p:par>
                                <p:cTn presetID="10" fill="hold" presetSubtype="0" presetClass="entr" nodeType="withEffect">
                                  <p:stCondLst>
                                    <p:cond delay="0"/>
                                  </p:stCondLst>
                                  <p:childTnLst>
                                    <p:set>
                                      <p:cBhvr>
                                        <p:cTn dur="1" fill="hold">
                                          <p:stCondLst>
                                            <p:cond delay="0"/>
                                          </p:stCondLst>
                                        </p:cTn>
                                        <p:tgtEl>
                                          <p:spTgt spid="331"/>
                                        </p:tgtEl>
                                        <p:attrNameLst>
                                          <p:attrName>style.visibility</p:attrName>
                                        </p:attrNameLst>
                                      </p:cBhvr>
                                      <p:to>
                                        <p:strVal val="visible"/>
                                      </p:to>
                                    </p:set>
                                    <p:animEffect transition="in" filter="fade">
                                      <p:cBhvr>
                                        <p:cTn dur="1000"/>
                                        <p:tgtEl>
                                          <p:spTgt spid="331"/>
                                        </p:tgtEl>
                                      </p:cBhvr>
                                    </p:animEffect>
                                  </p:childTnLst>
                                </p:cTn>
                              </p:par>
                              <p:par>
                                <p:cTn presetID="10" fill="hold" presetSubtype="0" presetClass="entr" nodeType="withEffect">
                                  <p:stCondLst>
                                    <p:cond delay="0"/>
                                  </p:stCondLst>
                                  <p:childTnLst>
                                    <p:set>
                                      <p:cBhvr>
                                        <p:cTn dur="1" fill="hold">
                                          <p:stCondLst>
                                            <p:cond delay="0"/>
                                          </p:stCondLst>
                                        </p:cTn>
                                        <p:tgtEl>
                                          <p:spTgt spid="332"/>
                                        </p:tgtEl>
                                        <p:attrNameLst>
                                          <p:attrName>style.visibility</p:attrName>
                                        </p:attrNameLst>
                                      </p:cBhvr>
                                      <p:to>
                                        <p:strVal val="visible"/>
                                      </p:to>
                                    </p:set>
                                    <p:animEffect transition="in" filter="fade">
                                      <p:cBhvr>
                                        <p:cTn dur="1000"/>
                                        <p:tgtEl>
                                          <p:spTgt spid="332"/>
                                        </p:tgtEl>
                                      </p:cBhvr>
                                    </p:animEffect>
                                  </p:childTnLst>
                                </p:cTn>
                              </p:par>
                              <p:par>
                                <p:cTn presetID="10" fill="hold" presetSubtype="0" presetClass="entr" nodeType="withEffect">
                                  <p:stCondLst>
                                    <p:cond delay="0"/>
                                  </p:stCondLst>
                                  <p:childTnLst>
                                    <p:set>
                                      <p:cBhvr>
                                        <p:cTn dur="1" fill="hold">
                                          <p:stCondLst>
                                            <p:cond delay="0"/>
                                          </p:stCondLst>
                                        </p:cTn>
                                        <p:tgtEl>
                                          <p:spTgt spid="333"/>
                                        </p:tgtEl>
                                        <p:attrNameLst>
                                          <p:attrName>style.visibility</p:attrName>
                                        </p:attrNameLst>
                                      </p:cBhvr>
                                      <p:to>
                                        <p:strVal val="visible"/>
                                      </p:to>
                                    </p:set>
                                    <p:animEffect transition="in" filter="fade">
                                      <p:cBhvr>
                                        <p:cTn dur="1000"/>
                                        <p:tgtEl>
                                          <p:spTgt spid="333"/>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334"/>
                                        </p:tgtEl>
                                        <p:attrNameLst>
                                          <p:attrName>style.visibility</p:attrName>
                                        </p:attrNameLst>
                                      </p:cBhvr>
                                      <p:to>
                                        <p:strVal val="visible"/>
                                      </p:to>
                                    </p:set>
                                    <p:animEffect transition="in" filter="fade">
                                      <p:cBhvr>
                                        <p:cTn dur="1000"/>
                                        <p:tgtEl>
                                          <p:spTgt spid="334"/>
                                        </p:tgtEl>
                                      </p:cBhvr>
                                    </p:animEffect>
                                  </p:childTnLst>
                                </p:cTn>
                              </p:par>
                              <p:par>
                                <p:cTn presetID="10" fill="hold" presetSubtype="0" presetClass="entr" nodeType="withEffect">
                                  <p:stCondLst>
                                    <p:cond delay="0"/>
                                  </p:stCondLst>
                                  <p:childTnLst>
                                    <p:set>
                                      <p:cBhvr>
                                        <p:cTn dur="1" fill="hold">
                                          <p:stCondLst>
                                            <p:cond delay="0"/>
                                          </p:stCondLst>
                                        </p:cTn>
                                        <p:tgtEl>
                                          <p:spTgt spid="335"/>
                                        </p:tgtEl>
                                        <p:attrNameLst>
                                          <p:attrName>style.visibility</p:attrName>
                                        </p:attrNameLst>
                                      </p:cBhvr>
                                      <p:to>
                                        <p:strVal val="visible"/>
                                      </p:to>
                                    </p:set>
                                    <p:animEffect transition="in" filter="fade">
                                      <p:cBhvr>
                                        <p:cTn dur="1000"/>
                                        <p:tgtEl>
                                          <p:spTgt spid="335"/>
                                        </p:tgtEl>
                                      </p:cBhvr>
                                    </p:animEffect>
                                  </p:childTnLst>
                                </p:cTn>
                              </p:par>
                              <p:par>
                                <p:cTn presetID="10" fill="hold" presetSubtype="0" presetClass="entr" nodeType="withEffect">
                                  <p:stCondLst>
                                    <p:cond delay="0"/>
                                  </p:stCondLst>
                                  <p:childTnLst>
                                    <p:set>
                                      <p:cBhvr>
                                        <p:cTn dur="1" fill="hold">
                                          <p:stCondLst>
                                            <p:cond delay="0"/>
                                          </p:stCondLst>
                                        </p:cTn>
                                        <p:tgtEl>
                                          <p:spTgt spid="336"/>
                                        </p:tgtEl>
                                        <p:attrNameLst>
                                          <p:attrName>style.visibility</p:attrName>
                                        </p:attrNameLst>
                                      </p:cBhvr>
                                      <p:to>
                                        <p:strVal val="visible"/>
                                      </p:to>
                                    </p:set>
                                    <p:animEffect transition="in" filter="fade">
                                      <p:cBhvr>
                                        <p:cTn dur="1000"/>
                                        <p:tgtEl>
                                          <p:spTgt spid="336"/>
                                        </p:tgtEl>
                                      </p:cBhvr>
                                    </p:animEffect>
                                  </p:childTnLst>
                                </p:cTn>
                              </p:par>
                              <p:par>
                                <p:cTn presetID="10" fill="hold" presetSubtype="0" presetClass="entr" nodeType="withEffect">
                                  <p:stCondLst>
                                    <p:cond delay="0"/>
                                  </p:stCondLst>
                                  <p:childTnLst>
                                    <p:set>
                                      <p:cBhvr>
                                        <p:cTn dur="1" fill="hold">
                                          <p:stCondLst>
                                            <p:cond delay="0"/>
                                          </p:stCondLst>
                                        </p:cTn>
                                        <p:tgtEl>
                                          <p:spTgt spid="337"/>
                                        </p:tgtEl>
                                        <p:attrNameLst>
                                          <p:attrName>style.visibility</p:attrName>
                                        </p:attrNameLst>
                                      </p:cBhvr>
                                      <p:to>
                                        <p:strVal val="visible"/>
                                      </p:to>
                                    </p:set>
                                    <p:animEffect transition="in" filter="fade">
                                      <p:cBhvr>
                                        <p:cTn dur="1000"/>
                                        <p:tgtEl>
                                          <p:spTgt spid="337"/>
                                        </p:tgtEl>
                                      </p:cBhvr>
                                    </p:animEffect>
                                  </p:childTnLst>
                                </p:cTn>
                              </p:par>
                              <p:par>
                                <p:cTn presetID="10" fill="hold" presetSubtype="0" presetClass="entr" nodeType="withEffect">
                                  <p:stCondLst>
                                    <p:cond delay="0"/>
                                  </p:stCondLst>
                                  <p:childTnLst>
                                    <p:set>
                                      <p:cBhvr>
                                        <p:cTn dur="1" fill="hold">
                                          <p:stCondLst>
                                            <p:cond delay="0"/>
                                          </p:stCondLst>
                                        </p:cTn>
                                        <p:tgtEl>
                                          <p:spTgt spid="338"/>
                                        </p:tgtEl>
                                        <p:attrNameLst>
                                          <p:attrName>style.visibility</p:attrName>
                                        </p:attrNameLst>
                                      </p:cBhvr>
                                      <p:to>
                                        <p:strVal val="visible"/>
                                      </p:to>
                                    </p:set>
                                    <p:animEffect transition="in" filter="fade">
                                      <p:cBhvr>
                                        <p:cTn dur="1000"/>
                                        <p:tgtEl>
                                          <p:spTgt spid="338"/>
                                        </p:tgtEl>
                                      </p:cBhvr>
                                    </p:animEffect>
                                  </p:childTnLst>
                                </p:cTn>
                              </p:par>
                              <p:par>
                                <p:cTn presetID="10" fill="hold" presetSubtype="0" presetClass="entr" nodeType="withEffect">
                                  <p:stCondLst>
                                    <p:cond delay="0"/>
                                  </p:stCondLst>
                                  <p:childTnLst>
                                    <p:set>
                                      <p:cBhvr>
                                        <p:cTn dur="1" fill="hold">
                                          <p:stCondLst>
                                            <p:cond delay="0"/>
                                          </p:stCondLst>
                                        </p:cTn>
                                        <p:tgtEl>
                                          <p:spTgt spid="339"/>
                                        </p:tgtEl>
                                        <p:attrNameLst>
                                          <p:attrName>style.visibility</p:attrName>
                                        </p:attrNameLst>
                                      </p:cBhvr>
                                      <p:to>
                                        <p:strVal val="visible"/>
                                      </p:to>
                                    </p:set>
                                    <p:animEffect transition="in" filter="fade">
                                      <p:cBhvr>
                                        <p:cTn dur="1000"/>
                                        <p:tgtEl>
                                          <p:spTgt spid="339"/>
                                        </p:tgtEl>
                                      </p:cBhvr>
                                    </p:animEffect>
                                  </p:childTnLst>
                                </p:cTn>
                              </p:par>
                              <p:par>
                                <p:cTn presetID="10" fill="hold" presetSubtype="0" presetClass="entr" nodeType="withEffect">
                                  <p:stCondLst>
                                    <p:cond delay="0"/>
                                  </p:stCondLst>
                                  <p:childTnLst>
                                    <p:set>
                                      <p:cBhvr>
                                        <p:cTn dur="1" fill="hold">
                                          <p:stCondLst>
                                            <p:cond delay="0"/>
                                          </p:stCondLst>
                                        </p:cTn>
                                        <p:tgtEl>
                                          <p:spTgt spid="340"/>
                                        </p:tgtEl>
                                        <p:attrNameLst>
                                          <p:attrName>style.visibility</p:attrName>
                                        </p:attrNameLst>
                                      </p:cBhvr>
                                      <p:to>
                                        <p:strVal val="visible"/>
                                      </p:to>
                                    </p:set>
                                    <p:animEffect transition="in" filter="fade">
                                      <p:cBhvr>
                                        <p:cTn dur="1000"/>
                                        <p:tgtEl>
                                          <p:spTgt spid="340"/>
                                        </p:tgtEl>
                                      </p:cBhvr>
                                    </p:animEffect>
                                  </p:childTnLst>
                                </p:cTn>
                              </p:par>
                              <p:par>
                                <p:cTn presetID="10" fill="hold" presetSubtype="0" presetClass="entr" nodeType="withEffect">
                                  <p:stCondLst>
                                    <p:cond delay="0"/>
                                  </p:stCondLst>
                                  <p:childTnLst>
                                    <p:set>
                                      <p:cBhvr>
                                        <p:cTn dur="1" fill="hold">
                                          <p:stCondLst>
                                            <p:cond delay="0"/>
                                          </p:stCondLst>
                                        </p:cTn>
                                        <p:tgtEl>
                                          <p:spTgt spid="341"/>
                                        </p:tgtEl>
                                        <p:attrNameLst>
                                          <p:attrName>style.visibility</p:attrName>
                                        </p:attrNameLst>
                                      </p:cBhvr>
                                      <p:to>
                                        <p:strVal val="visible"/>
                                      </p:to>
                                    </p:set>
                                    <p:animEffect transition="in" filter="fade">
                                      <p:cBhvr>
                                        <p:cTn dur="1000"/>
                                        <p:tgtEl>
                                          <p:spTgt spid="341"/>
                                        </p:tgtEl>
                                      </p:cBhvr>
                                    </p:animEffect>
                                  </p:childTnLst>
                                </p:cTn>
                              </p:par>
                              <p:par>
                                <p:cTn presetID="10" fill="hold" presetSubtype="0" presetClass="entr" nodeType="withEffect">
                                  <p:stCondLst>
                                    <p:cond delay="0"/>
                                  </p:stCondLst>
                                  <p:childTnLst>
                                    <p:set>
                                      <p:cBhvr>
                                        <p:cTn dur="1" fill="hold">
                                          <p:stCondLst>
                                            <p:cond delay="0"/>
                                          </p:stCondLst>
                                        </p:cTn>
                                        <p:tgtEl>
                                          <p:spTgt spid="342"/>
                                        </p:tgtEl>
                                        <p:attrNameLst>
                                          <p:attrName>style.visibility</p:attrName>
                                        </p:attrNameLst>
                                      </p:cBhvr>
                                      <p:to>
                                        <p:strVal val="visible"/>
                                      </p:to>
                                    </p:set>
                                    <p:animEffect transition="in" filter="fade">
                                      <p:cBhvr>
                                        <p:cTn dur="1000"/>
                                        <p:tgtEl>
                                          <p:spTgt spid="342"/>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343"/>
                                        </p:tgtEl>
                                        <p:attrNameLst>
                                          <p:attrName>style.visibility</p:attrName>
                                        </p:attrNameLst>
                                      </p:cBhvr>
                                      <p:to>
                                        <p:strVal val="visible"/>
                                      </p:to>
                                    </p:set>
                                    <p:animEffect transition="in" filter="fade">
                                      <p:cBhvr>
                                        <p:cTn dur="1000"/>
                                        <p:tgtEl>
                                          <p:spTgt spid="343"/>
                                        </p:tgtEl>
                                      </p:cBhvr>
                                    </p:animEffect>
                                  </p:childTnLst>
                                </p:cTn>
                              </p:par>
                              <p:par>
                                <p:cTn presetID="10" fill="hold" presetSubtype="0" presetClass="entr" nodeType="withEffect">
                                  <p:stCondLst>
                                    <p:cond delay="0"/>
                                  </p:stCondLst>
                                  <p:childTnLst>
                                    <p:set>
                                      <p:cBhvr>
                                        <p:cTn dur="1" fill="hold">
                                          <p:stCondLst>
                                            <p:cond delay="0"/>
                                          </p:stCondLst>
                                        </p:cTn>
                                        <p:tgtEl>
                                          <p:spTgt spid="344"/>
                                        </p:tgtEl>
                                        <p:attrNameLst>
                                          <p:attrName>style.visibility</p:attrName>
                                        </p:attrNameLst>
                                      </p:cBhvr>
                                      <p:to>
                                        <p:strVal val="visible"/>
                                      </p:to>
                                    </p:set>
                                    <p:animEffect transition="in" filter="fade">
                                      <p:cBhvr>
                                        <p:cTn dur="1000"/>
                                        <p:tgtEl>
                                          <p:spTgt spid="344"/>
                                        </p:tgtEl>
                                      </p:cBhvr>
                                    </p:animEffect>
                                  </p:childTnLst>
                                </p:cTn>
                              </p:par>
                              <p:par>
                                <p:cTn presetID="10" fill="hold" presetSubtype="0" presetClass="entr" nodeType="withEffect">
                                  <p:stCondLst>
                                    <p:cond delay="0"/>
                                  </p:stCondLst>
                                  <p:childTnLst>
                                    <p:set>
                                      <p:cBhvr>
                                        <p:cTn dur="1" fill="hold">
                                          <p:stCondLst>
                                            <p:cond delay="0"/>
                                          </p:stCondLst>
                                        </p:cTn>
                                        <p:tgtEl>
                                          <p:spTgt spid="345"/>
                                        </p:tgtEl>
                                        <p:attrNameLst>
                                          <p:attrName>style.visibility</p:attrName>
                                        </p:attrNameLst>
                                      </p:cBhvr>
                                      <p:to>
                                        <p:strVal val="visible"/>
                                      </p:to>
                                    </p:set>
                                    <p:animEffect transition="in" filter="fade">
                                      <p:cBhvr>
                                        <p:cTn dur="1000"/>
                                        <p:tgtEl>
                                          <p:spTgt spid="345"/>
                                        </p:tgtEl>
                                      </p:cBhvr>
                                    </p:animEffect>
                                  </p:childTnLst>
                                </p:cTn>
                              </p:par>
                              <p:par>
                                <p:cTn presetID="10" fill="hold" presetSubtype="0" presetClass="entr" nodeType="withEffect">
                                  <p:stCondLst>
                                    <p:cond delay="0"/>
                                  </p:stCondLst>
                                  <p:childTnLst>
                                    <p:set>
                                      <p:cBhvr>
                                        <p:cTn dur="1" fill="hold">
                                          <p:stCondLst>
                                            <p:cond delay="0"/>
                                          </p:stCondLst>
                                        </p:cTn>
                                        <p:tgtEl>
                                          <p:spTgt spid="346"/>
                                        </p:tgtEl>
                                        <p:attrNameLst>
                                          <p:attrName>style.visibility</p:attrName>
                                        </p:attrNameLst>
                                      </p:cBhvr>
                                      <p:to>
                                        <p:strVal val="visible"/>
                                      </p:to>
                                    </p:set>
                                    <p:animEffect transition="in" filter="fade">
                                      <p:cBhvr>
                                        <p:cTn dur="1000"/>
                                        <p:tgtEl>
                                          <p:spTgt spid="346"/>
                                        </p:tgtEl>
                                      </p:cBhvr>
                                    </p:animEffect>
                                  </p:childTnLst>
                                </p:cTn>
                              </p:par>
                              <p:par>
                                <p:cTn presetID="10" fill="hold" presetSubtype="0" presetClass="entr" nodeType="withEffect">
                                  <p:stCondLst>
                                    <p:cond delay="0"/>
                                  </p:stCondLst>
                                  <p:childTnLst>
                                    <p:set>
                                      <p:cBhvr>
                                        <p:cTn dur="1" fill="hold">
                                          <p:stCondLst>
                                            <p:cond delay="0"/>
                                          </p:stCondLst>
                                        </p:cTn>
                                        <p:tgtEl>
                                          <p:spTgt spid="347"/>
                                        </p:tgtEl>
                                        <p:attrNameLst>
                                          <p:attrName>style.visibility</p:attrName>
                                        </p:attrNameLst>
                                      </p:cBhvr>
                                      <p:to>
                                        <p:strVal val="visible"/>
                                      </p:to>
                                    </p:set>
                                    <p:animEffect transition="in" filter="fade">
                                      <p:cBhvr>
                                        <p:cTn dur="1000"/>
                                        <p:tgtEl>
                                          <p:spTgt spid="347"/>
                                        </p:tgtEl>
                                      </p:cBhvr>
                                    </p:animEffect>
                                  </p:childTnLst>
                                </p:cTn>
                              </p:par>
                              <p:par>
                                <p:cTn presetID="10" fill="hold" presetSubtype="0" presetClass="entr" nodeType="withEffect">
                                  <p:stCondLst>
                                    <p:cond delay="0"/>
                                  </p:stCondLst>
                                  <p:childTnLst>
                                    <p:set>
                                      <p:cBhvr>
                                        <p:cTn dur="1" fill="hold">
                                          <p:stCondLst>
                                            <p:cond delay="0"/>
                                          </p:stCondLst>
                                        </p:cTn>
                                        <p:tgtEl>
                                          <p:spTgt spid="348"/>
                                        </p:tgtEl>
                                        <p:attrNameLst>
                                          <p:attrName>style.visibility</p:attrName>
                                        </p:attrNameLst>
                                      </p:cBhvr>
                                      <p:to>
                                        <p:strVal val="visible"/>
                                      </p:to>
                                    </p:set>
                                    <p:animEffect transition="in" filter="fade">
                                      <p:cBhvr>
                                        <p:cTn dur="1000"/>
                                        <p:tgtEl>
                                          <p:spTgt spid="348"/>
                                        </p:tgtEl>
                                      </p:cBhvr>
                                    </p:animEffect>
                                  </p:childTnLst>
                                </p:cTn>
                              </p:par>
                              <p:par>
                                <p:cTn presetID="10" fill="hold" presetSubtype="0" presetClass="entr" nodeType="withEffect">
                                  <p:stCondLst>
                                    <p:cond delay="0"/>
                                  </p:stCondLst>
                                  <p:childTnLst>
                                    <p:set>
                                      <p:cBhvr>
                                        <p:cTn dur="1" fill="hold">
                                          <p:stCondLst>
                                            <p:cond delay="0"/>
                                          </p:stCondLst>
                                        </p:cTn>
                                        <p:tgtEl>
                                          <p:spTgt spid="349"/>
                                        </p:tgtEl>
                                        <p:attrNameLst>
                                          <p:attrName>style.visibility</p:attrName>
                                        </p:attrNameLst>
                                      </p:cBhvr>
                                      <p:to>
                                        <p:strVal val="visible"/>
                                      </p:to>
                                    </p:set>
                                    <p:animEffect transition="in" filter="fade">
                                      <p:cBhvr>
                                        <p:cTn dur="1000"/>
                                        <p:tgtEl>
                                          <p:spTgt spid="349"/>
                                        </p:tgtEl>
                                      </p:cBhvr>
                                    </p:animEffect>
                                  </p:childTnLst>
                                </p:cTn>
                              </p:par>
                              <p:par>
                                <p:cTn presetID="10" fill="hold" presetSubtype="0" presetClass="entr" nodeType="withEffect">
                                  <p:stCondLst>
                                    <p:cond delay="0"/>
                                  </p:stCondLst>
                                  <p:childTnLst>
                                    <p:set>
                                      <p:cBhvr>
                                        <p:cTn dur="1" fill="hold">
                                          <p:stCondLst>
                                            <p:cond delay="0"/>
                                          </p:stCondLst>
                                        </p:cTn>
                                        <p:tgtEl>
                                          <p:spTgt spid="350"/>
                                        </p:tgtEl>
                                        <p:attrNameLst>
                                          <p:attrName>style.visibility</p:attrName>
                                        </p:attrNameLst>
                                      </p:cBhvr>
                                      <p:to>
                                        <p:strVal val="visible"/>
                                      </p:to>
                                    </p:set>
                                    <p:animEffect transition="in" filter="fade">
                                      <p:cBhvr>
                                        <p:cTn dur="1000"/>
                                        <p:tgtEl>
                                          <p:spTgt spid="350"/>
                                        </p:tgtEl>
                                      </p:cBhvr>
                                    </p:animEffect>
                                  </p:childTnLst>
                                </p:cTn>
                              </p:par>
                              <p:par>
                                <p:cTn presetID="10" fill="hold" presetSubtype="0" presetClass="entr" nodeType="withEffect">
                                  <p:stCondLst>
                                    <p:cond delay="0"/>
                                  </p:stCondLst>
                                  <p:childTnLst>
                                    <p:set>
                                      <p:cBhvr>
                                        <p:cTn dur="1" fill="hold">
                                          <p:stCondLst>
                                            <p:cond delay="0"/>
                                          </p:stCondLst>
                                        </p:cTn>
                                        <p:tgtEl>
                                          <p:spTgt spid="351"/>
                                        </p:tgtEl>
                                        <p:attrNameLst>
                                          <p:attrName>style.visibility</p:attrName>
                                        </p:attrNameLst>
                                      </p:cBhvr>
                                      <p:to>
                                        <p:strVal val="visible"/>
                                      </p:to>
                                    </p:set>
                                    <p:animEffect transition="in" filter="fade">
                                      <p:cBhvr>
                                        <p:cTn dur="1000"/>
                                        <p:tgtEl>
                                          <p:spTgt spid="35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7" name="Shape 357"/>
        <p:cNvGrpSpPr/>
        <p:nvPr/>
      </p:nvGrpSpPr>
      <p:grpSpPr>
        <a:xfrm>
          <a:off y="0" x="0"/>
          <a:ext cy="0" cx="0"/>
          <a:chOff y="0" x="0"/>
          <a:chExt cy="0" cx="0"/>
        </a:xfrm>
      </p:grpSpPr>
      <p:sp>
        <p:nvSpPr>
          <p:cNvPr id="358" name="Shape 358"/>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Quicksort</a:t>
            </a:r>
          </a:p>
        </p:txBody>
      </p:sp>
      <p:sp>
        <p:nvSpPr>
          <p:cNvPr id="359" name="Shape 359"/>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sp>
        <p:nvSpPr>
          <p:cNvPr id="360" name="Shape 360"/>
          <p:cNvSpPr/>
          <p:nvPr/>
        </p:nvSpPr>
        <p:spPr>
          <a:xfrm>
            <a:off y="1500475" x="2461737"/>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61" name="Shape 361"/>
          <p:cNvSpPr/>
          <p:nvPr/>
        </p:nvSpPr>
        <p:spPr>
          <a:xfrm>
            <a:off y="1500475" x="246173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0</a:t>
            </a:r>
          </a:p>
        </p:txBody>
      </p:sp>
      <p:sp>
        <p:nvSpPr>
          <p:cNvPr id="362" name="Shape 362"/>
          <p:cNvSpPr/>
          <p:nvPr/>
        </p:nvSpPr>
        <p:spPr>
          <a:xfrm>
            <a:off y="1500475" x="298433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1</a:t>
            </a:r>
          </a:p>
        </p:txBody>
      </p:sp>
      <p:sp>
        <p:nvSpPr>
          <p:cNvPr id="363" name="Shape 363"/>
          <p:cNvSpPr/>
          <p:nvPr/>
        </p:nvSpPr>
        <p:spPr>
          <a:xfrm>
            <a:off y="1500475" x="351828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2</a:t>
            </a:r>
          </a:p>
        </p:txBody>
      </p:sp>
      <p:sp>
        <p:nvSpPr>
          <p:cNvPr id="364" name="Shape 364"/>
          <p:cNvSpPr/>
          <p:nvPr/>
        </p:nvSpPr>
        <p:spPr>
          <a:xfrm>
            <a:off y="1500475" x="404656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3</a:t>
            </a:r>
          </a:p>
        </p:txBody>
      </p:sp>
      <p:sp>
        <p:nvSpPr>
          <p:cNvPr id="365" name="Shape 365"/>
          <p:cNvSpPr/>
          <p:nvPr/>
        </p:nvSpPr>
        <p:spPr>
          <a:xfrm>
            <a:off y="1500475" x="4574837"/>
            <a:ext cy="522599" cx="522599"/>
          </a:xfrm>
          <a:prstGeom prst="rect">
            <a:avLst/>
          </a:prstGeom>
          <a:solidFill>
            <a:srgbClr val="A4C2F4"/>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5</a:t>
            </a:r>
          </a:p>
        </p:txBody>
      </p:sp>
      <p:sp>
        <p:nvSpPr>
          <p:cNvPr id="366" name="Shape 366"/>
          <p:cNvSpPr/>
          <p:nvPr/>
        </p:nvSpPr>
        <p:spPr>
          <a:xfrm>
            <a:off y="1500475" x="5103112"/>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4</a:t>
            </a:r>
          </a:p>
        </p:txBody>
      </p:sp>
      <p:sp>
        <p:nvSpPr>
          <p:cNvPr id="367" name="Shape 367"/>
          <p:cNvSpPr/>
          <p:nvPr/>
        </p:nvSpPr>
        <p:spPr>
          <a:xfrm>
            <a:off y="1500475" x="563138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6</a:t>
            </a:r>
          </a:p>
        </p:txBody>
      </p:sp>
      <p:sp>
        <p:nvSpPr>
          <p:cNvPr id="368" name="Shape 368"/>
          <p:cNvSpPr/>
          <p:nvPr/>
        </p:nvSpPr>
        <p:spPr>
          <a:xfrm>
            <a:off y="1500475" x="6159662"/>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7</a:t>
            </a:r>
          </a:p>
        </p:txBody>
      </p:sp>
      <p:sp>
        <p:nvSpPr>
          <p:cNvPr id="369" name="Shape 369"/>
          <p:cNvSpPr/>
          <p:nvPr/>
        </p:nvSpPr>
        <p:spPr>
          <a:xfrm>
            <a:off y="2408625" x="2457362"/>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70" name="Shape 370"/>
          <p:cNvSpPr/>
          <p:nvPr/>
        </p:nvSpPr>
        <p:spPr>
          <a:xfrm>
            <a:off y="2408625" x="245736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0</a:t>
            </a:r>
          </a:p>
        </p:txBody>
      </p:sp>
      <p:sp>
        <p:nvSpPr>
          <p:cNvPr id="371" name="Shape 371"/>
          <p:cNvSpPr/>
          <p:nvPr/>
        </p:nvSpPr>
        <p:spPr>
          <a:xfrm>
            <a:off y="2408625" x="297996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1</a:t>
            </a:r>
          </a:p>
        </p:txBody>
      </p:sp>
      <p:sp>
        <p:nvSpPr>
          <p:cNvPr id="372" name="Shape 372"/>
          <p:cNvSpPr/>
          <p:nvPr/>
        </p:nvSpPr>
        <p:spPr>
          <a:xfrm>
            <a:off y="2408625" x="351391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2</a:t>
            </a:r>
          </a:p>
        </p:txBody>
      </p:sp>
      <p:sp>
        <p:nvSpPr>
          <p:cNvPr id="373" name="Shape 373"/>
          <p:cNvSpPr/>
          <p:nvPr/>
        </p:nvSpPr>
        <p:spPr>
          <a:xfrm>
            <a:off y="2408625" x="404218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3</a:t>
            </a:r>
          </a:p>
        </p:txBody>
      </p:sp>
      <p:sp>
        <p:nvSpPr>
          <p:cNvPr id="374" name="Shape 374"/>
          <p:cNvSpPr/>
          <p:nvPr/>
        </p:nvSpPr>
        <p:spPr>
          <a:xfrm>
            <a:off y="2408625" x="4570462"/>
            <a:ext cy="522599" cx="522599"/>
          </a:xfrm>
          <a:prstGeom prst="rect">
            <a:avLst/>
          </a:prstGeom>
          <a:solidFill>
            <a:srgbClr val="A4C2F4"/>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4</a:t>
            </a:r>
          </a:p>
        </p:txBody>
      </p:sp>
      <p:sp>
        <p:nvSpPr>
          <p:cNvPr id="375" name="Shape 375"/>
          <p:cNvSpPr/>
          <p:nvPr/>
        </p:nvSpPr>
        <p:spPr>
          <a:xfrm>
            <a:off y="2408625" x="509873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5</a:t>
            </a:r>
          </a:p>
        </p:txBody>
      </p:sp>
      <p:sp>
        <p:nvSpPr>
          <p:cNvPr id="376" name="Shape 376"/>
          <p:cNvSpPr/>
          <p:nvPr/>
        </p:nvSpPr>
        <p:spPr>
          <a:xfrm>
            <a:off y="2408625" x="562701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6</a:t>
            </a:r>
          </a:p>
        </p:txBody>
      </p:sp>
      <p:sp>
        <p:nvSpPr>
          <p:cNvPr id="377" name="Shape 377"/>
          <p:cNvSpPr/>
          <p:nvPr/>
        </p:nvSpPr>
        <p:spPr>
          <a:xfrm>
            <a:off y="2408625" x="6155287"/>
            <a:ext cy="522599" cx="5225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7</a:t>
            </a:r>
          </a:p>
        </p:txBody>
      </p:sp>
      <p:sp>
        <p:nvSpPr>
          <p:cNvPr id="378" name="Shape 378"/>
          <p:cNvSpPr/>
          <p:nvPr/>
        </p:nvSpPr>
        <p:spPr>
          <a:xfrm>
            <a:off y="3316775" x="2461725"/>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79" name="Shape 379"/>
          <p:cNvSpPr/>
          <p:nvPr/>
        </p:nvSpPr>
        <p:spPr>
          <a:xfrm>
            <a:off y="3316775" x="2461725"/>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0</a:t>
            </a:r>
          </a:p>
        </p:txBody>
      </p:sp>
      <p:sp>
        <p:nvSpPr>
          <p:cNvPr id="380" name="Shape 380"/>
          <p:cNvSpPr/>
          <p:nvPr/>
        </p:nvSpPr>
        <p:spPr>
          <a:xfrm>
            <a:off y="3316775" x="2984325"/>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1</a:t>
            </a:r>
          </a:p>
        </p:txBody>
      </p:sp>
      <p:sp>
        <p:nvSpPr>
          <p:cNvPr id="381" name="Shape 381"/>
          <p:cNvSpPr/>
          <p:nvPr/>
        </p:nvSpPr>
        <p:spPr>
          <a:xfrm>
            <a:off y="3316775" x="3518275"/>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2</a:t>
            </a:r>
          </a:p>
        </p:txBody>
      </p:sp>
      <p:sp>
        <p:nvSpPr>
          <p:cNvPr id="382" name="Shape 382"/>
          <p:cNvSpPr/>
          <p:nvPr/>
        </p:nvSpPr>
        <p:spPr>
          <a:xfrm>
            <a:off y="3316775" x="4046550"/>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3</a:t>
            </a:r>
          </a:p>
        </p:txBody>
      </p:sp>
      <p:sp>
        <p:nvSpPr>
          <p:cNvPr id="383" name="Shape 383"/>
          <p:cNvSpPr/>
          <p:nvPr/>
        </p:nvSpPr>
        <p:spPr>
          <a:xfrm>
            <a:off y="3316775" x="4574825"/>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4</a:t>
            </a:r>
          </a:p>
        </p:txBody>
      </p:sp>
      <p:sp>
        <p:nvSpPr>
          <p:cNvPr id="384" name="Shape 384"/>
          <p:cNvSpPr/>
          <p:nvPr/>
        </p:nvSpPr>
        <p:spPr>
          <a:xfrm>
            <a:off y="3316775" x="5103100"/>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5</a:t>
            </a:r>
          </a:p>
        </p:txBody>
      </p:sp>
      <p:sp>
        <p:nvSpPr>
          <p:cNvPr id="385" name="Shape 385"/>
          <p:cNvSpPr/>
          <p:nvPr/>
        </p:nvSpPr>
        <p:spPr>
          <a:xfrm>
            <a:off y="3316775" x="5631375"/>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6</a:t>
            </a:r>
          </a:p>
        </p:txBody>
      </p:sp>
      <p:sp>
        <p:nvSpPr>
          <p:cNvPr id="386" name="Shape 386"/>
          <p:cNvSpPr/>
          <p:nvPr/>
        </p:nvSpPr>
        <p:spPr>
          <a:xfrm>
            <a:off y="3316775" x="6159650"/>
            <a:ext cy="522599" cx="522599"/>
          </a:xfrm>
          <a:prstGeom prst="rect">
            <a:avLst/>
          </a:prstGeom>
          <a:solidFill>
            <a:srgbClr val="A4C2F4"/>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latin typeface="Courier New"/>
                <a:ea typeface="Courier New"/>
                <a:cs typeface="Courier New"/>
                <a:sym typeface="Courier New"/>
              </a:rPr>
              <a:t>7</a:t>
            </a:r>
          </a:p>
        </p:txBody>
      </p:sp>
      <p:sp>
        <p:nvSpPr>
          <p:cNvPr id="387" name="Shape 387"/>
          <p:cNvSpPr/>
          <p:nvPr/>
        </p:nvSpPr>
        <p:spPr>
          <a:xfrm>
            <a:off y="4224925" x="2454462"/>
            <a:ext cy="522599" cx="4214699"/>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388" name="Shape 388"/>
          <p:cNvSpPr/>
          <p:nvPr/>
        </p:nvSpPr>
        <p:spPr>
          <a:xfrm>
            <a:off y="4224925" x="245446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0</a:t>
            </a:r>
          </a:p>
        </p:txBody>
      </p:sp>
      <p:sp>
        <p:nvSpPr>
          <p:cNvPr id="389" name="Shape 389"/>
          <p:cNvSpPr/>
          <p:nvPr/>
        </p:nvSpPr>
        <p:spPr>
          <a:xfrm>
            <a:off y="4224925" x="297706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1</a:t>
            </a:r>
          </a:p>
        </p:txBody>
      </p:sp>
      <p:sp>
        <p:nvSpPr>
          <p:cNvPr id="390" name="Shape 390"/>
          <p:cNvSpPr/>
          <p:nvPr/>
        </p:nvSpPr>
        <p:spPr>
          <a:xfrm>
            <a:off y="4224925" x="351101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2</a:t>
            </a:r>
          </a:p>
        </p:txBody>
      </p:sp>
      <p:sp>
        <p:nvSpPr>
          <p:cNvPr id="391" name="Shape 391"/>
          <p:cNvSpPr/>
          <p:nvPr/>
        </p:nvSpPr>
        <p:spPr>
          <a:xfrm>
            <a:off y="4224925" x="403928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3</a:t>
            </a:r>
          </a:p>
        </p:txBody>
      </p:sp>
      <p:sp>
        <p:nvSpPr>
          <p:cNvPr id="392" name="Shape 392"/>
          <p:cNvSpPr/>
          <p:nvPr/>
        </p:nvSpPr>
        <p:spPr>
          <a:xfrm>
            <a:off y="4224925" x="456756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4</a:t>
            </a:r>
          </a:p>
        </p:txBody>
      </p:sp>
      <p:sp>
        <p:nvSpPr>
          <p:cNvPr id="393" name="Shape 393"/>
          <p:cNvSpPr/>
          <p:nvPr/>
        </p:nvSpPr>
        <p:spPr>
          <a:xfrm>
            <a:off y="4224925" x="509583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5</a:t>
            </a:r>
          </a:p>
        </p:txBody>
      </p:sp>
      <p:sp>
        <p:nvSpPr>
          <p:cNvPr id="394" name="Shape 394"/>
          <p:cNvSpPr/>
          <p:nvPr/>
        </p:nvSpPr>
        <p:spPr>
          <a:xfrm>
            <a:off y="4224925" x="5624112"/>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6</a:t>
            </a:r>
          </a:p>
        </p:txBody>
      </p:sp>
      <p:sp>
        <p:nvSpPr>
          <p:cNvPr id="395" name="Shape 395"/>
          <p:cNvSpPr/>
          <p:nvPr/>
        </p:nvSpPr>
        <p:spPr>
          <a:xfrm>
            <a:off y="4224925" x="6152387"/>
            <a:ext cy="522599" cx="522599"/>
          </a:xfrm>
          <a:prstGeom prst="rect">
            <a:avLst/>
          </a:prstGeom>
          <a:solidFill>
            <a:srgbClr val="1155CC"/>
          </a:solid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b="1" sz="2000" lang="en">
                <a:solidFill>
                  <a:schemeClr val="lt1"/>
                </a:solidFill>
                <a:latin typeface="Courier New"/>
                <a:ea typeface="Courier New"/>
                <a:cs typeface="Courier New"/>
                <a:sym typeface="Courier New"/>
              </a:rPr>
              <a:t>7</a:t>
            </a:r>
          </a:p>
        </p:txBody>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360"/>
                                        </p:tgtEl>
                                        <p:attrNameLst>
                                          <p:attrName>style.visibility</p:attrName>
                                        </p:attrNameLst>
                                      </p:cBhvr>
                                      <p:to>
                                        <p:strVal val="visible"/>
                                      </p:to>
                                    </p:set>
                                    <p:animEffect transition="in" filter="fade">
                                      <p:cBhvr>
                                        <p:cTn dur="1000"/>
                                        <p:tgtEl>
                                          <p:spTgt spid="360"/>
                                        </p:tgtEl>
                                      </p:cBhvr>
                                    </p:animEffect>
                                  </p:childTnLst>
                                </p:cTn>
                              </p:par>
                              <p:par>
                                <p:cTn presetID="10" fill="hold" presetSubtype="0" presetClass="entr" nodeType="withEffect">
                                  <p:stCondLst>
                                    <p:cond delay="0"/>
                                  </p:stCondLst>
                                  <p:childTnLst>
                                    <p:set>
                                      <p:cBhvr>
                                        <p:cTn dur="1" fill="hold">
                                          <p:stCondLst>
                                            <p:cond delay="0"/>
                                          </p:stCondLst>
                                        </p:cTn>
                                        <p:tgtEl>
                                          <p:spTgt spid="361"/>
                                        </p:tgtEl>
                                        <p:attrNameLst>
                                          <p:attrName>style.visibility</p:attrName>
                                        </p:attrNameLst>
                                      </p:cBhvr>
                                      <p:to>
                                        <p:strVal val="visible"/>
                                      </p:to>
                                    </p:set>
                                    <p:animEffect transition="in" filter="fade">
                                      <p:cBhvr>
                                        <p:cTn dur="1000"/>
                                        <p:tgtEl>
                                          <p:spTgt spid="361"/>
                                        </p:tgtEl>
                                      </p:cBhvr>
                                    </p:animEffect>
                                  </p:childTnLst>
                                </p:cTn>
                              </p:par>
                              <p:par>
                                <p:cTn presetID="10" fill="hold" presetSubtype="0" presetClass="entr" nodeType="withEffect">
                                  <p:stCondLst>
                                    <p:cond delay="0"/>
                                  </p:stCondLst>
                                  <p:childTnLst>
                                    <p:set>
                                      <p:cBhvr>
                                        <p:cTn dur="1" fill="hold">
                                          <p:stCondLst>
                                            <p:cond delay="0"/>
                                          </p:stCondLst>
                                        </p:cTn>
                                        <p:tgtEl>
                                          <p:spTgt spid="362"/>
                                        </p:tgtEl>
                                        <p:attrNameLst>
                                          <p:attrName>style.visibility</p:attrName>
                                        </p:attrNameLst>
                                      </p:cBhvr>
                                      <p:to>
                                        <p:strVal val="visible"/>
                                      </p:to>
                                    </p:set>
                                    <p:animEffect transition="in" filter="fade">
                                      <p:cBhvr>
                                        <p:cTn dur="1000"/>
                                        <p:tgtEl>
                                          <p:spTgt spid="362"/>
                                        </p:tgtEl>
                                      </p:cBhvr>
                                    </p:animEffect>
                                  </p:childTnLst>
                                </p:cTn>
                              </p:par>
                              <p:par>
                                <p:cTn presetID="10" fill="hold" presetSubtype="0" presetClass="entr" nodeType="withEffect">
                                  <p:stCondLst>
                                    <p:cond delay="0"/>
                                  </p:stCondLst>
                                  <p:childTnLst>
                                    <p:set>
                                      <p:cBhvr>
                                        <p:cTn dur="1" fill="hold">
                                          <p:stCondLst>
                                            <p:cond delay="0"/>
                                          </p:stCondLst>
                                        </p:cTn>
                                        <p:tgtEl>
                                          <p:spTgt spid="363"/>
                                        </p:tgtEl>
                                        <p:attrNameLst>
                                          <p:attrName>style.visibility</p:attrName>
                                        </p:attrNameLst>
                                      </p:cBhvr>
                                      <p:to>
                                        <p:strVal val="visible"/>
                                      </p:to>
                                    </p:set>
                                    <p:animEffect transition="in" filter="fade">
                                      <p:cBhvr>
                                        <p:cTn dur="1000"/>
                                        <p:tgtEl>
                                          <p:spTgt spid="363"/>
                                        </p:tgtEl>
                                      </p:cBhvr>
                                    </p:animEffect>
                                  </p:childTnLst>
                                </p:cTn>
                              </p:par>
                              <p:par>
                                <p:cTn presetID="10" fill="hold" presetSubtype="0" presetClass="entr" nodeType="withEffect">
                                  <p:stCondLst>
                                    <p:cond delay="0"/>
                                  </p:stCondLst>
                                  <p:childTnLst>
                                    <p:set>
                                      <p:cBhvr>
                                        <p:cTn dur="1" fill="hold">
                                          <p:stCondLst>
                                            <p:cond delay="0"/>
                                          </p:stCondLst>
                                        </p:cTn>
                                        <p:tgtEl>
                                          <p:spTgt spid="364"/>
                                        </p:tgtEl>
                                        <p:attrNameLst>
                                          <p:attrName>style.visibility</p:attrName>
                                        </p:attrNameLst>
                                      </p:cBhvr>
                                      <p:to>
                                        <p:strVal val="visible"/>
                                      </p:to>
                                    </p:set>
                                    <p:animEffect transition="in" filter="fade">
                                      <p:cBhvr>
                                        <p:cTn dur="1000"/>
                                        <p:tgtEl>
                                          <p:spTgt spid="364"/>
                                        </p:tgtEl>
                                      </p:cBhvr>
                                    </p:animEffect>
                                  </p:childTnLst>
                                </p:cTn>
                              </p:par>
                              <p:par>
                                <p:cTn presetID="10" fill="hold" presetSubtype="0" presetClass="entr" nodeType="withEffect">
                                  <p:stCondLst>
                                    <p:cond delay="0"/>
                                  </p:stCondLst>
                                  <p:childTnLst>
                                    <p:set>
                                      <p:cBhvr>
                                        <p:cTn dur="1" fill="hold">
                                          <p:stCondLst>
                                            <p:cond delay="0"/>
                                          </p:stCondLst>
                                        </p:cTn>
                                        <p:tgtEl>
                                          <p:spTgt spid="365"/>
                                        </p:tgtEl>
                                        <p:attrNameLst>
                                          <p:attrName>style.visibility</p:attrName>
                                        </p:attrNameLst>
                                      </p:cBhvr>
                                      <p:to>
                                        <p:strVal val="visible"/>
                                      </p:to>
                                    </p:set>
                                    <p:animEffect transition="in" filter="fade">
                                      <p:cBhvr>
                                        <p:cTn dur="1000"/>
                                        <p:tgtEl>
                                          <p:spTgt spid="365"/>
                                        </p:tgtEl>
                                      </p:cBhvr>
                                    </p:animEffect>
                                  </p:childTnLst>
                                </p:cTn>
                              </p:par>
                              <p:par>
                                <p:cTn presetID="10" fill="hold" presetSubtype="0" presetClass="entr" nodeType="withEffect">
                                  <p:stCondLst>
                                    <p:cond delay="0"/>
                                  </p:stCondLst>
                                  <p:childTnLst>
                                    <p:set>
                                      <p:cBhvr>
                                        <p:cTn dur="1" fill="hold">
                                          <p:stCondLst>
                                            <p:cond delay="0"/>
                                          </p:stCondLst>
                                        </p:cTn>
                                        <p:tgtEl>
                                          <p:spTgt spid="366"/>
                                        </p:tgtEl>
                                        <p:attrNameLst>
                                          <p:attrName>style.visibility</p:attrName>
                                        </p:attrNameLst>
                                      </p:cBhvr>
                                      <p:to>
                                        <p:strVal val="visible"/>
                                      </p:to>
                                    </p:set>
                                    <p:animEffect transition="in" filter="fade">
                                      <p:cBhvr>
                                        <p:cTn dur="1000"/>
                                        <p:tgtEl>
                                          <p:spTgt spid="366"/>
                                        </p:tgtEl>
                                      </p:cBhvr>
                                    </p:animEffect>
                                  </p:childTnLst>
                                </p:cTn>
                              </p:par>
                              <p:par>
                                <p:cTn presetID="10" fill="hold" presetSubtype="0" presetClass="entr" nodeType="withEffect">
                                  <p:stCondLst>
                                    <p:cond delay="0"/>
                                  </p:stCondLst>
                                  <p:childTnLst>
                                    <p:set>
                                      <p:cBhvr>
                                        <p:cTn dur="1" fill="hold">
                                          <p:stCondLst>
                                            <p:cond delay="0"/>
                                          </p:stCondLst>
                                        </p:cTn>
                                        <p:tgtEl>
                                          <p:spTgt spid="367"/>
                                        </p:tgtEl>
                                        <p:attrNameLst>
                                          <p:attrName>style.visibility</p:attrName>
                                        </p:attrNameLst>
                                      </p:cBhvr>
                                      <p:to>
                                        <p:strVal val="visible"/>
                                      </p:to>
                                    </p:set>
                                    <p:animEffect transition="in" filter="fade">
                                      <p:cBhvr>
                                        <p:cTn dur="1000"/>
                                        <p:tgtEl>
                                          <p:spTgt spid="367"/>
                                        </p:tgtEl>
                                      </p:cBhvr>
                                    </p:animEffect>
                                  </p:childTnLst>
                                </p:cTn>
                              </p:par>
                              <p:par>
                                <p:cTn presetID="10" fill="hold" presetSubtype="0" presetClass="entr" nodeType="withEffect">
                                  <p:stCondLst>
                                    <p:cond delay="0"/>
                                  </p:stCondLst>
                                  <p:childTnLst>
                                    <p:set>
                                      <p:cBhvr>
                                        <p:cTn dur="1" fill="hold">
                                          <p:stCondLst>
                                            <p:cond delay="0"/>
                                          </p:stCondLst>
                                        </p:cTn>
                                        <p:tgtEl>
                                          <p:spTgt spid="368"/>
                                        </p:tgtEl>
                                        <p:attrNameLst>
                                          <p:attrName>style.visibility</p:attrName>
                                        </p:attrNameLst>
                                      </p:cBhvr>
                                      <p:to>
                                        <p:strVal val="visible"/>
                                      </p:to>
                                    </p:set>
                                    <p:animEffect transition="in" filter="fade">
                                      <p:cBhvr>
                                        <p:cTn dur="1000"/>
                                        <p:tgtEl>
                                          <p:spTgt spid="368"/>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369"/>
                                        </p:tgtEl>
                                        <p:attrNameLst>
                                          <p:attrName>style.visibility</p:attrName>
                                        </p:attrNameLst>
                                      </p:cBhvr>
                                      <p:to>
                                        <p:strVal val="visible"/>
                                      </p:to>
                                    </p:set>
                                    <p:animEffect transition="in" filter="fade">
                                      <p:cBhvr>
                                        <p:cTn dur="1000"/>
                                        <p:tgtEl>
                                          <p:spTgt spid="369"/>
                                        </p:tgtEl>
                                      </p:cBhvr>
                                    </p:animEffect>
                                  </p:childTnLst>
                                </p:cTn>
                              </p:par>
                              <p:par>
                                <p:cTn presetID="10" fill="hold" presetSubtype="0" presetClass="entr" nodeType="withEffect">
                                  <p:stCondLst>
                                    <p:cond delay="0"/>
                                  </p:stCondLst>
                                  <p:childTnLst>
                                    <p:set>
                                      <p:cBhvr>
                                        <p:cTn dur="1" fill="hold">
                                          <p:stCondLst>
                                            <p:cond delay="0"/>
                                          </p:stCondLst>
                                        </p:cTn>
                                        <p:tgtEl>
                                          <p:spTgt spid="370"/>
                                        </p:tgtEl>
                                        <p:attrNameLst>
                                          <p:attrName>style.visibility</p:attrName>
                                        </p:attrNameLst>
                                      </p:cBhvr>
                                      <p:to>
                                        <p:strVal val="visible"/>
                                      </p:to>
                                    </p:set>
                                    <p:animEffect transition="in" filter="fade">
                                      <p:cBhvr>
                                        <p:cTn dur="1000"/>
                                        <p:tgtEl>
                                          <p:spTgt spid="370"/>
                                        </p:tgtEl>
                                      </p:cBhvr>
                                    </p:animEffect>
                                  </p:childTnLst>
                                </p:cTn>
                              </p:par>
                              <p:par>
                                <p:cTn presetID="10" fill="hold" presetSubtype="0" presetClass="entr" nodeType="withEffect">
                                  <p:stCondLst>
                                    <p:cond delay="0"/>
                                  </p:stCondLst>
                                  <p:childTnLst>
                                    <p:set>
                                      <p:cBhvr>
                                        <p:cTn dur="1" fill="hold">
                                          <p:stCondLst>
                                            <p:cond delay="0"/>
                                          </p:stCondLst>
                                        </p:cTn>
                                        <p:tgtEl>
                                          <p:spTgt spid="371"/>
                                        </p:tgtEl>
                                        <p:attrNameLst>
                                          <p:attrName>style.visibility</p:attrName>
                                        </p:attrNameLst>
                                      </p:cBhvr>
                                      <p:to>
                                        <p:strVal val="visible"/>
                                      </p:to>
                                    </p:set>
                                    <p:animEffect transition="in" filter="fade">
                                      <p:cBhvr>
                                        <p:cTn dur="1000"/>
                                        <p:tgtEl>
                                          <p:spTgt spid="371"/>
                                        </p:tgtEl>
                                      </p:cBhvr>
                                    </p:animEffect>
                                  </p:childTnLst>
                                </p:cTn>
                              </p:par>
                              <p:par>
                                <p:cTn presetID="10" fill="hold" presetSubtype="0" presetClass="entr" nodeType="withEffect">
                                  <p:stCondLst>
                                    <p:cond delay="0"/>
                                  </p:stCondLst>
                                  <p:childTnLst>
                                    <p:set>
                                      <p:cBhvr>
                                        <p:cTn dur="1" fill="hold">
                                          <p:stCondLst>
                                            <p:cond delay="0"/>
                                          </p:stCondLst>
                                        </p:cTn>
                                        <p:tgtEl>
                                          <p:spTgt spid="372"/>
                                        </p:tgtEl>
                                        <p:attrNameLst>
                                          <p:attrName>style.visibility</p:attrName>
                                        </p:attrNameLst>
                                      </p:cBhvr>
                                      <p:to>
                                        <p:strVal val="visible"/>
                                      </p:to>
                                    </p:set>
                                    <p:animEffect transition="in" filter="fade">
                                      <p:cBhvr>
                                        <p:cTn dur="1000"/>
                                        <p:tgtEl>
                                          <p:spTgt spid="372"/>
                                        </p:tgtEl>
                                      </p:cBhvr>
                                    </p:animEffect>
                                  </p:childTnLst>
                                </p:cTn>
                              </p:par>
                              <p:par>
                                <p:cTn presetID="10" fill="hold" presetSubtype="0" presetClass="entr" nodeType="withEffect">
                                  <p:stCondLst>
                                    <p:cond delay="0"/>
                                  </p:stCondLst>
                                  <p:childTnLst>
                                    <p:set>
                                      <p:cBhvr>
                                        <p:cTn dur="1" fill="hold">
                                          <p:stCondLst>
                                            <p:cond delay="0"/>
                                          </p:stCondLst>
                                        </p:cTn>
                                        <p:tgtEl>
                                          <p:spTgt spid="373"/>
                                        </p:tgtEl>
                                        <p:attrNameLst>
                                          <p:attrName>style.visibility</p:attrName>
                                        </p:attrNameLst>
                                      </p:cBhvr>
                                      <p:to>
                                        <p:strVal val="visible"/>
                                      </p:to>
                                    </p:set>
                                    <p:animEffect transition="in" filter="fade">
                                      <p:cBhvr>
                                        <p:cTn dur="1000"/>
                                        <p:tgtEl>
                                          <p:spTgt spid="373"/>
                                        </p:tgtEl>
                                      </p:cBhvr>
                                    </p:animEffect>
                                  </p:childTnLst>
                                </p:cTn>
                              </p:par>
                              <p:par>
                                <p:cTn presetID="10" fill="hold" presetSubtype="0" presetClass="entr" nodeType="withEffect">
                                  <p:stCondLst>
                                    <p:cond delay="0"/>
                                  </p:stCondLst>
                                  <p:childTnLst>
                                    <p:set>
                                      <p:cBhvr>
                                        <p:cTn dur="1" fill="hold">
                                          <p:stCondLst>
                                            <p:cond delay="0"/>
                                          </p:stCondLst>
                                        </p:cTn>
                                        <p:tgtEl>
                                          <p:spTgt spid="374"/>
                                        </p:tgtEl>
                                        <p:attrNameLst>
                                          <p:attrName>style.visibility</p:attrName>
                                        </p:attrNameLst>
                                      </p:cBhvr>
                                      <p:to>
                                        <p:strVal val="visible"/>
                                      </p:to>
                                    </p:set>
                                    <p:animEffect transition="in" filter="fade">
                                      <p:cBhvr>
                                        <p:cTn dur="1000"/>
                                        <p:tgtEl>
                                          <p:spTgt spid="374"/>
                                        </p:tgtEl>
                                      </p:cBhvr>
                                    </p:animEffect>
                                  </p:childTnLst>
                                </p:cTn>
                              </p:par>
                              <p:par>
                                <p:cTn presetID="10" fill="hold" presetSubtype="0" presetClass="entr" nodeType="withEffect">
                                  <p:stCondLst>
                                    <p:cond delay="0"/>
                                  </p:stCondLst>
                                  <p:childTnLst>
                                    <p:set>
                                      <p:cBhvr>
                                        <p:cTn dur="1" fill="hold">
                                          <p:stCondLst>
                                            <p:cond delay="0"/>
                                          </p:stCondLst>
                                        </p:cTn>
                                        <p:tgtEl>
                                          <p:spTgt spid="375"/>
                                        </p:tgtEl>
                                        <p:attrNameLst>
                                          <p:attrName>style.visibility</p:attrName>
                                        </p:attrNameLst>
                                      </p:cBhvr>
                                      <p:to>
                                        <p:strVal val="visible"/>
                                      </p:to>
                                    </p:set>
                                    <p:animEffect transition="in" filter="fade">
                                      <p:cBhvr>
                                        <p:cTn dur="1000"/>
                                        <p:tgtEl>
                                          <p:spTgt spid="375"/>
                                        </p:tgtEl>
                                      </p:cBhvr>
                                    </p:animEffect>
                                  </p:childTnLst>
                                </p:cTn>
                              </p:par>
                              <p:par>
                                <p:cTn presetID="10" fill="hold" presetSubtype="0" presetClass="entr" nodeType="withEffect">
                                  <p:stCondLst>
                                    <p:cond delay="0"/>
                                  </p:stCondLst>
                                  <p:childTnLst>
                                    <p:set>
                                      <p:cBhvr>
                                        <p:cTn dur="1" fill="hold">
                                          <p:stCondLst>
                                            <p:cond delay="0"/>
                                          </p:stCondLst>
                                        </p:cTn>
                                        <p:tgtEl>
                                          <p:spTgt spid="376"/>
                                        </p:tgtEl>
                                        <p:attrNameLst>
                                          <p:attrName>style.visibility</p:attrName>
                                        </p:attrNameLst>
                                      </p:cBhvr>
                                      <p:to>
                                        <p:strVal val="visible"/>
                                      </p:to>
                                    </p:set>
                                    <p:animEffect transition="in" filter="fade">
                                      <p:cBhvr>
                                        <p:cTn dur="1000"/>
                                        <p:tgtEl>
                                          <p:spTgt spid="376"/>
                                        </p:tgtEl>
                                      </p:cBhvr>
                                    </p:animEffect>
                                  </p:childTnLst>
                                </p:cTn>
                              </p:par>
                              <p:par>
                                <p:cTn presetID="10" fill="hold" presetSubtype="0" presetClass="entr" nodeType="withEffect">
                                  <p:stCondLst>
                                    <p:cond delay="0"/>
                                  </p:stCondLst>
                                  <p:childTnLst>
                                    <p:set>
                                      <p:cBhvr>
                                        <p:cTn dur="1" fill="hold">
                                          <p:stCondLst>
                                            <p:cond delay="0"/>
                                          </p:stCondLst>
                                        </p:cTn>
                                        <p:tgtEl>
                                          <p:spTgt spid="377"/>
                                        </p:tgtEl>
                                        <p:attrNameLst>
                                          <p:attrName>style.visibility</p:attrName>
                                        </p:attrNameLst>
                                      </p:cBhvr>
                                      <p:to>
                                        <p:strVal val="visible"/>
                                      </p:to>
                                    </p:set>
                                    <p:animEffect transition="in" filter="fade">
                                      <p:cBhvr>
                                        <p:cTn dur="1000"/>
                                        <p:tgtEl>
                                          <p:spTgt spid="377"/>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378"/>
                                        </p:tgtEl>
                                        <p:attrNameLst>
                                          <p:attrName>style.visibility</p:attrName>
                                        </p:attrNameLst>
                                      </p:cBhvr>
                                      <p:to>
                                        <p:strVal val="visible"/>
                                      </p:to>
                                    </p:set>
                                    <p:animEffect transition="in" filter="fade">
                                      <p:cBhvr>
                                        <p:cTn dur="1000"/>
                                        <p:tgtEl>
                                          <p:spTgt spid="378"/>
                                        </p:tgtEl>
                                      </p:cBhvr>
                                    </p:animEffect>
                                  </p:childTnLst>
                                </p:cTn>
                              </p:par>
                              <p:par>
                                <p:cTn presetID="10" fill="hold" presetSubtype="0" presetClass="entr" nodeType="withEffect">
                                  <p:stCondLst>
                                    <p:cond delay="0"/>
                                  </p:stCondLst>
                                  <p:childTnLst>
                                    <p:set>
                                      <p:cBhvr>
                                        <p:cTn dur="1" fill="hold">
                                          <p:stCondLst>
                                            <p:cond delay="0"/>
                                          </p:stCondLst>
                                        </p:cTn>
                                        <p:tgtEl>
                                          <p:spTgt spid="379"/>
                                        </p:tgtEl>
                                        <p:attrNameLst>
                                          <p:attrName>style.visibility</p:attrName>
                                        </p:attrNameLst>
                                      </p:cBhvr>
                                      <p:to>
                                        <p:strVal val="visible"/>
                                      </p:to>
                                    </p:set>
                                    <p:animEffect transition="in" filter="fade">
                                      <p:cBhvr>
                                        <p:cTn dur="1000"/>
                                        <p:tgtEl>
                                          <p:spTgt spid="379"/>
                                        </p:tgtEl>
                                      </p:cBhvr>
                                    </p:animEffect>
                                  </p:childTnLst>
                                </p:cTn>
                              </p:par>
                              <p:par>
                                <p:cTn presetID="10" fill="hold" presetSubtype="0" presetClass="entr" nodeType="withEffect">
                                  <p:stCondLst>
                                    <p:cond delay="0"/>
                                  </p:stCondLst>
                                  <p:childTnLst>
                                    <p:set>
                                      <p:cBhvr>
                                        <p:cTn dur="1" fill="hold">
                                          <p:stCondLst>
                                            <p:cond delay="0"/>
                                          </p:stCondLst>
                                        </p:cTn>
                                        <p:tgtEl>
                                          <p:spTgt spid="380"/>
                                        </p:tgtEl>
                                        <p:attrNameLst>
                                          <p:attrName>style.visibility</p:attrName>
                                        </p:attrNameLst>
                                      </p:cBhvr>
                                      <p:to>
                                        <p:strVal val="visible"/>
                                      </p:to>
                                    </p:set>
                                    <p:animEffect transition="in" filter="fade">
                                      <p:cBhvr>
                                        <p:cTn dur="1000"/>
                                        <p:tgtEl>
                                          <p:spTgt spid="380"/>
                                        </p:tgtEl>
                                      </p:cBhvr>
                                    </p:animEffect>
                                  </p:childTnLst>
                                </p:cTn>
                              </p:par>
                              <p:par>
                                <p:cTn presetID="10" fill="hold" presetSubtype="0" presetClass="entr" nodeType="withEffect">
                                  <p:stCondLst>
                                    <p:cond delay="0"/>
                                  </p:stCondLst>
                                  <p:childTnLst>
                                    <p:set>
                                      <p:cBhvr>
                                        <p:cTn dur="1" fill="hold">
                                          <p:stCondLst>
                                            <p:cond delay="0"/>
                                          </p:stCondLst>
                                        </p:cTn>
                                        <p:tgtEl>
                                          <p:spTgt spid="381"/>
                                        </p:tgtEl>
                                        <p:attrNameLst>
                                          <p:attrName>style.visibility</p:attrName>
                                        </p:attrNameLst>
                                      </p:cBhvr>
                                      <p:to>
                                        <p:strVal val="visible"/>
                                      </p:to>
                                    </p:set>
                                    <p:animEffect transition="in" filter="fade">
                                      <p:cBhvr>
                                        <p:cTn dur="1000"/>
                                        <p:tgtEl>
                                          <p:spTgt spid="381"/>
                                        </p:tgtEl>
                                      </p:cBhvr>
                                    </p:animEffect>
                                  </p:childTnLst>
                                </p:cTn>
                              </p:par>
                              <p:par>
                                <p:cTn presetID="10" fill="hold" presetSubtype="0" presetClass="entr" nodeType="withEffect">
                                  <p:stCondLst>
                                    <p:cond delay="0"/>
                                  </p:stCondLst>
                                  <p:childTnLst>
                                    <p:set>
                                      <p:cBhvr>
                                        <p:cTn dur="1" fill="hold">
                                          <p:stCondLst>
                                            <p:cond delay="0"/>
                                          </p:stCondLst>
                                        </p:cTn>
                                        <p:tgtEl>
                                          <p:spTgt spid="382"/>
                                        </p:tgtEl>
                                        <p:attrNameLst>
                                          <p:attrName>style.visibility</p:attrName>
                                        </p:attrNameLst>
                                      </p:cBhvr>
                                      <p:to>
                                        <p:strVal val="visible"/>
                                      </p:to>
                                    </p:set>
                                    <p:animEffect transition="in" filter="fade">
                                      <p:cBhvr>
                                        <p:cTn dur="1000"/>
                                        <p:tgtEl>
                                          <p:spTgt spid="382"/>
                                        </p:tgtEl>
                                      </p:cBhvr>
                                    </p:animEffect>
                                  </p:childTnLst>
                                </p:cTn>
                              </p:par>
                              <p:par>
                                <p:cTn presetID="10" fill="hold" presetSubtype="0" presetClass="entr" nodeType="withEffect">
                                  <p:stCondLst>
                                    <p:cond delay="0"/>
                                  </p:stCondLst>
                                  <p:childTnLst>
                                    <p:set>
                                      <p:cBhvr>
                                        <p:cTn dur="1" fill="hold">
                                          <p:stCondLst>
                                            <p:cond delay="0"/>
                                          </p:stCondLst>
                                        </p:cTn>
                                        <p:tgtEl>
                                          <p:spTgt spid="383"/>
                                        </p:tgtEl>
                                        <p:attrNameLst>
                                          <p:attrName>style.visibility</p:attrName>
                                        </p:attrNameLst>
                                      </p:cBhvr>
                                      <p:to>
                                        <p:strVal val="visible"/>
                                      </p:to>
                                    </p:set>
                                    <p:animEffect transition="in" filter="fade">
                                      <p:cBhvr>
                                        <p:cTn dur="1000"/>
                                        <p:tgtEl>
                                          <p:spTgt spid="383"/>
                                        </p:tgtEl>
                                      </p:cBhvr>
                                    </p:animEffect>
                                  </p:childTnLst>
                                </p:cTn>
                              </p:par>
                              <p:par>
                                <p:cTn presetID="10" fill="hold" presetSubtype="0" presetClass="entr" nodeType="withEffect">
                                  <p:stCondLst>
                                    <p:cond delay="0"/>
                                  </p:stCondLst>
                                  <p:childTnLst>
                                    <p:set>
                                      <p:cBhvr>
                                        <p:cTn dur="1" fill="hold">
                                          <p:stCondLst>
                                            <p:cond delay="0"/>
                                          </p:stCondLst>
                                        </p:cTn>
                                        <p:tgtEl>
                                          <p:spTgt spid="384"/>
                                        </p:tgtEl>
                                        <p:attrNameLst>
                                          <p:attrName>style.visibility</p:attrName>
                                        </p:attrNameLst>
                                      </p:cBhvr>
                                      <p:to>
                                        <p:strVal val="visible"/>
                                      </p:to>
                                    </p:set>
                                    <p:animEffect transition="in" filter="fade">
                                      <p:cBhvr>
                                        <p:cTn dur="1000"/>
                                        <p:tgtEl>
                                          <p:spTgt spid="384"/>
                                        </p:tgtEl>
                                      </p:cBhvr>
                                    </p:animEffect>
                                  </p:childTnLst>
                                </p:cTn>
                              </p:par>
                              <p:par>
                                <p:cTn presetID="10" fill="hold" presetSubtype="0" presetClass="entr" nodeType="withEffect">
                                  <p:stCondLst>
                                    <p:cond delay="0"/>
                                  </p:stCondLst>
                                  <p:childTnLst>
                                    <p:set>
                                      <p:cBhvr>
                                        <p:cTn dur="1" fill="hold">
                                          <p:stCondLst>
                                            <p:cond delay="0"/>
                                          </p:stCondLst>
                                        </p:cTn>
                                        <p:tgtEl>
                                          <p:spTgt spid="385"/>
                                        </p:tgtEl>
                                        <p:attrNameLst>
                                          <p:attrName>style.visibility</p:attrName>
                                        </p:attrNameLst>
                                      </p:cBhvr>
                                      <p:to>
                                        <p:strVal val="visible"/>
                                      </p:to>
                                    </p:set>
                                    <p:animEffect transition="in" filter="fade">
                                      <p:cBhvr>
                                        <p:cTn dur="1000"/>
                                        <p:tgtEl>
                                          <p:spTgt spid="385"/>
                                        </p:tgtEl>
                                      </p:cBhvr>
                                    </p:animEffect>
                                  </p:childTnLst>
                                </p:cTn>
                              </p:par>
                              <p:par>
                                <p:cTn presetID="10" fill="hold" presetSubtype="0" presetClass="entr" nodeType="withEffect">
                                  <p:stCondLst>
                                    <p:cond delay="0"/>
                                  </p:stCondLst>
                                  <p:childTnLst>
                                    <p:set>
                                      <p:cBhvr>
                                        <p:cTn dur="1" fill="hold">
                                          <p:stCondLst>
                                            <p:cond delay="0"/>
                                          </p:stCondLst>
                                        </p:cTn>
                                        <p:tgtEl>
                                          <p:spTgt spid="386"/>
                                        </p:tgtEl>
                                        <p:attrNameLst>
                                          <p:attrName>style.visibility</p:attrName>
                                        </p:attrNameLst>
                                      </p:cBhvr>
                                      <p:to>
                                        <p:strVal val="visible"/>
                                      </p:to>
                                    </p:set>
                                    <p:animEffect transition="in" filter="fade">
                                      <p:cBhvr>
                                        <p:cTn dur="1000"/>
                                        <p:tgtEl>
                                          <p:spTgt spid="386"/>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387"/>
                                        </p:tgtEl>
                                        <p:attrNameLst>
                                          <p:attrName>style.visibility</p:attrName>
                                        </p:attrNameLst>
                                      </p:cBhvr>
                                      <p:to>
                                        <p:strVal val="visible"/>
                                      </p:to>
                                    </p:set>
                                    <p:animEffect transition="in" filter="fade">
                                      <p:cBhvr>
                                        <p:cTn dur="1000"/>
                                        <p:tgtEl>
                                          <p:spTgt spid="387"/>
                                        </p:tgtEl>
                                      </p:cBhvr>
                                    </p:animEffect>
                                  </p:childTnLst>
                                </p:cTn>
                              </p:par>
                              <p:par>
                                <p:cTn presetID="10" fill="hold" presetSubtype="0" presetClass="entr" nodeType="withEffect">
                                  <p:stCondLst>
                                    <p:cond delay="0"/>
                                  </p:stCondLst>
                                  <p:childTnLst>
                                    <p:set>
                                      <p:cBhvr>
                                        <p:cTn dur="1" fill="hold">
                                          <p:stCondLst>
                                            <p:cond delay="0"/>
                                          </p:stCondLst>
                                        </p:cTn>
                                        <p:tgtEl>
                                          <p:spTgt spid="388"/>
                                        </p:tgtEl>
                                        <p:attrNameLst>
                                          <p:attrName>style.visibility</p:attrName>
                                        </p:attrNameLst>
                                      </p:cBhvr>
                                      <p:to>
                                        <p:strVal val="visible"/>
                                      </p:to>
                                    </p:set>
                                    <p:animEffect transition="in" filter="fade">
                                      <p:cBhvr>
                                        <p:cTn dur="1000"/>
                                        <p:tgtEl>
                                          <p:spTgt spid="388"/>
                                        </p:tgtEl>
                                      </p:cBhvr>
                                    </p:animEffect>
                                  </p:childTnLst>
                                </p:cTn>
                              </p:par>
                              <p:par>
                                <p:cTn presetID="10" fill="hold" presetSubtype="0" presetClass="entr" nodeType="withEffect">
                                  <p:stCondLst>
                                    <p:cond delay="0"/>
                                  </p:stCondLst>
                                  <p:childTnLst>
                                    <p:set>
                                      <p:cBhvr>
                                        <p:cTn dur="1" fill="hold">
                                          <p:stCondLst>
                                            <p:cond delay="0"/>
                                          </p:stCondLst>
                                        </p:cTn>
                                        <p:tgtEl>
                                          <p:spTgt spid="389"/>
                                        </p:tgtEl>
                                        <p:attrNameLst>
                                          <p:attrName>style.visibility</p:attrName>
                                        </p:attrNameLst>
                                      </p:cBhvr>
                                      <p:to>
                                        <p:strVal val="visible"/>
                                      </p:to>
                                    </p:set>
                                    <p:animEffect transition="in" filter="fade">
                                      <p:cBhvr>
                                        <p:cTn dur="1000"/>
                                        <p:tgtEl>
                                          <p:spTgt spid="389"/>
                                        </p:tgtEl>
                                      </p:cBhvr>
                                    </p:animEffect>
                                  </p:childTnLst>
                                </p:cTn>
                              </p:par>
                              <p:par>
                                <p:cTn presetID="10" fill="hold" presetSubtype="0" presetClass="entr" nodeType="withEffect">
                                  <p:stCondLst>
                                    <p:cond delay="0"/>
                                  </p:stCondLst>
                                  <p:childTnLst>
                                    <p:set>
                                      <p:cBhvr>
                                        <p:cTn dur="1" fill="hold">
                                          <p:stCondLst>
                                            <p:cond delay="0"/>
                                          </p:stCondLst>
                                        </p:cTn>
                                        <p:tgtEl>
                                          <p:spTgt spid="390"/>
                                        </p:tgtEl>
                                        <p:attrNameLst>
                                          <p:attrName>style.visibility</p:attrName>
                                        </p:attrNameLst>
                                      </p:cBhvr>
                                      <p:to>
                                        <p:strVal val="visible"/>
                                      </p:to>
                                    </p:set>
                                    <p:animEffect transition="in" filter="fade">
                                      <p:cBhvr>
                                        <p:cTn dur="1000"/>
                                        <p:tgtEl>
                                          <p:spTgt spid="390"/>
                                        </p:tgtEl>
                                      </p:cBhvr>
                                    </p:animEffect>
                                  </p:childTnLst>
                                </p:cTn>
                              </p:par>
                              <p:par>
                                <p:cTn presetID="10" fill="hold" presetSubtype="0" presetClass="entr" nodeType="withEffect">
                                  <p:stCondLst>
                                    <p:cond delay="0"/>
                                  </p:stCondLst>
                                  <p:childTnLst>
                                    <p:set>
                                      <p:cBhvr>
                                        <p:cTn dur="1" fill="hold">
                                          <p:stCondLst>
                                            <p:cond delay="0"/>
                                          </p:stCondLst>
                                        </p:cTn>
                                        <p:tgtEl>
                                          <p:spTgt spid="391"/>
                                        </p:tgtEl>
                                        <p:attrNameLst>
                                          <p:attrName>style.visibility</p:attrName>
                                        </p:attrNameLst>
                                      </p:cBhvr>
                                      <p:to>
                                        <p:strVal val="visible"/>
                                      </p:to>
                                    </p:set>
                                    <p:animEffect transition="in" filter="fade">
                                      <p:cBhvr>
                                        <p:cTn dur="1000"/>
                                        <p:tgtEl>
                                          <p:spTgt spid="391"/>
                                        </p:tgtEl>
                                      </p:cBhvr>
                                    </p:animEffect>
                                  </p:childTnLst>
                                </p:cTn>
                              </p:par>
                              <p:par>
                                <p:cTn presetID="10" fill="hold" presetSubtype="0" presetClass="entr" nodeType="withEffect">
                                  <p:stCondLst>
                                    <p:cond delay="0"/>
                                  </p:stCondLst>
                                  <p:childTnLst>
                                    <p:set>
                                      <p:cBhvr>
                                        <p:cTn dur="1" fill="hold">
                                          <p:stCondLst>
                                            <p:cond delay="0"/>
                                          </p:stCondLst>
                                        </p:cTn>
                                        <p:tgtEl>
                                          <p:spTgt spid="392"/>
                                        </p:tgtEl>
                                        <p:attrNameLst>
                                          <p:attrName>style.visibility</p:attrName>
                                        </p:attrNameLst>
                                      </p:cBhvr>
                                      <p:to>
                                        <p:strVal val="visible"/>
                                      </p:to>
                                    </p:set>
                                    <p:animEffect transition="in" filter="fade">
                                      <p:cBhvr>
                                        <p:cTn dur="1000"/>
                                        <p:tgtEl>
                                          <p:spTgt spid="392"/>
                                        </p:tgtEl>
                                      </p:cBhvr>
                                    </p:animEffect>
                                  </p:childTnLst>
                                </p:cTn>
                              </p:par>
                              <p:par>
                                <p:cTn presetID="10" fill="hold" presetSubtype="0" presetClass="entr" nodeType="withEffect">
                                  <p:stCondLst>
                                    <p:cond delay="0"/>
                                  </p:stCondLst>
                                  <p:childTnLst>
                                    <p:set>
                                      <p:cBhvr>
                                        <p:cTn dur="1" fill="hold">
                                          <p:stCondLst>
                                            <p:cond delay="0"/>
                                          </p:stCondLst>
                                        </p:cTn>
                                        <p:tgtEl>
                                          <p:spTgt spid="393"/>
                                        </p:tgtEl>
                                        <p:attrNameLst>
                                          <p:attrName>style.visibility</p:attrName>
                                        </p:attrNameLst>
                                      </p:cBhvr>
                                      <p:to>
                                        <p:strVal val="visible"/>
                                      </p:to>
                                    </p:set>
                                    <p:animEffect transition="in" filter="fade">
                                      <p:cBhvr>
                                        <p:cTn dur="1000"/>
                                        <p:tgtEl>
                                          <p:spTgt spid="393"/>
                                        </p:tgtEl>
                                      </p:cBhvr>
                                    </p:animEffect>
                                  </p:childTnLst>
                                </p:cTn>
                              </p:par>
                              <p:par>
                                <p:cTn presetID="10" fill="hold" presetSubtype="0" presetClass="entr" nodeType="withEffect">
                                  <p:stCondLst>
                                    <p:cond delay="0"/>
                                  </p:stCondLst>
                                  <p:childTnLst>
                                    <p:set>
                                      <p:cBhvr>
                                        <p:cTn dur="1" fill="hold">
                                          <p:stCondLst>
                                            <p:cond delay="0"/>
                                          </p:stCondLst>
                                        </p:cTn>
                                        <p:tgtEl>
                                          <p:spTgt spid="394"/>
                                        </p:tgtEl>
                                        <p:attrNameLst>
                                          <p:attrName>style.visibility</p:attrName>
                                        </p:attrNameLst>
                                      </p:cBhvr>
                                      <p:to>
                                        <p:strVal val="visible"/>
                                      </p:to>
                                    </p:set>
                                    <p:animEffect transition="in" filter="fade">
                                      <p:cBhvr>
                                        <p:cTn dur="1000"/>
                                        <p:tgtEl>
                                          <p:spTgt spid="394"/>
                                        </p:tgtEl>
                                      </p:cBhvr>
                                    </p:animEffect>
                                  </p:childTnLst>
                                </p:cTn>
                              </p:par>
                              <p:par>
                                <p:cTn presetID="10" fill="hold" presetSubtype="0" presetClass="entr" nodeType="withEffect">
                                  <p:stCondLst>
                                    <p:cond delay="0"/>
                                  </p:stCondLst>
                                  <p:childTnLst>
                                    <p:set>
                                      <p:cBhvr>
                                        <p:cTn dur="1" fill="hold">
                                          <p:stCondLst>
                                            <p:cond delay="0"/>
                                          </p:stCondLst>
                                        </p:cTn>
                                        <p:tgtEl>
                                          <p:spTgt spid="395"/>
                                        </p:tgtEl>
                                        <p:attrNameLst>
                                          <p:attrName>style.visibility</p:attrName>
                                        </p:attrNameLst>
                                      </p:cBhvr>
                                      <p:to>
                                        <p:strVal val="visible"/>
                                      </p:to>
                                    </p:set>
                                    <p:animEffect transition="in" filter="fade">
                                      <p:cBhvr>
                                        <p:cTn dur="1000"/>
                                        <p:tgtEl>
                                          <p:spTgt spid="3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 name="Shape 43"/>
        <p:cNvGrpSpPr/>
        <p:nvPr/>
      </p:nvGrpSpPr>
      <p:grpSpPr>
        <a:xfrm>
          <a:off y="0" x="0"/>
          <a:ext cy="0" cx="0"/>
          <a:chOff y="0" x="0"/>
          <a:chExt cy="0" cx="0"/>
        </a:xfrm>
      </p:grpSpPr>
      <p:sp>
        <p:nvSpPr>
          <p:cNvPr id="44" name="Shape 44"/>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Four loopy questions</a:t>
            </a:r>
          </a:p>
        </p:txBody>
      </p:sp>
      <p:sp>
        <p:nvSpPr>
          <p:cNvPr id="45" name="Shape 45"/>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Loop Invariants</a:t>
            </a:r>
          </a:p>
        </p:txBody>
      </p:sp>
      <p:sp>
        <p:nvSpPr>
          <p:cNvPr id="46" name="Shape 46"/>
          <p:cNvSpPr txBox="1"/>
          <p:nvPr/>
        </p:nvSpPr>
        <p:spPr>
          <a:xfrm>
            <a:off y="1384300" x="469900"/>
            <a:ext cy="2088600" cx="3778500"/>
          </a:xfrm>
          <a:prstGeom prst="rect">
            <a:avLst/>
          </a:prstGeom>
          <a:noFill/>
          <a:ln>
            <a:noFill/>
          </a:ln>
        </p:spPr>
        <p:txBody>
          <a:bodyPr bIns="91425" rIns="91425" lIns="91425" tIns="91425" anchor="t" anchorCtr="0">
            <a:noAutofit/>
          </a:bodyPr>
          <a:lstStyle/>
          <a:p>
            <a:pPr rtl="0" lvl="0">
              <a:lnSpc>
                <a:spcPct val="115000"/>
              </a:lnSpc>
              <a:spcBef>
                <a:spcPts val="600"/>
              </a:spcBef>
              <a:buNone/>
            </a:pPr>
            <a:r>
              <a:rPr sz="2400" lang="en">
                <a:solidFill>
                  <a:schemeClr val="dk1"/>
                </a:solidFill>
                <a:latin typeface="Courier New"/>
                <a:ea typeface="Courier New"/>
                <a:cs typeface="Courier New"/>
                <a:sym typeface="Courier New"/>
              </a:rPr>
              <a:t>  //Precondition</a:t>
            </a:r>
          </a:p>
          <a:p>
            <a:pPr rtl="0" lvl="0" indent="457200">
              <a:lnSpc>
                <a:spcPct val="115000"/>
              </a:lnSpc>
              <a:spcBef>
                <a:spcPts val="600"/>
              </a:spcBef>
              <a:buClr>
                <a:schemeClr val="dk1"/>
              </a:buClr>
              <a:buSzPct val="45833"/>
              <a:buFont typeface="Arial"/>
              <a:buNone/>
            </a:pPr>
            <a:r>
              <a:rPr sz="2400" lang="en">
                <a:solidFill>
                  <a:schemeClr val="dk1"/>
                </a:solidFill>
                <a:latin typeface="Courier New"/>
                <a:ea typeface="Courier New"/>
                <a:cs typeface="Courier New"/>
                <a:sym typeface="Courier New"/>
              </a:rPr>
              <a:t>Initialization;</a:t>
            </a:r>
          </a:p>
          <a:p>
            <a:pPr rtl="0" lvl="0">
              <a:lnSpc>
                <a:spcPct val="115000"/>
              </a:lnSpc>
              <a:spcBef>
                <a:spcPts val="0"/>
              </a:spcBef>
              <a:buClr>
                <a:schemeClr val="dk1"/>
              </a:buClr>
              <a:buSzPct val="45833"/>
              <a:buFont typeface="Arial"/>
              <a:buNone/>
            </a:pPr>
            <a:r>
              <a:rPr sz="2400" lang="en">
                <a:solidFill>
                  <a:schemeClr val="dk1"/>
                </a:solidFill>
                <a:latin typeface="Courier New"/>
                <a:ea typeface="Courier New"/>
                <a:cs typeface="Courier New"/>
                <a:sym typeface="Courier New"/>
              </a:rPr>
              <a:t>  // invariant: P</a:t>
            </a:r>
          </a:p>
          <a:p>
            <a:pPr rtl="0" lvl="0">
              <a:lnSpc>
                <a:spcPct val="115000"/>
              </a:lnSpc>
              <a:spcBef>
                <a:spcPts val="0"/>
              </a:spcBef>
              <a:buClr>
                <a:schemeClr val="dk1"/>
              </a:buClr>
              <a:buSzPct val="45833"/>
              <a:buFont typeface="Arial"/>
              <a:buNone/>
            </a:pPr>
            <a:r>
              <a:rPr sz="2400" lang="en">
                <a:solidFill>
                  <a:schemeClr val="dk1"/>
                </a:solidFill>
                <a:latin typeface="Courier New"/>
                <a:ea typeface="Courier New"/>
                <a:cs typeface="Courier New"/>
                <a:sym typeface="Courier New"/>
              </a:rPr>
              <a:t>  </a:t>
            </a:r>
            <a:r>
              <a:rPr b="1" sz="2400" lang="en">
                <a:solidFill>
                  <a:schemeClr val="dk1"/>
                </a:solidFill>
                <a:latin typeface="Courier New"/>
                <a:ea typeface="Courier New"/>
                <a:cs typeface="Courier New"/>
                <a:sym typeface="Courier New"/>
              </a:rPr>
              <a:t>while </a:t>
            </a:r>
            <a:r>
              <a:rPr sz="2400" lang="en">
                <a:solidFill>
                  <a:schemeClr val="dk1"/>
                </a:solidFill>
                <a:latin typeface="Courier New"/>
                <a:ea typeface="Courier New"/>
                <a:cs typeface="Courier New"/>
                <a:sym typeface="Courier New"/>
              </a:rPr>
              <a:t>( B ) { S }</a:t>
            </a:r>
          </a:p>
          <a:p>
            <a:pPr>
              <a:spcBef>
                <a:spcPts val="0"/>
              </a:spcBef>
              <a:buNone/>
            </a:pPr>
            <a:r>
              <a:t/>
            </a:r>
            <a:endParaRPr sz="2000">
              <a:latin typeface="Courier New"/>
              <a:ea typeface="Courier New"/>
              <a:cs typeface="Courier New"/>
              <a:sym typeface="Courier New"/>
            </a:endParaRPr>
          </a:p>
        </p:txBody>
      </p:sp>
      <p:cxnSp>
        <p:nvCxnSpPr>
          <p:cNvPr id="47" name="Shape 47"/>
          <p:cNvCxnSpPr>
            <a:stCxn id="48" idx="1"/>
          </p:cNvCxnSpPr>
          <p:nvPr/>
        </p:nvCxnSpPr>
        <p:spPr>
          <a:xfrm flipH="1">
            <a:off y="1761112" x="3830900"/>
            <a:ext cy="446700" cx="1824900"/>
          </a:xfrm>
          <a:prstGeom prst="straightConnector1">
            <a:avLst/>
          </a:prstGeom>
          <a:noFill/>
          <a:ln w="19050" cap="flat">
            <a:solidFill>
              <a:schemeClr val="dk2"/>
            </a:solidFill>
            <a:prstDash val="solid"/>
            <a:round/>
            <a:headEnd w="lg" len="lg" type="none"/>
            <a:tailEnd w="lg" len="lg" type="triangle"/>
          </a:ln>
        </p:spPr>
      </p:cxnSp>
      <p:sp>
        <p:nvSpPr>
          <p:cNvPr id="48" name="Shape 48"/>
          <p:cNvSpPr txBox="1"/>
          <p:nvPr/>
        </p:nvSpPr>
        <p:spPr>
          <a:xfrm>
            <a:off y="1578112" x="5655800"/>
            <a:ext cy="366000" cx="2959500"/>
          </a:xfrm>
          <a:prstGeom prst="rect">
            <a:avLst/>
          </a:prstGeom>
          <a:noFill/>
          <a:ln>
            <a:noFill/>
          </a:ln>
        </p:spPr>
        <p:txBody>
          <a:bodyPr bIns="91425" rIns="91425" lIns="91425" tIns="91425" anchor="ctr" anchorCtr="0">
            <a:noAutofit/>
          </a:bodyPr>
          <a:lstStyle/>
          <a:p>
            <a:pPr lvl="0">
              <a:spcBef>
                <a:spcPts val="0"/>
              </a:spcBef>
              <a:buNone/>
            </a:pPr>
            <a:r>
              <a:rPr sz="2000" lang="en">
                <a:solidFill>
                  <a:srgbClr val="1155CC"/>
                </a:solidFill>
              </a:rPr>
              <a:t>1. Does it </a:t>
            </a:r>
            <a:r>
              <a:rPr b="1" sz="2000" lang="en">
                <a:solidFill>
                  <a:srgbClr val="1155CC"/>
                </a:solidFill>
              </a:rPr>
              <a:t>start</a:t>
            </a:r>
            <a:r>
              <a:rPr sz="2000" lang="en">
                <a:solidFill>
                  <a:srgbClr val="1155CC"/>
                </a:solidFill>
              </a:rPr>
              <a:t> right? Does initialization make invariant P true?</a:t>
            </a:r>
          </a:p>
        </p:txBody>
      </p:sp>
      <p:cxnSp>
        <p:nvCxnSpPr>
          <p:cNvPr id="49" name="Shape 49"/>
          <p:cNvCxnSpPr>
            <a:stCxn id="50" idx="0"/>
          </p:cNvCxnSpPr>
          <p:nvPr/>
        </p:nvCxnSpPr>
        <p:spPr>
          <a:xfrm rot="10800000">
            <a:off y="3261625" x="2461474"/>
            <a:ext cy="532200" cx="5700"/>
          </a:xfrm>
          <a:prstGeom prst="straightConnector1">
            <a:avLst/>
          </a:prstGeom>
          <a:noFill/>
          <a:ln w="19050" cap="flat">
            <a:solidFill>
              <a:schemeClr val="dk2"/>
            </a:solidFill>
            <a:prstDash val="solid"/>
            <a:round/>
            <a:headEnd w="lg" len="lg" type="none"/>
            <a:tailEnd w="lg" len="lg" type="triangle"/>
          </a:ln>
        </p:spPr>
      </p:cxnSp>
      <p:sp>
        <p:nvSpPr>
          <p:cNvPr id="50" name="Shape 50"/>
          <p:cNvSpPr txBox="1"/>
          <p:nvPr/>
        </p:nvSpPr>
        <p:spPr>
          <a:xfrm>
            <a:off y="3793825" x="1070675"/>
            <a:ext cy="1015200" cx="2792999"/>
          </a:xfrm>
          <a:prstGeom prst="rect">
            <a:avLst/>
          </a:prstGeom>
          <a:noFill/>
          <a:ln>
            <a:noFill/>
          </a:ln>
        </p:spPr>
        <p:txBody>
          <a:bodyPr bIns="91425" rIns="91425" lIns="91425" tIns="91425" anchor="ctr" anchorCtr="0">
            <a:noAutofit/>
          </a:bodyPr>
          <a:lstStyle/>
          <a:p>
            <a:pPr rtl="0">
              <a:spcBef>
                <a:spcPts val="0"/>
              </a:spcBef>
              <a:buNone/>
            </a:pPr>
            <a:r>
              <a:rPr sz="2000" lang="en">
                <a:solidFill>
                  <a:srgbClr val="1155CC"/>
                </a:solidFill>
              </a:rPr>
              <a:t>2. Does it </a:t>
            </a:r>
            <a:r>
              <a:rPr b="1" sz="2000" lang="en">
                <a:solidFill>
                  <a:srgbClr val="1155CC"/>
                </a:solidFill>
              </a:rPr>
              <a:t>stop</a:t>
            </a:r>
            <a:r>
              <a:rPr sz="2000" lang="en">
                <a:solidFill>
                  <a:srgbClr val="1155CC"/>
                </a:solidFill>
              </a:rPr>
              <a:t> right?</a:t>
            </a:r>
          </a:p>
          <a:p>
            <a:pPr rtl="0" lvl="0">
              <a:spcBef>
                <a:spcPts val="0"/>
              </a:spcBef>
              <a:buNone/>
            </a:pPr>
            <a:r>
              <a:rPr sz="2000" lang="en">
                <a:solidFill>
                  <a:srgbClr val="1155CC"/>
                </a:solidFill>
              </a:rPr>
              <a:t>Does P and !B imply the desired result?</a:t>
            </a:r>
          </a:p>
        </p:txBody>
      </p:sp>
      <p:sp>
        <p:nvSpPr>
          <p:cNvPr id="51" name="Shape 51"/>
          <p:cNvSpPr txBox="1"/>
          <p:nvPr/>
        </p:nvSpPr>
        <p:spPr>
          <a:xfrm>
            <a:off y="2624150" x="5655800"/>
            <a:ext cy="857400" cx="3332999"/>
          </a:xfrm>
          <a:prstGeom prst="rect">
            <a:avLst/>
          </a:prstGeom>
          <a:noFill/>
          <a:ln>
            <a:noFill/>
          </a:ln>
        </p:spPr>
        <p:txBody>
          <a:bodyPr bIns="91425" rIns="91425" lIns="91425" tIns="91425" anchor="ctr" anchorCtr="0">
            <a:noAutofit/>
          </a:bodyPr>
          <a:lstStyle/>
          <a:p>
            <a:pPr rtl="0" lvl="0">
              <a:spcBef>
                <a:spcPts val="0"/>
              </a:spcBef>
              <a:buNone/>
            </a:pPr>
            <a:r>
              <a:rPr sz="2000" lang="en">
                <a:solidFill>
                  <a:srgbClr val="1155CC"/>
                </a:solidFill>
              </a:rPr>
              <a:t>3. Does repetend S make </a:t>
            </a:r>
            <a:r>
              <a:rPr b="1" sz="2000" lang="en">
                <a:solidFill>
                  <a:srgbClr val="1155CC"/>
                </a:solidFill>
              </a:rPr>
              <a:t>progress </a:t>
            </a:r>
            <a:r>
              <a:rPr sz="2000" lang="en">
                <a:solidFill>
                  <a:srgbClr val="1155CC"/>
                </a:solidFill>
              </a:rPr>
              <a:t>toward termination?</a:t>
            </a:r>
          </a:p>
        </p:txBody>
      </p:sp>
      <p:cxnSp>
        <p:nvCxnSpPr>
          <p:cNvPr id="52" name="Shape 52"/>
          <p:cNvCxnSpPr>
            <a:stCxn id="51" idx="1"/>
          </p:cNvCxnSpPr>
          <p:nvPr/>
        </p:nvCxnSpPr>
        <p:spPr>
          <a:xfrm flipH="1">
            <a:off y="3052850" x="4087700"/>
            <a:ext cy="62400" cx="1568100"/>
          </a:xfrm>
          <a:prstGeom prst="straightConnector1">
            <a:avLst/>
          </a:prstGeom>
          <a:noFill/>
          <a:ln w="19050" cap="flat">
            <a:solidFill>
              <a:schemeClr val="dk2"/>
            </a:solidFill>
            <a:prstDash val="solid"/>
            <a:round/>
            <a:headEnd w="lg" len="lg" type="none"/>
            <a:tailEnd w="lg" len="lg" type="triangle"/>
          </a:ln>
        </p:spPr>
      </p:cxnSp>
      <p:sp>
        <p:nvSpPr>
          <p:cNvPr id="53" name="Shape 53"/>
          <p:cNvSpPr txBox="1"/>
          <p:nvPr/>
        </p:nvSpPr>
        <p:spPr>
          <a:xfrm>
            <a:off y="3732873" x="5655800"/>
            <a:ext cy="857400" cx="2959500"/>
          </a:xfrm>
          <a:prstGeom prst="rect">
            <a:avLst/>
          </a:prstGeom>
          <a:noFill/>
          <a:ln>
            <a:noFill/>
          </a:ln>
        </p:spPr>
        <p:txBody>
          <a:bodyPr bIns="91425" rIns="91425" lIns="91425" tIns="91425" anchor="ctr" anchorCtr="0">
            <a:noAutofit/>
          </a:bodyPr>
          <a:lstStyle/>
          <a:p>
            <a:pPr rtl="0" lvl="0">
              <a:spcBef>
                <a:spcPts val="0"/>
              </a:spcBef>
              <a:buNone/>
            </a:pPr>
            <a:r>
              <a:rPr sz="2000" lang="en">
                <a:solidFill>
                  <a:srgbClr val="1155CC"/>
                </a:solidFill>
              </a:rPr>
              <a:t>4. Does repetend S </a:t>
            </a:r>
            <a:r>
              <a:rPr b="1" sz="2000" lang="en">
                <a:solidFill>
                  <a:srgbClr val="1155CC"/>
                </a:solidFill>
              </a:rPr>
              <a:t>keep</a:t>
            </a:r>
            <a:r>
              <a:rPr sz="2000" lang="en">
                <a:solidFill>
                  <a:srgbClr val="1155CC"/>
                </a:solidFill>
              </a:rPr>
              <a:t> invariant P true?</a:t>
            </a:r>
          </a:p>
        </p:txBody>
      </p:sp>
      <p:cxnSp>
        <p:nvCxnSpPr>
          <p:cNvPr id="54" name="Shape 54"/>
          <p:cNvCxnSpPr>
            <a:stCxn id="53" idx="1"/>
          </p:cNvCxnSpPr>
          <p:nvPr/>
        </p:nvCxnSpPr>
        <p:spPr>
          <a:xfrm rot="10800000">
            <a:off y="3334773" x="4025000"/>
            <a:ext cy="826800" cx="1630800"/>
          </a:xfrm>
          <a:prstGeom prst="straightConnector1">
            <a:avLst/>
          </a:prstGeom>
          <a:noFill/>
          <a:ln w="19050" cap="flat">
            <a:solidFill>
              <a:schemeClr val="dk2"/>
            </a:solidFill>
            <a:prstDash val="solid"/>
            <a:round/>
            <a:headEnd w="lg" len="lg" type="none"/>
            <a:tailEnd w="lg" len="lg" type="triangle"/>
          </a:ln>
        </p:spPr>
      </p:cxn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47"/>
                                        </p:tgtEl>
                                        <p:attrNameLst>
                                          <p:attrName>style.visibility</p:attrName>
                                        </p:attrNameLst>
                                      </p:cBhvr>
                                      <p:to>
                                        <p:strVal val="visible"/>
                                      </p:to>
                                    </p:set>
                                    <p:animEffect transition="in" filter="fade">
                                      <p:cBhvr>
                                        <p:cTn dur="1000"/>
                                        <p:tgtEl>
                                          <p:spTgt spid="47"/>
                                        </p:tgtEl>
                                      </p:cBhvr>
                                    </p:animEffect>
                                  </p:childTnLst>
                                </p:cTn>
                              </p:par>
                              <p:par>
                                <p:cTn presetID="10" fill="hold" presetSubtype="0" presetClass="entr" nodeType="withEffect">
                                  <p:stCondLst>
                                    <p:cond delay="0"/>
                                  </p:stCondLst>
                                  <p:childTnLst>
                                    <p:set>
                                      <p:cBhvr>
                                        <p:cTn dur="1" fill="hold">
                                          <p:stCondLst>
                                            <p:cond delay="0"/>
                                          </p:stCondLst>
                                        </p:cTn>
                                        <p:tgtEl>
                                          <p:spTgt spid="48"/>
                                        </p:tgtEl>
                                        <p:attrNameLst>
                                          <p:attrName>style.visibility</p:attrName>
                                        </p:attrNameLst>
                                      </p:cBhvr>
                                      <p:to>
                                        <p:strVal val="visible"/>
                                      </p:to>
                                    </p:set>
                                    <p:animEffect transition="in" filter="fade">
                                      <p:cBhvr>
                                        <p:cTn dur="1000"/>
                                        <p:tgtEl>
                                          <p:spTgt spid="48"/>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xit" nodeType="clickEffect">
                                  <p:stCondLst>
                                    <p:cond delay="0"/>
                                  </p:stCondLst>
                                  <p:childTnLst>
                                    <p:animEffect transition="out" filter="fade">
                                      <p:cBhvr>
                                        <p:cTn dur="1000"/>
                                        <p:tgtEl>
                                          <p:spTgt spid="47"/>
                                        </p:tgtEl>
                                      </p:cBhvr>
                                    </p:animEffect>
                                    <p:set>
                                      <p:cBhvr>
                                        <p:cTn dur="1" fill="hold">
                                          <p:stCondLst>
                                            <p:cond delay="1000"/>
                                          </p:stCondLst>
                                        </p:cTn>
                                        <p:tgtEl>
                                          <p:spTgt spid="47"/>
                                        </p:tgtEl>
                                        <p:attrNameLst>
                                          <p:attrName>style.visibility</p:attrName>
                                        </p:attrNameLst>
                                      </p:cBhvr>
                                      <p:to>
                                        <p:strVal val="hidden"/>
                                      </p:to>
                                    </p:set>
                                  </p:childTnLst>
                                </p:cTn>
                              </p:par>
                              <p:par>
                                <p:cTn presetID="10" fill="hold" presetSubtype="0" presetClass="entr" nodeType="withEffect">
                                  <p:stCondLst>
                                    <p:cond delay="0"/>
                                  </p:stCondLst>
                                  <p:childTnLst>
                                    <p:set>
                                      <p:cBhvr>
                                        <p:cTn dur="1" fill="hold">
                                          <p:stCondLst>
                                            <p:cond delay="0"/>
                                          </p:stCondLst>
                                        </p:cTn>
                                        <p:tgtEl>
                                          <p:spTgt spid="49"/>
                                        </p:tgtEl>
                                        <p:attrNameLst>
                                          <p:attrName>style.visibility</p:attrName>
                                        </p:attrNameLst>
                                      </p:cBhvr>
                                      <p:to>
                                        <p:strVal val="visible"/>
                                      </p:to>
                                    </p:set>
                                    <p:animEffect transition="in" filter="fade">
                                      <p:cBhvr>
                                        <p:cTn dur="1000"/>
                                        <p:tgtEl>
                                          <p:spTgt spid="49"/>
                                        </p:tgtEl>
                                      </p:cBhvr>
                                    </p:animEffect>
                                  </p:childTnLst>
                                </p:cTn>
                              </p:par>
                              <p:par>
                                <p:cTn presetID="10" fill="hold" presetSubtype="0" presetClass="entr" nodeType="withEffect">
                                  <p:stCondLst>
                                    <p:cond delay="0"/>
                                  </p:stCondLst>
                                  <p:childTnLst>
                                    <p:set>
                                      <p:cBhvr>
                                        <p:cTn dur="1" fill="hold">
                                          <p:stCondLst>
                                            <p:cond delay="0"/>
                                          </p:stCondLst>
                                        </p:cTn>
                                        <p:tgtEl>
                                          <p:spTgt spid="50"/>
                                        </p:tgtEl>
                                        <p:attrNameLst>
                                          <p:attrName>style.visibility</p:attrName>
                                        </p:attrNameLst>
                                      </p:cBhvr>
                                      <p:to>
                                        <p:strVal val="visible"/>
                                      </p:to>
                                    </p:set>
                                    <p:animEffect transition="in" filter="fade">
                                      <p:cBhvr>
                                        <p:cTn dur="1000"/>
                                        <p:tgtEl>
                                          <p:spTgt spid="50"/>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xit" nodeType="clickEffect">
                                  <p:stCondLst>
                                    <p:cond delay="0"/>
                                  </p:stCondLst>
                                  <p:childTnLst>
                                    <p:animEffect transition="out" filter="fade">
                                      <p:cBhvr>
                                        <p:cTn dur="1000"/>
                                        <p:tgtEl>
                                          <p:spTgt spid="49"/>
                                        </p:tgtEl>
                                      </p:cBhvr>
                                    </p:animEffect>
                                    <p:set>
                                      <p:cBhvr>
                                        <p:cTn dur="1" fill="hold">
                                          <p:stCondLst>
                                            <p:cond delay="1000"/>
                                          </p:stCondLst>
                                        </p:cTn>
                                        <p:tgtEl>
                                          <p:spTgt spid="49"/>
                                        </p:tgtEl>
                                        <p:attrNameLst>
                                          <p:attrName>style.visibility</p:attrName>
                                        </p:attrNameLst>
                                      </p:cBhvr>
                                      <p:to>
                                        <p:strVal val="hidden"/>
                                      </p:to>
                                    </p:set>
                                  </p:childTnLst>
                                </p:cTn>
                              </p:par>
                              <p:par>
                                <p:cTn presetID="10" fill="hold" presetSubtype="0" presetClass="entr" nodeType="withEffect">
                                  <p:stCondLst>
                                    <p:cond delay="0"/>
                                  </p:stCondLst>
                                  <p:childTnLst>
                                    <p:set>
                                      <p:cBhvr>
                                        <p:cTn dur="1" fill="hold">
                                          <p:stCondLst>
                                            <p:cond delay="0"/>
                                          </p:stCondLst>
                                        </p:cTn>
                                        <p:tgtEl>
                                          <p:spTgt spid="52"/>
                                        </p:tgtEl>
                                        <p:attrNameLst>
                                          <p:attrName>style.visibility</p:attrName>
                                        </p:attrNameLst>
                                      </p:cBhvr>
                                      <p:to>
                                        <p:strVal val="visible"/>
                                      </p:to>
                                    </p:set>
                                    <p:animEffect transition="in" filter="fade">
                                      <p:cBhvr>
                                        <p:cTn dur="1000"/>
                                        <p:tgtEl>
                                          <p:spTgt spid="52"/>
                                        </p:tgtEl>
                                      </p:cBhvr>
                                    </p:animEffect>
                                  </p:childTnLst>
                                </p:cTn>
                              </p:par>
                              <p:par>
                                <p:cTn presetID="10" fill="hold" presetSubtype="0" presetClass="entr" nodeType="withEffect">
                                  <p:stCondLst>
                                    <p:cond delay="0"/>
                                  </p:stCondLst>
                                  <p:childTnLst>
                                    <p:set>
                                      <p:cBhvr>
                                        <p:cTn dur="1" fill="hold">
                                          <p:stCondLst>
                                            <p:cond delay="0"/>
                                          </p:stCondLst>
                                        </p:cTn>
                                        <p:tgtEl>
                                          <p:spTgt spid="51"/>
                                        </p:tgtEl>
                                        <p:attrNameLst>
                                          <p:attrName>style.visibility</p:attrName>
                                        </p:attrNameLst>
                                      </p:cBhvr>
                                      <p:to>
                                        <p:strVal val="visible"/>
                                      </p:to>
                                    </p:set>
                                    <p:animEffect transition="in" filter="fade">
                                      <p:cBhvr>
                                        <p:cTn dur="1000"/>
                                        <p:tgtEl>
                                          <p:spTgt spid="51"/>
                                        </p:tgtEl>
                                      </p:cBhvr>
                                    </p:animEffect>
                                  </p:childTnLst>
                                </p:cTn>
                              </p:par>
                            </p:childTnLst>
                          </p:cTn>
                        </p:par>
                      </p:childTnLst>
                    </p:cTn>
                  </p:par>
                  <p:par>
                    <p:cTn fill="hold">
                      <p:stCondLst>
                        <p:cond delay="indefinite"/>
                      </p:stCondLst>
                      <p:childTnLst>
                        <p:par>
                          <p:cTn fill="hold">
                            <p:stCondLst>
                              <p:cond delay="0"/>
                            </p:stCondLst>
                            <p:childTnLst>
                              <p:par>
                                <p:cTn presetID="10" fill="hold" presetSubtype="0" presetClass="exit" nodeType="clickEffect">
                                  <p:stCondLst>
                                    <p:cond delay="0"/>
                                  </p:stCondLst>
                                  <p:childTnLst>
                                    <p:animEffect transition="out" filter="fade">
                                      <p:cBhvr>
                                        <p:cTn dur="1000"/>
                                        <p:tgtEl>
                                          <p:spTgt spid="52"/>
                                        </p:tgtEl>
                                      </p:cBhvr>
                                    </p:animEffect>
                                    <p:set>
                                      <p:cBhvr>
                                        <p:cTn dur="1" fill="hold">
                                          <p:stCondLst>
                                            <p:cond delay="1000"/>
                                          </p:stCondLst>
                                        </p:cTn>
                                        <p:tgtEl>
                                          <p:spTgt spid="52"/>
                                        </p:tgtEl>
                                        <p:attrNameLst>
                                          <p:attrName>style.visibility</p:attrName>
                                        </p:attrNameLst>
                                      </p:cBhvr>
                                      <p:to>
                                        <p:strVal val="hidden"/>
                                      </p:to>
                                    </p:set>
                                  </p:childTnLst>
                                </p:cTn>
                              </p:par>
                              <p:par>
                                <p:cTn presetID="10" fill="hold" presetSubtype="0" presetClass="entr" nodeType="withEffect">
                                  <p:stCondLst>
                                    <p:cond delay="0"/>
                                  </p:stCondLst>
                                  <p:childTnLst>
                                    <p:set>
                                      <p:cBhvr>
                                        <p:cTn dur="1" fill="hold">
                                          <p:stCondLst>
                                            <p:cond delay="0"/>
                                          </p:stCondLst>
                                        </p:cTn>
                                        <p:tgtEl>
                                          <p:spTgt spid="53"/>
                                        </p:tgtEl>
                                        <p:attrNameLst>
                                          <p:attrName>style.visibility</p:attrName>
                                        </p:attrNameLst>
                                      </p:cBhvr>
                                      <p:to>
                                        <p:strVal val="visible"/>
                                      </p:to>
                                    </p:set>
                                    <p:animEffect transition="in" filter="fade">
                                      <p:cBhvr>
                                        <p:cTn dur="1800"/>
                                        <p:tgtEl>
                                          <p:spTgt spid="53"/>
                                        </p:tgtEl>
                                      </p:cBhvr>
                                    </p:animEffect>
                                  </p:childTnLst>
                                </p:cTn>
                              </p:par>
                              <p:par>
                                <p:cTn presetID="10" fill="hold" presetSubtype="0" presetClass="entr" nodeType="withEffect">
                                  <p:stCondLst>
                                    <p:cond delay="0"/>
                                  </p:stCondLst>
                                  <p:childTnLst>
                                    <p:set>
                                      <p:cBhvr>
                                        <p:cTn dur="1" fill="hold">
                                          <p:stCondLst>
                                            <p:cond delay="0"/>
                                          </p:stCondLst>
                                        </p:cTn>
                                        <p:tgtEl>
                                          <p:spTgt spid="54"/>
                                        </p:tgtEl>
                                        <p:attrNameLst>
                                          <p:attrName>style.visibility</p:attrName>
                                        </p:attrNameLst>
                                      </p:cBhvr>
                                      <p:to>
                                        <p:strVal val="visible"/>
                                      </p:to>
                                    </p:set>
                                    <p:animEffect transition="in" filter="fade">
                                      <p:cBhvr>
                                        <p:cTn dur="1000"/>
                                        <p:tgtEl>
                                          <p:spTgt spid="5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8" name="Shape 58"/>
        <p:cNvGrpSpPr/>
        <p:nvPr/>
      </p:nvGrpSpPr>
      <p:grpSpPr>
        <a:xfrm>
          <a:off y="0" x="0"/>
          <a:ext cy="0" cx="0"/>
          <a:chOff y="0" x="0"/>
          <a:chExt cy="0" cx="0"/>
        </a:xfrm>
      </p:grpSpPr>
      <p:sp>
        <p:nvSpPr>
          <p:cNvPr id="59" name="Shape 59"/>
          <p:cNvSpPr txBox="1"/>
          <p:nvPr>
            <p:ph type="title"/>
          </p:nvPr>
        </p:nvSpPr>
        <p:spPr>
          <a:xfrm>
            <a:off y="205975" x="457200"/>
            <a:ext cy="857400" cx="6154199"/>
          </a:xfrm>
          <a:prstGeom prst="rect">
            <a:avLst/>
          </a:prstGeom>
        </p:spPr>
        <p:txBody>
          <a:bodyPr bIns="91425" rIns="91425" lIns="91425" tIns="91425" anchor="b" anchorCtr="0">
            <a:noAutofit/>
          </a:bodyPr>
          <a:lstStyle/>
          <a:p>
            <a:pPr rtl="0" lvl="0">
              <a:spcBef>
                <a:spcPts val="0"/>
              </a:spcBef>
              <a:buNone/>
            </a:pPr>
            <a:r>
              <a:rPr sz="3200" lang="en"/>
              <a:t>Add elements backwards</a:t>
            </a:r>
          </a:p>
        </p:txBody>
      </p:sp>
      <p:sp>
        <p:nvSpPr>
          <p:cNvPr id="60" name="Shape 60"/>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Loop Invariants</a:t>
            </a:r>
          </a:p>
        </p:txBody>
      </p:sp>
      <p:sp>
        <p:nvSpPr>
          <p:cNvPr id="61" name="Shape 61"/>
          <p:cNvSpPr txBox="1"/>
          <p:nvPr/>
        </p:nvSpPr>
        <p:spPr>
          <a:xfrm>
            <a:off y="1720125" x="324947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a:t>
            </a:r>
          </a:p>
        </p:txBody>
      </p:sp>
      <p:sp>
        <p:nvSpPr>
          <p:cNvPr id="62" name="Shape 62"/>
          <p:cNvSpPr txBox="1"/>
          <p:nvPr/>
        </p:nvSpPr>
        <p:spPr>
          <a:xfrm>
            <a:off y="1734750" x="2755625"/>
            <a:ext cy="513300" cx="513300"/>
          </a:xfrm>
          <a:prstGeom prst="rect">
            <a:avLst/>
          </a:prstGeom>
          <a:noFill/>
          <a:ln>
            <a:noFill/>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b</a:t>
            </a:r>
          </a:p>
        </p:txBody>
      </p:sp>
      <p:sp>
        <p:nvSpPr>
          <p:cNvPr id="63" name="Shape 63"/>
          <p:cNvSpPr txBox="1"/>
          <p:nvPr/>
        </p:nvSpPr>
        <p:spPr>
          <a:xfrm>
            <a:off y="2936912" x="324947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a:t>
            </a:r>
          </a:p>
        </p:txBody>
      </p:sp>
      <p:sp>
        <p:nvSpPr>
          <p:cNvPr id="64" name="Shape 64"/>
          <p:cNvSpPr txBox="1"/>
          <p:nvPr/>
        </p:nvSpPr>
        <p:spPr>
          <a:xfrm>
            <a:off y="2951537" x="2755625"/>
            <a:ext cy="513300" cx="513300"/>
          </a:xfrm>
          <a:prstGeom prst="rect">
            <a:avLst/>
          </a:prstGeom>
          <a:noFill/>
          <a:ln>
            <a:noFill/>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b</a:t>
            </a:r>
          </a:p>
        </p:txBody>
      </p:sp>
      <p:sp>
        <p:nvSpPr>
          <p:cNvPr id="65" name="Shape 65"/>
          <p:cNvSpPr txBox="1"/>
          <p:nvPr/>
        </p:nvSpPr>
        <p:spPr>
          <a:xfrm>
            <a:off y="2936912" x="4487125"/>
            <a:ext cy="513300" cx="19011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a:spcBef>
                <a:spcPts val="0"/>
              </a:spcBef>
              <a:buNone/>
            </a:pPr>
            <a:r>
              <a:rPr sz="2000" lang="en">
                <a:latin typeface="Courier New"/>
                <a:ea typeface="Courier New"/>
                <a:cs typeface="Courier New"/>
                <a:sym typeface="Courier New"/>
              </a:rPr>
              <a:t>s = sum</a:t>
            </a:r>
          </a:p>
        </p:txBody>
      </p:sp>
      <p:sp>
        <p:nvSpPr>
          <p:cNvPr id="66" name="Shape 66"/>
          <p:cNvSpPr txBox="1"/>
          <p:nvPr/>
        </p:nvSpPr>
        <p:spPr>
          <a:xfrm>
            <a:off y="2575962" x="4218500"/>
            <a:ext cy="425700" cx="334200"/>
          </a:xfrm>
          <a:prstGeom prst="rect">
            <a:avLst/>
          </a:prstGeom>
          <a:noFill/>
          <a:ln>
            <a:noFill/>
          </a:ln>
        </p:spPr>
        <p:txBody>
          <a:bodyPr bIns="91425" rIns="91425" lIns="91425" tIns="91425" anchor="t" anchorCtr="0">
            <a:noAutofit/>
          </a:bodyPr>
          <a:lstStyle/>
          <a:p>
            <a:pPr algn="ctr">
              <a:spcBef>
                <a:spcPts val="0"/>
              </a:spcBef>
              <a:buNone/>
            </a:pPr>
            <a:r>
              <a:rPr sz="1800" lang="en"/>
              <a:t>h</a:t>
            </a:r>
          </a:p>
        </p:txBody>
      </p:sp>
      <p:sp>
        <p:nvSpPr>
          <p:cNvPr id="67" name="Shape 67"/>
          <p:cNvSpPr txBox="1"/>
          <p:nvPr/>
        </p:nvSpPr>
        <p:spPr>
          <a:xfrm>
            <a:off y="4139100" x="324947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a:t>
            </a:r>
          </a:p>
        </p:txBody>
      </p:sp>
      <p:sp>
        <p:nvSpPr>
          <p:cNvPr id="68" name="Shape 68"/>
          <p:cNvSpPr txBox="1"/>
          <p:nvPr/>
        </p:nvSpPr>
        <p:spPr>
          <a:xfrm>
            <a:off y="4153725" x="2755625"/>
            <a:ext cy="513300" cx="513300"/>
          </a:xfrm>
          <a:prstGeom prst="rect">
            <a:avLst/>
          </a:prstGeom>
          <a:noFill/>
          <a:ln>
            <a:noFill/>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b</a:t>
            </a:r>
          </a:p>
        </p:txBody>
      </p:sp>
      <p:sp>
        <p:nvSpPr>
          <p:cNvPr id="69" name="Shape 69"/>
          <p:cNvSpPr txBox="1"/>
          <p:nvPr/>
        </p:nvSpPr>
        <p:spPr>
          <a:xfrm>
            <a:off y="4139100" x="324932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s = sum</a:t>
            </a:r>
          </a:p>
        </p:txBody>
      </p:sp>
      <p:sp>
        <p:nvSpPr>
          <p:cNvPr id="70" name="Shape 70"/>
          <p:cNvSpPr txBox="1"/>
          <p:nvPr/>
        </p:nvSpPr>
        <p:spPr>
          <a:xfrm>
            <a:off y="3760850" x="295165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sp>
        <p:nvSpPr>
          <p:cNvPr id="71" name="Shape 71"/>
          <p:cNvSpPr txBox="1"/>
          <p:nvPr/>
        </p:nvSpPr>
        <p:spPr>
          <a:xfrm>
            <a:off y="1664175" x="457200"/>
            <a:ext cy="625199" cx="1837800"/>
          </a:xfrm>
          <a:prstGeom prst="rect">
            <a:avLst/>
          </a:prstGeom>
          <a:noFill/>
          <a:ln>
            <a:noFill/>
          </a:ln>
        </p:spPr>
        <p:txBody>
          <a:bodyPr bIns="91425" rIns="91425" lIns="91425" tIns="91425" anchor="ctr" anchorCtr="0">
            <a:noAutofit/>
          </a:bodyPr>
          <a:lstStyle/>
          <a:p>
            <a:pPr>
              <a:spcBef>
                <a:spcPts val="0"/>
              </a:spcBef>
              <a:buNone/>
            </a:pPr>
            <a:r>
              <a:rPr sz="2000" lang="en"/>
              <a:t>Precondition</a:t>
            </a:r>
          </a:p>
        </p:txBody>
      </p:sp>
      <p:sp>
        <p:nvSpPr>
          <p:cNvPr id="72" name="Shape 72"/>
          <p:cNvSpPr txBox="1"/>
          <p:nvPr/>
        </p:nvSpPr>
        <p:spPr>
          <a:xfrm>
            <a:off y="2895600" x="457200"/>
            <a:ext cy="625199" cx="1837800"/>
          </a:xfrm>
          <a:prstGeom prst="rect">
            <a:avLst/>
          </a:prstGeom>
          <a:noFill/>
          <a:ln>
            <a:noFill/>
          </a:ln>
        </p:spPr>
        <p:txBody>
          <a:bodyPr bIns="91425" rIns="91425" lIns="91425" tIns="91425" anchor="ctr" anchorCtr="0">
            <a:noAutofit/>
          </a:bodyPr>
          <a:lstStyle/>
          <a:p>
            <a:pPr rtl="0" lvl="0">
              <a:spcBef>
                <a:spcPts val="0"/>
              </a:spcBef>
              <a:buNone/>
            </a:pPr>
            <a:r>
              <a:rPr sz="2000" lang="en"/>
              <a:t>Invariant</a:t>
            </a:r>
          </a:p>
        </p:txBody>
      </p:sp>
      <p:sp>
        <p:nvSpPr>
          <p:cNvPr id="73" name="Shape 73"/>
          <p:cNvSpPr txBox="1"/>
          <p:nvPr/>
        </p:nvSpPr>
        <p:spPr>
          <a:xfrm>
            <a:off y="4083150" x="457200"/>
            <a:ext cy="625199" cx="1837800"/>
          </a:xfrm>
          <a:prstGeom prst="rect">
            <a:avLst/>
          </a:prstGeom>
          <a:noFill/>
          <a:ln>
            <a:noFill/>
          </a:ln>
        </p:spPr>
        <p:txBody>
          <a:bodyPr bIns="91425" rIns="91425" lIns="91425" tIns="91425" anchor="ctr" anchorCtr="0">
            <a:noAutofit/>
          </a:bodyPr>
          <a:lstStyle/>
          <a:p>
            <a:pPr rtl="0" lvl="0">
              <a:spcBef>
                <a:spcPts val="0"/>
              </a:spcBef>
              <a:buNone/>
            </a:pPr>
            <a:r>
              <a:rPr sz="2000" lang="en"/>
              <a:t>Postcondition</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7" name="Shape 77"/>
        <p:cNvGrpSpPr/>
        <p:nvPr/>
      </p:nvGrpSpPr>
      <p:grpSpPr>
        <a:xfrm>
          <a:off y="0" x="0"/>
          <a:ext cy="0" cx="0"/>
          <a:chOff y="0" x="0"/>
          <a:chExt cy="0" cx="0"/>
        </a:xfrm>
      </p:grpSpPr>
      <p:sp>
        <p:nvSpPr>
          <p:cNvPr id="78" name="Shape 78"/>
          <p:cNvSpPr txBox="1"/>
          <p:nvPr>
            <p:ph type="title"/>
          </p:nvPr>
        </p:nvSpPr>
        <p:spPr>
          <a:xfrm>
            <a:off y="205975" x="457200"/>
            <a:ext cy="857400" cx="6154199"/>
          </a:xfrm>
          <a:prstGeom prst="rect">
            <a:avLst/>
          </a:prstGeom>
        </p:spPr>
        <p:txBody>
          <a:bodyPr bIns="91425" rIns="91425" lIns="91425" tIns="91425" anchor="b" anchorCtr="0">
            <a:noAutofit/>
          </a:bodyPr>
          <a:lstStyle/>
          <a:p>
            <a:pPr rtl="0" lvl="0">
              <a:spcBef>
                <a:spcPts val="0"/>
              </a:spcBef>
              <a:buNone/>
            </a:pPr>
            <a:r>
              <a:rPr sz="3200" lang="en"/>
              <a:t>Add elements backwards</a:t>
            </a:r>
          </a:p>
        </p:txBody>
      </p:sp>
      <p:sp>
        <p:nvSpPr>
          <p:cNvPr id="79" name="Shape 79"/>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Loop Invariants</a:t>
            </a:r>
          </a:p>
        </p:txBody>
      </p:sp>
      <p:sp>
        <p:nvSpPr>
          <p:cNvPr id="80" name="Shape 80"/>
          <p:cNvSpPr txBox="1"/>
          <p:nvPr/>
        </p:nvSpPr>
        <p:spPr>
          <a:xfrm>
            <a:off y="1811975" x="525437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a:t>
            </a:r>
          </a:p>
        </p:txBody>
      </p:sp>
      <p:sp>
        <p:nvSpPr>
          <p:cNvPr id="81" name="Shape 81"/>
          <p:cNvSpPr txBox="1"/>
          <p:nvPr/>
        </p:nvSpPr>
        <p:spPr>
          <a:xfrm>
            <a:off y="1826612" x="3997850"/>
            <a:ext cy="513300" cx="1275900"/>
          </a:xfrm>
          <a:prstGeom prst="rect">
            <a:avLst/>
          </a:prstGeom>
          <a:noFill/>
          <a:ln>
            <a:noFill/>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INV: b</a:t>
            </a:r>
          </a:p>
        </p:txBody>
      </p:sp>
      <p:sp>
        <p:nvSpPr>
          <p:cNvPr id="82" name="Shape 82"/>
          <p:cNvSpPr txBox="1"/>
          <p:nvPr/>
        </p:nvSpPr>
        <p:spPr>
          <a:xfrm>
            <a:off y="1811975" x="6492025"/>
            <a:ext cy="513300" cx="19011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s = sum</a:t>
            </a:r>
          </a:p>
        </p:txBody>
      </p:sp>
      <p:sp>
        <p:nvSpPr>
          <p:cNvPr id="83" name="Shape 83"/>
          <p:cNvSpPr txBox="1"/>
          <p:nvPr/>
        </p:nvSpPr>
        <p:spPr>
          <a:xfrm>
            <a:off y="1451025" x="62234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sp>
        <p:nvSpPr>
          <p:cNvPr id="84" name="Shape 84"/>
          <p:cNvSpPr txBox="1"/>
          <p:nvPr/>
        </p:nvSpPr>
        <p:spPr>
          <a:xfrm>
            <a:off y="1981025" x="290125"/>
            <a:ext cy="2315100" cx="3952499"/>
          </a:xfrm>
          <a:prstGeom prst="rect">
            <a:avLst/>
          </a:prstGeom>
          <a:noFill/>
          <a:ln>
            <a:noFill/>
          </a:ln>
        </p:spPr>
        <p:txBody>
          <a:bodyPr bIns="91425" rIns="91425" lIns="91425" tIns="91425" anchor="t" anchorCtr="0">
            <a:noAutofit/>
          </a:bodyPr>
          <a:lstStyle/>
          <a:p>
            <a:pPr rtl="0" lvl="0">
              <a:spcBef>
                <a:spcPts val="0"/>
              </a:spcBef>
              <a:buNone/>
            </a:pPr>
            <a:r>
              <a:rPr sz="2400" lang="en">
                <a:latin typeface="Courier New"/>
                <a:ea typeface="Courier New"/>
                <a:cs typeface="Courier New"/>
                <a:sym typeface="Courier New"/>
              </a:rPr>
              <a:t>int s = 0;</a:t>
            </a:r>
          </a:p>
          <a:p>
            <a:pPr rtl="0" lvl="0">
              <a:spcBef>
                <a:spcPts val="0"/>
              </a:spcBef>
              <a:buNone/>
            </a:pPr>
            <a:r>
              <a:rPr sz="2400" lang="en">
                <a:latin typeface="Courier New"/>
                <a:ea typeface="Courier New"/>
                <a:cs typeface="Courier New"/>
                <a:sym typeface="Courier New"/>
              </a:rPr>
              <a:t>int h = </a:t>
            </a:r>
            <a:r>
              <a:rPr sz="2400" lang="en">
                <a:solidFill>
                  <a:schemeClr val="dk1"/>
                </a:solidFill>
                <a:latin typeface="Courier New"/>
                <a:ea typeface="Courier New"/>
                <a:cs typeface="Courier New"/>
                <a:sym typeface="Courier New"/>
              </a:rPr>
              <a:t>b.length-1</a:t>
            </a:r>
            <a:r>
              <a:rPr sz="2400" lang="en">
                <a:latin typeface="Courier New"/>
                <a:ea typeface="Courier New"/>
                <a:cs typeface="Courier New"/>
                <a:sym typeface="Courier New"/>
              </a:rPr>
              <a:t>;</a:t>
            </a:r>
          </a:p>
          <a:p>
            <a:pPr rtl="0" lvl="0">
              <a:spcBef>
                <a:spcPts val="0"/>
              </a:spcBef>
              <a:buNone/>
            </a:pPr>
            <a:r>
              <a:rPr sz="2400" lang="en">
                <a:latin typeface="Courier New"/>
                <a:ea typeface="Courier New"/>
                <a:cs typeface="Courier New"/>
                <a:sym typeface="Courier New"/>
              </a:rPr>
              <a:t>while (h &gt;= 0) {</a:t>
            </a:r>
          </a:p>
          <a:p>
            <a:pPr rtl="0" lvl="0">
              <a:spcBef>
                <a:spcPts val="0"/>
              </a:spcBef>
              <a:buNone/>
            </a:pPr>
            <a:r>
              <a:rPr sz="2400" lang="en">
                <a:latin typeface="Courier New"/>
                <a:ea typeface="Courier New"/>
                <a:cs typeface="Courier New"/>
                <a:sym typeface="Courier New"/>
              </a:rPr>
              <a:t>	s= s + b[h];</a:t>
            </a:r>
          </a:p>
          <a:p>
            <a:pPr rtl="0" lvl="0">
              <a:spcBef>
                <a:spcPts val="0"/>
              </a:spcBef>
              <a:buNone/>
            </a:pPr>
            <a:r>
              <a:rPr sz="2400" lang="en">
                <a:latin typeface="Courier New"/>
                <a:ea typeface="Courier New"/>
                <a:cs typeface="Courier New"/>
                <a:sym typeface="Courier New"/>
              </a:rPr>
              <a:t>}</a:t>
            </a:r>
          </a:p>
        </p:txBody>
      </p:sp>
      <p:sp>
        <p:nvSpPr>
          <p:cNvPr id="85" name="Shape 85"/>
          <p:cNvSpPr txBox="1"/>
          <p:nvPr/>
        </p:nvSpPr>
        <p:spPr>
          <a:xfrm>
            <a:off y="1451025" x="517083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86" name="Shape 86"/>
          <p:cNvSpPr txBox="1"/>
          <p:nvPr/>
        </p:nvSpPr>
        <p:spPr>
          <a:xfrm>
            <a:off y="2727575" x="3997850"/>
            <a:ext cy="1790100" cx="4940700"/>
          </a:xfrm>
          <a:prstGeom prst="rect">
            <a:avLst/>
          </a:prstGeom>
          <a:noFill/>
          <a:ln>
            <a:noFill/>
          </a:ln>
        </p:spPr>
        <p:txBody>
          <a:bodyPr bIns="91425" rIns="91425" lIns="91425" tIns="91425" anchor="ctr" anchorCtr="0">
            <a:noAutofit/>
          </a:bodyPr>
          <a:lstStyle/>
          <a:p>
            <a:pPr rtl="0" lvl="0" indent="-355600" marL="457200">
              <a:lnSpc>
                <a:spcPct val="115000"/>
              </a:lnSpc>
              <a:spcBef>
                <a:spcPts val="0"/>
              </a:spcBef>
              <a:buClr>
                <a:srgbClr val="000000"/>
              </a:buClr>
              <a:buSzPct val="100000"/>
              <a:buFont typeface="Arial"/>
              <a:buAutoNum type="arabicPeriod"/>
            </a:pPr>
            <a:r>
              <a:rPr sz="2000" lang="en"/>
              <a:t>Does it </a:t>
            </a:r>
            <a:r>
              <a:rPr b="1" sz="2000" lang="en"/>
              <a:t>start </a:t>
            </a:r>
            <a:r>
              <a:rPr sz="2000" lang="en"/>
              <a:t>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stop</a:t>
            </a:r>
            <a:r>
              <a:rPr sz="2000" lang="en"/>
              <a:t> 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keep</a:t>
            </a:r>
            <a:r>
              <a:rPr sz="2000" lang="en"/>
              <a:t> the invariant true?</a:t>
            </a:r>
          </a:p>
          <a:p>
            <a:pPr rtl="0" lvl="0" indent="-355600" marL="457200">
              <a:lnSpc>
                <a:spcPct val="115000"/>
              </a:lnSpc>
              <a:spcBef>
                <a:spcPts val="0"/>
              </a:spcBef>
              <a:buClr>
                <a:srgbClr val="000000"/>
              </a:buClr>
              <a:buSzPct val="100000"/>
              <a:buFont typeface="Arial"/>
              <a:buAutoNum type="arabicPeriod"/>
            </a:pPr>
            <a:r>
              <a:rPr sz="2000" lang="en"/>
              <a:t>Does it make </a:t>
            </a:r>
            <a:r>
              <a:rPr b="1" sz="2000" lang="en"/>
              <a:t>progress</a:t>
            </a:r>
            <a:r>
              <a:rPr sz="2000" lang="en"/>
              <a:t> toward termination?</a:t>
            </a:r>
          </a:p>
        </p:txBody>
      </p:sp>
      <p:sp>
        <p:nvSpPr>
          <p:cNvPr id="87" name="Shape 87"/>
          <p:cNvSpPr/>
          <p:nvPr/>
        </p:nvSpPr>
        <p:spPr>
          <a:xfrm>
            <a:off y="2967600"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88" name="Shape 88"/>
          <p:cNvSpPr/>
          <p:nvPr/>
        </p:nvSpPr>
        <p:spPr>
          <a:xfrm>
            <a:off y="33256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89" name="Shape 89"/>
          <p:cNvSpPr/>
          <p:nvPr/>
        </p:nvSpPr>
        <p:spPr>
          <a:xfrm>
            <a:off y="3751312" x="3920275"/>
            <a:ext cy="513300" cx="489300"/>
          </a:xfrm>
          <a:prstGeom prst="mathMultiply">
            <a:avLst>
              <a:gd fmla="val 12221" name="adj1"/>
            </a:avLst>
          </a:prstGeom>
          <a:solidFill>
            <a:srgbClr val="E06666"/>
          </a:solidFill>
          <a:ln w="19050" cap="flat">
            <a:solidFill>
              <a:schemeClr val="accent1"/>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90" name="Shape 90"/>
          <p:cNvSpPr/>
          <p:nvPr/>
        </p:nvSpPr>
        <p:spPr>
          <a:xfrm>
            <a:off y="26199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87"/>
                                        </p:tgtEl>
                                        <p:attrNameLst>
                                          <p:attrName>style.visibility</p:attrName>
                                        </p:attrNameLst>
                                      </p:cBhvr>
                                      <p:to>
                                        <p:strVal val="visible"/>
                                      </p:to>
                                    </p:set>
                                    <p:animEffect transition="in" filter="fade">
                                      <p:cBhvr>
                                        <p:cTn dur="1000"/>
                                        <p:tgtEl>
                                          <p:spTgt spid="87"/>
                                        </p:tgtEl>
                                      </p:cBhvr>
                                    </p:animEffect>
                                  </p:childTnLst>
                                </p:cTn>
                              </p:par>
                              <p:par>
                                <p:cTn presetID="10" fill="hold" presetSubtype="0" presetClass="entr" nodeType="withEffect">
                                  <p:stCondLst>
                                    <p:cond delay="0"/>
                                  </p:stCondLst>
                                  <p:childTnLst>
                                    <p:set>
                                      <p:cBhvr>
                                        <p:cTn dur="1" fill="hold">
                                          <p:stCondLst>
                                            <p:cond delay="0"/>
                                          </p:stCondLst>
                                        </p:cTn>
                                        <p:tgtEl>
                                          <p:spTgt spid="89"/>
                                        </p:tgtEl>
                                        <p:attrNameLst>
                                          <p:attrName>style.visibility</p:attrName>
                                        </p:attrNameLst>
                                      </p:cBhvr>
                                      <p:to>
                                        <p:strVal val="visible"/>
                                      </p:to>
                                    </p:set>
                                    <p:animEffect transition="in" filter="fade">
                                      <p:cBhvr>
                                        <p:cTn dur="1000"/>
                                        <p:tgtEl>
                                          <p:spTgt spid="89"/>
                                        </p:tgtEl>
                                      </p:cBhvr>
                                    </p:animEffect>
                                  </p:childTnLst>
                                </p:cTn>
                              </p:par>
                              <p:par>
                                <p:cTn presetID="10" fill="hold" presetSubtype="0" presetClass="entr" nodeType="withEffect">
                                  <p:stCondLst>
                                    <p:cond delay="0"/>
                                  </p:stCondLst>
                                  <p:childTnLst>
                                    <p:set>
                                      <p:cBhvr>
                                        <p:cTn dur="1" fill="hold">
                                          <p:stCondLst>
                                            <p:cond delay="0"/>
                                          </p:stCondLst>
                                        </p:cTn>
                                        <p:tgtEl>
                                          <p:spTgt spid="90"/>
                                        </p:tgtEl>
                                        <p:attrNameLst>
                                          <p:attrName>style.visibility</p:attrName>
                                        </p:attrNameLst>
                                      </p:cBhvr>
                                      <p:to>
                                        <p:strVal val="visible"/>
                                      </p:to>
                                    </p:set>
                                    <p:animEffect transition="in" filter="fade">
                                      <p:cBhvr>
                                        <p:cTn dur="1000"/>
                                        <p:tgtEl>
                                          <p:spTgt spid="90"/>
                                        </p:tgtEl>
                                      </p:cBhvr>
                                    </p:animEffect>
                                  </p:childTnLst>
                                </p:cTn>
                              </p:par>
                              <p:par>
                                <p:cTn presetID="10" fill="hold" presetSubtype="0" presetClass="entr" nodeType="withEffect">
                                  <p:stCondLst>
                                    <p:cond delay="0"/>
                                  </p:stCondLst>
                                  <p:childTnLst>
                                    <p:set>
                                      <p:cBhvr>
                                        <p:cTn dur="1" fill="hold">
                                          <p:stCondLst>
                                            <p:cond delay="0"/>
                                          </p:stCondLst>
                                        </p:cTn>
                                        <p:tgtEl>
                                          <p:spTgt spid="88"/>
                                        </p:tgtEl>
                                        <p:attrNameLst>
                                          <p:attrName>style.visibility</p:attrName>
                                        </p:attrNameLst>
                                      </p:cBhvr>
                                      <p:to>
                                        <p:strVal val="visible"/>
                                      </p:to>
                                    </p:set>
                                    <p:animEffect transition="in" filter="fade">
                                      <p:cBhvr>
                                        <p:cTn dur="1000"/>
                                        <p:tgtEl>
                                          <p:spTgt spid="8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4" name="Shape 94"/>
        <p:cNvGrpSpPr/>
        <p:nvPr/>
      </p:nvGrpSpPr>
      <p:grpSpPr>
        <a:xfrm>
          <a:off y="0" x="0"/>
          <a:ext cy="0" cx="0"/>
          <a:chOff y="0" x="0"/>
          <a:chExt cy="0" cx="0"/>
        </a:xfrm>
      </p:grpSpPr>
      <p:sp>
        <p:nvSpPr>
          <p:cNvPr id="95" name="Shape 95"/>
          <p:cNvSpPr txBox="1"/>
          <p:nvPr>
            <p:ph type="title"/>
          </p:nvPr>
        </p:nvSpPr>
        <p:spPr>
          <a:xfrm>
            <a:off y="205975" x="457200"/>
            <a:ext cy="857400" cx="6154199"/>
          </a:xfrm>
          <a:prstGeom prst="rect">
            <a:avLst/>
          </a:prstGeom>
        </p:spPr>
        <p:txBody>
          <a:bodyPr bIns="91425" rIns="91425" lIns="91425" tIns="91425" anchor="b" anchorCtr="0">
            <a:noAutofit/>
          </a:bodyPr>
          <a:lstStyle/>
          <a:p>
            <a:pPr rtl="0" lvl="0">
              <a:spcBef>
                <a:spcPts val="0"/>
              </a:spcBef>
              <a:buNone/>
            </a:pPr>
            <a:r>
              <a:rPr sz="3200" lang="en"/>
              <a:t>Add elements backwards</a:t>
            </a:r>
          </a:p>
        </p:txBody>
      </p:sp>
      <p:sp>
        <p:nvSpPr>
          <p:cNvPr id="96" name="Shape 96"/>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Loop Invariants</a:t>
            </a:r>
          </a:p>
        </p:txBody>
      </p:sp>
      <p:sp>
        <p:nvSpPr>
          <p:cNvPr id="97" name="Shape 97"/>
          <p:cNvSpPr txBox="1"/>
          <p:nvPr/>
        </p:nvSpPr>
        <p:spPr>
          <a:xfrm>
            <a:off y="1811975" x="525437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a:t>
            </a:r>
          </a:p>
        </p:txBody>
      </p:sp>
      <p:sp>
        <p:nvSpPr>
          <p:cNvPr id="98" name="Shape 98"/>
          <p:cNvSpPr txBox="1"/>
          <p:nvPr/>
        </p:nvSpPr>
        <p:spPr>
          <a:xfrm>
            <a:off y="1826612" x="3997850"/>
            <a:ext cy="513300" cx="1275900"/>
          </a:xfrm>
          <a:prstGeom prst="rect">
            <a:avLst/>
          </a:prstGeom>
          <a:noFill/>
          <a:ln>
            <a:noFill/>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INV: b</a:t>
            </a:r>
          </a:p>
        </p:txBody>
      </p:sp>
      <p:sp>
        <p:nvSpPr>
          <p:cNvPr id="99" name="Shape 99"/>
          <p:cNvSpPr txBox="1"/>
          <p:nvPr/>
        </p:nvSpPr>
        <p:spPr>
          <a:xfrm>
            <a:off y="1811975" x="6492025"/>
            <a:ext cy="513300" cx="19011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s = sum</a:t>
            </a:r>
          </a:p>
        </p:txBody>
      </p:sp>
      <p:sp>
        <p:nvSpPr>
          <p:cNvPr id="100" name="Shape 100"/>
          <p:cNvSpPr txBox="1"/>
          <p:nvPr/>
        </p:nvSpPr>
        <p:spPr>
          <a:xfrm>
            <a:off y="1451025" x="62234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sp>
        <p:nvSpPr>
          <p:cNvPr id="101" name="Shape 101"/>
          <p:cNvSpPr txBox="1"/>
          <p:nvPr/>
        </p:nvSpPr>
        <p:spPr>
          <a:xfrm>
            <a:off y="1981025" x="290125"/>
            <a:ext cy="1981199" cx="3952499"/>
          </a:xfrm>
          <a:prstGeom prst="rect">
            <a:avLst/>
          </a:prstGeom>
          <a:noFill/>
          <a:ln>
            <a:noFill/>
          </a:ln>
        </p:spPr>
        <p:txBody>
          <a:bodyPr bIns="91425" rIns="91425" lIns="91425" tIns="91425" anchor="t" anchorCtr="0">
            <a:noAutofit/>
          </a:bodyPr>
          <a:lstStyle/>
          <a:p>
            <a:pPr rtl="0" lvl="0">
              <a:spcBef>
                <a:spcPts val="0"/>
              </a:spcBef>
              <a:buNone/>
            </a:pPr>
            <a:r>
              <a:rPr sz="2400" lang="en">
                <a:latin typeface="Courier New"/>
                <a:ea typeface="Courier New"/>
                <a:cs typeface="Courier New"/>
                <a:sym typeface="Courier New"/>
              </a:rPr>
              <a:t>int s = 0;</a:t>
            </a:r>
          </a:p>
          <a:p>
            <a:pPr rtl="0" lvl="0">
              <a:spcBef>
                <a:spcPts val="0"/>
              </a:spcBef>
              <a:buNone/>
            </a:pPr>
            <a:r>
              <a:rPr sz="2400" lang="en">
                <a:latin typeface="Courier New"/>
                <a:ea typeface="Courier New"/>
                <a:cs typeface="Courier New"/>
                <a:sym typeface="Courier New"/>
              </a:rPr>
              <a:t>int h = </a:t>
            </a:r>
            <a:r>
              <a:rPr sz="2400" lang="en">
                <a:solidFill>
                  <a:schemeClr val="dk1"/>
                </a:solidFill>
                <a:latin typeface="Courier New"/>
                <a:ea typeface="Courier New"/>
                <a:cs typeface="Courier New"/>
                <a:sym typeface="Courier New"/>
              </a:rPr>
              <a:t>b.length-1</a:t>
            </a:r>
            <a:r>
              <a:rPr sz="2400" lang="en">
                <a:latin typeface="Courier New"/>
                <a:ea typeface="Courier New"/>
                <a:cs typeface="Courier New"/>
                <a:sym typeface="Courier New"/>
              </a:rPr>
              <a:t>;</a:t>
            </a:r>
          </a:p>
          <a:p>
            <a:pPr rtl="0" lvl="0">
              <a:spcBef>
                <a:spcPts val="0"/>
              </a:spcBef>
              <a:buNone/>
            </a:pPr>
            <a:r>
              <a:rPr sz="2400" lang="en">
                <a:latin typeface="Courier New"/>
                <a:ea typeface="Courier New"/>
                <a:cs typeface="Courier New"/>
                <a:sym typeface="Courier New"/>
              </a:rPr>
              <a:t>while (h &gt; 0) {</a:t>
            </a:r>
          </a:p>
          <a:p>
            <a:pPr rtl="0" lvl="0">
              <a:spcBef>
                <a:spcPts val="0"/>
              </a:spcBef>
              <a:buNone/>
            </a:pPr>
            <a:r>
              <a:rPr sz="2400" lang="en">
                <a:latin typeface="Courier New"/>
                <a:ea typeface="Courier New"/>
                <a:cs typeface="Courier New"/>
                <a:sym typeface="Courier New"/>
              </a:rPr>
              <a:t>	s= s + b[h];</a:t>
            </a:r>
          </a:p>
          <a:p>
            <a:pPr rtl="0" lvl="0">
              <a:spcBef>
                <a:spcPts val="0"/>
              </a:spcBef>
              <a:buNone/>
            </a:pPr>
            <a:r>
              <a:rPr sz="2400" lang="en">
                <a:latin typeface="Courier New"/>
                <a:ea typeface="Courier New"/>
                <a:cs typeface="Courier New"/>
                <a:sym typeface="Courier New"/>
              </a:rPr>
              <a:t>	h--;</a:t>
            </a:r>
          </a:p>
          <a:p>
            <a:pPr rtl="0" lvl="0">
              <a:spcBef>
                <a:spcPts val="0"/>
              </a:spcBef>
              <a:buNone/>
            </a:pPr>
            <a:r>
              <a:rPr sz="2400" lang="en">
                <a:latin typeface="Courier New"/>
                <a:ea typeface="Courier New"/>
                <a:cs typeface="Courier New"/>
                <a:sym typeface="Courier New"/>
              </a:rPr>
              <a:t>}</a:t>
            </a:r>
          </a:p>
        </p:txBody>
      </p:sp>
      <p:sp>
        <p:nvSpPr>
          <p:cNvPr id="102" name="Shape 102"/>
          <p:cNvSpPr txBox="1"/>
          <p:nvPr/>
        </p:nvSpPr>
        <p:spPr>
          <a:xfrm>
            <a:off y="1451025" x="517083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103" name="Shape 103"/>
          <p:cNvSpPr txBox="1"/>
          <p:nvPr/>
        </p:nvSpPr>
        <p:spPr>
          <a:xfrm>
            <a:off y="2727575" x="3997850"/>
            <a:ext cy="1790100" cx="4940700"/>
          </a:xfrm>
          <a:prstGeom prst="rect">
            <a:avLst/>
          </a:prstGeom>
          <a:noFill/>
          <a:ln>
            <a:noFill/>
          </a:ln>
        </p:spPr>
        <p:txBody>
          <a:bodyPr bIns="91425" rIns="91425" lIns="91425" tIns="91425" anchor="ctr" anchorCtr="0">
            <a:noAutofit/>
          </a:bodyPr>
          <a:lstStyle/>
          <a:p>
            <a:pPr rtl="0" lvl="0" indent="-355600" marL="457200">
              <a:lnSpc>
                <a:spcPct val="115000"/>
              </a:lnSpc>
              <a:spcBef>
                <a:spcPts val="0"/>
              </a:spcBef>
              <a:buClr>
                <a:srgbClr val="000000"/>
              </a:buClr>
              <a:buSzPct val="100000"/>
              <a:buFont typeface="Arial"/>
              <a:buAutoNum type="arabicPeriod"/>
            </a:pPr>
            <a:r>
              <a:rPr sz="2000" lang="en"/>
              <a:t>Does it </a:t>
            </a:r>
            <a:r>
              <a:rPr b="1" sz="2000" lang="en"/>
              <a:t>start </a:t>
            </a:r>
            <a:r>
              <a:rPr sz="2000" lang="en"/>
              <a:t>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stop</a:t>
            </a:r>
            <a:r>
              <a:rPr sz="2000" lang="en"/>
              <a:t> 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keep</a:t>
            </a:r>
            <a:r>
              <a:rPr sz="2000" lang="en"/>
              <a:t> the invariant true?</a:t>
            </a:r>
          </a:p>
          <a:p>
            <a:pPr rtl="0" lvl="0" indent="-355600" marL="457200">
              <a:lnSpc>
                <a:spcPct val="115000"/>
              </a:lnSpc>
              <a:spcBef>
                <a:spcPts val="0"/>
              </a:spcBef>
              <a:buClr>
                <a:srgbClr val="000000"/>
              </a:buClr>
              <a:buSzPct val="100000"/>
              <a:buFont typeface="Arial"/>
              <a:buAutoNum type="arabicPeriod"/>
            </a:pPr>
            <a:r>
              <a:rPr sz="2000" lang="en"/>
              <a:t>Does it make </a:t>
            </a:r>
            <a:r>
              <a:rPr b="1" sz="2000" lang="en"/>
              <a:t>progress</a:t>
            </a:r>
            <a:r>
              <a:rPr sz="2000" lang="en"/>
              <a:t> toward termination?</a:t>
            </a:r>
          </a:p>
        </p:txBody>
      </p:sp>
      <p:sp>
        <p:nvSpPr>
          <p:cNvPr id="104" name="Shape 104"/>
          <p:cNvSpPr/>
          <p:nvPr/>
        </p:nvSpPr>
        <p:spPr>
          <a:xfrm>
            <a:off y="33256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05" name="Shape 105"/>
          <p:cNvSpPr/>
          <p:nvPr/>
        </p:nvSpPr>
        <p:spPr>
          <a:xfrm>
            <a:off y="3692850"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06" name="Shape 106"/>
          <p:cNvSpPr/>
          <p:nvPr/>
        </p:nvSpPr>
        <p:spPr>
          <a:xfrm>
            <a:off y="2953562" x="3920275"/>
            <a:ext cy="513300" cx="489300"/>
          </a:xfrm>
          <a:prstGeom prst="mathMultiply">
            <a:avLst>
              <a:gd fmla="val 12221" name="adj1"/>
            </a:avLst>
          </a:prstGeom>
          <a:solidFill>
            <a:srgbClr val="E06666"/>
          </a:solidFill>
          <a:ln w="19050" cap="flat">
            <a:solidFill>
              <a:schemeClr val="accent1"/>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07" name="Shape 107"/>
          <p:cNvSpPr/>
          <p:nvPr/>
        </p:nvSpPr>
        <p:spPr>
          <a:xfrm>
            <a:off y="26199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04"/>
                                        </p:tgtEl>
                                        <p:attrNameLst>
                                          <p:attrName>style.visibility</p:attrName>
                                        </p:attrNameLst>
                                      </p:cBhvr>
                                      <p:to>
                                        <p:strVal val="visible"/>
                                      </p:to>
                                    </p:set>
                                    <p:animEffect transition="in" filter="fade">
                                      <p:cBhvr>
                                        <p:cTn dur="1000"/>
                                        <p:tgtEl>
                                          <p:spTgt spid="104"/>
                                        </p:tgtEl>
                                      </p:cBhvr>
                                    </p:animEffect>
                                  </p:childTnLst>
                                </p:cTn>
                              </p:par>
                              <p:par>
                                <p:cTn presetID="10" fill="hold" presetSubtype="0" presetClass="entr" nodeType="withEffect">
                                  <p:stCondLst>
                                    <p:cond delay="0"/>
                                  </p:stCondLst>
                                  <p:childTnLst>
                                    <p:set>
                                      <p:cBhvr>
                                        <p:cTn dur="1" fill="hold">
                                          <p:stCondLst>
                                            <p:cond delay="0"/>
                                          </p:stCondLst>
                                        </p:cTn>
                                        <p:tgtEl>
                                          <p:spTgt spid="106"/>
                                        </p:tgtEl>
                                        <p:attrNameLst>
                                          <p:attrName>style.visibility</p:attrName>
                                        </p:attrNameLst>
                                      </p:cBhvr>
                                      <p:to>
                                        <p:strVal val="visible"/>
                                      </p:to>
                                    </p:set>
                                    <p:animEffect transition="in" filter="fade">
                                      <p:cBhvr>
                                        <p:cTn dur="1000"/>
                                        <p:tgtEl>
                                          <p:spTgt spid="106"/>
                                        </p:tgtEl>
                                      </p:cBhvr>
                                    </p:animEffect>
                                  </p:childTnLst>
                                </p:cTn>
                              </p:par>
                              <p:par>
                                <p:cTn presetID="10" fill="hold" presetSubtype="0" presetClass="entr" nodeType="withEffect">
                                  <p:stCondLst>
                                    <p:cond delay="0"/>
                                  </p:stCondLst>
                                  <p:childTnLst>
                                    <p:set>
                                      <p:cBhvr>
                                        <p:cTn dur="1" fill="hold">
                                          <p:stCondLst>
                                            <p:cond delay="0"/>
                                          </p:stCondLst>
                                        </p:cTn>
                                        <p:tgtEl>
                                          <p:spTgt spid="107"/>
                                        </p:tgtEl>
                                        <p:attrNameLst>
                                          <p:attrName>style.visibility</p:attrName>
                                        </p:attrNameLst>
                                      </p:cBhvr>
                                      <p:to>
                                        <p:strVal val="visible"/>
                                      </p:to>
                                    </p:set>
                                    <p:animEffect transition="in" filter="fade">
                                      <p:cBhvr>
                                        <p:cTn dur="1000"/>
                                        <p:tgtEl>
                                          <p:spTgt spid="107"/>
                                        </p:tgtEl>
                                      </p:cBhvr>
                                    </p:animEffect>
                                  </p:childTnLst>
                                </p:cTn>
                              </p:par>
                              <p:par>
                                <p:cTn presetID="10" fill="hold" presetSubtype="0" presetClass="entr" nodeType="withEffect">
                                  <p:stCondLst>
                                    <p:cond delay="0"/>
                                  </p:stCondLst>
                                  <p:childTnLst>
                                    <p:set>
                                      <p:cBhvr>
                                        <p:cTn dur="1" fill="hold">
                                          <p:stCondLst>
                                            <p:cond delay="0"/>
                                          </p:stCondLst>
                                        </p:cTn>
                                        <p:tgtEl>
                                          <p:spTgt spid="105"/>
                                        </p:tgtEl>
                                        <p:attrNameLst>
                                          <p:attrName>style.visibility</p:attrName>
                                        </p:attrNameLst>
                                      </p:cBhvr>
                                      <p:to>
                                        <p:strVal val="visible"/>
                                      </p:to>
                                    </p:set>
                                    <p:animEffect transition="in" filter="fade">
                                      <p:cBhvr>
                                        <p:cTn dur="1000"/>
                                        <p:tgtEl>
                                          <p:spTgt spid="10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y="0" x="0"/>
          <a:ext cy="0" cx="0"/>
          <a:chOff y="0" x="0"/>
          <a:chExt cy="0" cx="0"/>
        </a:xfrm>
      </p:grpSpPr>
      <p:sp>
        <p:nvSpPr>
          <p:cNvPr id="112" name="Shape 112"/>
          <p:cNvSpPr txBox="1"/>
          <p:nvPr>
            <p:ph type="title"/>
          </p:nvPr>
        </p:nvSpPr>
        <p:spPr>
          <a:xfrm>
            <a:off y="205975" x="457200"/>
            <a:ext cy="857400" cx="6154199"/>
          </a:xfrm>
          <a:prstGeom prst="rect">
            <a:avLst/>
          </a:prstGeom>
        </p:spPr>
        <p:txBody>
          <a:bodyPr bIns="91425" rIns="91425" lIns="91425" tIns="91425" anchor="b" anchorCtr="0">
            <a:noAutofit/>
          </a:bodyPr>
          <a:lstStyle/>
          <a:p>
            <a:pPr rtl="0" lvl="0">
              <a:spcBef>
                <a:spcPts val="0"/>
              </a:spcBef>
              <a:buNone/>
            </a:pPr>
            <a:r>
              <a:rPr sz="3200" lang="en"/>
              <a:t>Add elements backwards</a:t>
            </a:r>
          </a:p>
        </p:txBody>
      </p:sp>
      <p:sp>
        <p:nvSpPr>
          <p:cNvPr id="113" name="Shape 113"/>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Loop Invariants</a:t>
            </a:r>
          </a:p>
        </p:txBody>
      </p:sp>
      <p:sp>
        <p:nvSpPr>
          <p:cNvPr id="114" name="Shape 114"/>
          <p:cNvSpPr txBox="1"/>
          <p:nvPr/>
        </p:nvSpPr>
        <p:spPr>
          <a:xfrm>
            <a:off y="1811975" x="525437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a:t>
            </a:r>
          </a:p>
        </p:txBody>
      </p:sp>
      <p:sp>
        <p:nvSpPr>
          <p:cNvPr id="115" name="Shape 115"/>
          <p:cNvSpPr txBox="1"/>
          <p:nvPr/>
        </p:nvSpPr>
        <p:spPr>
          <a:xfrm>
            <a:off y="1826612" x="3997850"/>
            <a:ext cy="513300" cx="1275900"/>
          </a:xfrm>
          <a:prstGeom prst="rect">
            <a:avLst/>
          </a:prstGeom>
          <a:noFill/>
          <a:ln>
            <a:noFill/>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INV: b</a:t>
            </a:r>
          </a:p>
        </p:txBody>
      </p:sp>
      <p:sp>
        <p:nvSpPr>
          <p:cNvPr id="116" name="Shape 116"/>
          <p:cNvSpPr txBox="1"/>
          <p:nvPr/>
        </p:nvSpPr>
        <p:spPr>
          <a:xfrm>
            <a:off y="1811975" x="6492025"/>
            <a:ext cy="513300" cx="19011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s = sum</a:t>
            </a:r>
          </a:p>
        </p:txBody>
      </p:sp>
      <p:sp>
        <p:nvSpPr>
          <p:cNvPr id="117" name="Shape 117"/>
          <p:cNvSpPr txBox="1"/>
          <p:nvPr/>
        </p:nvSpPr>
        <p:spPr>
          <a:xfrm>
            <a:off y="1451025" x="62234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sp>
        <p:nvSpPr>
          <p:cNvPr id="118" name="Shape 118"/>
          <p:cNvSpPr txBox="1"/>
          <p:nvPr/>
        </p:nvSpPr>
        <p:spPr>
          <a:xfrm>
            <a:off y="1981025" x="290125"/>
            <a:ext cy="1981199" cx="3952499"/>
          </a:xfrm>
          <a:prstGeom prst="rect">
            <a:avLst/>
          </a:prstGeom>
          <a:noFill/>
          <a:ln>
            <a:noFill/>
          </a:ln>
        </p:spPr>
        <p:txBody>
          <a:bodyPr bIns="91425" rIns="91425" lIns="91425" tIns="91425" anchor="t" anchorCtr="0">
            <a:noAutofit/>
          </a:bodyPr>
          <a:lstStyle/>
          <a:p>
            <a:pPr rtl="0" lvl="0">
              <a:spcBef>
                <a:spcPts val="0"/>
              </a:spcBef>
              <a:buNone/>
            </a:pPr>
            <a:r>
              <a:rPr sz="2400" lang="en">
                <a:latin typeface="Courier New"/>
                <a:ea typeface="Courier New"/>
                <a:cs typeface="Courier New"/>
                <a:sym typeface="Courier New"/>
              </a:rPr>
              <a:t>int s = 0;</a:t>
            </a:r>
          </a:p>
          <a:p>
            <a:pPr rtl="0" lvl="0">
              <a:spcBef>
                <a:spcPts val="0"/>
              </a:spcBef>
              <a:buNone/>
            </a:pPr>
            <a:r>
              <a:rPr sz="2400" lang="en">
                <a:latin typeface="Courier New"/>
                <a:ea typeface="Courier New"/>
                <a:cs typeface="Courier New"/>
                <a:sym typeface="Courier New"/>
              </a:rPr>
              <a:t>int h = </a:t>
            </a:r>
            <a:r>
              <a:rPr sz="2400" lang="en">
                <a:solidFill>
                  <a:schemeClr val="dk1"/>
                </a:solidFill>
                <a:latin typeface="Courier New"/>
                <a:ea typeface="Courier New"/>
                <a:cs typeface="Courier New"/>
                <a:sym typeface="Courier New"/>
              </a:rPr>
              <a:t>b.length-1</a:t>
            </a:r>
            <a:r>
              <a:rPr sz="2400" lang="en">
                <a:latin typeface="Courier New"/>
                <a:ea typeface="Courier New"/>
                <a:cs typeface="Courier New"/>
                <a:sym typeface="Courier New"/>
              </a:rPr>
              <a:t>;</a:t>
            </a:r>
          </a:p>
          <a:p>
            <a:pPr rtl="0" lvl="0">
              <a:spcBef>
                <a:spcPts val="0"/>
              </a:spcBef>
              <a:buNone/>
            </a:pPr>
            <a:r>
              <a:rPr sz="2400" lang="en">
                <a:latin typeface="Courier New"/>
                <a:ea typeface="Courier New"/>
                <a:cs typeface="Courier New"/>
                <a:sym typeface="Courier New"/>
              </a:rPr>
              <a:t>while (h &gt;= 0) {</a:t>
            </a:r>
          </a:p>
          <a:p>
            <a:pPr rtl="0" lvl="0">
              <a:spcBef>
                <a:spcPts val="0"/>
              </a:spcBef>
              <a:buNone/>
            </a:pPr>
            <a:r>
              <a:rPr sz="2400" lang="en">
                <a:latin typeface="Courier New"/>
                <a:ea typeface="Courier New"/>
                <a:cs typeface="Courier New"/>
                <a:sym typeface="Courier New"/>
              </a:rPr>
              <a:t>	s= s + b[h];</a:t>
            </a:r>
          </a:p>
          <a:p>
            <a:pPr rtl="0" lvl="0">
              <a:spcBef>
                <a:spcPts val="0"/>
              </a:spcBef>
              <a:buNone/>
            </a:pPr>
            <a:r>
              <a:rPr sz="2400" lang="en">
                <a:latin typeface="Courier New"/>
                <a:ea typeface="Courier New"/>
                <a:cs typeface="Courier New"/>
                <a:sym typeface="Courier New"/>
              </a:rPr>
              <a:t>	h = h - 2;</a:t>
            </a:r>
          </a:p>
          <a:p>
            <a:pPr rtl="0" lvl="0">
              <a:spcBef>
                <a:spcPts val="0"/>
              </a:spcBef>
              <a:buNone/>
            </a:pPr>
            <a:r>
              <a:rPr sz="2400" lang="en">
                <a:latin typeface="Courier New"/>
                <a:ea typeface="Courier New"/>
                <a:cs typeface="Courier New"/>
                <a:sym typeface="Courier New"/>
              </a:rPr>
              <a:t>}</a:t>
            </a:r>
          </a:p>
        </p:txBody>
      </p:sp>
      <p:sp>
        <p:nvSpPr>
          <p:cNvPr id="119" name="Shape 119"/>
          <p:cNvSpPr txBox="1"/>
          <p:nvPr/>
        </p:nvSpPr>
        <p:spPr>
          <a:xfrm>
            <a:off y="1451025" x="517083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120" name="Shape 120"/>
          <p:cNvSpPr txBox="1"/>
          <p:nvPr/>
        </p:nvSpPr>
        <p:spPr>
          <a:xfrm>
            <a:off y="2727575" x="3997850"/>
            <a:ext cy="1790100" cx="4940700"/>
          </a:xfrm>
          <a:prstGeom prst="rect">
            <a:avLst/>
          </a:prstGeom>
          <a:noFill/>
          <a:ln>
            <a:noFill/>
          </a:ln>
        </p:spPr>
        <p:txBody>
          <a:bodyPr bIns="91425" rIns="91425" lIns="91425" tIns="91425" anchor="ctr" anchorCtr="0">
            <a:noAutofit/>
          </a:bodyPr>
          <a:lstStyle/>
          <a:p>
            <a:pPr rtl="0" lvl="0" indent="-355600" marL="457200">
              <a:lnSpc>
                <a:spcPct val="115000"/>
              </a:lnSpc>
              <a:spcBef>
                <a:spcPts val="0"/>
              </a:spcBef>
              <a:buClr>
                <a:srgbClr val="000000"/>
              </a:buClr>
              <a:buSzPct val="100000"/>
              <a:buFont typeface="Arial"/>
              <a:buAutoNum type="arabicPeriod"/>
            </a:pPr>
            <a:r>
              <a:rPr sz="2000" lang="en"/>
              <a:t>Does it </a:t>
            </a:r>
            <a:r>
              <a:rPr b="1" sz="2000" lang="en"/>
              <a:t>start </a:t>
            </a:r>
            <a:r>
              <a:rPr sz="2000" lang="en"/>
              <a:t>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stop</a:t>
            </a:r>
            <a:r>
              <a:rPr sz="2000" lang="en"/>
              <a:t> 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keep</a:t>
            </a:r>
            <a:r>
              <a:rPr sz="2000" lang="en"/>
              <a:t> the invariant true?</a:t>
            </a:r>
          </a:p>
          <a:p>
            <a:pPr rtl="0" lvl="0" indent="-355600" marL="457200">
              <a:lnSpc>
                <a:spcPct val="115000"/>
              </a:lnSpc>
              <a:spcBef>
                <a:spcPts val="0"/>
              </a:spcBef>
              <a:buClr>
                <a:srgbClr val="000000"/>
              </a:buClr>
              <a:buSzPct val="100000"/>
              <a:buFont typeface="Arial"/>
              <a:buAutoNum type="arabicPeriod"/>
            </a:pPr>
            <a:r>
              <a:rPr sz="2000" lang="en"/>
              <a:t>Does it make </a:t>
            </a:r>
            <a:r>
              <a:rPr b="1" sz="2000" lang="en"/>
              <a:t>progress</a:t>
            </a:r>
            <a:r>
              <a:rPr sz="2000" lang="en"/>
              <a:t> toward termination?</a:t>
            </a:r>
          </a:p>
        </p:txBody>
      </p:sp>
      <p:sp>
        <p:nvSpPr>
          <p:cNvPr id="121" name="Shape 121"/>
          <p:cNvSpPr/>
          <p:nvPr/>
        </p:nvSpPr>
        <p:spPr>
          <a:xfrm>
            <a:off y="2967600"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22" name="Shape 122"/>
          <p:cNvSpPr/>
          <p:nvPr/>
        </p:nvSpPr>
        <p:spPr>
          <a:xfrm>
            <a:off y="3692850"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23" name="Shape 123"/>
          <p:cNvSpPr/>
          <p:nvPr/>
        </p:nvSpPr>
        <p:spPr>
          <a:xfrm>
            <a:off y="3325612" x="3920275"/>
            <a:ext cy="513300" cx="489300"/>
          </a:xfrm>
          <a:prstGeom prst="mathMultiply">
            <a:avLst>
              <a:gd fmla="val 12221" name="adj1"/>
            </a:avLst>
          </a:prstGeom>
          <a:solidFill>
            <a:srgbClr val="E06666"/>
          </a:solidFill>
          <a:ln w="19050" cap="flat">
            <a:solidFill>
              <a:schemeClr val="accent1"/>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24" name="Shape 124"/>
          <p:cNvSpPr/>
          <p:nvPr/>
        </p:nvSpPr>
        <p:spPr>
          <a:xfrm>
            <a:off y="26199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21"/>
                                        </p:tgtEl>
                                        <p:attrNameLst>
                                          <p:attrName>style.visibility</p:attrName>
                                        </p:attrNameLst>
                                      </p:cBhvr>
                                      <p:to>
                                        <p:strVal val="visible"/>
                                      </p:to>
                                    </p:set>
                                    <p:animEffect transition="in" filter="fade">
                                      <p:cBhvr>
                                        <p:cTn dur="1000"/>
                                        <p:tgtEl>
                                          <p:spTgt spid="121"/>
                                        </p:tgtEl>
                                      </p:cBhvr>
                                    </p:animEffect>
                                  </p:childTnLst>
                                </p:cTn>
                              </p:par>
                              <p:par>
                                <p:cTn presetID="10" fill="hold" presetSubtype="0" presetClass="entr" nodeType="withEffect">
                                  <p:stCondLst>
                                    <p:cond delay="0"/>
                                  </p:stCondLst>
                                  <p:childTnLst>
                                    <p:set>
                                      <p:cBhvr>
                                        <p:cTn dur="1" fill="hold">
                                          <p:stCondLst>
                                            <p:cond delay="0"/>
                                          </p:stCondLst>
                                        </p:cTn>
                                        <p:tgtEl>
                                          <p:spTgt spid="123"/>
                                        </p:tgtEl>
                                        <p:attrNameLst>
                                          <p:attrName>style.visibility</p:attrName>
                                        </p:attrNameLst>
                                      </p:cBhvr>
                                      <p:to>
                                        <p:strVal val="visible"/>
                                      </p:to>
                                    </p:set>
                                    <p:animEffect transition="in" filter="fade">
                                      <p:cBhvr>
                                        <p:cTn dur="1000"/>
                                        <p:tgtEl>
                                          <p:spTgt spid="123"/>
                                        </p:tgtEl>
                                      </p:cBhvr>
                                    </p:animEffect>
                                  </p:childTnLst>
                                </p:cTn>
                              </p:par>
                              <p:par>
                                <p:cTn presetID="10" fill="hold" presetSubtype="0" presetClass="entr" nodeType="withEffect">
                                  <p:stCondLst>
                                    <p:cond delay="0"/>
                                  </p:stCondLst>
                                  <p:childTnLst>
                                    <p:set>
                                      <p:cBhvr>
                                        <p:cTn dur="1" fill="hold">
                                          <p:stCondLst>
                                            <p:cond delay="0"/>
                                          </p:stCondLst>
                                        </p:cTn>
                                        <p:tgtEl>
                                          <p:spTgt spid="124"/>
                                        </p:tgtEl>
                                        <p:attrNameLst>
                                          <p:attrName>style.visibility</p:attrName>
                                        </p:attrNameLst>
                                      </p:cBhvr>
                                      <p:to>
                                        <p:strVal val="visible"/>
                                      </p:to>
                                    </p:set>
                                    <p:animEffect transition="in" filter="fade">
                                      <p:cBhvr>
                                        <p:cTn dur="1000"/>
                                        <p:tgtEl>
                                          <p:spTgt spid="124"/>
                                        </p:tgtEl>
                                      </p:cBhvr>
                                    </p:animEffect>
                                  </p:childTnLst>
                                </p:cTn>
                              </p:par>
                              <p:par>
                                <p:cTn presetID="10" fill="hold" presetSubtype="0" presetClass="entr" nodeType="withEffect">
                                  <p:stCondLst>
                                    <p:cond delay="0"/>
                                  </p:stCondLst>
                                  <p:childTnLst>
                                    <p:set>
                                      <p:cBhvr>
                                        <p:cTn dur="1" fill="hold">
                                          <p:stCondLst>
                                            <p:cond delay="0"/>
                                          </p:stCondLst>
                                        </p:cTn>
                                        <p:tgtEl>
                                          <p:spTgt spid="122"/>
                                        </p:tgtEl>
                                        <p:attrNameLst>
                                          <p:attrName>style.visibility</p:attrName>
                                        </p:attrNameLst>
                                      </p:cBhvr>
                                      <p:to>
                                        <p:strVal val="visible"/>
                                      </p:to>
                                    </p:set>
                                    <p:animEffect transition="in" filter="fade">
                                      <p:cBhvr>
                                        <p:cTn dur="1000"/>
                                        <p:tgtEl>
                                          <p:spTgt spid="1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y="0" x="0"/>
          <a:ext cy="0" cx="0"/>
          <a:chOff y="0" x="0"/>
          <a:chExt cy="0" cx="0"/>
        </a:xfrm>
      </p:grpSpPr>
      <p:sp>
        <p:nvSpPr>
          <p:cNvPr id="129" name="Shape 129"/>
          <p:cNvSpPr txBox="1"/>
          <p:nvPr>
            <p:ph type="title"/>
          </p:nvPr>
        </p:nvSpPr>
        <p:spPr>
          <a:xfrm>
            <a:off y="205975" x="457200"/>
            <a:ext cy="857400" cx="6154199"/>
          </a:xfrm>
          <a:prstGeom prst="rect">
            <a:avLst/>
          </a:prstGeom>
        </p:spPr>
        <p:txBody>
          <a:bodyPr bIns="91425" rIns="91425" lIns="91425" tIns="91425" anchor="b" anchorCtr="0">
            <a:noAutofit/>
          </a:bodyPr>
          <a:lstStyle/>
          <a:p>
            <a:pPr rtl="0" lvl="0">
              <a:spcBef>
                <a:spcPts val="0"/>
              </a:spcBef>
              <a:buNone/>
            </a:pPr>
            <a:r>
              <a:rPr sz="3200" lang="en"/>
              <a:t>Add elements backwards</a:t>
            </a:r>
          </a:p>
        </p:txBody>
      </p:sp>
      <p:sp>
        <p:nvSpPr>
          <p:cNvPr id="130" name="Shape 130"/>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Loop Invariants</a:t>
            </a:r>
          </a:p>
        </p:txBody>
      </p:sp>
      <p:sp>
        <p:nvSpPr>
          <p:cNvPr id="131" name="Shape 131"/>
          <p:cNvSpPr txBox="1"/>
          <p:nvPr/>
        </p:nvSpPr>
        <p:spPr>
          <a:xfrm>
            <a:off y="1811975" x="525437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a:t>
            </a:r>
          </a:p>
        </p:txBody>
      </p:sp>
      <p:sp>
        <p:nvSpPr>
          <p:cNvPr id="132" name="Shape 132"/>
          <p:cNvSpPr txBox="1"/>
          <p:nvPr/>
        </p:nvSpPr>
        <p:spPr>
          <a:xfrm>
            <a:off y="1826612" x="3997850"/>
            <a:ext cy="513300" cx="1275900"/>
          </a:xfrm>
          <a:prstGeom prst="rect">
            <a:avLst/>
          </a:prstGeom>
          <a:noFill/>
          <a:ln>
            <a:noFill/>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INV: b</a:t>
            </a:r>
          </a:p>
        </p:txBody>
      </p:sp>
      <p:sp>
        <p:nvSpPr>
          <p:cNvPr id="133" name="Shape 133"/>
          <p:cNvSpPr txBox="1"/>
          <p:nvPr/>
        </p:nvSpPr>
        <p:spPr>
          <a:xfrm>
            <a:off y="1811975" x="6492025"/>
            <a:ext cy="513300" cx="19011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s = sum</a:t>
            </a:r>
          </a:p>
        </p:txBody>
      </p:sp>
      <p:sp>
        <p:nvSpPr>
          <p:cNvPr id="134" name="Shape 134"/>
          <p:cNvSpPr txBox="1"/>
          <p:nvPr/>
        </p:nvSpPr>
        <p:spPr>
          <a:xfrm>
            <a:off y="1451025" x="62234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sp>
        <p:nvSpPr>
          <p:cNvPr id="135" name="Shape 135"/>
          <p:cNvSpPr txBox="1"/>
          <p:nvPr/>
        </p:nvSpPr>
        <p:spPr>
          <a:xfrm>
            <a:off y="1981025" x="314000"/>
            <a:ext cy="1981199" cx="3254099"/>
          </a:xfrm>
          <a:prstGeom prst="rect">
            <a:avLst/>
          </a:prstGeom>
          <a:noFill/>
          <a:ln>
            <a:noFill/>
          </a:ln>
        </p:spPr>
        <p:txBody>
          <a:bodyPr bIns="91425" rIns="91425" lIns="91425" tIns="91425" anchor="t" anchorCtr="0">
            <a:noAutofit/>
          </a:bodyPr>
          <a:lstStyle/>
          <a:p>
            <a:pPr rtl="0" lvl="0">
              <a:spcBef>
                <a:spcPts val="0"/>
              </a:spcBef>
              <a:buNone/>
            </a:pPr>
            <a:r>
              <a:rPr sz="2400" lang="en">
                <a:latin typeface="Courier New"/>
                <a:ea typeface="Courier New"/>
                <a:cs typeface="Courier New"/>
                <a:sym typeface="Courier New"/>
              </a:rPr>
              <a:t>int s = 0;</a:t>
            </a:r>
          </a:p>
          <a:p>
            <a:pPr rtl="0" lvl="0">
              <a:spcBef>
                <a:spcPts val="0"/>
              </a:spcBef>
              <a:buNone/>
            </a:pPr>
            <a:r>
              <a:rPr sz="2400" lang="en">
                <a:latin typeface="Courier New"/>
                <a:ea typeface="Courier New"/>
                <a:cs typeface="Courier New"/>
                <a:sym typeface="Courier New"/>
              </a:rPr>
              <a:t>int h = 0;</a:t>
            </a:r>
          </a:p>
          <a:p>
            <a:pPr rtl="0" lvl="0">
              <a:spcBef>
                <a:spcPts val="0"/>
              </a:spcBef>
              <a:buNone/>
            </a:pPr>
            <a:r>
              <a:rPr sz="2400" lang="en">
                <a:latin typeface="Courier New"/>
                <a:ea typeface="Courier New"/>
                <a:cs typeface="Courier New"/>
                <a:sym typeface="Courier New"/>
              </a:rPr>
              <a:t>while (h &gt;= 0) {</a:t>
            </a:r>
          </a:p>
          <a:p>
            <a:pPr rtl="0" lvl="0">
              <a:spcBef>
                <a:spcPts val="0"/>
              </a:spcBef>
              <a:buNone/>
            </a:pPr>
            <a:r>
              <a:rPr sz="2400" lang="en">
                <a:latin typeface="Courier New"/>
                <a:ea typeface="Courier New"/>
                <a:cs typeface="Courier New"/>
                <a:sym typeface="Courier New"/>
              </a:rPr>
              <a:t>	s= s + b[h];</a:t>
            </a:r>
          </a:p>
          <a:p>
            <a:pPr rtl="0" lvl="0">
              <a:spcBef>
                <a:spcPts val="0"/>
              </a:spcBef>
              <a:buNone/>
            </a:pPr>
            <a:r>
              <a:rPr sz="2400" lang="en">
                <a:latin typeface="Courier New"/>
                <a:ea typeface="Courier New"/>
                <a:cs typeface="Courier New"/>
                <a:sym typeface="Courier New"/>
              </a:rPr>
              <a:t>	h--;</a:t>
            </a:r>
          </a:p>
          <a:p>
            <a:pPr rtl="0" lvl="0">
              <a:spcBef>
                <a:spcPts val="0"/>
              </a:spcBef>
              <a:buNone/>
            </a:pPr>
            <a:r>
              <a:rPr sz="2400" lang="en">
                <a:latin typeface="Courier New"/>
                <a:ea typeface="Courier New"/>
                <a:cs typeface="Courier New"/>
                <a:sym typeface="Courier New"/>
              </a:rPr>
              <a:t>}</a:t>
            </a:r>
          </a:p>
        </p:txBody>
      </p:sp>
      <p:sp>
        <p:nvSpPr>
          <p:cNvPr id="136" name="Shape 136"/>
          <p:cNvSpPr txBox="1"/>
          <p:nvPr/>
        </p:nvSpPr>
        <p:spPr>
          <a:xfrm>
            <a:off y="1451025" x="517083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137" name="Shape 137"/>
          <p:cNvSpPr txBox="1"/>
          <p:nvPr/>
        </p:nvSpPr>
        <p:spPr>
          <a:xfrm>
            <a:off y="2727575" x="3997850"/>
            <a:ext cy="1790100" cx="4940700"/>
          </a:xfrm>
          <a:prstGeom prst="rect">
            <a:avLst/>
          </a:prstGeom>
          <a:noFill/>
          <a:ln>
            <a:noFill/>
          </a:ln>
        </p:spPr>
        <p:txBody>
          <a:bodyPr bIns="91425" rIns="91425" lIns="91425" tIns="91425" anchor="ctr" anchorCtr="0">
            <a:noAutofit/>
          </a:bodyPr>
          <a:lstStyle/>
          <a:p>
            <a:pPr rtl="0" lvl="0" indent="-355600" marL="457200">
              <a:lnSpc>
                <a:spcPct val="115000"/>
              </a:lnSpc>
              <a:spcBef>
                <a:spcPts val="0"/>
              </a:spcBef>
              <a:buClr>
                <a:srgbClr val="000000"/>
              </a:buClr>
              <a:buSzPct val="100000"/>
              <a:buFont typeface="Arial"/>
              <a:buAutoNum type="arabicPeriod"/>
            </a:pPr>
            <a:r>
              <a:rPr sz="2000" lang="en"/>
              <a:t>Does it </a:t>
            </a:r>
            <a:r>
              <a:rPr b="1" sz="2000" lang="en"/>
              <a:t>start </a:t>
            </a:r>
            <a:r>
              <a:rPr sz="2000" lang="en"/>
              <a:t>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stop</a:t>
            </a:r>
            <a:r>
              <a:rPr sz="2000" lang="en"/>
              <a:t> 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keep</a:t>
            </a:r>
            <a:r>
              <a:rPr sz="2000" lang="en"/>
              <a:t> the invariant true?</a:t>
            </a:r>
          </a:p>
          <a:p>
            <a:pPr rtl="0" lvl="0" indent="-355600" marL="457200">
              <a:lnSpc>
                <a:spcPct val="115000"/>
              </a:lnSpc>
              <a:spcBef>
                <a:spcPts val="0"/>
              </a:spcBef>
              <a:buClr>
                <a:srgbClr val="000000"/>
              </a:buClr>
              <a:buSzPct val="100000"/>
              <a:buFont typeface="Arial"/>
              <a:buAutoNum type="arabicPeriod"/>
            </a:pPr>
            <a:r>
              <a:rPr sz="2000" lang="en"/>
              <a:t>Does it make </a:t>
            </a:r>
            <a:r>
              <a:rPr b="1" sz="2000" lang="en"/>
              <a:t>progress</a:t>
            </a:r>
            <a:r>
              <a:rPr sz="2000" lang="en"/>
              <a:t> toward termination?</a:t>
            </a:r>
          </a:p>
        </p:txBody>
      </p:sp>
      <p:sp>
        <p:nvSpPr>
          <p:cNvPr id="138" name="Shape 138"/>
          <p:cNvSpPr/>
          <p:nvPr/>
        </p:nvSpPr>
        <p:spPr>
          <a:xfrm>
            <a:off y="33256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39" name="Shape 139"/>
          <p:cNvSpPr/>
          <p:nvPr/>
        </p:nvSpPr>
        <p:spPr>
          <a:xfrm>
            <a:off y="3692850"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40" name="Shape 140"/>
          <p:cNvSpPr/>
          <p:nvPr/>
        </p:nvSpPr>
        <p:spPr>
          <a:xfrm>
            <a:off y="2637250" x="3920275"/>
            <a:ext cy="513300" cx="489300"/>
          </a:xfrm>
          <a:prstGeom prst="mathMultiply">
            <a:avLst>
              <a:gd fmla="val 12221" name="adj1"/>
            </a:avLst>
          </a:prstGeom>
          <a:solidFill>
            <a:srgbClr val="E06666"/>
          </a:solidFill>
          <a:ln w="19050" cap="flat">
            <a:solidFill>
              <a:schemeClr val="accent1"/>
            </a:solidFill>
            <a:prstDash val="solid"/>
            <a:round/>
            <a:headEnd w="med" len="med" type="none"/>
            <a:tailEnd w="med" len="med" type="none"/>
          </a:ln>
        </p:spPr>
        <p:txBody>
          <a:bodyPr bIns="91425" rIns="91425" lIns="91425" tIns="91425" anchor="ctr" anchorCtr="0">
            <a:noAutofit/>
          </a:bodyPr>
          <a:lstStyle/>
          <a:p>
            <a:pPr>
              <a:spcBef>
                <a:spcPts val="0"/>
              </a:spcBef>
              <a:buNone/>
            </a:pPr>
            <a:r>
              <a:t/>
            </a:r>
            <a:endParaRPr/>
          </a:p>
        </p:txBody>
      </p:sp>
      <p:sp>
        <p:nvSpPr>
          <p:cNvPr id="141" name="Shape 141"/>
          <p:cNvSpPr/>
          <p:nvPr/>
        </p:nvSpPr>
        <p:spPr>
          <a:xfrm>
            <a:off y="300987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38"/>
                                        </p:tgtEl>
                                        <p:attrNameLst>
                                          <p:attrName>style.visibility</p:attrName>
                                        </p:attrNameLst>
                                      </p:cBhvr>
                                      <p:to>
                                        <p:strVal val="visible"/>
                                      </p:to>
                                    </p:set>
                                    <p:animEffect transition="in" filter="fade">
                                      <p:cBhvr>
                                        <p:cTn dur="1000"/>
                                        <p:tgtEl>
                                          <p:spTgt spid="138"/>
                                        </p:tgtEl>
                                      </p:cBhvr>
                                    </p:animEffect>
                                  </p:childTnLst>
                                </p:cTn>
                              </p:par>
                              <p:par>
                                <p:cTn presetID="10" fill="hold" presetSubtype="0" presetClass="entr" nodeType="withEffect">
                                  <p:stCondLst>
                                    <p:cond delay="0"/>
                                  </p:stCondLst>
                                  <p:childTnLst>
                                    <p:set>
                                      <p:cBhvr>
                                        <p:cTn dur="1" fill="hold">
                                          <p:stCondLst>
                                            <p:cond delay="0"/>
                                          </p:stCondLst>
                                        </p:cTn>
                                        <p:tgtEl>
                                          <p:spTgt spid="140"/>
                                        </p:tgtEl>
                                        <p:attrNameLst>
                                          <p:attrName>style.visibility</p:attrName>
                                        </p:attrNameLst>
                                      </p:cBhvr>
                                      <p:to>
                                        <p:strVal val="visible"/>
                                      </p:to>
                                    </p:set>
                                    <p:animEffect transition="in" filter="fade">
                                      <p:cBhvr>
                                        <p:cTn dur="1000"/>
                                        <p:tgtEl>
                                          <p:spTgt spid="140"/>
                                        </p:tgtEl>
                                      </p:cBhvr>
                                    </p:animEffect>
                                  </p:childTnLst>
                                </p:cTn>
                              </p:par>
                              <p:par>
                                <p:cTn presetID="10" fill="hold" presetSubtype="0" presetClass="entr" nodeType="withEffect">
                                  <p:stCondLst>
                                    <p:cond delay="0"/>
                                  </p:stCondLst>
                                  <p:childTnLst>
                                    <p:set>
                                      <p:cBhvr>
                                        <p:cTn dur="1" fill="hold">
                                          <p:stCondLst>
                                            <p:cond delay="0"/>
                                          </p:stCondLst>
                                        </p:cTn>
                                        <p:tgtEl>
                                          <p:spTgt spid="141"/>
                                        </p:tgtEl>
                                        <p:attrNameLst>
                                          <p:attrName>style.visibility</p:attrName>
                                        </p:attrNameLst>
                                      </p:cBhvr>
                                      <p:to>
                                        <p:strVal val="visible"/>
                                      </p:to>
                                    </p:set>
                                    <p:animEffect transition="in" filter="fade">
                                      <p:cBhvr>
                                        <p:cTn dur="1000"/>
                                        <p:tgtEl>
                                          <p:spTgt spid="141"/>
                                        </p:tgtEl>
                                      </p:cBhvr>
                                    </p:animEffect>
                                  </p:childTnLst>
                                </p:cTn>
                              </p:par>
                              <p:par>
                                <p:cTn presetID="10" fill="hold" presetSubtype="0" presetClass="entr" nodeType="withEffect">
                                  <p:stCondLst>
                                    <p:cond delay="0"/>
                                  </p:stCondLst>
                                  <p:childTnLst>
                                    <p:set>
                                      <p:cBhvr>
                                        <p:cTn dur="1" fill="hold">
                                          <p:stCondLst>
                                            <p:cond delay="0"/>
                                          </p:stCondLst>
                                        </p:cTn>
                                        <p:tgtEl>
                                          <p:spTgt spid="139"/>
                                        </p:tgtEl>
                                        <p:attrNameLst>
                                          <p:attrName>style.visibility</p:attrName>
                                        </p:attrNameLst>
                                      </p:cBhvr>
                                      <p:to>
                                        <p:strVal val="visible"/>
                                      </p:to>
                                    </p:set>
                                    <p:animEffect transition="in" filter="fade">
                                      <p:cBhvr>
                                        <p:cTn dur="1000"/>
                                        <p:tgtEl>
                                          <p:spTgt spid="13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5" name="Shape 145"/>
        <p:cNvGrpSpPr/>
        <p:nvPr/>
      </p:nvGrpSpPr>
      <p:grpSpPr>
        <a:xfrm>
          <a:off y="0" x="0"/>
          <a:ext cy="0" cx="0"/>
          <a:chOff y="0" x="0"/>
          <a:chExt cy="0" cx="0"/>
        </a:xfrm>
      </p:grpSpPr>
      <p:sp>
        <p:nvSpPr>
          <p:cNvPr id="146" name="Shape 146"/>
          <p:cNvSpPr txBox="1"/>
          <p:nvPr>
            <p:ph type="title"/>
          </p:nvPr>
        </p:nvSpPr>
        <p:spPr>
          <a:xfrm>
            <a:off y="205975" x="457200"/>
            <a:ext cy="857400" cx="6154199"/>
          </a:xfrm>
          <a:prstGeom prst="rect">
            <a:avLst/>
          </a:prstGeom>
        </p:spPr>
        <p:txBody>
          <a:bodyPr bIns="91425" rIns="91425" lIns="91425" tIns="91425" anchor="b" anchorCtr="0">
            <a:noAutofit/>
          </a:bodyPr>
          <a:lstStyle/>
          <a:p>
            <a:pPr rtl="0" lvl="0">
              <a:spcBef>
                <a:spcPts val="0"/>
              </a:spcBef>
              <a:buNone/>
            </a:pPr>
            <a:r>
              <a:rPr sz="3200" lang="en"/>
              <a:t>Add elements backwards</a:t>
            </a:r>
          </a:p>
        </p:txBody>
      </p:sp>
      <p:sp>
        <p:nvSpPr>
          <p:cNvPr id="147" name="Shape 147"/>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Loop Invariants</a:t>
            </a:r>
          </a:p>
        </p:txBody>
      </p:sp>
      <p:sp>
        <p:nvSpPr>
          <p:cNvPr id="148" name="Shape 148"/>
          <p:cNvSpPr txBox="1"/>
          <p:nvPr/>
        </p:nvSpPr>
        <p:spPr>
          <a:xfrm>
            <a:off y="1811975" x="5254375"/>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a:t>
            </a:r>
          </a:p>
        </p:txBody>
      </p:sp>
      <p:sp>
        <p:nvSpPr>
          <p:cNvPr id="149" name="Shape 149"/>
          <p:cNvSpPr txBox="1"/>
          <p:nvPr/>
        </p:nvSpPr>
        <p:spPr>
          <a:xfrm>
            <a:off y="1826612" x="3997850"/>
            <a:ext cy="513300" cx="1275900"/>
          </a:xfrm>
          <a:prstGeom prst="rect">
            <a:avLst/>
          </a:prstGeom>
          <a:noFill/>
          <a:ln>
            <a:noFill/>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INV: b</a:t>
            </a:r>
          </a:p>
        </p:txBody>
      </p:sp>
      <p:sp>
        <p:nvSpPr>
          <p:cNvPr id="150" name="Shape 150"/>
          <p:cNvSpPr txBox="1"/>
          <p:nvPr/>
        </p:nvSpPr>
        <p:spPr>
          <a:xfrm>
            <a:off y="1811975" x="6492025"/>
            <a:ext cy="513300" cx="19011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s = sum</a:t>
            </a:r>
          </a:p>
        </p:txBody>
      </p:sp>
      <p:sp>
        <p:nvSpPr>
          <p:cNvPr id="151" name="Shape 151"/>
          <p:cNvSpPr txBox="1"/>
          <p:nvPr/>
        </p:nvSpPr>
        <p:spPr>
          <a:xfrm>
            <a:off y="1451025" x="622340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h</a:t>
            </a:r>
          </a:p>
        </p:txBody>
      </p:sp>
      <p:sp>
        <p:nvSpPr>
          <p:cNvPr id="152" name="Shape 152"/>
          <p:cNvSpPr txBox="1"/>
          <p:nvPr/>
        </p:nvSpPr>
        <p:spPr>
          <a:xfrm>
            <a:off y="1981025" x="290125"/>
            <a:ext cy="2315100" cx="3952499"/>
          </a:xfrm>
          <a:prstGeom prst="rect">
            <a:avLst/>
          </a:prstGeom>
          <a:noFill/>
          <a:ln>
            <a:noFill/>
          </a:ln>
        </p:spPr>
        <p:txBody>
          <a:bodyPr bIns="91425" rIns="91425" lIns="91425" tIns="91425" anchor="t" anchorCtr="0">
            <a:noAutofit/>
          </a:bodyPr>
          <a:lstStyle/>
          <a:p>
            <a:pPr rtl="0" lvl="0">
              <a:spcBef>
                <a:spcPts val="0"/>
              </a:spcBef>
              <a:buNone/>
            </a:pPr>
            <a:r>
              <a:rPr sz="2400" lang="en">
                <a:latin typeface="Courier New"/>
                <a:ea typeface="Courier New"/>
                <a:cs typeface="Courier New"/>
                <a:sym typeface="Courier New"/>
              </a:rPr>
              <a:t>int s = 0;</a:t>
            </a:r>
          </a:p>
          <a:p>
            <a:pPr rtl="0" lvl="0">
              <a:spcBef>
                <a:spcPts val="0"/>
              </a:spcBef>
              <a:buNone/>
            </a:pPr>
            <a:r>
              <a:rPr sz="2400" lang="en">
                <a:latin typeface="Courier New"/>
                <a:ea typeface="Courier New"/>
                <a:cs typeface="Courier New"/>
                <a:sym typeface="Courier New"/>
              </a:rPr>
              <a:t>int h = </a:t>
            </a:r>
            <a:r>
              <a:rPr sz="2400" lang="en">
                <a:solidFill>
                  <a:schemeClr val="dk1"/>
                </a:solidFill>
                <a:latin typeface="Courier New"/>
                <a:ea typeface="Courier New"/>
                <a:cs typeface="Courier New"/>
                <a:sym typeface="Courier New"/>
              </a:rPr>
              <a:t>b.length-1</a:t>
            </a:r>
            <a:r>
              <a:rPr sz="2400" lang="en">
                <a:latin typeface="Courier New"/>
                <a:ea typeface="Courier New"/>
                <a:cs typeface="Courier New"/>
                <a:sym typeface="Courier New"/>
              </a:rPr>
              <a:t>;</a:t>
            </a:r>
          </a:p>
          <a:p>
            <a:pPr rtl="0" lvl="0">
              <a:spcBef>
                <a:spcPts val="0"/>
              </a:spcBef>
              <a:buNone/>
            </a:pPr>
            <a:r>
              <a:rPr sz="2400" lang="en">
                <a:latin typeface="Courier New"/>
                <a:ea typeface="Courier New"/>
                <a:cs typeface="Courier New"/>
                <a:sym typeface="Courier New"/>
              </a:rPr>
              <a:t>while (h &gt;= 0) {</a:t>
            </a:r>
          </a:p>
          <a:p>
            <a:pPr rtl="0">
              <a:spcBef>
                <a:spcPts val="0"/>
              </a:spcBef>
              <a:buNone/>
            </a:pPr>
            <a:r>
              <a:rPr sz="2400" lang="en">
                <a:latin typeface="Courier New"/>
                <a:ea typeface="Courier New"/>
                <a:cs typeface="Courier New"/>
                <a:sym typeface="Courier New"/>
              </a:rPr>
              <a:t>	s= s + b[h];</a:t>
            </a:r>
          </a:p>
          <a:p>
            <a:pPr rtl="0" lvl="0">
              <a:spcBef>
                <a:spcPts val="0"/>
              </a:spcBef>
              <a:buNone/>
            </a:pPr>
            <a:r>
              <a:rPr sz="2400" lang="en">
                <a:latin typeface="Courier New"/>
                <a:ea typeface="Courier New"/>
                <a:cs typeface="Courier New"/>
                <a:sym typeface="Courier New"/>
              </a:rPr>
              <a:t>	h--;</a:t>
            </a:r>
          </a:p>
          <a:p>
            <a:pPr rtl="0" lvl="0">
              <a:spcBef>
                <a:spcPts val="0"/>
              </a:spcBef>
              <a:buNone/>
            </a:pPr>
            <a:r>
              <a:rPr sz="2400" lang="en">
                <a:latin typeface="Courier New"/>
                <a:ea typeface="Courier New"/>
                <a:cs typeface="Courier New"/>
                <a:sym typeface="Courier New"/>
              </a:rPr>
              <a:t>}</a:t>
            </a:r>
          </a:p>
        </p:txBody>
      </p:sp>
      <p:sp>
        <p:nvSpPr>
          <p:cNvPr id="153" name="Shape 153"/>
          <p:cNvSpPr txBox="1"/>
          <p:nvPr/>
        </p:nvSpPr>
        <p:spPr>
          <a:xfrm>
            <a:off y="1451025" x="517083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154" name="Shape 154"/>
          <p:cNvSpPr txBox="1"/>
          <p:nvPr/>
        </p:nvSpPr>
        <p:spPr>
          <a:xfrm>
            <a:off y="2727575" x="3997850"/>
            <a:ext cy="1790100" cx="4940700"/>
          </a:xfrm>
          <a:prstGeom prst="rect">
            <a:avLst/>
          </a:prstGeom>
          <a:noFill/>
          <a:ln>
            <a:noFill/>
          </a:ln>
        </p:spPr>
        <p:txBody>
          <a:bodyPr bIns="91425" rIns="91425" lIns="91425" tIns="91425" anchor="ctr" anchorCtr="0">
            <a:noAutofit/>
          </a:bodyPr>
          <a:lstStyle/>
          <a:p>
            <a:pPr rtl="0" lvl="0" indent="-355600" marL="457200">
              <a:lnSpc>
                <a:spcPct val="115000"/>
              </a:lnSpc>
              <a:spcBef>
                <a:spcPts val="0"/>
              </a:spcBef>
              <a:buClr>
                <a:srgbClr val="000000"/>
              </a:buClr>
              <a:buSzPct val="100000"/>
              <a:buFont typeface="Arial"/>
              <a:buAutoNum type="arabicPeriod"/>
            </a:pPr>
            <a:r>
              <a:rPr sz="2000" lang="en"/>
              <a:t>Does it </a:t>
            </a:r>
            <a:r>
              <a:rPr b="1" sz="2000" lang="en"/>
              <a:t>start </a:t>
            </a:r>
            <a:r>
              <a:rPr sz="2000" lang="en"/>
              <a:t>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stop</a:t>
            </a:r>
            <a:r>
              <a:rPr sz="2000" lang="en"/>
              <a:t> right?</a:t>
            </a:r>
          </a:p>
          <a:p>
            <a:pPr rtl="0" lvl="0" indent="-355600" marL="457200">
              <a:lnSpc>
                <a:spcPct val="115000"/>
              </a:lnSpc>
              <a:spcBef>
                <a:spcPts val="0"/>
              </a:spcBef>
              <a:buClr>
                <a:srgbClr val="000000"/>
              </a:buClr>
              <a:buSzPct val="100000"/>
              <a:buFont typeface="Arial"/>
              <a:buAutoNum type="arabicPeriod"/>
            </a:pPr>
            <a:r>
              <a:rPr sz="2000" lang="en"/>
              <a:t>Does it </a:t>
            </a:r>
            <a:r>
              <a:rPr b="1" sz="2000" lang="en"/>
              <a:t>keep</a:t>
            </a:r>
            <a:r>
              <a:rPr sz="2000" lang="en"/>
              <a:t> the invariant true?</a:t>
            </a:r>
          </a:p>
          <a:p>
            <a:pPr rtl="0" lvl="0" indent="-355600" marL="457200">
              <a:lnSpc>
                <a:spcPct val="115000"/>
              </a:lnSpc>
              <a:spcBef>
                <a:spcPts val="0"/>
              </a:spcBef>
              <a:buClr>
                <a:srgbClr val="000000"/>
              </a:buClr>
              <a:buSzPct val="100000"/>
              <a:buFont typeface="Arial"/>
              <a:buAutoNum type="arabicPeriod"/>
            </a:pPr>
            <a:r>
              <a:rPr sz="2000" lang="en"/>
              <a:t>Does it make </a:t>
            </a:r>
            <a:r>
              <a:rPr b="1" sz="2000" lang="en"/>
              <a:t>progress</a:t>
            </a:r>
            <a:r>
              <a:rPr sz="2000" lang="en"/>
              <a:t> toward termination?</a:t>
            </a:r>
          </a:p>
        </p:txBody>
      </p:sp>
      <p:sp>
        <p:nvSpPr>
          <p:cNvPr id="155" name="Shape 155"/>
          <p:cNvSpPr/>
          <p:nvPr/>
        </p:nvSpPr>
        <p:spPr>
          <a:xfrm>
            <a:off y="2967600"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56" name="Shape 156"/>
          <p:cNvSpPr/>
          <p:nvPr/>
        </p:nvSpPr>
        <p:spPr>
          <a:xfrm>
            <a:off y="33256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57" name="Shape 157"/>
          <p:cNvSpPr/>
          <p:nvPr/>
        </p:nvSpPr>
        <p:spPr>
          <a:xfrm>
            <a:off y="26199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
        <p:nvSpPr>
          <p:cNvPr id="158" name="Shape 158"/>
          <p:cNvSpPr/>
          <p:nvPr/>
        </p:nvSpPr>
        <p:spPr>
          <a:xfrm>
            <a:off y="3751325" x="3997850"/>
            <a:ext cy="425690" cx="334143"/>
          </a:xfrm>
          <a:custGeom>
            <a:pathLst>
              <a:path w="53463" extrusionOk="0" h="60147">
                <a:moveTo>
                  <a:pt y="43916" x="0"/>
                </a:moveTo>
                <a:lnTo>
                  <a:pt y="35801" x="10024"/>
                </a:lnTo>
                <a:lnTo>
                  <a:pt y="47735" x="18139"/>
                </a:lnTo>
                <a:lnTo>
                  <a:pt y="0" x="40098"/>
                </a:lnTo>
                <a:lnTo>
                  <a:pt y="13366" x="53463"/>
                </a:lnTo>
                <a:lnTo>
                  <a:pt y="60147" x="19571"/>
                </a:lnTo>
                <a:close/>
              </a:path>
            </a:pathLst>
          </a:custGeom>
          <a:solidFill>
            <a:srgbClr val="93C47D"/>
          </a:solidFill>
          <a:ln w="19050" cap="flat">
            <a:solidFill>
              <a:srgbClr val="38761D"/>
            </a:solidFill>
            <a:prstDash val="solid"/>
            <a:round/>
            <a:headEnd w="lg" len="lg" type="none"/>
            <a:tailEnd w="lg" len="lg" type="none"/>
          </a:ln>
        </p:spPr>
      </p:sp>
    </p:spTree>
  </p:cSld>
  <p:clrMapOvr>
    <a:masterClrMapping/>
  </p:clrMapOvr>
  <p:transition spd="slow">
    <p:cut/>
  </p:transition>
  <p:timing>
    <p:tnLst>
      <p:par>
        <p:cTn restart="never" dur="indefinite" nodeType="tmRoot">
          <p:childTnLst>
            <p:seq nextAc="seek" concurrent="1">
              <p:cTn id="2" dur="indefinite" nodeType="mainSeq">
                <p:childTnLst>
                  <p:par>
                    <p:cTn fill="hold">
                      <p:stCondLst>
                        <p:cond delay="indefinite"/>
                      </p:stCondLst>
                      <p:childTnLst>
                        <p:par>
                          <p:cTn fill="hold">
                            <p:stCondLst>
                              <p:cond delay="0"/>
                            </p:stCondLst>
                            <p:childTnLst>
                              <p:par>
                                <p:cTn presetID="10" fill="hold" presetSubtype="0" presetClass="entr" nodeType="clickEffect">
                                  <p:stCondLst>
                                    <p:cond delay="0"/>
                                  </p:stCondLst>
                                  <p:childTnLst>
                                    <p:set>
                                      <p:cBhvr>
                                        <p:cTn dur="1" fill="hold">
                                          <p:stCondLst>
                                            <p:cond delay="0"/>
                                          </p:stCondLst>
                                        </p:cTn>
                                        <p:tgtEl>
                                          <p:spTgt spid="155"/>
                                        </p:tgtEl>
                                        <p:attrNameLst>
                                          <p:attrName>style.visibility</p:attrName>
                                        </p:attrNameLst>
                                      </p:cBhvr>
                                      <p:to>
                                        <p:strVal val="visible"/>
                                      </p:to>
                                    </p:set>
                                    <p:animEffect transition="in" filter="fade">
                                      <p:cBhvr>
                                        <p:cTn dur="1000"/>
                                        <p:tgtEl>
                                          <p:spTgt spid="155"/>
                                        </p:tgtEl>
                                      </p:cBhvr>
                                    </p:animEffect>
                                  </p:childTnLst>
                                </p:cTn>
                              </p:par>
                              <p:par>
                                <p:cTn presetID="10" fill="hold" presetSubtype="0" presetClass="entr" nodeType="withEffect">
                                  <p:stCondLst>
                                    <p:cond delay="0"/>
                                  </p:stCondLst>
                                  <p:childTnLst>
                                    <p:set>
                                      <p:cBhvr>
                                        <p:cTn dur="1" fill="hold">
                                          <p:stCondLst>
                                            <p:cond delay="0"/>
                                          </p:stCondLst>
                                        </p:cTn>
                                        <p:tgtEl>
                                          <p:spTgt spid="157"/>
                                        </p:tgtEl>
                                        <p:attrNameLst>
                                          <p:attrName>style.visibility</p:attrName>
                                        </p:attrNameLst>
                                      </p:cBhvr>
                                      <p:to>
                                        <p:strVal val="visible"/>
                                      </p:to>
                                    </p:set>
                                    <p:animEffect transition="in" filter="fade">
                                      <p:cBhvr>
                                        <p:cTn dur="1000"/>
                                        <p:tgtEl>
                                          <p:spTgt spid="157"/>
                                        </p:tgtEl>
                                      </p:cBhvr>
                                    </p:animEffect>
                                  </p:childTnLst>
                                </p:cTn>
                              </p:par>
                              <p:par>
                                <p:cTn presetID="10" fill="hold" presetSubtype="0" presetClass="entr" nodeType="withEffect">
                                  <p:stCondLst>
                                    <p:cond delay="0"/>
                                  </p:stCondLst>
                                  <p:childTnLst>
                                    <p:set>
                                      <p:cBhvr>
                                        <p:cTn dur="1" fill="hold">
                                          <p:stCondLst>
                                            <p:cond delay="0"/>
                                          </p:stCondLst>
                                        </p:cTn>
                                        <p:tgtEl>
                                          <p:spTgt spid="156"/>
                                        </p:tgtEl>
                                        <p:attrNameLst>
                                          <p:attrName>style.visibility</p:attrName>
                                        </p:attrNameLst>
                                      </p:cBhvr>
                                      <p:to>
                                        <p:strVal val="visible"/>
                                      </p:to>
                                    </p:set>
                                    <p:animEffect transition="in" filter="fade">
                                      <p:cBhvr>
                                        <p:cTn dur="1000"/>
                                        <p:tgtEl>
                                          <p:spTgt spid="156"/>
                                        </p:tgtEl>
                                      </p:cBhvr>
                                    </p:animEffect>
                                  </p:childTnLst>
                                </p:cTn>
                              </p:par>
                              <p:par>
                                <p:cTn presetID="10" fill="hold" presetSubtype="0" presetClass="entr" nodeType="withEffect">
                                  <p:stCondLst>
                                    <p:cond delay="0"/>
                                  </p:stCondLst>
                                  <p:childTnLst>
                                    <p:set>
                                      <p:cBhvr>
                                        <p:cTn dur="1" fill="hold">
                                          <p:stCondLst>
                                            <p:cond delay="0"/>
                                          </p:stCondLst>
                                        </p:cTn>
                                        <p:tgtEl>
                                          <p:spTgt spid="158"/>
                                        </p:tgtEl>
                                        <p:attrNameLst>
                                          <p:attrName>style.visibility</p:attrName>
                                        </p:attrNameLst>
                                      </p:cBhvr>
                                      <p:to>
                                        <p:strVal val="visible"/>
                                      </p:to>
                                    </p:set>
                                    <p:animEffect transition="in" filter="fade">
                                      <p:cBhvr>
                                        <p:cTn dur="1000"/>
                                        <p:tgtEl>
                                          <p:spTgt spid="15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2" name="Shape 162"/>
        <p:cNvGrpSpPr/>
        <p:nvPr/>
      </p:nvGrpSpPr>
      <p:grpSpPr>
        <a:xfrm>
          <a:off y="0" x="0"/>
          <a:ext cy="0" cx="0"/>
          <a:chOff y="0" x="0"/>
          <a:chExt cy="0" cx="0"/>
        </a:xfrm>
      </p:grpSpPr>
      <p:sp>
        <p:nvSpPr>
          <p:cNvPr id="163" name="Shape 163"/>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rPr sz="3200" lang="en"/>
              <a:t>Linear search time</a:t>
            </a:r>
          </a:p>
        </p:txBody>
      </p:sp>
      <p:sp>
        <p:nvSpPr>
          <p:cNvPr id="164" name="Shape 164"/>
          <p:cNvSpPr txBox="1"/>
          <p:nvPr/>
        </p:nvSpPr>
        <p:spPr>
          <a:xfrm>
            <a:off y="1229750" x="457200"/>
            <a:ext cy="3531599" cx="8408100"/>
          </a:xfrm>
          <a:prstGeom prst="rect">
            <a:avLst/>
          </a:prstGeom>
          <a:noFill/>
          <a:ln>
            <a:noFill/>
          </a:ln>
        </p:spPr>
        <p:txBody>
          <a:bodyPr bIns="91425" rIns="91425" lIns="91425" tIns="91425" anchor="t" anchorCtr="0">
            <a:noAutofit/>
          </a:bodyPr>
          <a:lstStyle/>
          <a:p>
            <a:pPr rtl="0">
              <a:spcBef>
                <a:spcPts val="0"/>
              </a:spcBef>
              <a:buNone/>
            </a:pPr>
            <a:r>
              <a:rPr sz="2200" lang="en"/>
              <a:t>Linear search for v in an array b of length n</a:t>
            </a:r>
          </a:p>
          <a:p>
            <a:pPr rtl="0">
              <a:spcBef>
                <a:spcPts val="0"/>
              </a:spcBef>
              <a:buNone/>
            </a:pPr>
            <a:r>
              <a:t/>
            </a:r>
            <a:endParaRPr sz="2200"/>
          </a:p>
          <a:p>
            <a:pPr rtl="0">
              <a:spcBef>
                <a:spcPts val="0"/>
              </a:spcBef>
              <a:buNone/>
            </a:pPr>
            <a:r>
              <a:t/>
            </a:r>
            <a:endParaRPr sz="2200"/>
          </a:p>
          <a:p>
            <a:pPr rtl="0">
              <a:spcBef>
                <a:spcPts val="0"/>
              </a:spcBef>
              <a:buNone/>
            </a:pPr>
            <a:r>
              <a:t/>
            </a:r>
            <a:endParaRPr sz="2200"/>
          </a:p>
          <a:p>
            <a:pPr rtl="0">
              <a:spcBef>
                <a:spcPts val="0"/>
              </a:spcBef>
              <a:buNone/>
            </a:pPr>
            <a:r>
              <a:rPr sz="2200" lang="en">
                <a:solidFill>
                  <a:srgbClr val="DA0002"/>
                </a:solidFill>
              </a:rPr>
              <a:t>worst-case time</a:t>
            </a:r>
            <a:r>
              <a:rPr sz="2200" lang="en"/>
              <a:t>. v is not in b[0..n-1], so linear search has to look at every element. Takes time proportional to n.</a:t>
            </a:r>
          </a:p>
          <a:p>
            <a:pPr rtl="0">
              <a:spcBef>
                <a:spcPts val="0"/>
              </a:spcBef>
              <a:buNone/>
            </a:pPr>
            <a:r>
              <a:t/>
            </a:r>
            <a:endParaRPr sz="2200"/>
          </a:p>
          <a:p>
            <a:pPr rtl="0" lvl="0">
              <a:spcBef>
                <a:spcPts val="0"/>
              </a:spcBef>
              <a:buNone/>
            </a:pPr>
            <a:r>
              <a:rPr sz="2200" lang="en">
                <a:solidFill>
                  <a:srgbClr val="DA0002"/>
                </a:solidFill>
              </a:rPr>
              <a:t>expected (average) case time</a:t>
            </a:r>
            <a:r>
              <a:rPr sz="2200" lang="en"/>
              <a:t>. If you look at all possibilities where v could be and average the number of elements linear search has to look at, you would get close to n/2. Still time proportional to n.</a:t>
            </a:r>
          </a:p>
        </p:txBody>
      </p:sp>
      <p:sp>
        <p:nvSpPr>
          <p:cNvPr id="165" name="Shape 165"/>
          <p:cNvSpPr txBox="1"/>
          <p:nvPr/>
        </p:nvSpPr>
        <p:spPr>
          <a:xfrm>
            <a:off y="0" x="7004350"/>
            <a:ext cy="366000" cx="2139599"/>
          </a:xfrm>
          <a:prstGeom prst="rect">
            <a:avLst/>
          </a:prstGeom>
          <a:noFill/>
          <a:ln>
            <a:noFill/>
          </a:ln>
        </p:spPr>
        <p:txBody>
          <a:bodyPr bIns="91425" rIns="91425" lIns="91425" tIns="91425" anchor="t" anchorCtr="0">
            <a:noAutofit/>
          </a:bodyPr>
          <a:lstStyle/>
          <a:p>
            <a:pPr algn="r" rtl="0" lvl="0">
              <a:spcBef>
                <a:spcPts val="0"/>
              </a:spcBef>
              <a:buNone/>
            </a:pPr>
            <a:r>
              <a:rPr b="1" sz="1600" lang="en">
                <a:solidFill>
                  <a:srgbClr val="E08686"/>
                </a:solidFill>
              </a:rPr>
              <a:t>Prelim Review</a:t>
            </a:r>
          </a:p>
        </p:txBody>
      </p:sp>
      <p:sp>
        <p:nvSpPr>
          <p:cNvPr id="166" name="Shape 166"/>
          <p:cNvSpPr txBox="1"/>
          <p:nvPr/>
        </p:nvSpPr>
        <p:spPr>
          <a:xfrm>
            <a:off y="2029275" x="2838500"/>
            <a:ext cy="513300" cx="3138900"/>
          </a:xfrm>
          <a:prstGeom prst="rect">
            <a:avLst/>
          </a:prstGeom>
          <a:noFill/>
          <a:ln w="28575" cap="flat">
            <a:solidFill>
              <a:srgbClr val="000000"/>
            </a:solidFill>
            <a:prstDash val="solid"/>
            <a:round/>
            <a:headEnd w="med" len="med" type="none"/>
            <a:tailEnd w="med" len="med" type="none"/>
          </a:ln>
        </p:spPr>
        <p:txBody>
          <a:bodyPr bIns="91425" rIns="91425" lIns="91425" tIns="91425" anchor="ctr" anchorCtr="0">
            <a:noAutofit/>
          </a:bodyPr>
          <a:lstStyle/>
          <a:p>
            <a:pPr algn="l" rtl="0" lvl="0">
              <a:spcBef>
                <a:spcPts val="0"/>
              </a:spcBef>
              <a:buNone/>
            </a:pPr>
            <a:r>
              <a:rPr sz="2000" lang="en">
                <a:latin typeface="Courier New"/>
                <a:ea typeface="Courier New"/>
                <a:cs typeface="Courier New"/>
                <a:sym typeface="Courier New"/>
              </a:rPr>
              <a:t>       ???</a:t>
            </a:r>
          </a:p>
        </p:txBody>
      </p:sp>
      <p:sp>
        <p:nvSpPr>
          <p:cNvPr id="167" name="Shape 167"/>
          <p:cNvSpPr txBox="1"/>
          <p:nvPr/>
        </p:nvSpPr>
        <p:spPr>
          <a:xfrm>
            <a:off y="2029275" x="2121475"/>
            <a:ext cy="513300" cx="874799"/>
          </a:xfrm>
          <a:prstGeom prst="rect">
            <a:avLst/>
          </a:prstGeom>
          <a:noFill/>
          <a:ln>
            <a:noFill/>
          </a:ln>
        </p:spPr>
        <p:txBody>
          <a:bodyPr bIns="91425" rIns="91425" lIns="91425" tIns="91425" anchor="ctr" anchorCtr="0">
            <a:noAutofit/>
          </a:bodyPr>
          <a:lstStyle/>
          <a:p>
            <a:pPr algn="ctr" rtl="0" lvl="0">
              <a:spcBef>
                <a:spcPts val="0"/>
              </a:spcBef>
              <a:buNone/>
            </a:pPr>
            <a:r>
              <a:rPr sz="2000" lang="en">
                <a:latin typeface="Courier New"/>
                <a:ea typeface="Courier New"/>
                <a:cs typeface="Courier New"/>
                <a:sym typeface="Courier New"/>
              </a:rPr>
              <a:t>b</a:t>
            </a:r>
          </a:p>
        </p:txBody>
      </p:sp>
      <p:sp>
        <p:nvSpPr>
          <p:cNvPr id="168" name="Shape 168"/>
          <p:cNvSpPr txBox="1"/>
          <p:nvPr/>
        </p:nvSpPr>
        <p:spPr>
          <a:xfrm>
            <a:off y="1668325" x="2838487"/>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0</a:t>
            </a:r>
          </a:p>
        </p:txBody>
      </p:sp>
      <p:sp>
        <p:nvSpPr>
          <p:cNvPr id="169" name="Shape 169"/>
          <p:cNvSpPr txBox="1"/>
          <p:nvPr/>
        </p:nvSpPr>
        <p:spPr>
          <a:xfrm>
            <a:off y="1668325" x="6029850"/>
            <a:ext cy="425700" cx="334200"/>
          </a:xfrm>
          <a:prstGeom prst="rect">
            <a:avLst/>
          </a:prstGeom>
          <a:noFill/>
          <a:ln>
            <a:noFill/>
          </a:ln>
        </p:spPr>
        <p:txBody>
          <a:bodyPr bIns="91425" rIns="91425" lIns="91425" tIns="91425" anchor="t" anchorCtr="0">
            <a:noAutofit/>
          </a:bodyPr>
          <a:lstStyle/>
          <a:p>
            <a:pPr algn="ctr" rtl="0" lvl="0">
              <a:spcBef>
                <a:spcPts val="0"/>
              </a:spcBef>
              <a:buNone/>
            </a:pPr>
            <a:r>
              <a:rPr sz="1800" lang="en"/>
              <a:t>n</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