
<file path=[Content_Types].xml><?xml version="1.0" encoding="utf-8"?>
<Types xmlns="http://schemas.openxmlformats.org/package/2006/content-types">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comments/comment1.xml" ContentType="application/vnd.openxmlformats-officedocument.presentationml.comments+xml"/>
  <Override PartName="/ppt/comments/comment2.xml" ContentType="application/vnd.openxmlformats-officedocument.presentationml.comments+xml"/>
  <Override PartName="/ppt/presentation.xml" ContentType="application/vnd.openxmlformats-officedocument.presentationml.presentation.main+xml"/>
  <Override PartName="/ppt/presProps.xml" ContentType="application/vnd.openxmlformats-officedocument.presentationml.presProps+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4"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mAuthor id="0" initials="" name="Eric Chahin" lastIdx="8" clrIdx="0"/>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3.xml" Type="http://schemas.openxmlformats.org/officeDocument/2006/relationships/slide" Id="rId19"/><Relationship Target="slides/slide12.xml" Type="http://schemas.openxmlformats.org/officeDocument/2006/relationships/slide" Id="rId18"/><Relationship Target="slides/slide11.xml" Type="http://schemas.openxmlformats.org/officeDocument/2006/relationships/slide" Id="rId17"/><Relationship Target="slides/slide10.xml" Type="http://schemas.openxmlformats.org/officeDocument/2006/relationships/slide" Id="rId16"/><Relationship Target="slides/slide9.xml" Type="http://schemas.openxmlformats.org/officeDocument/2006/relationships/slide" Id="rId15"/><Relationship Target="slides/slide8.xml" Type="http://schemas.openxmlformats.org/officeDocument/2006/relationships/slide" Id="rId14"/><Relationship Target="slides/slide24.xml" Type="http://schemas.openxmlformats.org/officeDocument/2006/relationships/slide" Id="rId30"/><Relationship Target="slides/slide6.xml" Type="http://schemas.openxmlformats.org/officeDocument/2006/relationships/slide" Id="rId12"/><Relationship Target="slides/slide25.xml" Type="http://schemas.openxmlformats.org/officeDocument/2006/relationships/slide" Id="rId31"/><Relationship Target="slides/slide7.xml" Type="http://schemas.openxmlformats.org/officeDocument/2006/relationships/slide" Id="rId13"/><Relationship Target="slides/slide4.xml" Type="http://schemas.openxmlformats.org/officeDocument/2006/relationships/slide" Id="rId10"/><Relationship Target="slides/slide5.xml" Type="http://schemas.openxmlformats.org/officeDocument/2006/relationships/slide" Id="rId11"/><Relationship Target="slides/slide23.xml" Type="http://schemas.openxmlformats.org/officeDocument/2006/relationships/slide" Id="rId29"/><Relationship Target="slides/slide20.xml" Type="http://schemas.openxmlformats.org/officeDocument/2006/relationships/slide" Id="rId26"/><Relationship Target="slides/slide19.xml" Type="http://schemas.openxmlformats.org/officeDocument/2006/relationships/slide" Id="rId25"/><Relationship Target="slides/slide22.xml" Type="http://schemas.openxmlformats.org/officeDocument/2006/relationships/slide" Id="rId28"/><Relationship Target="slides/slide21.xml" Type="http://schemas.openxmlformats.org/officeDocument/2006/relationships/slide" Id="rId27"/><Relationship Target="presProps.xml" Type="http://schemas.openxmlformats.org/officeDocument/2006/relationships/presProps" Id="rId2"/><Relationship Target="slides/slide15.xml" Type="http://schemas.openxmlformats.org/officeDocument/2006/relationships/slide" Id="rId21"/><Relationship Target="theme/theme2.xml" Type="http://schemas.openxmlformats.org/officeDocument/2006/relationships/theme" Id="rId1"/><Relationship Target="slides/slide16.xml" Type="http://schemas.openxmlformats.org/officeDocument/2006/relationships/slide" Id="rId22"/><Relationship Target="commentAuthors.xml" Type="http://schemas.openxmlformats.org/officeDocument/2006/relationships/commentAuthors" Id="rId4"/><Relationship Target="slides/slide17.xml" Type="http://schemas.openxmlformats.org/officeDocument/2006/relationships/slide" Id="rId23"/><Relationship Target="tableStyles.xml" Type="http://schemas.openxmlformats.org/officeDocument/2006/relationships/tableStyles" Id="rId3"/><Relationship Target="slides/slide18.xml" Type="http://schemas.openxmlformats.org/officeDocument/2006/relationships/slide" Id="rId24"/><Relationship Target="slides/slide14.xml" Type="http://schemas.openxmlformats.org/officeDocument/2006/relationships/slide" Id="rId20"/><Relationship Target="slides/slide3.xml" Type="http://schemas.openxmlformats.org/officeDocument/2006/relationships/slide" Id="rId9"/><Relationship Target="notesMasters/notesMaster1.xml" Type="http://schemas.openxmlformats.org/officeDocument/2006/relationships/notesMaster" Id="rId6"/><Relationship Target="slideMasters/slideMaster1.xml" Type="http://schemas.openxmlformats.org/officeDocument/2006/relationships/slideMaster" Id="rId5"/><Relationship Target="slides/slide2.xml" Type="http://schemas.openxmlformats.org/officeDocument/2006/relationships/slide" Id="rId8"/><Relationship Target="slides/slide1.xml" Type="http://schemas.openxmlformats.org/officeDocument/2006/relationships/slide" Id="rId7"/></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m idx="2" authorId="0">
    <p:pos y="0" x="6000"/>
    <p:text>Define this better</p:text>
  </p:cm>
  <p:cm idx="3" authorId="0">
    <p:pos y="100" x="6000"/>
    <p:text>Most likely should squash this slide down to the previous one and remove some text. Fewer slides the better.</p:text>
  </p:cm>
  <p:cm idx="4" authorId="0">
    <p:pos y="200" x="6000"/>
    <p:text>I like this slide overall but you should probably move the issues section to the Notes section</p:text>
  </p:cm>
  <p:cm idx="5" authorId="0">
    <p:pos y="300" x="6000"/>
    <p:text>I actually think Gries's way of motivating Abstract classes is better, where he has a super class with a method that doesn't make any semantic sense.</p:text>
  </p:cm>
  <p:cm idx="6" authorId="0">
    <p:pos y="400" x="6000"/>
    <p:text>Actually, I think I spoke too soon. I think saying these things are okay in the notes section. I'm not sure if we need a slide on this.
We could probably just convince them that the casting is way too ugly and not readable.</p:text>
  </p:cm>
  <p:cm idx="7" authorId="0">
    <p:pos y="500" x="6000"/>
    <p:text>Do we need to display this text on the screen? It's fairly small, and I'm not sure if displaying getters and setters helps them. Could you use a class diagram instead and just put the area formulas in the boxes?</p:text>
  </p:cm>
  <p:cm idx="8" authorId="0">
    <p:pos y="600" x="6000"/>
    <p:text>Not really sure if we need to spend time on an exercise that forces them to write the bad code. Could we make this a demo instead and get rid of the notes and assumptions below?</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m idx="1" authorId="0">
    <p:pos y="0" x="6000"/>
    <p:text>Replace with lines</p:text>
  </p:cm>
</p:cmLst>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 name="Shape 40"/>
        <p:cNvGrpSpPr/>
        <p:nvPr/>
      </p:nvGrpSpPr>
      <p:grpSpPr>
        <a:xfrm>
          <a:off y="0" x="0"/>
          <a:ext cy="0" cx="0"/>
          <a:chOff y="0" x="0"/>
          <a:chExt cy="0" cx="0"/>
        </a:xfrm>
      </p:grpSpPr>
      <p:sp>
        <p:nvSpPr>
          <p:cNvPr id="41" name="Shape 4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2" name="Shape 4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6" name="Shape 116"/>
        <p:cNvGrpSpPr/>
        <p:nvPr/>
      </p:nvGrpSpPr>
      <p:grpSpPr>
        <a:xfrm>
          <a:off y="0" x="0"/>
          <a:ext cy="0" cx="0"/>
          <a:chOff y="0" x="0"/>
          <a:chExt cy="0" cx="0"/>
        </a:xfrm>
      </p:grpSpPr>
      <p:sp>
        <p:nvSpPr>
          <p:cNvPr id="117" name="Shape 11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8" name="Shape 11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7" name="Shape 137"/>
        <p:cNvGrpSpPr/>
        <p:nvPr/>
      </p:nvGrpSpPr>
      <p:grpSpPr>
        <a:xfrm>
          <a:off y="0" x="0"/>
          <a:ext cy="0" cx="0"/>
          <a:chOff y="0" x="0"/>
          <a:chExt cy="0" cx="0"/>
        </a:xfrm>
      </p:grpSpPr>
      <p:sp>
        <p:nvSpPr>
          <p:cNvPr id="138" name="Shape 13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9" name="Shape 13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If we were to implement a method whistle(), where is the best place to implement whistle? </a:t>
            </a:r>
          </a:p>
          <a:p>
            <a:pPr rtl="0">
              <a:spcBef>
                <a:spcPts val="0"/>
              </a:spcBef>
              <a:buNone/>
            </a:pPr>
            <a:r>
              <a:rPr lang="en"/>
              <a:t>Some of our animals like Human and Parrot should be able to whistle but Dog should not.</a:t>
            </a:r>
          </a:p>
          <a:p>
            <a:pPr rtl="0">
              <a:spcBef>
                <a:spcPts val="0"/>
              </a:spcBef>
              <a:buNone/>
            </a:pPr>
            <a:r>
              <a:t/>
            </a:r>
            <a:endParaRPr/>
          </a:p>
          <a:p>
            <a:pPr rtl="0">
              <a:spcBef>
                <a:spcPts val="0"/>
              </a:spcBef>
              <a:buNone/>
            </a:pPr>
            <a:r>
              <a:rPr lang="en"/>
              <a:t>Two problems:</a:t>
            </a:r>
          </a:p>
          <a:p>
            <a:pPr rtl="0" lvl="0" indent="-298450" marL="457200">
              <a:spcBef>
                <a:spcPts val="0"/>
              </a:spcBef>
              <a:buClr>
                <a:srgbClr val="000000"/>
              </a:buClr>
              <a:buSzPct val="100000"/>
              <a:buFont typeface="Arial"/>
              <a:buAutoNum type="arabicPeriod"/>
            </a:pPr>
            <a:r>
              <a:rPr lang="en"/>
              <a:t>We could implement whistle() in a superclass, but that doesn’t really make sense because not all animals, mammals, or birds are whistlers.</a:t>
            </a:r>
          </a:p>
          <a:p>
            <a:pPr rtl="0" lvl="0" indent="-298450" marL="457200">
              <a:spcBef>
                <a:spcPts val="0"/>
              </a:spcBef>
              <a:buClr>
                <a:srgbClr val="000000"/>
              </a:buClr>
              <a:buSzPct val="100000"/>
              <a:buFont typeface="Arial"/>
              <a:buAutoNum type="arabicPeriod"/>
            </a:pPr>
            <a:r>
              <a:rPr lang="en"/>
              <a:t>We could implement whistle() in just Human and Parrot, but then we would have to do that ugly casting again in order to run whistle().</a:t>
            </a:r>
          </a:p>
          <a:p>
            <a:pPr rtl="0">
              <a:spcBef>
                <a:spcPts val="0"/>
              </a:spcBef>
              <a:buNone/>
            </a:pPr>
            <a:r>
              <a:t/>
            </a:r>
            <a:endParaRPr/>
          </a:p>
          <a:p>
            <a:pPr rtl="0">
              <a:spcBef>
                <a:spcPts val="0"/>
              </a:spcBef>
              <a:buNone/>
            </a:pPr>
            <a:r>
              <a:rPr lang="en"/>
              <a:t>It would be great to have a second </a:t>
            </a:r>
            <a:r>
              <a:rPr b="1" lang="en"/>
              <a:t>class</a:t>
            </a:r>
            <a:r>
              <a:rPr lang="en"/>
              <a:t> Whistler that we could extend! Human could just inherit from Whistler </a:t>
            </a:r>
            <a:r>
              <a:rPr b="1" lang="en"/>
              <a:t>and </a:t>
            </a:r>
            <a:r>
              <a:rPr lang="en"/>
              <a:t>Mammal.</a:t>
            </a:r>
          </a:p>
          <a:p>
            <a:pPr rtl="0"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7" name="Shape 147"/>
        <p:cNvGrpSpPr/>
        <p:nvPr/>
      </p:nvGrpSpPr>
      <p:grpSpPr>
        <a:xfrm>
          <a:off y="0" x="0"/>
          <a:ext cy="0" cx="0"/>
          <a:chOff y="0" x="0"/>
          <a:chExt cy="0" cx="0"/>
        </a:xfrm>
      </p:grpSpPr>
      <p:sp>
        <p:nvSpPr>
          <p:cNvPr id="148" name="Shape 14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9" name="Shape 14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Can extend only </a:t>
            </a:r>
            <a:r>
              <a:rPr b="1" lang="en"/>
              <a:t>one</a:t>
            </a:r>
            <a:r>
              <a:rPr lang="en"/>
              <a:t> class!</a:t>
            </a:r>
          </a:p>
          <a:p>
            <a:pPr rtl="0">
              <a:spcBef>
                <a:spcPts val="0"/>
              </a:spcBef>
              <a:buNone/>
            </a:pPr>
            <a:r>
              <a:t/>
            </a:r>
            <a:endParaRPr/>
          </a:p>
          <a:p>
            <a:pPr rtl="0">
              <a:spcBef>
                <a:spcPts val="0"/>
              </a:spcBef>
              <a:buNone/>
            </a:pPr>
            <a:r>
              <a:rPr lang="en"/>
              <a:t>Java does not allow this because it doesn’t know which method breathe to call. </a:t>
            </a:r>
          </a:p>
          <a:p>
            <a:pPr rtl="0">
              <a:spcBef>
                <a:spcPts val="0"/>
              </a:spcBef>
              <a:buNone/>
            </a:pPr>
            <a:r>
              <a:rPr lang="en"/>
              <a:t>C++ has always had multiple inheritance and it’s always been a problem. </a:t>
            </a:r>
          </a:p>
          <a:p>
            <a:pPr rtl="0">
              <a:spcBef>
                <a:spcPts val="0"/>
              </a:spcBef>
              <a:buNone/>
            </a:pPr>
            <a:r>
              <a:t/>
            </a:r>
            <a:endParaRPr/>
          </a:p>
          <a:p>
            <a:pPr lvl="0">
              <a:lnSpc>
                <a:spcPct val="115000"/>
              </a:lnSpc>
              <a:spcBef>
                <a:spcPts val="0"/>
              </a:spcBef>
              <a:buClr>
                <a:schemeClr val="dk1"/>
              </a:buClr>
              <a:buFont typeface="Arial"/>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6" name="Shape 156"/>
        <p:cNvGrpSpPr/>
        <p:nvPr/>
      </p:nvGrpSpPr>
      <p:grpSpPr>
        <a:xfrm>
          <a:off y="0" x="0"/>
          <a:ext cy="0" cx="0"/>
          <a:chOff y="0" x="0"/>
          <a:chExt cy="0" cx="0"/>
        </a:xfrm>
      </p:grpSpPr>
      <p:sp>
        <p:nvSpPr>
          <p:cNvPr id="157" name="Shape 15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8" name="Shape 15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lnSpc>
                <a:spcPct val="115000"/>
              </a:lnSpc>
              <a:spcBef>
                <a:spcPts val="0"/>
              </a:spcBef>
              <a:buNone/>
            </a:pPr>
            <a:r>
              <a:rPr lang="en">
                <a:solidFill>
                  <a:schemeClr val="dk1"/>
                </a:solidFill>
              </a:rPr>
              <a:t>Use abstract classes instead? Seems okay because method bodies are not given.</a:t>
            </a:r>
          </a:p>
          <a:p>
            <a:pPr rtl="0" lvl="0">
              <a:lnSpc>
                <a:spcPct val="115000"/>
              </a:lnSpc>
              <a:spcBef>
                <a:spcPts val="0"/>
              </a:spcBef>
              <a:buNone/>
            </a:pPr>
            <a:r>
              <a:rPr lang="en">
                <a:solidFill>
                  <a:schemeClr val="dk1"/>
                </a:solidFill>
              </a:rPr>
              <a:t>But Java does not allow this, because abstract classes can still have similarly named non-abstract methods.</a:t>
            </a:r>
          </a:p>
          <a:p>
            <a:pPr rtl="0" lvl="0">
              <a:lnSpc>
                <a:spcPct val="115000"/>
              </a:lnSpc>
              <a:spcBef>
                <a:spcPts val="0"/>
              </a:spcBef>
              <a:buNone/>
            </a:pPr>
            <a:r>
              <a:rPr lang="en">
                <a:solidFill>
                  <a:schemeClr val="dk1"/>
                </a:solidFill>
              </a:rPr>
              <a:t>Instead, Java has a construct, the interface, which is like an abstract class but has more restrictions.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6" name="Shape 166"/>
        <p:cNvGrpSpPr/>
        <p:nvPr/>
      </p:nvGrpSpPr>
      <p:grpSpPr>
        <a:xfrm>
          <a:off y="0" x="0"/>
          <a:ext cy="0" cx="0"/>
          <a:chOff y="0" x="0"/>
          <a:chExt cy="0" cx="0"/>
        </a:xfrm>
      </p:grpSpPr>
      <p:sp>
        <p:nvSpPr>
          <p:cNvPr id="167" name="Shape 16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68" name="Shape 16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lnSpc>
                <a:spcPct val="115000"/>
              </a:lnSpc>
              <a:spcBef>
                <a:spcPts val="0"/>
              </a:spcBef>
              <a:buClr>
                <a:schemeClr val="dk1"/>
              </a:buClr>
              <a:buSzPct val="100000"/>
              <a:buFont typeface="Arial"/>
              <a:buNone/>
            </a:pPr>
            <a:r>
              <a:rPr lang="en">
                <a:solidFill>
                  <a:schemeClr val="dk1"/>
                </a:solidFill>
              </a:rPr>
              <a:t>An interface is like a fully abstract class but has a slightly different syntax.</a:t>
            </a:r>
          </a:p>
          <a:p>
            <a:pPr rtl="0" lvl="0">
              <a:lnSpc>
                <a:spcPct val="115000"/>
              </a:lnSpc>
              <a:spcBef>
                <a:spcPts val="0"/>
              </a:spcBef>
              <a:buClr>
                <a:schemeClr val="dk1"/>
              </a:buClr>
              <a:buSzPct val="100000"/>
              <a:buFont typeface="Arial"/>
              <a:buNone/>
            </a:pPr>
            <a:r>
              <a:rPr lang="en">
                <a:solidFill>
                  <a:schemeClr val="dk1"/>
                </a:solidFill>
              </a:rPr>
              <a:t>An interface can contain type signatures for methods, just like abstract methods in abstract classes, but they have to be public.</a:t>
            </a:r>
          </a:p>
          <a:p>
            <a:pPr lvl="0">
              <a:lnSpc>
                <a:spcPct val="115000"/>
              </a:lnSpc>
              <a:spcBef>
                <a:spcPts val="0"/>
              </a:spcBef>
              <a:buClr>
                <a:schemeClr val="dk1"/>
              </a:buClr>
              <a:buSzPct val="100000"/>
              <a:buFont typeface="Arial"/>
              <a:buNone/>
            </a:pPr>
            <a:r>
              <a:rPr lang="en">
                <a:solidFill>
                  <a:schemeClr val="dk1"/>
                </a:solidFill>
              </a:rPr>
              <a:t>An interface can contain fields, but they have to be public, static, and final and they have to contain an initializer. So they are really just constants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6" name="Shape 176"/>
        <p:cNvGrpSpPr/>
        <p:nvPr/>
      </p:nvGrpSpPr>
      <p:grpSpPr>
        <a:xfrm>
          <a:off y="0" x="0"/>
          <a:ext cy="0" cx="0"/>
          <a:chOff y="0" x="0"/>
          <a:chExt cy="0" cx="0"/>
        </a:xfrm>
      </p:grpSpPr>
      <p:sp>
        <p:nvSpPr>
          <p:cNvPr id="177" name="Shape 17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8" name="Shape 17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 NOTE -------------</a:t>
            </a:r>
          </a:p>
          <a:p>
            <a:pPr rtl="0">
              <a:spcBef>
                <a:spcPts val="0"/>
              </a:spcBef>
              <a:buNone/>
            </a:pPr>
            <a:r>
              <a:rPr lang="en"/>
              <a:t>If someone asks about conflicting constants in interfaces, Java will actually have an compile-time error due to ambiguity.</a:t>
            </a:r>
          </a:p>
          <a:p>
            <a:pPr rtl="0">
              <a:spcBef>
                <a:spcPts val="0"/>
              </a:spcBef>
              <a:buNone/>
            </a:pPr>
            <a:r>
              <a:rPr lang="en"/>
              <a:t>So you would need to call the constant you want from the interface like Whistler.MEANING_OF_LIFE or Singer.MEANING_OF_LIFE.</a:t>
            </a:r>
          </a:p>
          <a:p>
            <a:pPr rtl="0">
              <a:spcBef>
                <a:spcPts val="0"/>
              </a:spcBef>
              <a:buNone/>
            </a:pPr>
            <a:r>
              <a:t/>
            </a:r>
            <a:endParaRPr/>
          </a:p>
          <a:p>
            <a:pPr>
              <a:spcBef>
                <a:spcPts val="0"/>
              </a:spcBef>
              <a:buNone/>
            </a:pPr>
            <a:r>
              <a:rPr lang="en"/>
              <a:t>Similarly for conflicting return types for methods of the same name, java will say that the return type is incompatible with one of the interfaces.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7" name="Shape 197"/>
        <p:cNvGrpSpPr/>
        <p:nvPr/>
      </p:nvGrpSpPr>
      <p:grpSpPr>
        <a:xfrm>
          <a:off y="0" x="0"/>
          <a:ext cy="0" cx="0"/>
          <a:chOff y="0" x="0"/>
          <a:chExt cy="0" cx="0"/>
        </a:xfrm>
      </p:grpSpPr>
      <p:sp>
        <p:nvSpPr>
          <p:cNvPr id="198" name="Shape 19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99" name="Shape 19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04800" marL="457200">
              <a:lnSpc>
                <a:spcPct val="144000"/>
              </a:lnSpc>
              <a:spcBef>
                <a:spcPts val="0"/>
              </a:spcBef>
              <a:buClr>
                <a:schemeClr val="dk1"/>
              </a:buClr>
              <a:buSzPct val="100000"/>
              <a:buFont typeface="Arial"/>
              <a:buChar char="●"/>
            </a:pPr>
            <a:r>
              <a:rPr sz="1200" lang="en">
                <a:solidFill>
                  <a:schemeClr val="dk1"/>
                </a:solidFill>
              </a:rPr>
              <a:t>Implementing an interface allows a class to become more formal about the behavior it promises to provide. </a:t>
            </a:r>
          </a:p>
          <a:p>
            <a:pPr rtl="0" lvl="0" indent="-304800" marL="457200">
              <a:lnSpc>
                <a:spcPct val="144000"/>
              </a:lnSpc>
              <a:spcBef>
                <a:spcPts val="0"/>
              </a:spcBef>
              <a:buClr>
                <a:schemeClr val="dk1"/>
              </a:buClr>
              <a:buSzPct val="100000"/>
              <a:buFont typeface="Arial"/>
              <a:buChar char="●"/>
            </a:pPr>
            <a:r>
              <a:rPr sz="1200" lang="en">
                <a:solidFill>
                  <a:schemeClr val="dk1"/>
                </a:solidFill>
              </a:rPr>
              <a:t>Interfaces form a </a:t>
            </a:r>
            <a:r>
              <a:rPr b="1" sz="1200" lang="en">
                <a:solidFill>
                  <a:schemeClr val="dk1"/>
                </a:solidFill>
              </a:rPr>
              <a:t>contract</a:t>
            </a:r>
            <a:r>
              <a:rPr sz="1200" lang="en">
                <a:solidFill>
                  <a:schemeClr val="dk1"/>
                </a:solidFill>
              </a:rPr>
              <a:t> between the class and the outside world, and this contract is enforced at build time by the compiler. </a:t>
            </a:r>
          </a:p>
          <a:p>
            <a:pPr rtl="0" lvl="0" indent="-304800" marL="457200">
              <a:lnSpc>
                <a:spcPct val="144000"/>
              </a:lnSpc>
              <a:spcBef>
                <a:spcPts val="0"/>
              </a:spcBef>
              <a:buClr>
                <a:schemeClr val="dk1"/>
              </a:buClr>
              <a:buSzPct val="100000"/>
              <a:buFont typeface="Arial"/>
              <a:buChar char="●"/>
            </a:pPr>
            <a:r>
              <a:rPr sz="1200" lang="en">
                <a:solidFill>
                  <a:schemeClr val="dk1"/>
                </a:solidFill>
              </a:rPr>
              <a:t>If your class claims to implement an interface, the class will compile only if all methods defined by that interface are overridden in the class ---are declared in the class.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5" name="Shape 215"/>
        <p:cNvGrpSpPr/>
        <p:nvPr/>
      </p:nvGrpSpPr>
      <p:grpSpPr>
        <a:xfrm>
          <a:off y="0" x="0"/>
          <a:ext cy="0" cx="0"/>
          <a:chOff y="0" x="0"/>
          <a:chExt cy="0" cx="0"/>
        </a:xfrm>
      </p:grpSpPr>
      <p:sp>
        <p:nvSpPr>
          <p:cNvPr id="216" name="Shape 21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17" name="Shape 21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There are </a:t>
            </a:r>
            <a:r>
              <a:rPr b="1" lang="en"/>
              <a:t>six (compiler)</a:t>
            </a:r>
            <a:r>
              <a:rPr lang="en"/>
              <a:t> perspectives of the same Human object. From each perspective, you can call a method m()  (say) only if it is defined in that perspective or above it; otherwise, the call is illegal. This ensures that a method to be called actually exists at runtime.</a:t>
            </a:r>
          </a:p>
          <a:p>
            <a:pPr rtl="0">
              <a:spcBef>
                <a:spcPts val="0"/>
              </a:spcBef>
              <a:buNone/>
            </a:pPr>
            <a:r>
              <a:t/>
            </a:r>
            <a:endParaRPr/>
          </a:p>
          <a:p>
            <a:pPr rtl="0">
              <a:spcBef>
                <a:spcPts val="0"/>
              </a:spcBef>
              <a:buNone/>
            </a:pPr>
            <a:r>
              <a:rPr lang="en"/>
              <a:t>But of course the object does NOT change when one casts.</a:t>
            </a:r>
          </a:p>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7" name="Shape 237"/>
        <p:cNvGrpSpPr/>
        <p:nvPr/>
      </p:nvGrpSpPr>
      <p:grpSpPr>
        <a:xfrm>
          <a:off y="0" x="0"/>
          <a:ext cy="0" cx="0"/>
          <a:chOff y="0" x="0"/>
          <a:chExt cy="0" cx="0"/>
        </a:xfrm>
      </p:grpSpPr>
      <p:sp>
        <p:nvSpPr>
          <p:cNvPr id="238" name="Shape 23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39" name="Shape 23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Note that explicit upcasts are unnecessary.</a:t>
            </a:r>
          </a:p>
          <a:p>
            <a:pPr rtl="0">
              <a:spcBef>
                <a:spcPts val="0"/>
              </a:spcBef>
              <a:buNone/>
            </a:pPr>
            <a:r>
              <a:t/>
            </a:r>
            <a:endParaRPr/>
          </a:p>
          <a:p>
            <a:pPr rtl="0">
              <a:spcBef>
                <a:spcPts val="0"/>
              </a:spcBef>
              <a:buNone/>
            </a:pPr>
            <a:r>
              <a:rPr lang="en"/>
              <a:t>Explicit downcasts are necessary --and they should be done only if it is KNOWN that the cast will work (use instanceof to check that).</a:t>
            </a:r>
          </a:p>
          <a:p>
            <a:pPr rtl="0">
              <a:spcBef>
                <a:spcPts val="0"/>
              </a:spcBef>
              <a:buNone/>
            </a:pPr>
            <a:r>
              <a:t/>
            </a:r>
            <a:endParaRPr/>
          </a:p>
          <a:p>
            <a:pPr rtl="0">
              <a:spcBef>
                <a:spcPts val="0"/>
              </a:spcBef>
              <a:buNone/>
            </a:pPr>
            <a:r>
              <a:rPr lang="en"/>
              <a:t>Note that    c instanceof  C   is true iff c has a partition called C.</a:t>
            </a:r>
          </a:p>
          <a:p>
            <a:pPr rtl="0" lvl="0">
              <a:spcBef>
                <a:spcPts val="0"/>
              </a:spcBef>
              <a:buNone/>
            </a:pPr>
            <a:r>
              <a:rPr lang="en"/>
              <a:t>For the object shown on this slide,  h instance of C is true for C being  Whistler, Human, Mammal, Singer, Animal, and Object.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4" name="Shape 254"/>
        <p:cNvGrpSpPr/>
        <p:nvPr/>
      </p:nvGrpSpPr>
      <p:grpSpPr>
        <a:xfrm>
          <a:off y="0" x="0"/>
          <a:ext cy="0" cx="0"/>
          <a:chOff y="0" x="0"/>
          <a:chExt cy="0" cx="0"/>
        </a:xfrm>
      </p:grpSpPr>
      <p:sp>
        <p:nvSpPr>
          <p:cNvPr id="255" name="Shape 25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56" name="Shape 256"/>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t/>
            </a:r>
            <a:endParaRPr/>
          </a:p>
          <a:p>
            <a:pPr rtl="0">
              <a:spcBef>
                <a:spcPts val="0"/>
              </a:spcBef>
              <a:buNone/>
            </a:pPr>
            <a:r>
              <a:t/>
            </a:r>
            <a:endParaRPr/>
          </a:p>
          <a:p>
            <a:pPr rtl="0">
              <a:spcBef>
                <a:spcPts val="0"/>
              </a:spcBef>
              <a:buNone/>
            </a:pPr>
            <a:r>
              <a:rPr lang="en"/>
              <a:t>When h.listenTo(h) or h.listenTo(w) gets called, it calls the listenTo method declared in Human. (“Bottom-up rule”)</a:t>
            </a:r>
          </a:p>
          <a:p>
            <a:pPr rtl="0">
              <a:spcBef>
                <a:spcPts val="0"/>
              </a:spcBef>
              <a:buNone/>
            </a:pPr>
            <a:r>
              <a:t/>
            </a:r>
            <a:endParaRPr/>
          </a:p>
          <a:p>
            <a:pPr rtl="0">
              <a:spcBef>
                <a:spcPts val="0"/>
              </a:spcBef>
              <a:buNone/>
            </a:pPr>
            <a:r>
              <a:rPr lang="en"/>
              <a:t>w.listenTo(w) doesn’t compile because a Whistler object does not have a listenTo method.</a:t>
            </a:r>
          </a:p>
          <a:p>
            <a:pPr rtl="0">
              <a:spcBef>
                <a:spcPts val="0"/>
              </a:spcBef>
              <a:buNone/>
            </a:pPr>
            <a:r>
              <a:t/>
            </a:r>
            <a:endParaRPr/>
          </a:p>
          <a:p>
            <a:pPr rtl="0" lvl="0">
              <a:spcBef>
                <a:spcPts val="0"/>
              </a:spcBef>
              <a:buNone/>
            </a:pPr>
            <a:r>
              <a:rPr lang="en"/>
              <a:t>Whenever we call upon </a:t>
            </a:r>
            <a:r>
              <a:rPr b="1" lang="en">
                <a:solidFill>
                  <a:srgbClr val="1155CC"/>
                </a:solidFill>
                <a:latin typeface="Courier New"/>
                <a:ea typeface="Courier New"/>
                <a:cs typeface="Courier New"/>
                <a:sym typeface="Courier New"/>
              </a:rPr>
              <a:t>w</a:t>
            </a:r>
            <a:r>
              <a:rPr lang="en"/>
              <a:t>, the compiler knows that it can call upon the methods that were declared in (the type) Whistler.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3" name="Shape 53"/>
        <p:cNvGrpSpPr/>
        <p:nvPr/>
      </p:nvGrpSpPr>
      <p:grpSpPr>
        <a:xfrm>
          <a:off y="0" x="0"/>
          <a:ext cy="0" cx="0"/>
          <a:chOff y="0" x="0"/>
          <a:chExt cy="0" cx="0"/>
        </a:xfrm>
      </p:grpSpPr>
      <p:sp>
        <p:nvSpPr>
          <p:cNvPr id="54" name="Shape 5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5" name="Shape 5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17500" marL="457200">
              <a:spcBef>
                <a:spcPts val="0"/>
              </a:spcBef>
              <a:buClr>
                <a:srgbClr val="000000"/>
              </a:buClr>
              <a:buSzPct val="100000"/>
              <a:buFont typeface="Arial"/>
              <a:buChar char="●"/>
            </a:pPr>
            <a:r>
              <a:rPr sz="1400" lang="en"/>
              <a:t>Encourage the students to download the code for this online</a:t>
            </a:r>
          </a:p>
          <a:p>
            <a:pPr rtl="0" lvl="0" indent="-317500" marL="457200">
              <a:spcBef>
                <a:spcPts val="0"/>
              </a:spcBef>
              <a:buClr>
                <a:srgbClr val="000000"/>
              </a:buClr>
              <a:buSzPct val="100000"/>
              <a:buFont typeface="Arial"/>
              <a:buChar char="●"/>
            </a:pPr>
            <a:r>
              <a:rPr sz="1400" lang="en"/>
              <a:t>The goal is to incorporate an area method for all shapes</a:t>
            </a:r>
          </a:p>
          <a:p>
            <a:pPr rtl="0" lvl="0" indent="-317500" marL="457200">
              <a:spcBef>
                <a:spcPts val="0"/>
              </a:spcBef>
              <a:buClr>
                <a:srgbClr val="000000"/>
              </a:buClr>
              <a:buSzPct val="100000"/>
              <a:buFont typeface="Arial"/>
              <a:buChar char="●"/>
            </a:pPr>
            <a:r>
              <a:rPr sz="1400" lang="en"/>
              <a:t>x,y are coordinates that are for all shapes. Each subclass has its own relevant fields.</a:t>
            </a:r>
          </a:p>
          <a:p>
            <a:pPr rtl="0" lvl="0" indent="-317500" marL="457200">
              <a:spcBef>
                <a:spcPts val="0"/>
              </a:spcBef>
              <a:buClr>
                <a:srgbClr val="000000"/>
              </a:buClr>
              <a:buSzPct val="100000"/>
              <a:buFont typeface="Arial"/>
              <a:buChar char="●"/>
            </a:pPr>
            <a:r>
              <a:rPr sz="1400" lang="en"/>
              <a:t>Explain that Circle, Square, and Triangle all have different area() methods</a:t>
            </a:r>
          </a:p>
          <a:p>
            <a:pPr rtl="0" lvl="1" indent="-317500" marL="914400">
              <a:spcBef>
                <a:spcPts val="0"/>
              </a:spcBef>
              <a:buClr>
                <a:srgbClr val="000000"/>
              </a:buClr>
              <a:buSzPct val="100000"/>
              <a:buFont typeface="Courier New"/>
              <a:buChar char="o"/>
            </a:pPr>
            <a:r>
              <a:rPr sz="1400" lang="en"/>
              <a:t>but Shape does not have one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0" name="Shape 260"/>
        <p:cNvGrpSpPr/>
        <p:nvPr/>
      </p:nvGrpSpPr>
      <p:grpSpPr>
        <a:xfrm>
          <a:off y="0" x="0"/>
          <a:ext cy="0" cx="0"/>
          <a:chOff y="0" x="0"/>
          <a:chExt cy="0" cx="0"/>
        </a:xfrm>
      </p:grpSpPr>
      <p:sp>
        <p:nvSpPr>
          <p:cNvPr id="261" name="Shape 26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62" name="Shape 26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In class Shape, we can write method compareTo that orders Shapes based on their areas.</a:t>
            </a:r>
          </a:p>
          <a:p>
            <a:pPr rtl="0">
              <a:spcBef>
                <a:spcPts val="0"/>
              </a:spcBef>
              <a:buNone/>
            </a:pPr>
            <a:r>
              <a:rPr lang="en"/>
              <a:t>For example, if Shape object s1 has a smaller area than Shape object s2, s1.compareTo(s2) should return a negative number.</a:t>
            </a:r>
          </a:p>
          <a:p>
            <a:pPr rtl="0">
              <a:spcBef>
                <a:spcPts val="0"/>
              </a:spcBef>
              <a:buNone/>
            </a:pPr>
            <a:r>
              <a:t/>
            </a:r>
            <a:endParaRPr/>
          </a:p>
          <a:p>
            <a:pPr rtl="0">
              <a:spcBef>
                <a:spcPts val="0"/>
              </a:spcBef>
              <a:buNone/>
            </a:pPr>
            <a:r>
              <a:rPr lang="en">
                <a:solidFill>
                  <a:srgbClr val="1155CC"/>
                </a:solidFill>
                <a:latin typeface="Courier New"/>
                <a:ea typeface="Courier New"/>
                <a:cs typeface="Courier New"/>
                <a:sym typeface="Courier New"/>
              </a:rPr>
              <a:t>class Shape implements Comparable&lt;Shape&gt; {</a:t>
            </a:r>
          </a:p>
          <a:p>
            <a:pPr rtl="0"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public int compareTo(Shape s) {</a:t>
            </a:r>
          </a:p>
          <a:p>
            <a:pPr rtl="0"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double diff= area() - s.area();</a:t>
            </a:r>
          </a:p>
          <a:p>
            <a:pPr rtl="0"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if (diff &lt; 0) {</a:t>
            </a:r>
          </a:p>
          <a:p>
            <a:pPr rtl="0"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return -1;</a:t>
            </a:r>
          </a:p>
          <a:p>
            <a:pPr rtl="0"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 else if (diff == 0) {</a:t>
            </a:r>
          </a:p>
          <a:p>
            <a:pPr rtl="0"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return 0;</a:t>
            </a:r>
          </a:p>
          <a:p>
            <a:pPr rtl="0"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 else {</a:t>
            </a:r>
          </a:p>
          <a:p>
            <a:pPr rtl="0"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return 1;</a:t>
            </a:r>
          </a:p>
          <a:p>
            <a:pPr rtl="0" lvl="0" indent="0" marL="45720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lvl="0">
              <a:lnSpc>
                <a:spcPct val="115000"/>
              </a:lnSpc>
              <a:spcBef>
                <a:spcPts val="0"/>
              </a:spcBef>
              <a:buClr>
                <a:schemeClr val="dk1"/>
              </a:buClr>
              <a:buSzPct val="100000"/>
              <a:buFont typeface="Arial"/>
              <a:buNone/>
            </a:pPr>
            <a:r>
              <a:rPr lang="en">
                <a:solidFill>
                  <a:srgbClr val="1155CC"/>
                </a:solidFill>
                <a:latin typeface="Courier New"/>
                <a:ea typeface="Courier New"/>
                <a:cs typeface="Courier New"/>
                <a:sym typeface="Courier New"/>
              </a:rPr>
              <a: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6" name="Shape 266"/>
        <p:cNvGrpSpPr/>
        <p:nvPr/>
      </p:nvGrpSpPr>
      <p:grpSpPr>
        <a:xfrm>
          <a:off y="0" x="0"/>
          <a:ext cy="0" cx="0"/>
          <a:chOff y="0" x="0"/>
          <a:chExt cy="0" cx="0"/>
        </a:xfrm>
      </p:grpSpPr>
      <p:sp>
        <p:nvSpPr>
          <p:cNvPr id="267" name="Shape 26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68" name="Shape 26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At this point, in your Demo, change class Shape to implement Comparable&lt;T&gt; as shown on this slide,</a:t>
            </a:r>
          </a:p>
          <a:p>
            <a:pPr rtl="0">
              <a:spcBef>
                <a:spcPts val="0"/>
              </a:spcBef>
              <a:buNone/>
            </a:pPr>
            <a:r>
              <a:rPr lang="en"/>
              <a:t>adding method compareTo and implementing Comparable&lt;Shape&gt;.</a:t>
            </a:r>
          </a:p>
          <a:p>
            <a:pPr rtl="0">
              <a:spcBef>
                <a:spcPts val="0"/>
              </a:spcBef>
              <a:buNone/>
            </a:pPr>
            <a:r>
              <a:rPr lang="en"/>
              <a:t>You should then be able to run method main and show them that the sort works.</a:t>
            </a:r>
          </a:p>
          <a:p>
            <a:pPr rtl="0">
              <a:spcBef>
                <a:spcPts val="0"/>
              </a:spcBef>
              <a:buNone/>
            </a:pPr>
            <a:r>
              <a:t/>
            </a:r>
            <a:endParaRPr/>
          </a:p>
          <a:p>
            <a:pPr rtl="0">
              <a:spcBef>
                <a:spcPts val="0"/>
              </a:spcBef>
              <a:buNone/>
            </a:pPr>
            <a:r>
              <a:rPr lang="en"/>
              <a:t>Note: It would be nice to write compareTo using just:</a:t>
            </a:r>
          </a:p>
          <a:p>
            <a:pPr rtl="0">
              <a:spcBef>
                <a:spcPts val="0"/>
              </a:spcBef>
              <a:buNone/>
            </a:pPr>
            <a:r>
              <a:t/>
            </a:r>
            <a:endParaRPr/>
          </a:p>
          <a:p>
            <a:pPr rtl="0">
              <a:spcBef>
                <a:spcPts val="0"/>
              </a:spcBef>
              <a:buNone/>
            </a:pPr>
            <a:r>
              <a:rPr lang="en"/>
              <a:t>    return area() - s.area()</a:t>
            </a:r>
          </a:p>
          <a:p>
            <a:pPr rtl="0">
              <a:spcBef>
                <a:spcPts val="0"/>
              </a:spcBef>
              <a:buNone/>
            </a:pPr>
            <a:r>
              <a:t/>
            </a:r>
            <a:endParaRPr/>
          </a:p>
          <a:p>
            <a:pPr rtl="0">
              <a:spcBef>
                <a:spcPts val="0"/>
              </a:spcBef>
              <a:buNone/>
            </a:pPr>
            <a:r>
              <a:rPr lang="en"/>
              <a:t>but the expression is a double. And if we try to cast it to an int, using</a:t>
            </a:r>
          </a:p>
          <a:p>
            <a:pPr rtl="0">
              <a:spcBef>
                <a:spcPts val="0"/>
              </a:spcBef>
              <a:buNone/>
            </a:pPr>
            <a:r>
              <a:t/>
            </a:r>
            <a:endParaRPr/>
          </a:p>
          <a:p>
            <a:pPr rtl="0" lvl="0">
              <a:spcBef>
                <a:spcPts val="0"/>
              </a:spcBef>
              <a:buNone/>
            </a:pPr>
            <a:r>
              <a:rPr lang="en"/>
              <a:t>   </a:t>
            </a:r>
            <a:r>
              <a:rPr lang="en">
                <a:solidFill>
                  <a:schemeClr val="dk1"/>
                </a:solidFill>
              </a:rPr>
              <a:t>return (int)(area() - s.area());</a:t>
            </a:r>
          </a:p>
          <a:p>
            <a:pPr rtl="0" lvl="0">
              <a:spcBef>
                <a:spcPts val="0"/>
              </a:spcBef>
              <a:buNone/>
            </a:pPr>
            <a:r>
              <a:t/>
            </a:r>
            <a:endParaRPr>
              <a:solidFill>
                <a:schemeClr val="dk1"/>
              </a:solidFill>
            </a:endParaRPr>
          </a:p>
          <a:p>
            <a:pPr rtl="0" lvl="0">
              <a:spcBef>
                <a:spcPts val="0"/>
              </a:spcBef>
              <a:buClr>
                <a:schemeClr val="dk1"/>
              </a:buClr>
              <a:buSzPct val="100000"/>
              <a:buFont typeface="Arial"/>
              <a:buNone/>
            </a:pPr>
            <a:r>
              <a:rPr lang="en">
                <a:solidFill>
                  <a:schemeClr val="dk1"/>
                </a:solidFill>
              </a:rPr>
              <a:t>it doesn’t give the right answer is the area different is between -1 and 1 (non-inclusive).</a:t>
            </a:r>
          </a:p>
          <a:p>
            <a:pPr rtl="0" lvl="0">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2" name="Shape 272"/>
        <p:cNvGrpSpPr/>
        <p:nvPr/>
      </p:nvGrpSpPr>
      <p:grpSpPr>
        <a:xfrm>
          <a:off y="0" x="0"/>
          <a:ext cy="0" cx="0"/>
          <a:chOff y="0" x="0"/>
          <a:chExt cy="0" cx="0"/>
        </a:xfrm>
      </p:grpSpPr>
      <p:sp>
        <p:nvSpPr>
          <p:cNvPr id="273" name="Shape 27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74" name="Shape 27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t/>
            </a:r>
            <a:endParaRPr/>
          </a:p>
          <a:p>
            <a:pPr rtl="0" lvl="0">
              <a:spcBef>
                <a:spcPts val="0"/>
              </a:spcBef>
              <a:buNone/>
            </a:pPr>
            <a:r>
              <a:rPr lang="en"/>
              <a:t>All 110 very diverse/different classes that implement Comparable just need to use one method! (Arrays.sort)</a:t>
            </a:r>
          </a:p>
          <a:p>
            <a:pPr rtl="0" lvl="0">
              <a:spcBef>
                <a:spcPts val="0"/>
              </a:spcBef>
              <a:buNone/>
            </a:pPr>
            <a:r>
              <a:rPr lang="en"/>
              <a:t>Interfaces stop us from needlessly writing 110 different sort implementations! If YOUR class C (say) implements Comparable,</a:t>
            </a:r>
          </a:p>
          <a:p>
            <a:pPr rtl="0" lvl="0">
              <a:spcBef>
                <a:spcPts val="0"/>
              </a:spcBef>
              <a:buNone/>
            </a:pPr>
            <a:r>
              <a:rPr lang="en"/>
              <a:t>thus providing a method that gives an ordering to objects of the class, you can use Arrays.sort to sort arrays C[].</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0" name="Shape 280"/>
        <p:cNvGrpSpPr/>
        <p:nvPr/>
      </p:nvGrpSpPr>
      <p:grpSpPr>
        <a:xfrm>
          <a:off y="0" x="0"/>
          <a:ext cy="0" cx="0"/>
          <a:chOff y="0" x="0"/>
          <a:chExt cy="0" cx="0"/>
        </a:xfrm>
      </p:grpSpPr>
      <p:sp>
        <p:nvSpPr>
          <p:cNvPr id="281" name="Shape 28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82" name="Shape 28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Because of interfaces, we need </a:t>
            </a:r>
            <a:r>
              <a:rPr lang="en">
                <a:solidFill>
                  <a:schemeClr val="dk1"/>
                </a:solidFill>
              </a:rPr>
              <a:t>only </a:t>
            </a:r>
            <a:r>
              <a:rPr lang="en"/>
              <a:t>one sort method, which just relies on compareTo. </a:t>
            </a:r>
          </a:p>
          <a:p>
            <a:pPr rtl="0" lvl="0">
              <a:spcBef>
                <a:spcPts val="0"/>
              </a:spcBef>
              <a:buNone/>
            </a:pPr>
            <a:r>
              <a:rPr lang="en"/>
              <a:t>As long as Arrays.sort can cast elements to type Comparable, it can reliably call method compareTo.</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8" name="Shape 288"/>
        <p:cNvGrpSpPr/>
        <p:nvPr/>
      </p:nvGrpSpPr>
      <p:grpSpPr>
        <a:xfrm>
          <a:off y="0" x="0"/>
          <a:ext cy="0" cx="0"/>
          <a:chOff y="0" x="0"/>
          <a:chExt cy="0" cx="0"/>
        </a:xfrm>
      </p:grpSpPr>
      <p:sp>
        <p:nvSpPr>
          <p:cNvPr id="289" name="Shape 28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90" name="Shape 290"/>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Because of interfaces, we need </a:t>
            </a:r>
            <a:r>
              <a:rPr lang="en">
                <a:solidFill>
                  <a:schemeClr val="dk1"/>
                </a:solidFill>
              </a:rPr>
              <a:t>only </a:t>
            </a:r>
            <a:r>
              <a:rPr lang="en"/>
              <a:t>one sort method, which just relies on compareTo. </a:t>
            </a:r>
          </a:p>
          <a:p>
            <a:pPr rtl="0" lvl="0">
              <a:spcBef>
                <a:spcPts val="0"/>
              </a:spcBef>
              <a:buNone/>
            </a:pPr>
            <a:r>
              <a:rPr lang="en"/>
              <a:t>As long as Arrays.sort can cast elements to type Comparable, it can reliably call method compareTo.</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8" name="Shape 298"/>
        <p:cNvGrpSpPr/>
        <p:nvPr/>
      </p:nvGrpSpPr>
      <p:grpSpPr>
        <a:xfrm>
          <a:off y="0" x="0"/>
          <a:ext cy="0" cx="0"/>
          <a:chOff y="0" x="0"/>
          <a:chExt cy="0" cx="0"/>
        </a:xfrm>
      </p:grpSpPr>
      <p:sp>
        <p:nvSpPr>
          <p:cNvPr id="299" name="Shape 29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00" name="Shape 300"/>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sz="1200" lang="en">
                <a:solidFill>
                  <a:schemeClr val="dk1"/>
                </a:solidFill>
              </a:rPr>
              <a:t>(If you have time) go through the points in the context of the previous examples of Humans/whistlers and shapes.</a:t>
            </a:r>
          </a:p>
          <a:p>
            <a:pPr rtl="0">
              <a:spcBef>
                <a:spcPts val="0"/>
              </a:spcBef>
              <a:buNone/>
            </a:pPr>
            <a:r>
              <a:t/>
            </a:r>
            <a:endParaRPr sz="1200">
              <a:solidFill>
                <a:schemeClr val="dk1"/>
              </a:solidFill>
            </a:endParaRPr>
          </a:p>
          <a:p>
            <a:pPr rtl="0">
              <a:spcBef>
                <a:spcPts val="0"/>
              </a:spcBef>
              <a:buNone/>
            </a:pPr>
            <a:r>
              <a:t/>
            </a:r>
            <a:endParaRPr sz="1200">
              <a:solidFill>
                <a:schemeClr val="dk1"/>
              </a:solidFill>
            </a:endParaRPr>
          </a:p>
          <a:p>
            <a:pPr rtl="0">
              <a:spcBef>
                <a:spcPts val="0"/>
              </a:spcBef>
              <a:buNone/>
            </a:pPr>
            <a:r>
              <a:rPr sz="1200" lang="en">
                <a:solidFill>
                  <a:schemeClr val="dk1"/>
                </a:solidFill>
              </a:rPr>
              <a:t>Software Engineering:</a:t>
            </a:r>
          </a:p>
          <a:p>
            <a:pPr rtl="0" lvl="0" indent="-304800" marL="457200">
              <a:spcBef>
                <a:spcPts val="0"/>
              </a:spcBef>
              <a:buClr>
                <a:schemeClr val="dk1"/>
              </a:buClr>
              <a:buSzPct val="100000"/>
              <a:buFont typeface="Arial"/>
              <a:buChar char="-"/>
            </a:pPr>
            <a:r>
              <a:rPr sz="1200" lang="en">
                <a:solidFill>
                  <a:schemeClr val="dk1"/>
                </a:solidFill>
              </a:rPr>
              <a:t>specify and enforce boundaries between different parts of a team project</a:t>
            </a:r>
          </a:p>
          <a:p>
            <a:pPr rtl="0">
              <a:spcBef>
                <a:spcPts val="0"/>
              </a:spcBef>
              <a:buNone/>
            </a:pPr>
            <a:r>
              <a:t/>
            </a:r>
            <a:endParaRPr sz="1200">
              <a:solidFill>
                <a:schemeClr val="dk1"/>
              </a:solidFill>
            </a:endParaRPr>
          </a:p>
          <a:p>
            <a:pPr lvl="0">
              <a:spcBef>
                <a:spcPts val="0"/>
              </a:spcBef>
              <a:buNone/>
            </a:pPr>
            <a:r>
              <a:rPr sz="1200" lang="en">
                <a:solidFill>
                  <a:schemeClr val="dk1"/>
                </a:solidFill>
              </a:rPr>
              <a:t>Because they will have had some exposure to Lists, you can say that if they implement the List&lt;T&gt; interface, it allows a user to have a guarantee that their list implementation will have those List methods. It doesn’t say anything about the implementation (backing array vs. objects and pointers). It just needs to satisfy the specification. Else, there will be a compiler error.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1" name="Shape 61"/>
        <p:cNvGrpSpPr/>
        <p:nvPr/>
      </p:nvGrpSpPr>
      <p:grpSpPr>
        <a:xfrm>
          <a:off y="0" x="0"/>
          <a:ext cy="0" cx="0"/>
          <a:chOff y="0" x="0"/>
          <a:chExt cy="0" cx="0"/>
        </a:xfrm>
      </p:grpSpPr>
      <p:sp>
        <p:nvSpPr>
          <p:cNvPr id="62" name="Shape 6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3" name="Shape 63"/>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04800" marL="457200">
              <a:spcBef>
                <a:spcPts val="0"/>
              </a:spcBef>
              <a:buClr>
                <a:srgbClr val="000000"/>
              </a:buClr>
              <a:buSzPct val="100000"/>
              <a:buFont typeface="Arial"/>
              <a:buChar char="●"/>
            </a:pPr>
            <a:r>
              <a:rPr sz="1200" lang="en"/>
              <a:t>Show them the code and how each of the subclasses have an </a:t>
            </a:r>
            <a:r>
              <a:rPr b="1" sz="1200" lang="en">
                <a:solidFill>
                  <a:srgbClr val="1155CC"/>
                </a:solidFill>
                <a:latin typeface="Courier New"/>
                <a:ea typeface="Courier New"/>
                <a:cs typeface="Courier New"/>
                <a:sym typeface="Courier New"/>
              </a:rPr>
              <a:t>area</a:t>
            </a:r>
            <a:r>
              <a:rPr sz="1200" lang="en"/>
              <a:t> method</a:t>
            </a:r>
          </a:p>
          <a:p>
            <a:pPr rtl="0" lvl="1" indent="-304800" marL="914400">
              <a:spcBef>
                <a:spcPts val="0"/>
              </a:spcBef>
              <a:buClr>
                <a:srgbClr val="000000"/>
              </a:buClr>
              <a:buSzPct val="100000"/>
              <a:buFont typeface="Courier New"/>
              <a:buChar char="o"/>
            </a:pPr>
            <a:r>
              <a:rPr sz="1200" lang="en"/>
              <a:t>but not in superclass Shape</a:t>
            </a:r>
          </a:p>
          <a:p>
            <a:pPr rtl="0" lvl="0" indent="-304800" marL="457200">
              <a:spcBef>
                <a:spcPts val="0"/>
              </a:spcBef>
              <a:buClr>
                <a:srgbClr val="000000"/>
              </a:buClr>
              <a:buSzPct val="100000"/>
              <a:buFont typeface="Arial"/>
              <a:buChar char="●"/>
            </a:pPr>
            <a:r>
              <a:rPr sz="1200" lang="en"/>
              <a:t>Point out how ugly the casting makes the function</a:t>
            </a:r>
          </a:p>
          <a:p>
            <a:pPr rtl="0">
              <a:spcBef>
                <a:spcPts val="0"/>
              </a:spcBef>
              <a:buNone/>
            </a:pPr>
            <a:r>
              <a:t/>
            </a:r>
            <a:endParaRPr sz="1200"/>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private static double sumAreas(Shape[] shapes){</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int total = 0;</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for (int i = 0; i &lt; shapes.length; i++) {</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if (shapes[i] instanceof Square) {</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total += ((Square) shapes[i]).area();</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 else if (shapes[i] instanceof Triangle) {</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total += ((Triangle) shapes[i]).area();</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 else if (shapes[i] instanceof Circle) {</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total += ((Circle) shapes[i]).area();</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return total;</a:t>
            </a:r>
          </a:p>
          <a:p>
            <a:pPr rtl="0" lvl="0">
              <a:spcBef>
                <a:spcPts val="0"/>
              </a:spcBef>
              <a:buClr>
                <a:schemeClr val="dk1"/>
              </a:buClr>
              <a:buSzPct val="91666"/>
              <a:buFont typeface="Arial"/>
              <a:buNone/>
            </a:pPr>
            <a:r>
              <a:rPr sz="1200" lang="en">
                <a:solidFill>
                  <a:srgbClr val="1155CC"/>
                </a:solidFill>
                <a:latin typeface="Courier New"/>
                <a:ea typeface="Courier New"/>
                <a:cs typeface="Courier New"/>
                <a:sym typeface="Courier New"/>
              </a:rPr>
              <a:t>	}</a:t>
            </a:r>
          </a:p>
          <a:p>
            <a:pPr rtl="0" lvl="0">
              <a:spcBef>
                <a:spcPts val="0"/>
              </a:spcBef>
              <a:buNone/>
            </a:pPr>
            <a:r>
              <a:t/>
            </a:r>
            <a:endParaRPr sz="1200"/>
          </a:p>
          <a:p>
            <a:pPr rtl="0">
              <a:spcBef>
                <a:spcPts val="0"/>
              </a:spcBef>
              <a:buNone/>
            </a:pPr>
            <a:r>
              <a:t/>
            </a:r>
            <a:endParaRPr sz="1400"/>
          </a:p>
          <a:p>
            <a:pPr rtl="0">
              <a:spcBef>
                <a:spcPts val="0"/>
              </a:spcBef>
              <a:buNone/>
            </a:pPr>
            <a:r>
              <a:rPr sz="1400" lang="en"/>
              <a:t>Discussion notes regarding the function:</a:t>
            </a:r>
          </a:p>
          <a:p>
            <a:pPr rtl="0" lvl="0" indent="-304800" marL="457200">
              <a:spcBef>
                <a:spcPts val="0"/>
              </a:spcBef>
              <a:buClr>
                <a:schemeClr val="dk1"/>
              </a:buClr>
              <a:buSzPct val="100000"/>
              <a:buFont typeface="Arial"/>
              <a:buChar char="●"/>
            </a:pPr>
            <a:r>
              <a:rPr sz="1200" lang="en">
                <a:solidFill>
                  <a:schemeClr val="dk1"/>
                </a:solidFill>
              </a:rPr>
              <a:t>Not very extensible: if you try to add another subclass</a:t>
            </a:r>
          </a:p>
          <a:p>
            <a:pPr rtl="0" lvl="1" indent="-304800" marL="914400">
              <a:spcBef>
                <a:spcPts val="0"/>
              </a:spcBef>
              <a:buClr>
                <a:schemeClr val="dk1"/>
              </a:buClr>
              <a:buSzPct val="100000"/>
              <a:buFont typeface="Arial"/>
              <a:buChar char="○"/>
            </a:pPr>
            <a:r>
              <a:rPr sz="1200" lang="en">
                <a:solidFill>
                  <a:schemeClr val="dk1"/>
                </a:solidFill>
              </a:rPr>
              <a:t>All methods using Shapes need to change</a:t>
            </a:r>
          </a:p>
          <a:p>
            <a:pPr rtl="0" lvl="1" indent="-304800" marL="914400">
              <a:spcBef>
                <a:spcPts val="0"/>
              </a:spcBef>
              <a:buClr>
                <a:schemeClr val="dk1"/>
              </a:buClr>
              <a:buSzPct val="100000"/>
              <a:buFont typeface="Arial"/>
              <a:buChar char="○"/>
            </a:pPr>
            <a:r>
              <a:rPr sz="1200" lang="en">
                <a:solidFill>
                  <a:schemeClr val="dk1"/>
                </a:solidFill>
              </a:rPr>
              <a:t>Bugs appear if more subclasses are added and methods aren’t fixed</a:t>
            </a:r>
          </a:p>
          <a:p>
            <a:pPr rtl="0" lvl="0" indent="-304800" marL="457200">
              <a:spcBef>
                <a:spcPts val="0"/>
              </a:spcBef>
              <a:buClr>
                <a:schemeClr val="dk1"/>
              </a:buClr>
              <a:buSzPct val="100000"/>
              <a:buFont typeface="Arial"/>
              <a:buChar char="●"/>
            </a:pPr>
            <a:r>
              <a:rPr sz="1200" lang="en">
                <a:solidFill>
                  <a:schemeClr val="dk1"/>
                </a:solidFill>
              </a:rPr>
              <a:t>Casting is ugly, verbose, and has potential for runtime errors</a:t>
            </a:r>
          </a:p>
          <a:p>
            <a:pPr rtl="0" lvl="0" indent="-304800" marL="457200">
              <a:spcBef>
                <a:spcPts val="0"/>
              </a:spcBef>
              <a:buClr>
                <a:schemeClr val="dk1"/>
              </a:buClr>
              <a:buSzPct val="100000"/>
              <a:buFont typeface="Arial"/>
              <a:buChar char="●"/>
            </a:pPr>
            <a:r>
              <a:rPr sz="1200" lang="en">
                <a:solidFill>
                  <a:schemeClr val="dk1"/>
                </a:solidFill>
              </a:rPr>
              <a:t>Also! All different types of shapes have area, but superclass Shape doesn’t have an area method - a bit strange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0" name="Shape 70"/>
        <p:cNvGrpSpPr/>
        <p:nvPr/>
      </p:nvGrpSpPr>
      <p:grpSpPr>
        <a:xfrm>
          <a:off y="0" x="0"/>
          <a:ext cy="0" cx="0"/>
          <a:chOff y="0" x="0"/>
          <a:chExt cy="0" cx="0"/>
        </a:xfrm>
      </p:grpSpPr>
      <p:sp>
        <p:nvSpPr>
          <p:cNvPr id="71" name="Shape 7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2" name="Shape 7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600"/>
              </a:spcBef>
              <a:buClr>
                <a:schemeClr val="dk1"/>
              </a:buClr>
              <a:buSzPct val="91666"/>
              <a:buFont typeface="Arial"/>
              <a:buNone/>
            </a:pPr>
            <a:r>
              <a:rPr sz="1200" lang="en">
                <a:solidFill>
                  <a:schemeClr val="dk1"/>
                </a:solidFill>
              </a:rPr>
              <a:t>Let’s try to solve the casting problem: Ask for ideas.</a:t>
            </a:r>
          </a:p>
          <a:p>
            <a:pPr rtl="0" lvl="0">
              <a:spcBef>
                <a:spcPts val="600"/>
              </a:spcBef>
              <a:buClr>
                <a:schemeClr val="dk1"/>
              </a:buClr>
              <a:buFont typeface="Arial"/>
              <a:buNone/>
            </a:pPr>
            <a:r>
              <a:t/>
            </a:r>
            <a:endParaRPr sz="1200">
              <a:solidFill>
                <a:schemeClr val="dk1"/>
              </a:solidFill>
            </a:endParaRPr>
          </a:p>
          <a:p>
            <a:pPr rtl="0" lvl="0">
              <a:spcBef>
                <a:spcPts val="600"/>
              </a:spcBef>
              <a:buClr>
                <a:schemeClr val="dk1"/>
              </a:buClr>
              <a:buSzPct val="91666"/>
              <a:buFont typeface="Arial"/>
              <a:buNone/>
            </a:pPr>
            <a:r>
              <a:rPr sz="1200" lang="en">
                <a:solidFill>
                  <a:schemeClr val="dk1"/>
                </a:solidFill>
              </a:rPr>
              <a:t>Solve our earlier problem - makes sumAreas(..) simple and clean, but has its own host of issues:</a:t>
            </a:r>
          </a:p>
          <a:p>
            <a:pPr rtl="0" lvl="0" indent="-304800" marL="457200">
              <a:spcBef>
                <a:spcPts val="600"/>
              </a:spcBef>
              <a:buClr>
                <a:schemeClr val="dk1"/>
              </a:buClr>
              <a:buSzPct val="100000"/>
              <a:buFont typeface="Arial"/>
              <a:buChar char="●"/>
            </a:pPr>
            <a:r>
              <a:rPr sz="1200" lang="en">
                <a:solidFill>
                  <a:schemeClr val="dk1"/>
                </a:solidFill>
              </a:rPr>
              <a:t>Subclasses of Shape have to remember to override - easy to lose track of, cause bugs down the line</a:t>
            </a:r>
          </a:p>
          <a:p>
            <a:pPr rtl="0" lvl="0" indent="-304800" marL="457200">
              <a:spcBef>
                <a:spcPts val="600"/>
              </a:spcBef>
              <a:buClr>
                <a:schemeClr val="dk1"/>
              </a:buClr>
              <a:buSzPct val="100000"/>
              <a:buFont typeface="Arial"/>
              <a:buChar char="●"/>
            </a:pPr>
            <a:r>
              <a:rPr sz="1200" lang="en">
                <a:solidFill>
                  <a:schemeClr val="dk1"/>
                </a:solidFill>
              </a:rPr>
              <a:t>Shapes that aren’t subclasses have 0 area, which would normally be incorrect</a:t>
            </a:r>
          </a:p>
          <a:p>
            <a:pPr rtl="0">
              <a:spcBef>
                <a:spcPts val="0"/>
              </a:spcBef>
              <a:buNone/>
            </a:pPr>
            <a:r>
              <a:t/>
            </a:r>
            <a:endParaRPr sz="1200"/>
          </a:p>
          <a:p>
            <a:pPr rtl="0">
              <a:spcBef>
                <a:spcPts val="0"/>
              </a:spcBef>
              <a:buNone/>
            </a:pPr>
            <a:r>
              <a:rPr sz="1200" lang="en"/>
              <a:t>Now add the RuntimeException:</a:t>
            </a:r>
          </a:p>
          <a:p>
            <a:pPr rtl="0" lvl="0">
              <a:spcBef>
                <a:spcPts val="600"/>
              </a:spcBef>
              <a:buClr>
                <a:schemeClr val="dk1"/>
              </a:buClr>
              <a:buSzPct val="91666"/>
              <a:buFont typeface="Arial"/>
              <a:buNone/>
            </a:pPr>
            <a:r>
              <a:rPr sz="1200" lang="en">
                <a:solidFill>
                  <a:schemeClr val="dk1"/>
                </a:solidFill>
              </a:rPr>
              <a:t>Gets even closer. Now we can’t call getArea on Shapes that aren’t subclasses.</a:t>
            </a:r>
          </a:p>
          <a:p>
            <a:pPr rtl="0" lvl="0" indent="-304800" marL="457200">
              <a:spcBef>
                <a:spcPts val="600"/>
              </a:spcBef>
              <a:buClr>
                <a:schemeClr val="dk1"/>
              </a:buClr>
              <a:buSzPct val="100000"/>
              <a:buFont typeface="Arial"/>
              <a:buChar char="●"/>
            </a:pPr>
            <a:r>
              <a:rPr sz="1200" lang="en">
                <a:solidFill>
                  <a:schemeClr val="dk1"/>
                </a:solidFill>
              </a:rPr>
              <a:t>Still, Subclasses of Shape have to remember to override - easy to lose track of, cause bugs down the line</a:t>
            </a:r>
          </a:p>
          <a:p>
            <a:pPr rtl="0" lvl="0" indent="-304800" marL="457200">
              <a:spcBef>
                <a:spcPts val="600"/>
              </a:spcBef>
              <a:buClr>
                <a:schemeClr val="dk1"/>
              </a:buClr>
              <a:buSzPct val="100000"/>
              <a:buFont typeface="Arial"/>
              <a:buChar char="●"/>
            </a:pPr>
            <a:r>
              <a:rPr sz="1200" lang="en">
                <a:solidFill>
                  <a:schemeClr val="dk1"/>
                </a:solidFill>
              </a:rPr>
              <a:t>Makes a lot more Runtime Errors - Compile Time are easier to catch and fix</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8" name="Shape 78"/>
        <p:cNvGrpSpPr/>
        <p:nvPr/>
      </p:nvGrpSpPr>
      <p:grpSpPr>
        <a:xfrm>
          <a:off y="0" x="0"/>
          <a:ext cy="0" cx="0"/>
          <a:chOff y="0" x="0"/>
          <a:chExt cy="0" cx="0"/>
        </a:xfrm>
      </p:grpSpPr>
      <p:sp>
        <p:nvSpPr>
          <p:cNvPr id="79" name="Shape 7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0" name="Shape 80"/>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t/>
            </a:r>
            <a:endParaRPr sz="14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7" name="Shape 87"/>
        <p:cNvGrpSpPr/>
        <p:nvPr/>
      </p:nvGrpSpPr>
      <p:grpSpPr>
        <a:xfrm>
          <a:off y="0" x="0"/>
          <a:ext cy="0" cx="0"/>
          <a:chOff y="0" x="0"/>
          <a:chExt cy="0" cx="0"/>
        </a:xfrm>
      </p:grpSpPr>
      <p:sp>
        <p:nvSpPr>
          <p:cNvPr id="88" name="Shape 8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9" name="Shape 8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04800" marL="457200">
              <a:spcBef>
                <a:spcPts val="600"/>
              </a:spcBef>
              <a:buClr>
                <a:schemeClr val="dk1"/>
              </a:buClr>
              <a:buSzPct val="100000"/>
              <a:buFont typeface="Arial"/>
              <a:buChar char="●"/>
            </a:pPr>
            <a:r>
              <a:rPr sz="1200" lang="en">
                <a:solidFill>
                  <a:schemeClr val="dk1"/>
                </a:solidFill>
              </a:rPr>
              <a:t>This solves our first problem - by making Shape </a:t>
            </a:r>
            <a:r>
              <a:rPr b="1" sz="1200" lang="en">
                <a:solidFill>
                  <a:srgbClr val="1155CC"/>
                </a:solidFill>
              </a:rPr>
              <a:t>abstract</a:t>
            </a:r>
            <a:r>
              <a:rPr sz="1200" lang="en">
                <a:solidFill>
                  <a:schemeClr val="dk1"/>
                </a:solidFill>
              </a:rPr>
              <a:t>, we don’t have to worry about instantiating it. Cannot create an object of class Shape because use of new-expression is illegal. So every Shape is truly a Circle, Square, Triangle, or some other subclass.</a:t>
            </a:r>
          </a:p>
          <a:p>
            <a:pPr>
              <a:spcBef>
                <a:spcPts val="0"/>
              </a:spcBef>
              <a:buNone/>
            </a:pPr>
            <a:r>
              <a:t/>
            </a:r>
            <a:endParaRP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7" name="Shape 97"/>
        <p:cNvGrpSpPr/>
        <p:nvPr/>
      </p:nvGrpSpPr>
      <p:grpSpPr>
        <a:xfrm>
          <a:off y="0" x="0"/>
          <a:ext cy="0" cx="0"/>
          <a:chOff y="0" x="0"/>
          <a:chExt cy="0" cx="0"/>
        </a:xfrm>
      </p:grpSpPr>
      <p:sp>
        <p:nvSpPr>
          <p:cNvPr id="98" name="Shape 9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9" name="Shape 9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0" marL="0">
              <a:spcBef>
                <a:spcPts val="600"/>
              </a:spcBef>
              <a:buSzPct val="100000"/>
              <a:buNone/>
            </a:pPr>
            <a:r>
              <a:rPr sz="1200" lang="en">
                <a:solidFill>
                  <a:schemeClr val="dk1"/>
                </a:solidFill>
              </a:rPr>
              <a:t>     This solves the second problem.</a:t>
            </a:r>
          </a:p>
          <a:p>
            <a:pPr rtl="0" lvl="0" indent="0" marL="228600">
              <a:spcBef>
                <a:spcPts val="600"/>
              </a:spcBef>
              <a:buSzPct val="100000"/>
              <a:buNone/>
            </a:pPr>
            <a:r>
              <a:rPr sz="1200" lang="en">
                <a:solidFill>
                  <a:schemeClr val="dk1"/>
                </a:solidFill>
              </a:rPr>
              <a:t>An abstract method must be overridden in every subclass - not doing so is a </a:t>
            </a:r>
            <a:r>
              <a:rPr b="1" sz="1200" lang="en">
                <a:solidFill>
                  <a:schemeClr val="dk1"/>
                </a:solidFill>
              </a:rPr>
              <a:t>compile time</a:t>
            </a:r>
            <a:r>
              <a:rPr sz="1200" lang="en">
                <a:solidFill>
                  <a:schemeClr val="dk1"/>
                </a:solidFill>
              </a:rPr>
              <a:t> error --program us illegal.</a:t>
            </a:r>
          </a:p>
          <a:p>
            <a:pPr rtl="0" lvl="0" indent="-228600" marL="457200">
              <a:spcBef>
                <a:spcPts val="600"/>
              </a:spcBef>
              <a:buSzPct val="100000"/>
              <a:buNone/>
            </a:pPr>
            <a:r>
              <a:rPr sz="1200" lang="en">
                <a:solidFill>
                  <a:schemeClr val="dk1"/>
                </a:solidFill>
              </a:rPr>
              <a:t>An abstract method doesn’t have a body - just method header then semicolon.</a:t>
            </a:r>
          </a:p>
          <a:p>
            <a:pPr rtl="0" lvl="0">
              <a:spcBef>
                <a:spcPts val="0"/>
              </a:spcBef>
              <a:buNone/>
            </a:pPr>
            <a:r>
              <a:t/>
            </a:r>
            <a:endParaRPr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4" name="Shape 104"/>
        <p:cNvGrpSpPr/>
        <p:nvPr/>
      </p:nvGrpSpPr>
      <p:grpSpPr>
        <a:xfrm>
          <a:off y="0" x="0"/>
          <a:ext cy="0" cx="0"/>
          <a:chOff y="0" x="0"/>
          <a:chExt cy="0" cx="0"/>
        </a:xfrm>
      </p:grpSpPr>
      <p:sp>
        <p:nvSpPr>
          <p:cNvPr id="105" name="Shape 10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6" name="Shape 106"/>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Make Shape abstract, the problem of area() is now solved</a:t>
            </a:r>
          </a:p>
          <a:p>
            <a:pPr rtl="0">
              <a:spcBef>
                <a:spcPts val="0"/>
              </a:spcBef>
              <a:buNone/>
            </a:pPr>
            <a:r>
              <a:rPr lang="en"/>
              <a:t>Go back and make the first demo look a lot cleaner.</a:t>
            </a:r>
          </a:p>
          <a:p>
            <a:pPr rtl="0">
              <a:spcBef>
                <a:spcPts val="0"/>
              </a:spcBef>
              <a:buNone/>
            </a:pPr>
            <a:r>
              <a:t/>
            </a:r>
            <a:endParaRPr/>
          </a:p>
          <a:p>
            <a:pPr rtl="0">
              <a:spcBef>
                <a:spcPts val="0"/>
              </a:spcBef>
              <a:buNone/>
            </a:pPr>
            <a:r>
              <a:rPr lang="en"/>
              <a:t>Note: You don’t have to go over those bullet points, the next slide handles them for emphasis.</a:t>
            </a:r>
          </a:p>
          <a:p>
            <a:pPr rtl="0">
              <a:spcBef>
                <a:spcPts val="0"/>
              </a:spcBef>
              <a:buNone/>
            </a:pPr>
            <a:r>
              <a:t/>
            </a:r>
            <a:endParaRP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import java.util.Arrays;</a:t>
            </a:r>
          </a:p>
          <a:p>
            <a:pPr rtl="0" lvl="0">
              <a:spcBef>
                <a:spcPts val="0"/>
              </a:spcBef>
              <a:buClr>
                <a:schemeClr val="dk1"/>
              </a:buClr>
              <a:buFont typeface="Arial"/>
              <a:buNone/>
            </a:pPr>
            <a:r>
              <a:t/>
            </a:r>
            <a:endParaRPr>
              <a:solidFill>
                <a:srgbClr val="1155CC"/>
              </a:solidFill>
              <a:latin typeface="Courier New"/>
              <a:ea typeface="Courier New"/>
              <a:cs typeface="Courier New"/>
              <a:sym typeface="Courier New"/>
            </a:endParaRPr>
          </a:p>
          <a:p>
            <a:pPr rtl="0" lvl="0">
              <a:spcBef>
                <a:spcPts val="0"/>
              </a:spcBef>
              <a:buClr>
                <a:schemeClr val="dk1"/>
              </a:buClr>
              <a:buFont typeface="Arial"/>
              <a:buNone/>
            </a:pPr>
            <a:r>
              <a:t/>
            </a:r>
            <a:endParaRPr>
              <a:solidFill>
                <a:srgbClr val="1155CC"/>
              </a:solidFill>
              <a:latin typeface="Courier New"/>
              <a:ea typeface="Courier New"/>
              <a:cs typeface="Courier New"/>
              <a:sym typeface="Courier New"/>
            </a:endParaRP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public abstract class Shape implements Comparable&lt;Shape&gt;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private int x;</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private int y;</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 Constructor: a shape with bounding box top left  (x, y).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public Shape(int x, int y)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this.x= x;</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this.y= y;</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 = area of this Shape.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public abstract double area();</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 = &lt; 0, 0, or &gt; 0 depending on whether this Shape's</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 area is smaller, than, equal to, or grater than s's area*/</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public @Override int compareTo(Shape s)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double diff= area() - s.area();</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return (diff == 0 ? 0 : diff &lt; 0 ? -1 : +1);</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 = repr of this Shape, giving its position.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public String toString()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return "(" + x + ", " + y +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 Method main to test things.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public static void main(String[] args) {</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Shape[] shapes= new Shape[5];</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shapes[0]= new Circle(3, 4, 2);</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shapes[1]= new Circle(1, 2, 15);</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shapes[2]= new Square(0, 0, 20);</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shapes[3]= new Square(0, 0, 5);</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shapes[4]= new Square(0, 0, 2);</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System.out.println("unsorted: " + Arrays.toString(shapes));</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Arrays.sort(shapes);</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System.out.println("  sorted: " + Arrays.toString(shapes));</a:t>
            </a: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   }</a:t>
            </a:r>
          </a:p>
          <a:p>
            <a:pPr rtl="0" lvl="0">
              <a:spcBef>
                <a:spcPts val="0"/>
              </a:spcBef>
              <a:buClr>
                <a:schemeClr val="dk1"/>
              </a:buClr>
              <a:buFont typeface="Arial"/>
              <a:buNone/>
            </a:pPr>
            <a:r>
              <a:t/>
            </a:r>
            <a:endParaRPr>
              <a:solidFill>
                <a:srgbClr val="1155CC"/>
              </a:solidFill>
              <a:latin typeface="Courier New"/>
              <a:ea typeface="Courier New"/>
              <a:cs typeface="Courier New"/>
              <a:sym typeface="Courier New"/>
            </a:endParaRPr>
          </a:p>
          <a:p>
            <a:pPr rtl="0" lvl="0">
              <a:spcBef>
                <a:spcPts val="0"/>
              </a:spcBef>
              <a:buClr>
                <a:schemeClr val="dk1"/>
              </a:buClr>
              <a:buFont typeface="Arial"/>
              <a:buNone/>
            </a:pPr>
            <a:r>
              <a:t/>
            </a:r>
            <a:endParaRPr>
              <a:solidFill>
                <a:srgbClr val="1155CC"/>
              </a:solidFill>
              <a:latin typeface="Courier New"/>
              <a:ea typeface="Courier New"/>
              <a:cs typeface="Courier New"/>
              <a:sym typeface="Courier New"/>
            </a:endParaRPr>
          </a:p>
          <a:p>
            <a:pPr rtl="0" lvl="0">
              <a:spcBef>
                <a:spcPts val="0"/>
              </a:spcBef>
              <a:buClr>
                <a:schemeClr val="dk1"/>
              </a:buClr>
              <a:buSzPct val="100000"/>
              <a:buFont typeface="Arial"/>
              <a:buNone/>
            </a:pPr>
            <a:r>
              <a:rPr lang="en">
                <a:solidFill>
                  <a:srgbClr val="1155CC"/>
                </a:solidFill>
                <a:latin typeface="Courier New"/>
                <a:ea typeface="Courier New"/>
                <a:cs typeface="Courier New"/>
                <a:sym typeface="Courier New"/>
              </a:rPr>
              <a:t>}</a:t>
            </a:r>
          </a:p>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1" name="Shape 111"/>
        <p:cNvGrpSpPr/>
        <p:nvPr/>
      </p:nvGrpSpPr>
      <p:grpSpPr>
        <a:xfrm>
          <a:off y="0" x="0"/>
          <a:ext cy="0" cx="0"/>
          <a:chOff y="0" x="0"/>
          <a:chExt cy="0" cx="0"/>
        </a:xfrm>
      </p:grpSpPr>
      <p:sp>
        <p:nvSpPr>
          <p:cNvPr id="112" name="Shape 11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3" name="Shape 113"/>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Why? Java requires this so that the following doesn’t happen.</a:t>
            </a:r>
          </a:p>
          <a:p>
            <a:pPr rtl="0" lvl="0" indent="-317500" marL="457200">
              <a:spcBef>
                <a:spcPts val="0"/>
              </a:spcBef>
              <a:buClr>
                <a:srgbClr val="000000"/>
              </a:buClr>
              <a:buSzPct val="127272"/>
              <a:buFont typeface="Arial"/>
              <a:buAutoNum type="arabicPeriod"/>
            </a:pPr>
            <a:r>
              <a:rPr lang="en"/>
              <a:t>If subclasses didn’t override the abstract method, we could have a situation where the method gets called but it has no implementation to use</a:t>
            </a:r>
          </a:p>
          <a:p>
            <a:pPr rtl="0" lvl="0" indent="-317500" marL="457200">
              <a:spcBef>
                <a:spcPts val="0"/>
              </a:spcBef>
              <a:buClr>
                <a:srgbClr val="000000"/>
              </a:buClr>
              <a:buSzPct val="127272"/>
              <a:buFont typeface="Arial"/>
              <a:buAutoNum type="arabicPeriod"/>
            </a:pPr>
            <a:r>
              <a:rPr lang="en"/>
              <a:t>If we could instantiate an object of an abstract class and tried to call one of the abstract methods, it would have no implementation to use</a:t>
            </a: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y="0" x="0"/>
          <a:ext cy="0" cx="0"/>
          <a:chOff y="0" x="0"/>
          <a:chExt cy="0" cx="0"/>
        </a:xfrm>
      </p:grpSpPr>
      <p:sp>
        <p:nvSpPr>
          <p:cNvPr id="10" name="Shape 10"/>
          <p:cNvSpPr txBox="1"/>
          <p:nvPr>
            <p:ph type="ctrTitle"/>
          </p:nvPr>
        </p:nvSpPr>
        <p:spPr>
          <a:xfrm>
            <a:off y="563759" x="457200"/>
            <a:ext cy="3009600" cx="8229600"/>
          </a:xfrm>
          <a:prstGeom prst="rect">
            <a:avLst/>
          </a:prstGeom>
        </p:spPr>
        <p:txBody>
          <a:bodyPr bIns="91425" rIns="91425" lIns="91425" t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p:txBody>
      </p:sp>
      <p:sp>
        <p:nvSpPr>
          <p:cNvPr id="11" name="Shape 11"/>
          <p:cNvSpPr txBox="1"/>
          <p:nvPr>
            <p:ph idx="1" type="subTitle"/>
          </p:nvPr>
        </p:nvSpPr>
        <p:spPr>
          <a:xfrm>
            <a:off y="3716392" x="457200"/>
            <a:ext cy="1232699" cx="8229600"/>
          </a:xfrm>
          <a:prstGeom prst="rect">
            <a:avLst/>
          </a:prstGeom>
        </p:spPr>
        <p:txBody>
          <a:bodyPr bIns="91425" rIns="91425" lIns="91425" t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p:txBody>
      </p:sp>
      <p:cxnSp>
        <p:nvCxnSpPr>
          <p:cNvPr id="12" name="Shape 12"/>
          <p:cNvCxnSpPr/>
          <p:nvPr/>
        </p:nvCxnSpPr>
        <p:spPr>
          <a:xfrm>
            <a:off y="411479" x="457200"/>
            <a:ext cy="0" cx="8229600"/>
          </a:xfrm>
          <a:prstGeom prst="straightConnector1">
            <a:avLst/>
          </a:prstGeom>
          <a:noFill/>
          <a:ln w="57150" cap="flat">
            <a:solidFill>
              <a:schemeClr val="accent1"/>
            </a:solidFill>
            <a:prstDash val="solid"/>
            <a:round/>
            <a:headEnd w="med" len="med" type="none"/>
            <a:tailEnd w="med" len="med" type="none"/>
          </a:ln>
        </p:spPr>
      </p:cxnSp>
      <p:cxnSp>
        <p:nvCxnSpPr>
          <p:cNvPr id="13" name="Shape 13"/>
          <p:cNvCxnSpPr/>
          <p:nvPr/>
        </p:nvCxnSpPr>
        <p:spPr>
          <a:xfrm>
            <a:off y="3633382" x="457200"/>
            <a:ext cy="0" cx="8229600"/>
          </a:xfrm>
          <a:prstGeom prst="straightConnector1">
            <a:avLst/>
          </a:prstGeom>
          <a:noFill/>
          <a:ln w="57150" cap="flat">
            <a:solidFill>
              <a:schemeClr val="accent1"/>
            </a:solidFill>
            <a:prstDash val="solid"/>
            <a:round/>
            <a:headEnd w="med" len="med" type="none"/>
            <a:tailEnd w="med" len="med" type="none"/>
          </a:ln>
        </p:spPr>
      </p:cxnSp>
      <p:sp>
        <p:nvSpPr>
          <p:cNvPr id="14" name="Shape 14"/>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5" name="Shape 15"/>
        <p:cNvGrpSpPr/>
        <p:nvPr/>
      </p:nvGrpSpPr>
      <p:grpSpPr>
        <a:xfrm>
          <a:off y="0" x="0"/>
          <a:ext cy="0" cx="0"/>
          <a:chOff y="0" x="0"/>
          <a:chExt cy="0" cx="0"/>
        </a:xfrm>
      </p:grpSpPr>
      <p:sp>
        <p:nvSpPr>
          <p:cNvPr id="16" name="Shape 16"/>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17" name="Shape 17"/>
          <p:cNvSpPr txBox="1"/>
          <p:nvPr>
            <p:ph idx="1" type="body"/>
          </p:nvPr>
        </p:nvSpPr>
        <p:spPr>
          <a:xfrm>
            <a:off y="1200150" x="457200"/>
            <a:ext cy="3725699"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18" name="Shape 18"/>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19" name="Shape 19"/>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y="0" x="0"/>
          <a:ext cy="0" cx="0"/>
          <a:chOff y="0" x="0"/>
          <a:chExt cy="0" cx="0"/>
        </a:xfrm>
      </p:grpSpPr>
      <p:sp>
        <p:nvSpPr>
          <p:cNvPr id="21" name="Shape 21"/>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22" name="Shape 22"/>
          <p:cNvSpPr txBox="1"/>
          <p:nvPr>
            <p:ph idx="1" type="body"/>
          </p:nvPr>
        </p:nvSpPr>
        <p:spPr>
          <a:xfrm>
            <a:off y="1200150" x="457200"/>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3" name="Shape 23"/>
          <p:cNvSpPr txBox="1"/>
          <p:nvPr>
            <p:ph idx="2" type="body"/>
          </p:nvPr>
        </p:nvSpPr>
        <p:spPr>
          <a:xfrm>
            <a:off y="1200150" x="4692273"/>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4" name="Shape 24"/>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25" name="Shape 25"/>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y="0" x="0"/>
          <a:ext cy="0" cx="0"/>
          <a:chOff y="0" x="0"/>
          <a:chExt cy="0" cx="0"/>
        </a:xfrm>
      </p:grpSpPr>
      <p:sp>
        <p:nvSpPr>
          <p:cNvPr id="27" name="Shape 27"/>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8" name="Shape 28"/>
          <p:cNvCxnSpPr/>
          <p:nvPr/>
        </p:nvCxnSpPr>
        <p:spPr>
          <a:xfrm>
            <a:off y="1143000" x="457200"/>
            <a:ext cy="0" cx="8229600"/>
          </a:xfrm>
          <a:prstGeom prst="straightConnector1">
            <a:avLst/>
          </a:prstGeom>
          <a:noFill/>
          <a:ln w="50800" cap="flat">
            <a:solidFill>
              <a:schemeClr val="accent1"/>
            </a:solidFill>
            <a:prstDash val="solid"/>
            <a:round/>
            <a:headEnd w="med" len="med" type="none"/>
            <a:tailEnd w="med" len="med" type="none"/>
          </a:ln>
        </p:spPr>
      </p:cxnSp>
      <p:sp>
        <p:nvSpPr>
          <p:cNvPr id="29" name="Shape 29"/>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0" name="Shape 30"/>
        <p:cNvGrpSpPr/>
        <p:nvPr/>
      </p:nvGrpSpPr>
      <p:grpSpPr>
        <a:xfrm>
          <a:off y="0" x="0"/>
          <a:ext cy="0" cx="0"/>
          <a:chOff y="0" x="0"/>
          <a:chExt cy="0" cx="0"/>
        </a:xfrm>
      </p:grpSpPr>
      <p:sp>
        <p:nvSpPr>
          <p:cNvPr id="31" name="Shape 31"/>
          <p:cNvSpPr txBox="1"/>
          <p:nvPr>
            <p:ph idx="1" type="body"/>
          </p:nvPr>
        </p:nvSpPr>
        <p:spPr>
          <a:xfrm>
            <a:off y="4406309" x="457200"/>
            <a:ext cy="519599" cx="8229600"/>
          </a:xfrm>
          <a:prstGeom prst="rect">
            <a:avLst/>
          </a:prstGeom>
        </p:spPr>
        <p:txBody>
          <a:bodyPr bIns="91425" rIns="91425" lIns="91425" tIns="91425" anchor="t" anchorCtr="0"/>
          <a:lstStyle>
            <a:lvl1pPr algn="ctr">
              <a:spcBef>
                <a:spcPts val="0"/>
              </a:spcBef>
              <a:buSzPct val="100000"/>
              <a:buNone/>
              <a:defRPr sz="1800"/>
            </a:lvl1pPr>
          </a:lstStyle>
          <a:p/>
        </p:txBody>
      </p:sp>
      <p:cxnSp>
        <p:nvCxnSpPr>
          <p:cNvPr id="32" name="Shape 32"/>
          <p:cNvCxnSpPr/>
          <p:nvPr/>
        </p:nvCxnSpPr>
        <p:spPr>
          <a:xfrm>
            <a:off y="4317760" x="457200"/>
            <a:ext cy="0" cx="8229600"/>
          </a:xfrm>
          <a:prstGeom prst="straightConnector1">
            <a:avLst/>
          </a:prstGeom>
          <a:noFill/>
          <a:ln w="50800" cap="flat">
            <a:solidFill>
              <a:schemeClr val="lt2"/>
            </a:solidFill>
            <a:prstDash val="solid"/>
            <a:round/>
            <a:headEnd w="med" len="med" type="none"/>
            <a:tailEnd w="med" len="med" type="none"/>
          </a:ln>
        </p:spPr>
      </p:cxnSp>
      <p:sp>
        <p:nvSpPr>
          <p:cNvPr id="33" name="Shape 33"/>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4" name="Shape 34"/>
        <p:cNvGrpSpPr/>
        <p:nvPr/>
      </p:nvGrpSpPr>
      <p:grpSpPr>
        <a:xfrm>
          <a:off y="0" x="0"/>
          <a:ext cy="0" cx="0"/>
          <a:chOff y="0" x="0"/>
          <a:chExt cy="0" cx="0"/>
        </a:xfrm>
      </p:grpSpPr>
      <p:cxnSp>
        <p:nvCxnSpPr>
          <p:cNvPr id="35" name="Shape 35"/>
          <p:cNvCxnSpPr/>
          <p:nvPr/>
        </p:nvCxnSpPr>
        <p:spPr>
          <a:xfrm>
            <a:off y="113139" x="457200"/>
            <a:ext cy="0" cx="8229600"/>
          </a:xfrm>
          <a:prstGeom prst="straightConnector1">
            <a:avLst/>
          </a:prstGeom>
          <a:noFill/>
          <a:ln w="50800" cap="flat">
            <a:solidFill>
              <a:schemeClr val="lt2"/>
            </a:solidFill>
            <a:prstDash val="solid"/>
            <a:round/>
            <a:headEnd w="med" len="med" type="none"/>
            <a:tailEnd w="med" len="med" type="none"/>
          </a:ln>
        </p:spPr>
      </p:cxnSp>
      <p:sp>
        <p:nvSpPr>
          <p:cNvPr id="36" name="Shape 36"/>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3.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b" anchorCtr="0"/>
          <a:lstStyle>
            <a:lvl1pPr>
              <a:spcBef>
                <a:spcPts val="0"/>
              </a:spcBef>
              <a:buClr>
                <a:schemeClr val="accent1"/>
              </a:buClr>
              <a:buSzPct val="100000"/>
              <a:buNone/>
              <a:defRPr b="1" sz="3600">
                <a:solidFill>
                  <a:schemeClr val="accent1"/>
                </a:solidFill>
              </a:defRPr>
            </a:lvl1pPr>
            <a:lvl2pPr>
              <a:spcBef>
                <a:spcPts val="0"/>
              </a:spcBef>
              <a:buClr>
                <a:schemeClr val="accent1"/>
              </a:buClr>
              <a:buSzPct val="100000"/>
              <a:buNone/>
              <a:defRPr b="1" sz="3600">
                <a:solidFill>
                  <a:schemeClr val="accent1"/>
                </a:solidFill>
              </a:defRPr>
            </a:lvl2pPr>
            <a:lvl3pPr>
              <a:spcBef>
                <a:spcPts val="0"/>
              </a:spcBef>
              <a:buClr>
                <a:schemeClr val="accent1"/>
              </a:buClr>
              <a:buSzPct val="100000"/>
              <a:buNone/>
              <a:defRPr b="1" sz="3600">
                <a:solidFill>
                  <a:schemeClr val="accent1"/>
                </a:solidFill>
              </a:defRPr>
            </a:lvl3pPr>
            <a:lvl4pPr>
              <a:spcBef>
                <a:spcPts val="0"/>
              </a:spcBef>
              <a:buClr>
                <a:schemeClr val="accent1"/>
              </a:buClr>
              <a:buSzPct val="100000"/>
              <a:buNone/>
              <a:defRPr b="1" sz="3600">
                <a:solidFill>
                  <a:schemeClr val="accent1"/>
                </a:solidFill>
              </a:defRPr>
            </a:lvl4pPr>
            <a:lvl5pPr>
              <a:spcBef>
                <a:spcPts val="0"/>
              </a:spcBef>
              <a:buClr>
                <a:schemeClr val="accent1"/>
              </a:buClr>
              <a:buSzPct val="100000"/>
              <a:buNone/>
              <a:defRPr b="1" sz="3600">
                <a:solidFill>
                  <a:schemeClr val="accent1"/>
                </a:solidFill>
              </a:defRPr>
            </a:lvl5pPr>
            <a:lvl6pPr>
              <a:spcBef>
                <a:spcPts val="0"/>
              </a:spcBef>
              <a:buClr>
                <a:schemeClr val="accent1"/>
              </a:buClr>
              <a:buSzPct val="100000"/>
              <a:buNone/>
              <a:defRPr b="1" sz="3600">
                <a:solidFill>
                  <a:schemeClr val="accent1"/>
                </a:solidFill>
              </a:defRPr>
            </a:lvl6pPr>
            <a:lvl7pPr>
              <a:spcBef>
                <a:spcPts val="0"/>
              </a:spcBef>
              <a:buClr>
                <a:schemeClr val="accent1"/>
              </a:buClr>
              <a:buSzPct val="100000"/>
              <a:buNone/>
              <a:defRPr b="1" sz="3600">
                <a:solidFill>
                  <a:schemeClr val="accent1"/>
                </a:solidFill>
              </a:defRPr>
            </a:lvl7pPr>
            <a:lvl8pPr>
              <a:spcBef>
                <a:spcPts val="0"/>
              </a:spcBef>
              <a:buClr>
                <a:schemeClr val="accent1"/>
              </a:buClr>
              <a:buSzPct val="100000"/>
              <a:buNone/>
              <a:defRPr b="1" sz="3600">
                <a:solidFill>
                  <a:schemeClr val="accent1"/>
                </a:solidFill>
              </a:defRPr>
            </a:lvl8pPr>
            <a:lvl9pPr>
              <a:spcBef>
                <a:spcPts val="0"/>
              </a:spcBef>
              <a:buClr>
                <a:schemeClr val="accent1"/>
              </a:buClr>
              <a:buSzPct val="100000"/>
              <a:buNone/>
              <a:defRPr b="1" sz="3600">
                <a:solidFill>
                  <a:schemeClr val="accent1"/>
                </a:solidFill>
              </a:defRPr>
            </a:lvl9pPr>
          </a:lstStyle>
          <a:p/>
        </p:txBody>
      </p:sp>
      <p:sp>
        <p:nvSpPr>
          <p:cNvPr id="6" name="Shape 6"/>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cxnSp>
        <p:nvCxnSpPr>
          <p:cNvPr id="7" name="Shape 7"/>
          <p:cNvCxnSpPr/>
          <p:nvPr/>
        </p:nvCxnSpPr>
        <p:spPr>
          <a:xfrm>
            <a:off y="5023259" x="457200"/>
            <a:ext cy="0" cx="8229600"/>
          </a:xfrm>
          <a:prstGeom prst="straightConnector1">
            <a:avLst/>
          </a:prstGeom>
          <a:noFill/>
          <a:ln w="50800" cap="flat">
            <a:solidFill>
              <a:schemeClr val="lt2"/>
            </a:solidFill>
            <a:prstDash val="solid"/>
            <a:round/>
            <a:headEnd w="med" len="med" type="none"/>
            <a:tailEnd w="med" len="med" type="none"/>
          </a:ln>
        </p:spPr>
      </p:cxnSp>
      <p:sp>
        <p:nvSpPr>
          <p:cNvPr id="8" name="Shape 8"/>
          <p:cNvSpPr txBox="1"/>
          <p:nvPr>
            <p:ph idx="12" type="sldNum"/>
          </p:nvPr>
        </p:nvSpPr>
        <p:spPr>
          <a:xfrm>
            <a:off y="4749850" x="8556791"/>
            <a:ext cy="393600" cx="548699"/>
          </a:xfrm>
          <a:prstGeom prst="rect">
            <a:avLst/>
          </a:prstGeom>
          <a:noFill/>
          <a:ln>
            <a:noFill/>
          </a:ln>
        </p:spPr>
        <p:txBody>
          <a:bodyPr bIns="91425" rIns="91425" lIns="91425" t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 Target="../comments/comment1.xml" Type="http://schemas.openxmlformats.org/officeDocument/2006/relationships/comments" Id="rId3"/></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6.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 Target="../comments/comment2.xml" Type="http://schemas.openxmlformats.org/officeDocument/2006/relationships/comments" Id="rId3"/></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2.xml" Type="http://schemas.openxmlformats.org/officeDocument/2006/relationships/slideLayout" Id="rId1"/></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 name="Shape 37"/>
        <p:cNvGrpSpPr/>
        <p:nvPr/>
      </p:nvGrpSpPr>
      <p:grpSpPr>
        <a:xfrm>
          <a:off y="0" x="0"/>
          <a:ext cy="0" cx="0"/>
          <a:chOff y="0" x="0"/>
          <a:chExt cy="0" cx="0"/>
        </a:xfrm>
      </p:grpSpPr>
      <p:sp>
        <p:nvSpPr>
          <p:cNvPr id="38" name="Shape 38"/>
          <p:cNvSpPr txBox="1"/>
          <p:nvPr>
            <p:ph type="ctrTitle"/>
          </p:nvPr>
        </p:nvSpPr>
        <p:spPr>
          <a:xfrm>
            <a:off y="563759" x="457200"/>
            <a:ext cy="3009600" cx="8229600"/>
          </a:xfrm>
          <a:prstGeom prst="rect">
            <a:avLst/>
          </a:prstGeom>
        </p:spPr>
        <p:txBody>
          <a:bodyPr bIns="91425" rIns="91425" lIns="91425" tIns="91425" anchor="t" anchorCtr="0">
            <a:noAutofit/>
          </a:bodyPr>
          <a:lstStyle/>
          <a:p>
            <a:pPr>
              <a:spcBef>
                <a:spcPts val="0"/>
              </a:spcBef>
              <a:buNone/>
            </a:pPr>
            <a:r>
              <a:rPr sz="4800" lang="en"/>
              <a:t>Recitation 4</a:t>
            </a:r>
          </a:p>
        </p:txBody>
      </p:sp>
      <p:sp>
        <p:nvSpPr>
          <p:cNvPr id="39" name="Shape 39"/>
          <p:cNvSpPr txBox="1"/>
          <p:nvPr>
            <p:ph idx="1" type="subTitle"/>
          </p:nvPr>
        </p:nvSpPr>
        <p:spPr>
          <a:xfrm>
            <a:off y="3716392" x="457200"/>
            <a:ext cy="1232699" cx="8229600"/>
          </a:xfrm>
          <a:prstGeom prst="rect">
            <a:avLst/>
          </a:prstGeom>
        </p:spPr>
        <p:txBody>
          <a:bodyPr bIns="91425" rIns="91425" lIns="91425" tIns="91425" anchor="t" anchorCtr="0">
            <a:noAutofit/>
          </a:bodyPr>
          <a:lstStyle/>
          <a:p>
            <a:pPr>
              <a:spcBef>
                <a:spcPts val="0"/>
              </a:spcBef>
              <a:buNone/>
            </a:pPr>
            <a:r>
              <a:rPr sz="3200" lang="en"/>
              <a:t>Abstract classes, Interfaces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y="0" x="0"/>
          <a:ext cy="0" cx="0"/>
          <a:chOff y="0" x="0"/>
          <a:chExt cy="0" cx="0"/>
        </a:xfrm>
      </p:grpSpPr>
      <p:sp>
        <p:nvSpPr>
          <p:cNvPr id="115" name="Shape 115"/>
          <p:cNvSpPr txBox="1"/>
          <p:nvPr>
            <p:ph type="ctrTitle"/>
          </p:nvPr>
        </p:nvSpPr>
        <p:spPr>
          <a:xfrm>
            <a:off y="2159857" x="457200"/>
            <a:ext cy="823799" cx="8229600"/>
          </a:xfrm>
          <a:prstGeom prst="rect">
            <a:avLst/>
          </a:prstGeom>
          <a:noFill/>
          <a:ln>
            <a:noFill/>
          </a:ln>
        </p:spPr>
        <p:txBody>
          <a:bodyPr bIns="91425" rIns="91425" lIns="91425" tIns="91425" anchor="b" anchorCtr="0">
            <a:noAutofit/>
          </a:bodyPr>
          <a:lstStyle/>
          <a:p>
            <a:pPr algn="ctr" rtl="0" lvl="0">
              <a:spcBef>
                <a:spcPts val="0"/>
              </a:spcBef>
              <a:buNone/>
            </a:pPr>
            <a:r>
              <a:rPr sz="4800" lang="en"/>
              <a:t>Interfaces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y="0" x="0"/>
          <a:ext cy="0" cx="0"/>
          <a:chOff y="0" x="0"/>
          <a:chExt cy="0" cx="0"/>
        </a:xfrm>
      </p:grpSpPr>
      <p:sp>
        <p:nvSpPr>
          <p:cNvPr id="120" name="Shape 120"/>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Problem</a:t>
            </a:r>
          </a:p>
        </p:txBody>
      </p:sp>
      <p:sp>
        <p:nvSpPr>
          <p:cNvPr id="121" name="Shape 121"/>
          <p:cNvSpPr/>
          <p:nvPr/>
        </p:nvSpPr>
        <p:spPr>
          <a:xfrm>
            <a:off y="2466062" x="339768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Mammal</a:t>
            </a:r>
          </a:p>
        </p:txBody>
      </p:sp>
      <p:sp>
        <p:nvSpPr>
          <p:cNvPr id="122" name="Shape 122"/>
          <p:cNvSpPr/>
          <p:nvPr/>
        </p:nvSpPr>
        <p:spPr>
          <a:xfrm>
            <a:off y="4016212" x="231133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Human</a:t>
            </a:r>
          </a:p>
        </p:txBody>
      </p:sp>
      <p:sp>
        <p:nvSpPr>
          <p:cNvPr id="123" name="Shape 123"/>
          <p:cNvSpPr/>
          <p:nvPr/>
        </p:nvSpPr>
        <p:spPr>
          <a:xfrm>
            <a:off y="4016212" x="582128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Parrot</a:t>
            </a:r>
          </a:p>
        </p:txBody>
      </p:sp>
      <p:sp>
        <p:nvSpPr>
          <p:cNvPr id="124" name="Shape 124"/>
          <p:cNvSpPr/>
          <p:nvPr/>
        </p:nvSpPr>
        <p:spPr>
          <a:xfrm>
            <a:off y="4016212" x="4066312"/>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Dog</a:t>
            </a:r>
          </a:p>
        </p:txBody>
      </p:sp>
      <p:cxnSp>
        <p:nvCxnSpPr>
          <p:cNvPr id="125" name="Shape 125"/>
          <p:cNvCxnSpPr>
            <a:stCxn id="126" idx="2"/>
            <a:endCxn id="123" idx="0"/>
          </p:cNvCxnSpPr>
          <p:nvPr/>
        </p:nvCxnSpPr>
        <p:spPr>
          <a:xfrm>
            <a:off y="3172874" x="6084987"/>
            <a:ext cy="843300" cx="518699"/>
          </a:xfrm>
          <a:prstGeom prst="straightConnector1">
            <a:avLst/>
          </a:prstGeom>
          <a:noFill/>
          <a:ln w="19050" cap="flat">
            <a:solidFill>
              <a:schemeClr val="dk2"/>
            </a:solidFill>
            <a:prstDash val="solid"/>
            <a:round/>
            <a:headEnd w="lg" len="lg" type="none"/>
            <a:tailEnd w="lg" len="lg" type="triangle"/>
          </a:ln>
        </p:spPr>
      </p:cxnSp>
      <p:sp>
        <p:nvSpPr>
          <p:cNvPr id="127" name="Shape 127"/>
          <p:cNvSpPr/>
          <p:nvPr/>
        </p:nvSpPr>
        <p:spPr>
          <a:xfrm>
            <a:off y="2953062" x="1109212"/>
            <a:ext cy="706799" cx="1564800"/>
          </a:xfrm>
          <a:prstGeom prst="rect">
            <a:avLst/>
          </a:prstGeom>
          <a:noFill/>
          <a:ln w="3810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Whistler</a:t>
            </a:r>
          </a:p>
        </p:txBody>
      </p:sp>
      <p:cxnSp>
        <p:nvCxnSpPr>
          <p:cNvPr id="128" name="Shape 128"/>
          <p:cNvCxnSpPr>
            <a:stCxn id="127" idx="3"/>
            <a:endCxn id="122" idx="0"/>
          </p:cNvCxnSpPr>
          <p:nvPr/>
        </p:nvCxnSpPr>
        <p:spPr>
          <a:xfrm>
            <a:off y="3306462" x="2674012"/>
            <a:ext cy="709800" cx="419700"/>
          </a:xfrm>
          <a:prstGeom prst="straightConnector1">
            <a:avLst/>
          </a:prstGeom>
          <a:noFill/>
          <a:ln w="38100" cap="flat">
            <a:solidFill>
              <a:schemeClr val="dk2"/>
            </a:solidFill>
            <a:prstDash val="solid"/>
            <a:round/>
            <a:headEnd w="lg" len="lg" type="none"/>
            <a:tailEnd w="lg" len="lg" type="triangle"/>
          </a:ln>
        </p:spPr>
      </p:cxnSp>
      <p:cxnSp>
        <p:nvCxnSpPr>
          <p:cNvPr id="129" name="Shape 129"/>
          <p:cNvCxnSpPr>
            <a:stCxn id="127" idx="3"/>
            <a:endCxn id="123" idx="0"/>
          </p:cNvCxnSpPr>
          <p:nvPr/>
        </p:nvCxnSpPr>
        <p:spPr>
          <a:xfrm>
            <a:off y="3306462" x="2674012"/>
            <a:ext cy="709800" cx="3929700"/>
          </a:xfrm>
          <a:prstGeom prst="straightConnector1">
            <a:avLst/>
          </a:prstGeom>
          <a:noFill/>
          <a:ln w="38100" cap="flat">
            <a:solidFill>
              <a:schemeClr val="dk2"/>
            </a:solidFill>
            <a:prstDash val="solid"/>
            <a:round/>
            <a:headEnd w="lg" len="lg" type="none"/>
            <a:tailEnd w="lg" len="lg" type="triangle"/>
          </a:ln>
        </p:spPr>
      </p:cxnSp>
      <p:sp>
        <p:nvSpPr>
          <p:cNvPr id="130" name="Shape 130"/>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Interfaces</a:t>
            </a:r>
          </a:p>
        </p:txBody>
      </p:sp>
      <p:cxnSp>
        <p:nvCxnSpPr>
          <p:cNvPr id="131" name="Shape 131"/>
          <p:cNvCxnSpPr>
            <a:stCxn id="121" idx="2"/>
            <a:endCxn id="124" idx="0"/>
          </p:cNvCxnSpPr>
          <p:nvPr/>
        </p:nvCxnSpPr>
        <p:spPr>
          <a:xfrm>
            <a:off y="3172862" x="4180087"/>
            <a:ext cy="843300" cx="668700"/>
          </a:xfrm>
          <a:prstGeom prst="straightConnector1">
            <a:avLst/>
          </a:prstGeom>
          <a:noFill/>
          <a:ln w="19050" cap="flat">
            <a:solidFill>
              <a:schemeClr val="dk2"/>
            </a:solidFill>
            <a:prstDash val="solid"/>
            <a:round/>
            <a:headEnd w="lg" len="lg" type="none"/>
            <a:tailEnd w="lg" len="lg" type="triangle"/>
          </a:ln>
        </p:spPr>
      </p:cxnSp>
      <p:cxnSp>
        <p:nvCxnSpPr>
          <p:cNvPr id="132" name="Shape 132"/>
          <p:cNvCxnSpPr>
            <a:stCxn id="121" idx="2"/>
            <a:endCxn id="122" idx="0"/>
          </p:cNvCxnSpPr>
          <p:nvPr/>
        </p:nvCxnSpPr>
        <p:spPr>
          <a:xfrm flipH="1">
            <a:off y="3172862" x="3093787"/>
            <a:ext cy="843300" cx="1086300"/>
          </a:xfrm>
          <a:prstGeom prst="straightConnector1">
            <a:avLst/>
          </a:prstGeom>
          <a:noFill/>
          <a:ln w="19050" cap="flat">
            <a:solidFill>
              <a:schemeClr val="dk2"/>
            </a:solidFill>
            <a:prstDash val="solid"/>
            <a:round/>
            <a:headEnd w="lg" len="lg" type="none"/>
            <a:tailEnd w="lg" len="lg" type="triangle"/>
          </a:ln>
        </p:spPr>
      </p:cxnSp>
      <p:sp>
        <p:nvSpPr>
          <p:cNvPr id="126" name="Shape 126"/>
          <p:cNvSpPr/>
          <p:nvPr/>
        </p:nvSpPr>
        <p:spPr>
          <a:xfrm>
            <a:off y="2466075" x="530258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Bird</a:t>
            </a:r>
          </a:p>
        </p:txBody>
      </p:sp>
      <p:sp>
        <p:nvSpPr>
          <p:cNvPr id="133" name="Shape 133"/>
          <p:cNvSpPr/>
          <p:nvPr/>
        </p:nvSpPr>
        <p:spPr>
          <a:xfrm>
            <a:off y="1465887" x="435013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Animal</a:t>
            </a:r>
          </a:p>
        </p:txBody>
      </p:sp>
      <p:cxnSp>
        <p:nvCxnSpPr>
          <p:cNvPr id="134" name="Shape 134"/>
          <p:cNvCxnSpPr>
            <a:stCxn id="133" idx="2"/>
            <a:endCxn id="121" idx="0"/>
          </p:cNvCxnSpPr>
          <p:nvPr/>
        </p:nvCxnSpPr>
        <p:spPr>
          <a:xfrm flipH="1">
            <a:off y="2172687" x="4180037"/>
            <a:ext cy="293400" cx="952500"/>
          </a:xfrm>
          <a:prstGeom prst="straightConnector1">
            <a:avLst/>
          </a:prstGeom>
          <a:noFill/>
          <a:ln w="19050" cap="flat">
            <a:solidFill>
              <a:schemeClr val="dk2"/>
            </a:solidFill>
            <a:prstDash val="solid"/>
            <a:round/>
            <a:headEnd w="lg" len="lg" type="none"/>
            <a:tailEnd w="lg" len="lg" type="triangle"/>
          </a:ln>
        </p:spPr>
      </p:cxnSp>
      <p:cxnSp>
        <p:nvCxnSpPr>
          <p:cNvPr id="135" name="Shape 135"/>
          <p:cNvCxnSpPr>
            <a:stCxn id="133" idx="2"/>
            <a:endCxn id="126" idx="0"/>
          </p:cNvCxnSpPr>
          <p:nvPr/>
        </p:nvCxnSpPr>
        <p:spPr>
          <a:xfrm>
            <a:off y="2172687" x="5132537"/>
            <a:ext cy="293400" cx="952500"/>
          </a:xfrm>
          <a:prstGeom prst="straightConnector1">
            <a:avLst/>
          </a:prstGeom>
          <a:noFill/>
          <a:ln w="19050" cap="flat">
            <a:solidFill>
              <a:schemeClr val="dk2"/>
            </a:solidFill>
            <a:prstDash val="solid"/>
            <a:round/>
            <a:headEnd w="lg" len="lg" type="none"/>
            <a:tailEnd w="lg" len="lg" type="triangle"/>
          </a:ln>
        </p:spPr>
      </p:cxnSp>
      <p:sp>
        <p:nvSpPr>
          <p:cNvPr id="136" name="Shape 136"/>
          <p:cNvSpPr txBox="1"/>
          <p:nvPr/>
        </p:nvSpPr>
        <p:spPr>
          <a:xfrm>
            <a:off y="1337025" x="463875"/>
            <a:ext cy="995999" cx="3329099"/>
          </a:xfrm>
          <a:prstGeom prst="rect">
            <a:avLst/>
          </a:prstGeom>
          <a:noFill/>
          <a:ln>
            <a:noFill/>
          </a:ln>
        </p:spPr>
        <p:txBody>
          <a:bodyPr bIns="91425" rIns="91425" lIns="91425" tIns="91425" anchor="t" anchorCtr="0">
            <a:noAutofit/>
          </a:bodyPr>
          <a:lstStyle/>
          <a:p>
            <a:pPr>
              <a:spcBef>
                <a:spcPts val="0"/>
              </a:spcBef>
              <a:buNone/>
            </a:pPr>
            <a:r>
              <a:rPr sz="2000" lang="en"/>
              <a:t>Where is the best place to implement </a:t>
            </a:r>
            <a:r>
              <a:rPr b="1" sz="2000" lang="en">
                <a:solidFill>
                  <a:srgbClr val="1155CC"/>
                </a:solidFill>
                <a:latin typeface="Courier New"/>
                <a:ea typeface="Courier New"/>
                <a:cs typeface="Courier New"/>
                <a:sym typeface="Courier New"/>
              </a:rPr>
              <a:t>whistle()</a:t>
            </a:r>
            <a:r>
              <a:rPr sz="2000" lang="en"/>
              <a:t>?</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36"/>
                                        </p:tgtEl>
                                        <p:attrNameLst>
                                          <p:attrName>style.visibility</p:attrName>
                                        </p:attrNameLst>
                                      </p:cBhvr>
                                      <p:to>
                                        <p:strVal val="visible"/>
                                      </p:to>
                                    </p:set>
                                    <p:animEffect transition="in" filter="fade">
                                      <p:cBhvr>
                                        <p:cTn dur="700"/>
                                        <p:tgtEl>
                                          <p:spTgt spid="136"/>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27"/>
                                        </p:tgtEl>
                                        <p:attrNameLst>
                                          <p:attrName>style.visibility</p:attrName>
                                        </p:attrNameLst>
                                      </p:cBhvr>
                                      <p:to>
                                        <p:strVal val="visible"/>
                                      </p:to>
                                    </p:set>
                                    <p:animEffect transition="in" filter="fade">
                                      <p:cBhvr>
                                        <p:cTn dur="1000"/>
                                        <p:tgtEl>
                                          <p:spTgt spid="127"/>
                                        </p:tgtEl>
                                      </p:cBhvr>
                                    </p:animEffect>
                                  </p:childTnLst>
                                </p:cTn>
                              </p:par>
                              <p:par>
                                <p:cTn presetID="10" fill="hold" presetSubtype="0" presetClass="entr" nodeType="withEffect">
                                  <p:stCondLst>
                                    <p:cond delay="0"/>
                                  </p:stCondLst>
                                  <p:childTnLst>
                                    <p:set>
                                      <p:cBhvr>
                                        <p:cTn dur="1" fill="hold">
                                          <p:stCondLst>
                                            <p:cond delay="0"/>
                                          </p:stCondLst>
                                        </p:cTn>
                                        <p:tgtEl>
                                          <p:spTgt spid="129"/>
                                        </p:tgtEl>
                                        <p:attrNameLst>
                                          <p:attrName>style.visibility</p:attrName>
                                        </p:attrNameLst>
                                      </p:cBhvr>
                                      <p:to>
                                        <p:strVal val="visible"/>
                                      </p:to>
                                    </p:set>
                                    <p:animEffect transition="in" filter="fade">
                                      <p:cBhvr>
                                        <p:cTn dur="1000"/>
                                        <p:tgtEl>
                                          <p:spTgt spid="129"/>
                                        </p:tgtEl>
                                      </p:cBhvr>
                                    </p:animEffect>
                                  </p:childTnLst>
                                </p:cTn>
                              </p:par>
                              <p:par>
                                <p:cTn presetID="10" fill="hold" presetSubtype="0" presetClass="entr" nodeType="withEffect">
                                  <p:stCondLst>
                                    <p:cond delay="0"/>
                                  </p:stCondLst>
                                  <p:childTnLst>
                                    <p:set>
                                      <p:cBhvr>
                                        <p:cTn dur="1" fill="hold">
                                          <p:stCondLst>
                                            <p:cond delay="0"/>
                                          </p:stCondLst>
                                        </p:cTn>
                                        <p:tgtEl>
                                          <p:spTgt spid="128"/>
                                        </p:tgtEl>
                                        <p:attrNameLst>
                                          <p:attrName>style.visibility</p:attrName>
                                        </p:attrNameLst>
                                      </p:cBhvr>
                                      <p:to>
                                        <p:strVal val="visible"/>
                                      </p:to>
                                    </p:set>
                                    <p:animEffect transition="in" filter="fade">
                                      <p:cBhvr>
                                        <p:cTn dur="1000"/>
                                        <p:tgtEl>
                                          <p:spTgt spid="12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0" name="Shape 140"/>
        <p:cNvGrpSpPr/>
        <p:nvPr/>
      </p:nvGrpSpPr>
      <p:grpSpPr>
        <a:xfrm>
          <a:off y="0" x="0"/>
          <a:ext cy="0" cx="0"/>
          <a:chOff y="0" x="0"/>
          <a:chExt cy="0" cx="0"/>
        </a:xfrm>
      </p:grpSpPr>
      <p:sp>
        <p:nvSpPr>
          <p:cNvPr id="141" name="Shape 14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No multiple inheritance in Java!</a:t>
            </a:r>
          </a:p>
        </p:txBody>
      </p:sp>
      <p:sp>
        <p:nvSpPr>
          <p:cNvPr id="142" name="Shape 142"/>
          <p:cNvSpPr txBox="1"/>
          <p:nvPr>
            <p:ph idx="1" type="body"/>
          </p:nvPr>
        </p:nvSpPr>
        <p:spPr>
          <a:xfrm>
            <a:off y="1254725" x="457200"/>
            <a:ext cy="3602399" cx="8229600"/>
          </a:xfrm>
          <a:prstGeom prst="rect">
            <a:avLst/>
          </a:prstGeom>
        </p:spPr>
        <p:txBody>
          <a:bodyPr bIns="91425" rIns="91425" lIns="91425" tIns="91425" anchor="t" anchorCtr="0">
            <a:noAutofit/>
          </a:bodyPr>
          <a:lstStyle/>
          <a:p>
            <a:pPr rtl="0">
              <a:spcBef>
                <a:spcPts val="0"/>
              </a:spcBef>
              <a:buNone/>
            </a:pPr>
            <a:r>
              <a:rPr b="1" sz="2400" lang="en">
                <a:solidFill>
                  <a:srgbClr val="1155CC"/>
                </a:solidFill>
                <a:latin typeface="Courier New"/>
                <a:ea typeface="Courier New"/>
                <a:cs typeface="Courier New"/>
                <a:sym typeface="Courier New"/>
              </a:rPr>
              <a:t>class </a:t>
            </a:r>
            <a:r>
              <a:rPr sz="2400" lang="en">
                <a:solidFill>
                  <a:srgbClr val="1155CC"/>
                </a:solidFill>
                <a:latin typeface="Courier New"/>
                <a:ea typeface="Courier New"/>
                <a:cs typeface="Courier New"/>
                <a:sym typeface="Courier New"/>
              </a:rPr>
              <a:t>Whistler {</a:t>
            </a:r>
          </a:p>
          <a:p>
            <a:pPr rtl="0">
              <a:spcBef>
                <a:spcPts val="0"/>
              </a:spcBef>
              <a:buNone/>
            </a:pPr>
            <a:r>
              <a:rPr b="1" sz="2400" lang="en">
                <a:solidFill>
                  <a:srgbClr val="1155CC"/>
                </a:solidFill>
                <a:latin typeface="Courier New"/>
                <a:ea typeface="Courier New"/>
                <a:cs typeface="Courier New"/>
                <a:sym typeface="Courier New"/>
              </a:rPr>
              <a:t>	void </a:t>
            </a:r>
            <a:r>
              <a:rPr sz="2400" lang="en">
                <a:solidFill>
                  <a:srgbClr val="1155CC"/>
                </a:solidFill>
                <a:latin typeface="Courier New"/>
                <a:ea typeface="Courier New"/>
                <a:cs typeface="Courier New"/>
                <a:sym typeface="Courier New"/>
              </a:rPr>
              <a:t>breathe() { … }</a:t>
            </a:r>
          </a:p>
          <a:p>
            <a:pPr rtl="0">
              <a:spcBef>
                <a:spcPts val="0"/>
              </a:spcBef>
              <a:buNone/>
            </a:pPr>
            <a:r>
              <a:rPr sz="2400" lang="en">
                <a:solidFill>
                  <a:srgbClr val="1155CC"/>
                </a:solidFill>
                <a:latin typeface="Courier New"/>
                <a:ea typeface="Courier New"/>
                <a:cs typeface="Courier New"/>
                <a:sym typeface="Courier New"/>
              </a:rPr>
              <a:t>}</a:t>
            </a:r>
          </a:p>
          <a:p>
            <a:pPr rtl="0">
              <a:spcBef>
                <a:spcPts val="0"/>
              </a:spcBef>
              <a:buNone/>
            </a:pPr>
            <a:r>
              <a:rPr b="1" sz="2400" lang="en">
                <a:solidFill>
                  <a:srgbClr val="1155CC"/>
                </a:solidFill>
                <a:latin typeface="Courier New"/>
                <a:ea typeface="Courier New"/>
                <a:cs typeface="Courier New"/>
                <a:sym typeface="Courier New"/>
              </a:rPr>
              <a:t>class </a:t>
            </a:r>
            <a:r>
              <a:rPr sz="2400" lang="en">
                <a:solidFill>
                  <a:srgbClr val="1155CC"/>
                </a:solidFill>
                <a:latin typeface="Courier New"/>
                <a:ea typeface="Courier New"/>
                <a:cs typeface="Courier New"/>
                <a:sym typeface="Courier New"/>
              </a:rPr>
              <a:t>Animal {</a:t>
            </a:r>
          </a:p>
          <a:p>
            <a:pPr rtl="0">
              <a:spcBef>
                <a:spcPts val="0"/>
              </a:spcBef>
              <a:buNone/>
            </a:pPr>
            <a:r>
              <a:rPr b="1" sz="2400" lang="en">
                <a:solidFill>
                  <a:srgbClr val="1155CC"/>
                </a:solidFill>
                <a:latin typeface="Courier New"/>
                <a:ea typeface="Courier New"/>
                <a:cs typeface="Courier New"/>
                <a:sym typeface="Courier New"/>
              </a:rPr>
              <a:t>	void </a:t>
            </a:r>
            <a:r>
              <a:rPr sz="2400" lang="en">
                <a:solidFill>
                  <a:srgbClr val="1155CC"/>
                </a:solidFill>
                <a:latin typeface="Courier New"/>
                <a:ea typeface="Courier New"/>
                <a:cs typeface="Courier New"/>
                <a:sym typeface="Courier New"/>
              </a:rPr>
              <a:t>breathe() { … }</a:t>
            </a:r>
          </a:p>
          <a:p>
            <a:pPr rtl="0">
              <a:spcBef>
                <a:spcPts val="0"/>
              </a:spcBef>
              <a:buNone/>
            </a:pPr>
            <a:r>
              <a:rPr sz="2400" lang="en">
                <a:solidFill>
                  <a:srgbClr val="1155CC"/>
                </a:solidFill>
                <a:latin typeface="Courier New"/>
                <a:ea typeface="Courier New"/>
                <a:cs typeface="Courier New"/>
                <a:sym typeface="Courier New"/>
              </a:rPr>
              <a:t>}</a:t>
            </a:r>
          </a:p>
          <a:p>
            <a:pPr rtl="0">
              <a:spcBef>
                <a:spcPts val="0"/>
              </a:spcBef>
              <a:buNone/>
            </a:pPr>
            <a:r>
              <a:rPr b="1" sz="2400" lang="en">
                <a:solidFill>
                  <a:srgbClr val="1155CC"/>
                </a:solidFill>
                <a:latin typeface="Courier New"/>
                <a:ea typeface="Courier New"/>
                <a:cs typeface="Courier New"/>
                <a:sym typeface="Courier New"/>
              </a:rPr>
              <a:t>class </a:t>
            </a:r>
            <a:r>
              <a:rPr sz="2400" lang="en">
                <a:solidFill>
                  <a:srgbClr val="1155CC"/>
                </a:solidFill>
                <a:latin typeface="Courier New"/>
                <a:ea typeface="Courier New"/>
                <a:cs typeface="Courier New"/>
                <a:sym typeface="Courier New"/>
              </a:rPr>
              <a:t>Human</a:t>
            </a:r>
            <a:r>
              <a:rPr b="1" sz="2400" lang="en">
                <a:solidFill>
                  <a:srgbClr val="1155CC"/>
                </a:solidFill>
                <a:latin typeface="Courier New"/>
                <a:ea typeface="Courier New"/>
                <a:cs typeface="Courier New"/>
                <a:sym typeface="Courier New"/>
              </a:rPr>
              <a:t> extends </a:t>
            </a:r>
            <a:r>
              <a:rPr sz="2400" lang="en">
                <a:solidFill>
                  <a:srgbClr val="1155CC"/>
                </a:solidFill>
                <a:latin typeface="Courier New"/>
                <a:ea typeface="Courier New"/>
                <a:cs typeface="Courier New"/>
                <a:sym typeface="Courier New"/>
              </a:rPr>
              <a:t>Animal, Whistler</a:t>
            </a:r>
            <a:r>
              <a:rPr b="1" sz="2400" lang="en">
                <a:solidFill>
                  <a:srgbClr val="1155CC"/>
                </a:solidFill>
                <a:latin typeface="Courier New"/>
                <a:ea typeface="Courier New"/>
                <a:cs typeface="Courier New"/>
                <a:sym typeface="Courier New"/>
              </a:rPr>
              <a:t> {</a:t>
            </a:r>
          </a:p>
          <a:p>
            <a:pPr rtl="0" lvl="0">
              <a:spcBef>
                <a:spcPts val="0"/>
              </a:spcBef>
              <a:buNone/>
            </a:pPr>
            <a:r>
              <a:rPr b="1" sz="2400" lang="en">
                <a:solidFill>
                  <a:srgbClr val="1155CC"/>
                </a:solidFill>
                <a:latin typeface="Courier New"/>
                <a:ea typeface="Courier New"/>
                <a:cs typeface="Courier New"/>
                <a:sym typeface="Courier New"/>
              </a:rPr>
              <a:t>}</a:t>
            </a:r>
          </a:p>
        </p:txBody>
      </p:sp>
      <p:sp>
        <p:nvSpPr>
          <p:cNvPr id="143" name="Shape 14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Interfaces</a:t>
            </a:r>
          </a:p>
        </p:txBody>
      </p:sp>
      <p:sp>
        <p:nvSpPr>
          <p:cNvPr id="144" name="Shape 144"/>
          <p:cNvSpPr txBox="1"/>
          <p:nvPr/>
        </p:nvSpPr>
        <p:spPr>
          <a:xfrm>
            <a:off y="2319950" x="5471525"/>
            <a:ext cy="857400" cx="3145799"/>
          </a:xfrm>
          <a:prstGeom prst="rect">
            <a:avLst/>
          </a:prstGeom>
          <a:noFill/>
          <a:ln>
            <a:noFill/>
          </a:ln>
        </p:spPr>
        <p:txBody>
          <a:bodyPr bIns="91425" rIns="91425" lIns="91425" tIns="91425" anchor="t" anchorCtr="0">
            <a:noAutofit/>
          </a:bodyPr>
          <a:lstStyle/>
          <a:p>
            <a:pPr>
              <a:spcBef>
                <a:spcPts val="0"/>
              </a:spcBef>
              <a:buNone/>
            </a:pPr>
            <a:r>
              <a:rPr sz="2000" lang="en"/>
              <a:t>Which breathe() should java run in class Human?</a:t>
            </a:r>
          </a:p>
        </p:txBody>
      </p:sp>
      <p:sp>
        <p:nvSpPr>
          <p:cNvPr id="145" name="Shape 145"/>
          <p:cNvSpPr txBox="1"/>
          <p:nvPr/>
        </p:nvSpPr>
        <p:spPr>
          <a:xfrm>
            <a:off y="1808750" x="5422300"/>
            <a:ext cy="511199" cx="3653100"/>
          </a:xfrm>
          <a:prstGeom prst="rect">
            <a:avLst/>
          </a:prstGeom>
          <a:noFill/>
          <a:ln>
            <a:noFill/>
          </a:ln>
        </p:spPr>
        <p:txBody>
          <a:bodyPr bIns="91425" rIns="91425" lIns="91425" tIns="91425" anchor="t" anchorCtr="0">
            <a:noAutofit/>
          </a:bodyPr>
          <a:lstStyle/>
          <a:p>
            <a:pPr>
              <a:spcBef>
                <a:spcPts val="0"/>
              </a:spcBef>
              <a:buNone/>
            </a:pPr>
            <a:r>
              <a:rPr b="1" sz="2000" lang="en">
                <a:solidFill>
                  <a:srgbClr val="1155CC"/>
                </a:solidFill>
                <a:latin typeface="Courier New"/>
                <a:ea typeface="Courier New"/>
                <a:cs typeface="Courier New"/>
                <a:sym typeface="Courier New"/>
              </a:rPr>
              <a:t>new </a:t>
            </a:r>
            <a:r>
              <a:rPr sz="2000" lang="en">
                <a:solidFill>
                  <a:srgbClr val="1155CC"/>
                </a:solidFill>
                <a:latin typeface="Courier New"/>
                <a:ea typeface="Courier New"/>
                <a:cs typeface="Courier New"/>
                <a:sym typeface="Courier New"/>
              </a:rPr>
              <a:t>Human().breathe();</a:t>
            </a:r>
          </a:p>
        </p:txBody>
      </p:sp>
      <p:sp>
        <p:nvSpPr>
          <p:cNvPr id="146" name="Shape 146"/>
          <p:cNvSpPr/>
          <p:nvPr/>
        </p:nvSpPr>
        <p:spPr>
          <a:xfrm>
            <a:off y="3570400" x="3858550"/>
            <a:ext cy="1460399" cx="3145799"/>
          </a:xfrm>
          <a:prstGeom prst="mathMultiply">
            <a:avLst>
              <a:gd fmla="val 10441" name="adj1"/>
            </a:avLst>
          </a:prstGeom>
          <a:solidFill>
            <a:srgbClr val="DA0002"/>
          </a:solidFill>
          <a:ln w="19050" cap="flat">
            <a:solidFill>
              <a:srgbClr val="CC0202"/>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46"/>
                                        </p:tgtEl>
                                        <p:attrNameLst>
                                          <p:attrName>style.visibility</p:attrName>
                                        </p:attrNameLst>
                                      </p:cBhvr>
                                      <p:to>
                                        <p:strVal val="visible"/>
                                      </p:to>
                                    </p:set>
                                    <p:animEffect transition="in" filter="fade">
                                      <p:cBhvr>
                                        <p:cTn dur="1000"/>
                                        <p:tgtEl>
                                          <p:spTgt spid="1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0" name="Shape 150"/>
        <p:cNvGrpSpPr/>
        <p:nvPr/>
      </p:nvGrpSpPr>
      <p:grpSpPr>
        <a:xfrm>
          <a:off y="0" x="0"/>
          <a:ext cy="0" cx="0"/>
          <a:chOff y="0" x="0"/>
          <a:chExt cy="0" cx="0"/>
        </a:xfrm>
      </p:grpSpPr>
      <p:sp>
        <p:nvSpPr>
          <p:cNvPr id="151" name="Shape 15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Why not make it fully abstract?</a:t>
            </a:r>
          </a:p>
        </p:txBody>
      </p:sp>
      <p:sp>
        <p:nvSpPr>
          <p:cNvPr id="152" name="Shape 152"/>
          <p:cNvSpPr txBox="1"/>
          <p:nvPr>
            <p:ph idx="1" type="body"/>
          </p:nvPr>
        </p:nvSpPr>
        <p:spPr>
          <a:xfrm>
            <a:off y="1254725" x="457200"/>
            <a:ext cy="3602399" cx="8229600"/>
          </a:xfrm>
          <a:prstGeom prst="rect">
            <a:avLst/>
          </a:prstGeom>
        </p:spPr>
        <p:txBody>
          <a:bodyPr bIns="91425" rIns="91425" lIns="91425" tIns="91425" anchor="t" anchorCtr="0">
            <a:noAutofit/>
          </a:bodyPr>
          <a:lstStyle/>
          <a:p>
            <a:pPr rtl="0" lvl="0">
              <a:spcBef>
                <a:spcPts val="0"/>
              </a:spcBef>
              <a:buNone/>
            </a:pPr>
            <a:r>
              <a:rPr b="1" sz="2400" lang="en">
                <a:solidFill>
                  <a:srgbClr val="1155CC"/>
                </a:solidFill>
                <a:latin typeface="Courier New"/>
                <a:ea typeface="Courier New"/>
                <a:cs typeface="Courier New"/>
                <a:sym typeface="Courier New"/>
              </a:rPr>
              <a:t>class </a:t>
            </a:r>
            <a:r>
              <a:rPr b="1" sz="2400" lang="en">
                <a:solidFill>
                  <a:schemeClr val="accent1"/>
                </a:solidFill>
                <a:latin typeface="Courier New"/>
                <a:ea typeface="Courier New"/>
                <a:cs typeface="Courier New"/>
                <a:sym typeface="Courier New"/>
              </a:rPr>
              <a:t>abstract</a:t>
            </a:r>
            <a:r>
              <a:rPr b="1" sz="2400" lang="en">
                <a:solidFill>
                  <a:srgbClr val="1155CC"/>
                </a:solidFill>
                <a:latin typeface="Courier New"/>
                <a:ea typeface="Courier New"/>
                <a:cs typeface="Courier New"/>
                <a:sym typeface="Courier New"/>
              </a:rPr>
              <a:t> </a:t>
            </a:r>
            <a:r>
              <a:rPr sz="2400" lang="en">
                <a:solidFill>
                  <a:srgbClr val="1155CC"/>
                </a:solidFill>
                <a:latin typeface="Courier New"/>
                <a:ea typeface="Courier New"/>
                <a:cs typeface="Courier New"/>
                <a:sym typeface="Courier New"/>
              </a:rPr>
              <a:t>Whistler {</a:t>
            </a:r>
          </a:p>
          <a:p>
            <a:pPr rtl="0" lvl="0">
              <a:spcBef>
                <a:spcPts val="0"/>
              </a:spcBef>
              <a:buNone/>
            </a:pPr>
            <a:r>
              <a:rPr b="1" sz="2400" lang="en">
                <a:solidFill>
                  <a:srgbClr val="1155CC"/>
                </a:solidFill>
                <a:latin typeface="Courier New"/>
                <a:ea typeface="Courier New"/>
                <a:cs typeface="Courier New"/>
                <a:sym typeface="Courier New"/>
              </a:rPr>
              <a:t>	abstract void </a:t>
            </a:r>
            <a:r>
              <a:rPr sz="2400" lang="en">
                <a:solidFill>
                  <a:srgbClr val="1155CC"/>
                </a:solidFill>
                <a:latin typeface="Courier New"/>
                <a:ea typeface="Courier New"/>
                <a:cs typeface="Courier New"/>
                <a:sym typeface="Courier New"/>
              </a:rPr>
              <a:t>breathe();</a:t>
            </a:r>
          </a:p>
          <a:p>
            <a:pPr rtl="0" lvl="0">
              <a:spcBef>
                <a:spcPts val="0"/>
              </a:spcBef>
              <a:buNone/>
            </a:pPr>
            <a:r>
              <a:rPr sz="2400" lang="en">
                <a:solidFill>
                  <a:srgbClr val="1155CC"/>
                </a:solidFill>
                <a:latin typeface="Courier New"/>
                <a:ea typeface="Courier New"/>
                <a:cs typeface="Courier New"/>
                <a:sym typeface="Courier New"/>
              </a:rPr>
              <a:t>}</a:t>
            </a:r>
          </a:p>
          <a:p>
            <a:pPr rtl="0" lvl="0">
              <a:spcBef>
                <a:spcPts val="0"/>
              </a:spcBef>
              <a:buNone/>
            </a:pPr>
            <a:r>
              <a:rPr b="1" sz="2400" lang="en">
                <a:solidFill>
                  <a:srgbClr val="1155CC"/>
                </a:solidFill>
                <a:latin typeface="Courier New"/>
                <a:ea typeface="Courier New"/>
                <a:cs typeface="Courier New"/>
                <a:sym typeface="Courier New"/>
              </a:rPr>
              <a:t>class </a:t>
            </a:r>
            <a:r>
              <a:rPr b="1" sz="2400" lang="en">
                <a:solidFill>
                  <a:schemeClr val="accent1"/>
                </a:solidFill>
                <a:latin typeface="Courier New"/>
                <a:ea typeface="Courier New"/>
                <a:cs typeface="Courier New"/>
                <a:sym typeface="Courier New"/>
              </a:rPr>
              <a:t>abstract</a:t>
            </a:r>
            <a:r>
              <a:rPr b="1" sz="2400" lang="en">
                <a:solidFill>
                  <a:srgbClr val="1155CC"/>
                </a:solidFill>
                <a:latin typeface="Courier New"/>
                <a:ea typeface="Courier New"/>
                <a:cs typeface="Courier New"/>
                <a:sym typeface="Courier New"/>
              </a:rPr>
              <a:t> </a:t>
            </a:r>
            <a:r>
              <a:rPr sz="2400" lang="en">
                <a:solidFill>
                  <a:srgbClr val="1155CC"/>
                </a:solidFill>
                <a:latin typeface="Courier New"/>
                <a:ea typeface="Courier New"/>
                <a:cs typeface="Courier New"/>
                <a:sym typeface="Courier New"/>
              </a:rPr>
              <a:t>Animal {</a:t>
            </a:r>
          </a:p>
          <a:p>
            <a:pPr rtl="0" lvl="0">
              <a:spcBef>
                <a:spcPts val="0"/>
              </a:spcBef>
              <a:buNone/>
            </a:pPr>
            <a:r>
              <a:rPr b="1" sz="2400" lang="en">
                <a:solidFill>
                  <a:srgbClr val="1155CC"/>
                </a:solidFill>
                <a:latin typeface="Courier New"/>
                <a:ea typeface="Courier New"/>
                <a:cs typeface="Courier New"/>
                <a:sym typeface="Courier New"/>
              </a:rPr>
              <a:t>	abstract void </a:t>
            </a:r>
            <a:r>
              <a:rPr sz="2400" lang="en">
                <a:solidFill>
                  <a:srgbClr val="1155CC"/>
                </a:solidFill>
                <a:latin typeface="Courier New"/>
                <a:ea typeface="Courier New"/>
                <a:cs typeface="Courier New"/>
                <a:sym typeface="Courier New"/>
              </a:rPr>
              <a:t>breathe();</a:t>
            </a:r>
          </a:p>
          <a:p>
            <a:pPr rtl="0" lvl="0">
              <a:spcBef>
                <a:spcPts val="0"/>
              </a:spcBef>
              <a:buNone/>
            </a:pPr>
            <a:r>
              <a:rPr sz="2400" lang="en">
                <a:solidFill>
                  <a:srgbClr val="1155CC"/>
                </a:solidFill>
                <a:latin typeface="Courier New"/>
                <a:ea typeface="Courier New"/>
                <a:cs typeface="Courier New"/>
                <a:sym typeface="Courier New"/>
              </a:rPr>
              <a:t>}</a:t>
            </a:r>
          </a:p>
          <a:p>
            <a:pPr rtl="0" lvl="0">
              <a:spcBef>
                <a:spcPts val="0"/>
              </a:spcBef>
              <a:buNone/>
            </a:pPr>
            <a:r>
              <a:rPr b="1" sz="2400" lang="en">
                <a:solidFill>
                  <a:srgbClr val="1155CC"/>
                </a:solidFill>
                <a:latin typeface="Courier New"/>
                <a:ea typeface="Courier New"/>
                <a:cs typeface="Courier New"/>
                <a:sym typeface="Courier New"/>
              </a:rPr>
              <a:t>class </a:t>
            </a:r>
            <a:r>
              <a:rPr sz="2400" lang="en">
                <a:solidFill>
                  <a:srgbClr val="1155CC"/>
                </a:solidFill>
                <a:latin typeface="Courier New"/>
                <a:ea typeface="Courier New"/>
                <a:cs typeface="Courier New"/>
                <a:sym typeface="Courier New"/>
              </a:rPr>
              <a:t>Human</a:t>
            </a:r>
            <a:r>
              <a:rPr b="1" sz="2400" lang="en">
                <a:solidFill>
                  <a:srgbClr val="1155CC"/>
                </a:solidFill>
                <a:latin typeface="Courier New"/>
                <a:ea typeface="Courier New"/>
                <a:cs typeface="Courier New"/>
                <a:sym typeface="Courier New"/>
              </a:rPr>
              <a:t> extends </a:t>
            </a:r>
            <a:r>
              <a:rPr sz="2400" lang="en">
                <a:solidFill>
                  <a:srgbClr val="1155CC"/>
                </a:solidFill>
                <a:latin typeface="Courier New"/>
                <a:ea typeface="Courier New"/>
                <a:cs typeface="Courier New"/>
                <a:sym typeface="Courier New"/>
              </a:rPr>
              <a:t>Animal, Whistler {</a:t>
            </a:r>
          </a:p>
          <a:p>
            <a:pPr rtl="0" lvl="0">
              <a:spcBef>
                <a:spcPts val="0"/>
              </a:spcBef>
              <a:buNone/>
            </a:pPr>
            <a:r>
              <a:rPr sz="2400" lang="en">
                <a:solidFill>
                  <a:srgbClr val="1155CC"/>
                </a:solidFill>
                <a:latin typeface="Courier New"/>
                <a:ea typeface="Courier New"/>
                <a:cs typeface="Courier New"/>
                <a:sym typeface="Courier New"/>
              </a:rPr>
              <a:t>}</a:t>
            </a:r>
          </a:p>
        </p:txBody>
      </p:sp>
      <p:sp>
        <p:nvSpPr>
          <p:cNvPr id="153" name="Shape 15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Interfaces</a:t>
            </a:r>
          </a:p>
        </p:txBody>
      </p:sp>
      <p:sp>
        <p:nvSpPr>
          <p:cNvPr id="154" name="Shape 154"/>
          <p:cNvSpPr/>
          <p:nvPr/>
        </p:nvSpPr>
        <p:spPr>
          <a:xfrm>
            <a:off y="3569050" x="3858550"/>
            <a:ext cy="1460399" cx="3145799"/>
          </a:xfrm>
          <a:prstGeom prst="mathMultiply">
            <a:avLst>
              <a:gd fmla="val 10441" name="adj1"/>
            </a:avLst>
          </a:prstGeom>
          <a:solidFill>
            <a:srgbClr val="DA0002"/>
          </a:solidFill>
          <a:ln w="19050" cap="flat">
            <a:solidFill>
              <a:srgbClr val="CC0202"/>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55" name="Shape 155"/>
          <p:cNvSpPr txBox="1"/>
          <p:nvPr/>
        </p:nvSpPr>
        <p:spPr>
          <a:xfrm>
            <a:off y="1751550" x="5635200"/>
            <a:ext cy="1640400" cx="3145799"/>
          </a:xfrm>
          <a:prstGeom prst="rect">
            <a:avLst/>
          </a:prstGeom>
          <a:noFill/>
          <a:ln>
            <a:noFill/>
          </a:ln>
        </p:spPr>
        <p:txBody>
          <a:bodyPr bIns="91425" rIns="91425" lIns="91425" tIns="91425" anchor="t" anchorCtr="0">
            <a:noAutofit/>
          </a:bodyPr>
          <a:lstStyle/>
          <a:p>
            <a:pPr>
              <a:spcBef>
                <a:spcPts val="0"/>
              </a:spcBef>
              <a:buNone/>
            </a:pPr>
            <a:r>
              <a:rPr sz="2000" lang="en"/>
              <a:t>Java doesn’t allow this, even though it would work. Instead, Java has another construct for this purpose, the interface</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54"/>
                                        </p:tgtEl>
                                        <p:attrNameLst>
                                          <p:attrName>style.visibility</p:attrName>
                                        </p:attrNameLst>
                                      </p:cBhvr>
                                      <p:to>
                                        <p:strVal val="visible"/>
                                      </p:to>
                                    </p:set>
                                    <p:animEffect transition="in" filter="fade">
                                      <p:cBhvr>
                                        <p:cTn dur="1000"/>
                                        <p:tgtEl>
                                          <p:spTgt spid="154"/>
                                        </p:tgtEl>
                                      </p:cBhvr>
                                    </p:animEffect>
                                  </p:childTnLst>
                                </p:cTn>
                              </p:par>
                              <p:par>
                                <p:cTn presetID="10" fill="hold" presetSubtype="0" presetClass="entr" nodeType="withEffect">
                                  <p:stCondLst>
                                    <p:cond delay="0"/>
                                  </p:stCondLst>
                                  <p:childTnLst>
                                    <p:set>
                                      <p:cBhvr>
                                        <p:cTn dur="1" fill="hold">
                                          <p:stCondLst>
                                            <p:cond delay="0"/>
                                          </p:stCondLst>
                                        </p:cTn>
                                        <p:tgtEl>
                                          <p:spTgt spid="155"/>
                                        </p:tgtEl>
                                        <p:attrNameLst>
                                          <p:attrName>style.visibility</p:attrName>
                                        </p:attrNameLst>
                                      </p:cBhvr>
                                      <p:to>
                                        <p:strVal val="visible"/>
                                      </p:to>
                                    </p:set>
                                    <p:animEffect transition="in" filter="fade">
                                      <p:cBhvr>
                                        <p:cTn dur="1000"/>
                                        <p:tgtEl>
                                          <p:spTgt spid="1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y="0" x="0"/>
          <a:ext cy="0" cx="0"/>
          <a:chOff y="0" x="0"/>
          <a:chExt cy="0" cx="0"/>
        </a:xfrm>
      </p:grpSpPr>
      <p:sp>
        <p:nvSpPr>
          <p:cNvPr id="160" name="Shape 160"/>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Solution: Interfaces</a:t>
            </a:r>
          </a:p>
        </p:txBody>
      </p:sp>
      <p:sp>
        <p:nvSpPr>
          <p:cNvPr id="161" name="Shape 161"/>
          <p:cNvSpPr txBox="1"/>
          <p:nvPr>
            <p:ph idx="1" type="body"/>
          </p:nvPr>
        </p:nvSpPr>
        <p:spPr>
          <a:xfrm>
            <a:off y="1254725" x="457200"/>
            <a:ext cy="3602399" cx="8229600"/>
          </a:xfrm>
          <a:prstGeom prst="rect">
            <a:avLst/>
          </a:prstGeom>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public</a:t>
            </a:r>
            <a:r>
              <a:rPr sz="2200" lang="en">
                <a:solidFill>
                  <a:srgbClr val="1155CC"/>
                </a:solidFill>
                <a:latin typeface="Courier New"/>
                <a:ea typeface="Courier New"/>
                <a:cs typeface="Courier New"/>
                <a:sym typeface="Courier New"/>
              </a:rPr>
              <a:t> </a:t>
            </a:r>
            <a:r>
              <a:rPr b="1" sz="2200" lang="en">
                <a:solidFill>
                  <a:srgbClr val="DA0002"/>
                </a:solidFill>
                <a:latin typeface="Courier New"/>
                <a:ea typeface="Courier New"/>
                <a:cs typeface="Courier New"/>
                <a:sym typeface="Courier New"/>
              </a:rPr>
              <a:t>interface</a:t>
            </a:r>
            <a:r>
              <a:rPr sz="2200" lang="en">
                <a:solidFill>
                  <a:srgbClr val="1155CC"/>
                </a:solidFill>
                <a:latin typeface="Courier New"/>
                <a:ea typeface="Courier New"/>
                <a:cs typeface="Courier New"/>
                <a:sym typeface="Courier New"/>
              </a:rPr>
              <a:t> Whistler {</a:t>
            </a:r>
          </a:p>
          <a:p>
            <a:pPr rtl="0" indent="0" marL="0">
              <a:spcBef>
                <a:spcPts val="0"/>
              </a:spcBef>
              <a:buNone/>
            </a:pPr>
            <a:r>
              <a:rPr sz="2200" lang="en">
                <a:solidFill>
                  <a:srgbClr val="1155CC"/>
                </a:solidFill>
                <a:latin typeface="Courier New"/>
                <a:ea typeface="Courier New"/>
                <a:cs typeface="Courier New"/>
                <a:sym typeface="Courier New"/>
              </a:rPr>
              <a:t>	</a:t>
            </a:r>
            <a:r>
              <a:rPr b="1" sz="2200" lang="en">
                <a:solidFill>
                  <a:srgbClr val="1155CC"/>
                </a:solidFill>
                <a:latin typeface="Courier New"/>
                <a:ea typeface="Courier New"/>
                <a:cs typeface="Courier New"/>
                <a:sym typeface="Courier New"/>
              </a:rPr>
              <a:t>void</a:t>
            </a:r>
            <a:r>
              <a:rPr sz="2200" lang="en">
                <a:solidFill>
                  <a:srgbClr val="1155CC"/>
                </a:solidFill>
                <a:latin typeface="Courier New"/>
                <a:ea typeface="Courier New"/>
                <a:cs typeface="Courier New"/>
                <a:sym typeface="Courier New"/>
              </a:rPr>
              <a:t> whistle()</a:t>
            </a:r>
            <a:r>
              <a:rPr b="1" sz="2200" lang="en">
                <a:solidFill>
                  <a:srgbClr val="1155CC"/>
                </a:solidFill>
                <a:latin typeface="Courier New"/>
                <a:ea typeface="Courier New"/>
                <a:cs typeface="Courier New"/>
                <a:sym typeface="Courier New"/>
              </a:rPr>
              <a:t>;</a:t>
            </a:r>
          </a:p>
          <a:p>
            <a:pPr rtl="0" indent="0" marL="0">
              <a:spcBef>
                <a:spcPts val="0"/>
              </a:spcBef>
              <a:buNone/>
            </a:pPr>
            <a:r>
              <a:rPr sz="2200" lang="en">
                <a:solidFill>
                  <a:srgbClr val="1155CC"/>
                </a:solidFill>
                <a:latin typeface="Courier New"/>
                <a:ea typeface="Courier New"/>
                <a:cs typeface="Courier New"/>
                <a:sym typeface="Courier New"/>
              </a:rPr>
              <a:t>	</a:t>
            </a:r>
            <a:r>
              <a:rPr b="1" sz="2200" lang="en">
                <a:solidFill>
                  <a:srgbClr val="1155CC"/>
                </a:solidFill>
                <a:latin typeface="Courier New"/>
                <a:ea typeface="Courier New"/>
                <a:cs typeface="Courier New"/>
                <a:sym typeface="Courier New"/>
              </a:rPr>
              <a:t>int</a:t>
            </a:r>
            <a:r>
              <a:rPr sz="2200" lang="en">
                <a:solidFill>
                  <a:srgbClr val="1155CC"/>
                </a:solidFill>
                <a:latin typeface="Courier New"/>
                <a:ea typeface="Courier New"/>
                <a:cs typeface="Courier New"/>
                <a:sym typeface="Courier New"/>
              </a:rPr>
              <a:t> MEANING_OF_LIFE= 42</a:t>
            </a:r>
            <a:r>
              <a:rPr b="1" sz="2200" lang="en">
                <a:solidFill>
                  <a:srgbClr val="1155CC"/>
                </a:solidFill>
                <a:latin typeface="Courier New"/>
                <a:ea typeface="Courier New"/>
                <a:cs typeface="Courier New"/>
                <a:sym typeface="Courier New"/>
              </a:rPr>
              <a:t>;</a:t>
            </a:r>
          </a:p>
          <a:p>
            <a:pPr rtl="0" indent="0" marL="0">
              <a:spcBef>
                <a:spcPts val="0"/>
              </a:spcBef>
              <a:buNone/>
            </a:pPr>
            <a:r>
              <a:rPr sz="2200" lang="en">
                <a:solidFill>
                  <a:srgbClr val="1155CC"/>
                </a:solidFill>
                <a:latin typeface="Courier New"/>
                <a:ea typeface="Courier New"/>
                <a:cs typeface="Courier New"/>
                <a:sym typeface="Courier New"/>
              </a:rPr>
              <a:t>}</a:t>
            </a:r>
          </a:p>
          <a:p>
            <a:pPr rtl="0" lvl="0" indent="0" marL="0">
              <a:spcBef>
                <a:spcPts val="0"/>
              </a:spcBef>
              <a:buNone/>
            </a:pPr>
            <a:r>
              <a:t/>
            </a:r>
            <a:endParaRPr sz="2200">
              <a:solidFill>
                <a:srgbClr val="1155CC"/>
              </a:solidFill>
              <a:latin typeface="Courier New"/>
              <a:ea typeface="Courier New"/>
              <a:cs typeface="Courier New"/>
              <a:sym typeface="Courier New"/>
            </a:endParaRPr>
          </a:p>
          <a:p>
            <a:pPr rtl="0">
              <a:spcBef>
                <a:spcPts val="0"/>
              </a:spcBef>
              <a:buNone/>
            </a:pPr>
            <a:r>
              <a:rPr b="1" sz="2200" lang="en">
                <a:solidFill>
                  <a:srgbClr val="1155CC"/>
                </a:solidFill>
                <a:latin typeface="Courier New"/>
                <a:ea typeface="Courier New"/>
                <a:cs typeface="Courier New"/>
                <a:sym typeface="Courier New"/>
              </a:rPr>
              <a:t>class</a:t>
            </a:r>
            <a:r>
              <a:rPr sz="2200" lang="en">
                <a:solidFill>
                  <a:srgbClr val="1155CC"/>
                </a:solidFill>
                <a:latin typeface="Courier New"/>
                <a:ea typeface="Courier New"/>
                <a:cs typeface="Courier New"/>
                <a:sym typeface="Courier New"/>
              </a:rPr>
              <a:t> Human </a:t>
            </a:r>
            <a:r>
              <a:rPr b="1" sz="2200" lang="en">
                <a:solidFill>
                  <a:srgbClr val="1155CC"/>
                </a:solidFill>
                <a:latin typeface="Courier New"/>
                <a:ea typeface="Courier New"/>
                <a:cs typeface="Courier New"/>
                <a:sym typeface="Courier New"/>
              </a:rPr>
              <a:t>extends</a:t>
            </a:r>
            <a:r>
              <a:rPr sz="2200" lang="en">
                <a:solidFill>
                  <a:srgbClr val="1155CC"/>
                </a:solidFill>
                <a:latin typeface="Courier New"/>
                <a:ea typeface="Courier New"/>
                <a:cs typeface="Courier New"/>
                <a:sym typeface="Courier New"/>
              </a:rPr>
              <a:t> Mammal </a:t>
            </a:r>
            <a:r>
              <a:rPr b="1" sz="2200" lang="en">
                <a:solidFill>
                  <a:srgbClr val="DA0002"/>
                </a:solidFill>
                <a:latin typeface="Courier New"/>
                <a:ea typeface="Courier New"/>
                <a:cs typeface="Courier New"/>
                <a:sym typeface="Courier New"/>
              </a:rPr>
              <a:t>implements</a:t>
            </a:r>
            <a:r>
              <a:rPr b="1" sz="2200" lang="en">
                <a:solidFill>
                  <a:srgbClr val="1155CC"/>
                </a:solidFill>
                <a:latin typeface="Courier New"/>
                <a:ea typeface="Courier New"/>
                <a:cs typeface="Courier New"/>
                <a:sym typeface="Courier New"/>
              </a:rPr>
              <a:t> </a:t>
            </a:r>
            <a:r>
              <a:rPr sz="2200" lang="en">
                <a:solidFill>
                  <a:srgbClr val="1155CC"/>
                </a:solidFill>
                <a:latin typeface="Courier New"/>
                <a:ea typeface="Courier New"/>
                <a:cs typeface="Courier New"/>
                <a:sym typeface="Courier New"/>
              </a:rPr>
              <a:t>Whistler {</a:t>
            </a:r>
          </a:p>
          <a:p>
            <a:pPr rtl="0" lvl="0">
              <a:spcBef>
                <a:spcPts val="0"/>
              </a:spcBef>
              <a:buNone/>
            </a:pPr>
            <a:r>
              <a:rPr sz="2200" lang="en">
                <a:solidFill>
                  <a:srgbClr val="1155CC"/>
                </a:solidFill>
                <a:latin typeface="Courier New"/>
                <a:ea typeface="Courier New"/>
                <a:cs typeface="Courier New"/>
                <a:sym typeface="Courier New"/>
              </a:rPr>
              <a:t>}</a:t>
            </a:r>
          </a:p>
        </p:txBody>
      </p:sp>
      <p:sp>
        <p:nvSpPr>
          <p:cNvPr id="162" name="Shape 162"/>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Interfaces</a:t>
            </a:r>
          </a:p>
        </p:txBody>
      </p:sp>
      <p:sp>
        <p:nvSpPr>
          <p:cNvPr id="163" name="Shape 163"/>
          <p:cNvSpPr txBox="1"/>
          <p:nvPr/>
        </p:nvSpPr>
        <p:spPr>
          <a:xfrm>
            <a:off y="4070600" x="2935625"/>
            <a:ext cy="694499" cx="3673499"/>
          </a:xfrm>
          <a:prstGeom prst="rect">
            <a:avLst/>
          </a:prstGeom>
          <a:noFill/>
          <a:ln>
            <a:noFill/>
          </a:ln>
        </p:spPr>
        <p:txBody>
          <a:bodyPr bIns="91425" rIns="91425" lIns="91425" tIns="91425" anchor="t" anchorCtr="0">
            <a:noAutofit/>
          </a:bodyPr>
          <a:lstStyle/>
          <a:p>
            <a:pPr>
              <a:spcBef>
                <a:spcPts val="0"/>
              </a:spcBef>
              <a:buNone/>
            </a:pPr>
            <a:r>
              <a:rPr sz="1800" lang="en"/>
              <a:t>Must implement all methods in the implemented interfaces</a:t>
            </a:r>
          </a:p>
        </p:txBody>
      </p:sp>
      <p:sp>
        <p:nvSpPr>
          <p:cNvPr id="164" name="Shape 164"/>
          <p:cNvSpPr txBox="1"/>
          <p:nvPr/>
        </p:nvSpPr>
        <p:spPr>
          <a:xfrm>
            <a:off y="1391600" x="5239000"/>
            <a:ext cy="1937399" cx="3552600"/>
          </a:xfrm>
          <a:prstGeom prst="rect">
            <a:avLst/>
          </a:prstGeom>
          <a:noFill/>
          <a:ln>
            <a:noFill/>
          </a:ln>
        </p:spPr>
        <p:txBody>
          <a:bodyPr bIns="91425" rIns="91425" lIns="91425" tIns="91425" anchor="t" anchorCtr="0">
            <a:noAutofit/>
          </a:bodyPr>
          <a:lstStyle/>
          <a:p>
            <a:pPr rtl="0" lvl="0" indent="-342900" marL="457200">
              <a:spcBef>
                <a:spcPts val="0"/>
              </a:spcBef>
              <a:buClr>
                <a:srgbClr val="000000"/>
              </a:buClr>
              <a:buSzPct val="100000"/>
              <a:buFont typeface="Arial"/>
              <a:buChar char="●"/>
            </a:pPr>
            <a:r>
              <a:rPr sz="1800" lang="en"/>
              <a:t>methods are automatically </a:t>
            </a:r>
            <a:r>
              <a:rPr b="1" sz="1800" lang="en">
                <a:solidFill>
                  <a:srgbClr val="1155CC"/>
                </a:solidFill>
                <a:latin typeface="Courier New"/>
                <a:ea typeface="Courier New"/>
                <a:cs typeface="Courier New"/>
                <a:sym typeface="Courier New"/>
              </a:rPr>
              <a:t>public</a:t>
            </a:r>
            <a:r>
              <a:rPr sz="1800" lang="en"/>
              <a:t> and </a:t>
            </a:r>
            <a:r>
              <a:rPr b="1" sz="1800" lang="en">
                <a:solidFill>
                  <a:srgbClr val="1155CC"/>
                </a:solidFill>
                <a:latin typeface="Courier New"/>
                <a:ea typeface="Courier New"/>
                <a:cs typeface="Courier New"/>
                <a:sym typeface="Courier New"/>
              </a:rPr>
              <a:t>abstract</a:t>
            </a:r>
          </a:p>
          <a:p>
            <a:pPr rtl="0" lvl="0">
              <a:spcBef>
                <a:spcPts val="0"/>
              </a:spcBef>
              <a:buNone/>
            </a:pPr>
            <a:r>
              <a:t/>
            </a:r>
            <a:endParaRPr b="1" sz="1800">
              <a:solidFill>
                <a:srgbClr val="1155CC"/>
              </a:solidFill>
              <a:latin typeface="Courier New"/>
              <a:ea typeface="Courier New"/>
              <a:cs typeface="Courier New"/>
              <a:sym typeface="Courier New"/>
            </a:endParaRPr>
          </a:p>
          <a:p>
            <a:pPr rtl="0" lvl="0" indent="-342900" marL="457200">
              <a:spcBef>
                <a:spcPts val="0"/>
              </a:spcBef>
              <a:buClr>
                <a:srgbClr val="000000"/>
              </a:buClr>
              <a:buSzPct val="100000"/>
              <a:buFont typeface="Arial"/>
              <a:buChar char="●"/>
            </a:pPr>
            <a:r>
              <a:rPr sz="1800" lang="en"/>
              <a:t>fields are automatically </a:t>
            </a:r>
            <a:r>
              <a:rPr b="1" sz="1800" lang="en">
                <a:solidFill>
                  <a:srgbClr val="1155CC"/>
                </a:solidFill>
                <a:latin typeface="Courier New"/>
                <a:ea typeface="Courier New"/>
                <a:cs typeface="Courier New"/>
                <a:sym typeface="Courier New"/>
              </a:rPr>
              <a:t>public</a:t>
            </a:r>
            <a:r>
              <a:rPr sz="1800" lang="en"/>
              <a:t>, </a:t>
            </a:r>
            <a:r>
              <a:rPr b="1" sz="1800" lang="en">
                <a:solidFill>
                  <a:srgbClr val="1155CC"/>
                </a:solidFill>
                <a:latin typeface="Courier New"/>
                <a:ea typeface="Courier New"/>
                <a:cs typeface="Courier New"/>
                <a:sym typeface="Courier New"/>
              </a:rPr>
              <a:t>static</a:t>
            </a:r>
            <a:r>
              <a:rPr sz="1800" lang="en"/>
              <a:t>, and </a:t>
            </a:r>
            <a:r>
              <a:rPr b="1" sz="1800" lang="en">
                <a:solidFill>
                  <a:srgbClr val="1155CC"/>
                </a:solidFill>
                <a:latin typeface="Courier New"/>
                <a:ea typeface="Courier New"/>
                <a:cs typeface="Courier New"/>
                <a:sym typeface="Courier New"/>
              </a:rPr>
              <a:t>final</a:t>
            </a:r>
            <a:r>
              <a:rPr sz="1800" lang="en">
                <a:solidFill>
                  <a:schemeClr val="dk1"/>
                </a:solidFill>
              </a:rPr>
              <a:t> (i.e. constants)</a:t>
            </a:r>
          </a:p>
        </p:txBody>
      </p:sp>
      <p:cxnSp>
        <p:nvCxnSpPr>
          <p:cNvPr id="165" name="Shape 165"/>
          <p:cNvCxnSpPr>
            <a:stCxn id="163" idx="1"/>
          </p:cNvCxnSpPr>
          <p:nvPr/>
        </p:nvCxnSpPr>
        <p:spPr>
          <a:xfrm rot="10800000">
            <a:off y="3941150" x="2204225"/>
            <a:ext cy="476700" cx="731400"/>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9" name="Shape 169"/>
        <p:cNvGrpSpPr/>
        <p:nvPr/>
      </p:nvGrpSpPr>
      <p:grpSpPr>
        <a:xfrm>
          <a:off y="0" x="0"/>
          <a:ext cy="0" cx="0"/>
          <a:chOff y="0" x="0"/>
          <a:chExt cy="0" cx="0"/>
        </a:xfrm>
      </p:grpSpPr>
      <p:sp>
        <p:nvSpPr>
          <p:cNvPr id="170" name="Shape 170"/>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Multiple interfaces</a:t>
            </a:r>
          </a:p>
        </p:txBody>
      </p:sp>
      <p:sp>
        <p:nvSpPr>
          <p:cNvPr id="171" name="Shape 171"/>
          <p:cNvSpPr txBox="1"/>
          <p:nvPr>
            <p:ph idx="1" type="body"/>
          </p:nvPr>
        </p:nvSpPr>
        <p:spPr>
          <a:xfrm>
            <a:off y="1254725" x="457200"/>
            <a:ext cy="3602399" cx="8397299"/>
          </a:xfrm>
          <a:prstGeom prst="rect">
            <a:avLst/>
          </a:prstGeom>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public</a:t>
            </a:r>
            <a:r>
              <a:rPr sz="2200" lang="en">
                <a:solidFill>
                  <a:srgbClr val="1155CC"/>
                </a:solidFill>
                <a:latin typeface="Courier New"/>
                <a:ea typeface="Courier New"/>
                <a:cs typeface="Courier New"/>
                <a:sym typeface="Courier New"/>
              </a:rPr>
              <a:t> </a:t>
            </a:r>
            <a:r>
              <a:rPr b="1" sz="2200" lang="en">
                <a:solidFill>
                  <a:srgbClr val="DA0002"/>
                </a:solidFill>
                <a:latin typeface="Courier New"/>
                <a:ea typeface="Courier New"/>
                <a:cs typeface="Courier New"/>
                <a:sym typeface="Courier New"/>
              </a:rPr>
              <a:t>interface</a:t>
            </a:r>
            <a:r>
              <a:rPr sz="2200" lang="en">
                <a:solidFill>
                  <a:srgbClr val="1155CC"/>
                </a:solidFill>
                <a:latin typeface="Courier New"/>
                <a:ea typeface="Courier New"/>
                <a:cs typeface="Courier New"/>
                <a:sym typeface="Courier New"/>
              </a:rPr>
              <a:t> Singer {</a:t>
            </a:r>
          </a:p>
          <a:p>
            <a:pPr rtl="0" lvl="0" indent="0" marL="0">
              <a:spcBef>
                <a:spcPts val="0"/>
              </a:spcBef>
              <a:buNone/>
            </a:pPr>
            <a:r>
              <a:rPr sz="2200" lang="en">
                <a:solidFill>
                  <a:srgbClr val="1155CC"/>
                </a:solidFill>
                <a:latin typeface="Courier New"/>
                <a:ea typeface="Courier New"/>
                <a:cs typeface="Courier New"/>
                <a:sym typeface="Courier New"/>
              </a:rPr>
              <a:t>	</a:t>
            </a:r>
            <a:r>
              <a:rPr b="1" sz="2200" lang="en">
                <a:solidFill>
                  <a:srgbClr val="1155CC"/>
                </a:solidFill>
                <a:latin typeface="Courier New"/>
                <a:ea typeface="Courier New"/>
                <a:cs typeface="Courier New"/>
                <a:sym typeface="Courier New"/>
              </a:rPr>
              <a:t>void</a:t>
            </a:r>
            <a:r>
              <a:rPr sz="2200" lang="en">
                <a:solidFill>
                  <a:srgbClr val="1155CC"/>
                </a:solidFill>
                <a:latin typeface="Courier New"/>
                <a:ea typeface="Courier New"/>
                <a:cs typeface="Courier New"/>
                <a:sym typeface="Courier New"/>
              </a:rPr>
              <a:t> singTo(Human h)</a:t>
            </a:r>
            <a:r>
              <a:rPr b="1" sz="2200" lang="en">
                <a:solidFill>
                  <a:srgbClr val="1155CC"/>
                </a:solidFill>
                <a:latin typeface="Courier New"/>
                <a:ea typeface="Courier New"/>
                <a:cs typeface="Courier New"/>
                <a:sym typeface="Courier New"/>
              </a:rPr>
              <a:t>;</a:t>
            </a:r>
          </a:p>
          <a:p>
            <a:pPr rtl="0" lvl="0" indent="0" marL="0">
              <a:spcBef>
                <a:spcPts val="0"/>
              </a:spcBef>
              <a:buNone/>
            </a:pPr>
            <a:r>
              <a:rPr sz="2200" lang="en">
                <a:solidFill>
                  <a:srgbClr val="1155CC"/>
                </a:solidFill>
                <a:latin typeface="Courier New"/>
                <a:ea typeface="Courier New"/>
                <a:cs typeface="Courier New"/>
                <a:sym typeface="Courier New"/>
              </a:rPr>
              <a:t>}</a:t>
            </a:r>
          </a:p>
          <a:p>
            <a:pPr rtl="0" lvl="0" indent="0" marL="0">
              <a:spcBef>
                <a:spcPts val="0"/>
              </a:spcBef>
              <a:buNone/>
            </a:pPr>
            <a:r>
              <a:t/>
            </a:r>
            <a:endParaRPr sz="2200">
              <a:solidFill>
                <a:srgbClr val="1155CC"/>
              </a:solidFill>
              <a:latin typeface="Courier New"/>
              <a:ea typeface="Courier New"/>
              <a:cs typeface="Courier New"/>
              <a:sym typeface="Courier New"/>
            </a:endParaRPr>
          </a:p>
          <a:p>
            <a:pPr rtl="0" lvl="0">
              <a:spcBef>
                <a:spcPts val="0"/>
              </a:spcBef>
              <a:buNone/>
            </a:pPr>
            <a:r>
              <a:rPr b="1" sz="1900" lang="en">
                <a:solidFill>
                  <a:srgbClr val="1155CC"/>
                </a:solidFill>
                <a:latin typeface="Courier New"/>
                <a:ea typeface="Courier New"/>
                <a:cs typeface="Courier New"/>
                <a:sym typeface="Courier New"/>
              </a:rPr>
              <a:t>class</a:t>
            </a:r>
            <a:r>
              <a:rPr sz="1900" lang="en">
                <a:solidFill>
                  <a:srgbClr val="1155CC"/>
                </a:solidFill>
                <a:latin typeface="Courier New"/>
                <a:ea typeface="Courier New"/>
                <a:cs typeface="Courier New"/>
                <a:sym typeface="Courier New"/>
              </a:rPr>
              <a:t> Human </a:t>
            </a:r>
            <a:r>
              <a:rPr b="1" sz="1900" lang="en">
                <a:solidFill>
                  <a:srgbClr val="1155CC"/>
                </a:solidFill>
                <a:latin typeface="Courier New"/>
                <a:ea typeface="Courier New"/>
                <a:cs typeface="Courier New"/>
                <a:sym typeface="Courier New"/>
              </a:rPr>
              <a:t>extends</a:t>
            </a:r>
            <a:r>
              <a:rPr sz="1900" lang="en">
                <a:solidFill>
                  <a:srgbClr val="1155CC"/>
                </a:solidFill>
                <a:latin typeface="Courier New"/>
                <a:ea typeface="Courier New"/>
                <a:cs typeface="Courier New"/>
                <a:sym typeface="Courier New"/>
              </a:rPr>
              <a:t> Mammal </a:t>
            </a:r>
            <a:r>
              <a:rPr b="1" sz="1900" lang="en">
                <a:solidFill>
                  <a:srgbClr val="DA0002"/>
                </a:solidFill>
                <a:latin typeface="Courier New"/>
                <a:ea typeface="Courier New"/>
                <a:cs typeface="Courier New"/>
                <a:sym typeface="Courier New"/>
              </a:rPr>
              <a:t>implements </a:t>
            </a:r>
            <a:r>
              <a:rPr sz="1900" lang="en">
                <a:solidFill>
                  <a:srgbClr val="DA0002"/>
                </a:solidFill>
                <a:latin typeface="Courier New"/>
                <a:ea typeface="Courier New"/>
                <a:cs typeface="Courier New"/>
                <a:sym typeface="Courier New"/>
              </a:rPr>
              <a:t>Whistler, Singer</a:t>
            </a:r>
            <a:r>
              <a:rPr sz="1900" lang="en">
                <a:solidFill>
                  <a:srgbClr val="1155CC"/>
                </a:solidFill>
                <a:latin typeface="Courier New"/>
                <a:ea typeface="Courier New"/>
                <a:cs typeface="Courier New"/>
                <a:sym typeface="Courier New"/>
              </a:rPr>
              <a:t> {</a:t>
            </a:r>
          </a:p>
          <a:p>
            <a:pPr rtl="0" lvl="0">
              <a:spcBef>
                <a:spcPts val="0"/>
              </a:spcBef>
              <a:buNone/>
            </a:pPr>
            <a:r>
              <a:rPr sz="1900" lang="en">
                <a:solidFill>
                  <a:srgbClr val="1155CC"/>
                </a:solidFill>
                <a:latin typeface="Courier New"/>
                <a:ea typeface="Courier New"/>
                <a:cs typeface="Courier New"/>
                <a:sym typeface="Courier New"/>
              </a:rPr>
              <a:t>}</a:t>
            </a:r>
          </a:p>
        </p:txBody>
      </p:sp>
      <p:sp>
        <p:nvSpPr>
          <p:cNvPr id="172" name="Shape 172"/>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Interfaces</a:t>
            </a:r>
          </a:p>
        </p:txBody>
      </p:sp>
      <p:sp>
        <p:nvSpPr>
          <p:cNvPr id="173" name="Shape 173"/>
          <p:cNvSpPr txBox="1"/>
          <p:nvPr/>
        </p:nvSpPr>
        <p:spPr>
          <a:xfrm>
            <a:off y="1377950" x="5018525"/>
            <a:ext cy="1311000" cx="3740699"/>
          </a:xfrm>
          <a:prstGeom prst="rect">
            <a:avLst/>
          </a:prstGeom>
          <a:noFill/>
          <a:ln>
            <a:noFill/>
          </a:ln>
        </p:spPr>
        <p:txBody>
          <a:bodyPr bIns="91425" rIns="91425" lIns="91425" tIns="91425" anchor="t" anchorCtr="0">
            <a:noAutofit/>
          </a:bodyPr>
          <a:lstStyle/>
          <a:p>
            <a:pPr>
              <a:spcBef>
                <a:spcPts val="0"/>
              </a:spcBef>
              <a:buNone/>
            </a:pPr>
            <a:r>
              <a:rPr sz="1800" lang="en"/>
              <a:t>Classes can implement several interfaces! They must implement all the methods in those interfaces they implement.</a:t>
            </a:r>
          </a:p>
        </p:txBody>
      </p:sp>
      <p:cxnSp>
        <p:nvCxnSpPr>
          <p:cNvPr id="174" name="Shape 174"/>
          <p:cNvCxnSpPr/>
          <p:nvPr/>
        </p:nvCxnSpPr>
        <p:spPr>
          <a:xfrm rot="10800000">
            <a:off y="3492599" x="2087275"/>
            <a:ext cy="736800" cx="1787399"/>
          </a:xfrm>
          <a:prstGeom prst="straightConnector1">
            <a:avLst/>
          </a:prstGeom>
          <a:noFill/>
          <a:ln w="19050" cap="flat">
            <a:solidFill>
              <a:schemeClr val="dk2"/>
            </a:solidFill>
            <a:prstDash val="solid"/>
            <a:round/>
            <a:headEnd w="lg" len="lg" type="none"/>
            <a:tailEnd w="lg" len="lg" type="triangle"/>
          </a:ln>
        </p:spPr>
      </p:cxnSp>
      <p:sp>
        <p:nvSpPr>
          <p:cNvPr id="175" name="Shape 175"/>
          <p:cNvSpPr txBox="1"/>
          <p:nvPr/>
        </p:nvSpPr>
        <p:spPr>
          <a:xfrm>
            <a:off y="3915600" x="3874675"/>
            <a:ext cy="857400" cx="4024799"/>
          </a:xfrm>
          <a:prstGeom prst="rect">
            <a:avLst/>
          </a:prstGeom>
          <a:noFill/>
          <a:ln>
            <a:noFill/>
          </a:ln>
        </p:spPr>
        <p:txBody>
          <a:bodyPr bIns="91425" rIns="91425" lIns="91425" tIns="91425" anchor="t" anchorCtr="0">
            <a:noAutofit/>
          </a:bodyPr>
          <a:lstStyle/>
          <a:p>
            <a:pPr>
              <a:spcBef>
                <a:spcPts val="0"/>
              </a:spcBef>
              <a:buNone/>
            </a:pPr>
            <a:r>
              <a:rPr sz="1800" lang="en"/>
              <a:t>Must implement </a:t>
            </a:r>
            <a:r>
              <a:rPr sz="1800" lang="en">
                <a:solidFill>
                  <a:srgbClr val="1155CC"/>
                </a:solidFill>
                <a:latin typeface="Courier New"/>
                <a:ea typeface="Courier New"/>
                <a:cs typeface="Courier New"/>
                <a:sym typeface="Courier New"/>
              </a:rPr>
              <a:t>singTo(Human h)</a:t>
            </a:r>
            <a:r>
              <a:rPr sz="1800" lang="en"/>
              <a:t> and </a:t>
            </a:r>
            <a:r>
              <a:rPr sz="1800" lang="en">
                <a:solidFill>
                  <a:srgbClr val="1155CC"/>
                </a:solidFill>
                <a:latin typeface="Courier New"/>
                <a:ea typeface="Courier New"/>
                <a:cs typeface="Courier New"/>
                <a:sym typeface="Courier New"/>
              </a:rPr>
              <a:t>whistle()</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9" name="Shape 179"/>
        <p:cNvGrpSpPr/>
        <p:nvPr/>
      </p:nvGrpSpPr>
      <p:grpSpPr>
        <a:xfrm>
          <a:off y="0" x="0"/>
          <a:ext cy="0" cx="0"/>
          <a:chOff y="0" x="0"/>
          <a:chExt cy="0" cx="0"/>
        </a:xfrm>
      </p:grpSpPr>
      <p:sp>
        <p:nvSpPr>
          <p:cNvPr id="180" name="Shape 180"/>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Solution: Interfaces</a:t>
            </a:r>
          </a:p>
        </p:txBody>
      </p:sp>
      <p:sp>
        <p:nvSpPr>
          <p:cNvPr id="181" name="Shape 181"/>
          <p:cNvSpPr/>
          <p:nvPr/>
        </p:nvSpPr>
        <p:spPr>
          <a:xfrm>
            <a:off y="2466062" x="339768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Mammal</a:t>
            </a:r>
          </a:p>
        </p:txBody>
      </p:sp>
      <p:sp>
        <p:nvSpPr>
          <p:cNvPr id="182" name="Shape 182"/>
          <p:cNvSpPr/>
          <p:nvPr/>
        </p:nvSpPr>
        <p:spPr>
          <a:xfrm>
            <a:off y="4016212" x="231133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Human</a:t>
            </a:r>
          </a:p>
        </p:txBody>
      </p:sp>
      <p:sp>
        <p:nvSpPr>
          <p:cNvPr id="183" name="Shape 183"/>
          <p:cNvSpPr/>
          <p:nvPr/>
        </p:nvSpPr>
        <p:spPr>
          <a:xfrm>
            <a:off y="4016212" x="582128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Parrot</a:t>
            </a:r>
          </a:p>
        </p:txBody>
      </p:sp>
      <p:sp>
        <p:nvSpPr>
          <p:cNvPr id="184" name="Shape 184"/>
          <p:cNvSpPr/>
          <p:nvPr/>
        </p:nvSpPr>
        <p:spPr>
          <a:xfrm>
            <a:off y="4016212" x="4066312"/>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Dog</a:t>
            </a:r>
          </a:p>
        </p:txBody>
      </p:sp>
      <p:cxnSp>
        <p:nvCxnSpPr>
          <p:cNvPr id="185" name="Shape 185"/>
          <p:cNvCxnSpPr>
            <a:stCxn id="186" idx="2"/>
            <a:endCxn id="183" idx="0"/>
          </p:cNvCxnSpPr>
          <p:nvPr/>
        </p:nvCxnSpPr>
        <p:spPr>
          <a:xfrm>
            <a:off y="3172874" x="6084987"/>
            <a:ext cy="843300" cx="518699"/>
          </a:xfrm>
          <a:prstGeom prst="straightConnector1">
            <a:avLst/>
          </a:prstGeom>
          <a:noFill/>
          <a:ln w="19050" cap="flat">
            <a:solidFill>
              <a:schemeClr val="dk2"/>
            </a:solidFill>
            <a:prstDash val="solid"/>
            <a:round/>
            <a:headEnd w="lg" len="lg" type="none"/>
            <a:tailEnd w="lg" len="lg" type="triangle"/>
          </a:ln>
        </p:spPr>
      </p:cxnSp>
      <p:sp>
        <p:nvSpPr>
          <p:cNvPr id="187" name="Shape 187"/>
          <p:cNvSpPr/>
          <p:nvPr/>
        </p:nvSpPr>
        <p:spPr>
          <a:xfrm>
            <a:off y="2820950" x="1109137"/>
            <a:ext cy="706799" cx="1564800"/>
          </a:xfrm>
          <a:prstGeom prst="rect">
            <a:avLst/>
          </a:prstGeom>
          <a:solidFill>
            <a:srgbClr val="C9DAF8"/>
          </a:solidFill>
          <a:ln w="38100" cap="flat">
            <a:solidFill>
              <a:srgbClr val="3C78D8"/>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solidFill>
                  <a:srgbClr val="DA0002"/>
                </a:solidFill>
              </a:rPr>
              <a:t>Whistler</a:t>
            </a:r>
          </a:p>
        </p:txBody>
      </p:sp>
      <p:cxnSp>
        <p:nvCxnSpPr>
          <p:cNvPr id="188" name="Shape 188"/>
          <p:cNvCxnSpPr>
            <a:stCxn id="187" idx="3"/>
            <a:endCxn id="182" idx="0"/>
          </p:cNvCxnSpPr>
          <p:nvPr/>
        </p:nvCxnSpPr>
        <p:spPr>
          <a:xfrm>
            <a:off y="3174349" x="2673937"/>
            <a:ext cy="841799" cx="419700"/>
          </a:xfrm>
          <a:prstGeom prst="straightConnector1">
            <a:avLst/>
          </a:prstGeom>
          <a:noFill/>
          <a:ln w="38100" cap="flat">
            <a:solidFill>
              <a:srgbClr val="3C78D8"/>
            </a:solidFill>
            <a:prstDash val="solid"/>
            <a:round/>
            <a:headEnd w="lg" len="lg" type="none"/>
            <a:tailEnd w="lg" len="lg" type="triangle"/>
          </a:ln>
        </p:spPr>
      </p:cxnSp>
      <p:sp>
        <p:nvSpPr>
          <p:cNvPr id="189" name="Shape 189"/>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Interfaces</a:t>
            </a:r>
          </a:p>
        </p:txBody>
      </p:sp>
      <p:cxnSp>
        <p:nvCxnSpPr>
          <p:cNvPr id="190" name="Shape 190"/>
          <p:cNvCxnSpPr>
            <a:stCxn id="181" idx="2"/>
            <a:endCxn id="184" idx="0"/>
          </p:cNvCxnSpPr>
          <p:nvPr/>
        </p:nvCxnSpPr>
        <p:spPr>
          <a:xfrm>
            <a:off y="3172862" x="4180087"/>
            <a:ext cy="843300" cx="668700"/>
          </a:xfrm>
          <a:prstGeom prst="straightConnector1">
            <a:avLst/>
          </a:prstGeom>
          <a:noFill/>
          <a:ln w="19050" cap="flat">
            <a:solidFill>
              <a:schemeClr val="dk2"/>
            </a:solidFill>
            <a:prstDash val="solid"/>
            <a:round/>
            <a:headEnd w="lg" len="lg" type="none"/>
            <a:tailEnd w="lg" len="lg" type="triangle"/>
          </a:ln>
        </p:spPr>
      </p:cxnSp>
      <p:cxnSp>
        <p:nvCxnSpPr>
          <p:cNvPr id="191" name="Shape 191"/>
          <p:cNvCxnSpPr>
            <a:stCxn id="181" idx="2"/>
            <a:endCxn id="182" idx="0"/>
          </p:cNvCxnSpPr>
          <p:nvPr/>
        </p:nvCxnSpPr>
        <p:spPr>
          <a:xfrm flipH="1">
            <a:off y="3172862" x="3093787"/>
            <a:ext cy="843300" cx="1086300"/>
          </a:xfrm>
          <a:prstGeom prst="straightConnector1">
            <a:avLst/>
          </a:prstGeom>
          <a:noFill/>
          <a:ln w="19050" cap="flat">
            <a:solidFill>
              <a:schemeClr val="dk2"/>
            </a:solidFill>
            <a:prstDash val="solid"/>
            <a:round/>
            <a:headEnd w="lg" len="lg" type="none"/>
            <a:tailEnd w="lg" len="lg" type="triangle"/>
          </a:ln>
        </p:spPr>
      </p:cxnSp>
      <p:sp>
        <p:nvSpPr>
          <p:cNvPr id="186" name="Shape 186"/>
          <p:cNvSpPr/>
          <p:nvPr/>
        </p:nvSpPr>
        <p:spPr>
          <a:xfrm>
            <a:off y="2466075" x="530258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Bird</a:t>
            </a:r>
          </a:p>
        </p:txBody>
      </p:sp>
      <p:sp>
        <p:nvSpPr>
          <p:cNvPr id="192" name="Shape 192"/>
          <p:cNvSpPr/>
          <p:nvPr/>
        </p:nvSpPr>
        <p:spPr>
          <a:xfrm>
            <a:off y="1465887" x="4350137"/>
            <a:ext cy="706799" cx="15648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t>Animal</a:t>
            </a:r>
          </a:p>
        </p:txBody>
      </p:sp>
      <p:cxnSp>
        <p:nvCxnSpPr>
          <p:cNvPr id="193" name="Shape 193"/>
          <p:cNvCxnSpPr>
            <a:stCxn id="192" idx="2"/>
            <a:endCxn id="181" idx="0"/>
          </p:cNvCxnSpPr>
          <p:nvPr/>
        </p:nvCxnSpPr>
        <p:spPr>
          <a:xfrm flipH="1">
            <a:off y="2172687" x="4180037"/>
            <a:ext cy="293400" cx="952500"/>
          </a:xfrm>
          <a:prstGeom prst="straightConnector1">
            <a:avLst/>
          </a:prstGeom>
          <a:noFill/>
          <a:ln w="19050" cap="flat">
            <a:solidFill>
              <a:schemeClr val="dk2"/>
            </a:solidFill>
            <a:prstDash val="solid"/>
            <a:round/>
            <a:headEnd w="lg" len="lg" type="none"/>
            <a:tailEnd w="lg" len="lg" type="triangle"/>
          </a:ln>
        </p:spPr>
      </p:cxnSp>
      <p:cxnSp>
        <p:nvCxnSpPr>
          <p:cNvPr id="194" name="Shape 194"/>
          <p:cNvCxnSpPr>
            <a:stCxn id="192" idx="2"/>
            <a:endCxn id="186" idx="0"/>
          </p:cNvCxnSpPr>
          <p:nvPr/>
        </p:nvCxnSpPr>
        <p:spPr>
          <a:xfrm>
            <a:off y="2172687" x="5132537"/>
            <a:ext cy="293400" cx="952500"/>
          </a:xfrm>
          <a:prstGeom prst="straightConnector1">
            <a:avLst/>
          </a:prstGeom>
          <a:noFill/>
          <a:ln w="19050" cap="flat">
            <a:solidFill>
              <a:schemeClr val="dk2"/>
            </a:solidFill>
            <a:prstDash val="solid"/>
            <a:round/>
            <a:headEnd w="lg" len="lg" type="none"/>
            <a:tailEnd w="lg" len="lg" type="triangle"/>
          </a:ln>
        </p:spPr>
      </p:cxnSp>
      <p:sp>
        <p:nvSpPr>
          <p:cNvPr id="195" name="Shape 195"/>
          <p:cNvSpPr txBox="1"/>
          <p:nvPr/>
        </p:nvSpPr>
        <p:spPr>
          <a:xfrm>
            <a:off y="1336475" x="273750"/>
            <a:ext cy="995999" cx="3602399"/>
          </a:xfrm>
          <a:prstGeom prst="rect">
            <a:avLst/>
          </a:prstGeom>
          <a:noFill/>
          <a:ln>
            <a:noFill/>
          </a:ln>
        </p:spPr>
        <p:txBody>
          <a:bodyPr bIns="91425" rIns="91425" lIns="91425" tIns="91425" anchor="t" anchorCtr="0">
            <a:noAutofit/>
          </a:bodyPr>
          <a:lstStyle/>
          <a:p>
            <a:pPr rtl="0" lvl="0">
              <a:spcBef>
                <a:spcPts val="0"/>
              </a:spcBef>
              <a:buNone/>
            </a:pPr>
            <a:r>
              <a:rPr sz="2000" lang="en"/>
              <a:t>Interface </a:t>
            </a:r>
            <a:r>
              <a:rPr b="1" sz="2000" lang="en">
                <a:solidFill>
                  <a:srgbClr val="DA0002"/>
                </a:solidFill>
                <a:latin typeface="Courier New"/>
                <a:ea typeface="Courier New"/>
                <a:cs typeface="Courier New"/>
                <a:sym typeface="Courier New"/>
              </a:rPr>
              <a:t>Whistler</a:t>
            </a:r>
            <a:r>
              <a:rPr sz="2000" lang="en"/>
              <a:t> offers promised functionality to classes Human and Parrot!</a:t>
            </a:r>
          </a:p>
        </p:txBody>
      </p:sp>
      <p:cxnSp>
        <p:nvCxnSpPr>
          <p:cNvPr id="196" name="Shape 196"/>
          <p:cNvCxnSpPr>
            <a:stCxn id="187" idx="3"/>
            <a:endCxn id="183" idx="0"/>
          </p:cNvCxnSpPr>
          <p:nvPr/>
        </p:nvCxnSpPr>
        <p:spPr>
          <a:xfrm>
            <a:off y="3174349" x="2673937"/>
            <a:ext cy="841799" cx="3929700"/>
          </a:xfrm>
          <a:prstGeom prst="straightConnector1">
            <a:avLst/>
          </a:prstGeom>
          <a:noFill/>
          <a:ln w="38100" cap="flat">
            <a:solidFill>
              <a:srgbClr val="3C78D8"/>
            </a:solidFill>
            <a:prstDash val="solid"/>
            <a:round/>
            <a:headEnd w="lg" len="lg" type="none"/>
            <a:tailEnd w="lg" len="lg" type="triangle"/>
          </a:ln>
        </p:spPr>
      </p:cxn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95"/>
                                        </p:tgtEl>
                                        <p:attrNameLst>
                                          <p:attrName>style.visibility</p:attrName>
                                        </p:attrNameLst>
                                      </p:cBhvr>
                                      <p:to>
                                        <p:strVal val="visible"/>
                                      </p:to>
                                    </p:set>
                                    <p:animEffect transition="in" filter="fade">
                                      <p:cBhvr>
                                        <p:cTn dur="700"/>
                                        <p:tgtEl>
                                          <p:spTgt spid="195"/>
                                        </p:tgtEl>
                                      </p:cBhvr>
                                    </p:animEffect>
                                  </p:childTnLst>
                                </p:cTn>
                              </p:par>
                              <p:par>
                                <p:cTn presetID="10" fill="hold" presetSubtype="0" presetClass="entr" nodeType="withEffect">
                                  <p:stCondLst>
                                    <p:cond delay="0"/>
                                  </p:stCondLst>
                                  <p:childTnLst>
                                    <p:set>
                                      <p:cBhvr>
                                        <p:cTn dur="1" fill="hold">
                                          <p:stCondLst>
                                            <p:cond delay="0"/>
                                          </p:stCondLst>
                                        </p:cTn>
                                        <p:tgtEl>
                                          <p:spTgt spid="187"/>
                                        </p:tgtEl>
                                        <p:attrNameLst>
                                          <p:attrName>style.visibility</p:attrName>
                                        </p:attrNameLst>
                                      </p:cBhvr>
                                      <p:to>
                                        <p:strVal val="visible"/>
                                      </p:to>
                                    </p:set>
                                    <p:animEffect transition="in" filter="fade">
                                      <p:cBhvr>
                                        <p:cTn dur="1000"/>
                                        <p:tgtEl>
                                          <p:spTgt spid="187"/>
                                        </p:tgtEl>
                                      </p:cBhvr>
                                    </p:animEffect>
                                  </p:childTnLst>
                                </p:cTn>
                              </p:par>
                              <p:par>
                                <p:cTn presetID="10" fill="hold" presetSubtype="0" presetClass="entr" nodeType="withEffect">
                                  <p:stCondLst>
                                    <p:cond delay="0"/>
                                  </p:stCondLst>
                                  <p:childTnLst>
                                    <p:set>
                                      <p:cBhvr>
                                        <p:cTn dur="1" fill="hold">
                                          <p:stCondLst>
                                            <p:cond delay="0"/>
                                          </p:stCondLst>
                                        </p:cTn>
                                        <p:tgtEl>
                                          <p:spTgt spid="196"/>
                                        </p:tgtEl>
                                        <p:attrNameLst>
                                          <p:attrName>style.visibility</p:attrName>
                                        </p:attrNameLst>
                                      </p:cBhvr>
                                      <p:to>
                                        <p:strVal val="visible"/>
                                      </p:to>
                                    </p:set>
                                    <p:animEffect transition="in" filter="fade">
                                      <p:cBhvr>
                                        <p:cTn dur="1000"/>
                                        <p:tgtEl>
                                          <p:spTgt spid="196"/>
                                        </p:tgtEl>
                                      </p:cBhvr>
                                    </p:animEffect>
                                  </p:childTnLst>
                                </p:cTn>
                              </p:par>
                              <p:par>
                                <p:cTn presetID="10" fill="hold" presetSubtype="0" presetClass="entr" nodeType="withEffect">
                                  <p:stCondLst>
                                    <p:cond delay="0"/>
                                  </p:stCondLst>
                                  <p:childTnLst>
                                    <p:set>
                                      <p:cBhvr>
                                        <p:cTn dur="1" fill="hold">
                                          <p:stCondLst>
                                            <p:cond delay="0"/>
                                          </p:stCondLst>
                                        </p:cTn>
                                        <p:tgtEl>
                                          <p:spTgt spid="188"/>
                                        </p:tgtEl>
                                        <p:attrNameLst>
                                          <p:attrName>style.visibility</p:attrName>
                                        </p:attrNameLst>
                                      </p:cBhvr>
                                      <p:to>
                                        <p:strVal val="visible"/>
                                      </p:to>
                                    </p:set>
                                    <p:animEffect transition="in" filter="fade">
                                      <p:cBhvr>
                                        <p:cTn dur="1000"/>
                                        <p:tgtEl>
                                          <p:spTgt spid="1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0" name="Shape 200"/>
        <p:cNvGrpSpPr/>
        <p:nvPr/>
      </p:nvGrpSpPr>
      <p:grpSpPr>
        <a:xfrm>
          <a:off y="0" x="0"/>
          <a:ext cy="0" cx="0"/>
          <a:chOff y="0" x="0"/>
          <a:chExt cy="0" cx="0"/>
        </a:xfrm>
      </p:grpSpPr>
      <p:sp>
        <p:nvSpPr>
          <p:cNvPr id="201" name="Shape 20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Casting to an interface</a:t>
            </a:r>
          </a:p>
        </p:txBody>
      </p:sp>
      <p:sp>
        <p:nvSpPr>
          <p:cNvPr id="202" name="Shape 202"/>
          <p:cNvSpPr txBox="1"/>
          <p:nvPr>
            <p:ph idx="1" type="body"/>
          </p:nvPr>
        </p:nvSpPr>
        <p:spPr>
          <a:xfrm>
            <a:off y="1200150" x="457300"/>
            <a:ext cy="3725699" cx="8229600"/>
          </a:xfrm>
          <a:prstGeom prst="rect">
            <a:avLst/>
          </a:prstGeom>
        </p:spPr>
        <p:txBody>
          <a:bodyPr bIns="91425" rIns="91425" lIns="91425" tIns="91425" anchor="t" anchorCtr="0">
            <a:noAutofit/>
          </a:bodyPr>
          <a:lstStyle/>
          <a:p>
            <a:pPr rtl="0">
              <a:spcBef>
                <a:spcPts val="0"/>
              </a:spcBef>
              <a:buNone/>
            </a:pPr>
            <a:r>
              <a:rPr sz="2200" lang="en">
                <a:solidFill>
                  <a:srgbClr val="1155CC"/>
                </a:solidFill>
                <a:latin typeface="Courier New"/>
                <a:ea typeface="Courier New"/>
                <a:cs typeface="Courier New"/>
                <a:sym typeface="Courier New"/>
              </a:rPr>
              <a:t>Human h  = </a:t>
            </a:r>
            <a:r>
              <a:rPr b="1" sz="2200" lang="en">
                <a:solidFill>
                  <a:srgbClr val="1155CC"/>
                </a:solidFill>
                <a:latin typeface="Courier New"/>
                <a:ea typeface="Courier New"/>
                <a:cs typeface="Courier New"/>
                <a:sym typeface="Courier New"/>
              </a:rPr>
              <a:t>new</a:t>
            </a:r>
            <a:r>
              <a:rPr sz="2200" lang="en">
                <a:solidFill>
                  <a:srgbClr val="1155CC"/>
                </a:solidFill>
                <a:latin typeface="Courier New"/>
                <a:ea typeface="Courier New"/>
                <a:cs typeface="Courier New"/>
                <a:sym typeface="Courier New"/>
              </a:rPr>
              <a:t> Human();</a:t>
            </a:r>
          </a:p>
          <a:p>
            <a:pPr rtl="0">
              <a:spcBef>
                <a:spcPts val="0"/>
              </a:spcBef>
              <a:buNone/>
            </a:pPr>
            <a:r>
              <a:rPr sz="2200" lang="en">
                <a:solidFill>
                  <a:srgbClr val="1155CC"/>
                </a:solidFill>
                <a:latin typeface="Courier New"/>
                <a:ea typeface="Courier New"/>
                <a:cs typeface="Courier New"/>
                <a:sym typeface="Courier New"/>
              </a:rPr>
              <a:t>Object o = (Object) h;</a:t>
            </a:r>
          </a:p>
          <a:p>
            <a:pPr rtl="0">
              <a:spcBef>
                <a:spcPts val="0"/>
              </a:spcBef>
              <a:buNone/>
            </a:pPr>
            <a:r>
              <a:rPr sz="2200" lang="en">
                <a:solidFill>
                  <a:srgbClr val="1155CC"/>
                </a:solidFill>
                <a:latin typeface="Courier New"/>
                <a:ea typeface="Courier New"/>
                <a:cs typeface="Courier New"/>
                <a:sym typeface="Courier New"/>
              </a:rPr>
              <a:t>Animal a = (Animal) h;</a:t>
            </a:r>
          </a:p>
          <a:p>
            <a:pPr rtl="0">
              <a:spcBef>
                <a:spcPts val="0"/>
              </a:spcBef>
              <a:buNone/>
            </a:pPr>
            <a:r>
              <a:rPr sz="2200" lang="en">
                <a:solidFill>
                  <a:srgbClr val="1155CC"/>
                </a:solidFill>
                <a:latin typeface="Courier New"/>
                <a:ea typeface="Courier New"/>
                <a:cs typeface="Courier New"/>
                <a:sym typeface="Courier New"/>
              </a:rPr>
              <a:t>Mammal m = (Mammal) h;</a:t>
            </a:r>
          </a:p>
          <a:p>
            <a:pPr rtl="0">
              <a:spcBef>
                <a:spcPts val="0"/>
              </a:spcBef>
              <a:buNone/>
            </a:pPr>
            <a:r>
              <a:t/>
            </a:r>
            <a:endParaRPr sz="2200">
              <a:solidFill>
                <a:srgbClr val="1155CC"/>
              </a:solidFill>
              <a:latin typeface="Courier New"/>
              <a:ea typeface="Courier New"/>
              <a:cs typeface="Courier New"/>
              <a:sym typeface="Courier New"/>
            </a:endParaRPr>
          </a:p>
          <a:p>
            <a:pPr rtl="0">
              <a:spcBef>
                <a:spcPts val="0"/>
              </a:spcBef>
              <a:buNone/>
            </a:pPr>
            <a:r>
              <a:rPr sz="2200" lang="en">
                <a:solidFill>
                  <a:srgbClr val="1155CC"/>
                </a:solidFill>
                <a:latin typeface="Courier New"/>
                <a:ea typeface="Courier New"/>
                <a:cs typeface="Courier New"/>
                <a:sym typeface="Courier New"/>
              </a:rPr>
              <a:t>Singer s = (Singer) h;</a:t>
            </a:r>
          </a:p>
          <a:p>
            <a:pPr rtl="0" lvl="0">
              <a:spcBef>
                <a:spcPts val="0"/>
              </a:spcBef>
              <a:buClr>
                <a:schemeClr val="dk1"/>
              </a:buClr>
              <a:buSzPct val="50000"/>
              <a:buFont typeface="Arial"/>
              <a:buNone/>
            </a:pPr>
            <a:r>
              <a:rPr sz="2200" lang="en">
                <a:solidFill>
                  <a:srgbClr val="1155CC"/>
                </a:solidFill>
                <a:latin typeface="Courier New"/>
                <a:ea typeface="Courier New"/>
                <a:cs typeface="Courier New"/>
                <a:sym typeface="Courier New"/>
              </a:rPr>
              <a:t>Whistler w = (Whistler) h;</a:t>
            </a:r>
          </a:p>
          <a:p>
            <a:pPr rtl="0">
              <a:spcBef>
                <a:spcPts val="0"/>
              </a:spcBef>
              <a:buNone/>
            </a:pPr>
            <a:r>
              <a:t/>
            </a:r>
            <a:endParaRPr sz="2200">
              <a:solidFill>
                <a:srgbClr val="1155CC"/>
              </a:solidFill>
              <a:latin typeface="Courier New"/>
              <a:ea typeface="Courier New"/>
              <a:cs typeface="Courier New"/>
              <a:sym typeface="Courier New"/>
            </a:endParaRPr>
          </a:p>
          <a:p>
            <a:pPr rtl="0" lvl="0">
              <a:spcBef>
                <a:spcPts val="0"/>
              </a:spcBef>
              <a:buNone/>
            </a:pPr>
            <a:r>
              <a:rPr sz="2200" lang="en">
                <a:solidFill>
                  <a:srgbClr val="1155CC"/>
                </a:solidFill>
                <a:latin typeface="Courier New"/>
                <a:ea typeface="Courier New"/>
                <a:cs typeface="Courier New"/>
                <a:sym typeface="Courier New"/>
              </a:rPr>
              <a:t>All point to the same memory address!</a:t>
            </a:r>
          </a:p>
        </p:txBody>
      </p:sp>
      <p:sp>
        <p:nvSpPr>
          <p:cNvPr id="203" name="Shape 20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Interfaces</a:t>
            </a:r>
          </a:p>
        </p:txBody>
      </p:sp>
      <p:sp>
        <p:nvSpPr>
          <p:cNvPr id="204" name="Shape 204"/>
          <p:cNvSpPr/>
          <p:nvPr/>
        </p:nvSpPr>
        <p:spPr>
          <a:xfrm>
            <a:off y="3274750" x="7714800"/>
            <a:ext cy="458100" cx="972000"/>
          </a:xfrm>
          <a:prstGeom prst="rect">
            <a:avLst/>
          </a:prstGeom>
          <a:noFill/>
          <a:ln>
            <a:noFill/>
          </a:ln>
        </p:spPr>
        <p:txBody>
          <a:bodyPr bIns="91425" rIns="91425" lIns="91425" tIns="91425" anchor="ctr" anchorCtr="0">
            <a:noAutofit/>
          </a:bodyPr>
          <a:lstStyle/>
          <a:p>
            <a:pPr algn="ctr" rtl="0" lvl="0">
              <a:spcBef>
                <a:spcPts val="0"/>
              </a:spcBef>
              <a:buNone/>
            </a:pPr>
            <a:r>
              <a:rPr sz="2000" lang="en"/>
              <a:t>Singer</a:t>
            </a:r>
          </a:p>
        </p:txBody>
      </p:sp>
      <p:cxnSp>
        <p:nvCxnSpPr>
          <p:cNvPr id="205" name="Shape 205"/>
          <p:cNvCxnSpPr>
            <a:stCxn id="204" idx="2"/>
            <a:endCxn id="206" idx="3"/>
          </p:cNvCxnSpPr>
          <p:nvPr/>
        </p:nvCxnSpPr>
        <p:spPr>
          <a:xfrm flipH="1">
            <a:off y="3732850" x="7556400"/>
            <a:ext cy="652500" cx="644400"/>
          </a:xfrm>
          <a:prstGeom prst="straightConnector1">
            <a:avLst/>
          </a:prstGeom>
          <a:noFill/>
          <a:ln w="28575" cap="flat">
            <a:solidFill>
              <a:schemeClr val="dk2"/>
            </a:solidFill>
            <a:prstDash val="solid"/>
            <a:round/>
            <a:headEnd w="lg" len="lg" type="none"/>
            <a:tailEnd w="lg" len="lg" type="none"/>
          </a:ln>
        </p:spPr>
      </p:cxnSp>
      <p:sp>
        <p:nvSpPr>
          <p:cNvPr id="206" name="Shape 206"/>
          <p:cNvSpPr/>
          <p:nvPr/>
        </p:nvSpPr>
        <p:spPr>
          <a:xfrm>
            <a:off y="4156350" x="6475487"/>
            <a:ext cy="458100" cx="1080900"/>
          </a:xfrm>
          <a:prstGeom prst="rect">
            <a:avLst/>
          </a:prstGeom>
          <a:noFill/>
          <a:ln>
            <a:noFill/>
          </a:ln>
        </p:spPr>
        <p:txBody>
          <a:bodyPr bIns="91425" rIns="91425" lIns="91425" tIns="91425" anchor="ctr" anchorCtr="0">
            <a:noAutofit/>
          </a:bodyPr>
          <a:lstStyle/>
          <a:p>
            <a:pPr algn="ctr" rtl="0" lvl="0">
              <a:spcBef>
                <a:spcPts val="0"/>
              </a:spcBef>
              <a:buNone/>
            </a:pPr>
            <a:r>
              <a:rPr b="1" sz="2000" lang="en"/>
              <a:t>Human</a:t>
            </a:r>
          </a:p>
        </p:txBody>
      </p:sp>
      <p:sp>
        <p:nvSpPr>
          <p:cNvPr id="207" name="Shape 207"/>
          <p:cNvSpPr/>
          <p:nvPr/>
        </p:nvSpPr>
        <p:spPr>
          <a:xfrm>
            <a:off y="3274737" x="6429150"/>
            <a:ext cy="458100" cx="1173600"/>
          </a:xfrm>
          <a:prstGeom prst="rect">
            <a:avLst/>
          </a:prstGeom>
          <a:noFill/>
          <a:ln>
            <a:noFill/>
          </a:ln>
        </p:spPr>
        <p:txBody>
          <a:bodyPr bIns="91425" rIns="91425" lIns="91425" tIns="91425" anchor="ctr" anchorCtr="0">
            <a:noAutofit/>
          </a:bodyPr>
          <a:lstStyle/>
          <a:p>
            <a:pPr algn="ctr" rtl="0" lvl="0">
              <a:spcBef>
                <a:spcPts val="0"/>
              </a:spcBef>
              <a:buNone/>
            </a:pPr>
            <a:r>
              <a:rPr sz="2000" lang="en"/>
              <a:t>Mammal</a:t>
            </a:r>
          </a:p>
        </p:txBody>
      </p:sp>
      <p:sp>
        <p:nvSpPr>
          <p:cNvPr id="208" name="Shape 208"/>
          <p:cNvSpPr/>
          <p:nvPr/>
        </p:nvSpPr>
        <p:spPr>
          <a:xfrm>
            <a:off y="2393150" x="6529950"/>
            <a:ext cy="458100" cx="972000"/>
          </a:xfrm>
          <a:prstGeom prst="rect">
            <a:avLst/>
          </a:prstGeom>
          <a:noFill/>
          <a:ln>
            <a:noFill/>
          </a:ln>
        </p:spPr>
        <p:txBody>
          <a:bodyPr bIns="91425" rIns="91425" lIns="91425" tIns="91425" anchor="ctr" anchorCtr="0">
            <a:noAutofit/>
          </a:bodyPr>
          <a:lstStyle/>
          <a:p>
            <a:pPr algn="ctr" rtl="0" lvl="0">
              <a:spcBef>
                <a:spcPts val="0"/>
              </a:spcBef>
              <a:buNone/>
            </a:pPr>
            <a:r>
              <a:rPr sz="2000" lang="en"/>
              <a:t>Animal</a:t>
            </a:r>
          </a:p>
        </p:txBody>
      </p:sp>
      <p:sp>
        <p:nvSpPr>
          <p:cNvPr id="209" name="Shape 209"/>
          <p:cNvSpPr/>
          <p:nvPr/>
        </p:nvSpPr>
        <p:spPr>
          <a:xfrm>
            <a:off y="1511550" x="6529950"/>
            <a:ext cy="458100" cx="972000"/>
          </a:xfrm>
          <a:prstGeom prst="rect">
            <a:avLst/>
          </a:prstGeom>
          <a:noFill/>
          <a:ln>
            <a:noFill/>
          </a:ln>
        </p:spPr>
        <p:txBody>
          <a:bodyPr bIns="91425" rIns="91425" lIns="91425" tIns="91425" anchor="ctr" anchorCtr="0">
            <a:noAutofit/>
          </a:bodyPr>
          <a:lstStyle/>
          <a:p>
            <a:pPr algn="ctr" rtl="0" lvl="0">
              <a:spcBef>
                <a:spcPts val="0"/>
              </a:spcBef>
              <a:buNone/>
            </a:pPr>
            <a:r>
              <a:rPr sz="2000" lang="en"/>
              <a:t>Object</a:t>
            </a:r>
          </a:p>
        </p:txBody>
      </p:sp>
      <p:sp>
        <p:nvSpPr>
          <p:cNvPr id="210" name="Shape 210"/>
          <p:cNvSpPr/>
          <p:nvPr/>
        </p:nvSpPr>
        <p:spPr>
          <a:xfrm>
            <a:off y="3274750" x="5150500"/>
            <a:ext cy="458100" cx="1280400"/>
          </a:xfrm>
          <a:prstGeom prst="rect">
            <a:avLst/>
          </a:prstGeom>
          <a:noFill/>
          <a:ln>
            <a:noFill/>
          </a:ln>
        </p:spPr>
        <p:txBody>
          <a:bodyPr bIns="91425" rIns="91425" lIns="91425" tIns="91425" anchor="ctr" anchorCtr="0">
            <a:noAutofit/>
          </a:bodyPr>
          <a:lstStyle/>
          <a:p>
            <a:pPr algn="ctr" rtl="0" lvl="0">
              <a:spcBef>
                <a:spcPts val="0"/>
              </a:spcBef>
              <a:buNone/>
            </a:pPr>
            <a:r>
              <a:rPr sz="2000" lang="en"/>
              <a:t>Whistler</a:t>
            </a:r>
          </a:p>
        </p:txBody>
      </p:sp>
      <p:cxnSp>
        <p:nvCxnSpPr>
          <p:cNvPr id="211" name="Shape 211"/>
          <p:cNvCxnSpPr>
            <a:stCxn id="210" idx="2"/>
            <a:endCxn id="206" idx="1"/>
          </p:cNvCxnSpPr>
          <p:nvPr/>
        </p:nvCxnSpPr>
        <p:spPr>
          <a:xfrm>
            <a:off y="3732850" x="5790700"/>
            <a:ext cy="652500" cx="684900"/>
          </a:xfrm>
          <a:prstGeom prst="straightConnector1">
            <a:avLst/>
          </a:prstGeom>
          <a:noFill/>
          <a:ln w="28575" cap="flat">
            <a:solidFill>
              <a:schemeClr val="dk2"/>
            </a:solidFill>
            <a:prstDash val="solid"/>
            <a:round/>
            <a:headEnd w="lg" len="lg" type="none"/>
            <a:tailEnd w="lg" len="lg" type="none"/>
          </a:ln>
        </p:spPr>
      </p:cxnSp>
      <p:cxnSp>
        <p:nvCxnSpPr>
          <p:cNvPr id="212" name="Shape 212"/>
          <p:cNvCxnSpPr>
            <a:stCxn id="207" idx="2"/>
            <a:endCxn id="206" idx="0"/>
          </p:cNvCxnSpPr>
          <p:nvPr/>
        </p:nvCxnSpPr>
        <p:spPr>
          <a:xfrm>
            <a:off y="3732837" x="7015950"/>
            <a:ext cy="423600" cx="0"/>
          </a:xfrm>
          <a:prstGeom prst="straightConnector1">
            <a:avLst/>
          </a:prstGeom>
          <a:noFill/>
          <a:ln w="28575" cap="flat">
            <a:solidFill>
              <a:schemeClr val="dk2"/>
            </a:solidFill>
            <a:prstDash val="solid"/>
            <a:round/>
            <a:headEnd w="lg" len="lg" type="none"/>
            <a:tailEnd w="lg" len="lg" type="none"/>
          </a:ln>
        </p:spPr>
      </p:cxnSp>
      <p:cxnSp>
        <p:nvCxnSpPr>
          <p:cNvPr id="213" name="Shape 213"/>
          <p:cNvCxnSpPr>
            <a:stCxn id="208" idx="2"/>
            <a:endCxn id="207" idx="0"/>
          </p:cNvCxnSpPr>
          <p:nvPr/>
        </p:nvCxnSpPr>
        <p:spPr>
          <a:xfrm>
            <a:off y="2851250" x="7015950"/>
            <a:ext cy="423600" cx="0"/>
          </a:xfrm>
          <a:prstGeom prst="straightConnector1">
            <a:avLst/>
          </a:prstGeom>
          <a:noFill/>
          <a:ln w="28575" cap="flat">
            <a:solidFill>
              <a:schemeClr val="dk2"/>
            </a:solidFill>
            <a:prstDash val="solid"/>
            <a:round/>
            <a:headEnd w="lg" len="lg" type="none"/>
            <a:tailEnd w="lg" len="lg" type="none"/>
          </a:ln>
        </p:spPr>
      </p:cxnSp>
      <p:cxnSp>
        <p:nvCxnSpPr>
          <p:cNvPr id="214" name="Shape 214"/>
          <p:cNvCxnSpPr>
            <a:stCxn id="209" idx="2"/>
            <a:endCxn id="208" idx="0"/>
          </p:cNvCxnSpPr>
          <p:nvPr/>
        </p:nvCxnSpPr>
        <p:spPr>
          <a:xfrm>
            <a:off y="1969650" x="7015950"/>
            <a:ext cy="423600" cx="0"/>
          </a:xfrm>
          <a:prstGeom prst="straightConnector1">
            <a:avLst/>
          </a:prstGeom>
          <a:noFill/>
          <a:ln w="28575" cap="flat">
            <a:solidFill>
              <a:schemeClr val="dk2"/>
            </a:solidFill>
            <a:prstDash val="solid"/>
            <a:round/>
            <a:headEnd w="lg" len="lg" type="none"/>
            <a:tailEnd w="lg" len="lg" type="none"/>
          </a:ln>
        </p:spPr>
      </p:cxn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8" name="Shape 218"/>
        <p:cNvGrpSpPr/>
        <p:nvPr/>
      </p:nvGrpSpPr>
      <p:grpSpPr>
        <a:xfrm>
          <a:off y="0" x="0"/>
          <a:ext cy="0" cx="0"/>
          <a:chOff y="0" x="0"/>
          <a:chExt cy="0" cx="0"/>
        </a:xfrm>
      </p:grpSpPr>
      <p:sp>
        <p:nvSpPr>
          <p:cNvPr id="219" name="Shape 219"/>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Casting to an interface</a:t>
            </a:r>
          </a:p>
        </p:txBody>
      </p:sp>
      <p:sp>
        <p:nvSpPr>
          <p:cNvPr id="220" name="Shape 220"/>
          <p:cNvSpPr txBox="1"/>
          <p:nvPr>
            <p:ph idx="1" type="body"/>
          </p:nvPr>
        </p:nvSpPr>
        <p:spPr>
          <a:xfrm>
            <a:off y="1200200" x="229350"/>
            <a:ext cy="3725699" cx="4108200"/>
          </a:xfrm>
          <a:prstGeom prst="rect">
            <a:avLst/>
          </a:prstGeom>
        </p:spPr>
        <p:txBody>
          <a:bodyPr bIns="91425" rIns="91425" lIns="91425" tIns="91425" anchor="t" anchorCtr="0">
            <a:noAutofit/>
          </a:bodyPr>
          <a:lstStyle/>
          <a:p>
            <a:pPr rtl="0" lvl="0">
              <a:spcBef>
                <a:spcPts val="0"/>
              </a:spcBef>
              <a:buNone/>
            </a:pPr>
            <a:r>
              <a:rPr sz="2200" lang="en">
                <a:solidFill>
                  <a:srgbClr val="1155CC"/>
                </a:solidFill>
                <a:latin typeface="Courier New"/>
                <a:ea typeface="Courier New"/>
                <a:cs typeface="Courier New"/>
                <a:sym typeface="Courier New"/>
              </a:rPr>
              <a:t>Human h  = </a:t>
            </a:r>
            <a:r>
              <a:rPr b="1" sz="2200" lang="en">
                <a:solidFill>
                  <a:srgbClr val="1155CC"/>
                </a:solidFill>
                <a:latin typeface="Courier New"/>
                <a:ea typeface="Courier New"/>
                <a:cs typeface="Courier New"/>
                <a:sym typeface="Courier New"/>
              </a:rPr>
              <a:t>new</a:t>
            </a:r>
            <a:r>
              <a:rPr sz="2200" lang="en">
                <a:solidFill>
                  <a:srgbClr val="1155CC"/>
                </a:solidFill>
                <a:latin typeface="Courier New"/>
                <a:ea typeface="Courier New"/>
                <a:cs typeface="Courier New"/>
                <a:sym typeface="Courier New"/>
              </a:rPr>
              <a:t> Human();</a:t>
            </a:r>
          </a:p>
          <a:p>
            <a:pPr rtl="0" lvl="0">
              <a:spcBef>
                <a:spcPts val="0"/>
              </a:spcBef>
              <a:buNone/>
            </a:pPr>
            <a:r>
              <a:rPr sz="2200" lang="en">
                <a:solidFill>
                  <a:srgbClr val="1155CC"/>
                </a:solidFill>
                <a:latin typeface="Courier New"/>
                <a:ea typeface="Courier New"/>
                <a:cs typeface="Courier New"/>
                <a:sym typeface="Courier New"/>
              </a:rPr>
              <a:t>Object o = h;</a:t>
            </a:r>
          </a:p>
          <a:p>
            <a:pPr rtl="0" lvl="0">
              <a:spcBef>
                <a:spcPts val="0"/>
              </a:spcBef>
              <a:buNone/>
            </a:pPr>
            <a:r>
              <a:rPr sz="2200" lang="en">
                <a:solidFill>
                  <a:srgbClr val="1155CC"/>
                </a:solidFill>
                <a:latin typeface="Courier New"/>
                <a:ea typeface="Courier New"/>
                <a:cs typeface="Courier New"/>
                <a:sym typeface="Courier New"/>
              </a:rPr>
              <a:t>Animal a = h;</a:t>
            </a:r>
          </a:p>
          <a:p>
            <a:pPr rtl="0" lvl="0">
              <a:spcBef>
                <a:spcPts val="0"/>
              </a:spcBef>
              <a:buNone/>
            </a:pPr>
            <a:r>
              <a:rPr sz="2200" lang="en">
                <a:solidFill>
                  <a:srgbClr val="1155CC"/>
                </a:solidFill>
                <a:latin typeface="Courier New"/>
                <a:ea typeface="Courier New"/>
                <a:cs typeface="Courier New"/>
                <a:sym typeface="Courier New"/>
              </a:rPr>
              <a:t>Mammal m = h;</a:t>
            </a:r>
          </a:p>
          <a:p>
            <a:pPr rtl="0" lvl="0">
              <a:spcBef>
                <a:spcPts val="0"/>
              </a:spcBef>
              <a:buNone/>
            </a:pPr>
            <a:r>
              <a:rPr sz="2200" lang="en">
                <a:solidFill>
                  <a:srgbClr val="1155CC"/>
                </a:solidFill>
                <a:latin typeface="Courier New"/>
                <a:ea typeface="Courier New"/>
                <a:cs typeface="Courier New"/>
                <a:sym typeface="Courier New"/>
              </a:rPr>
              <a:t>Singer s = h;</a:t>
            </a:r>
          </a:p>
          <a:p>
            <a:pPr rtl="0" lvl="0">
              <a:spcBef>
                <a:spcPts val="0"/>
              </a:spcBef>
              <a:buNone/>
            </a:pPr>
            <a:r>
              <a:rPr sz="2200" lang="en">
                <a:solidFill>
                  <a:srgbClr val="1155CC"/>
                </a:solidFill>
                <a:latin typeface="Courier New"/>
                <a:ea typeface="Courier New"/>
                <a:cs typeface="Courier New"/>
                <a:sym typeface="Courier New"/>
              </a:rPr>
              <a:t>Whistler w = h;</a:t>
            </a:r>
          </a:p>
          <a:p>
            <a:pPr rtl="0" lvl="0">
              <a:spcBef>
                <a:spcPts val="0"/>
              </a:spcBef>
              <a:buNone/>
            </a:pPr>
            <a:r>
              <a:t/>
            </a:r>
            <a:endParaRPr b="1" sz="2200">
              <a:solidFill>
                <a:srgbClr val="1155CC"/>
              </a:solidFill>
              <a:latin typeface="Courier New"/>
              <a:ea typeface="Courier New"/>
              <a:cs typeface="Courier New"/>
              <a:sym typeface="Courier New"/>
            </a:endParaRPr>
          </a:p>
        </p:txBody>
      </p:sp>
      <p:sp>
        <p:nvSpPr>
          <p:cNvPr id="221" name="Shape 221"/>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Interfaces</a:t>
            </a:r>
          </a:p>
        </p:txBody>
      </p:sp>
      <p:sp>
        <p:nvSpPr>
          <p:cNvPr id="222" name="Shape 222"/>
          <p:cNvSpPr/>
          <p:nvPr/>
        </p:nvSpPr>
        <p:spPr>
          <a:xfrm>
            <a:off y="3274800" x="7942775"/>
            <a:ext cy="458100" cx="972000"/>
          </a:xfrm>
          <a:prstGeom prst="rect">
            <a:avLst/>
          </a:prstGeom>
          <a:noFill/>
          <a:ln>
            <a:noFill/>
          </a:ln>
        </p:spPr>
        <p:txBody>
          <a:bodyPr bIns="91425" rIns="91425" lIns="91425" tIns="91425" anchor="ctr" anchorCtr="0">
            <a:noAutofit/>
          </a:bodyPr>
          <a:lstStyle/>
          <a:p>
            <a:pPr algn="ctr" rtl="0" lvl="0">
              <a:spcBef>
                <a:spcPts val="0"/>
              </a:spcBef>
              <a:buNone/>
            </a:pPr>
            <a:r>
              <a:rPr sz="2000" lang="en"/>
              <a:t>Singer</a:t>
            </a:r>
          </a:p>
        </p:txBody>
      </p:sp>
      <p:cxnSp>
        <p:nvCxnSpPr>
          <p:cNvPr id="223" name="Shape 223"/>
          <p:cNvCxnSpPr>
            <a:stCxn id="222" idx="2"/>
            <a:endCxn id="224" idx="3"/>
          </p:cNvCxnSpPr>
          <p:nvPr/>
        </p:nvCxnSpPr>
        <p:spPr>
          <a:xfrm flipH="1">
            <a:off y="3732900" x="7784375"/>
            <a:ext cy="652500" cx="644400"/>
          </a:xfrm>
          <a:prstGeom prst="straightConnector1">
            <a:avLst/>
          </a:prstGeom>
          <a:noFill/>
          <a:ln w="28575" cap="flat">
            <a:solidFill>
              <a:schemeClr val="dk2"/>
            </a:solidFill>
            <a:prstDash val="solid"/>
            <a:round/>
            <a:headEnd w="lg" len="lg" type="none"/>
            <a:tailEnd w="lg" len="lg" type="none"/>
          </a:ln>
        </p:spPr>
      </p:cxnSp>
      <p:sp>
        <p:nvSpPr>
          <p:cNvPr id="224" name="Shape 224"/>
          <p:cNvSpPr/>
          <p:nvPr/>
        </p:nvSpPr>
        <p:spPr>
          <a:xfrm>
            <a:off y="4156400" x="6703462"/>
            <a:ext cy="458100" cx="1080900"/>
          </a:xfrm>
          <a:prstGeom prst="rect">
            <a:avLst/>
          </a:prstGeom>
          <a:noFill/>
          <a:ln>
            <a:noFill/>
          </a:ln>
        </p:spPr>
        <p:txBody>
          <a:bodyPr bIns="91425" rIns="91425" lIns="91425" tIns="91425" anchor="ctr" anchorCtr="0">
            <a:noAutofit/>
          </a:bodyPr>
          <a:lstStyle/>
          <a:p>
            <a:pPr algn="ctr" rtl="0" lvl="0">
              <a:spcBef>
                <a:spcPts val="0"/>
              </a:spcBef>
              <a:buNone/>
            </a:pPr>
            <a:r>
              <a:rPr b="1" sz="2000" lang="en"/>
              <a:t>Human</a:t>
            </a:r>
          </a:p>
        </p:txBody>
      </p:sp>
      <p:sp>
        <p:nvSpPr>
          <p:cNvPr id="225" name="Shape 225"/>
          <p:cNvSpPr/>
          <p:nvPr/>
        </p:nvSpPr>
        <p:spPr>
          <a:xfrm>
            <a:off y="3274787" x="6657125"/>
            <a:ext cy="458100" cx="1173600"/>
          </a:xfrm>
          <a:prstGeom prst="rect">
            <a:avLst/>
          </a:prstGeom>
          <a:noFill/>
          <a:ln>
            <a:noFill/>
          </a:ln>
        </p:spPr>
        <p:txBody>
          <a:bodyPr bIns="91425" rIns="91425" lIns="91425" tIns="91425" anchor="ctr" anchorCtr="0">
            <a:noAutofit/>
          </a:bodyPr>
          <a:lstStyle/>
          <a:p>
            <a:pPr algn="ctr" rtl="0" lvl="0">
              <a:spcBef>
                <a:spcPts val="0"/>
              </a:spcBef>
              <a:buNone/>
            </a:pPr>
            <a:r>
              <a:rPr sz="2000" lang="en"/>
              <a:t>Mammal</a:t>
            </a:r>
          </a:p>
        </p:txBody>
      </p:sp>
      <p:sp>
        <p:nvSpPr>
          <p:cNvPr id="226" name="Shape 226"/>
          <p:cNvSpPr/>
          <p:nvPr/>
        </p:nvSpPr>
        <p:spPr>
          <a:xfrm>
            <a:off y="2393200" x="6757925"/>
            <a:ext cy="458100" cx="972000"/>
          </a:xfrm>
          <a:prstGeom prst="rect">
            <a:avLst/>
          </a:prstGeom>
          <a:noFill/>
          <a:ln>
            <a:noFill/>
          </a:ln>
        </p:spPr>
        <p:txBody>
          <a:bodyPr bIns="91425" rIns="91425" lIns="91425" tIns="91425" anchor="ctr" anchorCtr="0">
            <a:noAutofit/>
          </a:bodyPr>
          <a:lstStyle/>
          <a:p>
            <a:pPr algn="ctr" rtl="0" lvl="0">
              <a:spcBef>
                <a:spcPts val="0"/>
              </a:spcBef>
              <a:buNone/>
            </a:pPr>
            <a:r>
              <a:rPr sz="2000" lang="en"/>
              <a:t>Animal</a:t>
            </a:r>
          </a:p>
        </p:txBody>
      </p:sp>
      <p:sp>
        <p:nvSpPr>
          <p:cNvPr id="227" name="Shape 227"/>
          <p:cNvSpPr/>
          <p:nvPr/>
        </p:nvSpPr>
        <p:spPr>
          <a:xfrm>
            <a:off y="1511600" x="6757925"/>
            <a:ext cy="458100" cx="972000"/>
          </a:xfrm>
          <a:prstGeom prst="rect">
            <a:avLst/>
          </a:prstGeom>
          <a:noFill/>
          <a:ln>
            <a:noFill/>
          </a:ln>
        </p:spPr>
        <p:txBody>
          <a:bodyPr bIns="91425" rIns="91425" lIns="91425" tIns="91425" anchor="ctr" anchorCtr="0">
            <a:noAutofit/>
          </a:bodyPr>
          <a:lstStyle/>
          <a:p>
            <a:pPr algn="ctr" rtl="0" lvl="0">
              <a:spcBef>
                <a:spcPts val="0"/>
              </a:spcBef>
              <a:buNone/>
            </a:pPr>
            <a:r>
              <a:rPr sz="2000" lang="en"/>
              <a:t>Object</a:t>
            </a:r>
          </a:p>
        </p:txBody>
      </p:sp>
      <p:sp>
        <p:nvSpPr>
          <p:cNvPr id="228" name="Shape 228"/>
          <p:cNvSpPr/>
          <p:nvPr/>
        </p:nvSpPr>
        <p:spPr>
          <a:xfrm>
            <a:off y="3274800" x="5378475"/>
            <a:ext cy="458100" cx="1280400"/>
          </a:xfrm>
          <a:prstGeom prst="rect">
            <a:avLst/>
          </a:prstGeom>
          <a:noFill/>
          <a:ln>
            <a:noFill/>
          </a:ln>
        </p:spPr>
        <p:txBody>
          <a:bodyPr bIns="91425" rIns="91425" lIns="91425" tIns="91425" anchor="ctr" anchorCtr="0">
            <a:noAutofit/>
          </a:bodyPr>
          <a:lstStyle/>
          <a:p>
            <a:pPr algn="ctr" rtl="0" lvl="0">
              <a:spcBef>
                <a:spcPts val="0"/>
              </a:spcBef>
              <a:buNone/>
            </a:pPr>
            <a:r>
              <a:rPr sz="2000" lang="en"/>
              <a:t>Whistler</a:t>
            </a:r>
          </a:p>
        </p:txBody>
      </p:sp>
      <p:cxnSp>
        <p:nvCxnSpPr>
          <p:cNvPr id="229" name="Shape 229"/>
          <p:cNvCxnSpPr>
            <a:stCxn id="228" idx="2"/>
            <a:endCxn id="224" idx="1"/>
          </p:cNvCxnSpPr>
          <p:nvPr/>
        </p:nvCxnSpPr>
        <p:spPr>
          <a:xfrm>
            <a:off y="3732900" x="6018675"/>
            <a:ext cy="652500" cx="684900"/>
          </a:xfrm>
          <a:prstGeom prst="straightConnector1">
            <a:avLst/>
          </a:prstGeom>
          <a:noFill/>
          <a:ln w="28575" cap="flat">
            <a:solidFill>
              <a:schemeClr val="dk2"/>
            </a:solidFill>
            <a:prstDash val="solid"/>
            <a:round/>
            <a:headEnd w="lg" len="lg" type="none"/>
            <a:tailEnd w="lg" len="lg" type="none"/>
          </a:ln>
        </p:spPr>
      </p:cxnSp>
      <p:cxnSp>
        <p:nvCxnSpPr>
          <p:cNvPr id="230" name="Shape 230"/>
          <p:cNvCxnSpPr>
            <a:stCxn id="225" idx="2"/>
            <a:endCxn id="224" idx="0"/>
          </p:cNvCxnSpPr>
          <p:nvPr/>
        </p:nvCxnSpPr>
        <p:spPr>
          <a:xfrm>
            <a:off y="3732887" x="7243925"/>
            <a:ext cy="423600" cx="0"/>
          </a:xfrm>
          <a:prstGeom prst="straightConnector1">
            <a:avLst/>
          </a:prstGeom>
          <a:noFill/>
          <a:ln w="28575" cap="flat">
            <a:solidFill>
              <a:schemeClr val="dk2"/>
            </a:solidFill>
            <a:prstDash val="solid"/>
            <a:round/>
            <a:headEnd w="lg" len="lg" type="none"/>
            <a:tailEnd w="lg" len="lg" type="none"/>
          </a:ln>
        </p:spPr>
      </p:cxnSp>
      <p:cxnSp>
        <p:nvCxnSpPr>
          <p:cNvPr id="231" name="Shape 231"/>
          <p:cNvCxnSpPr>
            <a:stCxn id="226" idx="2"/>
            <a:endCxn id="225" idx="0"/>
          </p:cNvCxnSpPr>
          <p:nvPr/>
        </p:nvCxnSpPr>
        <p:spPr>
          <a:xfrm>
            <a:off y="2851300" x="7243925"/>
            <a:ext cy="423600" cx="0"/>
          </a:xfrm>
          <a:prstGeom prst="straightConnector1">
            <a:avLst/>
          </a:prstGeom>
          <a:noFill/>
          <a:ln w="28575" cap="flat">
            <a:solidFill>
              <a:schemeClr val="dk2"/>
            </a:solidFill>
            <a:prstDash val="solid"/>
            <a:round/>
            <a:headEnd w="lg" len="lg" type="none"/>
            <a:tailEnd w="lg" len="lg" type="none"/>
          </a:ln>
        </p:spPr>
      </p:cxnSp>
      <p:cxnSp>
        <p:nvCxnSpPr>
          <p:cNvPr id="232" name="Shape 232"/>
          <p:cNvCxnSpPr>
            <a:stCxn id="227" idx="2"/>
            <a:endCxn id="226" idx="0"/>
          </p:cNvCxnSpPr>
          <p:nvPr/>
        </p:nvCxnSpPr>
        <p:spPr>
          <a:xfrm>
            <a:off y="1969700" x="7243925"/>
            <a:ext cy="423600" cx="0"/>
          </a:xfrm>
          <a:prstGeom prst="straightConnector1">
            <a:avLst/>
          </a:prstGeom>
          <a:noFill/>
          <a:ln w="28575" cap="flat">
            <a:solidFill>
              <a:schemeClr val="dk2"/>
            </a:solidFill>
            <a:prstDash val="solid"/>
            <a:round/>
            <a:headEnd w="lg" len="lg" type="none"/>
            <a:tailEnd w="lg" len="lg" type="none"/>
          </a:ln>
        </p:spPr>
      </p:cxnSp>
      <p:sp>
        <p:nvSpPr>
          <p:cNvPr id="233" name="Shape 233"/>
          <p:cNvSpPr/>
          <p:nvPr/>
        </p:nvSpPr>
        <p:spPr>
          <a:xfrm>
            <a:off y="1693300" x="4595125"/>
            <a:ext cy="1236000" cx="883200"/>
          </a:xfrm>
          <a:prstGeom prst="upArrow">
            <a:avLst>
              <a:gd fmla="val 50000" name="adj1"/>
              <a:gd fmla="val 50000" name="adj2"/>
            </a:avLst>
          </a:prstGeom>
          <a:solidFill>
            <a:srgbClr val="A4C2F4"/>
          </a:solidFill>
          <a:ln w="38100" cap="flat">
            <a:solidFill>
              <a:srgbClr val="1155CC"/>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234" name="Shape 234"/>
          <p:cNvSpPr txBox="1"/>
          <p:nvPr/>
        </p:nvSpPr>
        <p:spPr>
          <a:xfrm>
            <a:off y="2155850" x="3098575"/>
            <a:ext cy="706499" cx="1398300"/>
          </a:xfrm>
          <a:prstGeom prst="rect">
            <a:avLst/>
          </a:prstGeom>
          <a:noFill/>
          <a:ln>
            <a:noFill/>
          </a:ln>
        </p:spPr>
        <p:txBody>
          <a:bodyPr bIns="91425" rIns="91425" lIns="91425" tIns="91425" anchor="t" anchorCtr="0">
            <a:noAutofit/>
          </a:bodyPr>
          <a:lstStyle/>
          <a:p>
            <a:pPr rtl="0">
              <a:spcBef>
                <a:spcPts val="0"/>
              </a:spcBef>
              <a:buNone/>
            </a:pPr>
            <a:r>
              <a:rPr b="1" sz="1800" lang="en"/>
              <a:t>Automatic</a:t>
            </a:r>
          </a:p>
          <a:p>
            <a:pPr>
              <a:spcBef>
                <a:spcPts val="0"/>
              </a:spcBef>
              <a:buNone/>
            </a:pPr>
            <a:r>
              <a:rPr b="1" sz="1800" lang="en"/>
              <a:t>up-cast</a:t>
            </a:r>
          </a:p>
        </p:txBody>
      </p:sp>
      <p:sp>
        <p:nvSpPr>
          <p:cNvPr id="235" name="Shape 235"/>
          <p:cNvSpPr/>
          <p:nvPr/>
        </p:nvSpPr>
        <p:spPr>
          <a:xfrm rot="10800000">
            <a:off y="3378499" x="4595124"/>
            <a:ext cy="1236000" cx="883200"/>
          </a:xfrm>
          <a:prstGeom prst="upArrow">
            <a:avLst>
              <a:gd fmla="val 50000" name="adj1"/>
              <a:gd fmla="val 50000" name="adj2"/>
            </a:avLst>
          </a:prstGeom>
          <a:solidFill>
            <a:srgbClr val="A4C2F4"/>
          </a:solidFill>
          <a:ln w="38100" cap="flat">
            <a:solidFill>
              <a:srgbClr val="1155CC"/>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236" name="Shape 236"/>
          <p:cNvSpPr txBox="1"/>
          <p:nvPr/>
        </p:nvSpPr>
        <p:spPr>
          <a:xfrm>
            <a:off y="3528800" x="3161000"/>
            <a:ext cy="706499" cx="1398300"/>
          </a:xfrm>
          <a:prstGeom prst="rect">
            <a:avLst/>
          </a:prstGeom>
          <a:noFill/>
          <a:ln>
            <a:noFill/>
          </a:ln>
        </p:spPr>
        <p:txBody>
          <a:bodyPr bIns="91425" rIns="91425" lIns="91425" tIns="91425" anchor="t" anchorCtr="0">
            <a:noAutofit/>
          </a:bodyPr>
          <a:lstStyle/>
          <a:p>
            <a:pPr rtl="0" lvl="0">
              <a:spcBef>
                <a:spcPts val="0"/>
              </a:spcBef>
              <a:buNone/>
            </a:pPr>
            <a:r>
              <a:rPr b="1" sz="1800" lang="en"/>
              <a:t>Forced</a:t>
            </a:r>
          </a:p>
          <a:p>
            <a:pPr rtl="0" lvl="0">
              <a:spcBef>
                <a:spcPts val="0"/>
              </a:spcBef>
              <a:buNone/>
            </a:pPr>
            <a:r>
              <a:rPr b="1" sz="1800" lang="en"/>
              <a:t>down-cast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y="0" x="0"/>
          <a:ext cy="0" cx="0"/>
          <a:chOff y="0" x="0"/>
          <a:chExt cy="0" cx="0"/>
        </a:xfrm>
      </p:grpSpPr>
      <p:sp>
        <p:nvSpPr>
          <p:cNvPr id="241" name="Shape 24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Casting up to an interface automatically</a:t>
            </a:r>
          </a:p>
        </p:txBody>
      </p:sp>
      <p:sp>
        <p:nvSpPr>
          <p:cNvPr id="242" name="Shape 242"/>
          <p:cNvSpPr txBox="1"/>
          <p:nvPr>
            <p:ph idx="1" type="body"/>
          </p:nvPr>
        </p:nvSpPr>
        <p:spPr>
          <a:xfrm>
            <a:off y="1200150" x="457300"/>
            <a:ext cy="2306100" cx="6329999"/>
          </a:xfrm>
          <a:prstGeom prst="rect">
            <a:avLst/>
          </a:prstGeom>
        </p:spPr>
        <p:txBody>
          <a:bodyPr bIns="91425" rIns="91425" lIns="91425" tIns="91425" anchor="t" anchorCtr="0">
            <a:noAutofit/>
          </a:bodyPr>
          <a:lstStyle/>
          <a:p>
            <a:pPr rtl="0" lvl="0">
              <a:spcBef>
                <a:spcPts val="0"/>
              </a:spcBef>
              <a:buClr>
                <a:schemeClr val="dk1"/>
              </a:buClr>
              <a:buSzPct val="55000"/>
              <a:buFont typeface="Arial"/>
              <a:buNone/>
            </a:pPr>
            <a:r>
              <a:rPr b="1" sz="2000" lang="en">
                <a:solidFill>
                  <a:srgbClr val="1155CC"/>
                </a:solidFill>
                <a:latin typeface="Courier New"/>
                <a:ea typeface="Courier New"/>
                <a:cs typeface="Courier New"/>
                <a:sym typeface="Courier New"/>
              </a:rPr>
              <a:t>class </a:t>
            </a:r>
            <a:r>
              <a:rPr sz="2000" lang="en">
                <a:solidFill>
                  <a:srgbClr val="1155CC"/>
                </a:solidFill>
                <a:latin typeface="Courier New"/>
                <a:ea typeface="Courier New"/>
                <a:cs typeface="Courier New"/>
                <a:sym typeface="Courier New"/>
              </a:rPr>
              <a:t>Human …</a:t>
            </a:r>
            <a:r>
              <a:rPr b="1" sz="2000" lang="en">
                <a:solidFill>
                  <a:srgbClr val="1155CC"/>
                </a:solidFill>
                <a:latin typeface="Courier New"/>
                <a:ea typeface="Courier New"/>
                <a:cs typeface="Courier New"/>
                <a:sym typeface="Courier New"/>
              </a:rPr>
              <a:t> implements </a:t>
            </a:r>
            <a:r>
              <a:rPr sz="2000" lang="en">
                <a:solidFill>
                  <a:srgbClr val="1155CC"/>
                </a:solidFill>
                <a:latin typeface="Courier New"/>
                <a:ea typeface="Courier New"/>
                <a:cs typeface="Courier New"/>
                <a:sym typeface="Courier New"/>
              </a:rPr>
              <a:t>Whistler {</a:t>
            </a:r>
          </a:p>
          <a:p>
            <a:pPr rtl="0" lvl="0" indent="457200">
              <a:spcBef>
                <a:spcPts val="0"/>
              </a:spcBef>
              <a:buClr>
                <a:schemeClr val="dk1"/>
              </a:buClr>
              <a:buSzPct val="55000"/>
              <a:buFont typeface="Arial"/>
              <a:buNone/>
            </a:pPr>
            <a:r>
              <a:rPr b="1" sz="2000" lang="en">
                <a:solidFill>
                  <a:srgbClr val="1155CC"/>
                </a:solidFill>
                <a:latin typeface="Courier New"/>
                <a:ea typeface="Courier New"/>
                <a:cs typeface="Courier New"/>
                <a:sym typeface="Courier New"/>
              </a:rPr>
              <a:t>void </a:t>
            </a:r>
            <a:r>
              <a:rPr sz="2000" lang="en">
                <a:solidFill>
                  <a:srgbClr val="1155CC"/>
                </a:solidFill>
                <a:latin typeface="Courier New"/>
                <a:ea typeface="Courier New"/>
                <a:cs typeface="Courier New"/>
                <a:sym typeface="Courier New"/>
              </a:rPr>
              <a:t>listenTo(Whistler w) {...}</a:t>
            </a:r>
          </a:p>
          <a:p>
            <a:pPr rtl="0" lvl="0">
              <a:spcBef>
                <a:spcPts val="0"/>
              </a:spcBef>
              <a:buClr>
                <a:schemeClr val="dk1"/>
              </a:buClr>
              <a:buSzPct val="55000"/>
              <a:buFont typeface="Arial"/>
              <a:buNone/>
            </a:pPr>
            <a:r>
              <a:rPr sz="2000" lang="en">
                <a:solidFill>
                  <a:srgbClr val="1155CC"/>
                </a:solidFill>
                <a:latin typeface="Courier New"/>
                <a:ea typeface="Courier New"/>
                <a:cs typeface="Courier New"/>
                <a:sym typeface="Courier New"/>
              </a:rPr>
              <a:t>}</a:t>
            </a:r>
          </a:p>
          <a:p>
            <a:pPr rtl="0">
              <a:spcBef>
                <a:spcPts val="0"/>
              </a:spcBef>
              <a:buNone/>
            </a:pPr>
            <a:r>
              <a:rPr sz="2000" lang="en">
                <a:solidFill>
                  <a:srgbClr val="1155CC"/>
                </a:solidFill>
                <a:latin typeface="Courier New"/>
                <a:ea typeface="Courier New"/>
                <a:cs typeface="Courier New"/>
                <a:sym typeface="Courier New"/>
              </a:rPr>
              <a:t>Human h = </a:t>
            </a:r>
            <a:r>
              <a:rPr b="1" sz="2000" lang="en">
                <a:solidFill>
                  <a:srgbClr val="1155CC"/>
                </a:solidFill>
                <a:latin typeface="Courier New"/>
                <a:ea typeface="Courier New"/>
                <a:cs typeface="Courier New"/>
                <a:sym typeface="Courier New"/>
              </a:rPr>
              <a:t>new</a:t>
            </a:r>
            <a:r>
              <a:rPr sz="2000" lang="en">
                <a:solidFill>
                  <a:srgbClr val="1155CC"/>
                </a:solidFill>
                <a:latin typeface="Courier New"/>
                <a:ea typeface="Courier New"/>
                <a:cs typeface="Courier New"/>
                <a:sym typeface="Courier New"/>
              </a:rPr>
              <a:t> Human(...);</a:t>
            </a:r>
          </a:p>
          <a:p>
            <a:pPr rtl="0" lvl="0">
              <a:spcBef>
                <a:spcPts val="0"/>
              </a:spcBef>
              <a:buNone/>
            </a:pPr>
            <a:r>
              <a:rPr sz="2000" lang="en">
                <a:solidFill>
                  <a:srgbClr val="1155CC"/>
                </a:solidFill>
                <a:latin typeface="Courier New"/>
                <a:ea typeface="Courier New"/>
                <a:cs typeface="Courier New"/>
                <a:sym typeface="Courier New"/>
              </a:rPr>
              <a:t>Human h1= </a:t>
            </a:r>
            <a:r>
              <a:rPr b="1" sz="2000" lang="en">
                <a:solidFill>
                  <a:srgbClr val="1155CC"/>
                </a:solidFill>
                <a:latin typeface="Courier New"/>
                <a:ea typeface="Courier New"/>
                <a:cs typeface="Courier New"/>
                <a:sym typeface="Courier New"/>
              </a:rPr>
              <a:t>new</a:t>
            </a:r>
            <a:r>
              <a:rPr sz="2000" lang="en">
                <a:solidFill>
                  <a:srgbClr val="1155CC"/>
                </a:solidFill>
                <a:latin typeface="Courier New"/>
                <a:ea typeface="Courier New"/>
                <a:cs typeface="Courier New"/>
                <a:sym typeface="Courier New"/>
              </a:rPr>
              <a:t> Human(...);</a:t>
            </a:r>
          </a:p>
          <a:p>
            <a:pPr rtl="0" lvl="0">
              <a:spcBef>
                <a:spcPts val="0"/>
              </a:spcBef>
              <a:buNone/>
            </a:pPr>
            <a:r>
              <a:rPr sz="2000" lang="en">
                <a:solidFill>
                  <a:srgbClr val="1155CC"/>
                </a:solidFill>
                <a:latin typeface="Courier New"/>
                <a:ea typeface="Courier New"/>
                <a:cs typeface="Courier New"/>
                <a:sym typeface="Courier New"/>
              </a:rPr>
              <a:t>h.listenTo(h1);</a:t>
            </a:r>
          </a:p>
          <a:p>
            <a:pPr rtl="0">
              <a:spcBef>
                <a:spcPts val="0"/>
              </a:spcBef>
              <a:buNone/>
            </a:pPr>
            <a:r>
              <a:t/>
            </a:r>
            <a:endParaRPr sz="2000">
              <a:solidFill>
                <a:srgbClr val="1155CC"/>
              </a:solidFill>
              <a:latin typeface="Courier New"/>
              <a:ea typeface="Courier New"/>
              <a:cs typeface="Courier New"/>
              <a:sym typeface="Courier New"/>
            </a:endParaRPr>
          </a:p>
          <a:p>
            <a:pPr rtl="0" lvl="0">
              <a:spcBef>
                <a:spcPts val="0"/>
              </a:spcBef>
              <a:buNone/>
            </a:pPr>
            <a:r>
              <a:t/>
            </a:r>
            <a:endParaRPr sz="2000">
              <a:solidFill>
                <a:srgbClr val="1155CC"/>
              </a:solidFill>
              <a:latin typeface="Courier New"/>
              <a:ea typeface="Courier New"/>
              <a:cs typeface="Courier New"/>
              <a:sym typeface="Courier New"/>
            </a:endParaRPr>
          </a:p>
          <a:p>
            <a:pPr rtl="0" lvl="0">
              <a:spcBef>
                <a:spcPts val="0"/>
              </a:spcBef>
              <a:buNone/>
            </a:pPr>
            <a:r>
              <a:t/>
            </a:r>
            <a:endParaRPr sz="2000">
              <a:solidFill>
                <a:srgbClr val="FF0000"/>
              </a:solidFill>
              <a:latin typeface="Courier New"/>
              <a:ea typeface="Courier New"/>
              <a:cs typeface="Courier New"/>
              <a:sym typeface="Courier New"/>
            </a:endParaRPr>
          </a:p>
          <a:p>
            <a:pPr rtl="0" lvl="0">
              <a:spcBef>
                <a:spcPts val="0"/>
              </a:spcBef>
              <a:buNone/>
            </a:pPr>
            <a:r>
              <a:t/>
            </a:r>
            <a:endParaRPr b="1" sz="2000">
              <a:solidFill>
                <a:srgbClr val="FF0000"/>
              </a:solidFill>
              <a:latin typeface="Courier New"/>
              <a:ea typeface="Courier New"/>
              <a:cs typeface="Courier New"/>
              <a:sym typeface="Courier New"/>
            </a:endParaRPr>
          </a:p>
        </p:txBody>
      </p:sp>
      <p:sp>
        <p:nvSpPr>
          <p:cNvPr id="243" name="Shape 24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Interfaces</a:t>
            </a:r>
          </a:p>
        </p:txBody>
      </p:sp>
      <p:sp>
        <p:nvSpPr>
          <p:cNvPr id="244" name="Shape 244"/>
          <p:cNvSpPr/>
          <p:nvPr/>
        </p:nvSpPr>
        <p:spPr>
          <a:xfrm>
            <a:off y="4131000" x="7160587"/>
            <a:ext cy="458100" cx="1080900"/>
          </a:xfrm>
          <a:prstGeom prst="rect">
            <a:avLst/>
          </a:prstGeom>
          <a:noFill/>
          <a:ln>
            <a:noFill/>
          </a:ln>
        </p:spPr>
        <p:txBody>
          <a:bodyPr bIns="91425" rIns="91425" lIns="91425" tIns="91425" anchor="ctr" anchorCtr="0">
            <a:noAutofit/>
          </a:bodyPr>
          <a:lstStyle/>
          <a:p>
            <a:pPr algn="ctr" rtl="0" lvl="0">
              <a:spcBef>
                <a:spcPts val="0"/>
              </a:spcBef>
              <a:buNone/>
            </a:pPr>
            <a:r>
              <a:rPr b="1" sz="2000" lang="en"/>
              <a:t>Human</a:t>
            </a:r>
          </a:p>
        </p:txBody>
      </p:sp>
      <p:sp>
        <p:nvSpPr>
          <p:cNvPr id="245" name="Shape 245"/>
          <p:cNvSpPr/>
          <p:nvPr/>
        </p:nvSpPr>
        <p:spPr>
          <a:xfrm>
            <a:off y="3249387" x="7114250"/>
            <a:ext cy="458100" cx="1173600"/>
          </a:xfrm>
          <a:prstGeom prst="rect">
            <a:avLst/>
          </a:prstGeom>
          <a:noFill/>
          <a:ln>
            <a:noFill/>
          </a:ln>
        </p:spPr>
        <p:txBody>
          <a:bodyPr bIns="91425" rIns="91425" lIns="91425" tIns="91425" anchor="ctr" anchorCtr="0">
            <a:noAutofit/>
          </a:bodyPr>
          <a:lstStyle/>
          <a:p>
            <a:pPr algn="ctr" rtl="0" lvl="0">
              <a:spcBef>
                <a:spcPts val="0"/>
              </a:spcBef>
              <a:buNone/>
            </a:pPr>
            <a:r>
              <a:rPr sz="2000" lang="en"/>
              <a:t>Mammal</a:t>
            </a:r>
          </a:p>
        </p:txBody>
      </p:sp>
      <p:sp>
        <p:nvSpPr>
          <p:cNvPr id="246" name="Shape 246"/>
          <p:cNvSpPr/>
          <p:nvPr/>
        </p:nvSpPr>
        <p:spPr>
          <a:xfrm>
            <a:off y="2367800" x="7215050"/>
            <a:ext cy="458100" cx="972000"/>
          </a:xfrm>
          <a:prstGeom prst="rect">
            <a:avLst/>
          </a:prstGeom>
          <a:noFill/>
          <a:ln>
            <a:noFill/>
          </a:ln>
        </p:spPr>
        <p:txBody>
          <a:bodyPr bIns="91425" rIns="91425" lIns="91425" tIns="91425" anchor="ctr" anchorCtr="0">
            <a:noAutofit/>
          </a:bodyPr>
          <a:lstStyle/>
          <a:p>
            <a:pPr algn="ctr" rtl="0" lvl="0">
              <a:spcBef>
                <a:spcPts val="0"/>
              </a:spcBef>
              <a:buNone/>
            </a:pPr>
            <a:r>
              <a:rPr sz="2000" lang="en"/>
              <a:t>Animal</a:t>
            </a:r>
          </a:p>
        </p:txBody>
      </p:sp>
      <p:sp>
        <p:nvSpPr>
          <p:cNvPr id="247" name="Shape 247"/>
          <p:cNvSpPr/>
          <p:nvPr/>
        </p:nvSpPr>
        <p:spPr>
          <a:xfrm>
            <a:off y="1486200" x="7215050"/>
            <a:ext cy="458100" cx="972000"/>
          </a:xfrm>
          <a:prstGeom prst="rect">
            <a:avLst/>
          </a:prstGeom>
          <a:noFill/>
          <a:ln>
            <a:noFill/>
          </a:ln>
        </p:spPr>
        <p:txBody>
          <a:bodyPr bIns="91425" rIns="91425" lIns="91425" tIns="91425" anchor="ctr" anchorCtr="0">
            <a:noAutofit/>
          </a:bodyPr>
          <a:lstStyle/>
          <a:p>
            <a:pPr algn="ctr" rtl="0" lvl="0">
              <a:spcBef>
                <a:spcPts val="0"/>
              </a:spcBef>
              <a:buNone/>
            </a:pPr>
            <a:r>
              <a:rPr sz="2000" lang="en"/>
              <a:t>Object</a:t>
            </a:r>
          </a:p>
        </p:txBody>
      </p:sp>
      <p:sp>
        <p:nvSpPr>
          <p:cNvPr id="248" name="Shape 248"/>
          <p:cNvSpPr/>
          <p:nvPr/>
        </p:nvSpPr>
        <p:spPr>
          <a:xfrm>
            <a:off y="3249400" x="5835600"/>
            <a:ext cy="458100" cx="1280400"/>
          </a:xfrm>
          <a:prstGeom prst="rect">
            <a:avLst/>
          </a:prstGeom>
          <a:noFill/>
          <a:ln>
            <a:noFill/>
          </a:ln>
        </p:spPr>
        <p:txBody>
          <a:bodyPr bIns="91425" rIns="91425" lIns="91425" tIns="91425" anchor="ctr" anchorCtr="0">
            <a:noAutofit/>
          </a:bodyPr>
          <a:lstStyle/>
          <a:p>
            <a:pPr algn="ctr" rtl="0" lvl="0">
              <a:spcBef>
                <a:spcPts val="0"/>
              </a:spcBef>
              <a:buNone/>
            </a:pPr>
            <a:r>
              <a:rPr sz="2000" lang="en"/>
              <a:t>Whistler</a:t>
            </a:r>
          </a:p>
        </p:txBody>
      </p:sp>
      <p:cxnSp>
        <p:nvCxnSpPr>
          <p:cNvPr id="249" name="Shape 249"/>
          <p:cNvCxnSpPr>
            <a:stCxn id="248" idx="2"/>
            <a:endCxn id="244" idx="1"/>
          </p:cNvCxnSpPr>
          <p:nvPr/>
        </p:nvCxnSpPr>
        <p:spPr>
          <a:xfrm>
            <a:off y="3707500" x="6475800"/>
            <a:ext cy="652500" cx="684900"/>
          </a:xfrm>
          <a:prstGeom prst="straightConnector1">
            <a:avLst/>
          </a:prstGeom>
          <a:noFill/>
          <a:ln w="28575" cap="flat">
            <a:solidFill>
              <a:schemeClr val="dk2"/>
            </a:solidFill>
            <a:prstDash val="solid"/>
            <a:round/>
            <a:headEnd w="lg" len="lg" type="none"/>
            <a:tailEnd w="lg" len="lg" type="none"/>
          </a:ln>
        </p:spPr>
      </p:cxnSp>
      <p:cxnSp>
        <p:nvCxnSpPr>
          <p:cNvPr id="250" name="Shape 250"/>
          <p:cNvCxnSpPr>
            <a:stCxn id="245" idx="2"/>
            <a:endCxn id="244" idx="0"/>
          </p:cNvCxnSpPr>
          <p:nvPr/>
        </p:nvCxnSpPr>
        <p:spPr>
          <a:xfrm>
            <a:off y="3707487" x="7701050"/>
            <a:ext cy="423600" cx="0"/>
          </a:xfrm>
          <a:prstGeom prst="straightConnector1">
            <a:avLst/>
          </a:prstGeom>
          <a:noFill/>
          <a:ln w="28575" cap="flat">
            <a:solidFill>
              <a:schemeClr val="dk2"/>
            </a:solidFill>
            <a:prstDash val="solid"/>
            <a:round/>
            <a:headEnd w="lg" len="lg" type="none"/>
            <a:tailEnd w="lg" len="lg" type="none"/>
          </a:ln>
        </p:spPr>
      </p:cxnSp>
      <p:cxnSp>
        <p:nvCxnSpPr>
          <p:cNvPr id="251" name="Shape 251"/>
          <p:cNvCxnSpPr>
            <a:stCxn id="246" idx="2"/>
            <a:endCxn id="245" idx="0"/>
          </p:cNvCxnSpPr>
          <p:nvPr/>
        </p:nvCxnSpPr>
        <p:spPr>
          <a:xfrm>
            <a:off y="2825900" x="7701050"/>
            <a:ext cy="423600" cx="0"/>
          </a:xfrm>
          <a:prstGeom prst="straightConnector1">
            <a:avLst/>
          </a:prstGeom>
          <a:noFill/>
          <a:ln w="28575" cap="flat">
            <a:solidFill>
              <a:schemeClr val="dk2"/>
            </a:solidFill>
            <a:prstDash val="solid"/>
            <a:round/>
            <a:headEnd w="lg" len="lg" type="none"/>
            <a:tailEnd w="lg" len="lg" type="none"/>
          </a:ln>
        </p:spPr>
      </p:cxnSp>
      <p:cxnSp>
        <p:nvCxnSpPr>
          <p:cNvPr id="252" name="Shape 252"/>
          <p:cNvCxnSpPr>
            <a:stCxn id="247" idx="2"/>
            <a:endCxn id="246" idx="0"/>
          </p:cNvCxnSpPr>
          <p:nvPr/>
        </p:nvCxnSpPr>
        <p:spPr>
          <a:xfrm>
            <a:off y="1944300" x="7701050"/>
            <a:ext cy="423600" cx="0"/>
          </a:xfrm>
          <a:prstGeom prst="straightConnector1">
            <a:avLst/>
          </a:prstGeom>
          <a:noFill/>
          <a:ln w="28575" cap="flat">
            <a:solidFill>
              <a:schemeClr val="dk2"/>
            </a:solidFill>
            <a:prstDash val="solid"/>
            <a:round/>
            <a:headEnd w="lg" len="lg" type="none"/>
            <a:tailEnd w="lg" len="lg" type="none"/>
          </a:ln>
        </p:spPr>
      </p:cxnSp>
      <p:sp>
        <p:nvSpPr>
          <p:cNvPr id="253" name="Shape 253"/>
          <p:cNvSpPr txBox="1"/>
          <p:nvPr/>
        </p:nvSpPr>
        <p:spPr>
          <a:xfrm>
            <a:off y="3506250" x="457200"/>
            <a:ext cy="1374600" cx="5378399"/>
          </a:xfrm>
          <a:prstGeom prst="rect">
            <a:avLst/>
          </a:prstGeom>
          <a:noFill/>
          <a:ln>
            <a:noFill/>
          </a:ln>
        </p:spPr>
        <p:txBody>
          <a:bodyPr bIns="91425" rIns="91425" lIns="91425" tIns="91425" anchor="t" anchorCtr="0">
            <a:noAutofit/>
          </a:bodyPr>
          <a:lstStyle/>
          <a:p>
            <a:pPr>
              <a:spcBef>
                <a:spcPts val="0"/>
              </a:spcBef>
              <a:buNone/>
            </a:pPr>
            <a:r>
              <a:rPr sz="2000" lang="en"/>
              <a:t>Arg h1 of the call has type Human. Its value is being stored in w, which is of type Whistler. Java does an upward cast automatically. It costs no time; it is just a matter of perception.</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 name="Shape 43"/>
        <p:cNvGrpSpPr/>
        <p:nvPr/>
      </p:nvGrpSpPr>
      <p:grpSpPr>
        <a:xfrm>
          <a:off y="0" x="0"/>
          <a:ext cy="0" cx="0"/>
          <a:chOff y="0" x="0"/>
          <a:chExt cy="0" cx="0"/>
        </a:xfrm>
      </p:grpSpPr>
      <p:sp>
        <p:nvSpPr>
          <p:cNvPr id="44" name="Shape 4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A Little More Geometry!</a:t>
            </a:r>
          </a:p>
        </p:txBody>
      </p:sp>
      <p:sp>
        <p:nvSpPr>
          <p:cNvPr id="45" name="Shape 45"/>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Abstract Classes</a:t>
            </a:r>
          </a:p>
        </p:txBody>
      </p:sp>
      <p:sp>
        <p:nvSpPr>
          <p:cNvPr id="46" name="Shape 46"/>
          <p:cNvSpPr/>
          <p:nvPr/>
        </p:nvSpPr>
        <p:spPr>
          <a:xfrm>
            <a:off y="1458925" x="3502200"/>
            <a:ext cy="1035299" cx="2139599"/>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a:spcBef>
                <a:spcPts val="0"/>
              </a:spcBef>
              <a:buNone/>
            </a:pPr>
            <a:r>
              <a:rPr b="1" sz="2000" lang="en">
                <a:solidFill>
                  <a:srgbClr val="1155CC"/>
                </a:solidFill>
                <a:latin typeface="Courier New"/>
                <a:ea typeface="Courier New"/>
                <a:cs typeface="Courier New"/>
                <a:sym typeface="Courier New"/>
              </a:rPr>
              <a:t>Shape</a:t>
            </a:r>
          </a:p>
          <a:p>
            <a:pPr algn="l" rtl="0">
              <a:spcBef>
                <a:spcPts val="0"/>
              </a:spcBef>
              <a:buNone/>
            </a:pPr>
            <a:r>
              <a:rPr sz="2000" lang="en"/>
              <a:t>    x </a:t>
            </a:r>
            <a:r>
              <a:rPr sz="2000" lang="en">
                <a:solidFill>
                  <a:schemeClr val="dk1"/>
                </a:solidFill>
              </a:rPr>
              <a:t>____</a:t>
            </a:r>
          </a:p>
          <a:p>
            <a:pPr algn="l">
              <a:spcBef>
                <a:spcPts val="0"/>
              </a:spcBef>
              <a:buNone/>
            </a:pPr>
            <a:r>
              <a:rPr sz="2000" lang="en"/>
              <a:t>    y </a:t>
            </a:r>
            <a:r>
              <a:rPr sz="2000" lang="en">
                <a:solidFill>
                  <a:schemeClr val="dk1"/>
                </a:solidFill>
              </a:rPr>
              <a:t>____</a:t>
            </a:r>
          </a:p>
        </p:txBody>
      </p:sp>
      <p:sp>
        <p:nvSpPr>
          <p:cNvPr id="47" name="Shape 47"/>
          <p:cNvSpPr/>
          <p:nvPr/>
        </p:nvSpPr>
        <p:spPr>
          <a:xfrm>
            <a:off y="3353425" x="3258900"/>
            <a:ext cy="1356599" cx="2626200"/>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a:spcBef>
                <a:spcPts val="0"/>
              </a:spcBef>
              <a:buNone/>
            </a:pPr>
            <a:r>
              <a:rPr b="1" sz="2000" lang="en">
                <a:solidFill>
                  <a:srgbClr val="1155CC"/>
                </a:solidFill>
                <a:latin typeface="Courier New"/>
                <a:ea typeface="Courier New"/>
                <a:cs typeface="Courier New"/>
                <a:sym typeface="Courier New"/>
              </a:rPr>
              <a:t>Triangle</a:t>
            </a:r>
          </a:p>
          <a:p>
            <a:pPr algn="l" rtl="0">
              <a:spcBef>
                <a:spcPts val="0"/>
              </a:spcBef>
              <a:buNone/>
            </a:pPr>
            <a:r>
              <a:rPr sz="2000" lang="en"/>
              <a:t>   area()     </a:t>
            </a:r>
          </a:p>
          <a:p>
            <a:pPr algn="l" rtl="0">
              <a:spcBef>
                <a:spcPts val="0"/>
              </a:spcBef>
              <a:buNone/>
            </a:pPr>
            <a:r>
              <a:rPr sz="2000" lang="en"/>
              <a:t>   base</a:t>
            </a:r>
            <a:r>
              <a:rPr sz="2000" lang="en">
                <a:solidFill>
                  <a:schemeClr val="dk1"/>
                </a:solidFill>
              </a:rPr>
              <a:t>____</a:t>
            </a:r>
          </a:p>
          <a:p>
            <a:pPr algn="l" rtl="0" lvl="0">
              <a:spcBef>
                <a:spcPts val="0"/>
              </a:spcBef>
              <a:buNone/>
            </a:pPr>
            <a:r>
              <a:rPr sz="2000" lang="en"/>
              <a:t>   height </a:t>
            </a:r>
            <a:r>
              <a:rPr sz="2000" lang="en">
                <a:solidFill>
                  <a:schemeClr val="dk1"/>
                </a:solidFill>
              </a:rPr>
              <a:t>____</a:t>
            </a:r>
          </a:p>
        </p:txBody>
      </p:sp>
      <p:sp>
        <p:nvSpPr>
          <p:cNvPr id="48" name="Shape 48"/>
          <p:cNvSpPr/>
          <p:nvPr/>
        </p:nvSpPr>
        <p:spPr>
          <a:xfrm>
            <a:off y="3373375" x="6338125"/>
            <a:ext cy="995400" cx="2139599"/>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a:spcBef>
                <a:spcPts val="0"/>
              </a:spcBef>
              <a:buNone/>
            </a:pPr>
            <a:r>
              <a:rPr b="1" sz="2000" lang="en">
                <a:solidFill>
                  <a:srgbClr val="1155CC"/>
                </a:solidFill>
                <a:latin typeface="Courier New"/>
                <a:ea typeface="Courier New"/>
                <a:cs typeface="Courier New"/>
                <a:sym typeface="Courier New"/>
              </a:rPr>
              <a:t>Circle</a:t>
            </a:r>
          </a:p>
          <a:p>
            <a:pPr algn="l" rtl="0">
              <a:spcBef>
                <a:spcPts val="0"/>
              </a:spcBef>
              <a:buNone/>
            </a:pPr>
            <a:r>
              <a:rPr sz="2000" lang="en"/>
              <a:t>   area()</a:t>
            </a:r>
          </a:p>
          <a:p>
            <a:pPr algn="l" rtl="0" lvl="0">
              <a:spcBef>
                <a:spcPts val="0"/>
              </a:spcBef>
              <a:buNone/>
            </a:pPr>
            <a:r>
              <a:rPr sz="2000" lang="en"/>
              <a:t>   radius </a:t>
            </a:r>
            <a:r>
              <a:rPr sz="2000" lang="en">
                <a:solidFill>
                  <a:schemeClr val="dk1"/>
                </a:solidFill>
              </a:rPr>
              <a:t>____</a:t>
            </a:r>
          </a:p>
        </p:txBody>
      </p:sp>
      <p:sp>
        <p:nvSpPr>
          <p:cNvPr id="49" name="Shape 49"/>
          <p:cNvSpPr/>
          <p:nvPr/>
        </p:nvSpPr>
        <p:spPr>
          <a:xfrm>
            <a:off y="3353425" x="666275"/>
            <a:ext cy="1035299" cx="2139599"/>
          </a:xfrm>
          <a:prstGeom prst="rect">
            <a:avLst/>
          </a:prstGeom>
          <a:noFill/>
          <a:ln w="28575" cap="flat">
            <a:solidFill>
              <a:schemeClr val="dk2"/>
            </a:solidFill>
            <a:prstDash val="solid"/>
            <a:round/>
            <a:headEnd w="med" len="med" type="none"/>
            <a:tailEnd w="med" len="med" type="none"/>
          </a:ln>
        </p:spPr>
        <p:txBody>
          <a:bodyPr bIns="91425" rIns="91425" lIns="91425" tIns="91425" anchor="ctr" anchorCtr="0">
            <a:noAutofit/>
          </a:bodyPr>
          <a:lstStyle/>
          <a:p>
            <a:pPr algn="ctr" rtl="0">
              <a:spcBef>
                <a:spcPts val="0"/>
              </a:spcBef>
              <a:buNone/>
            </a:pPr>
            <a:r>
              <a:rPr b="1" sz="2000" lang="en">
                <a:solidFill>
                  <a:srgbClr val="1155CC"/>
                </a:solidFill>
                <a:latin typeface="Courier New"/>
                <a:ea typeface="Courier New"/>
                <a:cs typeface="Courier New"/>
                <a:sym typeface="Courier New"/>
              </a:rPr>
              <a:t>Square</a:t>
            </a:r>
          </a:p>
          <a:p>
            <a:pPr algn="l" rtl="0">
              <a:spcBef>
                <a:spcPts val="0"/>
              </a:spcBef>
              <a:buNone/>
            </a:pPr>
            <a:r>
              <a:rPr sz="2000" lang="en"/>
              <a:t>   area()</a:t>
            </a:r>
          </a:p>
          <a:p>
            <a:pPr algn="l" rtl="0" lvl="0">
              <a:spcBef>
                <a:spcPts val="0"/>
              </a:spcBef>
              <a:buNone/>
            </a:pPr>
            <a:r>
              <a:rPr sz="2000" lang="en"/>
              <a:t>   size ____</a:t>
            </a:r>
          </a:p>
        </p:txBody>
      </p:sp>
      <p:cxnSp>
        <p:nvCxnSpPr>
          <p:cNvPr id="50" name="Shape 50"/>
          <p:cNvCxnSpPr>
            <a:stCxn id="46" idx="2"/>
            <a:endCxn id="49" idx="0"/>
          </p:cNvCxnSpPr>
          <p:nvPr/>
        </p:nvCxnSpPr>
        <p:spPr>
          <a:xfrm flipH="1">
            <a:off y="2494224" x="1736099"/>
            <a:ext cy="859200" cx="2835900"/>
          </a:xfrm>
          <a:prstGeom prst="straightConnector1">
            <a:avLst/>
          </a:prstGeom>
          <a:noFill/>
          <a:ln w="19050" cap="flat">
            <a:solidFill>
              <a:schemeClr val="dk2"/>
            </a:solidFill>
            <a:prstDash val="solid"/>
            <a:round/>
            <a:headEnd w="lg" len="lg" type="none"/>
            <a:tailEnd w="lg" len="lg" type="triangle"/>
          </a:ln>
        </p:spPr>
      </p:cxnSp>
      <p:cxnSp>
        <p:nvCxnSpPr>
          <p:cNvPr id="51" name="Shape 51"/>
          <p:cNvCxnSpPr>
            <a:stCxn id="46" idx="2"/>
            <a:endCxn id="47" idx="0"/>
          </p:cNvCxnSpPr>
          <p:nvPr/>
        </p:nvCxnSpPr>
        <p:spPr>
          <a:xfrm>
            <a:off y="2494224" x="4571999"/>
            <a:ext cy="859200" cx="0"/>
          </a:xfrm>
          <a:prstGeom prst="straightConnector1">
            <a:avLst/>
          </a:prstGeom>
          <a:noFill/>
          <a:ln w="19050" cap="flat">
            <a:solidFill>
              <a:schemeClr val="dk2"/>
            </a:solidFill>
            <a:prstDash val="solid"/>
            <a:round/>
            <a:headEnd w="lg" len="lg" type="none"/>
            <a:tailEnd w="lg" len="lg" type="triangle"/>
          </a:ln>
        </p:spPr>
      </p:cxnSp>
      <p:cxnSp>
        <p:nvCxnSpPr>
          <p:cNvPr id="52" name="Shape 52"/>
          <p:cNvCxnSpPr>
            <a:stCxn id="46" idx="2"/>
            <a:endCxn id="48" idx="0"/>
          </p:cNvCxnSpPr>
          <p:nvPr/>
        </p:nvCxnSpPr>
        <p:spPr>
          <a:xfrm>
            <a:off y="2494224" x="4571999"/>
            <a:ext cy="879300" cx="2835900"/>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7" name="Shape 257"/>
        <p:cNvGrpSpPr/>
        <p:nvPr/>
      </p:nvGrpSpPr>
      <p:grpSpPr>
        <a:xfrm>
          <a:off y="0" x="0"/>
          <a:ext cy="0" cx="0"/>
          <a:chOff y="0" x="0"/>
          <a:chExt cy="0" cx="0"/>
        </a:xfrm>
      </p:grpSpPr>
      <p:sp>
        <p:nvSpPr>
          <p:cNvPr id="258" name="Shape 258"/>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solidFill>
                  <a:srgbClr val="1155CC"/>
                </a:solidFill>
              </a:rPr>
              <a:t>Demo 3:</a:t>
            </a:r>
            <a:r>
              <a:rPr lang="en">
                <a:solidFill>
                  <a:srgbClr val="CC0202"/>
                </a:solidFill>
              </a:rPr>
              <a:t> Implement </a:t>
            </a:r>
            <a:r>
              <a:rPr lang="en">
                <a:solidFill>
                  <a:srgbClr val="CC0202"/>
                </a:solidFill>
                <a:latin typeface="Courier New"/>
                <a:ea typeface="Courier New"/>
                <a:cs typeface="Courier New"/>
                <a:sym typeface="Courier New"/>
              </a:rPr>
              <a:t>Comparable&lt;T&gt;</a:t>
            </a:r>
          </a:p>
        </p:txBody>
      </p:sp>
      <p:sp>
        <p:nvSpPr>
          <p:cNvPr id="259" name="Shape 259"/>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sz="2200" lang="en"/>
              <a:t>Implement interface Comparable in class Shape:</a:t>
            </a:r>
          </a:p>
          <a:p>
            <a:pPr rtl="0" lvl="0">
              <a:spcBef>
                <a:spcPts val="0"/>
              </a:spcBef>
              <a:buNone/>
            </a:pPr>
            <a:r>
              <a:rPr b="1" sz="2200" lang="en">
                <a:solidFill>
                  <a:srgbClr val="1155CC"/>
                </a:solidFill>
                <a:latin typeface="Courier New"/>
                <a:ea typeface="Courier New"/>
                <a:cs typeface="Courier New"/>
                <a:sym typeface="Courier New"/>
              </a:rPr>
              <a:t>public interface </a:t>
            </a:r>
            <a:r>
              <a:rPr sz="2200" lang="en">
                <a:solidFill>
                  <a:srgbClr val="1155CC"/>
                </a:solidFill>
                <a:latin typeface="Courier New"/>
                <a:ea typeface="Courier New"/>
                <a:cs typeface="Courier New"/>
                <a:sym typeface="Courier New"/>
              </a:rPr>
              <a:t>Comparable&lt;T&gt; {</a:t>
            </a:r>
          </a:p>
          <a:p>
            <a:pPr rtl="0" lvl="0">
              <a:spcBef>
                <a:spcPts val="0"/>
              </a:spcBef>
              <a:buNone/>
            </a:pPr>
            <a:r>
              <a:rPr sz="2200" lang="en">
                <a:solidFill>
                  <a:srgbClr val="1155CC"/>
                </a:solidFill>
                <a:latin typeface="Courier New"/>
                <a:ea typeface="Courier New"/>
                <a:cs typeface="Courier New"/>
                <a:sym typeface="Courier New"/>
              </a:rPr>
              <a:t>	</a:t>
            </a:r>
            <a:r>
              <a:rPr sz="2200" lang="en">
                <a:latin typeface="Courier New"/>
                <a:ea typeface="Courier New"/>
                <a:cs typeface="Courier New"/>
                <a:sym typeface="Courier New"/>
              </a:rPr>
              <a:t> </a:t>
            </a:r>
            <a:r>
              <a:rPr sz="2200" lang="en">
                <a:solidFill>
                  <a:srgbClr val="38761D"/>
                </a:solidFill>
                <a:latin typeface="Courier New"/>
                <a:ea typeface="Courier New"/>
                <a:cs typeface="Courier New"/>
                <a:sym typeface="Courier New"/>
              </a:rPr>
              <a:t>/** = a negative integer if this object &lt; c,</a:t>
            </a:r>
          </a:p>
          <a:p>
            <a:pPr rtl="0" lvl="0">
              <a:lnSpc>
                <a:spcPct val="115000"/>
              </a:lnSpc>
              <a:spcBef>
                <a:spcPts val="0"/>
              </a:spcBef>
              <a:buNone/>
            </a:pPr>
            <a:r>
              <a:rPr sz="2200" lang="en">
                <a:solidFill>
                  <a:srgbClr val="38761D"/>
                </a:solidFill>
                <a:latin typeface="Courier New"/>
                <a:ea typeface="Courier New"/>
                <a:cs typeface="Courier New"/>
                <a:sym typeface="Courier New"/>
              </a:rPr>
              <a:t>        = 0 if this object = c,</a:t>
            </a:r>
          </a:p>
          <a:p>
            <a:pPr rtl="0" lvl="0">
              <a:lnSpc>
                <a:spcPct val="115000"/>
              </a:lnSpc>
              <a:spcBef>
                <a:spcPts val="0"/>
              </a:spcBef>
              <a:buNone/>
            </a:pPr>
            <a:r>
              <a:rPr sz="2200" lang="en">
                <a:solidFill>
                  <a:srgbClr val="38761D"/>
                </a:solidFill>
                <a:latin typeface="Courier New"/>
                <a:ea typeface="Courier New"/>
                <a:cs typeface="Courier New"/>
                <a:sym typeface="Courier New"/>
              </a:rPr>
              <a:t>        = a positive integer if this object &gt; c.</a:t>
            </a:r>
          </a:p>
          <a:p>
            <a:pPr rtl="0" lvl="0">
              <a:lnSpc>
                <a:spcPct val="115000"/>
              </a:lnSpc>
              <a:spcBef>
                <a:spcPts val="0"/>
              </a:spcBef>
              <a:buNone/>
            </a:pPr>
            <a:r>
              <a:rPr sz="2200" lang="en">
                <a:solidFill>
                  <a:srgbClr val="38761D"/>
                </a:solidFill>
                <a:latin typeface="Courier New"/>
                <a:ea typeface="Courier New"/>
                <a:cs typeface="Courier New"/>
                <a:sym typeface="Courier New"/>
              </a:rPr>
              <a:t>      	Throw a ClassCastException if c cannot</a:t>
            </a:r>
          </a:p>
          <a:p>
            <a:pPr rtl="0" lvl="0">
              <a:lnSpc>
                <a:spcPct val="115000"/>
              </a:lnSpc>
              <a:spcBef>
                <a:spcPts val="0"/>
              </a:spcBef>
              <a:buNone/>
            </a:pPr>
            <a:r>
              <a:rPr sz="2200" lang="en">
                <a:solidFill>
                  <a:srgbClr val="38761D"/>
                </a:solidFill>
                <a:latin typeface="Courier New"/>
                <a:ea typeface="Courier New"/>
                <a:cs typeface="Courier New"/>
                <a:sym typeface="Courier New"/>
              </a:rPr>
              <a:t>      	be cast to the class of this object. */</a:t>
            </a:r>
          </a:p>
          <a:p>
            <a:pPr rtl="0" lvl="0">
              <a:spcBef>
                <a:spcPts val="0"/>
              </a:spcBef>
              <a:buNone/>
            </a:pPr>
            <a:r>
              <a:rPr b="1" sz="2200" lang="en">
                <a:solidFill>
                  <a:srgbClr val="1155CC"/>
                </a:solidFill>
                <a:latin typeface="Courier New"/>
                <a:ea typeface="Courier New"/>
                <a:cs typeface="Courier New"/>
                <a:sym typeface="Courier New"/>
              </a:rPr>
              <a:t>	int </a:t>
            </a:r>
            <a:r>
              <a:rPr sz="2200" lang="en">
                <a:solidFill>
                  <a:srgbClr val="1155CC"/>
                </a:solidFill>
                <a:latin typeface="Courier New"/>
                <a:ea typeface="Courier New"/>
                <a:cs typeface="Courier New"/>
                <a:sym typeface="Courier New"/>
              </a:rPr>
              <a:t>compareTo(T c);</a:t>
            </a:r>
          </a:p>
          <a:p>
            <a:pPr rtl="0" lvl="0">
              <a:spcBef>
                <a:spcPts val="0"/>
              </a:spcBef>
              <a:buNone/>
            </a:pPr>
            <a:r>
              <a:rPr sz="2200" lang="en">
                <a:solidFill>
                  <a:srgbClr val="1155CC"/>
                </a:solidFill>
                <a:latin typeface="Courier New"/>
                <a:ea typeface="Courier New"/>
                <a:cs typeface="Courier New"/>
                <a:sym typeface="Courier New"/>
              </a:rPr>
              <a:t>}</a:t>
            </a:r>
          </a:p>
          <a:p>
            <a:pPr lvl="0">
              <a:spcBef>
                <a:spcPts val="0"/>
              </a:spcBef>
              <a:buNone/>
            </a:pPr>
            <a:r>
              <a:t/>
            </a:r>
            <a:endParaRPr sz="2000">
              <a:solidFill>
                <a:srgbClr val="000000"/>
              </a:solidFill>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3" name="Shape 263"/>
        <p:cNvGrpSpPr/>
        <p:nvPr/>
      </p:nvGrpSpPr>
      <p:grpSpPr>
        <a:xfrm>
          <a:off y="0" x="0"/>
          <a:ext cy="0" cx="0"/>
          <a:chOff y="0" x="0"/>
          <a:chExt cy="0" cx="0"/>
        </a:xfrm>
      </p:grpSpPr>
      <p:sp>
        <p:nvSpPr>
          <p:cNvPr id="264" name="Shape 26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solidFill>
                  <a:srgbClr val="CC0202"/>
                </a:solidFill>
              </a:rPr>
              <a:t>Shape implements </a:t>
            </a:r>
            <a:r>
              <a:rPr lang="en">
                <a:solidFill>
                  <a:srgbClr val="CC0202"/>
                </a:solidFill>
                <a:latin typeface="Courier New"/>
                <a:ea typeface="Courier New"/>
                <a:cs typeface="Courier New"/>
                <a:sym typeface="Courier New"/>
              </a:rPr>
              <a:t>Comparable&lt;T&gt;</a:t>
            </a:r>
          </a:p>
        </p:txBody>
      </p:sp>
      <p:sp>
        <p:nvSpPr>
          <p:cNvPr id="265" name="Shape 265"/>
          <p:cNvSpPr txBox="1"/>
          <p:nvPr>
            <p:ph idx="1" type="body"/>
          </p:nvPr>
        </p:nvSpPr>
        <p:spPr>
          <a:xfrm>
            <a:off y="1063375" x="457200"/>
            <a:ext cy="4080000" cx="8565299"/>
          </a:xfrm>
          <a:prstGeom prst="rect">
            <a:avLst/>
          </a:prstGeom>
        </p:spPr>
        <p:txBody>
          <a:bodyPr bIns="91425" rIns="91425" lIns="91425" tIns="91425" anchor="ctr" anchorCtr="0">
            <a:noAutofit/>
          </a:bodyPr>
          <a:lstStyle/>
          <a:p>
            <a:pPr rtl="0" lvl="0">
              <a:lnSpc>
                <a:spcPct val="115000"/>
              </a:lnSpc>
              <a:spcBef>
                <a:spcPts val="0"/>
              </a:spcBef>
              <a:buNone/>
            </a:pPr>
            <a:r>
              <a:t/>
            </a:r>
            <a:endParaRPr b="1" sz="2000">
              <a:solidFill>
                <a:srgbClr val="1155CC"/>
              </a:solidFill>
              <a:latin typeface="Courier New"/>
              <a:ea typeface="Courier New"/>
              <a:cs typeface="Courier New"/>
              <a:sym typeface="Courier New"/>
            </a:endParaRPr>
          </a:p>
          <a:p>
            <a:pPr rtl="0" lvl="0">
              <a:lnSpc>
                <a:spcPct val="115000"/>
              </a:lnSpc>
              <a:spcBef>
                <a:spcPts val="0"/>
              </a:spcBef>
              <a:buNone/>
            </a:pPr>
            <a:r>
              <a:t/>
            </a:r>
            <a:endParaRPr b="1" sz="2000">
              <a:solidFill>
                <a:srgbClr val="1155CC"/>
              </a:solidFill>
              <a:latin typeface="Courier New"/>
              <a:ea typeface="Courier New"/>
              <a:cs typeface="Courier New"/>
              <a:sym typeface="Courier New"/>
            </a:endParaRPr>
          </a:p>
          <a:p>
            <a:pPr rtl="0">
              <a:lnSpc>
                <a:spcPct val="115000"/>
              </a:lnSpc>
              <a:spcBef>
                <a:spcPts val="0"/>
              </a:spcBef>
              <a:buNone/>
            </a:pPr>
            <a:r>
              <a:rPr b="1" sz="2000" lang="en">
                <a:solidFill>
                  <a:srgbClr val="1155CC"/>
                </a:solidFill>
                <a:latin typeface="Courier New"/>
                <a:ea typeface="Courier New"/>
                <a:cs typeface="Courier New"/>
                <a:sym typeface="Courier New"/>
              </a:rPr>
              <a:t>public class </a:t>
            </a:r>
            <a:r>
              <a:rPr sz="2000" lang="en">
                <a:solidFill>
                  <a:srgbClr val="1155CC"/>
                </a:solidFill>
                <a:latin typeface="Courier New"/>
                <a:ea typeface="Courier New"/>
                <a:cs typeface="Courier New"/>
                <a:sym typeface="Courier New"/>
              </a:rPr>
              <a:t>Shape</a:t>
            </a:r>
            <a:r>
              <a:rPr b="1" sz="2000" lang="en">
                <a:solidFill>
                  <a:srgbClr val="1155CC"/>
                </a:solidFill>
                <a:latin typeface="Courier New"/>
                <a:ea typeface="Courier New"/>
                <a:cs typeface="Courier New"/>
                <a:sym typeface="Courier New"/>
              </a:rPr>
              <a:t> implements </a:t>
            </a:r>
            <a:r>
              <a:rPr sz="2000" lang="en">
                <a:solidFill>
                  <a:srgbClr val="1155CC"/>
                </a:solidFill>
                <a:latin typeface="Courier New"/>
                <a:ea typeface="Courier New"/>
                <a:cs typeface="Courier New"/>
                <a:sym typeface="Courier New"/>
              </a:rPr>
              <a:t>Comparable&lt;Shape&gt; {</a:t>
            </a:r>
          </a:p>
          <a:p>
            <a:pPr rtl="0">
              <a:lnSpc>
                <a:spcPct val="115000"/>
              </a:lnSpc>
              <a:spcBef>
                <a:spcPts val="0"/>
              </a:spcBef>
              <a:buNone/>
            </a:pPr>
            <a:r>
              <a:rPr b="1" sz="2000" lang="en">
                <a:solidFill>
                  <a:srgbClr val="1155CC"/>
                </a:solidFill>
                <a:latin typeface="Courier New"/>
                <a:ea typeface="Courier New"/>
                <a:cs typeface="Courier New"/>
                <a:sym typeface="Courier New"/>
              </a:rPr>
              <a:t>    </a:t>
            </a:r>
            <a:r>
              <a:rPr sz="2000" lang="en">
                <a:solidFill>
                  <a:srgbClr val="1155CC"/>
                </a:solidFill>
                <a:latin typeface="Courier New"/>
                <a:ea typeface="Courier New"/>
                <a:cs typeface="Courier New"/>
                <a:sym typeface="Courier New"/>
              </a:rPr>
              <a:t>...</a:t>
            </a:r>
          </a:p>
          <a:p>
            <a:pPr rtl="0">
              <a:lnSpc>
                <a:spcPct val="115000"/>
              </a:lnSpc>
              <a:spcBef>
                <a:spcPts val="0"/>
              </a:spcBef>
              <a:buNone/>
            </a:pPr>
            <a:r>
              <a:rPr b="1" sz="2000" lang="en">
                <a:solidFill>
                  <a:srgbClr val="38761D"/>
                </a:solidFill>
                <a:latin typeface="Courier New"/>
                <a:ea typeface="Courier New"/>
                <a:cs typeface="Courier New"/>
                <a:sym typeface="Courier New"/>
              </a:rPr>
              <a:t>    </a:t>
            </a:r>
            <a:r>
              <a:rPr sz="2000" lang="en">
                <a:solidFill>
                  <a:srgbClr val="38761D"/>
                </a:solidFill>
                <a:latin typeface="Courier New"/>
                <a:ea typeface="Courier New"/>
                <a:cs typeface="Courier New"/>
                <a:sym typeface="Courier New"/>
              </a:rPr>
              <a:t>/** … */</a:t>
            </a:r>
          </a:p>
          <a:p>
            <a:pPr rtl="0">
              <a:lnSpc>
                <a:spcPct val="115000"/>
              </a:lnSpc>
              <a:spcBef>
                <a:spcPts val="0"/>
              </a:spcBef>
              <a:buNone/>
            </a:pPr>
            <a:r>
              <a:rPr b="1" sz="2000" lang="en">
                <a:solidFill>
                  <a:srgbClr val="1155CC"/>
                </a:solidFill>
                <a:latin typeface="Courier New"/>
                <a:ea typeface="Courier New"/>
                <a:cs typeface="Courier New"/>
                <a:sym typeface="Courier New"/>
              </a:rPr>
              <a:t>    public int </a:t>
            </a:r>
            <a:r>
              <a:rPr sz="2000" lang="en">
                <a:solidFill>
                  <a:srgbClr val="1155CC"/>
                </a:solidFill>
                <a:latin typeface="Courier New"/>
                <a:ea typeface="Courier New"/>
                <a:cs typeface="Courier New"/>
                <a:sym typeface="Courier New"/>
              </a:rPr>
              <a:t>compareTo(Shape s) {</a:t>
            </a:r>
          </a:p>
          <a:p>
            <a:pPr rtl="0" lvl="0">
              <a:lnSpc>
                <a:spcPct val="115000"/>
              </a:lnSpc>
              <a:spcBef>
                <a:spcPts val="0"/>
              </a:spcBef>
              <a:buClr>
                <a:schemeClr val="dk1"/>
              </a:buClr>
              <a:buSzPct val="55000"/>
              <a:buFont typeface="Arial"/>
              <a:buNone/>
            </a:pPr>
            <a:r>
              <a:rPr sz="2000" lang="en">
                <a:solidFill>
                  <a:srgbClr val="1155CC"/>
                </a:solidFill>
                <a:latin typeface="Courier New"/>
                <a:ea typeface="Courier New"/>
                <a:cs typeface="Courier New"/>
                <a:sym typeface="Courier New"/>
              </a:rPr>
              <a:t>       </a:t>
            </a:r>
            <a:r>
              <a:rPr b="1" sz="2000" lang="en">
                <a:solidFill>
                  <a:srgbClr val="1155CC"/>
                </a:solidFill>
                <a:latin typeface="Courier New"/>
                <a:ea typeface="Courier New"/>
                <a:cs typeface="Courier New"/>
                <a:sym typeface="Courier New"/>
              </a:rPr>
              <a:t>double</a:t>
            </a:r>
            <a:r>
              <a:rPr sz="2000" lang="en">
                <a:solidFill>
                  <a:srgbClr val="1155CC"/>
                </a:solidFill>
                <a:latin typeface="Courier New"/>
                <a:ea typeface="Courier New"/>
                <a:cs typeface="Courier New"/>
                <a:sym typeface="Courier New"/>
              </a:rPr>
              <a:t> diff= area() - s.area();</a:t>
            </a:r>
          </a:p>
          <a:p>
            <a:pPr rtl="0" lvl="0">
              <a:lnSpc>
                <a:spcPct val="115000"/>
              </a:lnSpc>
              <a:spcBef>
                <a:spcPts val="0"/>
              </a:spcBef>
              <a:buClr>
                <a:srgbClr val="000000"/>
              </a:buClr>
              <a:buSzPct val="55000"/>
              <a:buFont typeface="Arial"/>
              <a:buNone/>
            </a:pPr>
            <a:r>
              <a:rPr sz="2000" lang="en">
                <a:solidFill>
                  <a:srgbClr val="1155CC"/>
                </a:solidFill>
                <a:latin typeface="Courier New"/>
                <a:ea typeface="Courier New"/>
                <a:cs typeface="Courier New"/>
                <a:sym typeface="Courier New"/>
              </a:rPr>
              <a:t>       </a:t>
            </a:r>
            <a:r>
              <a:rPr b="1" sz="2000" lang="en">
                <a:solidFill>
                  <a:srgbClr val="1155CC"/>
                </a:solidFill>
                <a:latin typeface="Courier New"/>
                <a:ea typeface="Courier New"/>
                <a:cs typeface="Courier New"/>
                <a:sym typeface="Courier New"/>
              </a:rPr>
              <a:t>return</a:t>
            </a:r>
            <a:r>
              <a:rPr sz="2000" lang="en">
                <a:solidFill>
                  <a:srgbClr val="1155CC"/>
                </a:solidFill>
                <a:latin typeface="Courier New"/>
                <a:ea typeface="Courier New"/>
                <a:cs typeface="Courier New"/>
                <a:sym typeface="Courier New"/>
              </a:rPr>
              <a:t> (diff == 0 ? 0 : (diff &lt; 0 ? -1 : +1));</a:t>
            </a:r>
          </a:p>
          <a:p>
            <a:pPr rtl="0">
              <a:lnSpc>
                <a:spcPct val="115000"/>
              </a:lnSpc>
              <a:spcBef>
                <a:spcPts val="0"/>
              </a:spcBef>
              <a:buNone/>
            </a:pPr>
            <a:r>
              <a:rPr sz="2000" lang="en">
                <a:solidFill>
                  <a:srgbClr val="1155CC"/>
                </a:solidFill>
                <a:latin typeface="Courier New"/>
                <a:ea typeface="Courier New"/>
                <a:cs typeface="Courier New"/>
                <a:sym typeface="Courier New"/>
              </a:rPr>
              <a:t>    }</a:t>
            </a:r>
          </a:p>
          <a:p>
            <a:pPr rtl="0" lvl="0">
              <a:lnSpc>
                <a:spcPct val="115000"/>
              </a:lnSpc>
              <a:spcBef>
                <a:spcPts val="0"/>
              </a:spcBef>
              <a:buNone/>
            </a:pPr>
            <a:r>
              <a:rPr sz="2000" lang="en">
                <a:solidFill>
                  <a:srgbClr val="1155CC"/>
                </a:solidFill>
                <a:latin typeface="Courier New"/>
                <a:ea typeface="Courier New"/>
                <a:cs typeface="Courier New"/>
                <a:sym typeface="Courier New"/>
              </a:rPr>
              <a:t>}</a:t>
            </a:r>
          </a:p>
          <a:p>
            <a:pPr rtl="0">
              <a:lnSpc>
                <a:spcPct val="115000"/>
              </a:lnSpc>
              <a:spcBef>
                <a:spcPts val="0"/>
              </a:spcBef>
              <a:buNone/>
            </a:pPr>
            <a:r>
              <a:t/>
            </a:r>
            <a:endParaRPr sz="2000">
              <a:solidFill>
                <a:srgbClr val="000000"/>
              </a:solidFill>
            </a:endParaRPr>
          </a:p>
          <a:p>
            <a:pPr rtl="0">
              <a:lnSpc>
                <a:spcPct val="115000"/>
              </a:lnSpc>
              <a:spcBef>
                <a:spcPts val="0"/>
              </a:spcBef>
              <a:buNone/>
            </a:pPr>
            <a:r>
              <a:t/>
            </a:r>
            <a:endParaRPr sz="2000">
              <a:solidFill>
                <a:srgbClr val="000000"/>
              </a:solidFill>
            </a:endParaRPr>
          </a:p>
          <a:p>
            <a:pPr rtl="0" lvl="0">
              <a:lnSpc>
                <a:spcPct val="115000"/>
              </a:lnSpc>
              <a:spcBef>
                <a:spcPts val="0"/>
              </a:spcBef>
              <a:buNone/>
            </a:pPr>
            <a:r>
              <a:t/>
            </a:r>
            <a:endParaRPr sz="2000">
              <a:solidFill>
                <a:srgbClr val="000000"/>
              </a:solidFill>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9" name="Shape 269"/>
        <p:cNvGrpSpPr/>
        <p:nvPr/>
      </p:nvGrpSpPr>
      <p:grpSpPr>
        <a:xfrm>
          <a:off y="0" x="0"/>
          <a:ext cy="0" cx="0"/>
          <a:chOff y="0" x="0"/>
          <a:chExt cy="0" cx="0"/>
        </a:xfrm>
      </p:grpSpPr>
      <p:sp>
        <p:nvSpPr>
          <p:cNvPr id="270" name="Shape 270"/>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solidFill>
                  <a:srgbClr val="CC0202"/>
                </a:solidFill>
              </a:rPr>
              <a:t>Beauty of interfaces</a:t>
            </a:r>
          </a:p>
        </p:txBody>
      </p:sp>
      <p:sp>
        <p:nvSpPr>
          <p:cNvPr id="271" name="Shape 271"/>
          <p:cNvSpPr txBox="1"/>
          <p:nvPr>
            <p:ph idx="1" type="body"/>
          </p:nvPr>
        </p:nvSpPr>
        <p:spPr>
          <a:xfrm>
            <a:off y="0" x="457200"/>
            <a:ext cy="5143499" cx="8229600"/>
          </a:xfrm>
          <a:prstGeom prst="rect">
            <a:avLst/>
          </a:prstGeom>
        </p:spPr>
        <p:txBody>
          <a:bodyPr bIns="91425" rIns="91425" lIns="91425" tIns="91425" anchor="ctr" anchorCtr="0">
            <a:noAutofit/>
          </a:bodyPr>
          <a:lstStyle/>
          <a:p>
            <a:pPr rtl="0" lvl="0">
              <a:lnSpc>
                <a:spcPct val="115000"/>
              </a:lnSpc>
              <a:spcBef>
                <a:spcPts val="0"/>
              </a:spcBef>
              <a:buNone/>
            </a:pPr>
            <a:r>
              <a:t/>
            </a:r>
            <a:endParaRPr b="1" sz="2000">
              <a:solidFill>
                <a:srgbClr val="1155CC"/>
              </a:solidFill>
              <a:latin typeface="Courier New"/>
              <a:ea typeface="Courier New"/>
              <a:cs typeface="Courier New"/>
              <a:sym typeface="Courier New"/>
            </a:endParaRPr>
          </a:p>
          <a:p>
            <a:pPr rtl="0" lvl="0">
              <a:lnSpc>
                <a:spcPct val="115000"/>
              </a:lnSpc>
              <a:spcBef>
                <a:spcPts val="0"/>
              </a:spcBef>
              <a:buNone/>
            </a:pPr>
            <a:r>
              <a:t/>
            </a:r>
            <a:endParaRPr b="1" sz="2000">
              <a:solidFill>
                <a:srgbClr val="1155CC"/>
              </a:solidFill>
              <a:latin typeface="Courier New"/>
              <a:ea typeface="Courier New"/>
              <a:cs typeface="Courier New"/>
              <a:sym typeface="Courier New"/>
            </a:endParaRPr>
          </a:p>
          <a:p>
            <a:pPr rtl="0" lvl="0">
              <a:lnSpc>
                <a:spcPct val="115000"/>
              </a:lnSpc>
              <a:spcBef>
                <a:spcPts val="0"/>
              </a:spcBef>
              <a:buNone/>
            </a:pPr>
            <a:r>
              <a:rPr b="1" sz="2000" lang="en">
                <a:solidFill>
                  <a:srgbClr val="1155CC"/>
                </a:solidFill>
                <a:latin typeface="Courier New"/>
                <a:ea typeface="Courier New"/>
                <a:cs typeface="Courier New"/>
                <a:sym typeface="Courier New"/>
              </a:rPr>
              <a:t>Arrays.sort</a:t>
            </a:r>
            <a:r>
              <a:rPr sz="2000" lang="en">
                <a:solidFill>
                  <a:srgbClr val="000000"/>
                </a:solidFill>
              </a:rPr>
              <a:t> sorts an array of </a:t>
            </a:r>
            <a:r>
              <a:rPr sz="2000" lang="en" i="1">
                <a:solidFill>
                  <a:srgbClr val="000000"/>
                </a:solidFill>
              </a:rPr>
              <a:t>any</a:t>
            </a:r>
            <a:r>
              <a:rPr sz="2000" lang="en">
                <a:solidFill>
                  <a:srgbClr val="000000"/>
                </a:solidFill>
              </a:rPr>
              <a:t> class C, as long as C implements interface </a:t>
            </a:r>
            <a:r>
              <a:rPr b="1" sz="2000" lang="en">
                <a:solidFill>
                  <a:srgbClr val="1155CC"/>
                </a:solidFill>
                <a:latin typeface="Courier New"/>
                <a:ea typeface="Courier New"/>
                <a:cs typeface="Courier New"/>
                <a:sym typeface="Courier New"/>
              </a:rPr>
              <a:t>Comparable&lt;T&gt;</a:t>
            </a:r>
            <a:r>
              <a:rPr sz="2000" lang="en">
                <a:solidFill>
                  <a:srgbClr val="000000"/>
                </a:solidFill>
              </a:rPr>
              <a:t> without needing to know any implementation details of the class.</a:t>
            </a:r>
          </a:p>
          <a:p>
            <a:pPr rtl="0" lvl="0">
              <a:lnSpc>
                <a:spcPct val="115000"/>
              </a:lnSpc>
              <a:spcBef>
                <a:spcPts val="0"/>
              </a:spcBef>
              <a:buNone/>
            </a:pPr>
            <a:r>
              <a:rPr sz="2000" lang="en">
                <a:solidFill>
                  <a:srgbClr val="000000"/>
                </a:solidFill>
              </a:rPr>
              <a:t>	     </a:t>
            </a:r>
          </a:p>
          <a:p>
            <a:pPr rtl="0" lvl="0">
              <a:lnSpc>
                <a:spcPct val="115000"/>
              </a:lnSpc>
              <a:spcBef>
                <a:spcPts val="0"/>
              </a:spcBef>
              <a:buNone/>
            </a:pPr>
            <a:r>
              <a:rPr sz="2000" lang="en">
                <a:solidFill>
                  <a:srgbClr val="000000"/>
                </a:solidFill>
              </a:rPr>
              <a:t>Classes that implement Comparable:</a:t>
            </a:r>
          </a:p>
          <a:p>
            <a:pPr rtl="0" lvl="0">
              <a:lnSpc>
                <a:spcPct val="115000"/>
              </a:lnSpc>
              <a:spcBef>
                <a:spcPts val="0"/>
              </a:spcBef>
              <a:buNone/>
            </a:pPr>
            <a:r>
              <a:rPr sz="2400" lang="en">
                <a:latin typeface="Courier New"/>
                <a:ea typeface="Courier New"/>
                <a:cs typeface="Courier New"/>
                <a:sym typeface="Courier New"/>
              </a:rPr>
              <a:t>Boolean    Byte        Double      Integer</a:t>
            </a:r>
          </a:p>
          <a:p>
            <a:pPr rtl="0" lvl="0">
              <a:lnSpc>
                <a:spcPct val="115000"/>
              </a:lnSpc>
              <a:spcBef>
                <a:spcPts val="0"/>
              </a:spcBef>
              <a:buNone/>
            </a:pPr>
            <a:r>
              <a:rPr sz="2400" lang="en">
                <a:latin typeface="Courier New"/>
                <a:ea typeface="Courier New"/>
                <a:cs typeface="Courier New"/>
                <a:sym typeface="Courier New"/>
              </a:rPr>
              <a:t>String     BigDecimal  BigInteger  Calendar Time       Timestamp   and 100 others</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y="0" x="0"/>
          <a:ext cy="0" cx="0"/>
          <a:chOff y="0" x="0"/>
          <a:chExt cy="0" cx="0"/>
        </a:xfrm>
      </p:grpSpPr>
      <p:sp>
        <p:nvSpPr>
          <p:cNvPr id="276" name="Shape 276"/>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solidFill>
                  <a:srgbClr val="CC0202"/>
                </a:solidFill>
              </a:rPr>
              <a:t>String sorting</a:t>
            </a:r>
          </a:p>
        </p:txBody>
      </p:sp>
      <p:sp>
        <p:nvSpPr>
          <p:cNvPr id="277" name="Shape 277"/>
          <p:cNvSpPr txBox="1"/>
          <p:nvPr>
            <p:ph idx="1" type="body"/>
          </p:nvPr>
        </p:nvSpPr>
        <p:spPr>
          <a:xfrm>
            <a:off y="1213625" x="457200"/>
            <a:ext cy="3929999" cx="8229600"/>
          </a:xfrm>
          <a:prstGeom prst="rect">
            <a:avLst/>
          </a:prstGeom>
        </p:spPr>
        <p:txBody>
          <a:bodyPr bIns="91425" rIns="91425" lIns="91425" tIns="91425" anchor="t" anchorCtr="0">
            <a:noAutofit/>
          </a:bodyPr>
          <a:lstStyle/>
          <a:p>
            <a:pPr rtl="0" lvl="0">
              <a:lnSpc>
                <a:spcPct val="115000"/>
              </a:lnSpc>
              <a:spcBef>
                <a:spcPts val="0"/>
              </a:spcBef>
              <a:buNone/>
            </a:pPr>
            <a:r>
              <a:rPr b="1" sz="2000" lang="en">
                <a:solidFill>
                  <a:srgbClr val="1155CC"/>
                </a:solidFill>
                <a:latin typeface="Courier New"/>
                <a:ea typeface="Courier New"/>
                <a:cs typeface="Courier New"/>
                <a:sym typeface="Courier New"/>
              </a:rPr>
              <a:t>Arrays.sort(Object[] b)</a:t>
            </a:r>
            <a:r>
              <a:rPr b="1" sz="2000" lang="en">
                <a:solidFill>
                  <a:srgbClr val="1155CC"/>
                </a:solidFill>
              </a:rPr>
              <a:t> </a:t>
            </a:r>
            <a:r>
              <a:rPr sz="2000" lang="en">
                <a:solidFill>
                  <a:srgbClr val="000000"/>
                </a:solidFill>
              </a:rPr>
              <a:t>sorts an array of </a:t>
            </a:r>
            <a:r>
              <a:rPr sz="2000" lang="en" i="1">
                <a:solidFill>
                  <a:srgbClr val="000000"/>
                </a:solidFill>
              </a:rPr>
              <a:t>any</a:t>
            </a:r>
            <a:r>
              <a:rPr sz="2000" lang="en">
                <a:solidFill>
                  <a:srgbClr val="000000"/>
                </a:solidFill>
              </a:rPr>
              <a:t> class C, as long as C implements interface </a:t>
            </a:r>
            <a:r>
              <a:rPr b="1" sz="2000" lang="en">
                <a:solidFill>
                  <a:srgbClr val="1155CC"/>
                </a:solidFill>
                <a:latin typeface="Courier New"/>
                <a:ea typeface="Courier New"/>
                <a:cs typeface="Courier New"/>
                <a:sym typeface="Courier New"/>
              </a:rPr>
              <a:t>Comparable&lt;T&gt;</a:t>
            </a:r>
            <a:r>
              <a:rPr sz="2000" lang="en">
                <a:solidFill>
                  <a:srgbClr val="000000"/>
                </a:solidFill>
              </a:rPr>
              <a:t>.</a:t>
            </a:r>
          </a:p>
          <a:p>
            <a:pPr rtl="0" lvl="0">
              <a:lnSpc>
                <a:spcPct val="115000"/>
              </a:lnSpc>
              <a:spcBef>
                <a:spcPts val="0"/>
              </a:spcBef>
              <a:buNone/>
            </a:pPr>
            <a:r>
              <a:t/>
            </a:r>
            <a:endParaRPr sz="2000">
              <a:solidFill>
                <a:srgbClr val="1155CC"/>
              </a:solidFill>
            </a:endParaRPr>
          </a:p>
          <a:p>
            <a:pPr rtl="0" lvl="0">
              <a:lnSpc>
                <a:spcPct val="115000"/>
              </a:lnSpc>
              <a:spcBef>
                <a:spcPts val="0"/>
              </a:spcBef>
              <a:buNone/>
            </a:pPr>
            <a:r>
              <a:rPr sz="2000" lang="en">
                <a:solidFill>
                  <a:srgbClr val="1155CC"/>
                </a:solidFill>
                <a:latin typeface="Courier New"/>
                <a:ea typeface="Courier New"/>
                <a:cs typeface="Courier New"/>
                <a:sym typeface="Courier New"/>
              </a:rPr>
              <a:t>String</a:t>
            </a:r>
            <a:r>
              <a:rPr sz="2000" lang="en">
                <a:solidFill>
                  <a:srgbClr val="000000"/>
                </a:solidFill>
              </a:rPr>
              <a:t> implements </a:t>
            </a:r>
            <a:r>
              <a:rPr sz="2000" lang="en">
                <a:solidFill>
                  <a:srgbClr val="1155CC"/>
                </a:solidFill>
                <a:latin typeface="Courier New"/>
                <a:ea typeface="Courier New"/>
                <a:cs typeface="Courier New"/>
                <a:sym typeface="Courier New"/>
              </a:rPr>
              <a:t>Comparable</a:t>
            </a:r>
            <a:r>
              <a:rPr sz="2000" lang="en">
                <a:solidFill>
                  <a:srgbClr val="000000"/>
                </a:solidFill>
              </a:rPr>
              <a:t>, so you can write</a:t>
            </a:r>
          </a:p>
          <a:p>
            <a:pPr rtl="0" lvl="0">
              <a:lnSpc>
                <a:spcPct val="115000"/>
              </a:lnSpc>
              <a:spcBef>
                <a:spcPts val="0"/>
              </a:spcBef>
              <a:buNone/>
            </a:pPr>
            <a:r>
              <a:rPr sz="2000" lang="en">
                <a:solidFill>
                  <a:srgbClr val="000000"/>
                </a:solidFill>
              </a:rPr>
              <a:t>      </a:t>
            </a:r>
            <a:r>
              <a:rPr sz="2000" lang="en">
                <a:solidFill>
                  <a:srgbClr val="1155CC"/>
                </a:solidFill>
                <a:latin typeface="Courier New"/>
                <a:ea typeface="Courier New"/>
                <a:cs typeface="Courier New"/>
                <a:sym typeface="Courier New"/>
              </a:rPr>
              <a:t>String[] strings= ...;  ...</a:t>
            </a:r>
          </a:p>
          <a:p>
            <a:pPr rtl="0" lvl="0">
              <a:lnSpc>
                <a:spcPct val="115000"/>
              </a:lnSpc>
              <a:spcBef>
                <a:spcPts val="0"/>
              </a:spcBef>
              <a:buNone/>
            </a:pPr>
            <a:r>
              <a:rPr sz="2000" lang="en">
                <a:solidFill>
                  <a:srgbClr val="1155CC"/>
                </a:solidFill>
                <a:latin typeface="Courier New"/>
                <a:ea typeface="Courier New"/>
                <a:cs typeface="Courier New"/>
                <a:sym typeface="Courier New"/>
              </a:rPr>
              <a:t>   Arrays.sort(strings);</a:t>
            </a:r>
          </a:p>
          <a:p>
            <a:pPr rtl="0" lvl="0">
              <a:lnSpc>
                <a:spcPct val="115000"/>
              </a:lnSpc>
              <a:spcBef>
                <a:spcPts val="0"/>
              </a:spcBef>
              <a:buNone/>
            </a:pPr>
            <a:r>
              <a:t/>
            </a:r>
            <a:endParaRPr sz="2000">
              <a:solidFill>
                <a:srgbClr val="000000"/>
              </a:solidFill>
            </a:endParaRPr>
          </a:p>
          <a:p>
            <a:pPr rtl="0" lvl="0">
              <a:lnSpc>
                <a:spcPct val="115000"/>
              </a:lnSpc>
              <a:spcBef>
                <a:spcPts val="0"/>
              </a:spcBef>
              <a:buNone/>
            </a:pPr>
            <a:r>
              <a:t/>
            </a:r>
            <a:endParaRPr sz="2000">
              <a:solidFill>
                <a:srgbClr val="000000"/>
              </a:solidFill>
            </a:endParaRPr>
          </a:p>
          <a:p>
            <a:pPr rtl="0" lvl="0">
              <a:lnSpc>
                <a:spcPct val="115000"/>
              </a:lnSpc>
              <a:spcBef>
                <a:spcPts val="0"/>
              </a:spcBef>
              <a:buNone/>
            </a:pPr>
            <a:r>
              <a:t/>
            </a:r>
            <a:endParaRPr sz="2000">
              <a:solidFill>
                <a:srgbClr val="000000"/>
              </a:solidFill>
            </a:endParaRPr>
          </a:p>
        </p:txBody>
      </p:sp>
      <p:sp>
        <p:nvSpPr>
          <p:cNvPr id="278" name="Shape 278"/>
          <p:cNvSpPr txBox="1"/>
          <p:nvPr/>
        </p:nvSpPr>
        <p:spPr>
          <a:xfrm>
            <a:off y="3754225" x="4499825"/>
            <a:ext cy="1085099" cx="4281599"/>
          </a:xfrm>
          <a:prstGeom prst="rect">
            <a:avLst/>
          </a:prstGeom>
          <a:noFill/>
          <a:ln>
            <a:noFill/>
          </a:ln>
        </p:spPr>
        <p:txBody>
          <a:bodyPr bIns="91425" rIns="91425" lIns="91425" tIns="91425" anchor="t" anchorCtr="0">
            <a:noAutofit/>
          </a:bodyPr>
          <a:lstStyle/>
          <a:p>
            <a:pPr rtl="0" lvl="0">
              <a:spcBef>
                <a:spcPts val="0"/>
              </a:spcBef>
              <a:buNone/>
            </a:pPr>
            <a:r>
              <a:rPr sz="2000" lang="en"/>
              <a:t>During the sorting, when comparing elements, a String’s compareTo function is used</a:t>
            </a:r>
          </a:p>
        </p:txBody>
      </p:sp>
      <p:cxnSp>
        <p:nvCxnSpPr>
          <p:cNvPr id="279" name="Shape 279"/>
          <p:cNvCxnSpPr>
            <a:stCxn id="278" idx="1"/>
          </p:cNvCxnSpPr>
          <p:nvPr/>
        </p:nvCxnSpPr>
        <p:spPr>
          <a:xfrm rot="10800000">
            <a:off y="3533574" x="2739125"/>
            <a:ext cy="763200" cx="1760700"/>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y="0" x="0"/>
          <a:ext cy="0" cx="0"/>
          <a:chOff y="0" x="0"/>
          <a:chExt cy="0" cx="0"/>
        </a:xfrm>
      </p:grpSpPr>
      <p:sp>
        <p:nvSpPr>
          <p:cNvPr id="284" name="Shape 28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solidFill>
                  <a:srgbClr val="CC0202"/>
                </a:solidFill>
              </a:rPr>
              <a:t>And Shape sorting, too!</a:t>
            </a:r>
          </a:p>
        </p:txBody>
      </p:sp>
      <p:sp>
        <p:nvSpPr>
          <p:cNvPr id="285" name="Shape 285"/>
          <p:cNvSpPr txBox="1"/>
          <p:nvPr>
            <p:ph idx="1" type="body"/>
          </p:nvPr>
        </p:nvSpPr>
        <p:spPr>
          <a:xfrm>
            <a:off y="1213625" x="457200"/>
            <a:ext cy="3929999" cx="8229600"/>
          </a:xfrm>
          <a:prstGeom prst="rect">
            <a:avLst/>
          </a:prstGeom>
        </p:spPr>
        <p:txBody>
          <a:bodyPr bIns="91425" rIns="91425" lIns="91425" tIns="91425" anchor="t" anchorCtr="0">
            <a:noAutofit/>
          </a:bodyPr>
          <a:lstStyle/>
          <a:p>
            <a:pPr rtl="0" lvl="0">
              <a:lnSpc>
                <a:spcPct val="115000"/>
              </a:lnSpc>
              <a:spcBef>
                <a:spcPts val="0"/>
              </a:spcBef>
              <a:buNone/>
            </a:pPr>
            <a:r>
              <a:rPr b="1" sz="2000" lang="en">
                <a:solidFill>
                  <a:srgbClr val="1155CC"/>
                </a:solidFill>
                <a:latin typeface="Courier New"/>
                <a:ea typeface="Courier New"/>
                <a:cs typeface="Courier New"/>
                <a:sym typeface="Courier New"/>
              </a:rPr>
              <a:t>Arrays.sort(Object[] b)</a:t>
            </a:r>
            <a:r>
              <a:rPr sz="2000" lang="en">
                <a:solidFill>
                  <a:srgbClr val="000000"/>
                </a:solidFill>
              </a:rPr>
              <a:t> sorts an array of </a:t>
            </a:r>
            <a:r>
              <a:rPr sz="2000" lang="en" i="1">
                <a:solidFill>
                  <a:srgbClr val="000000"/>
                </a:solidFill>
              </a:rPr>
              <a:t>any</a:t>
            </a:r>
            <a:r>
              <a:rPr sz="2000" lang="en">
                <a:solidFill>
                  <a:srgbClr val="000000"/>
                </a:solidFill>
              </a:rPr>
              <a:t> class C, as long as C implements interface </a:t>
            </a:r>
            <a:r>
              <a:rPr b="1" sz="2000" lang="en">
                <a:solidFill>
                  <a:srgbClr val="1155CC"/>
                </a:solidFill>
                <a:latin typeface="Courier New"/>
                <a:ea typeface="Courier New"/>
                <a:cs typeface="Courier New"/>
                <a:sym typeface="Courier New"/>
              </a:rPr>
              <a:t>Comparable&lt;T&gt;</a:t>
            </a:r>
            <a:r>
              <a:rPr sz="2000" lang="en">
                <a:solidFill>
                  <a:srgbClr val="000000"/>
                </a:solidFill>
              </a:rPr>
              <a:t>.</a:t>
            </a:r>
          </a:p>
          <a:p>
            <a:pPr rtl="0" lvl="0">
              <a:lnSpc>
                <a:spcPct val="115000"/>
              </a:lnSpc>
              <a:spcBef>
                <a:spcPts val="0"/>
              </a:spcBef>
              <a:buNone/>
            </a:pPr>
            <a:r>
              <a:t/>
            </a:r>
            <a:endParaRPr sz="2000">
              <a:solidFill>
                <a:srgbClr val="1155CC"/>
              </a:solidFill>
            </a:endParaRPr>
          </a:p>
          <a:p>
            <a:pPr rtl="0" lvl="0">
              <a:lnSpc>
                <a:spcPct val="115000"/>
              </a:lnSpc>
              <a:spcBef>
                <a:spcPts val="0"/>
              </a:spcBef>
              <a:buNone/>
            </a:pPr>
            <a:r>
              <a:rPr sz="2000" lang="en">
                <a:solidFill>
                  <a:srgbClr val="1155CC"/>
                </a:solidFill>
                <a:latin typeface="Courier New"/>
                <a:ea typeface="Courier New"/>
                <a:cs typeface="Courier New"/>
                <a:sym typeface="Courier New"/>
              </a:rPr>
              <a:t>Shape</a:t>
            </a:r>
            <a:r>
              <a:rPr sz="2000" lang="en">
                <a:solidFill>
                  <a:srgbClr val="000000"/>
                </a:solidFill>
              </a:rPr>
              <a:t> implements </a:t>
            </a:r>
            <a:r>
              <a:rPr sz="2000" lang="en">
                <a:solidFill>
                  <a:srgbClr val="1155CC"/>
                </a:solidFill>
                <a:latin typeface="Courier New"/>
                <a:ea typeface="Courier New"/>
                <a:cs typeface="Courier New"/>
                <a:sym typeface="Courier New"/>
              </a:rPr>
              <a:t>Comparable</a:t>
            </a:r>
            <a:r>
              <a:rPr sz="2000" lang="en">
                <a:solidFill>
                  <a:srgbClr val="000000"/>
                </a:solidFill>
              </a:rPr>
              <a:t>, so you can write</a:t>
            </a:r>
          </a:p>
          <a:p>
            <a:pPr rtl="0" lvl="0">
              <a:lnSpc>
                <a:spcPct val="115000"/>
              </a:lnSpc>
              <a:spcBef>
                <a:spcPts val="0"/>
              </a:spcBef>
              <a:buNone/>
            </a:pPr>
            <a:r>
              <a:rPr sz="2000" lang="en">
                <a:solidFill>
                  <a:srgbClr val="000000"/>
                </a:solidFill>
              </a:rPr>
              <a:t>      </a:t>
            </a:r>
            <a:r>
              <a:rPr sz="2000" lang="en">
                <a:solidFill>
                  <a:srgbClr val="1155CC"/>
                </a:solidFill>
                <a:latin typeface="Courier New"/>
                <a:ea typeface="Courier New"/>
                <a:cs typeface="Courier New"/>
                <a:sym typeface="Courier New"/>
              </a:rPr>
              <a:t>Shape[] shapes= ...;  ...</a:t>
            </a:r>
          </a:p>
          <a:p>
            <a:pPr rtl="0" lvl="0">
              <a:lnSpc>
                <a:spcPct val="115000"/>
              </a:lnSpc>
              <a:spcBef>
                <a:spcPts val="0"/>
              </a:spcBef>
              <a:buNone/>
            </a:pPr>
            <a:r>
              <a:rPr sz="2000" lang="en">
                <a:solidFill>
                  <a:srgbClr val="1155CC"/>
                </a:solidFill>
                <a:latin typeface="Courier New"/>
                <a:ea typeface="Courier New"/>
                <a:cs typeface="Courier New"/>
                <a:sym typeface="Courier New"/>
              </a:rPr>
              <a:t>   Arrays.sort(shapes);</a:t>
            </a:r>
          </a:p>
          <a:p>
            <a:pPr rtl="0" lvl="0">
              <a:lnSpc>
                <a:spcPct val="115000"/>
              </a:lnSpc>
              <a:spcBef>
                <a:spcPts val="0"/>
              </a:spcBef>
              <a:buNone/>
            </a:pPr>
            <a:r>
              <a:t/>
            </a:r>
            <a:endParaRPr sz="2000">
              <a:solidFill>
                <a:srgbClr val="000000"/>
              </a:solidFill>
            </a:endParaRPr>
          </a:p>
          <a:p>
            <a:pPr rtl="0" lvl="0">
              <a:lnSpc>
                <a:spcPct val="115000"/>
              </a:lnSpc>
              <a:spcBef>
                <a:spcPts val="0"/>
              </a:spcBef>
              <a:buNone/>
            </a:pPr>
            <a:r>
              <a:t/>
            </a:r>
            <a:endParaRPr sz="2000">
              <a:solidFill>
                <a:srgbClr val="000000"/>
              </a:solidFill>
            </a:endParaRPr>
          </a:p>
          <a:p>
            <a:pPr rtl="0" lvl="0">
              <a:lnSpc>
                <a:spcPct val="115000"/>
              </a:lnSpc>
              <a:spcBef>
                <a:spcPts val="0"/>
              </a:spcBef>
              <a:buNone/>
            </a:pPr>
            <a:r>
              <a:t/>
            </a:r>
            <a:endParaRPr sz="2000">
              <a:solidFill>
                <a:srgbClr val="000000"/>
              </a:solidFill>
            </a:endParaRPr>
          </a:p>
        </p:txBody>
      </p:sp>
      <p:sp>
        <p:nvSpPr>
          <p:cNvPr id="286" name="Shape 286"/>
          <p:cNvSpPr txBox="1"/>
          <p:nvPr/>
        </p:nvSpPr>
        <p:spPr>
          <a:xfrm>
            <a:off y="3773325" x="4394825"/>
            <a:ext cy="1056300" cx="4292099"/>
          </a:xfrm>
          <a:prstGeom prst="rect">
            <a:avLst/>
          </a:prstGeom>
          <a:noFill/>
          <a:ln>
            <a:noFill/>
          </a:ln>
        </p:spPr>
        <p:txBody>
          <a:bodyPr bIns="91425" rIns="91425" lIns="91425" tIns="91425" anchor="t" anchorCtr="0">
            <a:noAutofit/>
          </a:bodyPr>
          <a:lstStyle/>
          <a:p>
            <a:pPr rtl="0">
              <a:spcBef>
                <a:spcPts val="0"/>
              </a:spcBef>
              <a:buNone/>
            </a:pPr>
            <a:r>
              <a:rPr sz="2000" lang="en"/>
              <a:t>During the sorting, when comparing elements, a Shape’s compareTo function is used</a:t>
            </a:r>
          </a:p>
          <a:p>
            <a:pPr rtl="0" lvl="0">
              <a:spcBef>
                <a:spcPts val="0"/>
              </a:spcBef>
              <a:buNone/>
            </a:pPr>
            <a:r>
              <a:t/>
            </a:r>
            <a:endParaRPr sz="2000"/>
          </a:p>
        </p:txBody>
      </p:sp>
      <p:cxnSp>
        <p:nvCxnSpPr>
          <p:cNvPr id="287" name="Shape 287"/>
          <p:cNvCxnSpPr>
            <a:stCxn id="286" idx="1"/>
          </p:cNvCxnSpPr>
          <p:nvPr/>
        </p:nvCxnSpPr>
        <p:spPr>
          <a:xfrm rot="10800000">
            <a:off y="3522975" x="2634425"/>
            <a:ext cy="778500" cx="1760400"/>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y="0" x="0"/>
          <a:ext cy="0" cx="0"/>
          <a:chOff y="0" x="0"/>
          <a:chExt cy="0" cx="0"/>
        </a:xfrm>
      </p:grpSpPr>
      <p:sp>
        <p:nvSpPr>
          <p:cNvPr id="292" name="Shape 292"/>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Abstract Classes vs. Interfaces</a:t>
            </a:r>
          </a:p>
        </p:txBody>
      </p:sp>
      <p:sp>
        <p:nvSpPr>
          <p:cNvPr id="293" name="Shape 293"/>
          <p:cNvSpPr txBox="1"/>
          <p:nvPr>
            <p:ph idx="1" type="body"/>
          </p:nvPr>
        </p:nvSpPr>
        <p:spPr>
          <a:xfrm>
            <a:off y="1200150" x="457200"/>
            <a:ext cy="1862699" cx="3749399"/>
          </a:xfrm>
          <a:prstGeom prst="rect">
            <a:avLst/>
          </a:prstGeom>
        </p:spPr>
        <p:txBody>
          <a:bodyPr bIns="91425" rIns="91425" lIns="91425" tIns="91425" anchor="t" anchorCtr="0">
            <a:noAutofit/>
          </a:bodyPr>
          <a:lstStyle/>
          <a:p>
            <a:pPr rtl="0" lvl="0" indent="-355600" marL="457200">
              <a:spcBef>
                <a:spcPts val="0"/>
              </a:spcBef>
              <a:buClr>
                <a:schemeClr val="dk1"/>
              </a:buClr>
              <a:buSzPct val="100000"/>
              <a:buFont typeface="Arial"/>
              <a:buChar char="●"/>
            </a:pPr>
            <a:r>
              <a:rPr sz="2000" lang="en"/>
              <a:t>Abstract class represents something</a:t>
            </a:r>
          </a:p>
          <a:p>
            <a:pPr rtl="0" lvl="0" indent="-355600" marL="457200">
              <a:spcBef>
                <a:spcPts val="0"/>
              </a:spcBef>
              <a:buClr>
                <a:schemeClr val="dk1"/>
              </a:buClr>
              <a:buSzPct val="100000"/>
              <a:buFont typeface="Arial"/>
              <a:buChar char="●"/>
            </a:pPr>
            <a:r>
              <a:rPr sz="2000" lang="en"/>
              <a:t>Sharing common code between subclasses</a:t>
            </a:r>
          </a:p>
        </p:txBody>
      </p:sp>
      <p:sp>
        <p:nvSpPr>
          <p:cNvPr id="294" name="Shape 294"/>
          <p:cNvSpPr txBox="1"/>
          <p:nvPr>
            <p:ph idx="2" type="body"/>
          </p:nvPr>
        </p:nvSpPr>
        <p:spPr>
          <a:xfrm>
            <a:off y="1200150" x="4848550"/>
            <a:ext cy="3725699" cx="3838199"/>
          </a:xfrm>
          <a:prstGeom prst="rect">
            <a:avLst/>
          </a:prstGeom>
        </p:spPr>
        <p:txBody>
          <a:bodyPr bIns="91425" rIns="91425" lIns="91425" tIns="91425" anchor="t" anchorCtr="0">
            <a:noAutofit/>
          </a:bodyPr>
          <a:lstStyle/>
          <a:p>
            <a:pPr rtl="0" lvl="0" indent="-355600" marL="457200">
              <a:spcBef>
                <a:spcPts val="0"/>
              </a:spcBef>
              <a:buClr>
                <a:schemeClr val="dk1"/>
              </a:buClr>
              <a:buSzPct val="100000"/>
              <a:buFont typeface="Arial"/>
              <a:buChar char="●"/>
            </a:pPr>
            <a:r>
              <a:rPr sz="2000" lang="en"/>
              <a:t>Interface is what something can do</a:t>
            </a:r>
          </a:p>
          <a:p>
            <a:pPr rtl="0" lvl="0" indent="-355600" marL="457200">
              <a:spcBef>
                <a:spcPts val="0"/>
              </a:spcBef>
              <a:buClr>
                <a:schemeClr val="dk1"/>
              </a:buClr>
              <a:buSzPct val="100000"/>
              <a:buFont typeface="Arial"/>
              <a:buChar char="●"/>
            </a:pPr>
            <a:r>
              <a:rPr sz="2000" lang="en"/>
              <a:t>A contract to fulfill</a:t>
            </a:r>
          </a:p>
          <a:p>
            <a:pPr rtl="0" lvl="0" indent="-355600" marL="457200">
              <a:spcBef>
                <a:spcPts val="0"/>
              </a:spcBef>
              <a:buClr>
                <a:schemeClr val="dk1"/>
              </a:buClr>
              <a:buSzPct val="100000"/>
              <a:buFont typeface="Arial"/>
              <a:buChar char="●"/>
            </a:pPr>
            <a:r>
              <a:rPr sz="2000" lang="en"/>
              <a:t>Software Engineering purpose</a:t>
            </a:r>
          </a:p>
        </p:txBody>
      </p:sp>
      <p:cxnSp>
        <p:nvCxnSpPr>
          <p:cNvPr id="295" name="Shape 295"/>
          <p:cNvCxnSpPr/>
          <p:nvPr/>
        </p:nvCxnSpPr>
        <p:spPr>
          <a:xfrm>
            <a:off y="1152850" x="4611425"/>
            <a:ext cy="1911000" cx="0"/>
          </a:xfrm>
          <a:prstGeom prst="straightConnector1">
            <a:avLst/>
          </a:prstGeom>
          <a:noFill/>
          <a:ln w="76200" cap="flat">
            <a:solidFill>
              <a:schemeClr val="accent1"/>
            </a:solidFill>
            <a:prstDash val="solid"/>
            <a:round/>
            <a:headEnd w="lg" len="lg" type="none"/>
            <a:tailEnd w="lg" len="lg" type="none"/>
          </a:ln>
        </p:spPr>
      </p:cxnSp>
      <p:sp>
        <p:nvSpPr>
          <p:cNvPr id="296" name="Shape 296"/>
          <p:cNvSpPr txBox="1"/>
          <p:nvPr/>
        </p:nvSpPr>
        <p:spPr>
          <a:xfrm>
            <a:off y="3153175" x="457200"/>
            <a:ext cy="1524900" cx="8765100"/>
          </a:xfrm>
          <a:prstGeom prst="rect">
            <a:avLst/>
          </a:prstGeom>
          <a:noFill/>
          <a:ln>
            <a:noFill/>
          </a:ln>
        </p:spPr>
        <p:txBody>
          <a:bodyPr bIns="91425" rIns="91425" lIns="91425" tIns="91425" anchor="t" anchorCtr="0">
            <a:noAutofit/>
          </a:bodyPr>
          <a:lstStyle/>
          <a:p>
            <a:pPr rtl="0">
              <a:spcBef>
                <a:spcPts val="0"/>
              </a:spcBef>
              <a:buNone/>
            </a:pPr>
            <a:r>
              <a:rPr sz="2000" lang="en"/>
              <a:t>Similarities:</a:t>
            </a:r>
          </a:p>
          <a:p>
            <a:pPr rtl="0" lvl="0" indent="-355600" marL="457200">
              <a:spcBef>
                <a:spcPts val="0"/>
              </a:spcBef>
              <a:buClr>
                <a:srgbClr val="000000"/>
              </a:buClr>
              <a:buSzPct val="100000"/>
              <a:buFont typeface="Arial"/>
              <a:buChar char="●"/>
            </a:pPr>
            <a:r>
              <a:rPr sz="2000" lang="en"/>
              <a:t>Can’t instantiate</a:t>
            </a:r>
          </a:p>
          <a:p>
            <a:pPr rtl="0" lvl="0" indent="-355600" marL="457200">
              <a:spcBef>
                <a:spcPts val="0"/>
              </a:spcBef>
              <a:buClr>
                <a:srgbClr val="000000"/>
              </a:buClr>
              <a:buSzPct val="100000"/>
              <a:buFont typeface="Arial"/>
              <a:buChar char="●"/>
            </a:pPr>
            <a:r>
              <a:rPr sz="2000" lang="en"/>
              <a:t>Must implement abstract methods</a:t>
            </a:r>
          </a:p>
          <a:p>
            <a:pPr rtl="0" lvl="0" indent="-355600" marL="457200">
              <a:spcBef>
                <a:spcPts val="0"/>
              </a:spcBef>
              <a:buClr>
                <a:srgbClr val="000000"/>
              </a:buClr>
              <a:buSzPct val="100000"/>
              <a:buFont typeface="Arial"/>
              <a:buChar char="●"/>
            </a:pPr>
            <a:r>
              <a:rPr sz="2000" lang="en"/>
              <a:t>Later we’ll use interfaces to define “abstract data types” </a:t>
            </a:r>
          </a:p>
          <a:p>
            <a:pPr lvl="1" indent="-355600" marL="914400">
              <a:spcBef>
                <a:spcPts val="0"/>
              </a:spcBef>
              <a:buClr>
                <a:srgbClr val="000000"/>
              </a:buClr>
              <a:buSzPct val="100000"/>
              <a:buFont typeface="Arial"/>
              <a:buChar char="○"/>
            </a:pPr>
            <a:r>
              <a:rPr sz="2000" lang="en"/>
              <a:t>(e.g. List, Set, Stack, Queue, etc)</a:t>
            </a:r>
          </a:p>
        </p:txBody>
      </p:sp>
      <p:cxnSp>
        <p:nvCxnSpPr>
          <p:cNvPr id="297" name="Shape 297"/>
          <p:cNvCxnSpPr/>
          <p:nvPr/>
        </p:nvCxnSpPr>
        <p:spPr>
          <a:xfrm rot="10800000">
            <a:off y="3063000" x="583175"/>
            <a:ext cy="0" cx="8056499"/>
          </a:xfrm>
          <a:prstGeom prst="straightConnector1">
            <a:avLst/>
          </a:prstGeom>
          <a:noFill/>
          <a:ln w="76200" cap="flat">
            <a:solidFill>
              <a:schemeClr val="accent1"/>
            </a:solidFill>
            <a:prstDash val="solid"/>
            <a:round/>
            <a:headEnd w="lg" len="lg" type="none"/>
            <a:tailEnd w="lg" len="lg" type="none"/>
          </a:ln>
        </p:spPr>
      </p:cxn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 name="Shape 56"/>
        <p:cNvGrpSpPr/>
        <p:nvPr/>
      </p:nvGrpSpPr>
      <p:grpSpPr>
        <a:xfrm>
          <a:off y="0" x="0"/>
          <a:ext cy="0" cx="0"/>
          <a:chOff y="0" x="0"/>
          <a:chExt cy="0" cx="0"/>
        </a:xfrm>
      </p:grpSpPr>
      <p:sp>
        <p:nvSpPr>
          <p:cNvPr id="57" name="Shape 57"/>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solidFill>
                  <a:srgbClr val="1155CC"/>
                </a:solidFill>
              </a:rPr>
              <a:t>Demo 1:</a:t>
            </a:r>
            <a:r>
              <a:rPr sz="3200" lang="en"/>
              <a:t> Complete this function</a:t>
            </a:r>
          </a:p>
        </p:txBody>
      </p:sp>
      <p:sp>
        <p:nvSpPr>
          <p:cNvPr id="58" name="Shape 58"/>
          <p:cNvSpPr txBox="1"/>
          <p:nvPr>
            <p:ph idx="1" type="body"/>
          </p:nvPr>
        </p:nvSpPr>
        <p:spPr>
          <a:xfrm>
            <a:off y="1467037" x="457200"/>
            <a:ext cy="1508399" cx="8229600"/>
          </a:xfrm>
          <a:prstGeom prst="rect">
            <a:avLst/>
          </a:prstGeom>
        </p:spPr>
        <p:txBody>
          <a:bodyPr bIns="91425" rIns="91425" lIns="91425" tIns="91425" anchor="t" anchorCtr="0">
            <a:noAutofit/>
          </a:bodyPr>
          <a:lstStyle/>
          <a:p>
            <a:pPr rtl="0" lvl="0">
              <a:spcBef>
                <a:spcPts val="0"/>
              </a:spcBef>
              <a:buNone/>
            </a:pPr>
            <a:r>
              <a:rPr sz="2300" lang="en">
                <a:solidFill>
                  <a:srgbClr val="1155CC"/>
                </a:solidFill>
                <a:latin typeface="Courier New"/>
                <a:ea typeface="Courier New"/>
                <a:cs typeface="Courier New"/>
                <a:sym typeface="Courier New"/>
              </a:rPr>
              <a:t>/** Return the sum of the areas of</a:t>
            </a:r>
          </a:p>
          <a:p>
            <a:pPr rtl="0" lvl="0">
              <a:spcBef>
                <a:spcPts val="0"/>
              </a:spcBef>
              <a:buNone/>
            </a:pPr>
            <a:r>
              <a:rPr sz="2300" lang="en">
                <a:solidFill>
                  <a:srgbClr val="1155CC"/>
                </a:solidFill>
                <a:latin typeface="Courier New"/>
                <a:ea typeface="Courier New"/>
                <a:cs typeface="Courier New"/>
                <a:sym typeface="Courier New"/>
              </a:rPr>
              <a:t>  * the shapes in s */</a:t>
            </a:r>
          </a:p>
          <a:p>
            <a:pPr rtl="0" lvl="0">
              <a:spcBef>
                <a:spcPts val="0"/>
              </a:spcBef>
              <a:buNone/>
            </a:pPr>
            <a:r>
              <a:rPr sz="2300" lang="en">
                <a:solidFill>
                  <a:srgbClr val="1155CC"/>
                </a:solidFill>
                <a:latin typeface="Courier New"/>
                <a:ea typeface="Courier New"/>
                <a:cs typeface="Courier New"/>
                <a:sym typeface="Courier New"/>
              </a:rPr>
              <a:t>static double sumAreas(Shape[] s) { }</a:t>
            </a:r>
          </a:p>
          <a:p>
            <a:pPr rtl="0" lvl="0">
              <a:spcBef>
                <a:spcPts val="0"/>
              </a:spcBef>
              <a:buNone/>
            </a:pPr>
            <a:r>
              <a:t/>
            </a:r>
            <a:endParaRPr sz="2200">
              <a:solidFill>
                <a:srgbClr val="1155CC"/>
              </a:solidFill>
              <a:latin typeface="Courier New"/>
              <a:ea typeface="Courier New"/>
              <a:cs typeface="Courier New"/>
              <a:sym typeface="Courier New"/>
            </a:endParaRPr>
          </a:p>
          <a:p>
            <a:pPr rtl="0" lvl="0">
              <a:spcBef>
                <a:spcPts val="0"/>
              </a:spcBef>
              <a:buNone/>
            </a:pPr>
            <a:r>
              <a:t/>
            </a:r>
            <a:endParaRPr sz="2200">
              <a:solidFill>
                <a:srgbClr val="000000"/>
              </a:solidFill>
            </a:endParaRPr>
          </a:p>
          <a:p>
            <a:pPr rtl="0" lvl="0">
              <a:spcBef>
                <a:spcPts val="0"/>
              </a:spcBef>
              <a:buNone/>
            </a:pPr>
            <a:r>
              <a:t/>
            </a:r>
            <a:endParaRPr sz="2200"/>
          </a:p>
        </p:txBody>
      </p:sp>
      <p:sp>
        <p:nvSpPr>
          <p:cNvPr id="59" name="Shape 59"/>
          <p:cNvSpPr txBox="1"/>
          <p:nvPr/>
        </p:nvSpPr>
        <p:spPr>
          <a:xfrm>
            <a:off y="3379100" x="457200"/>
            <a:ext cy="1616400" cx="8583299"/>
          </a:xfrm>
          <a:prstGeom prst="rect">
            <a:avLst/>
          </a:prstGeom>
          <a:noFill/>
          <a:ln>
            <a:noFill/>
          </a:ln>
        </p:spPr>
        <p:txBody>
          <a:bodyPr bIns="91425" rIns="91425" lIns="91425" tIns="91425" anchor="t" anchorCtr="0">
            <a:noAutofit/>
          </a:bodyPr>
          <a:lstStyle/>
          <a:p>
            <a:pPr rtl="0" lvl="0" indent="-368300" marL="457200">
              <a:spcBef>
                <a:spcPts val="0"/>
              </a:spcBef>
              <a:buClr>
                <a:schemeClr val="dk1"/>
              </a:buClr>
              <a:buSzPct val="100000"/>
              <a:buFont typeface="Arial"/>
              <a:buAutoNum type="arabicPeriod"/>
            </a:pPr>
            <a:r>
              <a:rPr sz="2200" lang="en">
                <a:solidFill>
                  <a:schemeClr val="dk1"/>
                </a:solidFill>
              </a:rPr>
              <a:t>Operator </a:t>
            </a:r>
            <a:r>
              <a:rPr b="1" sz="2300" lang="en">
                <a:solidFill>
                  <a:srgbClr val="1155CC"/>
                </a:solidFill>
                <a:latin typeface="Courier New"/>
                <a:ea typeface="Courier New"/>
                <a:cs typeface="Courier New"/>
                <a:sym typeface="Courier New"/>
              </a:rPr>
              <a:t>instanceof</a:t>
            </a:r>
            <a:r>
              <a:rPr sz="2200" lang="en">
                <a:solidFill>
                  <a:schemeClr val="dk1"/>
                </a:solidFill>
              </a:rPr>
              <a:t> and casting are required</a:t>
            </a:r>
          </a:p>
          <a:p>
            <a:pPr rtl="0" lvl="0" indent="-368300" marL="457200">
              <a:spcBef>
                <a:spcPts val="0"/>
              </a:spcBef>
              <a:buClr>
                <a:schemeClr val="dk1"/>
              </a:buClr>
              <a:buSzPct val="100000"/>
              <a:buFont typeface="Arial"/>
              <a:buAutoNum type="arabicPeriod"/>
            </a:pPr>
            <a:r>
              <a:rPr sz="2200" lang="en">
                <a:solidFill>
                  <a:schemeClr val="dk1"/>
                </a:solidFill>
              </a:rPr>
              <a:t>Adding new </a:t>
            </a:r>
            <a:r>
              <a:rPr sz="2200" lang="en">
                <a:solidFill>
                  <a:srgbClr val="1155CC"/>
                </a:solidFill>
                <a:latin typeface="Courier New"/>
                <a:ea typeface="Courier New"/>
                <a:cs typeface="Courier New"/>
                <a:sym typeface="Courier New"/>
              </a:rPr>
              <a:t>Shape</a:t>
            </a:r>
            <a:r>
              <a:rPr sz="2200" lang="en">
                <a:solidFill>
                  <a:schemeClr val="dk1"/>
                </a:solidFill>
              </a:rPr>
              <a:t> subclasses breaks </a:t>
            </a:r>
            <a:r>
              <a:rPr sz="2200" lang="en">
                <a:solidFill>
                  <a:srgbClr val="1155CC"/>
                </a:solidFill>
                <a:latin typeface="Courier New"/>
                <a:ea typeface="Courier New"/>
                <a:cs typeface="Courier New"/>
                <a:sym typeface="Courier New"/>
              </a:rPr>
              <a:t>sumAreas</a:t>
            </a:r>
          </a:p>
        </p:txBody>
      </p:sp>
      <p:sp>
        <p:nvSpPr>
          <p:cNvPr id="60" name="Shape 60"/>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Abstract Classes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 name="Shape 64"/>
        <p:cNvGrpSpPr/>
        <p:nvPr/>
      </p:nvGrpSpPr>
      <p:grpSpPr>
        <a:xfrm>
          <a:off y="0" x="0"/>
          <a:ext cy="0" cx="0"/>
          <a:chOff y="0" x="0"/>
          <a:chExt cy="0" cx="0"/>
        </a:xfrm>
      </p:grpSpPr>
      <p:sp>
        <p:nvSpPr>
          <p:cNvPr id="65" name="Shape 65"/>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solidFill>
                  <a:srgbClr val="CC0202"/>
                </a:solidFill>
              </a:rPr>
              <a:t>A Partial Solution:</a:t>
            </a:r>
          </a:p>
        </p:txBody>
      </p:sp>
      <p:sp>
        <p:nvSpPr>
          <p:cNvPr id="66" name="Shape 66"/>
          <p:cNvSpPr txBox="1"/>
          <p:nvPr>
            <p:ph idx="1" type="body"/>
          </p:nvPr>
        </p:nvSpPr>
        <p:spPr>
          <a:xfrm>
            <a:off y="1200150" x="457200"/>
            <a:ext cy="738000" cx="8229600"/>
          </a:xfrm>
          <a:prstGeom prst="rect">
            <a:avLst/>
          </a:prstGeom>
        </p:spPr>
        <p:txBody>
          <a:bodyPr bIns="91425" rIns="91425" lIns="91425" tIns="91425" anchor="t" anchorCtr="0">
            <a:noAutofit/>
          </a:bodyPr>
          <a:lstStyle/>
          <a:p>
            <a:pPr rtl="0" lvl="0">
              <a:spcBef>
                <a:spcPts val="0"/>
              </a:spcBef>
              <a:buNone/>
            </a:pPr>
            <a:r>
              <a:rPr sz="2200" lang="en"/>
              <a:t>Add method area to class Shape:</a:t>
            </a:r>
          </a:p>
        </p:txBody>
      </p:sp>
      <p:sp>
        <p:nvSpPr>
          <p:cNvPr id="67" name="Shape 67"/>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Abstract Classes</a:t>
            </a:r>
          </a:p>
        </p:txBody>
      </p:sp>
      <p:sp>
        <p:nvSpPr>
          <p:cNvPr id="68" name="Shape 68"/>
          <p:cNvSpPr txBox="1"/>
          <p:nvPr/>
        </p:nvSpPr>
        <p:spPr>
          <a:xfrm>
            <a:off y="2074925" x="811950"/>
            <a:ext cy="992700" cx="3443099"/>
          </a:xfrm>
          <a:prstGeom prst="rect">
            <a:avLst/>
          </a:prstGeom>
          <a:noFill/>
          <a:ln>
            <a:noFill/>
          </a:ln>
        </p:spPr>
        <p:txBody>
          <a:bodyPr bIns="91425" rIns="91425" lIns="91425" tIns="91425" anchor="t" anchorCtr="0">
            <a:noAutofit/>
          </a:bodyPr>
          <a:lstStyle/>
          <a:p>
            <a:pPr rtl="0">
              <a:spcBef>
                <a:spcPts val="0"/>
              </a:spcBef>
              <a:buNone/>
            </a:pPr>
            <a:r>
              <a:rPr b="1" sz="1800" lang="en">
                <a:solidFill>
                  <a:srgbClr val="1155CC"/>
                </a:solidFill>
                <a:latin typeface="Courier New"/>
                <a:ea typeface="Courier New"/>
                <a:cs typeface="Courier New"/>
                <a:sym typeface="Courier New"/>
              </a:rPr>
              <a:t>public double </a:t>
            </a:r>
            <a:r>
              <a:rPr sz="1800" lang="en">
                <a:solidFill>
                  <a:srgbClr val="1155CC"/>
                </a:solidFill>
                <a:latin typeface="Courier New"/>
                <a:ea typeface="Courier New"/>
                <a:cs typeface="Courier New"/>
                <a:sym typeface="Courier New"/>
              </a:rPr>
              <a:t>area() {</a:t>
            </a:r>
          </a:p>
          <a:p>
            <a:pPr rtl="0">
              <a:spcBef>
                <a:spcPts val="0"/>
              </a:spcBef>
              <a:buNone/>
            </a:pPr>
            <a:r>
              <a:rPr sz="1800" lang="en">
                <a:solidFill>
                  <a:srgbClr val="1155CC"/>
                </a:solidFill>
                <a:latin typeface="Courier New"/>
                <a:ea typeface="Courier New"/>
                <a:cs typeface="Courier New"/>
                <a:sym typeface="Courier New"/>
              </a:rPr>
              <a:t>	return 0;</a:t>
            </a:r>
          </a:p>
          <a:p>
            <a:pPr>
              <a:spcBef>
                <a:spcPts val="0"/>
              </a:spcBef>
              <a:buNone/>
            </a:pPr>
            <a:r>
              <a:rPr sz="1800" lang="en">
                <a:solidFill>
                  <a:srgbClr val="1155CC"/>
                </a:solidFill>
                <a:latin typeface="Courier New"/>
                <a:ea typeface="Courier New"/>
                <a:cs typeface="Courier New"/>
                <a:sym typeface="Courier New"/>
              </a:rPr>
              <a:t>}</a:t>
            </a:r>
          </a:p>
        </p:txBody>
      </p:sp>
      <p:sp>
        <p:nvSpPr>
          <p:cNvPr id="69" name="Shape 69"/>
          <p:cNvSpPr txBox="1"/>
          <p:nvPr/>
        </p:nvSpPr>
        <p:spPr>
          <a:xfrm>
            <a:off y="3398200" x="811950"/>
            <a:ext cy="992700" cx="7520100"/>
          </a:xfrm>
          <a:prstGeom prst="rect">
            <a:avLst/>
          </a:prstGeom>
          <a:noFill/>
          <a:ln>
            <a:noFill/>
          </a:ln>
        </p:spPr>
        <p:txBody>
          <a:bodyPr bIns="91425" rIns="91425" lIns="91425" tIns="91425" anchor="t" anchorCtr="0">
            <a:noAutofit/>
          </a:bodyPr>
          <a:lstStyle/>
          <a:p>
            <a:pPr rtl="0" lvl="0">
              <a:spcBef>
                <a:spcPts val="0"/>
              </a:spcBef>
              <a:buNone/>
            </a:pPr>
            <a:r>
              <a:rPr b="1" sz="1800" lang="en">
                <a:solidFill>
                  <a:srgbClr val="1155CC"/>
                </a:solidFill>
                <a:latin typeface="Courier New"/>
                <a:ea typeface="Courier New"/>
                <a:cs typeface="Courier New"/>
                <a:sym typeface="Courier New"/>
              </a:rPr>
              <a:t>public double </a:t>
            </a:r>
            <a:r>
              <a:rPr sz="1800" lang="en">
                <a:solidFill>
                  <a:srgbClr val="1155CC"/>
                </a:solidFill>
                <a:latin typeface="Courier New"/>
                <a:ea typeface="Courier New"/>
                <a:cs typeface="Courier New"/>
                <a:sym typeface="Courier New"/>
              </a:rPr>
              <a:t>area() {</a:t>
            </a:r>
          </a:p>
          <a:p>
            <a:pPr rtl="0" lvl="0">
              <a:spcBef>
                <a:spcPts val="0"/>
              </a:spcBef>
              <a:buNone/>
            </a:pPr>
            <a:r>
              <a:rPr b="1" sz="1800" lang="en">
                <a:solidFill>
                  <a:srgbClr val="1155CC"/>
                </a:solidFill>
                <a:latin typeface="Courier New"/>
                <a:ea typeface="Courier New"/>
                <a:cs typeface="Courier New"/>
                <a:sym typeface="Courier New"/>
              </a:rPr>
              <a:t>	throw new </a:t>
            </a:r>
            <a:r>
              <a:rPr sz="1800" lang="en">
                <a:solidFill>
                  <a:srgbClr val="1155CC"/>
                </a:solidFill>
                <a:latin typeface="Courier New"/>
                <a:ea typeface="Courier New"/>
                <a:cs typeface="Courier New"/>
                <a:sym typeface="Courier New"/>
              </a:rPr>
              <a:t>RuntimeException(“area not overridden”);</a:t>
            </a:r>
          </a:p>
          <a:p>
            <a:pPr rtl="0" lvl="0">
              <a:spcBef>
                <a:spcPts val="0"/>
              </a:spcBef>
              <a:buNone/>
            </a:pPr>
            <a:r>
              <a:rPr sz="1800" lang="en">
                <a:solidFill>
                  <a:srgbClr val="1155CC"/>
                </a:solidFill>
                <a:latin typeface="Courier New"/>
                <a:ea typeface="Courier New"/>
                <a:cs typeface="Courier New"/>
                <a:sym typeface="Courier New"/>
              </a:rPr>
              <a:t>}</a:t>
            </a:r>
          </a:p>
          <a:p>
            <a:pPr rtl="0" lvl="0">
              <a:spcBef>
                <a:spcPts val="0"/>
              </a:spcBef>
              <a:buNone/>
            </a:pPr>
            <a:r>
              <a:t/>
            </a:r>
            <a:endParaRPr sz="1800">
              <a:latin typeface="Courier New"/>
              <a:ea typeface="Courier New"/>
              <a:cs typeface="Courier New"/>
              <a:sym typeface="Courier New"/>
            </a:endParaRP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68"/>
                                        </p:tgtEl>
                                        <p:attrNameLst>
                                          <p:attrName>style.visibility</p:attrName>
                                        </p:attrNameLst>
                                      </p:cBhvr>
                                      <p:to>
                                        <p:strVal val="visible"/>
                                      </p:to>
                                    </p:set>
                                    <p:animEffect transition="in" filter="fade">
                                      <p:cBhvr>
                                        <p:cTn dur="1000"/>
                                        <p:tgtEl>
                                          <p:spTgt spid="68"/>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69"/>
                                        </p:tgtEl>
                                        <p:attrNameLst>
                                          <p:attrName>style.visibility</p:attrName>
                                        </p:attrNameLst>
                                      </p:cBhvr>
                                      <p:to>
                                        <p:strVal val="visible"/>
                                      </p:to>
                                    </p:set>
                                    <p:animEffect transition="in" filter="fade">
                                      <p:cBhvr>
                                        <p:cTn dur="1000"/>
                                        <p:tgtEl>
                                          <p:spTgt spid="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 name="Shape 73"/>
        <p:cNvGrpSpPr/>
        <p:nvPr/>
      </p:nvGrpSpPr>
      <p:grpSpPr>
        <a:xfrm>
          <a:off y="0" x="0"/>
          <a:ext cy="0" cx="0"/>
          <a:chOff y="0" x="0"/>
          <a:chExt cy="0" cx="0"/>
        </a:xfrm>
      </p:grpSpPr>
      <p:sp>
        <p:nvSpPr>
          <p:cNvPr id="74" name="Shape 74"/>
          <p:cNvSpPr txBox="1"/>
          <p:nvPr>
            <p:ph type="title"/>
          </p:nvPr>
        </p:nvSpPr>
        <p:spPr>
          <a:xfrm>
            <a:off y="225678" x="450200"/>
            <a:ext cy="857400" cx="8229600"/>
          </a:xfrm>
          <a:prstGeom prst="rect">
            <a:avLst/>
          </a:prstGeom>
        </p:spPr>
        <p:txBody>
          <a:bodyPr bIns="91425" rIns="91425" lIns="91425" tIns="91425" anchor="b" anchorCtr="0">
            <a:noAutofit/>
          </a:bodyPr>
          <a:lstStyle/>
          <a:p>
            <a:pPr rtl="0" lvl="0">
              <a:spcBef>
                <a:spcPts val="0"/>
              </a:spcBef>
              <a:buNone/>
            </a:pPr>
            <a:r>
              <a:rPr sz="3200" lang="en"/>
              <a:t>Problems not solved</a:t>
            </a:r>
          </a:p>
        </p:txBody>
      </p:sp>
      <p:sp>
        <p:nvSpPr>
          <p:cNvPr id="75" name="Shape 75"/>
          <p:cNvSpPr txBox="1"/>
          <p:nvPr/>
        </p:nvSpPr>
        <p:spPr>
          <a:xfrm>
            <a:off y="1439175" x="915350"/>
            <a:ext cy="1626300" cx="7527899"/>
          </a:xfrm>
          <a:prstGeom prst="rect">
            <a:avLst/>
          </a:prstGeom>
          <a:noFill/>
          <a:ln>
            <a:noFill/>
          </a:ln>
        </p:spPr>
        <p:txBody>
          <a:bodyPr bIns="91425" rIns="91425" lIns="91425" tIns="91425" anchor="t" anchorCtr="0">
            <a:noAutofit/>
          </a:bodyPr>
          <a:lstStyle/>
          <a:p>
            <a:pPr rtl="0" lvl="0" indent="-368300" marL="457200">
              <a:spcBef>
                <a:spcPts val="0"/>
              </a:spcBef>
              <a:buClr>
                <a:srgbClr val="000000"/>
              </a:buClr>
              <a:buSzPct val="100000"/>
              <a:buFont typeface="Arial"/>
              <a:buAutoNum type="arabicPeriod"/>
            </a:pPr>
            <a:r>
              <a:rPr sz="2200" lang="en">
                <a:solidFill>
                  <a:schemeClr val="dk1"/>
                </a:solidFill>
              </a:rPr>
              <a:t>What is a Shape that isn’t a Circle, Square, Triangle, etc?  What is </a:t>
            </a:r>
            <a:r>
              <a:rPr sz="2200" lang="en" i="1">
                <a:solidFill>
                  <a:schemeClr val="dk1"/>
                </a:solidFill>
              </a:rPr>
              <a:t>only</a:t>
            </a:r>
            <a:r>
              <a:rPr sz="2200" lang="en">
                <a:solidFill>
                  <a:schemeClr val="dk1"/>
                </a:solidFill>
              </a:rPr>
              <a:t> a shape, nothing more specific?</a:t>
            </a:r>
          </a:p>
          <a:p>
            <a:pPr rtl="0" lvl="1" indent="-368300" marL="914400">
              <a:spcBef>
                <a:spcPts val="0"/>
              </a:spcBef>
              <a:buClr>
                <a:srgbClr val="000000"/>
              </a:buClr>
              <a:buSzPct val="95652"/>
              <a:buFont typeface="Arial"/>
              <a:buAutoNum type="alphaLcPeriod"/>
            </a:pPr>
            <a:r>
              <a:rPr sz="2300" lang="en">
                <a:solidFill>
                  <a:srgbClr val="1155CC"/>
                </a:solidFill>
                <a:latin typeface="Courier New"/>
                <a:ea typeface="Courier New"/>
                <a:cs typeface="Courier New"/>
                <a:sym typeface="Courier New"/>
              </a:rPr>
              <a:t>Shape</a:t>
            </a:r>
            <a:r>
              <a:rPr b="1" sz="2300" lang="en">
                <a:solidFill>
                  <a:srgbClr val="1155CC"/>
                </a:solidFill>
                <a:latin typeface="Courier New"/>
                <a:ea typeface="Courier New"/>
                <a:cs typeface="Courier New"/>
                <a:sym typeface="Courier New"/>
              </a:rPr>
              <a:t> </a:t>
            </a:r>
            <a:r>
              <a:rPr sz="2300" lang="en">
                <a:solidFill>
                  <a:srgbClr val="1155CC"/>
                </a:solidFill>
                <a:latin typeface="Courier New"/>
                <a:ea typeface="Courier New"/>
                <a:cs typeface="Courier New"/>
                <a:sym typeface="Courier New"/>
              </a:rPr>
              <a:t>s =</a:t>
            </a:r>
            <a:r>
              <a:rPr b="1" sz="2300" lang="en">
                <a:solidFill>
                  <a:srgbClr val="1155CC"/>
                </a:solidFill>
                <a:latin typeface="Courier New"/>
                <a:ea typeface="Courier New"/>
                <a:cs typeface="Courier New"/>
                <a:sym typeface="Courier New"/>
              </a:rPr>
              <a:t> new </a:t>
            </a:r>
            <a:r>
              <a:rPr sz="2300" lang="en">
                <a:solidFill>
                  <a:srgbClr val="1155CC"/>
                </a:solidFill>
                <a:latin typeface="Courier New"/>
                <a:ea typeface="Courier New"/>
                <a:cs typeface="Courier New"/>
                <a:sym typeface="Courier New"/>
              </a:rPr>
              <a:t>Shape(...);</a:t>
            </a:r>
            <a:r>
              <a:rPr sz="2200" lang="en">
                <a:solidFill>
                  <a:schemeClr val="dk1"/>
                </a:solidFill>
              </a:rPr>
              <a:t> Should be disallowed</a:t>
            </a:r>
          </a:p>
          <a:p>
            <a:pPr algn="l" rtl="0" lvl="0" marR="0">
              <a:lnSpc>
                <a:spcPct val="100000"/>
              </a:lnSpc>
              <a:spcBef>
                <a:spcPts val="0"/>
              </a:spcBef>
              <a:spcAft>
                <a:spcPts val="0"/>
              </a:spcAft>
              <a:buNone/>
            </a:pPr>
            <a:r>
              <a:t/>
            </a:r>
            <a:endParaRPr sz="2200">
              <a:solidFill>
                <a:schemeClr val="dk1"/>
              </a:solidFill>
            </a:endParaRPr>
          </a:p>
        </p:txBody>
      </p:sp>
      <p:sp>
        <p:nvSpPr>
          <p:cNvPr id="76" name="Shape 76"/>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Abstract Classes</a:t>
            </a:r>
          </a:p>
        </p:txBody>
      </p:sp>
      <p:sp>
        <p:nvSpPr>
          <p:cNvPr id="77" name="Shape 77"/>
          <p:cNvSpPr txBox="1"/>
          <p:nvPr/>
        </p:nvSpPr>
        <p:spPr>
          <a:xfrm>
            <a:off y="3239600" x="888275"/>
            <a:ext cy="1445700" cx="7576500"/>
          </a:xfrm>
          <a:prstGeom prst="rect">
            <a:avLst/>
          </a:prstGeom>
          <a:noFill/>
          <a:ln>
            <a:noFill/>
          </a:ln>
        </p:spPr>
        <p:txBody>
          <a:bodyPr bIns="91425" rIns="91425" lIns="91425" tIns="91425" anchor="t" anchorCtr="0">
            <a:noAutofit/>
          </a:bodyPr>
          <a:lstStyle/>
          <a:p>
            <a:pPr rtl="0" lvl="0">
              <a:spcBef>
                <a:spcPts val="0"/>
              </a:spcBef>
              <a:buNone/>
            </a:pPr>
            <a:r>
              <a:rPr sz="2200" lang="en">
                <a:solidFill>
                  <a:schemeClr val="dk1"/>
                </a:solidFill>
              </a:rPr>
              <a:t>2.  What if a subclass doesn’t override area()?</a:t>
            </a:r>
          </a:p>
          <a:p>
            <a:pPr rtl="0" lvl="1" indent="-368300" marL="914400">
              <a:spcBef>
                <a:spcPts val="0"/>
              </a:spcBef>
              <a:buClr>
                <a:schemeClr val="dk1"/>
              </a:buClr>
              <a:buSzPct val="100000"/>
              <a:buFont typeface="Arial"/>
              <a:buAutoNum type="alphaLcPeriod"/>
            </a:pPr>
            <a:r>
              <a:rPr sz="2200" lang="en">
                <a:solidFill>
                  <a:schemeClr val="dk1"/>
                </a:solidFill>
              </a:rPr>
              <a:t>Can’t force the subclass to override it!</a:t>
            </a:r>
          </a:p>
          <a:p>
            <a:pPr rtl="0" lvl="1" indent="-368300" marL="914400">
              <a:spcBef>
                <a:spcPts val="0"/>
              </a:spcBef>
              <a:buClr>
                <a:schemeClr val="dk1"/>
              </a:buClr>
              <a:buSzPct val="100000"/>
              <a:buFont typeface="Arial"/>
              <a:buAutoNum type="alphaLcPeriod"/>
            </a:pPr>
            <a:r>
              <a:rPr sz="2200" lang="en">
                <a:solidFill>
                  <a:schemeClr val="dk1"/>
                </a:solidFill>
              </a:rPr>
              <a:t>Incorrect value returned or exception thrown. </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77"/>
                                        </p:tgtEl>
                                        <p:attrNameLst>
                                          <p:attrName>style.visibility</p:attrName>
                                        </p:attrNameLst>
                                      </p:cBhvr>
                                      <p:to>
                                        <p:strVal val="visible"/>
                                      </p:to>
                                    </p:set>
                                    <p:animEffect transition="in" filter="fade">
                                      <p:cBhvr>
                                        <p:cTn dur="1000"/>
                                        <p:tgtEl>
                                          <p:spTgt spid="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y="0" x="0"/>
          <a:ext cy="0" cx="0"/>
          <a:chOff y="0" x="0"/>
          <a:chExt cy="0" cx="0"/>
        </a:xfrm>
      </p:grpSpPr>
      <p:sp>
        <p:nvSpPr>
          <p:cNvPr id="82" name="Shape 82"/>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Solution: Abstract classes</a:t>
            </a:r>
          </a:p>
        </p:txBody>
      </p:sp>
      <p:sp>
        <p:nvSpPr>
          <p:cNvPr id="83" name="Shape 8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t/>
            </a:r>
            <a:endParaRPr sz="2200"/>
          </a:p>
          <a:p>
            <a:pPr rtl="0">
              <a:spcBef>
                <a:spcPts val="0"/>
              </a:spcBef>
              <a:buNone/>
            </a:pPr>
            <a:r>
              <a:t/>
            </a:r>
            <a:endParaRPr sz="2200"/>
          </a:p>
          <a:p>
            <a:pPr rtl="0">
              <a:spcBef>
                <a:spcPts val="0"/>
              </a:spcBef>
              <a:buNone/>
            </a:pPr>
            <a:r>
              <a:rPr b="1" sz="2200" lang="en">
                <a:solidFill>
                  <a:srgbClr val="1155CC"/>
                </a:solidFill>
                <a:latin typeface="Courier New"/>
                <a:ea typeface="Courier New"/>
                <a:cs typeface="Courier New"/>
                <a:sym typeface="Courier New"/>
              </a:rPr>
              <a:t>public </a:t>
            </a:r>
            <a:r>
              <a:rPr b="1" sz="2200" lang="en">
                <a:solidFill>
                  <a:schemeClr val="accent1"/>
                </a:solidFill>
                <a:latin typeface="Courier New"/>
                <a:ea typeface="Courier New"/>
                <a:cs typeface="Courier New"/>
                <a:sym typeface="Courier New"/>
              </a:rPr>
              <a:t>abstract</a:t>
            </a:r>
            <a:r>
              <a:rPr b="1" sz="2200" lang="en">
                <a:solidFill>
                  <a:srgbClr val="1155CC"/>
                </a:solidFill>
                <a:latin typeface="Courier New"/>
                <a:ea typeface="Courier New"/>
                <a:cs typeface="Courier New"/>
                <a:sym typeface="Courier New"/>
              </a:rPr>
              <a:t> class </a:t>
            </a:r>
            <a:r>
              <a:rPr sz="2200" lang="en">
                <a:solidFill>
                  <a:srgbClr val="1155CC"/>
                </a:solidFill>
                <a:latin typeface="Courier New"/>
                <a:ea typeface="Courier New"/>
                <a:cs typeface="Courier New"/>
                <a:sym typeface="Courier New"/>
              </a:rPr>
              <a:t>Shape {</a:t>
            </a:r>
          </a:p>
          <a:p>
            <a:pPr rtl="0">
              <a:spcBef>
                <a:spcPts val="0"/>
              </a:spcBef>
              <a:buNone/>
            </a:pPr>
            <a:r>
              <a:t/>
            </a:r>
            <a:endParaRPr b="1" sz="2200">
              <a:solidFill>
                <a:srgbClr val="1155CC"/>
              </a:solidFill>
              <a:latin typeface="Courier New"/>
              <a:ea typeface="Courier New"/>
              <a:cs typeface="Courier New"/>
              <a:sym typeface="Courier New"/>
            </a:endParaRPr>
          </a:p>
          <a:p>
            <a:pPr rtl="0">
              <a:spcBef>
                <a:spcPts val="0"/>
              </a:spcBef>
              <a:buNone/>
            </a:pPr>
            <a:r>
              <a:rPr b="1" sz="2200" lang="en">
                <a:solidFill>
                  <a:srgbClr val="1155CC"/>
                </a:solidFill>
                <a:latin typeface="Courier New"/>
                <a:ea typeface="Courier New"/>
                <a:cs typeface="Courier New"/>
                <a:sym typeface="Courier New"/>
              </a:rPr>
              <a:t>	public double </a:t>
            </a:r>
            <a:r>
              <a:rPr sz="2200" lang="en">
                <a:solidFill>
                  <a:srgbClr val="1155CC"/>
                </a:solidFill>
                <a:latin typeface="Courier New"/>
                <a:ea typeface="Courier New"/>
                <a:cs typeface="Courier New"/>
                <a:sym typeface="Courier New"/>
              </a:rPr>
              <a:t>area() {</a:t>
            </a:r>
          </a:p>
          <a:p>
            <a:pPr rtl="0" indent="457200" marL="457200">
              <a:spcBef>
                <a:spcPts val="0"/>
              </a:spcBef>
              <a:buNone/>
            </a:pPr>
            <a:r>
              <a:rPr sz="2200" lang="en">
                <a:solidFill>
                  <a:srgbClr val="1155CC"/>
                </a:solidFill>
                <a:latin typeface="Courier New"/>
                <a:ea typeface="Courier New"/>
                <a:cs typeface="Courier New"/>
                <a:sym typeface="Courier New"/>
              </a:rPr>
              <a:t>return 0;</a:t>
            </a:r>
          </a:p>
          <a:p>
            <a:pPr rtl="0" indent="0" marL="457200">
              <a:spcBef>
                <a:spcPts val="0"/>
              </a:spcBef>
              <a:buNone/>
            </a:pPr>
            <a:r>
              <a:rPr sz="2200" lang="en">
                <a:solidFill>
                  <a:srgbClr val="1155CC"/>
                </a:solidFill>
                <a:latin typeface="Courier New"/>
                <a:ea typeface="Courier New"/>
                <a:cs typeface="Courier New"/>
                <a:sym typeface="Courier New"/>
              </a:rPr>
              <a:t>}</a:t>
            </a:r>
          </a:p>
          <a:p>
            <a:pPr rtl="0">
              <a:spcBef>
                <a:spcPts val="0"/>
              </a:spcBef>
              <a:buNone/>
            </a:pPr>
            <a:r>
              <a:rPr sz="2200" lang="en">
                <a:solidFill>
                  <a:srgbClr val="1155CC"/>
                </a:solidFill>
                <a:latin typeface="Courier New"/>
                <a:ea typeface="Courier New"/>
                <a:cs typeface="Courier New"/>
                <a:sym typeface="Courier New"/>
              </a:rPr>
              <a:t>}</a:t>
            </a:r>
          </a:p>
          <a:p>
            <a:pPr rtl="0">
              <a:spcBef>
                <a:spcPts val="0"/>
              </a:spcBef>
              <a:buNone/>
            </a:pPr>
            <a:r>
              <a:t/>
            </a:r>
            <a:endParaRPr sz="2400"/>
          </a:p>
          <a:p>
            <a:pPr rtl="0">
              <a:spcBef>
                <a:spcPts val="0"/>
              </a:spcBef>
              <a:buNone/>
            </a:pPr>
            <a:r>
              <a:t/>
            </a:r>
            <a:endParaRPr sz="2200"/>
          </a:p>
          <a:p>
            <a:pPr rtl="0">
              <a:spcBef>
                <a:spcPts val="0"/>
              </a:spcBef>
              <a:buNone/>
            </a:pPr>
            <a:r>
              <a:t/>
            </a:r>
            <a:endParaRPr sz="2200"/>
          </a:p>
          <a:p>
            <a:pPr rtl="0">
              <a:spcBef>
                <a:spcPts val="0"/>
              </a:spcBef>
              <a:buNone/>
            </a:pPr>
            <a:r>
              <a:t/>
            </a:r>
            <a:endParaRPr sz="2200"/>
          </a:p>
          <a:p>
            <a:pPr rtl="0" lvl="0">
              <a:spcBef>
                <a:spcPts val="0"/>
              </a:spcBef>
              <a:buNone/>
            </a:pPr>
            <a:r>
              <a:t/>
            </a:r>
            <a:endParaRPr sz="2200"/>
          </a:p>
          <a:p>
            <a:pPr lvl="0">
              <a:spcBef>
                <a:spcPts val="0"/>
              </a:spcBef>
              <a:buNone/>
            </a:pPr>
            <a:r>
              <a:t/>
            </a:r>
            <a:endParaRPr sz="2200"/>
          </a:p>
        </p:txBody>
      </p:sp>
      <p:sp>
        <p:nvSpPr>
          <p:cNvPr id="84" name="Shape 84"/>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Abstract Classes</a:t>
            </a:r>
          </a:p>
        </p:txBody>
      </p:sp>
      <p:cxnSp>
        <p:nvCxnSpPr>
          <p:cNvPr id="85" name="Shape 85"/>
          <p:cNvCxnSpPr/>
          <p:nvPr/>
        </p:nvCxnSpPr>
        <p:spPr>
          <a:xfrm flipH="1">
            <a:off y="1574314" x="2736774"/>
            <a:ext cy="619799" cx="1646700"/>
          </a:xfrm>
          <a:prstGeom prst="straightConnector1">
            <a:avLst/>
          </a:prstGeom>
          <a:noFill/>
          <a:ln w="19050" cap="flat">
            <a:solidFill>
              <a:schemeClr val="dk2"/>
            </a:solidFill>
            <a:prstDash val="solid"/>
            <a:round/>
            <a:headEnd w="lg" len="lg" type="none"/>
            <a:tailEnd w="lg" len="lg" type="triangle"/>
          </a:ln>
        </p:spPr>
      </p:cxnSp>
      <p:sp>
        <p:nvSpPr>
          <p:cNvPr id="86" name="Shape 86"/>
          <p:cNvSpPr txBox="1"/>
          <p:nvPr/>
        </p:nvSpPr>
        <p:spPr>
          <a:xfrm>
            <a:off y="1200150" x="4383475"/>
            <a:ext cy="981300" cx="2620800"/>
          </a:xfrm>
          <a:prstGeom prst="rect">
            <a:avLst/>
          </a:prstGeom>
          <a:noFill/>
          <a:ln>
            <a:noFill/>
          </a:ln>
        </p:spPr>
        <p:txBody>
          <a:bodyPr bIns="91425" rIns="91425" lIns="91425" tIns="91425" anchor="t" anchorCtr="0">
            <a:noAutofit/>
          </a:bodyPr>
          <a:lstStyle/>
          <a:p>
            <a:pPr rtl="0" lvl="0">
              <a:spcBef>
                <a:spcPts val="0"/>
              </a:spcBef>
              <a:buNone/>
            </a:pPr>
            <a:r>
              <a:rPr b="1" sz="1800" lang="en" i="1"/>
              <a:t>Abstract class</a:t>
            </a:r>
          </a:p>
          <a:p>
            <a:pPr rtl="0">
              <a:spcBef>
                <a:spcPts val="0"/>
              </a:spcBef>
              <a:buNone/>
            </a:pPr>
            <a:r>
              <a:rPr sz="1800" lang="en"/>
              <a:t>Can’t be instantiated. </a:t>
            </a:r>
          </a:p>
          <a:p>
            <a:pPr rtl="0" lvl="0">
              <a:spcBef>
                <a:spcPts val="0"/>
              </a:spcBef>
              <a:buNone/>
            </a:pPr>
            <a:r>
              <a:rPr sz="1800" lang="en"/>
              <a:t>(</a:t>
            </a:r>
            <a:r>
              <a:rPr b="1" sz="1800" lang="en">
                <a:solidFill>
                  <a:srgbClr val="DA0002"/>
                </a:solidFill>
                <a:latin typeface="Courier New"/>
                <a:ea typeface="Courier New"/>
                <a:cs typeface="Courier New"/>
                <a:sym typeface="Courier New"/>
              </a:rPr>
              <a:t>new</a:t>
            </a:r>
            <a:r>
              <a:rPr sz="1800" lang="en">
                <a:solidFill>
                  <a:srgbClr val="DA0002"/>
                </a:solidFill>
                <a:latin typeface="Courier New"/>
                <a:ea typeface="Courier New"/>
                <a:cs typeface="Courier New"/>
                <a:sym typeface="Courier New"/>
              </a:rPr>
              <a:t> Shape()</a:t>
            </a:r>
            <a:r>
              <a:rPr sz="1800" lang="en"/>
              <a:t> illegal)</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y="0" x="0"/>
          <a:ext cy="0" cx="0"/>
          <a:chOff y="0" x="0"/>
          <a:chExt cy="0" cx="0"/>
        </a:xfrm>
      </p:grpSpPr>
      <p:sp>
        <p:nvSpPr>
          <p:cNvPr id="91" name="Shape 9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Solution: Abstract methods</a:t>
            </a:r>
          </a:p>
        </p:txBody>
      </p:sp>
      <p:sp>
        <p:nvSpPr>
          <p:cNvPr id="92" name="Shape 92"/>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t/>
            </a:r>
            <a:endParaRPr sz="2200"/>
          </a:p>
          <a:p>
            <a:pPr rtl="0" lvl="0">
              <a:spcBef>
                <a:spcPts val="0"/>
              </a:spcBef>
              <a:buNone/>
            </a:pPr>
            <a:r>
              <a:t/>
            </a:r>
            <a:endParaRPr sz="2200"/>
          </a:p>
          <a:p>
            <a:pPr rtl="0" lvl="0">
              <a:spcBef>
                <a:spcPts val="0"/>
              </a:spcBef>
              <a:buNone/>
            </a:pPr>
            <a:r>
              <a:rPr b="1" sz="2200" lang="en">
                <a:solidFill>
                  <a:srgbClr val="1155CC"/>
                </a:solidFill>
                <a:latin typeface="Courier New"/>
                <a:ea typeface="Courier New"/>
                <a:cs typeface="Courier New"/>
                <a:sym typeface="Courier New"/>
              </a:rPr>
              <a:t>public </a:t>
            </a:r>
            <a:r>
              <a:rPr b="1" sz="2200" lang="en">
                <a:solidFill>
                  <a:schemeClr val="accent1"/>
                </a:solidFill>
                <a:latin typeface="Courier New"/>
                <a:ea typeface="Courier New"/>
                <a:cs typeface="Courier New"/>
                <a:sym typeface="Courier New"/>
              </a:rPr>
              <a:t>abstract</a:t>
            </a:r>
            <a:r>
              <a:rPr b="1" sz="2200" lang="en">
                <a:solidFill>
                  <a:srgbClr val="1155CC"/>
                </a:solidFill>
                <a:latin typeface="Courier New"/>
                <a:ea typeface="Courier New"/>
                <a:cs typeface="Courier New"/>
                <a:sym typeface="Courier New"/>
              </a:rPr>
              <a:t> class </a:t>
            </a:r>
            <a:r>
              <a:rPr sz="2200" lang="en">
                <a:solidFill>
                  <a:srgbClr val="1155CC"/>
                </a:solidFill>
                <a:latin typeface="Courier New"/>
                <a:ea typeface="Courier New"/>
                <a:cs typeface="Courier New"/>
                <a:sym typeface="Courier New"/>
              </a:rPr>
              <a:t>Shape {</a:t>
            </a:r>
          </a:p>
          <a:p>
            <a:pPr rtl="0" lvl="0">
              <a:spcBef>
                <a:spcPts val="0"/>
              </a:spcBef>
              <a:buNone/>
            </a:pPr>
            <a:r>
              <a:t/>
            </a:r>
            <a:endParaRPr b="1" sz="2200">
              <a:solidFill>
                <a:srgbClr val="1155CC"/>
              </a:solidFill>
              <a:latin typeface="Courier New"/>
              <a:ea typeface="Courier New"/>
              <a:cs typeface="Courier New"/>
              <a:sym typeface="Courier New"/>
            </a:endParaRPr>
          </a:p>
          <a:p>
            <a:pPr rtl="0" lvl="0">
              <a:spcBef>
                <a:spcPts val="0"/>
              </a:spcBef>
              <a:buNone/>
            </a:pPr>
            <a:r>
              <a:rPr b="1" sz="2200" lang="en">
                <a:solidFill>
                  <a:srgbClr val="1155CC"/>
                </a:solidFill>
                <a:latin typeface="Courier New"/>
                <a:ea typeface="Courier New"/>
                <a:cs typeface="Courier New"/>
                <a:sym typeface="Courier New"/>
              </a:rPr>
              <a:t>	public </a:t>
            </a:r>
            <a:r>
              <a:rPr b="1" sz="2200" lang="en">
                <a:solidFill>
                  <a:srgbClr val="DA0002"/>
                </a:solidFill>
                <a:latin typeface="Courier New"/>
                <a:ea typeface="Courier New"/>
                <a:cs typeface="Courier New"/>
                <a:sym typeface="Courier New"/>
              </a:rPr>
              <a:t>abstract</a:t>
            </a:r>
            <a:r>
              <a:rPr b="1" sz="2200" lang="en">
                <a:solidFill>
                  <a:srgbClr val="1155CC"/>
                </a:solidFill>
                <a:latin typeface="Courier New"/>
                <a:ea typeface="Courier New"/>
                <a:cs typeface="Courier New"/>
                <a:sym typeface="Courier New"/>
              </a:rPr>
              <a:t> double </a:t>
            </a:r>
            <a:r>
              <a:rPr sz="2200" lang="en">
                <a:solidFill>
                  <a:srgbClr val="1155CC"/>
                </a:solidFill>
                <a:latin typeface="Courier New"/>
                <a:ea typeface="Courier New"/>
                <a:cs typeface="Courier New"/>
                <a:sym typeface="Courier New"/>
              </a:rPr>
              <a:t>area();</a:t>
            </a:r>
          </a:p>
          <a:p>
            <a:pPr rtl="0" lvl="0">
              <a:spcBef>
                <a:spcPts val="0"/>
              </a:spcBef>
              <a:buNone/>
            </a:pPr>
            <a:r>
              <a:t/>
            </a:r>
            <a:endParaRPr b="1" sz="2200">
              <a:solidFill>
                <a:srgbClr val="1155CC"/>
              </a:solidFill>
              <a:latin typeface="Courier New"/>
              <a:ea typeface="Courier New"/>
              <a:cs typeface="Courier New"/>
              <a:sym typeface="Courier New"/>
            </a:endParaRPr>
          </a:p>
          <a:p>
            <a:pPr rtl="0" lvl="0">
              <a:spcBef>
                <a:spcPts val="0"/>
              </a:spcBef>
              <a:buNone/>
            </a:pPr>
            <a:r>
              <a:rPr sz="2200" lang="en">
                <a:solidFill>
                  <a:srgbClr val="1155CC"/>
                </a:solidFill>
                <a:latin typeface="Courier New"/>
                <a:ea typeface="Courier New"/>
                <a:cs typeface="Courier New"/>
                <a:sym typeface="Courier New"/>
              </a:rPr>
              <a:t>}</a:t>
            </a:r>
          </a:p>
          <a:p>
            <a:pPr rtl="0" lvl="0">
              <a:spcBef>
                <a:spcPts val="0"/>
              </a:spcBef>
              <a:buNone/>
            </a:pPr>
            <a:r>
              <a:t/>
            </a:r>
            <a:endParaRPr sz="2400"/>
          </a:p>
          <a:p>
            <a:pPr rtl="0" lvl="0">
              <a:spcBef>
                <a:spcPts val="0"/>
              </a:spcBef>
              <a:buNone/>
            </a:pPr>
            <a:r>
              <a:t/>
            </a:r>
            <a:endParaRPr sz="2200"/>
          </a:p>
          <a:p>
            <a:pPr rtl="0" lvl="0">
              <a:spcBef>
                <a:spcPts val="0"/>
              </a:spcBef>
              <a:buNone/>
            </a:pPr>
            <a:r>
              <a:t/>
            </a:r>
            <a:endParaRPr sz="2200"/>
          </a:p>
          <a:p>
            <a:pPr rtl="0" lvl="0">
              <a:spcBef>
                <a:spcPts val="0"/>
              </a:spcBef>
              <a:buNone/>
            </a:pPr>
            <a:r>
              <a:t/>
            </a:r>
            <a:endParaRPr sz="2200"/>
          </a:p>
          <a:p>
            <a:pPr rtl="0" lvl="0">
              <a:spcBef>
                <a:spcPts val="0"/>
              </a:spcBef>
              <a:buNone/>
            </a:pPr>
            <a:r>
              <a:t/>
            </a:r>
            <a:endParaRPr sz="2200"/>
          </a:p>
          <a:p>
            <a:pPr rtl="0" lvl="0">
              <a:spcBef>
                <a:spcPts val="0"/>
              </a:spcBef>
              <a:buNone/>
            </a:pPr>
            <a:r>
              <a:t/>
            </a:r>
            <a:endParaRPr sz="2200"/>
          </a:p>
        </p:txBody>
      </p:sp>
      <p:sp>
        <p:nvSpPr>
          <p:cNvPr id="93" name="Shape 9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Abstract Classes</a:t>
            </a:r>
          </a:p>
        </p:txBody>
      </p:sp>
      <p:cxnSp>
        <p:nvCxnSpPr>
          <p:cNvPr id="94" name="Shape 94"/>
          <p:cNvCxnSpPr>
            <a:stCxn id="95" idx="1"/>
          </p:cNvCxnSpPr>
          <p:nvPr/>
        </p:nvCxnSpPr>
        <p:spPr>
          <a:xfrm rot="10800000">
            <a:off y="3417299" x="2816275"/>
            <a:ext cy="642900" cx="1567200"/>
          </a:xfrm>
          <a:prstGeom prst="straightConnector1">
            <a:avLst/>
          </a:prstGeom>
          <a:noFill/>
          <a:ln w="19050" cap="flat">
            <a:solidFill>
              <a:schemeClr val="dk2"/>
            </a:solidFill>
            <a:prstDash val="solid"/>
            <a:round/>
            <a:headEnd w="lg" len="lg" type="none"/>
            <a:tailEnd w="lg" len="lg" type="triangle"/>
          </a:ln>
        </p:spPr>
      </p:cxnSp>
      <p:sp>
        <p:nvSpPr>
          <p:cNvPr id="95" name="Shape 95"/>
          <p:cNvSpPr txBox="1"/>
          <p:nvPr/>
        </p:nvSpPr>
        <p:spPr>
          <a:xfrm>
            <a:off y="3818700" x="4383475"/>
            <a:ext cy="482999" cx="2286000"/>
          </a:xfrm>
          <a:prstGeom prst="rect">
            <a:avLst/>
          </a:prstGeom>
          <a:noFill/>
          <a:ln>
            <a:noFill/>
          </a:ln>
        </p:spPr>
        <p:txBody>
          <a:bodyPr bIns="91425" rIns="91425" lIns="91425" tIns="91425" anchor="t" anchorCtr="0">
            <a:noAutofit/>
          </a:bodyPr>
          <a:lstStyle/>
          <a:p>
            <a:pPr rtl="0" lvl="0">
              <a:spcBef>
                <a:spcPts val="0"/>
              </a:spcBef>
              <a:buNone/>
            </a:pPr>
            <a:r>
              <a:rPr b="1" sz="1800" lang="en" i="1"/>
              <a:t>Abstract method</a:t>
            </a:r>
          </a:p>
          <a:p>
            <a:pPr rtl="0" lvl="0">
              <a:spcBef>
                <a:spcPts val="0"/>
              </a:spcBef>
              <a:buNone/>
            </a:pPr>
            <a:r>
              <a:rPr sz="1800" lang="en"/>
              <a:t>Subclass must override.</a:t>
            </a:r>
          </a:p>
        </p:txBody>
      </p:sp>
      <p:sp>
        <p:nvSpPr>
          <p:cNvPr id="96" name="Shape 96"/>
          <p:cNvSpPr txBox="1"/>
          <p:nvPr/>
        </p:nvSpPr>
        <p:spPr>
          <a:xfrm>
            <a:off y="1324550" x="6506250"/>
            <a:ext cy="3349800" cx="2286000"/>
          </a:xfrm>
          <a:prstGeom prst="rect">
            <a:avLst/>
          </a:prstGeom>
          <a:noFill/>
          <a:ln>
            <a:noFill/>
          </a:ln>
        </p:spPr>
        <p:txBody>
          <a:bodyPr bIns="91425" rIns="91425" lIns="91425" tIns="91425" anchor="t" anchorCtr="0">
            <a:noAutofit/>
          </a:bodyPr>
          <a:lstStyle/>
          <a:p>
            <a:pPr rtl="0" lvl="0" indent="-342900" marL="457200">
              <a:lnSpc>
                <a:spcPct val="115000"/>
              </a:lnSpc>
              <a:spcBef>
                <a:spcPts val="0"/>
              </a:spcBef>
              <a:buClr>
                <a:schemeClr val="dk1"/>
              </a:buClr>
              <a:buSzPct val="100000"/>
              <a:buFont typeface="Arial"/>
              <a:buChar char="●"/>
            </a:pPr>
            <a:r>
              <a:rPr sz="1800" lang="en">
                <a:solidFill>
                  <a:schemeClr val="dk1"/>
                </a:solidFill>
              </a:rPr>
              <a:t>Can have implemented methods, too</a:t>
            </a:r>
          </a:p>
          <a:p>
            <a:pPr rtl="0" lvl="0">
              <a:lnSpc>
                <a:spcPct val="115000"/>
              </a:lnSpc>
              <a:spcBef>
                <a:spcPts val="0"/>
              </a:spcBef>
              <a:buNone/>
            </a:pPr>
            <a:r>
              <a:t/>
            </a:r>
            <a:endParaRPr sz="1800">
              <a:solidFill>
                <a:schemeClr val="dk1"/>
              </a:solidFill>
            </a:endParaRPr>
          </a:p>
          <a:p>
            <a:pPr rtl="0" lvl="0" indent="-342900" marL="457200">
              <a:lnSpc>
                <a:spcPct val="115000"/>
              </a:lnSpc>
              <a:spcBef>
                <a:spcPts val="0"/>
              </a:spcBef>
              <a:buClr>
                <a:schemeClr val="dk1"/>
              </a:buClr>
              <a:buSzPct val="100000"/>
              <a:buFont typeface="Arial"/>
              <a:buChar char="●"/>
            </a:pPr>
            <a:r>
              <a:rPr sz="1800" lang="en">
                <a:solidFill>
                  <a:schemeClr val="dk1"/>
                </a:solidFill>
              </a:rPr>
              <a:t>Place abstract method only in abstract class.</a:t>
            </a:r>
          </a:p>
          <a:p>
            <a:pPr rtl="0" lvl="0">
              <a:lnSpc>
                <a:spcPct val="115000"/>
              </a:lnSpc>
              <a:spcBef>
                <a:spcPts val="0"/>
              </a:spcBef>
              <a:buNone/>
            </a:pPr>
            <a:r>
              <a:t/>
            </a:r>
            <a:endParaRPr sz="1800">
              <a:solidFill>
                <a:schemeClr val="dk1"/>
              </a:solidFill>
            </a:endParaRPr>
          </a:p>
          <a:p>
            <a:pPr rtl="0" lvl="0" indent="-342900" marL="457200">
              <a:lnSpc>
                <a:spcPct val="115000"/>
              </a:lnSpc>
              <a:spcBef>
                <a:spcPts val="0"/>
              </a:spcBef>
              <a:buClr>
                <a:schemeClr val="dk1"/>
              </a:buClr>
              <a:buSzPct val="100000"/>
              <a:buFont typeface="Arial"/>
              <a:buChar char="●"/>
            </a:pPr>
            <a:r>
              <a:rPr sz="1800" lang="en">
                <a:solidFill>
                  <a:schemeClr val="dk1"/>
                </a:solidFill>
              </a:rPr>
              <a:t>Semicolon instead of body.</a:t>
            </a:r>
          </a:p>
          <a:p>
            <a:pPr rtl="0" lvl="0">
              <a:lnSpc>
                <a:spcPct val="115000"/>
              </a:lnSpc>
              <a:spcBef>
                <a:spcPts val="0"/>
              </a:spcBef>
              <a:buNone/>
            </a:pPr>
            <a:r>
              <a:t/>
            </a:r>
            <a:endParaRPr sz="1800">
              <a:solidFill>
                <a:schemeClr val="dk1"/>
              </a:solidFill>
            </a:endParaRPr>
          </a:p>
          <a:p>
            <a:pPr rtl="0" lvl="0">
              <a:spcBef>
                <a:spcPts val="0"/>
              </a:spcBef>
              <a:buNone/>
            </a:pPr>
            <a:r>
              <a:t/>
            </a:r>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y="0" x="0"/>
          <a:ext cy="0" cx="0"/>
          <a:chOff y="0" x="0"/>
          <a:chExt cy="0" cx="0"/>
        </a:xfrm>
      </p:grpSpPr>
      <p:sp>
        <p:nvSpPr>
          <p:cNvPr id="101" name="Shape 101"/>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solidFill>
                  <a:srgbClr val="1155CC"/>
                </a:solidFill>
              </a:rPr>
              <a:t>Demo 2:</a:t>
            </a:r>
            <a:r>
              <a:rPr sz="3200" lang="en"/>
              <a:t> A better solution</a:t>
            </a:r>
          </a:p>
        </p:txBody>
      </p:sp>
      <p:sp>
        <p:nvSpPr>
          <p:cNvPr id="102" name="Shape 102"/>
          <p:cNvSpPr txBox="1"/>
          <p:nvPr>
            <p:ph idx="1" type="body"/>
          </p:nvPr>
        </p:nvSpPr>
        <p:spPr>
          <a:xfrm>
            <a:off y="1200150" x="457200"/>
            <a:ext cy="3725699" cx="8553299"/>
          </a:xfrm>
          <a:prstGeom prst="rect">
            <a:avLst/>
          </a:prstGeom>
        </p:spPr>
        <p:txBody>
          <a:bodyPr bIns="91425" rIns="91425" lIns="91425" tIns="91425" anchor="t" anchorCtr="0">
            <a:noAutofit/>
          </a:bodyPr>
          <a:lstStyle/>
          <a:p>
            <a:pPr rtl="0">
              <a:spcBef>
                <a:spcPts val="0"/>
              </a:spcBef>
              <a:buNone/>
            </a:pPr>
            <a:r>
              <a:rPr sz="2200" lang="en"/>
              <a:t>We modify class Shape to be abstract and make </a:t>
            </a:r>
            <a:r>
              <a:rPr sz="2200" lang="en">
                <a:solidFill>
                  <a:srgbClr val="1155CC"/>
                </a:solidFill>
                <a:latin typeface="Courier New"/>
                <a:ea typeface="Courier New"/>
                <a:cs typeface="Courier New"/>
                <a:sym typeface="Courier New"/>
              </a:rPr>
              <a:t>area()</a:t>
            </a:r>
            <a:r>
              <a:rPr sz="2200" lang="en"/>
              <a:t> an abstract method.</a:t>
            </a:r>
          </a:p>
          <a:p>
            <a:pPr rtl="0">
              <a:spcBef>
                <a:spcPts val="0"/>
              </a:spcBef>
              <a:buNone/>
            </a:pPr>
            <a:r>
              <a:t/>
            </a:r>
            <a:endParaRPr sz="2200"/>
          </a:p>
          <a:p>
            <a:pPr rtl="0">
              <a:spcBef>
                <a:spcPts val="0"/>
              </a:spcBef>
              <a:buNone/>
            </a:pPr>
            <a:r>
              <a:t/>
            </a:r>
            <a:endParaRPr sz="2200"/>
          </a:p>
          <a:p>
            <a:pPr rtl="0" lvl="0" indent="-368300" marL="457200">
              <a:spcBef>
                <a:spcPts val="0"/>
              </a:spcBef>
              <a:buClr>
                <a:schemeClr val="dk1"/>
              </a:buClr>
              <a:buSzPct val="100000"/>
              <a:buFont typeface="Arial"/>
              <a:buChar char="●"/>
            </a:pPr>
            <a:r>
              <a:rPr sz="2200" lang="en"/>
              <a:t>Abstract class prevents instantiation of class Shape</a:t>
            </a:r>
          </a:p>
          <a:p>
            <a:pPr rtl="0" lvl="0" indent="-368300" marL="457200">
              <a:spcBef>
                <a:spcPts val="0"/>
              </a:spcBef>
              <a:buClr>
                <a:schemeClr val="dk1"/>
              </a:buClr>
              <a:buSzPct val="100000"/>
              <a:buFont typeface="Arial"/>
              <a:buChar char="●"/>
            </a:pPr>
            <a:r>
              <a:rPr sz="2200" lang="en"/>
              <a:t>Abstract method forces all subclasses to override </a:t>
            </a:r>
            <a:r>
              <a:rPr sz="2200" lang="en">
                <a:solidFill>
                  <a:srgbClr val="1155CC"/>
                </a:solidFill>
                <a:latin typeface="Courier New"/>
                <a:ea typeface="Courier New"/>
                <a:cs typeface="Courier New"/>
                <a:sym typeface="Courier New"/>
              </a:rPr>
              <a:t>area()</a:t>
            </a:r>
          </a:p>
        </p:txBody>
      </p:sp>
      <p:sp>
        <p:nvSpPr>
          <p:cNvPr id="103" name="Shape 10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Abstract Classes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y="0" x="0"/>
          <a:ext cy="0" cx="0"/>
          <a:chOff y="0" x="0"/>
          <a:chExt cy="0" cx="0"/>
        </a:xfrm>
      </p:grpSpPr>
      <p:sp>
        <p:nvSpPr>
          <p:cNvPr id="108" name="Shape 108"/>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Abstract Classes, Abstract Methods</a:t>
            </a:r>
          </a:p>
        </p:txBody>
      </p:sp>
      <p:sp>
        <p:nvSpPr>
          <p:cNvPr id="109" name="Shape 109"/>
          <p:cNvSpPr txBox="1"/>
          <p:nvPr>
            <p:ph idx="1" type="body"/>
          </p:nvPr>
        </p:nvSpPr>
        <p:spPr>
          <a:xfrm>
            <a:off y="1200150" x="457200"/>
            <a:ext cy="3725699" cx="8553299"/>
          </a:xfrm>
          <a:prstGeom prst="rect">
            <a:avLst/>
          </a:prstGeom>
        </p:spPr>
        <p:txBody>
          <a:bodyPr bIns="91425" rIns="91425" lIns="91425" tIns="91425" anchor="ctr" anchorCtr="0">
            <a:noAutofit/>
          </a:bodyPr>
          <a:lstStyle/>
          <a:p>
            <a:pPr rtl="0" lvl="0" indent="-368300" marL="457200">
              <a:lnSpc>
                <a:spcPct val="115000"/>
              </a:lnSpc>
              <a:spcBef>
                <a:spcPts val="0"/>
              </a:spcBef>
              <a:buClr>
                <a:schemeClr val="dk1"/>
              </a:buClr>
              <a:buSzPct val="100000"/>
              <a:buFont typeface="Arial"/>
              <a:buAutoNum type="arabicPeriod"/>
            </a:pPr>
            <a:r>
              <a:rPr b="1" sz="2200" lang="en"/>
              <a:t>Cannot instantiate an object of an abstract class. </a:t>
            </a:r>
          </a:p>
          <a:p>
            <a:pPr rtl="0" lvl="0">
              <a:lnSpc>
                <a:spcPct val="115000"/>
              </a:lnSpc>
              <a:spcBef>
                <a:spcPts val="0"/>
              </a:spcBef>
              <a:buNone/>
            </a:pPr>
            <a:r>
              <a:rPr sz="2200" lang="en">
                <a:solidFill>
                  <a:srgbClr val="1155CC"/>
                </a:solidFill>
              </a:rPr>
              <a:t>      (Cannot use new-expression)</a:t>
            </a:r>
          </a:p>
          <a:p>
            <a:pPr rtl="0" lvl="0">
              <a:lnSpc>
                <a:spcPct val="115000"/>
              </a:lnSpc>
              <a:spcBef>
                <a:spcPts val="0"/>
              </a:spcBef>
              <a:buNone/>
            </a:pPr>
            <a:r>
              <a:t/>
            </a:r>
            <a:endParaRPr b="1" sz="2200"/>
          </a:p>
          <a:p>
            <a:pPr rtl="0" lvl="0" indent="-368300" marL="457200">
              <a:lnSpc>
                <a:spcPct val="115000"/>
              </a:lnSpc>
              <a:spcBef>
                <a:spcPts val="0"/>
              </a:spcBef>
              <a:buClr>
                <a:schemeClr val="dk1"/>
              </a:buClr>
              <a:buSzPct val="100000"/>
              <a:buFont typeface="Arial"/>
              <a:buAutoNum type="arabicPeriod"/>
            </a:pPr>
            <a:r>
              <a:rPr b="1" sz="2200" lang="en">
                <a:solidFill>
                  <a:srgbClr val="000000"/>
                </a:solidFill>
              </a:rPr>
              <a:t>A subclass must override abstract methods.</a:t>
            </a:r>
          </a:p>
          <a:p>
            <a:pPr rtl="0" lvl="0">
              <a:lnSpc>
                <a:spcPct val="115000"/>
              </a:lnSpc>
              <a:spcBef>
                <a:spcPts val="0"/>
              </a:spcBef>
              <a:buNone/>
            </a:pPr>
            <a:r>
              <a:t/>
            </a:r>
            <a:endParaRPr b="1" sz="2200">
              <a:solidFill>
                <a:srgbClr val="000000"/>
              </a:solidFill>
            </a:endParaRPr>
          </a:p>
        </p:txBody>
      </p:sp>
      <p:sp>
        <p:nvSpPr>
          <p:cNvPr id="110" name="Shape 110"/>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Abstract Classes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