
<file path=[Content_Types].xml><?xml version="1.0" encoding="utf-8"?>
<Types xmlns="http://schemas.openxmlformats.org/package/2006/content-types">
  <Default Extension="rels" ContentType="application/vnd.openxmlformats-package.relationships+xml"/>
  <Default Extension="png" ContentType="image/png"/>
  <Default Extension="xml" ContentType="application/xml"/>
  <Override PartName="/ppt/slideLayouts/slideLayout1.xml" ContentType="application/vnd.openxmlformats-officedocument.presentationml.slideLayout+xml"/>
  <Override PartName="/ppt/slideLayouts/slideLayout3.xml" ContentType="application/vnd.openxmlformats-officedocument.presentationml.slideLayout+xml"/>
  <Override PartName="/ppt/slideLayouts/slideLayout6.xml" ContentType="application/vnd.openxmlformats-officedocument.presentationml.slideLayout+xml"/>
  <Override PartName="/ppt/slideLayouts/slideLayout2.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20.xml" ContentType="application/vnd.openxmlformats-officedocument.presentationml.notesSlide+xml"/>
  <Override PartName="/ppt/notesSlides/notesSlide9.xml" ContentType="application/vnd.openxmlformats-officedocument.presentationml.notesSlide+xml"/>
  <Override PartName="/ppt/notesSlides/notesSlide33.xml" ContentType="application/vnd.openxmlformats-officedocument.presentationml.notesSlide+xml"/>
  <Override PartName="/ppt/notesSlides/notesSlide10.xml" ContentType="application/vnd.openxmlformats-officedocument.presentationml.notesSlide+xml"/>
  <Override PartName="/ppt/notesSlides/notesSlide24.xml" ContentType="application/vnd.openxmlformats-officedocument.presentationml.notesSlide+xml"/>
  <Override PartName="/ppt/notesSlides/notesSlide17.xml" ContentType="application/vnd.openxmlformats-officedocument.presentationml.notesSlide+xml"/>
  <Override PartName="/ppt/notesSlides/notesSlide25.xml" ContentType="application/vnd.openxmlformats-officedocument.presentationml.notesSlide+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notesSlides/notesSlide7.xml" ContentType="application/vnd.openxmlformats-officedocument.presentationml.notesSlide+xml"/>
  <Override PartName="/ppt/notesSlides/notesSlide2.xml" ContentType="application/vnd.openxmlformats-officedocument.presentationml.notesSlide+xml"/>
  <Override PartName="/ppt/notesSlides/notesSlide31.xml" ContentType="application/vnd.openxmlformats-officedocument.presentationml.notesSlide+xml"/>
  <Override PartName="/ppt/notesSlides/notesSlide22.xml" ContentType="application/vnd.openxmlformats-officedocument.presentationml.notesSlide+xml"/>
  <Override PartName="/ppt/notesSlides/notesSlide13.xml" ContentType="application/vnd.openxmlformats-officedocument.presentationml.notesSlide+xml"/>
  <Override PartName="/ppt/notesSlides/notesSlide27.xml" ContentType="application/vnd.openxmlformats-officedocument.presentationml.notesSlide+xml"/>
  <Override PartName="/ppt/notesSlides/notesSlide16.xml" ContentType="application/vnd.openxmlformats-officedocument.presentationml.notesSlide+xml"/>
  <Override PartName="/ppt/notesSlides/notesSlide12.xml" ContentType="application/vnd.openxmlformats-officedocument.presentationml.notesSlide+xml"/>
  <Override PartName="/ppt/notesSlides/notesSlide3.xml" ContentType="application/vnd.openxmlformats-officedocument.presentationml.notesSlide+xml"/>
  <Override PartName="/ppt/notesSlides/notesSlide1.xml" ContentType="application/vnd.openxmlformats-officedocument.presentationml.notesSlide+xml"/>
  <Override PartName="/ppt/notesSlides/notesSlide15.xml" ContentType="application/vnd.openxmlformats-officedocument.presentationml.notesSlide+xml"/>
  <Override PartName="/ppt/notesSlides/notesSlide6.xml" ContentType="application/vnd.openxmlformats-officedocument.presentationml.notesSlide+xml"/>
  <Override PartName="/ppt/notesSlides/notesSlide28.xml" ContentType="application/vnd.openxmlformats-officedocument.presentationml.notesSlide+xml"/>
  <Override PartName="/ppt/notesSlides/notesSlide26.xml" ContentType="application/vnd.openxmlformats-officedocument.presentationml.notesSlide+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3.xml" ContentType="application/vnd.openxmlformats-officedocument.presentationml.notesSlide+xml"/>
  <Override PartName="/ppt/notesSlides/notesSlide29.xml" ContentType="application/vnd.openxmlformats-officedocument.presentationml.notesSlide+xml"/>
  <Override PartName="/ppt/notesSlides/notesSlide19.xml" ContentType="application/vnd.openxmlformats-officedocument.presentationml.notesSlide+xml"/>
  <Override PartName="/ppt/notesSlides/notesSlide30.xml" ContentType="application/vnd.openxmlformats-officedocument.presentationml.notesSlide+xml"/>
  <Override PartName="/ppt/notesSlides/notesSlide21.xml" ContentType="application/vnd.openxmlformats-officedocument.presentationml.notesSlide+xml"/>
  <Override PartName="/ppt/notesSlides/notesSlide18.xml" ContentType="application/vnd.openxmlformats-officedocument.presentationml.notesSlide+xml"/>
  <Override PartName="/ppt/notesMasters/notesMaster1.xml" ContentType="application/vnd.openxmlformats-officedocument.presentationml.notesMaster+xml"/>
  <Override PartName="/ppt/presentation.xml" ContentType="application/vnd.openxmlformats-officedocument.presentationml.presentation.main+xml"/>
  <Override PartName="/ppt/presProps.xml" ContentType="application/vnd.openxmlformats-officedocument.presentationml.presProps+xml"/>
  <Override PartName="/ppt/theme/theme3.xml" ContentType="application/vnd.openxmlformats-officedocument.theme+xml"/>
  <Override PartName="/ppt/theme/theme2.xml" ContentType="application/vnd.openxmlformats-officedocument.theme+xml"/>
  <Override PartName="/ppt/theme/theme1.xml" ContentType="application/vnd.openxmlformats-officedocument.theme+xml"/>
  <Override PartName="/ppt/slideMasters/slideMaster1.xml" ContentType="application/vnd.openxmlformats-officedocument.presentationml.slideMaster+xml"/>
  <Override PartName="/ppt/slides/slide16.xml" ContentType="application/vnd.openxmlformats-officedocument.presentationml.slide+xml"/>
  <Override PartName="/ppt/slides/slide21.xml" ContentType="application/vnd.openxmlformats-officedocument.presentationml.slide+xml"/>
  <Override PartName="/ppt/slides/slide2.xml" ContentType="application/vnd.openxmlformats-officedocument.presentationml.slide+xml"/>
  <Override PartName="/ppt/slides/slide26.xml" ContentType="application/vnd.openxmlformats-officedocument.presentationml.slide+xml"/>
  <Override PartName="/ppt/slides/slide25.xml" ContentType="application/vnd.openxmlformats-officedocument.presentationml.slide+xml"/>
  <Override PartName="/ppt/slides/slide6.xml" ContentType="application/vnd.openxmlformats-officedocument.presentationml.slide+xml"/>
  <Override PartName="/ppt/slides/slide3.xml" ContentType="application/vnd.openxmlformats-officedocument.presentationml.slide+xml"/>
  <Override PartName="/ppt/slides/slide33.xml" ContentType="application/vnd.openxmlformats-officedocument.presentationml.slide+xml"/>
  <Override PartName="/ppt/slides/slide17.xml" ContentType="application/vnd.openxmlformats-officedocument.presentationml.slide+xml"/>
  <Override PartName="/ppt/slides/slide24.xml" ContentType="application/vnd.openxmlformats-officedocument.presentationml.slide+xml"/>
  <Override PartName="/ppt/slides/slide23.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1.xml" ContentType="application/vnd.openxmlformats-officedocument.presentationml.slide+xml"/>
  <Override PartName="/ppt/slides/slide20.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29.xml" ContentType="application/vnd.openxmlformats-officedocument.presentationml.slide+xml"/>
  <Override PartName="/ppt/slides/slide9.xml" ContentType="application/vnd.openxmlformats-officedocument.presentationml.slide+xml"/>
  <Override PartName="/ppt/slides/slide18.xml" ContentType="application/vnd.openxmlformats-officedocument.presentationml.slide+xml"/>
  <Override PartName="/ppt/slides/slide15.xml" ContentType="application/vnd.openxmlformats-officedocument.presentationml.slide+xml"/>
  <Override PartName="/ppt/slides/slide7.xml" ContentType="application/vnd.openxmlformats-officedocument.presentationml.slide+xml"/>
  <Override PartName="/ppt/slides/slide30.xml" ContentType="application/vnd.openxmlformats-officedocument.presentationml.slide+xml"/>
  <Override PartName="/ppt/slides/slide8.xml" ContentType="application/vnd.openxmlformats-officedocument.presentationml.slide+xml"/>
  <Override PartName="/ppt/slides/slide27.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4.xml" ContentType="application/vnd.openxmlformats-officedocument.presentationml.slide+xml"/>
  <Override PartName="/ppt/slides/slide14.xml" ContentType="application/vnd.openxmlformats-officedocument.presentationml.slide+xml"/>
  <Override PartName="/ppt/slides/slide5.xml" ContentType="application/vnd.openxmlformats-officedocument.presentationml.slide+xml"/>
  <Override PartName="/ppt/slides/slide22.xml" ContentType="application/vnd.openxmlformats-officedocument.presentationml.slide+xml"/>
  <Override PartName="/ppt/tableStyles.xml" ContentType="application/vnd.openxmlformats-officedocument.presentationml.tableStyles+xml"/>
</Types>
</file>

<file path=_rels/.rels><?xml version="1.0" encoding="UTF-8" standalone="yes"?><Relationships xmlns="http://schemas.openxmlformats.org/package/2006/relationships"><Relationship Target="ppt/presentation.xml" Type="http://schemas.openxmlformats.org/officeDocument/2006/relationships/officeDocument" Id="rId1"/></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aveSubsetFonts="1" autoCompressPictures="0" strictFirstAndLastChars="0">
  <p:sldMasterIdLst>
    <p:sldMasterId id="2147483654"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 id="287" r:id="rId37"/>
    <p:sldId id="288" r:id="rId38"/>
  </p:sldIdLst>
  <p:sldSz cy="5143500" cx="9144000"/>
  <p:notesSz cy="9144000" cx="6858000"/>
  <p:defaultText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tableStyles.xml><?xml version="1.0" encoding="utf-8"?>
<a:tblStyleLst xmlns:a="http://schemas.openxmlformats.org/drawingml/2006/main" xmlns:r="http://schemas.openxmlformats.org/officeDocument/2006/relationships" def="{90651C3A-4460-11DB-9652-00E08161165F}"/>
</file>

<file path=ppt/_rels/presentation.xml.rels><?xml version="1.0" encoding="UTF-8" standalone="yes"?><Relationships xmlns="http://schemas.openxmlformats.org/package/2006/relationships"><Relationship Target="slides/slide33.xml" Type="http://schemas.openxmlformats.org/officeDocument/2006/relationships/slide" Id="rId38"/><Relationship Target="slides/slide32.xml" Type="http://schemas.openxmlformats.org/officeDocument/2006/relationships/slide" Id="rId37"/><Relationship Target="slides/slide14.xml" Type="http://schemas.openxmlformats.org/officeDocument/2006/relationships/slide" Id="rId19"/><Relationship Target="slides/slide31.xml" Type="http://schemas.openxmlformats.org/officeDocument/2006/relationships/slide" Id="rId36"/><Relationship Target="slides/slide13.xml" Type="http://schemas.openxmlformats.org/officeDocument/2006/relationships/slide" Id="rId18"/><Relationship Target="slides/slide12.xml" Type="http://schemas.openxmlformats.org/officeDocument/2006/relationships/slide" Id="rId17"/><Relationship Target="slides/slide11.xml" Type="http://schemas.openxmlformats.org/officeDocument/2006/relationships/slide" Id="rId16"/><Relationship Target="slides/slide10.xml" Type="http://schemas.openxmlformats.org/officeDocument/2006/relationships/slide" Id="rId15"/><Relationship Target="slides/slide9.xml" Type="http://schemas.openxmlformats.org/officeDocument/2006/relationships/slide" Id="rId14"/><Relationship Target="slides/slide25.xml" Type="http://schemas.openxmlformats.org/officeDocument/2006/relationships/slide" Id="rId30"/><Relationship Target="slides/slide7.xml" Type="http://schemas.openxmlformats.org/officeDocument/2006/relationships/slide" Id="rId12"/><Relationship Target="slides/slide26.xml" Type="http://schemas.openxmlformats.org/officeDocument/2006/relationships/slide" Id="rId31"/><Relationship Target="slides/slide8.xml" Type="http://schemas.openxmlformats.org/officeDocument/2006/relationships/slide" Id="rId13"/><Relationship Target="slides/slide5.xml" Type="http://schemas.openxmlformats.org/officeDocument/2006/relationships/slide" Id="rId10"/><Relationship Target="slides/slide6.xml" Type="http://schemas.openxmlformats.org/officeDocument/2006/relationships/slide" Id="rId11"/><Relationship Target="slides/slide29.xml" Type="http://schemas.openxmlformats.org/officeDocument/2006/relationships/slide" Id="rId34"/><Relationship Target="slides/slide30.xml" Type="http://schemas.openxmlformats.org/officeDocument/2006/relationships/slide" Id="rId35"/><Relationship Target="slides/slide27.xml" Type="http://schemas.openxmlformats.org/officeDocument/2006/relationships/slide" Id="rId32"/><Relationship Target="slides/slide28.xml" Type="http://schemas.openxmlformats.org/officeDocument/2006/relationships/slide" Id="rId33"/><Relationship Target="slides/slide24.xml" Type="http://schemas.openxmlformats.org/officeDocument/2006/relationships/slide" Id="rId29"/><Relationship Target="slides/slide21.xml" Type="http://schemas.openxmlformats.org/officeDocument/2006/relationships/slide" Id="rId26"/><Relationship Target="slides/slide20.xml" Type="http://schemas.openxmlformats.org/officeDocument/2006/relationships/slide" Id="rId25"/><Relationship Target="slides/slide23.xml" Type="http://schemas.openxmlformats.org/officeDocument/2006/relationships/slide" Id="rId28"/><Relationship Target="slides/slide22.xml" Type="http://schemas.openxmlformats.org/officeDocument/2006/relationships/slide" Id="rId27"/><Relationship Target="presProps.xml" Type="http://schemas.openxmlformats.org/officeDocument/2006/relationships/presProps" Id="rId2"/><Relationship Target="slides/slide16.xml" Type="http://schemas.openxmlformats.org/officeDocument/2006/relationships/slide" Id="rId21"/><Relationship Target="theme/theme2.xml" Type="http://schemas.openxmlformats.org/officeDocument/2006/relationships/theme" Id="rId1"/><Relationship Target="slides/slide17.xml" Type="http://schemas.openxmlformats.org/officeDocument/2006/relationships/slide" Id="rId22"/><Relationship Target="slideMasters/slideMaster1.xml" Type="http://schemas.openxmlformats.org/officeDocument/2006/relationships/slideMaster" Id="rId4"/><Relationship Target="slides/slide18.xml" Type="http://schemas.openxmlformats.org/officeDocument/2006/relationships/slide" Id="rId23"/><Relationship Target="tableStyles.xml" Type="http://schemas.openxmlformats.org/officeDocument/2006/relationships/tableStyles" Id="rId3"/><Relationship Target="slides/slide19.xml" Type="http://schemas.openxmlformats.org/officeDocument/2006/relationships/slide" Id="rId24"/><Relationship Target="slides/slide15.xml" Type="http://schemas.openxmlformats.org/officeDocument/2006/relationships/slide" Id="rId20"/><Relationship Target="slides/slide4.xml" Type="http://schemas.openxmlformats.org/officeDocument/2006/relationships/slide" Id="rId9"/><Relationship Target="slides/slide1.xml" Type="http://schemas.openxmlformats.org/officeDocument/2006/relationships/slide" Id="rId6"/><Relationship Target="notesMasters/notesMaster1.xml" Type="http://schemas.openxmlformats.org/officeDocument/2006/relationships/notesMaster" Id="rId5"/><Relationship Target="slides/slide3.xml" Type="http://schemas.openxmlformats.org/officeDocument/2006/relationships/slide" Id="rId8"/><Relationship Target="slides/slide2.xml" Type="http://schemas.openxmlformats.org/officeDocument/2006/relationships/slide" Id="rId7"/></Relationships>
</file>

<file path=ppt/notesMasters/_rels/notesMaster1.xml.rels><?xml version="1.0" encoding="UTF-8" standalone="yes"?><Relationships xmlns="http://schemas.openxmlformats.org/package/2006/relationships"><Relationship Target="../theme/theme1.xml" Type="http://schemas.openxmlformats.org/officeDocument/2006/relationships/theme" Id="rId1"/></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 name="Shape 1"/>
        <p:cNvGrpSpPr/>
        <p:nvPr/>
      </p:nvGrpSpPr>
      <p:grpSpPr>
        <a:xfrm>
          <a:off y="0" x="0"/>
          <a:ext cy="0" cx="0"/>
          <a:chOff y="0" x="0"/>
          <a:chExt cy="0" cx="0"/>
        </a:xfrm>
      </p:grpSpPr>
      <p:sp>
        <p:nvSpPr>
          <p:cNvPr id="2" name="Shape 2"/>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3" name="Shape 3"/>
          <p:cNvSpPr txBox="1"/>
          <p:nvPr>
            <p:ph idx="1" type="body"/>
          </p:nvPr>
        </p:nvSpPr>
        <p:spPr>
          <a:xfrm>
            <a:off y="4343400" x="685800"/>
            <a:ext cy="4114800" cx="5486399"/>
          </a:xfrm>
          <a:prstGeom prst="rect">
            <a:avLst/>
          </a:prstGeom>
          <a:noFill/>
          <a:ln>
            <a:noFill/>
          </a:ln>
        </p:spPr>
        <p:txBody>
          <a:bodyPr bIns="91425" rIns="91425" lIns="91425" tIns="91425" anchor="t" anchorCtr="0"/>
          <a:lstStyle>
            <a:lvl1pPr>
              <a:spcBef>
                <a:spcPts val="0"/>
              </a:spcBef>
              <a:defRPr sz="1100"/>
            </a:lvl1pPr>
            <a:lvl2pPr>
              <a:spcBef>
                <a:spcPts val="0"/>
              </a:spcBef>
              <a:defRPr sz="1100"/>
            </a:lvl2pPr>
            <a:lvl3pPr>
              <a:spcBef>
                <a:spcPts val="0"/>
              </a:spcBef>
              <a:defRPr sz="1100"/>
            </a:lvl3pPr>
            <a:lvl4pPr>
              <a:spcBef>
                <a:spcPts val="0"/>
              </a:spcBef>
              <a:defRPr sz="1100"/>
            </a:lvl4pPr>
            <a:lvl5pPr>
              <a:spcBef>
                <a:spcPts val="0"/>
              </a:spcBef>
              <a:defRPr sz="1100"/>
            </a:lvl5pPr>
            <a:lvl6pPr>
              <a:spcBef>
                <a:spcPts val="0"/>
              </a:spcBef>
              <a:defRPr sz="1100"/>
            </a:lvl6pPr>
            <a:lvl7pPr>
              <a:spcBef>
                <a:spcPts val="0"/>
              </a:spcBef>
              <a:defRPr sz="1100"/>
            </a:lvl7pPr>
            <a:lvl8pPr>
              <a:spcBef>
                <a:spcPts val="0"/>
              </a:spcBef>
              <a:defRPr sz="1100"/>
            </a:lvl8pPr>
            <a:lvl9pPr>
              <a:spcBef>
                <a:spcPts val="0"/>
              </a:spcBef>
              <a:defRPr sz="1100"/>
            </a:lvl9pPr>
          </a:lstStyle>
          <a:p/>
        </p:txBody>
      </p:sp>
    </p:spTree>
  </p:cSld>
  <p:clrMap accent2="accent2" accent3="accent3" accent4="accent4" accent5="accent5" accent6="accent6" hlink="hlink" tx2="lt2" tx1="dk1" bg2="dk2" bg1="lt1" folHlink="folHlink" accent1="accent1"/>
</p:notesMaster>
</file>

<file path=ppt/notesSlides/_rels/notesSlide1.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0.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1.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2.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3.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4.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5.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6.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7.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8.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9.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0.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1.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2.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3.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4.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5.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6.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7.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8.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9.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3.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30.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31.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32.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33.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4.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5.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6.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7.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8.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9.xml.rels><?xml version="1.0" encoding="UTF-8" standalone="yes"?><Relationships xmlns="http://schemas.openxmlformats.org/package/2006/relationships"><Relationship Target="https://docs.oracle.com/" Type="http://schemas.openxmlformats.org/officeDocument/2006/relationships/hyperlink" TargetMode="External" Id="rId2"/><Relationship Target="../notesMasters/notesMaster1.xml" Type="http://schemas.openxmlformats.org/officeDocument/2006/relationships/notesMaster" Id="rId1"/><Relationship Target="http://docs.oracle.com/javase/tutorial/index.html" Type="http://schemas.openxmlformats.org/officeDocument/2006/relationships/hyperlink" TargetMode="External" Id="rId3"/></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40" name="Shape 40"/>
        <p:cNvGrpSpPr/>
        <p:nvPr/>
      </p:nvGrpSpPr>
      <p:grpSpPr>
        <a:xfrm>
          <a:off y="0" x="0"/>
          <a:ext cy="0" cx="0"/>
          <a:chOff y="0" x="0"/>
          <a:chExt cy="0" cx="0"/>
        </a:xfrm>
      </p:grpSpPr>
      <p:sp>
        <p:nvSpPr>
          <p:cNvPr id="41" name="Shape 41"/>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42" name="Shape 42"/>
          <p:cNvSpPr txBox="1"/>
          <p:nvPr>
            <p:ph idx="1" type="body"/>
          </p:nvPr>
        </p:nvSpPr>
        <p:spPr>
          <a:xfrm>
            <a:off y="4343400" x="685800"/>
            <a:ext cy="4114800" cx="5486399"/>
          </a:xfrm>
          <a:prstGeom prst="rect">
            <a:avLst/>
          </a:prstGeom>
        </p:spPr>
        <p:txBody>
          <a:bodyPr bIns="91425" rIns="91425" lIns="91425" tIns="91425" anchor="t" anchorCtr="0">
            <a:noAutofit/>
          </a:bodyPr>
          <a:lstStyle/>
          <a:p>
            <a:pPr rtl="0" lvl="0">
              <a:spcBef>
                <a:spcPts val="0"/>
              </a:spcBef>
              <a:buNone/>
            </a:pPr>
            <a:r>
              <a:t/>
            </a:r>
            <a:endParaRPr>
              <a:solidFill>
                <a:schemeClr val="dk1"/>
              </a:solidFill>
            </a:endParaRPr>
          </a:p>
          <a:p>
            <a:pPr rtl="0" lvl="0">
              <a:spcBef>
                <a:spcPts val="0"/>
              </a:spcBef>
              <a:buClr>
                <a:schemeClr val="dk1"/>
              </a:buClr>
              <a:buFont typeface="Arial"/>
              <a:buNone/>
            </a:pPr>
            <a:r>
              <a:t/>
            </a:r>
            <a:endParaRPr>
              <a:solidFill>
                <a:schemeClr val="dk1"/>
              </a:solidFill>
            </a:endParaRPr>
          </a:p>
          <a:p>
            <a:pPr>
              <a:spcBef>
                <a:spcPts val="0"/>
              </a:spcBef>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14" name="Shape 114"/>
        <p:cNvGrpSpPr/>
        <p:nvPr/>
      </p:nvGrpSpPr>
      <p:grpSpPr>
        <a:xfrm>
          <a:off y="0" x="0"/>
          <a:ext cy="0" cx="0"/>
          <a:chOff y="0" x="0"/>
          <a:chExt cy="0" cx="0"/>
        </a:xfrm>
      </p:grpSpPr>
      <p:sp>
        <p:nvSpPr>
          <p:cNvPr id="115" name="Shape 115"/>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116" name="Shape 116"/>
          <p:cNvSpPr txBox="1"/>
          <p:nvPr>
            <p:ph idx="1" type="body"/>
          </p:nvPr>
        </p:nvSpPr>
        <p:spPr>
          <a:xfrm>
            <a:off y="4343400" x="685800"/>
            <a:ext cy="4114800" cx="5486399"/>
          </a:xfrm>
          <a:prstGeom prst="rect">
            <a:avLst/>
          </a:prstGeom>
        </p:spPr>
        <p:txBody>
          <a:bodyPr bIns="91425" rIns="91425" lIns="91425" tIns="91425" anchor="t" anchorCtr="0">
            <a:noAutofit/>
          </a:bodyPr>
          <a:lstStyle/>
          <a:p>
            <a:pPr rtl="0" lvl="0" indent="-317500" marL="457200">
              <a:spcBef>
                <a:spcPts val="600"/>
              </a:spcBef>
              <a:buClr>
                <a:schemeClr val="dk1"/>
              </a:buClr>
              <a:buSzPct val="100000"/>
              <a:buFont typeface="Arial"/>
              <a:buChar char="●"/>
            </a:pPr>
            <a:r>
              <a:rPr sz="1400" lang="en">
                <a:solidFill>
                  <a:schemeClr val="dk1"/>
                </a:solidFill>
              </a:rPr>
              <a:t>Why? (don’t get bogged down in this, it’s not really that important, but it’s nice to mention. Skip it if you’re low on time or if you don’t think you’ll be able to give a very concise explanation)</a:t>
            </a:r>
          </a:p>
          <a:p>
            <a:pPr rtl="0" lvl="1" indent="-317500" marL="914400">
              <a:spcBef>
                <a:spcPts val="480"/>
              </a:spcBef>
              <a:buClr>
                <a:schemeClr val="dk1"/>
              </a:buClr>
              <a:buSzPct val="100000"/>
              <a:buFont typeface="Courier New"/>
              <a:buChar char="o"/>
            </a:pPr>
            <a:r>
              <a:rPr b="1" sz="1400" lang="en">
                <a:solidFill>
                  <a:schemeClr val="dk1"/>
                </a:solidFill>
              </a:rPr>
              <a:t>organization:</a:t>
            </a:r>
            <a:r>
              <a:rPr sz="1400" lang="en">
                <a:solidFill>
                  <a:schemeClr val="dk1"/>
                </a:solidFill>
              </a:rPr>
              <a:t> there are thousands of classes in the Java API. Packages allow you to find related classes more easily and allow programmers to organize code</a:t>
            </a:r>
          </a:p>
          <a:p>
            <a:pPr rtl="0" lvl="1" indent="-317500" marL="914400">
              <a:spcBef>
                <a:spcPts val="480"/>
              </a:spcBef>
              <a:buClr>
                <a:schemeClr val="dk1"/>
              </a:buClr>
              <a:buSzPct val="100000"/>
              <a:buFont typeface="Courier New"/>
              <a:buChar char="o"/>
            </a:pPr>
            <a:r>
              <a:rPr b="1" sz="1400" lang="en">
                <a:solidFill>
                  <a:schemeClr val="dk1"/>
                </a:solidFill>
              </a:rPr>
              <a:t>namespace:</a:t>
            </a:r>
            <a:r>
              <a:rPr sz="1400" lang="en">
                <a:solidFill>
                  <a:schemeClr val="dk1"/>
                </a:solidFill>
              </a:rPr>
              <a:t> if it weren’t for packages, every class in the Java API and your code would need a unique name (thousands of classes!)</a:t>
            </a:r>
          </a:p>
          <a:p>
            <a:pPr lvl="1" indent="-317500" marL="914400">
              <a:spcBef>
                <a:spcPts val="480"/>
              </a:spcBef>
              <a:buClr>
                <a:schemeClr val="dk1"/>
              </a:buClr>
              <a:buSzPct val="100000"/>
              <a:buFont typeface="Courier New"/>
              <a:buChar char="o"/>
            </a:pPr>
            <a:r>
              <a:rPr b="1" sz="1400" lang="en">
                <a:solidFill>
                  <a:schemeClr val="dk1"/>
                </a:solidFill>
              </a:rPr>
              <a:t>encapsulation:</a:t>
            </a:r>
            <a:r>
              <a:rPr sz="1400" lang="en">
                <a:solidFill>
                  <a:schemeClr val="dk1"/>
                </a:solidFill>
              </a:rPr>
              <a:t> package level access modifier! They have all seen public and private, but tell them that if you declare something (class, field, method) with NO access modifier, it is visible only within its own package. Very useful for larger projects.</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21" name="Shape 121"/>
        <p:cNvGrpSpPr/>
        <p:nvPr/>
      </p:nvGrpSpPr>
      <p:grpSpPr>
        <a:xfrm>
          <a:off y="0" x="0"/>
          <a:ext cy="0" cx="0"/>
          <a:chOff y="0" x="0"/>
          <a:chExt cy="0" cx="0"/>
        </a:xfrm>
      </p:grpSpPr>
      <p:sp>
        <p:nvSpPr>
          <p:cNvPr id="122" name="Shape 122"/>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123" name="Shape 123"/>
          <p:cNvSpPr txBox="1"/>
          <p:nvPr>
            <p:ph idx="1" type="body"/>
          </p:nvPr>
        </p:nvSpPr>
        <p:spPr>
          <a:xfrm>
            <a:off y="4343400" x="685800"/>
            <a:ext cy="4114800" cx="5486399"/>
          </a:xfrm>
          <a:prstGeom prst="rect">
            <a:avLst/>
          </a:prstGeom>
        </p:spPr>
        <p:txBody>
          <a:bodyPr bIns="91425" rIns="91425" lIns="91425" tIns="91425" anchor="t" anchorCtr="0">
            <a:noAutofit/>
          </a:bodyPr>
          <a:lstStyle/>
          <a:p>
            <a:pPr rtl="0" lvl="0" indent="-317500" marL="457200">
              <a:spcBef>
                <a:spcPts val="0"/>
              </a:spcBef>
              <a:buClr>
                <a:schemeClr val="dk1"/>
              </a:buClr>
              <a:buSzPct val="100000"/>
              <a:buFont typeface="Arial"/>
              <a:buChar char="●"/>
            </a:pPr>
            <a:r>
              <a:rPr sz="1400" lang="en"/>
              <a:t>After you type </a:t>
            </a:r>
            <a:r>
              <a:rPr b="1" sz="1400" lang="en">
                <a:solidFill>
                  <a:srgbClr val="1155CC"/>
                </a:solidFill>
                <a:latin typeface="Courier New"/>
                <a:ea typeface="Courier New"/>
                <a:cs typeface="Courier New"/>
                <a:sym typeface="Courier New"/>
              </a:rPr>
              <a:t>JFrame frame = new JFrame(); </a:t>
            </a:r>
            <a:r>
              <a:rPr sz="1400" lang="en"/>
              <a:t>show how Eclipse highlights the error.</a:t>
            </a:r>
          </a:p>
          <a:p>
            <a:pPr rtl="0" lvl="0" indent="-317500" marL="457200">
              <a:spcBef>
                <a:spcPts val="0"/>
              </a:spcBef>
              <a:buClr>
                <a:schemeClr val="dk1"/>
              </a:buClr>
              <a:buSzPct val="100000"/>
              <a:buFont typeface="Arial"/>
              <a:buChar char="●"/>
            </a:pPr>
            <a:r>
              <a:rPr sz="1400" lang="en"/>
              <a:t>Show how to fix it by typing </a:t>
            </a:r>
            <a:r>
              <a:rPr b="1" sz="1400" lang="en">
                <a:solidFill>
                  <a:srgbClr val="1155CC"/>
                </a:solidFill>
                <a:latin typeface="Courier New"/>
                <a:ea typeface="Courier New"/>
                <a:cs typeface="Courier New"/>
                <a:sym typeface="Courier New"/>
              </a:rPr>
              <a:t>javax.swing.JFrame frame = new javax.swing.JFrame();</a:t>
            </a:r>
          </a:p>
          <a:p>
            <a:pPr rtl="0" lvl="0" indent="-317500" marL="457200">
              <a:spcBef>
                <a:spcPts val="0"/>
              </a:spcBef>
              <a:buClr>
                <a:schemeClr val="dk1"/>
              </a:buClr>
              <a:buSzPct val="100000"/>
              <a:buFont typeface="Arial"/>
              <a:buChar char="●"/>
            </a:pPr>
            <a:r>
              <a:rPr sz="1400" lang="en"/>
              <a:t>Then ask if anyone has suggestions for a better way to do this.</a:t>
            </a:r>
          </a:p>
          <a:p>
            <a:pPr rtl="0" lvl="1" indent="-317500" marL="914400">
              <a:spcBef>
                <a:spcPts val="0"/>
              </a:spcBef>
              <a:buClr>
                <a:schemeClr val="dk1"/>
              </a:buClr>
              <a:buSzPct val="100000"/>
              <a:buFont typeface="Courier New"/>
              <a:buChar char="o"/>
            </a:pPr>
            <a:r>
              <a:rPr sz="1400" lang="en"/>
              <a:t>If they suggest importing, great</a:t>
            </a:r>
          </a:p>
          <a:p>
            <a:pPr rtl="0" lvl="1" indent="-317500" marL="914400">
              <a:spcBef>
                <a:spcPts val="0"/>
              </a:spcBef>
              <a:buClr>
                <a:schemeClr val="dk1"/>
              </a:buClr>
              <a:buSzPct val="100000"/>
              <a:buFont typeface="Courier New"/>
              <a:buChar char="o"/>
            </a:pPr>
            <a:r>
              <a:rPr sz="1400" lang="en"/>
              <a:t>If not, try to hint more abstractly at the idea of making it so that we don’t have to write the whole package name every time.</a:t>
            </a:r>
          </a:p>
          <a:p>
            <a:pPr rtl="0" lvl="0" indent="-317500" marL="457200">
              <a:spcBef>
                <a:spcPts val="0"/>
              </a:spcBef>
              <a:buClr>
                <a:schemeClr val="dk1"/>
              </a:buClr>
              <a:buSzPct val="100000"/>
              <a:buFont typeface="Arial"/>
              <a:buChar char="●"/>
            </a:pPr>
            <a:r>
              <a:rPr sz="1400" lang="en"/>
              <a:t>Then delete </a:t>
            </a:r>
            <a:r>
              <a:rPr b="1" sz="1400" lang="en">
                <a:solidFill>
                  <a:srgbClr val="1155CC"/>
                </a:solidFill>
                <a:latin typeface="Courier New"/>
                <a:ea typeface="Courier New"/>
                <a:cs typeface="Courier New"/>
                <a:sym typeface="Courier New"/>
              </a:rPr>
              <a:t>javax.swing.</a:t>
            </a:r>
            <a:r>
              <a:rPr sz="1400" lang="en">
                <a:solidFill>
                  <a:schemeClr val="dk1"/>
                </a:solidFill>
              </a:rPr>
              <a:t> and go back to </a:t>
            </a:r>
            <a:r>
              <a:rPr b="1" sz="1400" lang="en">
                <a:solidFill>
                  <a:srgbClr val="1155CC"/>
                </a:solidFill>
                <a:latin typeface="Courier New"/>
                <a:ea typeface="Courier New"/>
                <a:cs typeface="Courier New"/>
                <a:sym typeface="Courier New"/>
              </a:rPr>
              <a:t>JFrame frame = new JFrame();</a:t>
            </a:r>
          </a:p>
          <a:p>
            <a:pPr rtl="0" lvl="1" indent="-317500" marL="914400">
              <a:spcBef>
                <a:spcPts val="0"/>
              </a:spcBef>
              <a:buClr>
                <a:schemeClr val="dk1"/>
              </a:buClr>
              <a:buSzPct val="100000"/>
              <a:buFont typeface="Courier New"/>
              <a:buChar char="o"/>
            </a:pPr>
            <a:r>
              <a:rPr sz="1400" lang="en">
                <a:solidFill>
                  <a:schemeClr val="dk1"/>
                </a:solidFill>
              </a:rPr>
              <a:t>Show how to hover over the Eclipse error and a suggestion box pops up. The top one automatically imports it.</a:t>
            </a:r>
          </a:p>
          <a:p>
            <a:pPr rtl="0" lvl="1" indent="-317500" marL="914400">
              <a:spcBef>
                <a:spcPts val="0"/>
              </a:spcBef>
              <a:buClr>
                <a:schemeClr val="dk1"/>
              </a:buClr>
              <a:buSzPct val="100000"/>
              <a:buFont typeface="Courier New"/>
              <a:buChar char="o"/>
            </a:pPr>
            <a:r>
              <a:rPr sz="1400" lang="en">
                <a:solidFill>
                  <a:schemeClr val="dk1"/>
                </a:solidFill>
              </a:rPr>
              <a:t>Scroll up to the top and show what the import statement looks like.</a:t>
            </a:r>
          </a:p>
          <a:p>
            <a:pPr rtl="0" lvl="1" indent="-317500" marL="914400">
              <a:spcBef>
                <a:spcPts val="0"/>
              </a:spcBef>
              <a:buClr>
                <a:schemeClr val="dk1"/>
              </a:buClr>
              <a:buSzPct val="100000"/>
              <a:buFont typeface="Courier New"/>
              <a:buChar char="o"/>
            </a:pPr>
            <a:r>
              <a:rPr sz="1400" lang="en">
                <a:solidFill>
                  <a:schemeClr val="dk1"/>
                </a:solidFill>
              </a:rPr>
              <a:t>Explain that it can be typed by hand but it is usually easier to let Eclipse figure it out for you. Just make sure to get the correct class (sometimes there are multiple classes with the same name from different packages)</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28" name="Shape 128"/>
        <p:cNvGrpSpPr/>
        <p:nvPr/>
      </p:nvGrpSpPr>
      <p:grpSpPr>
        <a:xfrm>
          <a:off y="0" x="0"/>
          <a:ext cy="0" cx="0"/>
          <a:chOff y="0" x="0"/>
          <a:chExt cy="0" cx="0"/>
        </a:xfrm>
      </p:grpSpPr>
      <p:sp>
        <p:nvSpPr>
          <p:cNvPr id="129" name="Shape 129"/>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130" name="Shape 130"/>
          <p:cNvSpPr txBox="1"/>
          <p:nvPr>
            <p:ph idx="1" type="body"/>
          </p:nvPr>
        </p:nvSpPr>
        <p:spPr>
          <a:xfrm>
            <a:off y="4343400" x="685800"/>
            <a:ext cy="4114800" cx="5486399"/>
          </a:xfrm>
          <a:prstGeom prst="rect">
            <a:avLst/>
          </a:prstGeom>
        </p:spPr>
        <p:txBody>
          <a:bodyPr bIns="91425" rIns="91425" lIns="91425" tIns="91425" anchor="t" anchorCtr="0">
            <a:noAutofit/>
          </a:bodyPr>
          <a:lstStyle/>
          <a:p>
            <a:pPr>
              <a:spcBef>
                <a:spcPts val="0"/>
              </a:spcBef>
              <a:buNone/>
            </a:pPr>
            <a:r>
              <a:rPr sz="1400" lang="en"/>
              <a:t>You can mention that usually if you only have a few imports from the same package, do them individually. If you have a high number of imports from the same package, import the whole thing.</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35" name="Shape 135"/>
        <p:cNvGrpSpPr/>
        <p:nvPr/>
      </p:nvGrpSpPr>
      <p:grpSpPr>
        <a:xfrm>
          <a:off y="0" x="0"/>
          <a:ext cy="0" cx="0"/>
          <a:chOff y="0" x="0"/>
          <a:chExt cy="0" cx="0"/>
        </a:xfrm>
      </p:grpSpPr>
      <p:sp>
        <p:nvSpPr>
          <p:cNvPr id="136" name="Shape 136"/>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137" name="Shape 137"/>
          <p:cNvSpPr txBox="1"/>
          <p:nvPr>
            <p:ph idx="1" type="body"/>
          </p:nvPr>
        </p:nvSpPr>
        <p:spPr>
          <a:xfrm>
            <a:off y="4343400" x="685800"/>
            <a:ext cy="4114800" cx="5486399"/>
          </a:xfrm>
          <a:prstGeom prst="rect">
            <a:avLst/>
          </a:prstGeom>
        </p:spPr>
        <p:txBody>
          <a:bodyPr bIns="91425" rIns="91425" lIns="91425" tIns="91425" anchor="t" anchorCtr="0">
            <a:noAutofit/>
          </a:bodyPr>
          <a:lstStyle/>
          <a:p>
            <a:pPr rtl="0" lvl="0" indent="-317500" marL="457200">
              <a:spcBef>
                <a:spcPts val="600"/>
              </a:spcBef>
              <a:buClr>
                <a:schemeClr val="dk1"/>
              </a:buClr>
              <a:buSzPct val="100000"/>
              <a:buFont typeface="Arial"/>
              <a:buChar char="●"/>
            </a:pPr>
            <a:r>
              <a:rPr sz="1400" lang="en">
                <a:solidFill>
                  <a:schemeClr val="dk1"/>
                </a:solidFill>
              </a:rPr>
              <a:t>Students should find the Java API for class Random on their own, and look at the methods on their own.</a:t>
            </a:r>
          </a:p>
          <a:p>
            <a:pPr rtl="0" lvl="0" indent="-317500" marL="457200">
              <a:spcBef>
                <a:spcPts val="600"/>
              </a:spcBef>
              <a:buClr>
                <a:schemeClr val="dk1"/>
              </a:buClr>
              <a:buSzPct val="100000"/>
              <a:buFont typeface="Arial"/>
              <a:buChar char="●"/>
            </a:pPr>
            <a:r>
              <a:rPr sz="1400" lang="en">
                <a:solidFill>
                  <a:schemeClr val="dk1"/>
                </a:solidFill>
              </a:rPr>
              <a:t>If you think they need it, you can give them a hint that there is no method that does exactly what they’re trying to do, but they can use one of the methods to help them out. Point them towards the methods starting with “next”</a:t>
            </a:r>
          </a:p>
          <a:p>
            <a:pPr rtl="0">
              <a:spcBef>
                <a:spcPts val="600"/>
              </a:spcBef>
              <a:buNone/>
            </a:pPr>
            <a:r>
              <a:rPr sz="1400" lang="en">
                <a:solidFill>
                  <a:schemeClr val="dk1"/>
                </a:solidFill>
              </a:rPr>
              <a:t>Solution:</a:t>
            </a:r>
          </a:p>
          <a:p>
            <a:pPr rtl="0" lvl="0">
              <a:spcBef>
                <a:spcPts val="600"/>
              </a:spcBef>
              <a:buClr>
                <a:schemeClr val="dk1"/>
              </a:buClr>
              <a:buSzPct val="100000"/>
              <a:buFont typeface="Arial"/>
              <a:buNone/>
            </a:pPr>
            <a:r>
              <a:rPr lang="en">
                <a:solidFill>
                  <a:schemeClr val="dk1"/>
                </a:solidFill>
                <a:latin typeface="Consolas"/>
                <a:ea typeface="Consolas"/>
                <a:cs typeface="Consolas"/>
                <a:sym typeface="Consolas"/>
              </a:rPr>
              <a:t>	public static void exercise2Random(double lower, double upper) {</a:t>
            </a:r>
          </a:p>
          <a:p>
            <a:pPr rtl="0" lvl="0">
              <a:spcBef>
                <a:spcPts val="600"/>
              </a:spcBef>
              <a:buClr>
                <a:schemeClr val="dk1"/>
              </a:buClr>
              <a:buSzPct val="100000"/>
              <a:buFont typeface="Arial"/>
              <a:buNone/>
            </a:pPr>
            <a:r>
              <a:rPr lang="en">
                <a:solidFill>
                  <a:schemeClr val="dk1"/>
                </a:solidFill>
                <a:latin typeface="Consolas"/>
                <a:ea typeface="Consolas"/>
                <a:cs typeface="Consolas"/>
                <a:sym typeface="Consolas"/>
              </a:rPr>
              <a:t>		Random r = new Random();</a:t>
            </a:r>
          </a:p>
          <a:p>
            <a:pPr rtl="0" lvl="0">
              <a:spcBef>
                <a:spcPts val="600"/>
              </a:spcBef>
              <a:buClr>
                <a:schemeClr val="dk1"/>
              </a:buClr>
              <a:buSzPct val="100000"/>
              <a:buFont typeface="Arial"/>
              <a:buNone/>
            </a:pPr>
            <a:r>
              <a:rPr lang="en">
                <a:solidFill>
                  <a:schemeClr val="dk1"/>
                </a:solidFill>
                <a:latin typeface="Consolas"/>
                <a:ea typeface="Consolas"/>
                <a:cs typeface="Consolas"/>
                <a:sym typeface="Consolas"/>
              </a:rPr>
              <a:t>		double randDouble = r.nextDouble();</a:t>
            </a:r>
          </a:p>
          <a:p>
            <a:pPr rtl="0" lvl="0">
              <a:spcBef>
                <a:spcPts val="600"/>
              </a:spcBef>
              <a:buClr>
                <a:schemeClr val="dk1"/>
              </a:buClr>
              <a:buSzPct val="100000"/>
              <a:buFont typeface="Arial"/>
              <a:buNone/>
            </a:pPr>
            <a:r>
              <a:rPr lang="en">
                <a:solidFill>
                  <a:schemeClr val="dk1"/>
                </a:solidFill>
                <a:latin typeface="Consolas"/>
                <a:ea typeface="Consolas"/>
                <a:cs typeface="Consolas"/>
                <a:sym typeface="Consolas"/>
              </a:rPr>
              <a:t>		System.out.println(lower + randDouble * (upper - lower));</a:t>
            </a:r>
          </a:p>
          <a:p>
            <a:pPr rtl="0" lvl="0">
              <a:spcBef>
                <a:spcPts val="600"/>
              </a:spcBef>
              <a:buClr>
                <a:schemeClr val="dk1"/>
              </a:buClr>
              <a:buSzPct val="100000"/>
              <a:buFont typeface="Arial"/>
              <a:buNone/>
            </a:pPr>
            <a:r>
              <a:rPr lang="en">
                <a:solidFill>
                  <a:schemeClr val="dk1"/>
                </a:solidFill>
                <a:latin typeface="Consolas"/>
                <a:ea typeface="Consolas"/>
                <a:cs typeface="Consolas"/>
                <a:sym typeface="Consolas"/>
              </a:rPr>
              <a:t>	}</a:t>
            </a:r>
          </a:p>
          <a:p>
            <a:pPr rtl="0" lvl="0">
              <a:spcBef>
                <a:spcPts val="600"/>
              </a:spcBef>
              <a:buNone/>
            </a:pPr>
            <a:r>
              <a:t/>
            </a:r>
            <a:endParaRPr sz="1400">
              <a:solidFill>
                <a:schemeClr val="dk1"/>
              </a:solidFill>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43" name="Shape 143"/>
        <p:cNvGrpSpPr/>
        <p:nvPr/>
      </p:nvGrpSpPr>
      <p:grpSpPr>
        <a:xfrm>
          <a:off y="0" x="0"/>
          <a:ext cy="0" cx="0"/>
          <a:chOff y="0" x="0"/>
          <a:chExt cy="0" cx="0"/>
        </a:xfrm>
      </p:grpSpPr>
      <p:sp>
        <p:nvSpPr>
          <p:cNvPr id="144" name="Shape 144"/>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145" name="Shape 145"/>
          <p:cNvSpPr txBox="1"/>
          <p:nvPr>
            <p:ph idx="1" type="body"/>
          </p:nvPr>
        </p:nvSpPr>
        <p:spPr>
          <a:xfrm>
            <a:off y="4343400" x="685800"/>
            <a:ext cy="4114800" cx="5486399"/>
          </a:xfrm>
          <a:prstGeom prst="rect">
            <a:avLst/>
          </a:prstGeom>
        </p:spPr>
        <p:txBody>
          <a:bodyPr bIns="91425" rIns="91425" lIns="91425" tIns="91425" anchor="t" anchorCtr="0">
            <a:noAutofit/>
          </a:bodyPr>
          <a:lstStyle/>
          <a:p>
            <a:pPr>
              <a:spcBef>
                <a:spcPts val="0"/>
              </a:spcBef>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54" name="Shape 154"/>
        <p:cNvGrpSpPr/>
        <p:nvPr/>
      </p:nvGrpSpPr>
      <p:grpSpPr>
        <a:xfrm>
          <a:off y="0" x="0"/>
          <a:ext cy="0" cx="0"/>
          <a:chOff y="0" x="0"/>
          <a:chExt cy="0" cx="0"/>
        </a:xfrm>
      </p:grpSpPr>
      <p:sp>
        <p:nvSpPr>
          <p:cNvPr id="155" name="Shape 155"/>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156" name="Shape 156"/>
          <p:cNvSpPr txBox="1"/>
          <p:nvPr>
            <p:ph idx="1" type="body"/>
          </p:nvPr>
        </p:nvSpPr>
        <p:spPr>
          <a:xfrm>
            <a:off y="4343400" x="685800"/>
            <a:ext cy="4114800" cx="5486399"/>
          </a:xfrm>
          <a:prstGeom prst="rect">
            <a:avLst/>
          </a:prstGeom>
        </p:spPr>
        <p:txBody>
          <a:bodyPr bIns="91425" rIns="91425" lIns="91425" tIns="91425" anchor="t" anchorCtr="0">
            <a:noAutofit/>
          </a:bodyPr>
          <a:lstStyle/>
          <a:p>
            <a:pPr>
              <a:spcBef>
                <a:spcPts val="0"/>
              </a:spcBef>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59" name="Shape 159"/>
        <p:cNvGrpSpPr/>
        <p:nvPr/>
      </p:nvGrpSpPr>
      <p:grpSpPr>
        <a:xfrm>
          <a:off y="0" x="0"/>
          <a:ext cy="0" cx="0"/>
          <a:chOff y="0" x="0"/>
          <a:chExt cy="0" cx="0"/>
        </a:xfrm>
      </p:grpSpPr>
      <p:sp>
        <p:nvSpPr>
          <p:cNvPr id="160" name="Shape 160"/>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161" name="Shape 161"/>
          <p:cNvSpPr txBox="1"/>
          <p:nvPr>
            <p:ph idx="1" type="body"/>
          </p:nvPr>
        </p:nvSpPr>
        <p:spPr>
          <a:xfrm>
            <a:off y="4343400" x="685800"/>
            <a:ext cy="4114800" cx="5486399"/>
          </a:xfrm>
          <a:prstGeom prst="rect">
            <a:avLst/>
          </a:prstGeom>
        </p:spPr>
        <p:txBody>
          <a:bodyPr bIns="91425" rIns="91425" lIns="91425" tIns="91425" anchor="t" anchorCtr="0">
            <a:noAutofit/>
          </a:bodyPr>
          <a:lstStyle/>
          <a:p>
            <a:pPr>
              <a:spcBef>
                <a:spcPts val="0"/>
              </a:spcBef>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76" name="Shape 176"/>
        <p:cNvGrpSpPr/>
        <p:nvPr/>
      </p:nvGrpSpPr>
      <p:grpSpPr>
        <a:xfrm>
          <a:off y="0" x="0"/>
          <a:ext cy="0" cx="0"/>
          <a:chOff y="0" x="0"/>
          <a:chExt cy="0" cx="0"/>
        </a:xfrm>
      </p:grpSpPr>
      <p:sp>
        <p:nvSpPr>
          <p:cNvPr id="177" name="Shape 177"/>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178" name="Shape 178"/>
          <p:cNvSpPr txBox="1"/>
          <p:nvPr>
            <p:ph idx="1" type="body"/>
          </p:nvPr>
        </p:nvSpPr>
        <p:spPr>
          <a:xfrm>
            <a:off y="4343400" x="685800"/>
            <a:ext cy="4114800" cx="5486399"/>
          </a:xfrm>
          <a:prstGeom prst="rect">
            <a:avLst/>
          </a:prstGeom>
        </p:spPr>
        <p:txBody>
          <a:bodyPr bIns="91425" rIns="91425" lIns="91425" tIns="91425" anchor="t" anchorCtr="0">
            <a:noAutofit/>
          </a:bodyPr>
          <a:lstStyle/>
          <a:p>
            <a:pPr>
              <a:spcBef>
                <a:spcPts val="0"/>
              </a:spcBef>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83" name="Shape 183"/>
        <p:cNvGrpSpPr/>
        <p:nvPr/>
      </p:nvGrpSpPr>
      <p:grpSpPr>
        <a:xfrm>
          <a:off y="0" x="0"/>
          <a:ext cy="0" cx="0"/>
          <a:chOff y="0" x="0"/>
          <a:chExt cy="0" cx="0"/>
        </a:xfrm>
      </p:grpSpPr>
      <p:sp>
        <p:nvSpPr>
          <p:cNvPr id="184" name="Shape 184"/>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185" name="Shape 185"/>
          <p:cNvSpPr txBox="1"/>
          <p:nvPr>
            <p:ph idx="1" type="body"/>
          </p:nvPr>
        </p:nvSpPr>
        <p:spPr>
          <a:xfrm>
            <a:off y="4343400" x="685800"/>
            <a:ext cy="4114800" cx="5486399"/>
          </a:xfrm>
          <a:prstGeom prst="rect">
            <a:avLst/>
          </a:prstGeom>
        </p:spPr>
        <p:txBody>
          <a:bodyPr bIns="91425" rIns="91425" lIns="91425" tIns="91425" anchor="t" anchorCtr="0">
            <a:noAutofit/>
          </a:bodyPr>
          <a:lstStyle/>
          <a:p>
            <a:pPr>
              <a:spcBef>
                <a:spcPts val="0"/>
              </a:spcBef>
              <a:buNone/>
            </a:pPr>
            <a:r>
              <a:rPr sz="1400" lang="en"/>
              <a:t>Show them the demo code, then run it and show what gets printed to the console. Don’t go too much into the way == works on primitives and objects because the following slides show the difference in a diagram. So just tell them to notice how in the demo == works differently and then move on to the slides that explain this.</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94" name="Shape 194"/>
        <p:cNvGrpSpPr/>
        <p:nvPr/>
      </p:nvGrpSpPr>
      <p:grpSpPr>
        <a:xfrm>
          <a:off y="0" x="0"/>
          <a:ext cy="0" cx="0"/>
          <a:chOff y="0" x="0"/>
          <a:chExt cy="0" cx="0"/>
        </a:xfrm>
      </p:grpSpPr>
      <p:sp>
        <p:nvSpPr>
          <p:cNvPr id="195" name="Shape 195"/>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196" name="Shape 196"/>
          <p:cNvSpPr txBox="1"/>
          <p:nvPr>
            <p:ph idx="1" type="body"/>
          </p:nvPr>
        </p:nvSpPr>
        <p:spPr>
          <a:xfrm>
            <a:off y="4343400" x="685800"/>
            <a:ext cy="4114800" cx="5486399"/>
          </a:xfrm>
          <a:prstGeom prst="rect">
            <a:avLst/>
          </a:prstGeom>
        </p:spPr>
        <p:txBody>
          <a:bodyPr bIns="91425" rIns="91425" lIns="91425" tIns="91425" anchor="t" anchorCtr="0">
            <a:noAutofit/>
          </a:bodyPr>
          <a:lstStyle/>
          <a:p>
            <a:pPr>
              <a:spcBef>
                <a:spcPts val="0"/>
              </a:spcBef>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47" name="Shape 47"/>
        <p:cNvGrpSpPr/>
        <p:nvPr/>
      </p:nvGrpSpPr>
      <p:grpSpPr>
        <a:xfrm>
          <a:off y="0" x="0"/>
          <a:ext cy="0" cx="0"/>
          <a:chOff y="0" x="0"/>
          <a:chExt cy="0" cx="0"/>
        </a:xfrm>
      </p:grpSpPr>
      <p:sp>
        <p:nvSpPr>
          <p:cNvPr id="48" name="Shape 48"/>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49" name="Shape 49"/>
          <p:cNvSpPr txBox="1"/>
          <p:nvPr>
            <p:ph idx="1" type="body"/>
          </p:nvPr>
        </p:nvSpPr>
        <p:spPr>
          <a:xfrm>
            <a:off y="4343400" x="685800"/>
            <a:ext cy="4114800" cx="5486399"/>
          </a:xfrm>
          <a:prstGeom prst="rect">
            <a:avLst/>
          </a:prstGeom>
        </p:spPr>
        <p:txBody>
          <a:bodyPr bIns="91425" rIns="91425" lIns="91425" tIns="91425" anchor="t" anchorCtr="0">
            <a:noAutofit/>
          </a:bodyPr>
          <a:lstStyle/>
          <a:p>
            <a:pPr>
              <a:spcBef>
                <a:spcPts val="0"/>
              </a:spcBef>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20" name="Shape 220"/>
        <p:cNvGrpSpPr/>
        <p:nvPr/>
      </p:nvGrpSpPr>
      <p:grpSpPr>
        <a:xfrm>
          <a:off y="0" x="0"/>
          <a:ext cy="0" cx="0"/>
          <a:chOff y="0" x="0"/>
          <a:chExt cy="0" cx="0"/>
        </a:xfrm>
      </p:grpSpPr>
      <p:sp>
        <p:nvSpPr>
          <p:cNvPr id="221" name="Shape 221"/>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222" name="Shape 222"/>
          <p:cNvSpPr txBox="1"/>
          <p:nvPr>
            <p:ph idx="1" type="body"/>
          </p:nvPr>
        </p:nvSpPr>
        <p:spPr>
          <a:xfrm>
            <a:off y="4343400" x="685800"/>
            <a:ext cy="4114800" cx="5486399"/>
          </a:xfrm>
          <a:prstGeom prst="rect">
            <a:avLst/>
          </a:prstGeom>
        </p:spPr>
        <p:txBody>
          <a:bodyPr bIns="91425" rIns="91425" lIns="91425" tIns="91425" anchor="t" anchorCtr="0">
            <a:noAutofit/>
          </a:bodyPr>
          <a:lstStyle/>
          <a:p>
            <a:pPr>
              <a:spcBef>
                <a:spcPts val="0"/>
              </a:spcBef>
              <a:buNone/>
            </a:pPr>
            <a:r>
              <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33" name="Shape 233"/>
        <p:cNvGrpSpPr/>
        <p:nvPr/>
      </p:nvGrpSpPr>
      <p:grpSpPr>
        <a:xfrm>
          <a:off y="0" x="0"/>
          <a:ext cy="0" cx="0"/>
          <a:chOff y="0" x="0"/>
          <a:chExt cy="0" cx="0"/>
        </a:xfrm>
      </p:grpSpPr>
      <p:sp>
        <p:nvSpPr>
          <p:cNvPr id="234" name="Shape 234"/>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235" name="Shape 235"/>
          <p:cNvSpPr txBox="1"/>
          <p:nvPr>
            <p:ph idx="1" type="body"/>
          </p:nvPr>
        </p:nvSpPr>
        <p:spPr>
          <a:xfrm>
            <a:off y="4343400" x="685800"/>
            <a:ext cy="4114800" cx="5486399"/>
          </a:xfrm>
          <a:prstGeom prst="rect">
            <a:avLst/>
          </a:prstGeom>
        </p:spPr>
        <p:txBody>
          <a:bodyPr bIns="91425" rIns="91425" lIns="91425" tIns="91425" anchor="t" anchorCtr="0">
            <a:noAutofit/>
          </a:bodyPr>
          <a:lstStyle/>
          <a:p>
            <a:pPr rtl="0" lvl="0" indent="0" marL="0">
              <a:spcBef>
                <a:spcPts val="0"/>
              </a:spcBef>
              <a:buClr>
                <a:schemeClr val="dk1"/>
              </a:buClr>
              <a:buSzPct val="78571"/>
              <a:buFont typeface="Arial"/>
              <a:buNone/>
            </a:pPr>
            <a:r>
              <a:rPr sz="1400" lang="en"/>
              <a:t>Explain that the values contained are “references” or memory addresses, so  </a:t>
            </a:r>
            <a:r>
              <a:rPr b="1" sz="1400" lang="en">
                <a:solidFill>
                  <a:srgbClr val="1155CC"/>
                </a:solidFill>
                <a:latin typeface="Courier New"/>
                <a:ea typeface="Courier New"/>
                <a:cs typeface="Courier New"/>
                <a:sym typeface="Courier New"/>
              </a:rPr>
              <a:t>Animal@0x36 == Animal@0x84 </a:t>
            </a:r>
            <a:r>
              <a:rPr sz="1400" lang="en">
                <a:solidFill>
                  <a:schemeClr val="dk1"/>
                </a:solidFill>
              </a:rPr>
              <a:t>is false because the address is different but the other is true because they are the same memory address</a:t>
            </a: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46" name="Shape 246"/>
        <p:cNvGrpSpPr/>
        <p:nvPr/>
      </p:nvGrpSpPr>
      <p:grpSpPr>
        <a:xfrm>
          <a:off y="0" x="0"/>
          <a:ext cy="0" cx="0"/>
          <a:chOff y="0" x="0"/>
          <a:chExt cy="0" cx="0"/>
        </a:xfrm>
      </p:grpSpPr>
      <p:sp>
        <p:nvSpPr>
          <p:cNvPr id="247" name="Shape 247"/>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248" name="Shape 248"/>
          <p:cNvSpPr txBox="1"/>
          <p:nvPr>
            <p:ph idx="1" type="body"/>
          </p:nvPr>
        </p:nvSpPr>
        <p:spPr>
          <a:xfrm>
            <a:off y="4343400" x="685800"/>
            <a:ext cy="4114800" cx="5486399"/>
          </a:xfrm>
          <a:prstGeom prst="rect">
            <a:avLst/>
          </a:prstGeom>
        </p:spPr>
        <p:txBody>
          <a:bodyPr bIns="91425" rIns="91425" lIns="91425" tIns="91425" anchor="t" anchorCtr="0">
            <a:noAutofit/>
          </a:bodyPr>
          <a:lstStyle/>
          <a:p>
            <a:pPr rtl="0" lvl="0" indent="-317500" marL="457200">
              <a:spcBef>
                <a:spcPts val="600"/>
              </a:spcBef>
              <a:buClr>
                <a:schemeClr val="dk1"/>
              </a:buClr>
              <a:buSzPct val="100000"/>
              <a:buFont typeface="Arial"/>
              <a:buChar char="●"/>
            </a:pPr>
            <a:r>
              <a:rPr sz="1400" lang="en">
                <a:solidFill>
                  <a:schemeClr val="dk1"/>
                </a:solidFill>
              </a:rPr>
              <a:t>Explain that all Objects (Strings included) have a default value of null, while primitive types have other default values:</a:t>
            </a:r>
          </a:p>
          <a:p>
            <a:pPr rtl="0" lvl="0" indent="-317500" marL="457200">
              <a:spcBef>
                <a:spcPts val="600"/>
              </a:spcBef>
              <a:buClr>
                <a:schemeClr val="dk1"/>
              </a:buClr>
              <a:buSzPct val="100000"/>
              <a:buFont typeface="Arial"/>
              <a:buChar char="●"/>
            </a:pPr>
            <a:r>
              <a:rPr sz="1400" lang="en">
                <a:solidFill>
                  <a:schemeClr val="dk1"/>
                </a:solidFill>
              </a:rPr>
              <a:t>Note that this is mainly for fields and not local variables (You’ll get a compiler warning if don’t initialize a local variable, and sometimes an error if Java is clever enough)</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53" name="Shape 253"/>
        <p:cNvGrpSpPr/>
        <p:nvPr/>
      </p:nvGrpSpPr>
      <p:grpSpPr>
        <a:xfrm>
          <a:off y="0" x="0"/>
          <a:ext cy="0" cx="0"/>
          <a:chOff y="0" x="0"/>
          <a:chExt cy="0" cx="0"/>
        </a:xfrm>
      </p:grpSpPr>
      <p:sp>
        <p:nvSpPr>
          <p:cNvPr id="254" name="Shape 254"/>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255" name="Shape 255"/>
          <p:cNvSpPr txBox="1"/>
          <p:nvPr>
            <p:ph idx="1" type="body"/>
          </p:nvPr>
        </p:nvSpPr>
        <p:spPr>
          <a:xfrm>
            <a:off y="4343400" x="685800"/>
            <a:ext cy="4114800" cx="5486399"/>
          </a:xfrm>
          <a:prstGeom prst="rect">
            <a:avLst/>
          </a:prstGeom>
        </p:spPr>
        <p:txBody>
          <a:bodyPr bIns="91425" rIns="91425" lIns="91425" tIns="91425" anchor="t" anchorCtr="0">
            <a:noAutofit/>
          </a:bodyPr>
          <a:lstStyle/>
          <a:p>
            <a:pPr rtl="0">
              <a:spcBef>
                <a:spcPts val="0"/>
              </a:spcBef>
              <a:buNone/>
            </a:pPr>
            <a:r>
              <a:rPr sz="1400" lang="en"/>
              <a:t>We don’t want to get too much into wrapper classes at this point because it’s a pretty strange concept for people just picking up Java and it’s not very important early on. This is mainly to let them know that</a:t>
            </a:r>
          </a:p>
          <a:p>
            <a:pPr rtl="0" lvl="0" indent="-317500" marL="457200">
              <a:spcBef>
                <a:spcPts val="0"/>
              </a:spcBef>
              <a:buClr>
                <a:srgbClr val="000000"/>
              </a:buClr>
              <a:buSzPct val="100000"/>
              <a:buFont typeface="Arial"/>
              <a:buAutoNum type="alphaUcPeriod"/>
            </a:pPr>
            <a:r>
              <a:rPr sz="1400" lang="en"/>
              <a:t>primitive types cannot have methods, and</a:t>
            </a:r>
          </a:p>
          <a:p>
            <a:pPr rtl="0" lvl="0" indent="-317500" marL="457200">
              <a:spcBef>
                <a:spcPts val="0"/>
              </a:spcBef>
              <a:buClr>
                <a:srgbClr val="000000"/>
              </a:buClr>
              <a:buSzPct val="100000"/>
              <a:buFont typeface="Arial"/>
              <a:buAutoNum type="alphaUcPeriod"/>
            </a:pPr>
            <a:r>
              <a:rPr sz="1400" lang="en"/>
              <a:t>each primitive type has a related wrapper class with useful methods</a:t>
            </a:r>
          </a:p>
          <a:p>
            <a:pPr rtl="0">
              <a:spcBef>
                <a:spcPts val="0"/>
              </a:spcBef>
              <a:buNone/>
            </a:pPr>
            <a:r>
              <a:t/>
            </a:r>
            <a:endParaRPr sz="1400"/>
          </a:p>
          <a:p>
            <a:pPr rtl="0">
              <a:spcBef>
                <a:spcPts val="0"/>
              </a:spcBef>
              <a:buNone/>
            </a:pPr>
            <a:r>
              <a:rPr sz="1400" lang="en"/>
              <a:t>Don’t talk about casting between primitives and their wrappers or about equality of wrapped primitives, just treat these classes as if they were a collection of static methods related to the primitives.</a:t>
            </a:r>
          </a:p>
          <a:p>
            <a:pPr rtl="0">
              <a:spcBef>
                <a:spcPts val="0"/>
              </a:spcBef>
              <a:buNone/>
            </a:pPr>
            <a:r>
              <a:t/>
            </a:r>
            <a:endParaRPr sz="1400"/>
          </a:p>
          <a:p>
            <a:pPr lvl="0">
              <a:spcBef>
                <a:spcPts val="0"/>
              </a:spcBef>
              <a:buNone/>
            </a:pPr>
            <a:r>
              <a:rPr sz="1400" lang="en"/>
              <a:t>It can be nice to mention that the method they saw earlier</a:t>
            </a:r>
            <a:r>
              <a:rPr sz="1400" lang="en">
                <a:latin typeface="Courier New"/>
                <a:ea typeface="Courier New"/>
                <a:cs typeface="Courier New"/>
                <a:sym typeface="Courier New"/>
              </a:rPr>
              <a:t> </a:t>
            </a:r>
            <a:r>
              <a:rPr b="1" sz="1400" lang="en">
                <a:solidFill>
                  <a:srgbClr val="1155CC"/>
                </a:solidFill>
                <a:latin typeface="Courier New"/>
                <a:ea typeface="Courier New"/>
                <a:cs typeface="Courier New"/>
                <a:sym typeface="Courier New"/>
              </a:rPr>
              <a:t>Double.parseDouble(str)</a:t>
            </a:r>
            <a:r>
              <a:rPr b="1" sz="1400" lang="en">
                <a:solidFill>
                  <a:srgbClr val="1155CC"/>
                </a:solidFill>
              </a:rPr>
              <a:t> </a:t>
            </a:r>
            <a:r>
              <a:rPr sz="1400" lang="en"/>
              <a:t>comes from the Double wrapper class, and that </a:t>
            </a:r>
            <a:r>
              <a:rPr b="1" sz="1400" lang="en">
                <a:solidFill>
                  <a:srgbClr val="1155CC"/>
                </a:solidFill>
                <a:latin typeface="Courier New"/>
                <a:ea typeface="Courier New"/>
                <a:cs typeface="Courier New"/>
                <a:sym typeface="Courier New"/>
              </a:rPr>
              <a:t>Integer.parseInt</a:t>
            </a:r>
            <a:r>
              <a:rPr sz="1400" lang="en"/>
              <a:t> is a similar useful one. </a:t>
            </a:r>
            <a:r>
              <a:rPr b="1" sz="1400" lang="en">
                <a:solidFill>
                  <a:srgbClr val="1155CC"/>
                </a:solidFill>
                <a:latin typeface="Courier New"/>
                <a:ea typeface="Courier New"/>
                <a:cs typeface="Courier New"/>
                <a:sym typeface="Courier New"/>
              </a:rPr>
              <a:t>Integer.MAX_VALUE</a:t>
            </a:r>
            <a:r>
              <a:rPr sz="1400" lang="en"/>
              <a:t> and </a:t>
            </a:r>
            <a:r>
              <a:rPr b="1" sz="1400" lang="en">
                <a:solidFill>
                  <a:srgbClr val="1155CC"/>
                </a:solidFill>
                <a:latin typeface="Courier New"/>
                <a:ea typeface="Courier New"/>
                <a:cs typeface="Courier New"/>
                <a:sym typeface="Courier New"/>
              </a:rPr>
              <a:t>Integer.MIN_VALUE</a:t>
            </a:r>
            <a:r>
              <a:rPr sz="1400" lang="en"/>
              <a:t> can also be useful.</a:t>
            </a: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60" name="Shape 260"/>
        <p:cNvGrpSpPr/>
        <p:nvPr/>
      </p:nvGrpSpPr>
      <p:grpSpPr>
        <a:xfrm>
          <a:off y="0" x="0"/>
          <a:ext cy="0" cx="0"/>
          <a:chOff y="0" x="0"/>
          <a:chExt cy="0" cx="0"/>
        </a:xfrm>
      </p:grpSpPr>
      <p:sp>
        <p:nvSpPr>
          <p:cNvPr id="261" name="Shape 261"/>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262" name="Shape 262"/>
          <p:cNvSpPr txBox="1"/>
          <p:nvPr>
            <p:ph idx="1" type="body"/>
          </p:nvPr>
        </p:nvSpPr>
        <p:spPr>
          <a:xfrm>
            <a:off y="4343400" x="685800"/>
            <a:ext cy="4114800" cx="5486399"/>
          </a:xfrm>
          <a:prstGeom prst="rect">
            <a:avLst/>
          </a:prstGeom>
        </p:spPr>
        <p:txBody>
          <a:bodyPr bIns="91425" rIns="91425" lIns="91425" tIns="91425" anchor="t" anchorCtr="0">
            <a:noAutofit/>
          </a:bodyPr>
          <a:lstStyle/>
          <a:p>
            <a:pPr rtl="0" lvl="0">
              <a:spcBef>
                <a:spcPts val="600"/>
              </a:spcBef>
              <a:buNone/>
            </a:pPr>
            <a:r>
              <a:rPr sz="1400" lang="en">
                <a:solidFill>
                  <a:schemeClr val="dk1"/>
                </a:solidFill>
              </a:rPr>
              <a:t>Run demo 6, making sure students can see the code AND the console output. Other notes that you should mention if possible:</a:t>
            </a:r>
          </a:p>
          <a:p>
            <a:pPr rtl="0" lvl="0" indent="-317500" marL="457200">
              <a:spcBef>
                <a:spcPts val="480"/>
              </a:spcBef>
              <a:buClr>
                <a:schemeClr val="dk1"/>
              </a:buClr>
              <a:buSzPct val="100000"/>
              <a:buFont typeface="Arial"/>
              <a:buChar char="●"/>
            </a:pPr>
            <a:r>
              <a:rPr sz="1400" lang="en">
                <a:solidFill>
                  <a:schemeClr val="dk1"/>
                </a:solidFill>
              </a:rPr>
              <a:t>Any character can be declared as a character with single quotes or used in a string</a:t>
            </a:r>
          </a:p>
          <a:p>
            <a:pPr rtl="0" lvl="0" indent="-317500" marL="457200">
              <a:spcBef>
                <a:spcPts val="480"/>
              </a:spcBef>
              <a:buClr>
                <a:schemeClr val="dk1"/>
              </a:buClr>
              <a:buSzPct val="100000"/>
              <a:buFont typeface="Arial"/>
              <a:buChar char="●"/>
            </a:pPr>
            <a:r>
              <a:rPr sz="1400" lang="en">
                <a:solidFill>
                  <a:schemeClr val="dk1"/>
                </a:solidFill>
              </a:rPr>
              <a:t>escaping ‘ only necessary in a String, and escaping “ only necessary in a char</a:t>
            </a:r>
          </a:p>
          <a:p>
            <a:pPr rtl="0" lvl="0" indent="-317500" marL="457200">
              <a:spcBef>
                <a:spcPts val="480"/>
              </a:spcBef>
              <a:buClr>
                <a:schemeClr val="dk1"/>
              </a:buClr>
              <a:buSzPct val="100000"/>
              <a:buFont typeface="Arial"/>
              <a:buChar char="●"/>
            </a:pPr>
            <a:r>
              <a:rPr sz="1400" lang="en">
                <a:solidFill>
                  <a:schemeClr val="dk1"/>
                </a:solidFill>
              </a:rPr>
              <a:t>int codes of chars are sequential over letters and numbers</a:t>
            </a:r>
          </a:p>
          <a:p>
            <a:pPr rtl="0" lvl="0" indent="-317500" marL="457200">
              <a:spcBef>
                <a:spcPts val="480"/>
              </a:spcBef>
              <a:buClr>
                <a:schemeClr val="dk1"/>
              </a:buClr>
              <a:buSzPct val="100000"/>
              <a:buFont typeface="Arial"/>
              <a:buChar char="●"/>
            </a:pPr>
            <a:r>
              <a:rPr sz="1400" lang="en">
                <a:solidFill>
                  <a:schemeClr val="dk1"/>
                </a:solidFill>
              </a:rPr>
              <a:t>int characters do NOT have the same int code (for example, the int value of char '3' is 51, not 3)</a:t>
            </a:r>
          </a:p>
          <a:p>
            <a:pPr rtl="0" lvl="0" indent="-317500" marL="457200">
              <a:spcBef>
                <a:spcPts val="480"/>
              </a:spcBef>
              <a:buClr>
                <a:schemeClr val="dk1"/>
              </a:buClr>
              <a:buSzPct val="100000"/>
              <a:buFont typeface="Arial"/>
              <a:buChar char="●"/>
            </a:pPr>
            <a:r>
              <a:rPr sz="1400" lang="en">
                <a:solidFill>
                  <a:schemeClr val="dk1"/>
                </a:solidFill>
              </a:rPr>
              <a:t>using &lt;, &gt;, &lt;=, &gt;=, ==, and != works on chars by casting them to ints</a:t>
            </a:r>
          </a:p>
          <a:p>
            <a:pPr rtl="0" lvl="0" indent="-317500" marL="457200">
              <a:spcBef>
                <a:spcPts val="480"/>
              </a:spcBef>
              <a:buClr>
                <a:schemeClr val="dk1"/>
              </a:buClr>
              <a:buSzPct val="100000"/>
              <a:buFont typeface="Arial"/>
              <a:buChar char="●"/>
            </a:pPr>
            <a:r>
              <a:rPr sz="1400" lang="en">
                <a:solidFill>
                  <a:schemeClr val="dk1"/>
                </a:solidFill>
              </a:rPr>
              <a:t>They should try to find methods in class Character rather than use comparison operators on chars because those methods are usually more robust</a:t>
            </a: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67" name="Shape 267"/>
        <p:cNvGrpSpPr/>
        <p:nvPr/>
      </p:nvGrpSpPr>
      <p:grpSpPr>
        <a:xfrm>
          <a:off y="0" x="0"/>
          <a:ext cy="0" cx="0"/>
          <a:chOff y="0" x="0"/>
          <a:chExt cy="0" cx="0"/>
        </a:xfrm>
      </p:grpSpPr>
      <p:sp>
        <p:nvSpPr>
          <p:cNvPr id="268" name="Shape 268"/>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269" name="Shape 269"/>
          <p:cNvSpPr txBox="1"/>
          <p:nvPr>
            <p:ph idx="1" type="body"/>
          </p:nvPr>
        </p:nvSpPr>
        <p:spPr>
          <a:xfrm>
            <a:off y="4343400" x="685800"/>
            <a:ext cy="4114800" cx="5486399"/>
          </a:xfrm>
          <a:prstGeom prst="rect">
            <a:avLst/>
          </a:prstGeom>
        </p:spPr>
        <p:txBody>
          <a:bodyPr bIns="91425" rIns="91425" lIns="91425" tIns="91425" anchor="t" anchorCtr="0">
            <a:noAutofit/>
          </a:bodyPr>
          <a:lstStyle/>
          <a:p>
            <a:pPr>
              <a:spcBef>
                <a:spcPts val="0"/>
              </a:spcBef>
              <a:buNone/>
            </a:pPr>
            <a:r>
              <a:rPr sz="1400" lang="en"/>
              <a:t>The next slides go into more detail on this, so this slide should be q</a:t>
            </a:r>
            <a:r>
              <a:rPr lang="en"/>
              <a:t>uick.</a:t>
            </a: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89" name="Shape 289"/>
        <p:cNvGrpSpPr/>
        <p:nvPr/>
      </p:nvGrpSpPr>
      <p:grpSpPr>
        <a:xfrm>
          <a:off y="0" x="0"/>
          <a:ext cy="0" cx="0"/>
          <a:chOff y="0" x="0"/>
          <a:chExt cy="0" cx="0"/>
        </a:xfrm>
      </p:grpSpPr>
      <p:sp>
        <p:nvSpPr>
          <p:cNvPr id="290" name="Shape 290"/>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291" name="Shape 291"/>
          <p:cNvSpPr txBox="1"/>
          <p:nvPr>
            <p:ph idx="1" type="body"/>
          </p:nvPr>
        </p:nvSpPr>
        <p:spPr>
          <a:xfrm>
            <a:off y="4343400" x="685800"/>
            <a:ext cy="4114800" cx="5486399"/>
          </a:xfrm>
          <a:prstGeom prst="rect">
            <a:avLst/>
          </a:prstGeom>
        </p:spPr>
        <p:txBody>
          <a:bodyPr bIns="91425" rIns="91425" lIns="91425" tIns="91425" anchor="t" anchorCtr="0">
            <a:noAutofit/>
          </a:bodyPr>
          <a:lstStyle/>
          <a:p>
            <a:pPr>
              <a:spcBef>
                <a:spcPts val="0"/>
              </a:spcBef>
              <a:buNone/>
            </a:pPr>
            <a:r>
              <a:t/>
            </a: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96" name="Shape 296"/>
        <p:cNvGrpSpPr/>
        <p:nvPr/>
      </p:nvGrpSpPr>
      <p:grpSpPr>
        <a:xfrm>
          <a:off y="0" x="0"/>
          <a:ext cy="0" cx="0"/>
          <a:chOff y="0" x="0"/>
          <a:chExt cy="0" cx="0"/>
        </a:xfrm>
      </p:grpSpPr>
      <p:sp>
        <p:nvSpPr>
          <p:cNvPr id="297" name="Shape 297"/>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298" name="Shape 298"/>
          <p:cNvSpPr txBox="1"/>
          <p:nvPr>
            <p:ph idx="1" type="body"/>
          </p:nvPr>
        </p:nvSpPr>
        <p:spPr>
          <a:xfrm>
            <a:off y="4343400" x="685800"/>
            <a:ext cy="4114800" cx="5486399"/>
          </a:xfrm>
          <a:prstGeom prst="rect">
            <a:avLst/>
          </a:prstGeom>
        </p:spPr>
        <p:txBody>
          <a:bodyPr bIns="91425" rIns="91425" lIns="91425" tIns="91425" anchor="t" anchorCtr="0">
            <a:noAutofit/>
          </a:bodyPr>
          <a:lstStyle/>
          <a:p>
            <a:pPr>
              <a:spcBef>
                <a:spcPts val="0"/>
              </a:spcBef>
              <a:buNone/>
            </a:pPr>
            <a:r>
              <a:t/>
            </a: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09" name="Shape 309"/>
        <p:cNvGrpSpPr/>
        <p:nvPr/>
      </p:nvGrpSpPr>
      <p:grpSpPr>
        <a:xfrm>
          <a:off y="0" x="0"/>
          <a:ext cy="0" cx="0"/>
          <a:chOff y="0" x="0"/>
          <a:chExt cy="0" cx="0"/>
        </a:xfrm>
      </p:grpSpPr>
      <p:sp>
        <p:nvSpPr>
          <p:cNvPr id="310" name="Shape 310"/>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311" name="Shape 311"/>
          <p:cNvSpPr txBox="1"/>
          <p:nvPr>
            <p:ph idx="1" type="body"/>
          </p:nvPr>
        </p:nvSpPr>
        <p:spPr>
          <a:xfrm>
            <a:off y="4343400" x="685800"/>
            <a:ext cy="4114800" cx="5486399"/>
          </a:xfrm>
          <a:prstGeom prst="rect">
            <a:avLst/>
          </a:prstGeom>
        </p:spPr>
        <p:txBody>
          <a:bodyPr bIns="91425" rIns="91425" lIns="91425" tIns="91425" anchor="t" anchorCtr="0">
            <a:noAutofit/>
          </a:bodyPr>
          <a:lstStyle/>
          <a:p>
            <a:pPr>
              <a:spcBef>
                <a:spcPts val="0"/>
              </a:spcBef>
              <a:buNone/>
            </a:pPr>
            <a:r>
              <a:t/>
            </a: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25" name="Shape 325"/>
        <p:cNvGrpSpPr/>
        <p:nvPr/>
      </p:nvGrpSpPr>
      <p:grpSpPr>
        <a:xfrm>
          <a:off y="0" x="0"/>
          <a:ext cy="0" cx="0"/>
          <a:chOff y="0" x="0"/>
          <a:chExt cy="0" cx="0"/>
        </a:xfrm>
      </p:grpSpPr>
      <p:sp>
        <p:nvSpPr>
          <p:cNvPr id="326" name="Shape 326"/>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327" name="Shape 327"/>
          <p:cNvSpPr txBox="1"/>
          <p:nvPr>
            <p:ph idx="1" type="body"/>
          </p:nvPr>
        </p:nvSpPr>
        <p:spPr>
          <a:xfrm>
            <a:off y="4343400" x="685800"/>
            <a:ext cy="4114800" cx="5486399"/>
          </a:xfrm>
          <a:prstGeom prst="rect">
            <a:avLst/>
          </a:prstGeom>
        </p:spPr>
        <p:txBody>
          <a:bodyPr bIns="91425" rIns="91425" lIns="91425" tIns="91425" anchor="t" anchorCtr="0">
            <a:noAutofit/>
          </a:bodyPr>
          <a:lstStyle/>
          <a:p>
            <a:pPr>
              <a:spcBef>
                <a:spcPts val="0"/>
              </a:spcBef>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56" name="Shape 56"/>
        <p:cNvGrpSpPr/>
        <p:nvPr/>
      </p:nvGrpSpPr>
      <p:grpSpPr>
        <a:xfrm>
          <a:off y="0" x="0"/>
          <a:ext cy="0" cx="0"/>
          <a:chOff y="0" x="0"/>
          <a:chExt cy="0" cx="0"/>
        </a:xfrm>
      </p:grpSpPr>
      <p:sp>
        <p:nvSpPr>
          <p:cNvPr id="57" name="Shape 57"/>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58" name="Shape 58"/>
          <p:cNvSpPr txBox="1"/>
          <p:nvPr>
            <p:ph idx="1" type="body"/>
          </p:nvPr>
        </p:nvSpPr>
        <p:spPr>
          <a:xfrm>
            <a:off y="4343400" x="685800"/>
            <a:ext cy="4114800" cx="5486399"/>
          </a:xfrm>
          <a:prstGeom prst="rect">
            <a:avLst/>
          </a:prstGeom>
        </p:spPr>
        <p:txBody>
          <a:bodyPr bIns="91425" rIns="91425" lIns="91425" tIns="91425" anchor="t" anchorCtr="0">
            <a:noAutofit/>
          </a:bodyPr>
          <a:lstStyle/>
          <a:p>
            <a:pPr>
              <a:spcBef>
                <a:spcPts val="0"/>
              </a:spcBef>
              <a:buNone/>
            </a:pPr>
            <a:r>
              <a:t/>
            </a:r>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44" name="Shape 344"/>
        <p:cNvGrpSpPr/>
        <p:nvPr/>
      </p:nvGrpSpPr>
      <p:grpSpPr>
        <a:xfrm>
          <a:off y="0" x="0"/>
          <a:ext cy="0" cx="0"/>
          <a:chOff y="0" x="0"/>
          <a:chExt cy="0" cx="0"/>
        </a:xfrm>
      </p:grpSpPr>
      <p:sp>
        <p:nvSpPr>
          <p:cNvPr id="345" name="Shape 345"/>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346" name="Shape 346"/>
          <p:cNvSpPr txBox="1"/>
          <p:nvPr>
            <p:ph idx="1" type="body"/>
          </p:nvPr>
        </p:nvSpPr>
        <p:spPr>
          <a:xfrm>
            <a:off y="4343400" x="685800"/>
            <a:ext cy="4114800" cx="5486399"/>
          </a:xfrm>
          <a:prstGeom prst="rect">
            <a:avLst/>
          </a:prstGeom>
        </p:spPr>
        <p:txBody>
          <a:bodyPr bIns="91425" rIns="91425" lIns="91425" tIns="91425" anchor="t" anchorCtr="0">
            <a:noAutofit/>
          </a:bodyPr>
          <a:lstStyle/>
          <a:p>
            <a:pPr>
              <a:spcBef>
                <a:spcPts val="0"/>
              </a:spcBef>
              <a:buNone/>
            </a:pPr>
            <a:r>
              <a:t/>
            </a:r>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51" name="Shape 351"/>
        <p:cNvGrpSpPr/>
        <p:nvPr/>
      </p:nvGrpSpPr>
      <p:grpSpPr>
        <a:xfrm>
          <a:off y="0" x="0"/>
          <a:ext cy="0" cx="0"/>
          <a:chOff y="0" x="0"/>
          <a:chExt cy="0" cx="0"/>
        </a:xfrm>
      </p:grpSpPr>
      <p:sp>
        <p:nvSpPr>
          <p:cNvPr id="352" name="Shape 352"/>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353" name="Shape 353"/>
          <p:cNvSpPr txBox="1"/>
          <p:nvPr>
            <p:ph idx="1" type="body"/>
          </p:nvPr>
        </p:nvSpPr>
        <p:spPr>
          <a:xfrm>
            <a:off y="4343400" x="685800"/>
            <a:ext cy="4114800" cx="5486399"/>
          </a:xfrm>
          <a:prstGeom prst="rect">
            <a:avLst/>
          </a:prstGeom>
        </p:spPr>
        <p:txBody>
          <a:bodyPr bIns="91425" rIns="91425" lIns="91425" tIns="91425" anchor="t" anchorCtr="0">
            <a:noAutofit/>
          </a:bodyPr>
          <a:lstStyle/>
          <a:p>
            <a:pPr>
              <a:spcBef>
                <a:spcPts val="0"/>
              </a:spcBef>
              <a:buNone/>
            </a:pPr>
            <a:r>
              <a:t/>
            </a:r>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58" name="Shape 358"/>
        <p:cNvGrpSpPr/>
        <p:nvPr/>
      </p:nvGrpSpPr>
      <p:grpSpPr>
        <a:xfrm>
          <a:off y="0" x="0"/>
          <a:ext cy="0" cx="0"/>
          <a:chOff y="0" x="0"/>
          <a:chExt cy="0" cx="0"/>
        </a:xfrm>
      </p:grpSpPr>
      <p:sp>
        <p:nvSpPr>
          <p:cNvPr id="359" name="Shape 359"/>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360" name="Shape 360"/>
          <p:cNvSpPr txBox="1"/>
          <p:nvPr>
            <p:ph idx="1" type="body"/>
          </p:nvPr>
        </p:nvSpPr>
        <p:spPr>
          <a:xfrm>
            <a:off y="4343400" x="685800"/>
            <a:ext cy="4114800" cx="5486399"/>
          </a:xfrm>
          <a:prstGeom prst="rect">
            <a:avLst/>
          </a:prstGeom>
        </p:spPr>
        <p:txBody>
          <a:bodyPr bIns="91425" rIns="91425" lIns="91425" tIns="91425" anchor="t" anchorCtr="0">
            <a:noAutofit/>
          </a:bodyPr>
          <a:lstStyle/>
          <a:p>
            <a:pPr>
              <a:spcBef>
                <a:spcPts val="0"/>
              </a:spcBef>
              <a:buNone/>
            </a:pPr>
            <a:r>
              <a:t/>
            </a:r>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64" name="Shape 364"/>
        <p:cNvGrpSpPr/>
        <p:nvPr/>
      </p:nvGrpSpPr>
      <p:grpSpPr>
        <a:xfrm>
          <a:off y="0" x="0"/>
          <a:ext cy="0" cx="0"/>
          <a:chOff y="0" x="0"/>
          <a:chExt cy="0" cx="0"/>
        </a:xfrm>
      </p:grpSpPr>
      <p:sp>
        <p:nvSpPr>
          <p:cNvPr id="365" name="Shape 365"/>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366" name="Shape 366"/>
          <p:cNvSpPr txBox="1"/>
          <p:nvPr>
            <p:ph idx="1" type="body"/>
          </p:nvPr>
        </p:nvSpPr>
        <p:spPr>
          <a:xfrm>
            <a:off y="4343400" x="685800"/>
            <a:ext cy="4114800" cx="5486399"/>
          </a:xfrm>
          <a:prstGeom prst="rect">
            <a:avLst/>
          </a:prstGeom>
        </p:spPr>
        <p:txBody>
          <a:bodyPr bIns="91425" rIns="91425" lIns="91425" tIns="91425" anchor="t" anchorCtr="0">
            <a:noAutofit/>
          </a:bodyPr>
          <a:lstStyle/>
          <a:p>
            <a:pPr>
              <a:spcBef>
                <a:spcPts val="0"/>
              </a:spcBef>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63" name="Shape 63"/>
        <p:cNvGrpSpPr/>
        <p:nvPr/>
      </p:nvGrpSpPr>
      <p:grpSpPr>
        <a:xfrm>
          <a:off y="0" x="0"/>
          <a:ext cy="0" cx="0"/>
          <a:chOff y="0" x="0"/>
          <a:chExt cy="0" cx="0"/>
        </a:xfrm>
      </p:grpSpPr>
      <p:sp>
        <p:nvSpPr>
          <p:cNvPr id="64" name="Shape 64"/>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65" name="Shape 65"/>
          <p:cNvSpPr txBox="1"/>
          <p:nvPr>
            <p:ph idx="1" type="body"/>
          </p:nvPr>
        </p:nvSpPr>
        <p:spPr>
          <a:xfrm>
            <a:off y="4343400" x="685800"/>
            <a:ext cy="4114800" cx="5486399"/>
          </a:xfrm>
          <a:prstGeom prst="rect">
            <a:avLst/>
          </a:prstGeom>
        </p:spPr>
        <p:txBody>
          <a:bodyPr bIns="91425" rIns="91425" lIns="91425" tIns="91425" anchor="t" anchorCtr="0">
            <a:noAutofit/>
          </a:bodyPr>
          <a:lstStyle/>
          <a:p>
            <a:pPr rtl="0" lvl="0">
              <a:spcBef>
                <a:spcPts val="0"/>
              </a:spcBef>
              <a:buNone/>
            </a:pPr>
            <a:r>
              <a:rPr sz="1400" lang="en">
                <a:solidFill>
                  <a:schemeClr val="dk1"/>
                </a:solidFill>
              </a:rPr>
              <a:t>Run through demo 2, getting student input if possible. It’s fairly straightforward, just make sure they know that args is an array and that you can check the length with the length property and get elements using []. Also briefly mention that you can concatenate Strings with the + operator, but don’t elaborate on this (it comes up later in the slides).</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71" name="Shape 71"/>
        <p:cNvGrpSpPr/>
        <p:nvPr/>
      </p:nvGrpSpPr>
      <p:grpSpPr>
        <a:xfrm>
          <a:off y="0" x="0"/>
          <a:ext cy="0" cx="0"/>
          <a:chOff y="0" x="0"/>
          <a:chExt cy="0" cx="0"/>
        </a:xfrm>
      </p:grpSpPr>
      <p:sp>
        <p:nvSpPr>
          <p:cNvPr id="72" name="Shape 72"/>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73" name="Shape 73"/>
          <p:cNvSpPr txBox="1"/>
          <p:nvPr>
            <p:ph idx="1" type="body"/>
          </p:nvPr>
        </p:nvSpPr>
        <p:spPr>
          <a:xfrm>
            <a:off y="4343400" x="685800"/>
            <a:ext cy="4114800" cx="5486399"/>
          </a:xfrm>
          <a:prstGeom prst="rect">
            <a:avLst/>
          </a:prstGeom>
        </p:spPr>
        <p:txBody>
          <a:bodyPr bIns="91425" rIns="91425" lIns="91425" tIns="91425" anchor="t" anchorCtr="0">
            <a:noAutofit/>
          </a:bodyPr>
          <a:lstStyle/>
          <a:p>
            <a:pPr>
              <a:spcBef>
                <a:spcPts val="0"/>
              </a:spcBef>
              <a:buNone/>
            </a:pPr>
            <a:r>
              <a:rPr sz="1400" lang="en"/>
              <a:t>Run the program you just wrote and make sure to show them the console output. You can mention that using System.out.println and console output is helpful for debugging.</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78" name="Shape 78"/>
        <p:cNvGrpSpPr/>
        <p:nvPr/>
      </p:nvGrpSpPr>
      <p:grpSpPr>
        <a:xfrm>
          <a:off y="0" x="0"/>
          <a:ext cy="0" cx="0"/>
          <a:chOff y="0" x="0"/>
          <a:chExt cy="0" cx="0"/>
        </a:xfrm>
      </p:grpSpPr>
      <p:sp>
        <p:nvSpPr>
          <p:cNvPr id="79" name="Shape 79"/>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80" name="Shape 80"/>
          <p:cNvSpPr txBox="1"/>
          <p:nvPr>
            <p:ph idx="1" type="body"/>
          </p:nvPr>
        </p:nvSpPr>
        <p:spPr>
          <a:xfrm>
            <a:off y="4343400" x="685800"/>
            <a:ext cy="4114800" cx="5486399"/>
          </a:xfrm>
          <a:prstGeom prst="rect">
            <a:avLst/>
          </a:prstGeom>
        </p:spPr>
        <p:txBody>
          <a:bodyPr bIns="91425" rIns="91425" lIns="91425" tIns="91425" anchor="t" anchorCtr="0">
            <a:noAutofit/>
          </a:bodyPr>
          <a:lstStyle/>
          <a:p>
            <a:pPr rtl="0" lvl="0" indent="-317500" marL="457200">
              <a:spcBef>
                <a:spcPts val="600"/>
              </a:spcBef>
              <a:buClr>
                <a:schemeClr val="dk1"/>
              </a:buClr>
              <a:buSzPct val="100000"/>
              <a:buFont typeface="Arial"/>
              <a:buChar char="●"/>
            </a:pPr>
            <a:r>
              <a:rPr sz="1400" lang="en">
                <a:solidFill>
                  <a:schemeClr val="dk1"/>
                </a:solidFill>
              </a:rPr>
              <a:t>Give them a few minutes to work on this.</a:t>
            </a:r>
          </a:p>
          <a:p>
            <a:pPr rtl="0" lvl="0" indent="-317500" marL="457200">
              <a:spcBef>
                <a:spcPts val="600"/>
              </a:spcBef>
              <a:buClr>
                <a:schemeClr val="dk1"/>
              </a:buClr>
              <a:buSzPct val="100000"/>
              <a:buFont typeface="Arial"/>
              <a:buChar char="●"/>
            </a:pPr>
            <a:r>
              <a:rPr sz="1400" lang="en">
                <a:solidFill>
                  <a:schemeClr val="dk1"/>
                </a:solidFill>
              </a:rPr>
              <a:t>The best way to handle bad input (not doubles) is with exceptions and they haven’t learned those yet so just tell them to just assume that all arguments are valid doubles.</a:t>
            </a:r>
          </a:p>
          <a:p>
            <a:pPr rtl="0" lvl="0" indent="-317500" marL="457200">
              <a:spcBef>
                <a:spcPts val="600"/>
              </a:spcBef>
              <a:buClr>
                <a:schemeClr val="dk1"/>
              </a:buClr>
              <a:buSzPct val="100000"/>
              <a:buFont typeface="Arial"/>
              <a:buChar char="●"/>
            </a:pPr>
            <a:r>
              <a:rPr sz="1400" lang="en">
                <a:solidFill>
                  <a:schemeClr val="dk1"/>
                </a:solidFill>
              </a:rPr>
              <a:t>Then walk students through the solution, asking for input along the way.</a:t>
            </a:r>
          </a:p>
          <a:p>
            <a:pPr rtl="0">
              <a:spcBef>
                <a:spcPts val="600"/>
              </a:spcBef>
              <a:buNone/>
            </a:pPr>
            <a:r>
              <a:rPr sz="1400" lang="en">
                <a:solidFill>
                  <a:schemeClr val="dk1"/>
                </a:solidFill>
              </a:rPr>
              <a:t>Solution:</a:t>
            </a:r>
          </a:p>
          <a:p>
            <a:pPr rtl="0" lvl="0">
              <a:spcBef>
                <a:spcPts val="600"/>
              </a:spcBef>
              <a:buClr>
                <a:schemeClr val="dk1"/>
              </a:buClr>
              <a:buSzPct val="100000"/>
              <a:buFont typeface="Arial"/>
              <a:buNone/>
            </a:pPr>
            <a:r>
              <a:rPr lang="en">
                <a:solidFill>
                  <a:schemeClr val="dk1"/>
                </a:solidFill>
                <a:latin typeface="Consolas"/>
                <a:ea typeface="Consolas"/>
                <a:cs typeface="Consolas"/>
                <a:sym typeface="Consolas"/>
              </a:rPr>
              <a:t>	public static void exercise1PointInsideCircle(String[] args) {</a:t>
            </a:r>
          </a:p>
          <a:p>
            <a:pPr rtl="0" lvl="0">
              <a:spcBef>
                <a:spcPts val="600"/>
              </a:spcBef>
              <a:buClr>
                <a:schemeClr val="dk1"/>
              </a:buClr>
              <a:buSzPct val="100000"/>
              <a:buFont typeface="Arial"/>
              <a:buNone/>
            </a:pPr>
            <a:r>
              <a:rPr lang="en">
                <a:solidFill>
                  <a:schemeClr val="dk1"/>
                </a:solidFill>
                <a:latin typeface="Consolas"/>
                <a:ea typeface="Consolas"/>
                <a:cs typeface="Consolas"/>
                <a:sym typeface="Consolas"/>
              </a:rPr>
              <a:t>		double xDiff = Double.parseDouble(args[0]) - Double.parseDouble(args[2]);</a:t>
            </a:r>
          </a:p>
          <a:p>
            <a:pPr rtl="0" lvl="0">
              <a:spcBef>
                <a:spcPts val="600"/>
              </a:spcBef>
              <a:buClr>
                <a:schemeClr val="dk1"/>
              </a:buClr>
              <a:buSzPct val="100000"/>
              <a:buFont typeface="Arial"/>
              <a:buNone/>
            </a:pPr>
            <a:r>
              <a:rPr lang="en">
                <a:solidFill>
                  <a:schemeClr val="dk1"/>
                </a:solidFill>
                <a:latin typeface="Consolas"/>
                <a:ea typeface="Consolas"/>
                <a:cs typeface="Consolas"/>
                <a:sym typeface="Consolas"/>
              </a:rPr>
              <a:t>		double yDiff = Double.parseDouble(args[1]) - Double.parseDouble(args[3]);</a:t>
            </a:r>
          </a:p>
          <a:p>
            <a:pPr rtl="0" lvl="0">
              <a:spcBef>
                <a:spcPts val="600"/>
              </a:spcBef>
              <a:buClr>
                <a:schemeClr val="dk1"/>
              </a:buClr>
              <a:buSzPct val="100000"/>
              <a:buFont typeface="Arial"/>
              <a:buNone/>
            </a:pPr>
            <a:r>
              <a:rPr lang="en">
                <a:solidFill>
                  <a:schemeClr val="dk1"/>
                </a:solidFill>
                <a:latin typeface="Consolas"/>
                <a:ea typeface="Consolas"/>
                <a:cs typeface="Consolas"/>
                <a:sym typeface="Consolas"/>
              </a:rPr>
              <a:t>		double radius = Double.parseDouble(args[4]);</a:t>
            </a:r>
          </a:p>
          <a:p>
            <a:pPr rtl="0" lvl="0">
              <a:spcBef>
                <a:spcPts val="600"/>
              </a:spcBef>
              <a:buClr>
                <a:schemeClr val="dk1"/>
              </a:buClr>
              <a:buSzPct val="100000"/>
              <a:buFont typeface="Arial"/>
              <a:buNone/>
            </a:pPr>
            <a:r>
              <a:rPr lang="en">
                <a:solidFill>
                  <a:schemeClr val="dk1"/>
                </a:solidFill>
                <a:latin typeface="Consolas"/>
                <a:ea typeface="Consolas"/>
                <a:cs typeface="Consolas"/>
                <a:sym typeface="Consolas"/>
              </a:rPr>
              <a:t>		boolean insideCircle = Math.sqrt(xDiff * xDiff + yDiff * yDiff) &lt; radius;</a:t>
            </a:r>
          </a:p>
          <a:p>
            <a:pPr rtl="0" lvl="0">
              <a:spcBef>
                <a:spcPts val="600"/>
              </a:spcBef>
              <a:buClr>
                <a:schemeClr val="dk1"/>
              </a:buClr>
              <a:buSzPct val="100000"/>
              <a:buFont typeface="Arial"/>
              <a:buNone/>
            </a:pPr>
            <a:r>
              <a:rPr lang="en">
                <a:solidFill>
                  <a:schemeClr val="dk1"/>
                </a:solidFill>
                <a:latin typeface="Consolas"/>
                <a:ea typeface="Consolas"/>
                <a:cs typeface="Consolas"/>
                <a:sym typeface="Consolas"/>
              </a:rPr>
              <a:t>		System.out.println("Point is " + (insideCircle ? "" : "not ") + "inside the circle.");</a:t>
            </a:r>
          </a:p>
          <a:p>
            <a:pPr rtl="0" lvl="0">
              <a:spcBef>
                <a:spcPts val="600"/>
              </a:spcBef>
              <a:buClr>
                <a:schemeClr val="dk1"/>
              </a:buClr>
              <a:buSzPct val="100000"/>
              <a:buFont typeface="Arial"/>
              <a:buNone/>
            </a:pPr>
            <a:r>
              <a:rPr lang="en">
                <a:solidFill>
                  <a:schemeClr val="dk1"/>
                </a:solidFill>
                <a:latin typeface="Consolas"/>
                <a:ea typeface="Consolas"/>
                <a:cs typeface="Consolas"/>
                <a:sym typeface="Consolas"/>
              </a:rPr>
              <a:t>	}</a:t>
            </a:r>
          </a:p>
          <a:p>
            <a:pPr rtl="0" lvl="0">
              <a:spcBef>
                <a:spcPts val="600"/>
              </a:spcBef>
              <a:buNone/>
            </a:pPr>
            <a:r>
              <a:t/>
            </a:r>
            <a:endParaRPr sz="1400">
              <a:solidFill>
                <a:schemeClr val="dk1"/>
              </a:solidFil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83" name="Shape 83"/>
        <p:cNvGrpSpPr/>
        <p:nvPr/>
      </p:nvGrpSpPr>
      <p:grpSpPr>
        <a:xfrm>
          <a:off y="0" x="0"/>
          <a:ext cy="0" cx="0"/>
          <a:chOff y="0" x="0"/>
          <a:chExt cy="0" cx="0"/>
        </a:xfrm>
      </p:grpSpPr>
      <p:sp>
        <p:nvSpPr>
          <p:cNvPr id="84" name="Shape 84"/>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85" name="Shape 85"/>
          <p:cNvSpPr txBox="1"/>
          <p:nvPr>
            <p:ph idx="1" type="body"/>
          </p:nvPr>
        </p:nvSpPr>
        <p:spPr>
          <a:xfrm>
            <a:off y="4343400" x="685800"/>
            <a:ext cy="4114800" cx="5486399"/>
          </a:xfrm>
          <a:prstGeom prst="rect">
            <a:avLst/>
          </a:prstGeom>
        </p:spPr>
        <p:txBody>
          <a:bodyPr bIns="91425" rIns="91425" lIns="91425" tIns="91425" anchor="t" anchorCtr="0">
            <a:noAutofit/>
          </a:bodyPr>
          <a:lstStyle/>
          <a:p>
            <a:pPr>
              <a:spcBef>
                <a:spcPts val="0"/>
              </a:spcBef>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98" name="Shape 98"/>
        <p:cNvGrpSpPr/>
        <p:nvPr/>
      </p:nvGrpSpPr>
      <p:grpSpPr>
        <a:xfrm>
          <a:off y="0" x="0"/>
          <a:ext cy="0" cx="0"/>
          <a:chOff y="0" x="0"/>
          <a:chExt cy="0" cx="0"/>
        </a:xfrm>
      </p:grpSpPr>
      <p:sp>
        <p:nvSpPr>
          <p:cNvPr id="99" name="Shape 99"/>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100" name="Shape 100"/>
          <p:cNvSpPr txBox="1"/>
          <p:nvPr>
            <p:ph idx="1" type="body"/>
          </p:nvPr>
        </p:nvSpPr>
        <p:spPr>
          <a:xfrm>
            <a:off y="4343400" x="685800"/>
            <a:ext cy="4114800" cx="5486399"/>
          </a:xfrm>
          <a:prstGeom prst="rect">
            <a:avLst/>
          </a:prstGeom>
        </p:spPr>
        <p:txBody>
          <a:bodyPr bIns="91425" rIns="91425" lIns="91425" tIns="91425" anchor="t" anchorCtr="0">
            <a:noAutofit/>
          </a:bodyPr>
          <a:lstStyle/>
          <a:p>
            <a:pPr>
              <a:spcBef>
                <a:spcPts val="0"/>
              </a:spcBef>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05" name="Shape 105"/>
        <p:cNvGrpSpPr/>
        <p:nvPr/>
      </p:nvGrpSpPr>
      <p:grpSpPr>
        <a:xfrm>
          <a:off y="0" x="0"/>
          <a:ext cy="0" cx="0"/>
          <a:chOff y="0" x="0"/>
          <a:chExt cy="0" cx="0"/>
        </a:xfrm>
      </p:grpSpPr>
      <p:sp>
        <p:nvSpPr>
          <p:cNvPr id="106" name="Shape 106"/>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107" name="Shape 107"/>
          <p:cNvSpPr txBox="1"/>
          <p:nvPr>
            <p:ph idx="1" type="body"/>
          </p:nvPr>
        </p:nvSpPr>
        <p:spPr>
          <a:xfrm>
            <a:off y="4343400" x="685800"/>
            <a:ext cy="4114800" cx="5486399"/>
          </a:xfrm>
          <a:prstGeom prst="rect">
            <a:avLst/>
          </a:prstGeom>
        </p:spPr>
        <p:txBody>
          <a:bodyPr bIns="91425" rIns="91425" lIns="91425" tIns="91425" anchor="t" anchorCtr="0">
            <a:noAutofit/>
          </a:bodyPr>
          <a:lstStyle/>
          <a:p>
            <a:pPr rtl="0" lvl="0" indent="-317500" marL="457200">
              <a:spcBef>
                <a:spcPts val="0"/>
              </a:spcBef>
              <a:buClr>
                <a:srgbClr val="000000"/>
              </a:buClr>
              <a:buSzPct val="100000"/>
              <a:buFont typeface="Arial"/>
              <a:buChar char="●"/>
            </a:pPr>
            <a:r>
              <a:rPr sz="1400" lang="en"/>
              <a:t>First, ask students which class will help them with the task. The answer is String (if they suggest a Time or Date class, say that is a good suggestion but because this is such a simple example we can do it more easily with another class)</a:t>
            </a:r>
          </a:p>
          <a:p>
            <a:pPr rtl="0" lvl="0" indent="-317500" marL="457200">
              <a:spcBef>
                <a:spcPts val="0"/>
              </a:spcBef>
              <a:buClr>
                <a:srgbClr val="000000"/>
              </a:buClr>
              <a:buSzPct val="100000"/>
              <a:buFont typeface="Arial"/>
              <a:buChar char="●"/>
            </a:pPr>
            <a:r>
              <a:rPr sz="1400" lang="en"/>
              <a:t>Then show how to find class String (Google search works best):</a:t>
            </a:r>
          </a:p>
          <a:p>
            <a:pPr rtl="0" lvl="1" indent="-317500" marL="914400">
              <a:spcBef>
                <a:spcPts val="0"/>
              </a:spcBef>
              <a:buClr>
                <a:srgbClr val="000000"/>
              </a:buClr>
              <a:buSzPct val="100000"/>
              <a:buFont typeface="Courier New"/>
              <a:buChar char="o"/>
            </a:pPr>
            <a:r>
              <a:rPr sz="1400" lang="en"/>
              <a:t>Google search “Java 7 API String”</a:t>
            </a:r>
          </a:p>
          <a:p>
            <a:pPr rtl="0" lvl="1" indent="-317500" marL="914400">
              <a:spcBef>
                <a:spcPts val="0"/>
              </a:spcBef>
              <a:buClr>
                <a:srgbClr val="000000"/>
              </a:buClr>
              <a:buSzPct val="100000"/>
              <a:buFont typeface="Courier New"/>
              <a:buChar char="o"/>
            </a:pPr>
            <a:r>
              <a:rPr sz="1400" lang="en"/>
              <a:t>Click the </a:t>
            </a:r>
            <a:r>
              <a:rPr u="sng" sz="1400" lang="en">
                <a:solidFill>
                  <a:schemeClr val="hlink"/>
                </a:solidFill>
                <a:hlinkClick r:id="rId2"/>
              </a:rPr>
              <a:t>docs.oracle.com</a:t>
            </a:r>
            <a:r>
              <a:rPr sz="1400" lang="en"/>
              <a:t> link (usually first)</a:t>
            </a:r>
          </a:p>
          <a:p>
            <a:pPr rtl="0" lvl="0" indent="-317500" marL="457200">
              <a:spcBef>
                <a:spcPts val="0"/>
              </a:spcBef>
              <a:buClr>
                <a:srgbClr val="000000"/>
              </a:buClr>
              <a:buSzPct val="100000"/>
              <a:buFont typeface="Arial"/>
              <a:buChar char="●"/>
            </a:pPr>
            <a:r>
              <a:rPr sz="1400" lang="en"/>
              <a:t>Find the methods you need (substring, indexOf) and then code (or show) the solution in Eclipse</a:t>
            </a:r>
          </a:p>
          <a:p>
            <a:pPr rtl="0" lvl="0" indent="-317500" marL="457200">
              <a:spcBef>
                <a:spcPts val="0"/>
              </a:spcBef>
              <a:buClr>
                <a:srgbClr val="000000"/>
              </a:buClr>
              <a:buSzPct val="100000"/>
              <a:buFont typeface="Arial"/>
              <a:buChar char="●"/>
            </a:pPr>
            <a:r>
              <a:rPr sz="1400" lang="en"/>
              <a:t>After you finish with the task, go back to the Java API and show </a:t>
            </a:r>
            <a:r>
              <a:rPr sz="1400" lang="en">
                <a:solidFill>
                  <a:schemeClr val="dk1"/>
                </a:solidFill>
              </a:rPr>
              <a:t>how to browse through related classes and interfaces at the top of the page</a:t>
            </a:r>
          </a:p>
          <a:p>
            <a:pPr rtl="0" lvl="0" indent="-317500" marL="457200">
              <a:spcBef>
                <a:spcPts val="0"/>
              </a:spcBef>
              <a:buClr>
                <a:srgbClr val="000000"/>
              </a:buClr>
              <a:buSzPct val="100000"/>
              <a:buFont typeface="Arial"/>
              <a:buChar char="●"/>
            </a:pPr>
            <a:r>
              <a:rPr sz="1400" lang="en"/>
              <a:t>Finally, if you have time mention that if they aren’t sure what class to use or how to use one, they can look up concepts in the java tutorials (again, Google search is the best way to find things): </a:t>
            </a:r>
            <a:r>
              <a:rPr u="sng" sz="1400" lang="en">
                <a:solidFill>
                  <a:schemeClr val="hlink"/>
                </a:solidFill>
                <a:hlinkClick r:id="rId3"/>
              </a:rPr>
              <a:t>http://docs.oracle.com/javase/tutorial/index.html</a:t>
            </a:r>
          </a:p>
          <a:p>
            <a:pPr>
              <a:spcBef>
                <a:spcPts val="0"/>
              </a:spcBef>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2.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3.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4.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5.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6.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9" name="Shape 9"/>
        <p:cNvGrpSpPr/>
        <p:nvPr/>
      </p:nvGrpSpPr>
      <p:grpSpPr>
        <a:xfrm>
          <a:off y="0" x="0"/>
          <a:ext cy="0" cx="0"/>
          <a:chOff y="0" x="0"/>
          <a:chExt cy="0" cx="0"/>
        </a:xfrm>
      </p:grpSpPr>
      <p:sp>
        <p:nvSpPr>
          <p:cNvPr id="10" name="Shape 10"/>
          <p:cNvSpPr txBox="1"/>
          <p:nvPr>
            <p:ph type="ctrTitle"/>
          </p:nvPr>
        </p:nvSpPr>
        <p:spPr>
          <a:xfrm>
            <a:off y="563759" x="457200"/>
            <a:ext cy="3009600" cx="8229600"/>
          </a:xfrm>
          <a:prstGeom prst="rect">
            <a:avLst/>
          </a:prstGeom>
        </p:spPr>
        <p:txBody>
          <a:bodyPr bIns="91425" rIns="91425" lIns="91425" tIns="91425" anchor="t" anchorCtr="0"/>
          <a:lstStyle>
            <a:lvl1pPr>
              <a:spcBef>
                <a:spcPts val="0"/>
              </a:spcBef>
              <a:buSzPct val="100000"/>
              <a:defRPr sz="7200"/>
            </a:lvl1pPr>
            <a:lvl2pPr>
              <a:spcBef>
                <a:spcPts val="0"/>
              </a:spcBef>
              <a:buSzPct val="100000"/>
              <a:defRPr sz="7200"/>
            </a:lvl2pPr>
            <a:lvl3pPr>
              <a:spcBef>
                <a:spcPts val="0"/>
              </a:spcBef>
              <a:buSzPct val="100000"/>
              <a:defRPr sz="7200"/>
            </a:lvl3pPr>
            <a:lvl4pPr>
              <a:spcBef>
                <a:spcPts val="0"/>
              </a:spcBef>
              <a:buSzPct val="100000"/>
              <a:defRPr sz="7200"/>
            </a:lvl4pPr>
            <a:lvl5pPr>
              <a:spcBef>
                <a:spcPts val="0"/>
              </a:spcBef>
              <a:buSzPct val="100000"/>
              <a:defRPr sz="7200"/>
            </a:lvl5pPr>
            <a:lvl6pPr>
              <a:spcBef>
                <a:spcPts val="0"/>
              </a:spcBef>
              <a:buSzPct val="100000"/>
              <a:defRPr sz="7200"/>
            </a:lvl6pPr>
            <a:lvl7pPr>
              <a:spcBef>
                <a:spcPts val="0"/>
              </a:spcBef>
              <a:buSzPct val="100000"/>
              <a:defRPr sz="7200"/>
            </a:lvl7pPr>
            <a:lvl8pPr>
              <a:spcBef>
                <a:spcPts val="0"/>
              </a:spcBef>
              <a:buSzPct val="100000"/>
              <a:defRPr sz="7200"/>
            </a:lvl8pPr>
            <a:lvl9pPr>
              <a:spcBef>
                <a:spcPts val="0"/>
              </a:spcBef>
              <a:buSzPct val="100000"/>
              <a:defRPr sz="7200"/>
            </a:lvl9pPr>
          </a:lstStyle>
          <a:p/>
        </p:txBody>
      </p:sp>
      <p:sp>
        <p:nvSpPr>
          <p:cNvPr id="11" name="Shape 11"/>
          <p:cNvSpPr txBox="1"/>
          <p:nvPr>
            <p:ph idx="1" type="subTitle"/>
          </p:nvPr>
        </p:nvSpPr>
        <p:spPr>
          <a:xfrm>
            <a:off y="3716392" x="457200"/>
            <a:ext cy="1232699" cx="8229600"/>
          </a:xfrm>
          <a:prstGeom prst="rect">
            <a:avLst/>
          </a:prstGeom>
        </p:spPr>
        <p:txBody>
          <a:bodyPr bIns="91425" rIns="91425" lIns="91425" tIns="91425" anchor="t" anchorCtr="0"/>
          <a:lstStyle>
            <a:lvl1pPr>
              <a:spcBef>
                <a:spcPts val="0"/>
              </a:spcBef>
              <a:buClr>
                <a:schemeClr val="dk2"/>
              </a:buClr>
              <a:buSzPct val="100000"/>
              <a:buNone/>
              <a:defRPr sz="4800">
                <a:solidFill>
                  <a:schemeClr val="dk2"/>
                </a:solidFill>
              </a:defRPr>
            </a:lvl1pPr>
            <a:lvl2pPr>
              <a:spcBef>
                <a:spcPts val="0"/>
              </a:spcBef>
              <a:buClr>
                <a:schemeClr val="dk2"/>
              </a:buClr>
              <a:buSzPct val="100000"/>
              <a:buNone/>
              <a:defRPr sz="4800">
                <a:solidFill>
                  <a:schemeClr val="dk2"/>
                </a:solidFill>
              </a:defRPr>
            </a:lvl2pPr>
            <a:lvl3pPr>
              <a:spcBef>
                <a:spcPts val="0"/>
              </a:spcBef>
              <a:buClr>
                <a:schemeClr val="dk2"/>
              </a:buClr>
              <a:buSzPct val="100000"/>
              <a:buNone/>
              <a:defRPr sz="4800">
                <a:solidFill>
                  <a:schemeClr val="dk2"/>
                </a:solidFill>
              </a:defRPr>
            </a:lvl3pPr>
            <a:lvl4pPr>
              <a:spcBef>
                <a:spcPts val="0"/>
              </a:spcBef>
              <a:buClr>
                <a:schemeClr val="dk2"/>
              </a:buClr>
              <a:buSzPct val="100000"/>
              <a:buNone/>
              <a:defRPr sz="4800">
                <a:solidFill>
                  <a:schemeClr val="dk2"/>
                </a:solidFill>
              </a:defRPr>
            </a:lvl4pPr>
            <a:lvl5pPr>
              <a:spcBef>
                <a:spcPts val="0"/>
              </a:spcBef>
              <a:buClr>
                <a:schemeClr val="dk2"/>
              </a:buClr>
              <a:buSzPct val="100000"/>
              <a:buNone/>
              <a:defRPr sz="4800">
                <a:solidFill>
                  <a:schemeClr val="dk2"/>
                </a:solidFill>
              </a:defRPr>
            </a:lvl5pPr>
            <a:lvl6pPr>
              <a:spcBef>
                <a:spcPts val="0"/>
              </a:spcBef>
              <a:buClr>
                <a:schemeClr val="dk2"/>
              </a:buClr>
              <a:buSzPct val="100000"/>
              <a:buNone/>
              <a:defRPr sz="4800">
                <a:solidFill>
                  <a:schemeClr val="dk2"/>
                </a:solidFill>
              </a:defRPr>
            </a:lvl6pPr>
            <a:lvl7pPr>
              <a:spcBef>
                <a:spcPts val="0"/>
              </a:spcBef>
              <a:buClr>
                <a:schemeClr val="dk2"/>
              </a:buClr>
              <a:buSzPct val="100000"/>
              <a:buNone/>
              <a:defRPr sz="4800">
                <a:solidFill>
                  <a:schemeClr val="dk2"/>
                </a:solidFill>
              </a:defRPr>
            </a:lvl7pPr>
            <a:lvl8pPr>
              <a:spcBef>
                <a:spcPts val="0"/>
              </a:spcBef>
              <a:buClr>
                <a:schemeClr val="dk2"/>
              </a:buClr>
              <a:buSzPct val="100000"/>
              <a:buNone/>
              <a:defRPr sz="4800">
                <a:solidFill>
                  <a:schemeClr val="dk2"/>
                </a:solidFill>
              </a:defRPr>
            </a:lvl8pPr>
            <a:lvl9pPr>
              <a:spcBef>
                <a:spcPts val="0"/>
              </a:spcBef>
              <a:buClr>
                <a:schemeClr val="dk2"/>
              </a:buClr>
              <a:buSzPct val="100000"/>
              <a:buNone/>
              <a:defRPr sz="4800">
                <a:solidFill>
                  <a:schemeClr val="dk2"/>
                </a:solidFill>
              </a:defRPr>
            </a:lvl9pPr>
          </a:lstStyle>
          <a:p/>
        </p:txBody>
      </p:sp>
      <p:cxnSp>
        <p:nvCxnSpPr>
          <p:cNvPr id="12" name="Shape 12"/>
          <p:cNvCxnSpPr/>
          <p:nvPr/>
        </p:nvCxnSpPr>
        <p:spPr>
          <a:xfrm>
            <a:off y="411479" x="457200"/>
            <a:ext cy="0" cx="8229600"/>
          </a:xfrm>
          <a:prstGeom prst="straightConnector1">
            <a:avLst/>
          </a:prstGeom>
          <a:noFill/>
          <a:ln w="57150" cap="flat">
            <a:solidFill>
              <a:schemeClr val="accent1"/>
            </a:solidFill>
            <a:prstDash val="solid"/>
            <a:round/>
            <a:headEnd w="med" len="med" type="none"/>
            <a:tailEnd w="med" len="med" type="none"/>
          </a:ln>
        </p:spPr>
      </p:cxnSp>
      <p:cxnSp>
        <p:nvCxnSpPr>
          <p:cNvPr id="13" name="Shape 13"/>
          <p:cNvCxnSpPr/>
          <p:nvPr/>
        </p:nvCxnSpPr>
        <p:spPr>
          <a:xfrm>
            <a:off y="3633382" x="457200"/>
            <a:ext cy="0" cx="8229600"/>
          </a:xfrm>
          <a:prstGeom prst="straightConnector1">
            <a:avLst/>
          </a:prstGeom>
          <a:noFill/>
          <a:ln w="57150" cap="flat">
            <a:solidFill>
              <a:schemeClr val="accent1"/>
            </a:solidFill>
            <a:prstDash val="solid"/>
            <a:round/>
            <a:headEnd w="med" len="med" type="none"/>
            <a:tailEnd w="med" len="med" type="none"/>
          </a:ln>
        </p:spPr>
      </p:cxnSp>
      <p:sp>
        <p:nvSpPr>
          <p:cNvPr id="14" name="Shape 14"/>
          <p:cNvSpPr txBox="1"/>
          <p:nvPr>
            <p:ph idx="12" type="sldNum"/>
          </p:nvPr>
        </p:nvSpPr>
        <p:spPr>
          <a:xfrm>
            <a:off y="4749850" x="8556791"/>
            <a:ext cy="393600" cx="548699"/>
          </a:xfrm>
          <a:prstGeom prst="rect">
            <a:avLst/>
          </a:prstGeom>
        </p:spPr>
        <p:txBody>
          <a:bodyPr bIns="91425" rIns="91425" lIns="91425" tIns="91425" anchor="ctr" anchorCtr="0">
            <a:noAutofit/>
          </a:bodyPr>
          <a:lstStyle>
            <a:lvl1pPr>
              <a:spcBef>
                <a:spcPts val="0"/>
              </a:spcBef>
              <a:buNone/>
              <a:defRPr/>
            </a:lvl1pPr>
          </a:lstStyle>
          <a:p>
            <a:pPr>
              <a:spcBef>
                <a:spcPts val="0"/>
              </a:spcBef>
              <a:buNone/>
            </a:pPr>
            <a:fld id="{00000000-1234-1234-1234-123412341234}" type="slidenum">
              <a:rPr lang="en"/>
              <a:t>‹#›</a:t>
            </a:fl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x">
  <p:cSld name="Title and Body">
    <p:spTree>
      <p:nvGrpSpPr>
        <p:cNvPr id="15" name="Shape 15"/>
        <p:cNvGrpSpPr/>
        <p:nvPr/>
      </p:nvGrpSpPr>
      <p:grpSpPr>
        <a:xfrm>
          <a:off y="0" x="0"/>
          <a:ext cy="0" cx="0"/>
          <a:chOff y="0" x="0"/>
          <a:chExt cy="0" cx="0"/>
        </a:xfrm>
      </p:grpSpPr>
      <p:sp>
        <p:nvSpPr>
          <p:cNvPr id="16" name="Shape 16"/>
          <p:cNvSpPr txBox="1"/>
          <p:nvPr>
            <p:ph type="title"/>
          </p:nvPr>
        </p:nvSpPr>
        <p:spPr>
          <a:xfrm>
            <a:off y="205978" x="457200"/>
            <a:ext cy="857400" cx="8229600"/>
          </a:xfrm>
          <a:prstGeom prst="rect">
            <a:avLst/>
          </a:prstGeom>
        </p:spPr>
        <p:txBody>
          <a:bodyPr bIns="91425" rIns="91425" lIns="91425" tIns="91425" anchor="b" anchorCtr="0"/>
          <a:lstStyle>
            <a:lvl1pPr>
              <a:spcBef>
                <a:spcPts val="0"/>
              </a:spcBef>
              <a:defRPr>
                <a:solidFill>
                  <a:srgbClr val="DA0002"/>
                </a:solidFill>
              </a:defRPr>
            </a:lvl1pPr>
            <a:lvl2pPr>
              <a:spcBef>
                <a:spcPts val="0"/>
              </a:spcBef>
              <a:defRPr>
                <a:solidFill>
                  <a:srgbClr val="DA0002"/>
                </a:solidFill>
              </a:defRPr>
            </a:lvl2pPr>
            <a:lvl3pPr>
              <a:spcBef>
                <a:spcPts val="0"/>
              </a:spcBef>
              <a:defRPr>
                <a:solidFill>
                  <a:srgbClr val="DA0002"/>
                </a:solidFill>
              </a:defRPr>
            </a:lvl3pPr>
            <a:lvl4pPr>
              <a:spcBef>
                <a:spcPts val="0"/>
              </a:spcBef>
              <a:defRPr>
                <a:solidFill>
                  <a:srgbClr val="DA0002"/>
                </a:solidFill>
              </a:defRPr>
            </a:lvl4pPr>
            <a:lvl5pPr>
              <a:spcBef>
                <a:spcPts val="0"/>
              </a:spcBef>
              <a:defRPr>
                <a:solidFill>
                  <a:srgbClr val="DA0002"/>
                </a:solidFill>
              </a:defRPr>
            </a:lvl5pPr>
            <a:lvl6pPr>
              <a:spcBef>
                <a:spcPts val="0"/>
              </a:spcBef>
              <a:defRPr>
                <a:solidFill>
                  <a:srgbClr val="DA0002"/>
                </a:solidFill>
              </a:defRPr>
            </a:lvl6pPr>
            <a:lvl7pPr>
              <a:spcBef>
                <a:spcPts val="0"/>
              </a:spcBef>
              <a:defRPr>
                <a:solidFill>
                  <a:srgbClr val="DA0002"/>
                </a:solidFill>
              </a:defRPr>
            </a:lvl7pPr>
            <a:lvl8pPr>
              <a:spcBef>
                <a:spcPts val="0"/>
              </a:spcBef>
              <a:defRPr>
                <a:solidFill>
                  <a:srgbClr val="DA0002"/>
                </a:solidFill>
              </a:defRPr>
            </a:lvl8pPr>
            <a:lvl9pPr>
              <a:spcBef>
                <a:spcPts val="0"/>
              </a:spcBef>
              <a:defRPr>
                <a:solidFill>
                  <a:srgbClr val="DA0002"/>
                </a:solidFill>
              </a:defRPr>
            </a:lvl9pPr>
          </a:lstStyle>
          <a:p/>
        </p:txBody>
      </p:sp>
      <p:sp>
        <p:nvSpPr>
          <p:cNvPr id="17" name="Shape 17"/>
          <p:cNvSpPr txBox="1"/>
          <p:nvPr>
            <p:ph idx="1" type="body"/>
          </p:nvPr>
        </p:nvSpPr>
        <p:spPr>
          <a:xfrm>
            <a:off y="1200150" x="457200"/>
            <a:ext cy="3725699" cx="8229600"/>
          </a:xfrm>
          <a:prstGeom prst="rect">
            <a:avLst/>
          </a:prstGeom>
        </p:spPr>
        <p:txBody>
          <a:bodyPr bIns="91425" rIns="91425" lIns="91425" tIns="91425" anchor="t"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cxnSp>
        <p:nvCxnSpPr>
          <p:cNvPr id="18" name="Shape 18"/>
          <p:cNvCxnSpPr/>
          <p:nvPr/>
        </p:nvCxnSpPr>
        <p:spPr>
          <a:xfrm>
            <a:off y="1143000" x="457200"/>
            <a:ext cy="0" cx="8229600"/>
          </a:xfrm>
          <a:prstGeom prst="straightConnector1">
            <a:avLst/>
          </a:prstGeom>
          <a:noFill/>
          <a:ln w="50800" cap="flat">
            <a:solidFill>
              <a:srgbClr val="DA0002"/>
            </a:solidFill>
            <a:prstDash val="solid"/>
            <a:round/>
            <a:headEnd w="med" len="med" type="none"/>
            <a:tailEnd w="med" len="med" type="none"/>
          </a:ln>
        </p:spPr>
      </p:cxnSp>
      <p:sp>
        <p:nvSpPr>
          <p:cNvPr id="19" name="Shape 19"/>
          <p:cNvSpPr txBox="1"/>
          <p:nvPr>
            <p:ph idx="12" type="sldNum"/>
          </p:nvPr>
        </p:nvSpPr>
        <p:spPr>
          <a:xfrm>
            <a:off y="4749850" x="8556791"/>
            <a:ext cy="393600" cx="548699"/>
          </a:xfrm>
          <a:prstGeom prst="rect">
            <a:avLst/>
          </a:prstGeom>
        </p:spPr>
        <p:txBody>
          <a:bodyPr bIns="91425" rIns="91425" lIns="91425" tIns="91425" anchor="ctr" anchorCtr="0">
            <a:noAutofit/>
          </a:bodyPr>
          <a:lstStyle>
            <a:lvl1pPr>
              <a:spcBef>
                <a:spcPts val="0"/>
              </a:spcBef>
              <a:buNone/>
              <a:defRPr/>
            </a:lvl1pPr>
          </a:lstStyle>
          <a:p>
            <a:pPr>
              <a:spcBef>
                <a:spcPts val="0"/>
              </a:spcBef>
              <a:buNone/>
            </a:pPr>
            <a:fld id="{00000000-1234-1234-1234-123412341234}" type="slidenum">
              <a:rPr lang="en"/>
              <a:t>‹#›</a:t>
            </a:fl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ColTx">
  <p:cSld name="Title and Two Columns">
    <p:spTree>
      <p:nvGrpSpPr>
        <p:cNvPr id="20" name="Shape 20"/>
        <p:cNvGrpSpPr/>
        <p:nvPr/>
      </p:nvGrpSpPr>
      <p:grpSpPr>
        <a:xfrm>
          <a:off y="0" x="0"/>
          <a:ext cy="0" cx="0"/>
          <a:chOff y="0" x="0"/>
          <a:chExt cy="0" cx="0"/>
        </a:xfrm>
      </p:grpSpPr>
      <p:sp>
        <p:nvSpPr>
          <p:cNvPr id="21" name="Shape 21"/>
          <p:cNvSpPr txBox="1"/>
          <p:nvPr>
            <p:ph type="title"/>
          </p:nvPr>
        </p:nvSpPr>
        <p:spPr>
          <a:xfrm>
            <a:off y="205978" x="457200"/>
            <a:ext cy="857400" cx="8229600"/>
          </a:xfrm>
          <a:prstGeom prst="rect">
            <a:avLst/>
          </a:prstGeom>
        </p:spPr>
        <p:txBody>
          <a:bodyPr bIns="91425" rIns="91425" lIns="91425" tIns="91425" anchor="b" anchorCtr="0"/>
          <a:lstStyle>
            <a:lvl1pPr>
              <a:spcBef>
                <a:spcPts val="0"/>
              </a:spcBef>
              <a:defRPr>
                <a:solidFill>
                  <a:srgbClr val="DA0002"/>
                </a:solidFill>
              </a:defRPr>
            </a:lvl1pPr>
            <a:lvl2pPr>
              <a:spcBef>
                <a:spcPts val="0"/>
              </a:spcBef>
              <a:defRPr>
                <a:solidFill>
                  <a:srgbClr val="DA0002"/>
                </a:solidFill>
              </a:defRPr>
            </a:lvl2pPr>
            <a:lvl3pPr>
              <a:spcBef>
                <a:spcPts val="0"/>
              </a:spcBef>
              <a:defRPr>
                <a:solidFill>
                  <a:srgbClr val="DA0002"/>
                </a:solidFill>
              </a:defRPr>
            </a:lvl3pPr>
            <a:lvl4pPr>
              <a:spcBef>
                <a:spcPts val="0"/>
              </a:spcBef>
              <a:defRPr>
                <a:solidFill>
                  <a:srgbClr val="DA0002"/>
                </a:solidFill>
              </a:defRPr>
            </a:lvl4pPr>
            <a:lvl5pPr>
              <a:spcBef>
                <a:spcPts val="0"/>
              </a:spcBef>
              <a:defRPr>
                <a:solidFill>
                  <a:srgbClr val="DA0002"/>
                </a:solidFill>
              </a:defRPr>
            </a:lvl5pPr>
            <a:lvl6pPr>
              <a:spcBef>
                <a:spcPts val="0"/>
              </a:spcBef>
              <a:defRPr>
                <a:solidFill>
                  <a:srgbClr val="DA0002"/>
                </a:solidFill>
              </a:defRPr>
            </a:lvl6pPr>
            <a:lvl7pPr>
              <a:spcBef>
                <a:spcPts val="0"/>
              </a:spcBef>
              <a:defRPr>
                <a:solidFill>
                  <a:srgbClr val="DA0002"/>
                </a:solidFill>
              </a:defRPr>
            </a:lvl7pPr>
            <a:lvl8pPr>
              <a:spcBef>
                <a:spcPts val="0"/>
              </a:spcBef>
              <a:defRPr>
                <a:solidFill>
                  <a:srgbClr val="DA0002"/>
                </a:solidFill>
              </a:defRPr>
            </a:lvl8pPr>
            <a:lvl9pPr>
              <a:spcBef>
                <a:spcPts val="0"/>
              </a:spcBef>
              <a:defRPr>
                <a:solidFill>
                  <a:srgbClr val="DA0002"/>
                </a:solidFill>
              </a:defRPr>
            </a:lvl9pPr>
          </a:lstStyle>
          <a:p/>
        </p:txBody>
      </p:sp>
      <p:sp>
        <p:nvSpPr>
          <p:cNvPr id="22" name="Shape 22"/>
          <p:cNvSpPr txBox="1"/>
          <p:nvPr>
            <p:ph idx="1" type="body"/>
          </p:nvPr>
        </p:nvSpPr>
        <p:spPr>
          <a:xfrm>
            <a:off y="1200150" x="457200"/>
            <a:ext cy="3725699" cx="3994500"/>
          </a:xfrm>
          <a:prstGeom prst="rect">
            <a:avLst/>
          </a:prstGeom>
        </p:spPr>
        <p:txBody>
          <a:bodyPr bIns="91425" rIns="91425" lIns="91425" tIns="91425" anchor="t"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23" name="Shape 23"/>
          <p:cNvSpPr txBox="1"/>
          <p:nvPr>
            <p:ph idx="2" type="body"/>
          </p:nvPr>
        </p:nvSpPr>
        <p:spPr>
          <a:xfrm>
            <a:off y="1200150" x="4692273"/>
            <a:ext cy="3725699" cx="3994500"/>
          </a:xfrm>
          <a:prstGeom prst="rect">
            <a:avLst/>
          </a:prstGeom>
        </p:spPr>
        <p:txBody>
          <a:bodyPr bIns="91425" rIns="91425" lIns="91425" tIns="91425" anchor="t"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cxnSp>
        <p:nvCxnSpPr>
          <p:cNvPr id="24" name="Shape 24"/>
          <p:cNvCxnSpPr/>
          <p:nvPr/>
        </p:nvCxnSpPr>
        <p:spPr>
          <a:xfrm>
            <a:off y="1143000" x="457200"/>
            <a:ext cy="0" cx="8229600"/>
          </a:xfrm>
          <a:prstGeom prst="straightConnector1">
            <a:avLst/>
          </a:prstGeom>
          <a:noFill/>
          <a:ln w="50800" cap="flat">
            <a:solidFill>
              <a:srgbClr val="DA0002"/>
            </a:solidFill>
            <a:prstDash val="solid"/>
            <a:round/>
            <a:headEnd w="med" len="med" type="none"/>
            <a:tailEnd w="med" len="med" type="none"/>
          </a:ln>
        </p:spPr>
      </p:cxnSp>
      <p:sp>
        <p:nvSpPr>
          <p:cNvPr id="25" name="Shape 25"/>
          <p:cNvSpPr txBox="1"/>
          <p:nvPr>
            <p:ph idx="12" type="sldNum"/>
          </p:nvPr>
        </p:nvSpPr>
        <p:spPr>
          <a:xfrm>
            <a:off y="4749850" x="8556791"/>
            <a:ext cy="393600" cx="548699"/>
          </a:xfrm>
          <a:prstGeom prst="rect">
            <a:avLst/>
          </a:prstGeom>
        </p:spPr>
        <p:txBody>
          <a:bodyPr bIns="91425" rIns="91425" lIns="91425" tIns="91425" anchor="ctr" anchorCtr="0">
            <a:noAutofit/>
          </a:bodyPr>
          <a:lstStyle>
            <a:lvl1pPr>
              <a:spcBef>
                <a:spcPts val="0"/>
              </a:spcBef>
              <a:buNone/>
              <a:defRPr/>
            </a:lvl1pPr>
          </a:lstStyle>
          <a:p>
            <a:pPr>
              <a:spcBef>
                <a:spcPts val="0"/>
              </a:spcBef>
              <a:buNone/>
            </a:pPr>
            <a:fld id="{00000000-1234-1234-1234-123412341234}" type="slidenum">
              <a:rPr lang="en"/>
              <a:t>‹#›</a:t>
            </a:fl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26" name="Shape 26"/>
        <p:cNvGrpSpPr/>
        <p:nvPr/>
      </p:nvGrpSpPr>
      <p:grpSpPr>
        <a:xfrm>
          <a:off y="0" x="0"/>
          <a:ext cy="0" cx="0"/>
          <a:chOff y="0" x="0"/>
          <a:chExt cy="0" cx="0"/>
        </a:xfrm>
      </p:grpSpPr>
      <p:sp>
        <p:nvSpPr>
          <p:cNvPr id="27" name="Shape 27"/>
          <p:cNvSpPr txBox="1"/>
          <p:nvPr>
            <p:ph type="title"/>
          </p:nvPr>
        </p:nvSpPr>
        <p:spPr>
          <a:xfrm>
            <a:off y="205978" x="457200"/>
            <a:ext cy="857400" cx="8229600"/>
          </a:xfrm>
          <a:prstGeom prst="rect">
            <a:avLst/>
          </a:prstGeom>
        </p:spPr>
        <p:txBody>
          <a:bodyPr bIns="91425" rIns="91425" lIns="91425" tIns="91425" anchor="b"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cxnSp>
        <p:nvCxnSpPr>
          <p:cNvPr id="28" name="Shape 28"/>
          <p:cNvCxnSpPr/>
          <p:nvPr/>
        </p:nvCxnSpPr>
        <p:spPr>
          <a:xfrm>
            <a:off y="1143000" x="457200"/>
            <a:ext cy="0" cx="8229600"/>
          </a:xfrm>
          <a:prstGeom prst="straightConnector1">
            <a:avLst/>
          </a:prstGeom>
          <a:noFill/>
          <a:ln w="50800" cap="flat">
            <a:solidFill>
              <a:schemeClr val="accent1"/>
            </a:solidFill>
            <a:prstDash val="solid"/>
            <a:round/>
            <a:headEnd w="med" len="med" type="none"/>
            <a:tailEnd w="med" len="med" type="none"/>
          </a:ln>
        </p:spPr>
      </p:cxnSp>
      <p:sp>
        <p:nvSpPr>
          <p:cNvPr id="29" name="Shape 29"/>
          <p:cNvSpPr txBox="1"/>
          <p:nvPr>
            <p:ph idx="12" type="sldNum"/>
          </p:nvPr>
        </p:nvSpPr>
        <p:spPr>
          <a:xfrm>
            <a:off y="4749850" x="8556791"/>
            <a:ext cy="393600" cx="548699"/>
          </a:xfrm>
          <a:prstGeom prst="rect">
            <a:avLst/>
          </a:prstGeom>
        </p:spPr>
        <p:txBody>
          <a:bodyPr bIns="91425" rIns="91425" lIns="91425" tIns="91425" anchor="ctr" anchorCtr="0">
            <a:noAutofit/>
          </a:bodyPr>
          <a:lstStyle>
            <a:lvl1pPr>
              <a:spcBef>
                <a:spcPts val="0"/>
              </a:spcBef>
              <a:buNone/>
              <a:defRPr/>
            </a:lvl1pPr>
          </a:lstStyle>
          <a:p>
            <a:pPr>
              <a:spcBef>
                <a:spcPts val="0"/>
              </a:spcBef>
              <a:buNone/>
            </a:pPr>
            <a:fld id="{00000000-1234-1234-1234-123412341234}" type="slidenum">
              <a:rPr lang="en"/>
              <a:t>‹#›</a:t>
            </a:fl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Caption">
    <p:spTree>
      <p:nvGrpSpPr>
        <p:cNvPr id="30" name="Shape 30"/>
        <p:cNvGrpSpPr/>
        <p:nvPr/>
      </p:nvGrpSpPr>
      <p:grpSpPr>
        <a:xfrm>
          <a:off y="0" x="0"/>
          <a:ext cy="0" cx="0"/>
          <a:chOff y="0" x="0"/>
          <a:chExt cy="0" cx="0"/>
        </a:xfrm>
      </p:grpSpPr>
      <p:sp>
        <p:nvSpPr>
          <p:cNvPr id="31" name="Shape 31"/>
          <p:cNvSpPr txBox="1"/>
          <p:nvPr>
            <p:ph idx="1" type="body"/>
          </p:nvPr>
        </p:nvSpPr>
        <p:spPr>
          <a:xfrm>
            <a:off y="4406309" x="457200"/>
            <a:ext cy="519599" cx="8229600"/>
          </a:xfrm>
          <a:prstGeom prst="rect">
            <a:avLst/>
          </a:prstGeom>
        </p:spPr>
        <p:txBody>
          <a:bodyPr bIns="91425" rIns="91425" lIns="91425" tIns="91425" anchor="t" anchorCtr="0"/>
          <a:lstStyle>
            <a:lvl1pPr algn="ctr">
              <a:spcBef>
                <a:spcPts val="0"/>
              </a:spcBef>
              <a:buSzPct val="100000"/>
              <a:buNone/>
              <a:defRPr sz="1800"/>
            </a:lvl1pPr>
          </a:lstStyle>
          <a:p/>
        </p:txBody>
      </p:sp>
      <p:cxnSp>
        <p:nvCxnSpPr>
          <p:cNvPr id="32" name="Shape 32"/>
          <p:cNvCxnSpPr/>
          <p:nvPr/>
        </p:nvCxnSpPr>
        <p:spPr>
          <a:xfrm>
            <a:off y="4317760" x="457200"/>
            <a:ext cy="0" cx="8229600"/>
          </a:xfrm>
          <a:prstGeom prst="straightConnector1">
            <a:avLst/>
          </a:prstGeom>
          <a:noFill/>
          <a:ln w="50800" cap="flat">
            <a:solidFill>
              <a:schemeClr val="lt2"/>
            </a:solidFill>
            <a:prstDash val="solid"/>
            <a:round/>
            <a:headEnd w="med" len="med" type="none"/>
            <a:tailEnd w="med" len="med" type="none"/>
          </a:ln>
        </p:spPr>
      </p:cxnSp>
      <p:sp>
        <p:nvSpPr>
          <p:cNvPr id="33" name="Shape 33"/>
          <p:cNvSpPr txBox="1"/>
          <p:nvPr>
            <p:ph idx="12" type="sldNum"/>
          </p:nvPr>
        </p:nvSpPr>
        <p:spPr>
          <a:xfrm>
            <a:off y="4749850" x="8556791"/>
            <a:ext cy="393600" cx="548699"/>
          </a:xfrm>
          <a:prstGeom prst="rect">
            <a:avLst/>
          </a:prstGeom>
        </p:spPr>
        <p:txBody>
          <a:bodyPr bIns="91425" rIns="91425" lIns="91425" tIns="91425" anchor="ctr" anchorCtr="0">
            <a:noAutofit/>
          </a:bodyPr>
          <a:lstStyle>
            <a:lvl1pPr>
              <a:spcBef>
                <a:spcPts val="0"/>
              </a:spcBef>
              <a:buNone/>
              <a:defRPr/>
            </a:lvl1pPr>
          </a:lstStyle>
          <a:p>
            <a:pPr>
              <a:spcBef>
                <a:spcPts val="0"/>
              </a:spcBef>
              <a:buNone/>
            </a:pPr>
            <a:fld id="{00000000-1234-1234-1234-123412341234}" type="slidenum">
              <a:rPr lang="en"/>
              <a:t>‹#›</a:t>
            </a:fl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34" name="Shape 34"/>
        <p:cNvGrpSpPr/>
        <p:nvPr/>
      </p:nvGrpSpPr>
      <p:grpSpPr>
        <a:xfrm>
          <a:off y="0" x="0"/>
          <a:ext cy="0" cx="0"/>
          <a:chOff y="0" x="0"/>
          <a:chExt cy="0" cx="0"/>
        </a:xfrm>
      </p:grpSpPr>
      <p:cxnSp>
        <p:nvCxnSpPr>
          <p:cNvPr id="35" name="Shape 35"/>
          <p:cNvCxnSpPr/>
          <p:nvPr/>
        </p:nvCxnSpPr>
        <p:spPr>
          <a:xfrm>
            <a:off y="113139" x="457200"/>
            <a:ext cy="0" cx="8229600"/>
          </a:xfrm>
          <a:prstGeom prst="straightConnector1">
            <a:avLst/>
          </a:prstGeom>
          <a:noFill/>
          <a:ln w="50800" cap="flat">
            <a:solidFill>
              <a:schemeClr val="lt2"/>
            </a:solidFill>
            <a:prstDash val="solid"/>
            <a:round/>
            <a:headEnd w="med" len="med" type="none"/>
            <a:tailEnd w="med" len="med" type="none"/>
          </a:ln>
        </p:spPr>
      </p:cxnSp>
      <p:sp>
        <p:nvSpPr>
          <p:cNvPr id="36" name="Shape 36"/>
          <p:cNvSpPr txBox="1"/>
          <p:nvPr>
            <p:ph idx="12" type="sldNum"/>
          </p:nvPr>
        </p:nvSpPr>
        <p:spPr>
          <a:xfrm>
            <a:off y="4749850" x="8556791"/>
            <a:ext cy="393600" cx="548699"/>
          </a:xfrm>
          <a:prstGeom prst="rect">
            <a:avLst/>
          </a:prstGeom>
        </p:spPr>
        <p:txBody>
          <a:bodyPr bIns="91425" rIns="91425" lIns="91425" tIns="91425" anchor="ctr" anchorCtr="0">
            <a:noAutofit/>
          </a:bodyPr>
          <a:lstStyle>
            <a:lvl1pPr>
              <a:spcBef>
                <a:spcPts val="0"/>
              </a:spcBef>
              <a:buNone/>
              <a:defRPr/>
            </a:lvl1pPr>
          </a:lstStyle>
          <a:p>
            <a:pPr>
              <a:spcBef>
                <a:spcPts val="0"/>
              </a:spcBef>
              <a:buNone/>
            </a:pPr>
            <a:fld id="{00000000-1234-1234-1234-123412341234}" type="slidenum">
              <a:rPr lang="en"/>
              <a:t>‹#›</a:t>
            </a:fld>
          </a:p>
        </p:txBody>
      </p:sp>
    </p:spTree>
  </p:cSld>
  <p:clrMapOvr>
    <a:masterClrMapping/>
  </p:clrMapOvr>
</p:sldLayout>
</file>

<file path=ppt/slideMasters/_rels/slideMaster1.xml.rels><?xml version="1.0" encoding="UTF-8" standalone="yes"?><Relationships xmlns="http://schemas.openxmlformats.org/package/2006/relationships"><Relationship Target="../slideLayouts/slideLayout2.xml" Type="http://schemas.openxmlformats.org/officeDocument/2006/relationships/slideLayout" Id="rId2"/><Relationship Target="../slideLayouts/slideLayout1.xml" Type="http://schemas.openxmlformats.org/officeDocument/2006/relationships/slideLayout" Id="rId1"/><Relationship Target="../slideLayouts/slideLayout4.xml" Type="http://schemas.openxmlformats.org/officeDocument/2006/relationships/slideLayout" Id="rId4"/><Relationship Target="../slideLayouts/slideLayout3.xml" Type="http://schemas.openxmlformats.org/officeDocument/2006/relationships/slideLayout" Id="rId3"/><Relationship Target="../slideLayouts/slideLayout6.xml" Type="http://schemas.openxmlformats.org/officeDocument/2006/relationships/slideLayout" Id="rId6"/><Relationship Target="../slideLayouts/slideLayout5.xml" Type="http://schemas.openxmlformats.org/officeDocument/2006/relationships/slideLayout" Id="rId5"/><Relationship Target="../theme/theme3.xml" Type="http://schemas.openxmlformats.org/officeDocument/2006/relationships/theme" Id="rId7"/></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4" name="Shape 4"/>
        <p:cNvGrpSpPr/>
        <p:nvPr/>
      </p:nvGrpSpPr>
      <p:grpSpPr>
        <a:xfrm>
          <a:off y="0" x="0"/>
          <a:ext cy="0" cx="0"/>
          <a:chOff y="0" x="0"/>
          <a:chExt cy="0" cx="0"/>
        </a:xfrm>
      </p:grpSpPr>
      <p:sp>
        <p:nvSpPr>
          <p:cNvPr id="5" name="Shape 5"/>
          <p:cNvSpPr txBox="1"/>
          <p:nvPr>
            <p:ph type="title"/>
          </p:nvPr>
        </p:nvSpPr>
        <p:spPr>
          <a:xfrm>
            <a:off y="205978" x="457200"/>
            <a:ext cy="857400" cx="8229600"/>
          </a:xfrm>
          <a:prstGeom prst="rect">
            <a:avLst/>
          </a:prstGeom>
          <a:noFill/>
          <a:ln>
            <a:noFill/>
          </a:ln>
        </p:spPr>
        <p:txBody>
          <a:bodyPr bIns="91425" rIns="91425" lIns="91425" tIns="91425" anchor="b" anchorCtr="0"/>
          <a:lstStyle>
            <a:lvl1pPr>
              <a:spcBef>
                <a:spcPts val="0"/>
              </a:spcBef>
              <a:buClr>
                <a:schemeClr val="accent1"/>
              </a:buClr>
              <a:buSzPct val="100000"/>
              <a:buNone/>
              <a:defRPr b="1" sz="3600">
                <a:solidFill>
                  <a:schemeClr val="accent1"/>
                </a:solidFill>
              </a:defRPr>
            </a:lvl1pPr>
            <a:lvl2pPr>
              <a:spcBef>
                <a:spcPts val="0"/>
              </a:spcBef>
              <a:buClr>
                <a:schemeClr val="accent1"/>
              </a:buClr>
              <a:buSzPct val="100000"/>
              <a:buNone/>
              <a:defRPr b="1" sz="3600">
                <a:solidFill>
                  <a:schemeClr val="accent1"/>
                </a:solidFill>
              </a:defRPr>
            </a:lvl2pPr>
            <a:lvl3pPr>
              <a:spcBef>
                <a:spcPts val="0"/>
              </a:spcBef>
              <a:buClr>
                <a:schemeClr val="accent1"/>
              </a:buClr>
              <a:buSzPct val="100000"/>
              <a:buNone/>
              <a:defRPr b="1" sz="3600">
                <a:solidFill>
                  <a:schemeClr val="accent1"/>
                </a:solidFill>
              </a:defRPr>
            </a:lvl3pPr>
            <a:lvl4pPr>
              <a:spcBef>
                <a:spcPts val="0"/>
              </a:spcBef>
              <a:buClr>
                <a:schemeClr val="accent1"/>
              </a:buClr>
              <a:buSzPct val="100000"/>
              <a:buNone/>
              <a:defRPr b="1" sz="3600">
                <a:solidFill>
                  <a:schemeClr val="accent1"/>
                </a:solidFill>
              </a:defRPr>
            </a:lvl4pPr>
            <a:lvl5pPr>
              <a:spcBef>
                <a:spcPts val="0"/>
              </a:spcBef>
              <a:buClr>
                <a:schemeClr val="accent1"/>
              </a:buClr>
              <a:buSzPct val="100000"/>
              <a:buNone/>
              <a:defRPr b="1" sz="3600">
                <a:solidFill>
                  <a:schemeClr val="accent1"/>
                </a:solidFill>
              </a:defRPr>
            </a:lvl5pPr>
            <a:lvl6pPr>
              <a:spcBef>
                <a:spcPts val="0"/>
              </a:spcBef>
              <a:buClr>
                <a:schemeClr val="accent1"/>
              </a:buClr>
              <a:buSzPct val="100000"/>
              <a:buNone/>
              <a:defRPr b="1" sz="3600">
                <a:solidFill>
                  <a:schemeClr val="accent1"/>
                </a:solidFill>
              </a:defRPr>
            </a:lvl6pPr>
            <a:lvl7pPr>
              <a:spcBef>
                <a:spcPts val="0"/>
              </a:spcBef>
              <a:buClr>
                <a:schemeClr val="accent1"/>
              </a:buClr>
              <a:buSzPct val="100000"/>
              <a:buNone/>
              <a:defRPr b="1" sz="3600">
                <a:solidFill>
                  <a:schemeClr val="accent1"/>
                </a:solidFill>
              </a:defRPr>
            </a:lvl7pPr>
            <a:lvl8pPr>
              <a:spcBef>
                <a:spcPts val="0"/>
              </a:spcBef>
              <a:buClr>
                <a:schemeClr val="accent1"/>
              </a:buClr>
              <a:buSzPct val="100000"/>
              <a:buNone/>
              <a:defRPr b="1" sz="3600">
                <a:solidFill>
                  <a:schemeClr val="accent1"/>
                </a:solidFill>
              </a:defRPr>
            </a:lvl8pPr>
            <a:lvl9pPr>
              <a:spcBef>
                <a:spcPts val="0"/>
              </a:spcBef>
              <a:buClr>
                <a:schemeClr val="accent1"/>
              </a:buClr>
              <a:buSzPct val="100000"/>
              <a:buNone/>
              <a:defRPr b="1" sz="3600">
                <a:solidFill>
                  <a:schemeClr val="accent1"/>
                </a:solidFill>
              </a:defRPr>
            </a:lvl9pPr>
          </a:lstStyle>
          <a:p/>
        </p:txBody>
      </p:sp>
      <p:sp>
        <p:nvSpPr>
          <p:cNvPr id="6" name="Shape 6"/>
          <p:cNvSpPr txBox="1"/>
          <p:nvPr>
            <p:ph idx="1" type="body"/>
          </p:nvPr>
        </p:nvSpPr>
        <p:spPr>
          <a:xfrm>
            <a:off y="1200150" x="457200"/>
            <a:ext cy="3725699" cx="8229600"/>
          </a:xfrm>
          <a:prstGeom prst="rect">
            <a:avLst/>
          </a:prstGeom>
          <a:noFill/>
          <a:ln>
            <a:noFill/>
          </a:ln>
        </p:spPr>
        <p:txBody>
          <a:bodyPr bIns="91425" rIns="91425" lIns="91425" tIns="91425" anchor="t" anchorCtr="0"/>
          <a:lstStyle>
            <a:lvl1pPr>
              <a:spcBef>
                <a:spcPts val="600"/>
              </a:spcBef>
              <a:buClr>
                <a:schemeClr val="dk1"/>
              </a:buClr>
              <a:buSzPct val="100000"/>
              <a:defRPr sz="3000">
                <a:solidFill>
                  <a:schemeClr val="dk1"/>
                </a:solidFill>
              </a:defRPr>
            </a:lvl1pPr>
            <a:lvl2pPr>
              <a:spcBef>
                <a:spcPts val="480"/>
              </a:spcBef>
              <a:buClr>
                <a:schemeClr val="dk1"/>
              </a:buClr>
              <a:buSzPct val="100000"/>
              <a:defRPr sz="2400">
                <a:solidFill>
                  <a:schemeClr val="dk1"/>
                </a:solidFill>
              </a:defRPr>
            </a:lvl2pPr>
            <a:lvl3pPr>
              <a:spcBef>
                <a:spcPts val="480"/>
              </a:spcBef>
              <a:buClr>
                <a:schemeClr val="dk1"/>
              </a:buClr>
              <a:buSzPct val="100000"/>
              <a:defRPr sz="2400">
                <a:solidFill>
                  <a:schemeClr val="dk1"/>
                </a:solidFill>
              </a:defRPr>
            </a:lvl3pPr>
            <a:lvl4pPr>
              <a:spcBef>
                <a:spcPts val="360"/>
              </a:spcBef>
              <a:buClr>
                <a:schemeClr val="dk1"/>
              </a:buClr>
              <a:buSzPct val="100000"/>
              <a:defRPr sz="1800">
                <a:solidFill>
                  <a:schemeClr val="dk1"/>
                </a:solidFill>
              </a:defRPr>
            </a:lvl4pPr>
            <a:lvl5pPr>
              <a:spcBef>
                <a:spcPts val="360"/>
              </a:spcBef>
              <a:buClr>
                <a:schemeClr val="dk1"/>
              </a:buClr>
              <a:buSzPct val="100000"/>
              <a:defRPr sz="1800">
                <a:solidFill>
                  <a:schemeClr val="dk1"/>
                </a:solidFill>
              </a:defRPr>
            </a:lvl5pPr>
            <a:lvl6pPr>
              <a:spcBef>
                <a:spcPts val="360"/>
              </a:spcBef>
              <a:buClr>
                <a:schemeClr val="dk1"/>
              </a:buClr>
              <a:buSzPct val="100000"/>
              <a:defRPr sz="1800">
                <a:solidFill>
                  <a:schemeClr val="dk1"/>
                </a:solidFill>
              </a:defRPr>
            </a:lvl6pPr>
            <a:lvl7pPr>
              <a:spcBef>
                <a:spcPts val="360"/>
              </a:spcBef>
              <a:buClr>
                <a:schemeClr val="dk1"/>
              </a:buClr>
              <a:buSzPct val="100000"/>
              <a:defRPr sz="1800">
                <a:solidFill>
                  <a:schemeClr val="dk1"/>
                </a:solidFill>
              </a:defRPr>
            </a:lvl7pPr>
            <a:lvl8pPr>
              <a:spcBef>
                <a:spcPts val="360"/>
              </a:spcBef>
              <a:buClr>
                <a:schemeClr val="dk1"/>
              </a:buClr>
              <a:buSzPct val="100000"/>
              <a:defRPr sz="1800">
                <a:solidFill>
                  <a:schemeClr val="dk1"/>
                </a:solidFill>
              </a:defRPr>
            </a:lvl8pPr>
            <a:lvl9pPr>
              <a:spcBef>
                <a:spcPts val="360"/>
              </a:spcBef>
              <a:buClr>
                <a:schemeClr val="dk1"/>
              </a:buClr>
              <a:buSzPct val="100000"/>
              <a:defRPr sz="1800">
                <a:solidFill>
                  <a:schemeClr val="dk1"/>
                </a:solidFill>
              </a:defRPr>
            </a:lvl9pPr>
          </a:lstStyle>
          <a:p/>
        </p:txBody>
      </p:sp>
      <p:cxnSp>
        <p:nvCxnSpPr>
          <p:cNvPr id="7" name="Shape 7"/>
          <p:cNvCxnSpPr/>
          <p:nvPr/>
        </p:nvCxnSpPr>
        <p:spPr>
          <a:xfrm>
            <a:off y="5023259" x="457200"/>
            <a:ext cy="0" cx="8229600"/>
          </a:xfrm>
          <a:prstGeom prst="straightConnector1">
            <a:avLst/>
          </a:prstGeom>
          <a:noFill/>
          <a:ln w="50800" cap="flat">
            <a:solidFill>
              <a:schemeClr val="lt2"/>
            </a:solidFill>
            <a:prstDash val="solid"/>
            <a:round/>
            <a:headEnd w="med" len="med" type="none"/>
            <a:tailEnd w="med" len="med" type="none"/>
          </a:ln>
        </p:spPr>
      </p:cxnSp>
      <p:sp>
        <p:nvSpPr>
          <p:cNvPr id="8" name="Shape 8"/>
          <p:cNvSpPr txBox="1"/>
          <p:nvPr>
            <p:ph idx="12" type="sldNum"/>
          </p:nvPr>
        </p:nvSpPr>
        <p:spPr>
          <a:xfrm>
            <a:off y="4749850" x="8556791"/>
            <a:ext cy="393600" cx="548699"/>
          </a:xfrm>
          <a:prstGeom prst="rect">
            <a:avLst/>
          </a:prstGeom>
          <a:noFill/>
          <a:ln>
            <a:noFill/>
          </a:ln>
        </p:spPr>
        <p:txBody>
          <a:bodyPr bIns="91425" rIns="91425" lIns="91425" tIns="91425" anchor="ctr" anchorCtr="0">
            <a:noAutofit/>
          </a:bodyPr>
          <a:lstStyle>
            <a:lvl1pPr algn="r">
              <a:spcBef>
                <a:spcPts val="0"/>
              </a:spcBef>
              <a:buNone/>
              <a:defRPr sz="1300">
                <a:solidFill>
                  <a:schemeClr val="dk1"/>
                </a:solidFill>
              </a:defRPr>
            </a:lvl1pPr>
          </a:lstStyle>
          <a:p>
            <a:pPr>
              <a:spcBef>
                <a:spcPts val="0"/>
              </a:spcBef>
              <a:buNone/>
            </a:pPr>
            <a:fld id="{00000000-1234-1234-1234-123412341234}" type="slidenum">
              <a:rPr lang="en"/>
              <a:t>‹#›</a:t>
            </a:fld>
          </a:p>
        </p:txBody>
      </p:sp>
    </p:spTree>
  </p:cSld>
  <p:clrMap accent2="accent2" accent3="accent3" accent4="accent4" accent5="accent5" accent6="accent6" hlink="hlink" tx2="lt2" tx1="dk1" bg2="dk2" bg1="lt1" folHlink="folHlink" accent1="accent1"/>
  <p:sldLayoutIdLst>
    <p:sldLayoutId id="2147483648" r:id="rId1"/>
    <p:sldLayoutId id="2147483649" r:id="rId2"/>
    <p:sldLayoutId id="2147483650" r:id="rId3"/>
    <p:sldLayoutId id="2147483651" r:id="rId4"/>
    <p:sldLayoutId id="2147483652" r:id="rId5"/>
    <p:sldLayoutId id="2147483653" r:id="rId6"/>
  </p:sldLayoutIdLst>
  <p:hf dt="0" ftr="0" sldNum="0" hdr="0"/>
  <p:txStyles>
    <p:title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p:titleStyle>
    <p:body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bodyStyle>
    <p:other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Target="../notesSlides/notesSlide1.xml" Type="http://schemas.openxmlformats.org/officeDocument/2006/relationships/notesSlide" Id="rId2"/><Relationship Target="../slideLayouts/slideLayout1.xml" Type="http://schemas.openxmlformats.org/officeDocument/2006/relationships/slideLayout" Id="rId1"/></Relationships>
</file>

<file path=ppt/slides/_rels/slide10.xml.rels><?xml version="1.0" encoding="UTF-8" standalone="yes"?><Relationships xmlns="http://schemas.openxmlformats.org/package/2006/relationships"><Relationship Target="../notesSlides/notesSlide10.xml" Type="http://schemas.openxmlformats.org/officeDocument/2006/relationships/notesSlide" Id="rId2"/><Relationship Target="../slideLayouts/slideLayout2.xml" Type="http://schemas.openxmlformats.org/officeDocument/2006/relationships/slideLayout" Id="rId1"/><Relationship Target="../media/image02.png" Type="http://schemas.openxmlformats.org/officeDocument/2006/relationships/image" Id="rId3"/></Relationships>
</file>

<file path=ppt/slides/_rels/slide11.xml.rels><?xml version="1.0" encoding="UTF-8" standalone="yes"?><Relationships xmlns="http://schemas.openxmlformats.org/package/2006/relationships"><Relationship Target="../notesSlides/notesSlide11.xml" Type="http://schemas.openxmlformats.org/officeDocument/2006/relationships/notesSlide" Id="rId2"/><Relationship Target="../slideLayouts/slideLayout2.xml" Type="http://schemas.openxmlformats.org/officeDocument/2006/relationships/slideLayout" Id="rId1"/></Relationships>
</file>

<file path=ppt/slides/_rels/slide12.xml.rels><?xml version="1.0" encoding="UTF-8" standalone="yes"?><Relationships xmlns="http://schemas.openxmlformats.org/package/2006/relationships"><Relationship Target="../notesSlides/notesSlide12.xml" Type="http://schemas.openxmlformats.org/officeDocument/2006/relationships/notesSlide" Id="rId2"/><Relationship Target="../slideLayouts/slideLayout2.xml" Type="http://schemas.openxmlformats.org/officeDocument/2006/relationships/slideLayout" Id="rId1"/></Relationships>
</file>

<file path=ppt/slides/_rels/slide13.xml.rels><?xml version="1.0" encoding="UTF-8" standalone="yes"?><Relationships xmlns="http://schemas.openxmlformats.org/package/2006/relationships"><Relationship Target="../notesSlides/notesSlide13.xml" Type="http://schemas.openxmlformats.org/officeDocument/2006/relationships/notesSlide" Id="rId2"/><Relationship Target="../slideLayouts/slideLayout2.xml" Type="http://schemas.openxmlformats.org/officeDocument/2006/relationships/slideLayout" Id="rId1"/></Relationships>
</file>

<file path=ppt/slides/_rels/slide14.xml.rels><?xml version="1.0" encoding="UTF-8" standalone="yes"?><Relationships xmlns="http://schemas.openxmlformats.org/package/2006/relationships"><Relationship Target="../notesSlides/notesSlide14.xml" Type="http://schemas.openxmlformats.org/officeDocument/2006/relationships/notesSlide" Id="rId2"/><Relationship Target="../slideLayouts/slideLayout2.xml" Type="http://schemas.openxmlformats.org/officeDocument/2006/relationships/slideLayout" Id="rId1"/><Relationship Target="../media/image04.png" Type="http://schemas.openxmlformats.org/officeDocument/2006/relationships/image" Id="rId3"/></Relationships>
</file>

<file path=ppt/slides/_rels/slide15.xml.rels><?xml version="1.0" encoding="UTF-8" standalone="yes"?><Relationships xmlns="http://schemas.openxmlformats.org/package/2006/relationships"><Relationship Target="../notesSlides/notesSlide15.xml" Type="http://schemas.openxmlformats.org/officeDocument/2006/relationships/notesSlide" Id="rId2"/><Relationship Target="../slideLayouts/slideLayout2.xml" Type="http://schemas.openxmlformats.org/officeDocument/2006/relationships/slideLayout" Id="rId1"/><Relationship Target="../media/image01.png" Type="http://schemas.openxmlformats.org/officeDocument/2006/relationships/image" Id="rId4"/><Relationship Target="../media/image03.png" Type="http://schemas.openxmlformats.org/officeDocument/2006/relationships/image" Id="rId3"/></Relationships>
</file>

<file path=ppt/slides/_rels/slide16.xml.rels><?xml version="1.0" encoding="UTF-8" standalone="yes"?><Relationships xmlns="http://schemas.openxmlformats.org/package/2006/relationships"><Relationship Target="../notesSlides/notesSlide16.xml" Type="http://schemas.openxmlformats.org/officeDocument/2006/relationships/notesSlide" Id="rId2"/><Relationship Target="../slideLayouts/slideLayout6.xml" Type="http://schemas.openxmlformats.org/officeDocument/2006/relationships/slideLayout" Id="rId1"/></Relationships>
</file>

<file path=ppt/slides/_rels/slide17.xml.rels><?xml version="1.0" encoding="UTF-8" standalone="yes"?><Relationships xmlns="http://schemas.openxmlformats.org/package/2006/relationships"><Relationship Target="../notesSlides/notesSlide17.xml" Type="http://schemas.openxmlformats.org/officeDocument/2006/relationships/notesSlide" Id="rId2"/><Relationship Target="../slideLayouts/slideLayout2.xml" Type="http://schemas.openxmlformats.org/officeDocument/2006/relationships/slideLayout" Id="rId1"/></Relationships>
</file>

<file path=ppt/slides/_rels/slide18.xml.rels><?xml version="1.0" encoding="UTF-8" standalone="yes"?><Relationships xmlns="http://schemas.openxmlformats.org/package/2006/relationships"><Relationship Target="../notesSlides/notesSlide18.xml" Type="http://schemas.openxmlformats.org/officeDocument/2006/relationships/notesSlide" Id="rId2"/><Relationship Target="../slideLayouts/slideLayout2.xml" Type="http://schemas.openxmlformats.org/officeDocument/2006/relationships/slideLayout" Id="rId1"/></Relationships>
</file>

<file path=ppt/slides/_rels/slide19.xml.rels><?xml version="1.0" encoding="UTF-8" standalone="yes"?><Relationships xmlns="http://schemas.openxmlformats.org/package/2006/relationships"><Relationship Target="../notesSlides/notesSlide19.xml" Type="http://schemas.openxmlformats.org/officeDocument/2006/relationships/notesSlide" Id="rId2"/><Relationship Target="../slideLayouts/slideLayout2.xml" Type="http://schemas.openxmlformats.org/officeDocument/2006/relationships/slideLayout" Id="rId1"/></Relationships>
</file>

<file path=ppt/slides/_rels/slide2.xml.rels><?xml version="1.0" encoding="UTF-8" standalone="yes"?><Relationships xmlns="http://schemas.openxmlformats.org/package/2006/relationships"><Relationship Target="../notesSlides/notesSlide2.xml" Type="http://schemas.openxmlformats.org/officeDocument/2006/relationships/notesSlide" Id="rId2"/><Relationship Target="../slideLayouts/slideLayout2.xml" Type="http://schemas.openxmlformats.org/officeDocument/2006/relationships/slideLayout" Id="rId1"/></Relationships>
</file>

<file path=ppt/slides/_rels/slide20.xml.rels><?xml version="1.0" encoding="UTF-8" standalone="yes"?><Relationships xmlns="http://schemas.openxmlformats.org/package/2006/relationships"><Relationship Target="../notesSlides/notesSlide20.xml" Type="http://schemas.openxmlformats.org/officeDocument/2006/relationships/notesSlide" Id="rId2"/><Relationship Target="../slideLayouts/slideLayout2.xml" Type="http://schemas.openxmlformats.org/officeDocument/2006/relationships/slideLayout" Id="rId1"/></Relationships>
</file>

<file path=ppt/slides/_rels/slide21.xml.rels><?xml version="1.0" encoding="UTF-8" standalone="yes"?><Relationships xmlns="http://schemas.openxmlformats.org/package/2006/relationships"><Relationship Target="../notesSlides/notesSlide21.xml" Type="http://schemas.openxmlformats.org/officeDocument/2006/relationships/notesSlide" Id="rId2"/><Relationship Target="../slideLayouts/slideLayout2.xml" Type="http://schemas.openxmlformats.org/officeDocument/2006/relationships/slideLayout" Id="rId1"/></Relationships>
</file>

<file path=ppt/slides/_rels/slide22.xml.rels><?xml version="1.0" encoding="UTF-8" standalone="yes"?><Relationships xmlns="http://schemas.openxmlformats.org/package/2006/relationships"><Relationship Target="../notesSlides/notesSlide22.xml" Type="http://schemas.openxmlformats.org/officeDocument/2006/relationships/notesSlide" Id="rId2"/><Relationship Target="../slideLayouts/slideLayout2.xml" Type="http://schemas.openxmlformats.org/officeDocument/2006/relationships/slideLayout" Id="rId1"/></Relationships>
</file>

<file path=ppt/slides/_rels/slide23.xml.rels><?xml version="1.0" encoding="UTF-8" standalone="yes"?><Relationships xmlns="http://schemas.openxmlformats.org/package/2006/relationships"><Relationship Target="../notesSlides/notesSlide23.xml" Type="http://schemas.openxmlformats.org/officeDocument/2006/relationships/notesSlide" Id="rId2"/><Relationship Target="../slideLayouts/slideLayout2.xml" Type="http://schemas.openxmlformats.org/officeDocument/2006/relationships/slideLayout" Id="rId1"/></Relationships>
</file>

<file path=ppt/slides/_rels/slide24.xml.rels><?xml version="1.0" encoding="UTF-8" standalone="yes"?><Relationships xmlns="http://schemas.openxmlformats.org/package/2006/relationships"><Relationship Target="../notesSlides/notesSlide24.xml" Type="http://schemas.openxmlformats.org/officeDocument/2006/relationships/notesSlide" Id="rId2"/><Relationship Target="../slideLayouts/slideLayout2.xml" Type="http://schemas.openxmlformats.org/officeDocument/2006/relationships/slideLayout" Id="rId1"/></Relationships>
</file>

<file path=ppt/slides/_rels/slide25.xml.rels><?xml version="1.0" encoding="UTF-8" standalone="yes"?><Relationships xmlns="http://schemas.openxmlformats.org/package/2006/relationships"><Relationship Target="../notesSlides/notesSlide25.xml" Type="http://schemas.openxmlformats.org/officeDocument/2006/relationships/notesSlide" Id="rId2"/><Relationship Target="../slideLayouts/slideLayout2.xml" Type="http://schemas.openxmlformats.org/officeDocument/2006/relationships/slideLayout" Id="rId1"/></Relationships>
</file>

<file path=ppt/slides/_rels/slide26.xml.rels><?xml version="1.0" encoding="UTF-8" standalone="yes"?><Relationships xmlns="http://schemas.openxmlformats.org/package/2006/relationships"><Relationship Target="../notesSlides/notesSlide26.xml" Type="http://schemas.openxmlformats.org/officeDocument/2006/relationships/notesSlide" Id="rId2"/><Relationship Target="../slideLayouts/slideLayout2.xml" Type="http://schemas.openxmlformats.org/officeDocument/2006/relationships/slideLayout" Id="rId1"/></Relationships>
</file>

<file path=ppt/slides/_rels/slide27.xml.rels><?xml version="1.0" encoding="UTF-8" standalone="yes"?><Relationships xmlns="http://schemas.openxmlformats.org/package/2006/relationships"><Relationship Target="../notesSlides/notesSlide27.xml" Type="http://schemas.openxmlformats.org/officeDocument/2006/relationships/notesSlide" Id="rId2"/><Relationship Target="../slideLayouts/slideLayout2.xml" Type="http://schemas.openxmlformats.org/officeDocument/2006/relationships/slideLayout" Id="rId1"/></Relationships>
</file>

<file path=ppt/slides/_rels/slide28.xml.rels><?xml version="1.0" encoding="UTF-8" standalone="yes"?><Relationships xmlns="http://schemas.openxmlformats.org/package/2006/relationships"><Relationship Target="../notesSlides/notesSlide28.xml" Type="http://schemas.openxmlformats.org/officeDocument/2006/relationships/notesSlide" Id="rId2"/><Relationship Target="../slideLayouts/slideLayout2.xml" Type="http://schemas.openxmlformats.org/officeDocument/2006/relationships/slideLayout" Id="rId1"/></Relationships>
</file>

<file path=ppt/slides/_rels/slide29.xml.rels><?xml version="1.0" encoding="UTF-8" standalone="yes"?><Relationships xmlns="http://schemas.openxmlformats.org/package/2006/relationships"><Relationship Target="../notesSlides/notesSlide29.xml" Type="http://schemas.openxmlformats.org/officeDocument/2006/relationships/notesSlide" Id="rId2"/><Relationship Target="../slideLayouts/slideLayout2.xml" Type="http://schemas.openxmlformats.org/officeDocument/2006/relationships/slideLayout" Id="rId1"/></Relationships>
</file>

<file path=ppt/slides/_rels/slide3.xml.rels><?xml version="1.0" encoding="UTF-8" standalone="yes"?><Relationships xmlns="http://schemas.openxmlformats.org/package/2006/relationships"><Relationship Target="../notesSlides/notesSlide3.xml" Type="http://schemas.openxmlformats.org/officeDocument/2006/relationships/notesSlide" Id="rId2"/><Relationship Target="../slideLayouts/slideLayout2.xml" Type="http://schemas.openxmlformats.org/officeDocument/2006/relationships/slideLayout" Id="rId1"/></Relationships>
</file>

<file path=ppt/slides/_rels/slide30.xml.rels><?xml version="1.0" encoding="UTF-8" standalone="yes"?><Relationships xmlns="http://schemas.openxmlformats.org/package/2006/relationships"><Relationship Target="../notesSlides/notesSlide30.xml" Type="http://schemas.openxmlformats.org/officeDocument/2006/relationships/notesSlide" Id="rId2"/><Relationship Target="../slideLayouts/slideLayout2.xml" Type="http://schemas.openxmlformats.org/officeDocument/2006/relationships/slideLayout" Id="rId1"/></Relationships>
</file>

<file path=ppt/slides/_rels/slide31.xml.rels><?xml version="1.0" encoding="UTF-8" standalone="yes"?><Relationships xmlns="http://schemas.openxmlformats.org/package/2006/relationships"><Relationship Target="../notesSlides/notesSlide31.xml" Type="http://schemas.openxmlformats.org/officeDocument/2006/relationships/notesSlide" Id="rId2"/><Relationship Target="../slideLayouts/slideLayout2.xml" Type="http://schemas.openxmlformats.org/officeDocument/2006/relationships/slideLayout" Id="rId1"/></Relationships>
</file>

<file path=ppt/slides/_rels/slide32.xml.rels><?xml version="1.0" encoding="UTF-8" standalone="yes"?><Relationships xmlns="http://schemas.openxmlformats.org/package/2006/relationships"><Relationship Target="../notesSlides/notesSlide32.xml" Type="http://schemas.openxmlformats.org/officeDocument/2006/relationships/notesSlide" Id="rId2"/><Relationship Target="../slideLayouts/slideLayout2.xml" Type="http://schemas.openxmlformats.org/officeDocument/2006/relationships/slideLayout" Id="rId1"/></Relationships>
</file>

<file path=ppt/slides/_rels/slide33.xml.rels><?xml version="1.0" encoding="UTF-8" standalone="yes"?><Relationships xmlns="http://schemas.openxmlformats.org/package/2006/relationships"><Relationship Target="../notesSlides/notesSlide33.xml" Type="http://schemas.openxmlformats.org/officeDocument/2006/relationships/notesSlide" Id="rId2"/><Relationship Target="../slideLayouts/slideLayout2.xml" Type="http://schemas.openxmlformats.org/officeDocument/2006/relationships/slideLayout" Id="rId1"/></Relationships>
</file>

<file path=ppt/slides/_rels/slide4.xml.rels><?xml version="1.0" encoding="UTF-8" standalone="yes"?><Relationships xmlns="http://schemas.openxmlformats.org/package/2006/relationships"><Relationship Target="../notesSlides/notesSlide4.xml" Type="http://schemas.openxmlformats.org/officeDocument/2006/relationships/notesSlide" Id="rId2"/><Relationship Target="../slideLayouts/slideLayout2.xml" Type="http://schemas.openxmlformats.org/officeDocument/2006/relationships/slideLayout" Id="rId1"/></Relationships>
</file>

<file path=ppt/slides/_rels/slide5.xml.rels><?xml version="1.0" encoding="UTF-8" standalone="yes"?><Relationships xmlns="http://schemas.openxmlformats.org/package/2006/relationships"><Relationship Target="../notesSlides/notesSlide5.xml" Type="http://schemas.openxmlformats.org/officeDocument/2006/relationships/notesSlide" Id="rId2"/><Relationship Target="../slideLayouts/slideLayout2.xml" Type="http://schemas.openxmlformats.org/officeDocument/2006/relationships/slideLayout" Id="rId1"/><Relationship Target="../media/image00.png" Type="http://schemas.openxmlformats.org/officeDocument/2006/relationships/image" Id="rId3"/></Relationships>
</file>

<file path=ppt/slides/_rels/slide6.xml.rels><?xml version="1.0" encoding="UTF-8" standalone="yes"?><Relationships xmlns="http://schemas.openxmlformats.org/package/2006/relationships"><Relationship Target="../notesSlides/notesSlide6.xml" Type="http://schemas.openxmlformats.org/officeDocument/2006/relationships/notesSlide" Id="rId2"/><Relationship Target="../slideLayouts/slideLayout2.xml" Type="http://schemas.openxmlformats.org/officeDocument/2006/relationships/slideLayout" Id="rId1"/></Relationships>
</file>

<file path=ppt/slides/_rels/slide7.xml.rels><?xml version="1.0" encoding="UTF-8" standalone="yes"?><Relationships xmlns="http://schemas.openxmlformats.org/package/2006/relationships"><Relationship Target="../notesSlides/notesSlide7.xml" Type="http://schemas.openxmlformats.org/officeDocument/2006/relationships/notesSlide" Id="rId2"/><Relationship Target="../slideLayouts/slideLayout6.xml" Type="http://schemas.openxmlformats.org/officeDocument/2006/relationships/slideLayout" Id="rId1"/></Relationships>
</file>

<file path=ppt/slides/_rels/slide8.xml.rels><?xml version="1.0" encoding="UTF-8" standalone="yes"?><Relationships xmlns="http://schemas.openxmlformats.org/package/2006/relationships"><Relationship Target="../notesSlides/notesSlide8.xml" Type="http://schemas.openxmlformats.org/officeDocument/2006/relationships/notesSlide" Id="rId2"/><Relationship Target="../slideLayouts/slideLayout2.xml" Type="http://schemas.openxmlformats.org/officeDocument/2006/relationships/slideLayout" Id="rId1"/><Relationship Target="http://docs.oracle.com/javase/7/docs/api/index.html" Type="http://schemas.openxmlformats.org/officeDocument/2006/relationships/hyperlink" TargetMode="External" Id="rId3"/></Relationships>
</file>

<file path=ppt/slides/_rels/slide9.xml.rels><?xml version="1.0" encoding="UTF-8" standalone="yes"?><Relationships xmlns="http://schemas.openxmlformats.org/package/2006/relationships"><Relationship Target="../notesSlides/notesSlide9.xml" Type="http://schemas.openxmlformats.org/officeDocument/2006/relationships/notesSlide" Id="rId2"/><Relationship Target="../slideLayouts/slideLayout2.xml" Type="http://schemas.openxmlformats.org/officeDocument/2006/relationships/slideLayout" Id="rId1"/><Relationship Target="http://docs.oracle.com" Type="http://schemas.openxmlformats.org/officeDocument/2006/relationships/hyperlink" TargetMode="External" Id="rId3"/></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7" name="Shape 37"/>
        <p:cNvGrpSpPr/>
        <p:nvPr/>
      </p:nvGrpSpPr>
      <p:grpSpPr>
        <a:xfrm>
          <a:off y="0" x="0"/>
          <a:ext cy="0" cx="0"/>
          <a:chOff y="0" x="0"/>
          <a:chExt cy="0" cx="0"/>
        </a:xfrm>
      </p:grpSpPr>
      <p:sp>
        <p:nvSpPr>
          <p:cNvPr id="38" name="Shape 38"/>
          <p:cNvSpPr txBox="1"/>
          <p:nvPr>
            <p:ph type="ctrTitle"/>
          </p:nvPr>
        </p:nvSpPr>
        <p:spPr>
          <a:xfrm>
            <a:off y="563759" x="457200"/>
            <a:ext cy="3009600" cx="8229600"/>
          </a:xfrm>
          <a:prstGeom prst="rect">
            <a:avLst/>
          </a:prstGeom>
        </p:spPr>
        <p:txBody>
          <a:bodyPr bIns="91425" rIns="91425" lIns="91425" tIns="91425" anchor="t" anchorCtr="0">
            <a:noAutofit/>
          </a:bodyPr>
          <a:lstStyle/>
          <a:p>
            <a:pPr>
              <a:spcBef>
                <a:spcPts val="0"/>
              </a:spcBef>
              <a:buNone/>
            </a:pPr>
            <a:r>
              <a:rPr sz="4800" lang="en"/>
              <a:t>Recitation 2</a:t>
            </a:r>
          </a:p>
        </p:txBody>
      </p:sp>
      <p:sp>
        <p:nvSpPr>
          <p:cNvPr id="39" name="Shape 39"/>
          <p:cNvSpPr txBox="1"/>
          <p:nvPr>
            <p:ph idx="1" type="subTitle"/>
          </p:nvPr>
        </p:nvSpPr>
        <p:spPr>
          <a:xfrm>
            <a:off y="3716392" x="457200"/>
            <a:ext cy="1232699" cx="8229600"/>
          </a:xfrm>
          <a:prstGeom prst="rect">
            <a:avLst/>
          </a:prstGeom>
        </p:spPr>
        <p:txBody>
          <a:bodyPr bIns="91425" rIns="91425" lIns="91425" tIns="91425" anchor="t" anchorCtr="0">
            <a:noAutofit/>
          </a:bodyPr>
          <a:lstStyle/>
          <a:p>
            <a:pPr>
              <a:spcBef>
                <a:spcPts val="0"/>
              </a:spcBef>
              <a:buNone/>
            </a:pPr>
            <a:r>
              <a:rPr sz="3200" lang="en"/>
              <a:t>Main Method, API &amp; Packages, Java Basics</a:t>
            </a: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8" name="Shape 108"/>
        <p:cNvGrpSpPr/>
        <p:nvPr/>
      </p:nvGrpSpPr>
      <p:grpSpPr>
        <a:xfrm>
          <a:off y="0" x="0"/>
          <a:ext cy="0" cx="0"/>
          <a:chOff y="0" x="0"/>
          <a:chExt cy="0" cx="0"/>
        </a:xfrm>
      </p:grpSpPr>
      <p:sp>
        <p:nvSpPr>
          <p:cNvPr id="109" name="Shape 109"/>
          <p:cNvSpPr txBox="1"/>
          <p:nvPr>
            <p:ph type="title"/>
          </p:nvPr>
        </p:nvSpPr>
        <p:spPr>
          <a:xfrm>
            <a:off y="205978" x="457200"/>
            <a:ext cy="857400" cx="8229600"/>
          </a:xfrm>
          <a:prstGeom prst="rect">
            <a:avLst/>
          </a:prstGeom>
        </p:spPr>
        <p:txBody>
          <a:bodyPr bIns="91425" rIns="91425" lIns="91425" tIns="91425" anchor="b" anchorCtr="0">
            <a:noAutofit/>
          </a:bodyPr>
          <a:lstStyle/>
          <a:p>
            <a:pPr>
              <a:spcBef>
                <a:spcPts val="0"/>
              </a:spcBef>
              <a:buNone/>
            </a:pPr>
            <a:r>
              <a:rPr sz="3200" lang="en"/>
              <a:t>Where did class String come from?</a:t>
            </a:r>
          </a:p>
        </p:txBody>
      </p:sp>
      <p:sp>
        <p:nvSpPr>
          <p:cNvPr id="110" name="Shape 110"/>
          <p:cNvSpPr txBox="1"/>
          <p:nvPr>
            <p:ph idx="1" type="body"/>
          </p:nvPr>
        </p:nvSpPr>
        <p:spPr>
          <a:xfrm>
            <a:off y="1200150" x="457200"/>
            <a:ext cy="3725699" cx="3766499"/>
          </a:xfrm>
          <a:prstGeom prst="rect">
            <a:avLst/>
          </a:prstGeom>
        </p:spPr>
        <p:txBody>
          <a:bodyPr bIns="91425" rIns="91425" lIns="91425" tIns="91425" anchor="t" anchorCtr="0">
            <a:noAutofit/>
          </a:bodyPr>
          <a:lstStyle/>
          <a:p>
            <a:pPr rtl="0" lvl="0" indent="-368300" marL="457200">
              <a:spcBef>
                <a:spcPts val="0"/>
              </a:spcBef>
              <a:buClr>
                <a:schemeClr val="dk1"/>
              </a:buClr>
              <a:buSzPct val="100000"/>
              <a:buFont typeface="Arial"/>
              <a:buChar char="●"/>
            </a:pPr>
            <a:r>
              <a:rPr sz="2200" lang="en"/>
              <a:t>Package java.lang</a:t>
            </a:r>
          </a:p>
          <a:p>
            <a:pPr rtl="0" lvl="0" indent="-368300" marL="457200">
              <a:spcBef>
                <a:spcPts val="0"/>
              </a:spcBef>
              <a:buClr>
                <a:schemeClr val="dk1"/>
              </a:buClr>
              <a:buSzPct val="100000"/>
              <a:buFont typeface="Arial"/>
              <a:buChar char="●"/>
            </a:pPr>
            <a:r>
              <a:rPr sz="2200" lang="en"/>
              <a:t>Package: group of related classes</a:t>
            </a:r>
          </a:p>
          <a:p>
            <a:pPr rtl="0" lvl="1" indent="-368300" marL="914400">
              <a:spcBef>
                <a:spcPts val="0"/>
              </a:spcBef>
              <a:buClr>
                <a:schemeClr val="dk1"/>
              </a:buClr>
              <a:buSzPct val="100000"/>
              <a:buFont typeface="Courier New"/>
              <a:buChar char="o"/>
            </a:pPr>
            <a:r>
              <a:rPr sz="2200" lang="en"/>
              <a:t>Can contain sub-packages</a:t>
            </a:r>
          </a:p>
          <a:p>
            <a:pPr rtl="0" lvl="0" indent="-368300" marL="457200">
              <a:spcBef>
                <a:spcPts val="0"/>
              </a:spcBef>
              <a:buClr>
                <a:schemeClr val="dk1"/>
              </a:buClr>
              <a:buSzPct val="100000"/>
              <a:buFont typeface="Arial"/>
              <a:buChar char="●"/>
            </a:pPr>
            <a:r>
              <a:rPr sz="2200" lang="en"/>
              <a:t>Why?</a:t>
            </a:r>
          </a:p>
          <a:p>
            <a:pPr rtl="0" lvl="1" indent="-368300" marL="914400">
              <a:spcBef>
                <a:spcPts val="0"/>
              </a:spcBef>
              <a:buClr>
                <a:schemeClr val="dk1"/>
              </a:buClr>
              <a:buSzPct val="100000"/>
              <a:buFont typeface="Courier New"/>
              <a:buChar char="o"/>
            </a:pPr>
            <a:r>
              <a:rPr sz="2200" lang="en"/>
              <a:t>organization</a:t>
            </a:r>
          </a:p>
          <a:p>
            <a:pPr rtl="0" lvl="1" indent="-368300" marL="914400">
              <a:spcBef>
                <a:spcPts val="0"/>
              </a:spcBef>
              <a:buClr>
                <a:schemeClr val="dk1"/>
              </a:buClr>
              <a:buSzPct val="100000"/>
              <a:buFont typeface="Courier New"/>
              <a:buChar char="o"/>
            </a:pPr>
            <a:r>
              <a:rPr sz="2200" lang="en"/>
              <a:t>namespace</a:t>
            </a:r>
          </a:p>
          <a:p>
            <a:pPr rtl="0" lvl="1" indent="-368300" marL="914400">
              <a:spcBef>
                <a:spcPts val="0"/>
              </a:spcBef>
              <a:buClr>
                <a:schemeClr val="dk1"/>
              </a:buClr>
              <a:buSzPct val="100000"/>
              <a:buFont typeface="Courier New"/>
              <a:buChar char="o"/>
            </a:pPr>
            <a:r>
              <a:rPr sz="2200" lang="en"/>
              <a:t>encapsulation</a:t>
            </a:r>
          </a:p>
        </p:txBody>
      </p:sp>
      <p:pic>
        <p:nvPicPr>
          <p:cNvPr id="111" name="Shape 111"/>
          <p:cNvPicPr preferRelativeResize="0"/>
          <p:nvPr/>
        </p:nvPicPr>
        <p:blipFill>
          <a:blip r:embed="rId3">
            <a:alphaModFix/>
          </a:blip>
          <a:stretch>
            <a:fillRect/>
          </a:stretch>
        </p:blipFill>
        <p:spPr>
          <a:xfrm>
            <a:off y="1426050" x="3487225"/>
            <a:ext cy="2669474" cx="5199574"/>
          </a:xfrm>
          <a:prstGeom prst="rect">
            <a:avLst/>
          </a:prstGeom>
          <a:noFill/>
          <a:ln>
            <a:noFill/>
          </a:ln>
        </p:spPr>
      </p:pic>
      <p:cxnSp>
        <p:nvCxnSpPr>
          <p:cNvPr id="112" name="Shape 112"/>
          <p:cNvCxnSpPr/>
          <p:nvPr/>
        </p:nvCxnSpPr>
        <p:spPr>
          <a:xfrm>
            <a:off y="1658050" x="3371250"/>
            <a:ext cy="678900" cx="483300"/>
          </a:xfrm>
          <a:prstGeom prst="straightConnector1">
            <a:avLst/>
          </a:prstGeom>
          <a:noFill/>
          <a:ln w="38100" cap="flat">
            <a:solidFill>
              <a:srgbClr val="FF0000"/>
            </a:solidFill>
            <a:prstDash val="solid"/>
            <a:round/>
            <a:headEnd w="lg" len="lg" type="none"/>
            <a:tailEnd w="lg" len="lg" type="triangle"/>
          </a:ln>
        </p:spPr>
      </p:cxnSp>
      <p:sp>
        <p:nvSpPr>
          <p:cNvPr id="113" name="Shape 113"/>
          <p:cNvSpPr txBox="1"/>
          <p:nvPr/>
        </p:nvSpPr>
        <p:spPr>
          <a:xfrm>
            <a:off y="0" x="6471200"/>
            <a:ext cy="366000" cx="2672700"/>
          </a:xfrm>
          <a:prstGeom prst="rect">
            <a:avLst/>
          </a:prstGeom>
          <a:noFill/>
          <a:ln>
            <a:noFill/>
          </a:ln>
        </p:spPr>
        <p:txBody>
          <a:bodyPr bIns="91425" rIns="91425" lIns="91425" tIns="91425" anchor="t" anchorCtr="0">
            <a:noAutofit/>
          </a:bodyPr>
          <a:lstStyle/>
          <a:p>
            <a:pPr algn="r" rtl="0" lvl="0">
              <a:spcBef>
                <a:spcPts val="0"/>
              </a:spcBef>
              <a:buNone/>
            </a:pPr>
            <a:r>
              <a:rPr b="1" sz="1600" lang="en">
                <a:solidFill>
                  <a:srgbClr val="E08686"/>
                </a:solidFill>
              </a:rPr>
              <a:t>Java API &amp; Packages</a:t>
            </a:r>
          </a:p>
        </p:txBody>
      </p:sp>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7" name="Shape 117"/>
        <p:cNvGrpSpPr/>
        <p:nvPr/>
      </p:nvGrpSpPr>
      <p:grpSpPr>
        <a:xfrm>
          <a:off y="0" x="0"/>
          <a:ext cy="0" cx="0"/>
          <a:chOff y="0" x="0"/>
          <a:chExt cy="0" cx="0"/>
        </a:xfrm>
      </p:grpSpPr>
      <p:sp>
        <p:nvSpPr>
          <p:cNvPr id="118" name="Shape 118"/>
          <p:cNvSpPr txBox="1"/>
          <p:nvPr>
            <p:ph type="title"/>
          </p:nvPr>
        </p:nvSpPr>
        <p:spPr>
          <a:xfrm>
            <a:off y="205978" x="457200"/>
            <a:ext cy="857400" cx="8229600"/>
          </a:xfrm>
          <a:prstGeom prst="rect">
            <a:avLst/>
          </a:prstGeom>
        </p:spPr>
        <p:txBody>
          <a:bodyPr bIns="91425" rIns="91425" lIns="91425" tIns="91425" anchor="b" anchorCtr="0">
            <a:noAutofit/>
          </a:bodyPr>
          <a:lstStyle/>
          <a:p>
            <a:pPr>
              <a:spcBef>
                <a:spcPts val="0"/>
              </a:spcBef>
              <a:buNone/>
            </a:pPr>
            <a:r>
              <a:rPr sz="3200" lang="en">
                <a:solidFill>
                  <a:srgbClr val="1155CC"/>
                </a:solidFill>
              </a:rPr>
              <a:t>Demo 4:</a:t>
            </a:r>
            <a:r>
              <a:rPr sz="3200" lang="en"/>
              <a:t> java.lang is special</a:t>
            </a:r>
          </a:p>
        </p:txBody>
      </p:sp>
      <p:sp>
        <p:nvSpPr>
          <p:cNvPr id="119" name="Shape 119"/>
          <p:cNvSpPr txBox="1"/>
          <p:nvPr>
            <p:ph idx="1" type="body"/>
          </p:nvPr>
        </p:nvSpPr>
        <p:spPr>
          <a:xfrm>
            <a:off y="1200150" x="457200"/>
            <a:ext cy="3725699" cx="8229600"/>
          </a:xfrm>
          <a:prstGeom prst="rect">
            <a:avLst/>
          </a:prstGeom>
        </p:spPr>
        <p:txBody>
          <a:bodyPr bIns="91425" rIns="91425" lIns="91425" tIns="91425" anchor="t" anchorCtr="0">
            <a:noAutofit/>
          </a:bodyPr>
          <a:lstStyle/>
          <a:p>
            <a:pPr rtl="0" lvl="0">
              <a:spcBef>
                <a:spcPts val="0"/>
              </a:spcBef>
              <a:buNone/>
            </a:pPr>
            <a:r>
              <a:rPr sz="2200" lang="en"/>
              <a:t>What happens when we try to use a class from a package other than java.lang?</a:t>
            </a:r>
          </a:p>
          <a:p>
            <a:pPr rtl="0" lvl="0" indent="-368300" marL="457200">
              <a:spcBef>
                <a:spcPts val="0"/>
              </a:spcBef>
              <a:buClr>
                <a:schemeClr val="dk1"/>
              </a:buClr>
              <a:buSzPct val="100000"/>
              <a:buFont typeface="Arial"/>
              <a:buChar char="●"/>
            </a:pPr>
            <a:r>
              <a:rPr sz="2200" lang="en"/>
              <a:t>Make a method whose body is:</a:t>
            </a:r>
          </a:p>
          <a:p>
            <a:pPr rtl="0" lvl="1" indent="-368300" marL="914400">
              <a:spcBef>
                <a:spcPts val="0"/>
              </a:spcBef>
              <a:buClr>
                <a:schemeClr val="dk1"/>
              </a:buClr>
              <a:buSzPct val="100000"/>
              <a:buFont typeface="Courier New"/>
              <a:buChar char="o"/>
            </a:pPr>
            <a:r>
              <a:rPr b="1" sz="2200" lang="en">
                <a:solidFill>
                  <a:srgbClr val="1155CC"/>
                </a:solidFill>
                <a:latin typeface="Courier New"/>
                <a:ea typeface="Courier New"/>
                <a:cs typeface="Courier New"/>
                <a:sym typeface="Courier New"/>
              </a:rPr>
              <a:t>JFrame frame = new JFrame();</a:t>
            </a:r>
          </a:p>
          <a:p>
            <a:pPr rtl="0" lvl="0" indent="-368300" marL="457200">
              <a:spcBef>
                <a:spcPts val="0"/>
              </a:spcBef>
              <a:buClr>
                <a:schemeClr val="dk1"/>
              </a:buClr>
              <a:buSzPct val="100000"/>
              <a:buFont typeface="Arial"/>
              <a:buChar char="●"/>
            </a:pPr>
            <a:r>
              <a:rPr sz="2200" lang="en"/>
              <a:t>Hover over the error and have Eclipse import the class</a:t>
            </a:r>
          </a:p>
          <a:p>
            <a:pPr rtl="0" lvl="0" indent="-368300" marL="457200">
              <a:spcBef>
                <a:spcPts val="0"/>
              </a:spcBef>
              <a:buClr>
                <a:schemeClr val="dk1"/>
              </a:buClr>
              <a:buSzPct val="100000"/>
              <a:buFont typeface="Arial"/>
              <a:buChar char="●"/>
            </a:pPr>
            <a:r>
              <a:rPr sz="2200" lang="en"/>
              <a:t>Scroll to the top and see what the import statement looks like</a:t>
            </a:r>
          </a:p>
        </p:txBody>
      </p:sp>
      <p:sp>
        <p:nvSpPr>
          <p:cNvPr id="120" name="Shape 120"/>
          <p:cNvSpPr txBox="1"/>
          <p:nvPr/>
        </p:nvSpPr>
        <p:spPr>
          <a:xfrm>
            <a:off y="0" x="6471200"/>
            <a:ext cy="366000" cx="2672700"/>
          </a:xfrm>
          <a:prstGeom prst="rect">
            <a:avLst/>
          </a:prstGeom>
          <a:noFill/>
          <a:ln>
            <a:noFill/>
          </a:ln>
        </p:spPr>
        <p:txBody>
          <a:bodyPr bIns="91425" rIns="91425" lIns="91425" tIns="91425" anchor="t" anchorCtr="0">
            <a:noAutofit/>
          </a:bodyPr>
          <a:lstStyle/>
          <a:p>
            <a:pPr algn="r" rtl="0" lvl="0">
              <a:spcBef>
                <a:spcPts val="0"/>
              </a:spcBef>
              <a:buNone/>
            </a:pPr>
            <a:r>
              <a:rPr b="1" sz="1600" lang="en">
                <a:solidFill>
                  <a:srgbClr val="E08686"/>
                </a:solidFill>
              </a:rPr>
              <a:t>Java API &amp; Packages</a:t>
            </a:r>
          </a:p>
        </p:txBody>
      </p:sp>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24" name="Shape 124"/>
        <p:cNvGrpSpPr/>
        <p:nvPr/>
      </p:nvGrpSpPr>
      <p:grpSpPr>
        <a:xfrm>
          <a:off y="0" x="0"/>
          <a:ext cy="0" cx="0"/>
          <a:chOff y="0" x="0"/>
          <a:chExt cy="0" cx="0"/>
        </a:xfrm>
      </p:grpSpPr>
      <p:sp>
        <p:nvSpPr>
          <p:cNvPr id="125" name="Shape 125"/>
          <p:cNvSpPr txBox="1"/>
          <p:nvPr>
            <p:ph type="title"/>
          </p:nvPr>
        </p:nvSpPr>
        <p:spPr>
          <a:xfrm>
            <a:off y="205978" x="457200"/>
            <a:ext cy="857400" cx="8229600"/>
          </a:xfrm>
          <a:prstGeom prst="rect">
            <a:avLst/>
          </a:prstGeom>
        </p:spPr>
        <p:txBody>
          <a:bodyPr bIns="91425" rIns="91425" lIns="91425" tIns="91425" anchor="b" anchorCtr="0">
            <a:noAutofit/>
          </a:bodyPr>
          <a:lstStyle/>
          <a:p>
            <a:pPr>
              <a:spcBef>
                <a:spcPts val="0"/>
              </a:spcBef>
              <a:buNone/>
            </a:pPr>
            <a:r>
              <a:rPr sz="3200" lang="en"/>
              <a:t>Importing from other packages</a:t>
            </a:r>
          </a:p>
        </p:txBody>
      </p:sp>
      <p:sp>
        <p:nvSpPr>
          <p:cNvPr id="126" name="Shape 126"/>
          <p:cNvSpPr txBox="1"/>
          <p:nvPr>
            <p:ph idx="1" type="body"/>
          </p:nvPr>
        </p:nvSpPr>
        <p:spPr>
          <a:xfrm>
            <a:off y="1200150" x="457200"/>
            <a:ext cy="3725699" cx="8229600"/>
          </a:xfrm>
          <a:prstGeom prst="rect">
            <a:avLst/>
          </a:prstGeom>
        </p:spPr>
        <p:txBody>
          <a:bodyPr bIns="91425" rIns="91425" lIns="91425" tIns="91425" anchor="t" anchorCtr="0">
            <a:noAutofit/>
          </a:bodyPr>
          <a:lstStyle/>
          <a:p>
            <a:pPr rtl="0" lvl="0" indent="-368300" marL="457200">
              <a:spcBef>
                <a:spcPts val="0"/>
              </a:spcBef>
              <a:buClr>
                <a:schemeClr val="dk1"/>
              </a:buClr>
              <a:buSzPct val="100000"/>
              <a:buFont typeface="Arial"/>
              <a:buChar char="●"/>
            </a:pPr>
            <a:r>
              <a:rPr b="1" sz="2200" lang="en">
                <a:solidFill>
                  <a:srgbClr val="1155CC"/>
                </a:solidFill>
                <a:latin typeface="Courier New"/>
                <a:ea typeface="Courier New"/>
                <a:cs typeface="Courier New"/>
                <a:sym typeface="Courier New"/>
              </a:rPr>
              <a:t>import javax.swing.JFrame;</a:t>
            </a:r>
          </a:p>
          <a:p>
            <a:pPr rtl="0" lvl="1" indent="-368300" marL="914400">
              <a:spcBef>
                <a:spcPts val="0"/>
              </a:spcBef>
              <a:buClr>
                <a:schemeClr val="dk1"/>
              </a:buClr>
              <a:buSzPct val="100000"/>
              <a:buFont typeface="Courier New"/>
              <a:buChar char="o"/>
            </a:pPr>
            <a:r>
              <a:rPr sz="2200" lang="en"/>
              <a:t>imports class JFrame from package javax.swing</a:t>
            </a:r>
          </a:p>
          <a:p>
            <a:pPr rtl="0" lvl="0" indent="-368300" marL="457200">
              <a:spcBef>
                <a:spcPts val="0"/>
              </a:spcBef>
              <a:buClr>
                <a:schemeClr val="dk1"/>
              </a:buClr>
              <a:buSzPct val="100000"/>
              <a:buFont typeface="Arial"/>
              <a:buChar char="●"/>
            </a:pPr>
            <a:r>
              <a:rPr b="1" sz="2200" lang="en">
                <a:solidFill>
                  <a:srgbClr val="1155CC"/>
                </a:solidFill>
                <a:latin typeface="Courier New"/>
                <a:ea typeface="Courier New"/>
                <a:cs typeface="Courier New"/>
                <a:sym typeface="Courier New"/>
              </a:rPr>
              <a:t>import javax.swing.*;</a:t>
            </a:r>
          </a:p>
          <a:p>
            <a:pPr rtl="0" lvl="1" indent="-368300" marL="914400">
              <a:spcBef>
                <a:spcPts val="0"/>
              </a:spcBef>
              <a:buClr>
                <a:schemeClr val="dk1"/>
              </a:buClr>
              <a:buSzPct val="100000"/>
              <a:buFont typeface="Courier New"/>
              <a:buChar char="o"/>
            </a:pPr>
            <a:r>
              <a:rPr sz="2200" lang="en"/>
              <a:t>imports every class and interface from package javax.swing</a:t>
            </a:r>
          </a:p>
        </p:txBody>
      </p:sp>
      <p:sp>
        <p:nvSpPr>
          <p:cNvPr id="127" name="Shape 127"/>
          <p:cNvSpPr txBox="1"/>
          <p:nvPr/>
        </p:nvSpPr>
        <p:spPr>
          <a:xfrm>
            <a:off y="0" x="6471200"/>
            <a:ext cy="366000" cx="2672700"/>
          </a:xfrm>
          <a:prstGeom prst="rect">
            <a:avLst/>
          </a:prstGeom>
          <a:noFill/>
          <a:ln>
            <a:noFill/>
          </a:ln>
        </p:spPr>
        <p:txBody>
          <a:bodyPr bIns="91425" rIns="91425" lIns="91425" tIns="91425" anchor="t" anchorCtr="0">
            <a:noAutofit/>
          </a:bodyPr>
          <a:lstStyle/>
          <a:p>
            <a:pPr algn="r" rtl="0" lvl="0">
              <a:spcBef>
                <a:spcPts val="0"/>
              </a:spcBef>
              <a:buNone/>
            </a:pPr>
            <a:r>
              <a:rPr b="1" sz="1600" lang="en">
                <a:solidFill>
                  <a:srgbClr val="E08686"/>
                </a:solidFill>
              </a:rPr>
              <a:t>Java API &amp; Packages</a:t>
            </a:r>
          </a:p>
        </p:txBody>
      </p:sp>
    </p:spTree>
  </p:cSld>
  <p:clrMapOvr>
    <a:masterClrMapping/>
  </p:clrMapOvr>
  <p:transition spd="slow">
    <p:cut/>
  </p:transition>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31" name="Shape 131"/>
        <p:cNvGrpSpPr/>
        <p:nvPr/>
      </p:nvGrpSpPr>
      <p:grpSpPr>
        <a:xfrm>
          <a:off y="0" x="0"/>
          <a:ext cy="0" cx="0"/>
          <a:chOff y="0" x="0"/>
          <a:chExt cy="0" cx="0"/>
        </a:xfrm>
      </p:grpSpPr>
      <p:sp>
        <p:nvSpPr>
          <p:cNvPr id="132" name="Shape 132"/>
          <p:cNvSpPr txBox="1"/>
          <p:nvPr>
            <p:ph type="title"/>
          </p:nvPr>
        </p:nvSpPr>
        <p:spPr>
          <a:xfrm>
            <a:off y="205978" x="457200"/>
            <a:ext cy="857400" cx="8229600"/>
          </a:xfrm>
          <a:prstGeom prst="rect">
            <a:avLst/>
          </a:prstGeom>
        </p:spPr>
        <p:txBody>
          <a:bodyPr bIns="91425" rIns="91425" lIns="91425" tIns="91425" anchor="b" anchorCtr="0">
            <a:noAutofit/>
          </a:bodyPr>
          <a:lstStyle/>
          <a:p>
            <a:pPr>
              <a:spcBef>
                <a:spcPts val="0"/>
              </a:spcBef>
              <a:buNone/>
            </a:pPr>
            <a:r>
              <a:rPr sz="3200" lang="en">
                <a:solidFill>
                  <a:srgbClr val="1155CC"/>
                </a:solidFill>
              </a:rPr>
              <a:t>Exercise 2:</a:t>
            </a:r>
            <a:r>
              <a:rPr sz="3200" lang="en"/>
              <a:t> Random numbers</a:t>
            </a:r>
          </a:p>
        </p:txBody>
      </p:sp>
      <p:sp>
        <p:nvSpPr>
          <p:cNvPr id="133" name="Shape 133"/>
          <p:cNvSpPr txBox="1"/>
          <p:nvPr>
            <p:ph idx="1" type="body"/>
          </p:nvPr>
        </p:nvSpPr>
        <p:spPr>
          <a:xfrm>
            <a:off y="1200150" x="457200"/>
            <a:ext cy="3725699" cx="8229600"/>
          </a:xfrm>
          <a:prstGeom prst="rect">
            <a:avLst/>
          </a:prstGeom>
        </p:spPr>
        <p:txBody>
          <a:bodyPr bIns="91425" rIns="91425" lIns="91425" tIns="91425" anchor="t" anchorCtr="0">
            <a:noAutofit/>
          </a:bodyPr>
          <a:lstStyle/>
          <a:p>
            <a:pPr rtl="0" lvl="0" indent="-368300" marL="457200">
              <a:spcBef>
                <a:spcPts val="0"/>
              </a:spcBef>
              <a:buClr>
                <a:schemeClr val="dk1"/>
              </a:buClr>
              <a:buSzPct val="100000"/>
              <a:buFont typeface="Arial"/>
              <a:buChar char="●"/>
            </a:pPr>
            <a:r>
              <a:rPr sz="2200" lang="en"/>
              <a:t>Write a function that accepts two parameters of type double, and prints out a random double between those two numbers</a:t>
            </a:r>
          </a:p>
          <a:p>
            <a:pPr rtl="0" lvl="0" indent="-368300" marL="457200">
              <a:spcBef>
                <a:spcPts val="0"/>
              </a:spcBef>
              <a:buClr>
                <a:schemeClr val="dk1"/>
              </a:buClr>
              <a:buSzPct val="100000"/>
              <a:buFont typeface="Arial"/>
              <a:buChar char="●"/>
            </a:pPr>
            <a:r>
              <a:rPr sz="2200" lang="en"/>
              <a:t>Hints:</a:t>
            </a:r>
          </a:p>
          <a:p>
            <a:pPr rtl="0" lvl="1" indent="-368300" marL="914400">
              <a:spcBef>
                <a:spcPts val="0"/>
              </a:spcBef>
              <a:buClr>
                <a:schemeClr val="dk1"/>
              </a:buClr>
              <a:buSzPct val="100000"/>
              <a:buFont typeface="Courier New"/>
              <a:buChar char="o"/>
            </a:pPr>
            <a:r>
              <a:rPr sz="2200" lang="en"/>
              <a:t>You will need to import a class from the Java API</a:t>
            </a:r>
          </a:p>
          <a:p>
            <a:pPr rtl="0" lvl="1" indent="-368300" marL="914400">
              <a:spcBef>
                <a:spcPts val="0"/>
              </a:spcBef>
              <a:buClr>
                <a:schemeClr val="dk1"/>
              </a:buClr>
              <a:buSzPct val="100000"/>
              <a:buFont typeface="Courier New"/>
              <a:buChar char="o"/>
            </a:pPr>
            <a:r>
              <a:rPr sz="2200" lang="en"/>
              <a:t>Use your intuition about what class to use, and search Google for it</a:t>
            </a:r>
          </a:p>
          <a:p>
            <a:pPr rtl="0" lvl="1" indent="-368300" marL="914400">
              <a:spcBef>
                <a:spcPts val="0"/>
              </a:spcBef>
              <a:buClr>
                <a:schemeClr val="dk1"/>
              </a:buClr>
              <a:buSzPct val="100000"/>
              <a:buFont typeface="Courier New"/>
              <a:buChar char="o"/>
            </a:pPr>
            <a:r>
              <a:rPr sz="2200" lang="en"/>
              <a:t>Look over the class’s methods to find one that can help you</a:t>
            </a:r>
          </a:p>
        </p:txBody>
      </p:sp>
      <p:sp>
        <p:nvSpPr>
          <p:cNvPr id="134" name="Shape 134"/>
          <p:cNvSpPr txBox="1"/>
          <p:nvPr/>
        </p:nvSpPr>
        <p:spPr>
          <a:xfrm>
            <a:off y="0" x="6471200"/>
            <a:ext cy="366000" cx="2672700"/>
          </a:xfrm>
          <a:prstGeom prst="rect">
            <a:avLst/>
          </a:prstGeom>
          <a:noFill/>
          <a:ln>
            <a:noFill/>
          </a:ln>
        </p:spPr>
        <p:txBody>
          <a:bodyPr bIns="91425" rIns="91425" lIns="91425" tIns="91425" anchor="t" anchorCtr="0">
            <a:noAutofit/>
          </a:bodyPr>
          <a:lstStyle/>
          <a:p>
            <a:pPr algn="r" rtl="0" lvl="0">
              <a:spcBef>
                <a:spcPts val="0"/>
              </a:spcBef>
              <a:buNone/>
            </a:pPr>
            <a:r>
              <a:rPr b="1" sz="1600" lang="en">
                <a:solidFill>
                  <a:srgbClr val="E08686"/>
                </a:solidFill>
              </a:rPr>
              <a:t>Java API &amp; Packages</a:t>
            </a:r>
          </a:p>
        </p:txBody>
      </p:sp>
    </p:spTree>
  </p:cSld>
  <p:clrMapOvr>
    <a:masterClrMapping/>
  </p:clrMapOvr>
  <p:transition spd="slow">
    <p:cut/>
  </p:transition>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38" name="Shape 138"/>
        <p:cNvGrpSpPr/>
        <p:nvPr/>
      </p:nvGrpSpPr>
      <p:grpSpPr>
        <a:xfrm>
          <a:off y="0" x="0"/>
          <a:ext cy="0" cx="0"/>
          <a:chOff y="0" x="0"/>
          <a:chExt cy="0" cx="0"/>
        </a:xfrm>
      </p:grpSpPr>
      <p:sp>
        <p:nvSpPr>
          <p:cNvPr id="139" name="Shape 139"/>
          <p:cNvSpPr txBox="1"/>
          <p:nvPr>
            <p:ph type="title"/>
          </p:nvPr>
        </p:nvSpPr>
        <p:spPr>
          <a:xfrm>
            <a:off y="205978" x="457200"/>
            <a:ext cy="857400" cx="8229600"/>
          </a:xfrm>
          <a:prstGeom prst="rect">
            <a:avLst/>
          </a:prstGeom>
        </p:spPr>
        <p:txBody>
          <a:bodyPr bIns="91425" rIns="91425" lIns="91425" tIns="91425" anchor="b" anchorCtr="0">
            <a:noAutofit/>
          </a:bodyPr>
          <a:lstStyle/>
          <a:p>
            <a:pPr>
              <a:spcBef>
                <a:spcPts val="0"/>
              </a:spcBef>
              <a:buNone/>
            </a:pPr>
            <a:r>
              <a:rPr sz="3200" lang="en"/>
              <a:t>Custom packages</a:t>
            </a:r>
          </a:p>
        </p:txBody>
      </p:sp>
      <p:sp>
        <p:nvSpPr>
          <p:cNvPr id="140" name="Shape 140"/>
          <p:cNvSpPr txBox="1"/>
          <p:nvPr>
            <p:ph idx="1" type="body"/>
          </p:nvPr>
        </p:nvSpPr>
        <p:spPr>
          <a:xfrm>
            <a:off y="1200150" x="457200"/>
            <a:ext cy="3593999" cx="2469900"/>
          </a:xfrm>
          <a:prstGeom prst="rect">
            <a:avLst/>
          </a:prstGeom>
        </p:spPr>
        <p:txBody>
          <a:bodyPr bIns="91425" rIns="91425" lIns="91425" tIns="91425" anchor="t" anchorCtr="0">
            <a:noAutofit/>
          </a:bodyPr>
          <a:lstStyle/>
          <a:p>
            <a:pPr rtl="0" lvl="0">
              <a:spcBef>
                <a:spcPts val="0"/>
              </a:spcBef>
              <a:buNone/>
            </a:pPr>
            <a:r>
              <a:rPr sz="2200" lang="en"/>
              <a:t>Except for the default package, file structure matches package structure</a:t>
            </a:r>
          </a:p>
        </p:txBody>
      </p:sp>
      <p:pic>
        <p:nvPicPr>
          <p:cNvPr id="141" name="Shape 141"/>
          <p:cNvPicPr preferRelativeResize="0"/>
          <p:nvPr/>
        </p:nvPicPr>
        <p:blipFill>
          <a:blip r:embed="rId3">
            <a:alphaModFix/>
          </a:blip>
          <a:stretch>
            <a:fillRect/>
          </a:stretch>
        </p:blipFill>
        <p:spPr>
          <a:xfrm>
            <a:off y="1200150" x="2761650"/>
            <a:ext cy="3774699" cx="5925150"/>
          </a:xfrm>
          <a:prstGeom prst="rect">
            <a:avLst/>
          </a:prstGeom>
          <a:noFill/>
          <a:ln>
            <a:noFill/>
          </a:ln>
        </p:spPr>
      </p:pic>
      <p:sp>
        <p:nvSpPr>
          <p:cNvPr id="142" name="Shape 142"/>
          <p:cNvSpPr txBox="1"/>
          <p:nvPr/>
        </p:nvSpPr>
        <p:spPr>
          <a:xfrm>
            <a:off y="0" x="6471200"/>
            <a:ext cy="366000" cx="2672700"/>
          </a:xfrm>
          <a:prstGeom prst="rect">
            <a:avLst/>
          </a:prstGeom>
          <a:noFill/>
          <a:ln>
            <a:noFill/>
          </a:ln>
        </p:spPr>
        <p:txBody>
          <a:bodyPr bIns="91425" rIns="91425" lIns="91425" tIns="91425" anchor="t" anchorCtr="0">
            <a:noAutofit/>
          </a:bodyPr>
          <a:lstStyle/>
          <a:p>
            <a:pPr algn="r" rtl="0" lvl="0">
              <a:spcBef>
                <a:spcPts val="0"/>
              </a:spcBef>
              <a:buNone/>
            </a:pPr>
            <a:r>
              <a:rPr b="1" sz="1600" lang="en">
                <a:solidFill>
                  <a:srgbClr val="E08686"/>
                </a:solidFill>
              </a:rPr>
              <a:t>Java API &amp; Packages</a:t>
            </a:r>
          </a:p>
        </p:txBody>
      </p:sp>
    </p:spTree>
  </p:cSld>
  <p:clrMapOvr>
    <a:masterClrMapping/>
  </p:clrMapOvr>
  <p:transition spd="slow">
    <p:cut/>
  </p:transition>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46" name="Shape 146"/>
        <p:cNvGrpSpPr/>
        <p:nvPr/>
      </p:nvGrpSpPr>
      <p:grpSpPr>
        <a:xfrm>
          <a:off y="0" x="0"/>
          <a:ext cy="0" cx="0"/>
          <a:chOff y="0" x="0"/>
          <a:chExt cy="0" cx="0"/>
        </a:xfrm>
      </p:grpSpPr>
      <p:sp>
        <p:nvSpPr>
          <p:cNvPr id="147" name="Shape 147"/>
          <p:cNvSpPr txBox="1"/>
          <p:nvPr>
            <p:ph type="title"/>
          </p:nvPr>
        </p:nvSpPr>
        <p:spPr>
          <a:xfrm>
            <a:off y="205978" x="457200"/>
            <a:ext cy="857400" cx="8229600"/>
          </a:xfrm>
          <a:prstGeom prst="rect">
            <a:avLst/>
          </a:prstGeom>
        </p:spPr>
        <p:txBody>
          <a:bodyPr bIns="91425" rIns="91425" lIns="91425" tIns="91425" anchor="b" anchorCtr="0">
            <a:noAutofit/>
          </a:bodyPr>
          <a:lstStyle/>
          <a:p>
            <a:pPr lvl="0">
              <a:spcBef>
                <a:spcPts val="0"/>
              </a:spcBef>
              <a:buNone/>
            </a:pPr>
            <a:r>
              <a:rPr sz="3200" lang="en"/>
              <a:t>Custom packages </a:t>
            </a:r>
            <a:r>
              <a:rPr sz="2200" lang="en"/>
              <a:t>(continued)</a:t>
            </a:r>
          </a:p>
        </p:txBody>
      </p:sp>
      <p:sp>
        <p:nvSpPr>
          <p:cNvPr id="148" name="Shape 148"/>
          <p:cNvSpPr txBox="1"/>
          <p:nvPr/>
        </p:nvSpPr>
        <p:spPr>
          <a:xfrm>
            <a:off y="1217775" x="464675"/>
            <a:ext cy="3741299" cx="2992500"/>
          </a:xfrm>
          <a:prstGeom prst="rect">
            <a:avLst/>
          </a:prstGeom>
          <a:noFill/>
          <a:ln>
            <a:noFill/>
          </a:ln>
        </p:spPr>
        <p:txBody>
          <a:bodyPr bIns="91425" rIns="91425" lIns="91425" tIns="91425" anchor="t" anchorCtr="0">
            <a:noAutofit/>
          </a:bodyPr>
          <a:lstStyle/>
          <a:p>
            <a:pPr rtl="0" lvl="0" indent="-381000" marL="457200">
              <a:spcBef>
                <a:spcPts val="0"/>
              </a:spcBef>
              <a:buClr>
                <a:srgbClr val="000000"/>
              </a:buClr>
              <a:buSzPct val="100000"/>
              <a:buFont typeface="Arial"/>
              <a:buChar char="●"/>
            </a:pPr>
            <a:r>
              <a:rPr sz="2400" lang="en"/>
              <a:t>Importing works the same as the Java API</a:t>
            </a:r>
          </a:p>
          <a:p>
            <a:pPr lvl="0" indent="-381000" marL="457200">
              <a:spcBef>
                <a:spcPts val="0"/>
              </a:spcBef>
              <a:buClr>
                <a:srgbClr val="000000"/>
              </a:buClr>
              <a:buSzPct val="100000"/>
              <a:buFont typeface="Arial"/>
              <a:buChar char="●"/>
            </a:pPr>
            <a:r>
              <a:rPr sz="2400" lang="en"/>
              <a:t>Except for the default package, classes must </a:t>
            </a:r>
            <a:r>
              <a:rPr b="1" sz="2400" lang="en"/>
              <a:t>declare</a:t>
            </a:r>
            <a:r>
              <a:rPr sz="2400" lang="en"/>
              <a:t> their package above the class header</a:t>
            </a:r>
          </a:p>
        </p:txBody>
      </p:sp>
      <p:pic>
        <p:nvPicPr>
          <p:cNvPr id="149" name="Shape 149"/>
          <p:cNvPicPr preferRelativeResize="0"/>
          <p:nvPr/>
        </p:nvPicPr>
        <p:blipFill>
          <a:blip r:embed="rId3">
            <a:alphaModFix/>
          </a:blip>
          <a:stretch>
            <a:fillRect/>
          </a:stretch>
        </p:blipFill>
        <p:spPr>
          <a:xfrm>
            <a:off y="1217775" x="5251900"/>
            <a:ext cy="2838674" cx="3642474"/>
          </a:xfrm>
          <a:prstGeom prst="rect">
            <a:avLst/>
          </a:prstGeom>
          <a:noFill/>
          <a:ln>
            <a:noFill/>
          </a:ln>
        </p:spPr>
      </p:pic>
      <p:pic>
        <p:nvPicPr>
          <p:cNvPr id="150" name="Shape 150"/>
          <p:cNvPicPr preferRelativeResize="0"/>
          <p:nvPr/>
        </p:nvPicPr>
        <p:blipFill>
          <a:blip r:embed="rId4">
            <a:alphaModFix/>
          </a:blip>
          <a:stretch>
            <a:fillRect/>
          </a:stretch>
        </p:blipFill>
        <p:spPr>
          <a:xfrm>
            <a:off y="2472775" x="3520101"/>
            <a:ext cy="2486300" cx="2103785"/>
          </a:xfrm>
          <a:prstGeom prst="rect">
            <a:avLst/>
          </a:prstGeom>
          <a:noFill/>
          <a:ln>
            <a:noFill/>
          </a:ln>
        </p:spPr>
      </p:pic>
      <p:sp>
        <p:nvSpPr>
          <p:cNvPr id="151" name="Shape 151"/>
          <p:cNvSpPr/>
          <p:nvPr/>
        </p:nvSpPr>
        <p:spPr>
          <a:xfrm>
            <a:off y="2600325" x="5759075"/>
            <a:ext cy="857400" cx="2034600"/>
          </a:xfrm>
          <a:prstGeom prst="ellipse">
            <a:avLst/>
          </a:prstGeom>
          <a:noFill/>
          <a:ln w="38100" cap="flat">
            <a:solidFill>
              <a:srgbClr val="FF0000"/>
            </a:solidFill>
            <a:prstDash val="solid"/>
            <a:round/>
            <a:headEnd w="med" len="med" type="none"/>
            <a:tailEnd w="med" len="med" type="none"/>
          </a:ln>
        </p:spPr>
        <p:txBody>
          <a:bodyPr bIns="91425" rIns="91425" lIns="91425" tIns="91425" anchor="ctr" anchorCtr="0">
            <a:noAutofit/>
          </a:bodyPr>
          <a:lstStyle/>
          <a:p>
            <a:pPr>
              <a:spcBef>
                <a:spcPts val="0"/>
              </a:spcBef>
              <a:buNone/>
            </a:pPr>
            <a:r>
              <a:t/>
            </a:r>
            <a:endParaRPr/>
          </a:p>
        </p:txBody>
      </p:sp>
      <p:sp>
        <p:nvSpPr>
          <p:cNvPr id="152" name="Shape 152"/>
          <p:cNvSpPr/>
          <p:nvPr/>
        </p:nvSpPr>
        <p:spPr>
          <a:xfrm>
            <a:off y="2336850" x="3312550"/>
            <a:ext cy="1108199" cx="2174399"/>
          </a:xfrm>
          <a:prstGeom prst="ellipse">
            <a:avLst/>
          </a:prstGeom>
          <a:noFill/>
          <a:ln w="38100" cap="flat">
            <a:solidFill>
              <a:srgbClr val="FF0000"/>
            </a:solidFill>
            <a:prstDash val="solid"/>
            <a:round/>
            <a:headEnd w="med" len="med" type="none"/>
            <a:tailEnd w="med" len="med" type="none"/>
          </a:ln>
        </p:spPr>
        <p:txBody>
          <a:bodyPr bIns="91425" rIns="91425" lIns="91425" tIns="91425" anchor="ctr" anchorCtr="0">
            <a:noAutofit/>
          </a:bodyPr>
          <a:lstStyle/>
          <a:p>
            <a:pPr>
              <a:spcBef>
                <a:spcPts val="0"/>
              </a:spcBef>
              <a:buNone/>
            </a:pPr>
            <a:r>
              <a:t/>
            </a:r>
            <a:endParaRPr/>
          </a:p>
        </p:txBody>
      </p:sp>
      <p:sp>
        <p:nvSpPr>
          <p:cNvPr id="153" name="Shape 153"/>
          <p:cNvSpPr txBox="1"/>
          <p:nvPr/>
        </p:nvSpPr>
        <p:spPr>
          <a:xfrm>
            <a:off y="0" x="6471300"/>
            <a:ext cy="366000" cx="2672700"/>
          </a:xfrm>
          <a:prstGeom prst="rect">
            <a:avLst/>
          </a:prstGeom>
          <a:noFill/>
          <a:ln>
            <a:noFill/>
          </a:ln>
        </p:spPr>
        <p:txBody>
          <a:bodyPr bIns="91425" rIns="91425" lIns="91425" tIns="91425" anchor="t" anchorCtr="0">
            <a:noAutofit/>
          </a:bodyPr>
          <a:lstStyle/>
          <a:p>
            <a:pPr algn="r" rtl="0" lvl="0">
              <a:spcBef>
                <a:spcPts val="0"/>
              </a:spcBef>
              <a:buNone/>
            </a:pPr>
            <a:r>
              <a:rPr b="1" sz="1600" lang="en">
                <a:solidFill>
                  <a:srgbClr val="E08686"/>
                </a:solidFill>
              </a:rPr>
              <a:t>Java API &amp; Packages</a:t>
            </a:r>
          </a:p>
        </p:txBody>
      </p:sp>
    </p:spTree>
  </p:cSld>
  <p:clrMapOvr>
    <a:masterClrMapping/>
  </p:clrMapOvr>
  <p:transition spd="slow">
    <p:cut/>
  </p:transition>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57" name="Shape 157"/>
        <p:cNvGrpSpPr/>
        <p:nvPr/>
      </p:nvGrpSpPr>
      <p:grpSpPr>
        <a:xfrm>
          <a:off y="0" x="0"/>
          <a:ext cy="0" cx="0"/>
          <a:chOff y="0" x="0"/>
          <a:chExt cy="0" cx="0"/>
        </a:xfrm>
      </p:grpSpPr>
      <p:sp>
        <p:nvSpPr>
          <p:cNvPr id="158" name="Shape 158"/>
          <p:cNvSpPr txBox="1"/>
          <p:nvPr>
            <p:ph type="ctrTitle"/>
          </p:nvPr>
        </p:nvSpPr>
        <p:spPr>
          <a:xfrm>
            <a:off y="2159857" x="457200"/>
            <a:ext cy="823799" cx="8229600"/>
          </a:xfrm>
          <a:prstGeom prst="rect">
            <a:avLst/>
          </a:prstGeom>
          <a:noFill/>
          <a:ln>
            <a:noFill/>
          </a:ln>
        </p:spPr>
        <p:txBody>
          <a:bodyPr bIns="91425" rIns="91425" lIns="91425" tIns="91425" anchor="b" anchorCtr="0">
            <a:noAutofit/>
          </a:bodyPr>
          <a:lstStyle/>
          <a:p>
            <a:pPr algn="ctr" rtl="0" lvl="0">
              <a:spcBef>
                <a:spcPts val="0"/>
              </a:spcBef>
              <a:buNone/>
            </a:pPr>
            <a:r>
              <a:rPr sz="4800" lang="en"/>
              <a:t>Java Basics</a:t>
            </a:r>
          </a:p>
        </p:txBody>
      </p:sp>
    </p:spTree>
  </p:cSld>
  <p:clrMapOvr>
    <a:masterClrMapping/>
  </p:clrMapOvr>
  <p:transition spd="slow">
    <p:cut/>
  </p:transition>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62" name="Shape 162"/>
        <p:cNvGrpSpPr/>
        <p:nvPr/>
      </p:nvGrpSpPr>
      <p:grpSpPr>
        <a:xfrm>
          <a:off y="0" x="0"/>
          <a:ext cy="0" cx="0"/>
          <a:chOff y="0" x="0"/>
          <a:chExt cy="0" cx="0"/>
        </a:xfrm>
      </p:grpSpPr>
      <p:sp>
        <p:nvSpPr>
          <p:cNvPr id="163" name="Shape 163"/>
          <p:cNvSpPr txBox="1"/>
          <p:nvPr>
            <p:ph type="title"/>
          </p:nvPr>
        </p:nvSpPr>
        <p:spPr>
          <a:xfrm>
            <a:off y="205978" x="457200"/>
            <a:ext cy="857400" cx="8229600"/>
          </a:xfrm>
          <a:prstGeom prst="rect">
            <a:avLst/>
          </a:prstGeom>
        </p:spPr>
        <p:txBody>
          <a:bodyPr bIns="91425" rIns="91425" lIns="91425" tIns="91425" anchor="b" anchorCtr="0">
            <a:noAutofit/>
          </a:bodyPr>
          <a:lstStyle/>
          <a:p>
            <a:pPr>
              <a:spcBef>
                <a:spcPts val="0"/>
              </a:spcBef>
              <a:buNone/>
            </a:pPr>
            <a:r>
              <a:rPr lang="en"/>
              <a:t>Primitive types vs classes</a:t>
            </a:r>
          </a:p>
        </p:txBody>
      </p:sp>
      <p:sp>
        <p:nvSpPr>
          <p:cNvPr id="164" name="Shape 164"/>
          <p:cNvSpPr txBox="1"/>
          <p:nvPr>
            <p:ph idx="1" type="body"/>
          </p:nvPr>
        </p:nvSpPr>
        <p:spPr>
          <a:xfrm>
            <a:off y="1063375" x="457200"/>
            <a:ext cy="3725699" cx="8229600"/>
          </a:xfrm>
          <a:prstGeom prst="rect">
            <a:avLst/>
          </a:prstGeom>
        </p:spPr>
        <p:txBody>
          <a:bodyPr bIns="91425" rIns="91425" lIns="91425" tIns="91425" anchor="t" anchorCtr="0">
            <a:noAutofit/>
          </a:bodyPr>
          <a:lstStyle/>
          <a:p>
            <a:pPr rtl="0" lvl="0" indent="-368300" marL="457200">
              <a:spcBef>
                <a:spcPts val="0"/>
              </a:spcBef>
              <a:buClr>
                <a:schemeClr val="dk1"/>
              </a:buClr>
              <a:buSzPct val="100000"/>
              <a:buFont typeface="Arial"/>
              <a:buChar char="●"/>
            </a:pPr>
            <a:r>
              <a:rPr sz="2200" lang="en"/>
              <a:t>Variable declarations:</a:t>
            </a:r>
          </a:p>
          <a:p>
            <a:pPr rtl="0" lvl="1" indent="-368300" marL="914400">
              <a:spcBef>
                <a:spcPts val="0"/>
              </a:spcBef>
              <a:buClr>
                <a:srgbClr val="000000"/>
              </a:buClr>
              <a:buSzPct val="100000"/>
              <a:buFont typeface="Courier New"/>
              <a:buChar char="o"/>
            </a:pPr>
            <a:r>
              <a:rPr b="1" sz="2200" lang="en">
                <a:solidFill>
                  <a:srgbClr val="1155CC"/>
                </a:solidFill>
                <a:latin typeface="Courier New"/>
                <a:ea typeface="Courier New"/>
                <a:cs typeface="Courier New"/>
                <a:sym typeface="Courier New"/>
              </a:rPr>
              <a:t>int i = 5;</a:t>
            </a:r>
          </a:p>
          <a:p>
            <a:pPr rtl="0" lvl="1" indent="-368300" marL="914400">
              <a:spcBef>
                <a:spcPts val="0"/>
              </a:spcBef>
              <a:buClr>
                <a:srgbClr val="000000"/>
              </a:buClr>
              <a:buSzPct val="100000"/>
              <a:buFont typeface="Courier New"/>
              <a:buChar char="o"/>
            </a:pPr>
            <a:r>
              <a:rPr b="1" sz="2200" lang="en">
                <a:solidFill>
                  <a:srgbClr val="1155CC"/>
                </a:solidFill>
                <a:latin typeface="Courier New"/>
                <a:ea typeface="Courier New"/>
                <a:cs typeface="Courier New"/>
                <a:sym typeface="Courier New"/>
              </a:rPr>
              <a:t>Animal a = new Animal(“Bob”);</a:t>
            </a:r>
          </a:p>
          <a:p>
            <a:pPr rtl="0" lvl="0" indent="-368300" marL="457200">
              <a:spcBef>
                <a:spcPts val="0"/>
              </a:spcBef>
              <a:buClr>
                <a:schemeClr val="dk1"/>
              </a:buClr>
              <a:buSzPct val="100000"/>
              <a:buFont typeface="Arial"/>
              <a:buChar char="●"/>
            </a:pPr>
            <a:r>
              <a:rPr b="1" sz="2200" lang="en">
                <a:solidFill>
                  <a:srgbClr val="1155CC"/>
                </a:solidFill>
                <a:latin typeface="Courier New"/>
                <a:ea typeface="Courier New"/>
                <a:cs typeface="Courier New"/>
                <a:sym typeface="Courier New"/>
              </a:rPr>
              <a:t>Animal</a:t>
            </a:r>
            <a:r>
              <a:rPr sz="2200" lang="en"/>
              <a:t> and </a:t>
            </a:r>
            <a:r>
              <a:rPr b="1" sz="2200" lang="en">
                <a:solidFill>
                  <a:srgbClr val="1155CC"/>
                </a:solidFill>
                <a:latin typeface="Courier New"/>
                <a:ea typeface="Courier New"/>
                <a:cs typeface="Courier New"/>
                <a:sym typeface="Courier New"/>
              </a:rPr>
              <a:t>int</a:t>
            </a:r>
            <a:r>
              <a:rPr sz="2200" lang="en"/>
              <a:t> are both variable types, but </a:t>
            </a:r>
            <a:r>
              <a:rPr b="1" sz="2200" lang="en">
                <a:solidFill>
                  <a:srgbClr val="1155CC"/>
                </a:solidFill>
                <a:latin typeface="Courier New"/>
                <a:ea typeface="Courier New"/>
                <a:cs typeface="Courier New"/>
                <a:sym typeface="Courier New"/>
              </a:rPr>
              <a:t>Animal</a:t>
            </a:r>
            <a:r>
              <a:rPr sz="2200" lang="en"/>
              <a:t> is a class and </a:t>
            </a:r>
            <a:r>
              <a:rPr b="1" sz="2200" lang="en">
                <a:solidFill>
                  <a:srgbClr val="1155CC"/>
                </a:solidFill>
                <a:latin typeface="Courier New"/>
                <a:ea typeface="Courier New"/>
                <a:cs typeface="Courier New"/>
                <a:sym typeface="Courier New"/>
              </a:rPr>
              <a:t>int</a:t>
            </a:r>
            <a:r>
              <a:rPr sz="2200" lang="en"/>
              <a:t> is a primitive type</a:t>
            </a:r>
          </a:p>
          <a:p>
            <a:pPr lvl="0">
              <a:spcBef>
                <a:spcPts val="0"/>
              </a:spcBef>
              <a:buNone/>
            </a:pPr>
            <a:r>
              <a:t/>
            </a:r>
            <a:endParaRPr sz="2200"/>
          </a:p>
        </p:txBody>
      </p:sp>
      <p:sp>
        <p:nvSpPr>
          <p:cNvPr id="165" name="Shape 165"/>
          <p:cNvSpPr txBox="1"/>
          <p:nvPr/>
        </p:nvSpPr>
        <p:spPr>
          <a:xfrm>
            <a:off y="3106975" x="1332650"/>
            <a:ext cy="453299" cx="339299"/>
          </a:xfrm>
          <a:prstGeom prst="rect">
            <a:avLst/>
          </a:prstGeom>
          <a:noFill/>
          <a:ln>
            <a:noFill/>
          </a:ln>
        </p:spPr>
        <p:txBody>
          <a:bodyPr bIns="91425" rIns="91425" lIns="91425" tIns="91425" anchor="t" anchorCtr="0">
            <a:noAutofit/>
          </a:bodyPr>
          <a:lstStyle/>
          <a:p>
            <a:pPr>
              <a:spcBef>
                <a:spcPts val="0"/>
              </a:spcBef>
              <a:buNone/>
            </a:pPr>
            <a:r>
              <a:rPr b="1" sz="2200" lang="en">
                <a:solidFill>
                  <a:srgbClr val="1155CC"/>
                </a:solidFill>
                <a:latin typeface="Courier New"/>
                <a:ea typeface="Courier New"/>
                <a:cs typeface="Courier New"/>
                <a:sym typeface="Courier New"/>
              </a:rPr>
              <a:t>a</a:t>
            </a:r>
          </a:p>
        </p:txBody>
      </p:sp>
      <p:cxnSp>
        <p:nvCxnSpPr>
          <p:cNvPr id="166" name="Shape 166"/>
          <p:cNvCxnSpPr>
            <a:stCxn id="167" idx="3"/>
            <a:endCxn id="168" idx="1"/>
          </p:cNvCxnSpPr>
          <p:nvPr/>
        </p:nvCxnSpPr>
        <p:spPr>
          <a:xfrm>
            <a:off y="3363774" x="3475875"/>
            <a:ext cy="0" cx="1745700"/>
          </a:xfrm>
          <a:prstGeom prst="straightConnector1">
            <a:avLst/>
          </a:prstGeom>
          <a:noFill/>
          <a:ln w="38100" cap="flat">
            <a:solidFill>
              <a:schemeClr val="dk2"/>
            </a:solidFill>
            <a:prstDash val="solid"/>
            <a:round/>
            <a:headEnd w="lg" len="lg" type="none"/>
            <a:tailEnd w="lg" len="lg" type="triangle"/>
          </a:ln>
        </p:spPr>
      </p:cxnSp>
      <p:sp>
        <p:nvSpPr>
          <p:cNvPr id="169" name="Shape 169"/>
          <p:cNvSpPr txBox="1"/>
          <p:nvPr/>
        </p:nvSpPr>
        <p:spPr>
          <a:xfrm>
            <a:off y="3708450" x="1290050"/>
            <a:ext cy="453299" cx="424499"/>
          </a:xfrm>
          <a:prstGeom prst="rect">
            <a:avLst/>
          </a:prstGeom>
          <a:noFill/>
          <a:ln>
            <a:noFill/>
          </a:ln>
        </p:spPr>
        <p:txBody>
          <a:bodyPr bIns="91425" rIns="91425" lIns="91425" tIns="91425" anchor="t" anchorCtr="0">
            <a:noAutofit/>
          </a:bodyPr>
          <a:lstStyle/>
          <a:p>
            <a:pPr rtl="0" lvl="0">
              <a:spcBef>
                <a:spcPts val="0"/>
              </a:spcBef>
              <a:buNone/>
            </a:pPr>
            <a:r>
              <a:rPr lang="en"/>
              <a:t> </a:t>
            </a:r>
            <a:r>
              <a:rPr b="1" sz="2200" lang="en">
                <a:solidFill>
                  <a:srgbClr val="1155CC"/>
                </a:solidFill>
                <a:latin typeface="Courier New"/>
                <a:ea typeface="Courier New"/>
                <a:cs typeface="Courier New"/>
                <a:sym typeface="Courier New"/>
              </a:rPr>
              <a:t>i</a:t>
            </a:r>
          </a:p>
        </p:txBody>
      </p:sp>
      <p:sp>
        <p:nvSpPr>
          <p:cNvPr id="170" name="Shape 170"/>
          <p:cNvSpPr txBox="1"/>
          <p:nvPr/>
        </p:nvSpPr>
        <p:spPr>
          <a:xfrm>
            <a:off y="0" x="6471300"/>
            <a:ext cy="366000" cx="2672700"/>
          </a:xfrm>
          <a:prstGeom prst="rect">
            <a:avLst/>
          </a:prstGeom>
          <a:noFill/>
          <a:ln>
            <a:noFill/>
          </a:ln>
        </p:spPr>
        <p:txBody>
          <a:bodyPr bIns="91425" rIns="91425" lIns="91425" tIns="91425" anchor="t" anchorCtr="0">
            <a:noAutofit/>
          </a:bodyPr>
          <a:lstStyle/>
          <a:p>
            <a:pPr algn="r" rtl="0" lvl="0">
              <a:spcBef>
                <a:spcPts val="0"/>
              </a:spcBef>
              <a:buNone/>
            </a:pPr>
            <a:r>
              <a:rPr b="1" sz="1600" lang="en">
                <a:solidFill>
                  <a:srgbClr val="E08686"/>
                </a:solidFill>
              </a:rPr>
              <a:t>Java Basics</a:t>
            </a:r>
          </a:p>
        </p:txBody>
      </p:sp>
      <p:sp>
        <p:nvSpPr>
          <p:cNvPr id="167" name="Shape 167"/>
          <p:cNvSpPr/>
          <p:nvPr/>
        </p:nvSpPr>
        <p:spPr>
          <a:xfrm>
            <a:off y="3137125" x="1754775"/>
            <a:ext cy="453299" cx="1721100"/>
          </a:xfrm>
          <a:prstGeom prst="rect">
            <a:avLst/>
          </a:prstGeom>
          <a:noFill/>
          <a:ln w="19050" cap="flat">
            <a:solidFill>
              <a:schemeClr val="dk2"/>
            </a:solidFill>
            <a:prstDash val="solid"/>
            <a:round/>
            <a:headEnd w="med" len="med" type="none"/>
            <a:tailEnd w="med" len="med" type="none"/>
          </a:ln>
        </p:spPr>
        <p:txBody>
          <a:bodyPr bIns="91425" rIns="91425" lIns="91425" tIns="91425" anchor="ctr" anchorCtr="0">
            <a:noAutofit/>
          </a:bodyPr>
          <a:lstStyle/>
          <a:p>
            <a:pPr rtl="0" lvl="0">
              <a:spcBef>
                <a:spcPts val="0"/>
              </a:spcBef>
              <a:buNone/>
            </a:pPr>
            <a:r>
              <a:rPr sz="1600" lang="en"/>
              <a:t>Animal@0x36</a:t>
            </a:r>
          </a:p>
        </p:txBody>
      </p:sp>
      <p:sp>
        <p:nvSpPr>
          <p:cNvPr id="171" name="Shape 171"/>
          <p:cNvSpPr txBox="1"/>
          <p:nvPr/>
        </p:nvSpPr>
        <p:spPr>
          <a:xfrm>
            <a:off y="3767625" x="1774500"/>
            <a:ext cy="453299" cx="424499"/>
          </a:xfrm>
          <a:prstGeom prst="rect">
            <a:avLst/>
          </a:prstGeom>
          <a:noFill/>
          <a:ln w="19050" cap="flat">
            <a:solidFill>
              <a:schemeClr val="dk2"/>
            </a:solidFill>
            <a:prstDash val="solid"/>
            <a:round/>
            <a:headEnd w="med" len="med" type="none"/>
            <a:tailEnd w="med" len="med" type="none"/>
          </a:ln>
        </p:spPr>
        <p:txBody>
          <a:bodyPr bIns="91425" rIns="91425" lIns="91425" tIns="91425" anchor="t" anchorCtr="0">
            <a:noAutofit/>
          </a:bodyPr>
          <a:lstStyle/>
          <a:p>
            <a:pPr>
              <a:spcBef>
                <a:spcPts val="0"/>
              </a:spcBef>
              <a:buNone/>
            </a:pPr>
            <a:r>
              <a:rPr sz="1600" lang="en"/>
              <a:t>5</a:t>
            </a:r>
          </a:p>
        </p:txBody>
      </p:sp>
      <p:grpSp>
        <p:nvGrpSpPr>
          <p:cNvPr id="172" name="Shape 172"/>
          <p:cNvGrpSpPr/>
          <p:nvPr/>
        </p:nvGrpSpPr>
        <p:grpSpPr>
          <a:xfrm>
            <a:off y="3137125" x="5221725"/>
            <a:ext cy="1310700" cx="2186099"/>
            <a:chOff y="3767625" x="3665800"/>
            <a:chExt cy="1310700" cx="2186099"/>
          </a:xfrm>
        </p:grpSpPr>
        <p:sp>
          <p:nvSpPr>
            <p:cNvPr id="173" name="Shape 173"/>
            <p:cNvSpPr txBox="1"/>
            <p:nvPr/>
          </p:nvSpPr>
          <p:spPr>
            <a:xfrm>
              <a:off y="4466624" x="3919825"/>
              <a:ext cy="366000" cx="759599"/>
            </a:xfrm>
            <a:prstGeom prst="rect">
              <a:avLst/>
            </a:prstGeom>
            <a:noFill/>
            <a:ln>
              <a:noFill/>
            </a:ln>
          </p:spPr>
          <p:txBody>
            <a:bodyPr bIns="91425" rIns="91425" lIns="91425" tIns="91425" anchor="t" anchorCtr="0">
              <a:noAutofit/>
            </a:bodyPr>
            <a:lstStyle/>
            <a:p>
              <a:pPr rtl="0" lvl="0">
                <a:spcBef>
                  <a:spcPts val="0"/>
                </a:spcBef>
                <a:buNone/>
              </a:pPr>
              <a:r>
                <a:rPr sz="1600" lang="en"/>
                <a:t>name</a:t>
              </a:r>
            </a:p>
          </p:txBody>
        </p:sp>
        <p:sp>
          <p:nvSpPr>
            <p:cNvPr id="168" name="Shape 168"/>
            <p:cNvSpPr/>
            <p:nvPr/>
          </p:nvSpPr>
          <p:spPr>
            <a:xfrm>
              <a:off y="3767625" x="3665800"/>
              <a:ext cy="453299" cx="1452600"/>
            </a:xfrm>
            <a:prstGeom prst="rect">
              <a:avLst/>
            </a:prstGeom>
            <a:noFill/>
            <a:ln w="19050" cap="flat">
              <a:solidFill>
                <a:schemeClr val="dk2"/>
              </a:solidFill>
              <a:prstDash val="solid"/>
              <a:round/>
              <a:headEnd w="med" len="med" type="none"/>
              <a:tailEnd w="med" len="med" type="none"/>
            </a:ln>
          </p:spPr>
          <p:txBody>
            <a:bodyPr bIns="91425" rIns="91425" lIns="91425" tIns="91425" anchor="ctr" anchorCtr="0">
              <a:noAutofit/>
            </a:bodyPr>
            <a:lstStyle/>
            <a:p>
              <a:pPr>
                <a:spcBef>
                  <a:spcPts val="0"/>
                </a:spcBef>
                <a:buNone/>
              </a:pPr>
              <a:r>
                <a:rPr sz="1600" lang="en">
                  <a:solidFill>
                    <a:schemeClr val="dk1"/>
                  </a:solidFill>
                </a:rPr>
                <a:t>Animal@0x36</a:t>
              </a:r>
            </a:p>
          </p:txBody>
        </p:sp>
        <p:sp>
          <p:nvSpPr>
            <p:cNvPr id="174" name="Shape 174"/>
            <p:cNvSpPr txBox="1"/>
            <p:nvPr/>
          </p:nvSpPr>
          <p:spPr>
            <a:xfrm>
              <a:off y="4220925" x="3665800"/>
              <a:ext cy="857400" cx="2186099"/>
            </a:xfrm>
            <a:prstGeom prst="rect">
              <a:avLst/>
            </a:prstGeom>
            <a:noFill/>
            <a:ln w="19050" cap="flat">
              <a:solidFill>
                <a:schemeClr val="dk2"/>
              </a:solidFill>
              <a:prstDash val="solid"/>
              <a:round/>
              <a:headEnd w="med" len="med" type="none"/>
              <a:tailEnd w="med" len="med" type="none"/>
            </a:ln>
          </p:spPr>
          <p:txBody>
            <a:bodyPr bIns="91425" rIns="91425" lIns="91425" tIns="91425" anchor="t" anchorCtr="0">
              <a:noAutofit/>
            </a:bodyPr>
            <a:lstStyle/>
            <a:p>
              <a:pPr>
                <a:spcBef>
                  <a:spcPts val="0"/>
                </a:spcBef>
                <a:buNone/>
              </a:pPr>
              <a:r>
                <a:t/>
              </a:r>
              <a:endParaRPr/>
            </a:p>
          </p:txBody>
        </p:sp>
        <p:sp>
          <p:nvSpPr>
            <p:cNvPr id="175" name="Shape 175"/>
            <p:cNvSpPr/>
            <p:nvPr/>
          </p:nvSpPr>
          <p:spPr>
            <a:xfrm>
              <a:off y="4422975" x="4679425"/>
              <a:ext cy="453299" cx="870300"/>
            </a:xfrm>
            <a:prstGeom prst="rect">
              <a:avLst/>
            </a:prstGeom>
            <a:noFill/>
            <a:ln w="19050" cap="flat">
              <a:solidFill>
                <a:schemeClr val="dk2"/>
              </a:solidFill>
              <a:prstDash val="solid"/>
              <a:round/>
              <a:headEnd w="med" len="med" type="none"/>
              <a:tailEnd w="med" len="med" type="none"/>
            </a:ln>
          </p:spPr>
          <p:txBody>
            <a:bodyPr bIns="91425" rIns="91425" lIns="91425" tIns="91425" anchor="ctr" anchorCtr="0">
              <a:noAutofit/>
            </a:bodyPr>
            <a:lstStyle/>
            <a:p>
              <a:pPr rtl="0" lvl="0">
                <a:spcBef>
                  <a:spcPts val="0"/>
                </a:spcBef>
                <a:buNone/>
              </a:pPr>
              <a:r>
                <a:rPr sz="1600" lang="en"/>
                <a:t>“Bob”</a:t>
              </a:r>
            </a:p>
          </p:txBody>
        </p:sp>
      </p:grpSp>
    </p:spTree>
  </p:cSld>
  <p:clrMapOvr>
    <a:masterClrMapping/>
  </p:clrMapOvr>
  <p:transition spd="slow">
    <p:cut/>
  </p:transition>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79" name="Shape 179"/>
        <p:cNvGrpSpPr/>
        <p:nvPr/>
      </p:nvGrpSpPr>
      <p:grpSpPr>
        <a:xfrm>
          <a:off y="0" x="0"/>
          <a:ext cy="0" cx="0"/>
          <a:chOff y="0" x="0"/>
          <a:chExt cy="0" cx="0"/>
        </a:xfrm>
      </p:grpSpPr>
      <p:sp>
        <p:nvSpPr>
          <p:cNvPr id="180" name="Shape 180"/>
          <p:cNvSpPr txBox="1"/>
          <p:nvPr>
            <p:ph type="title"/>
          </p:nvPr>
        </p:nvSpPr>
        <p:spPr>
          <a:xfrm>
            <a:off y="205978" x="457200"/>
            <a:ext cy="857400" cx="8229600"/>
          </a:xfrm>
          <a:prstGeom prst="rect">
            <a:avLst/>
          </a:prstGeom>
        </p:spPr>
        <p:txBody>
          <a:bodyPr bIns="91425" rIns="91425" lIns="91425" tIns="91425" anchor="b" anchorCtr="0">
            <a:noAutofit/>
          </a:bodyPr>
          <a:lstStyle/>
          <a:p>
            <a:pPr>
              <a:spcBef>
                <a:spcPts val="0"/>
              </a:spcBef>
              <a:buNone/>
            </a:pPr>
            <a:r>
              <a:rPr sz="3200" lang="en">
                <a:solidFill>
                  <a:srgbClr val="1155CC"/>
                </a:solidFill>
              </a:rPr>
              <a:t>Demo 5:</a:t>
            </a:r>
            <a:r>
              <a:rPr sz="3200" lang="en"/>
              <a:t> Primitive types vs classes</a:t>
            </a:r>
          </a:p>
        </p:txBody>
      </p:sp>
      <p:sp>
        <p:nvSpPr>
          <p:cNvPr id="181" name="Shape 181"/>
          <p:cNvSpPr txBox="1"/>
          <p:nvPr>
            <p:ph idx="1" type="body"/>
          </p:nvPr>
        </p:nvSpPr>
        <p:spPr>
          <a:xfrm>
            <a:off y="1200150" x="457200"/>
            <a:ext cy="3725699" cx="8229600"/>
          </a:xfrm>
          <a:prstGeom prst="rect">
            <a:avLst/>
          </a:prstGeom>
        </p:spPr>
        <p:txBody>
          <a:bodyPr bIns="91425" rIns="91425" lIns="91425" tIns="91425" anchor="t" anchorCtr="0">
            <a:noAutofit/>
          </a:bodyPr>
          <a:lstStyle/>
          <a:p>
            <a:pPr rtl="0" lvl="0" indent="-368300" marL="457200">
              <a:spcBef>
                <a:spcPts val="0"/>
              </a:spcBef>
              <a:buClr>
                <a:schemeClr val="dk1"/>
              </a:buClr>
              <a:buSzPct val="100000"/>
              <a:buFont typeface="Arial"/>
              <a:buChar char="●"/>
            </a:pPr>
            <a:r>
              <a:rPr sz="2200" lang="en"/>
              <a:t>instantiating primitive types</a:t>
            </a:r>
          </a:p>
          <a:p>
            <a:pPr rtl="0" lvl="0" indent="-368300" marL="457200">
              <a:spcBef>
                <a:spcPts val="0"/>
              </a:spcBef>
              <a:buClr>
                <a:schemeClr val="dk1"/>
              </a:buClr>
              <a:buSzPct val="100000"/>
              <a:buFont typeface="Arial"/>
              <a:buChar char="●"/>
            </a:pPr>
            <a:r>
              <a:rPr sz="2200" lang="en"/>
              <a:t>how == behaves on primitives and objects</a:t>
            </a:r>
          </a:p>
        </p:txBody>
      </p:sp>
      <p:sp>
        <p:nvSpPr>
          <p:cNvPr id="182" name="Shape 182"/>
          <p:cNvSpPr txBox="1"/>
          <p:nvPr/>
        </p:nvSpPr>
        <p:spPr>
          <a:xfrm>
            <a:off y="0" x="6471300"/>
            <a:ext cy="366000" cx="2672700"/>
          </a:xfrm>
          <a:prstGeom prst="rect">
            <a:avLst/>
          </a:prstGeom>
          <a:noFill/>
          <a:ln>
            <a:noFill/>
          </a:ln>
        </p:spPr>
        <p:txBody>
          <a:bodyPr bIns="91425" rIns="91425" lIns="91425" tIns="91425" anchor="t" anchorCtr="0">
            <a:noAutofit/>
          </a:bodyPr>
          <a:lstStyle/>
          <a:p>
            <a:pPr algn="r" rtl="0" lvl="0">
              <a:spcBef>
                <a:spcPts val="0"/>
              </a:spcBef>
              <a:buNone/>
            </a:pPr>
            <a:r>
              <a:rPr b="1" sz="1600" lang="en">
                <a:solidFill>
                  <a:srgbClr val="E08686"/>
                </a:solidFill>
              </a:rPr>
              <a:t>Java Basics</a:t>
            </a:r>
          </a:p>
        </p:txBody>
      </p:sp>
    </p:spTree>
  </p:cSld>
  <p:clrMapOvr>
    <a:masterClrMapping/>
  </p:clrMapOvr>
  <p:transition spd="slow">
    <p:cut/>
  </p:transition>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86" name="Shape 186"/>
        <p:cNvGrpSpPr/>
        <p:nvPr/>
      </p:nvGrpSpPr>
      <p:grpSpPr>
        <a:xfrm>
          <a:off y="0" x="0"/>
          <a:ext cy="0" cx="0"/>
          <a:chOff y="0" x="0"/>
          <a:chExt cy="0" cx="0"/>
        </a:xfrm>
      </p:grpSpPr>
      <p:sp>
        <p:nvSpPr>
          <p:cNvPr id="187" name="Shape 187"/>
          <p:cNvSpPr txBox="1"/>
          <p:nvPr>
            <p:ph type="title"/>
          </p:nvPr>
        </p:nvSpPr>
        <p:spPr>
          <a:xfrm>
            <a:off y="205978" x="457200"/>
            <a:ext cy="857400" cx="8229600"/>
          </a:xfrm>
          <a:prstGeom prst="rect">
            <a:avLst/>
          </a:prstGeom>
        </p:spPr>
        <p:txBody>
          <a:bodyPr bIns="91425" rIns="91425" lIns="91425" tIns="91425" anchor="b" anchorCtr="0">
            <a:noAutofit/>
          </a:bodyPr>
          <a:lstStyle/>
          <a:p>
            <a:pPr rtl="0" lvl="0">
              <a:spcBef>
                <a:spcPts val="0"/>
              </a:spcBef>
              <a:buNone/>
            </a:pPr>
            <a:r>
              <a:rPr sz="3200" lang="en"/>
              <a:t>Demo explained</a:t>
            </a:r>
          </a:p>
        </p:txBody>
      </p:sp>
      <p:sp>
        <p:nvSpPr>
          <p:cNvPr id="188" name="Shape 188"/>
          <p:cNvSpPr txBox="1"/>
          <p:nvPr>
            <p:ph idx="1" type="body"/>
          </p:nvPr>
        </p:nvSpPr>
        <p:spPr>
          <a:xfrm>
            <a:off y="1063375" x="457200"/>
            <a:ext cy="3725699" cx="8229600"/>
          </a:xfrm>
          <a:prstGeom prst="rect">
            <a:avLst/>
          </a:prstGeom>
        </p:spPr>
        <p:txBody>
          <a:bodyPr bIns="91425" rIns="91425" lIns="91425" tIns="91425" anchor="t" anchorCtr="0">
            <a:noAutofit/>
          </a:bodyPr>
          <a:lstStyle/>
          <a:p>
            <a:pPr algn="l" rtl="0" lvl="0" marR="0">
              <a:lnSpc>
                <a:spcPct val="100000"/>
              </a:lnSpc>
              <a:spcBef>
                <a:spcPts val="600"/>
              </a:spcBef>
              <a:spcAft>
                <a:spcPts val="0"/>
              </a:spcAft>
              <a:buNone/>
            </a:pPr>
            <a:r>
              <a:rPr sz="2200" lang="en">
                <a:solidFill>
                  <a:srgbClr val="000000"/>
                </a:solidFill>
              </a:rPr>
              <a:t>Variables with a primitive type contain their value directly:</a:t>
            </a:r>
          </a:p>
          <a:p>
            <a:pPr algn="l" rtl="0" lvl="0" marR="0" indent="457200">
              <a:lnSpc>
                <a:spcPct val="100000"/>
              </a:lnSpc>
              <a:spcBef>
                <a:spcPts val="600"/>
              </a:spcBef>
              <a:spcAft>
                <a:spcPts val="0"/>
              </a:spcAft>
              <a:buNone/>
            </a:pPr>
            <a:r>
              <a:rPr b="1" sz="2200" lang="en">
                <a:solidFill>
                  <a:srgbClr val="1155CC"/>
                </a:solidFill>
                <a:latin typeface="Courier New"/>
                <a:ea typeface="Courier New"/>
                <a:cs typeface="Courier New"/>
                <a:sym typeface="Courier New"/>
              </a:rPr>
              <a:t>int i1 = 5;</a:t>
            </a:r>
          </a:p>
          <a:p>
            <a:pPr rtl="0">
              <a:spcBef>
                <a:spcPts val="0"/>
              </a:spcBef>
              <a:buNone/>
            </a:pPr>
            <a:r>
              <a:t/>
            </a:r>
            <a:endParaRPr sz="2200"/>
          </a:p>
          <a:p>
            <a:pPr rtl="0" indent="457200">
              <a:spcBef>
                <a:spcPts val="0"/>
              </a:spcBef>
              <a:buNone/>
            </a:pPr>
            <a:r>
              <a:rPr b="1" sz="2200" lang="en">
                <a:solidFill>
                  <a:srgbClr val="1155CC"/>
                </a:solidFill>
                <a:latin typeface="Courier New"/>
                <a:ea typeface="Courier New"/>
                <a:cs typeface="Courier New"/>
                <a:sym typeface="Courier New"/>
              </a:rPr>
              <a:t>int i2 = 5;</a:t>
            </a:r>
          </a:p>
          <a:p>
            <a:pPr rtl="0" indent="0" marL="0">
              <a:spcBef>
                <a:spcPts val="0"/>
              </a:spcBef>
              <a:buNone/>
            </a:pPr>
            <a:r>
              <a:t/>
            </a:r>
            <a:endParaRPr b="1" sz="2200">
              <a:solidFill>
                <a:srgbClr val="1155CC"/>
              </a:solidFill>
              <a:latin typeface="Courier New"/>
              <a:ea typeface="Courier New"/>
              <a:cs typeface="Courier New"/>
              <a:sym typeface="Courier New"/>
            </a:endParaRPr>
          </a:p>
          <a:p>
            <a:pPr rtl="0" indent="0" marL="0">
              <a:spcBef>
                <a:spcPts val="0"/>
              </a:spcBef>
              <a:buNone/>
            </a:pPr>
            <a:r>
              <a:t/>
            </a:r>
            <a:endParaRPr b="1" sz="2200">
              <a:solidFill>
                <a:srgbClr val="1155CC"/>
              </a:solidFill>
              <a:latin typeface="Courier New"/>
              <a:ea typeface="Courier New"/>
              <a:cs typeface="Courier New"/>
              <a:sym typeface="Courier New"/>
            </a:endParaRPr>
          </a:p>
          <a:p>
            <a:pPr rtl="0" indent="0" marL="0">
              <a:spcBef>
                <a:spcPts val="0"/>
              </a:spcBef>
              <a:buNone/>
            </a:pPr>
            <a:r>
              <a:rPr sz="2200" lang="en">
                <a:solidFill>
                  <a:srgbClr val="000000"/>
                </a:solidFill>
              </a:rPr>
              <a:t>So </a:t>
            </a:r>
            <a:r>
              <a:rPr b="1" sz="2200" lang="en">
                <a:solidFill>
                  <a:srgbClr val="1155CC"/>
                </a:solidFill>
                <a:latin typeface="Courier New"/>
                <a:ea typeface="Courier New"/>
                <a:cs typeface="Courier New"/>
                <a:sym typeface="Courier New"/>
              </a:rPr>
              <a:t>i1 == i2</a:t>
            </a:r>
            <a:r>
              <a:rPr sz="2200" lang="en">
                <a:solidFill>
                  <a:srgbClr val="000000"/>
                </a:solidFill>
              </a:rPr>
              <a:t> translates to </a:t>
            </a:r>
            <a:r>
              <a:rPr b="1" sz="2200" lang="en">
                <a:solidFill>
                  <a:srgbClr val="1155CC"/>
                </a:solidFill>
                <a:latin typeface="Courier New"/>
                <a:ea typeface="Courier New"/>
                <a:cs typeface="Courier New"/>
                <a:sym typeface="Courier New"/>
              </a:rPr>
              <a:t>5 == 5</a:t>
            </a:r>
          </a:p>
          <a:p>
            <a:pPr rtl="0" lvl="0" indent="0" marL="0">
              <a:spcBef>
                <a:spcPts val="0"/>
              </a:spcBef>
              <a:buNone/>
            </a:pPr>
            <a:r>
              <a:rPr sz="2200" lang="en">
                <a:solidFill>
                  <a:srgbClr val="000000"/>
                </a:solidFill>
              </a:rPr>
              <a:t>Variables with a class type contain a reference to an object . . .</a:t>
            </a:r>
          </a:p>
        </p:txBody>
      </p:sp>
      <p:sp>
        <p:nvSpPr>
          <p:cNvPr id="189" name="Shape 189"/>
          <p:cNvSpPr txBox="1"/>
          <p:nvPr/>
        </p:nvSpPr>
        <p:spPr>
          <a:xfrm>
            <a:off y="2019625" x="3171350"/>
            <a:ext cy="453299" cx="589200"/>
          </a:xfrm>
          <a:prstGeom prst="rect">
            <a:avLst/>
          </a:prstGeom>
          <a:noFill/>
          <a:ln>
            <a:noFill/>
          </a:ln>
        </p:spPr>
        <p:txBody>
          <a:bodyPr bIns="91425" rIns="91425" lIns="91425" tIns="91425" anchor="t" anchorCtr="0">
            <a:noAutofit/>
          </a:bodyPr>
          <a:lstStyle/>
          <a:p>
            <a:pPr rtl="0" lvl="0">
              <a:spcBef>
                <a:spcPts val="0"/>
              </a:spcBef>
              <a:buNone/>
            </a:pPr>
            <a:r>
              <a:rPr b="1" sz="2200" lang="en">
                <a:solidFill>
                  <a:srgbClr val="1155CC"/>
                </a:solidFill>
                <a:latin typeface="Courier New"/>
                <a:ea typeface="Courier New"/>
                <a:cs typeface="Courier New"/>
                <a:sym typeface="Courier New"/>
              </a:rPr>
              <a:t>i1</a:t>
            </a:r>
          </a:p>
        </p:txBody>
      </p:sp>
      <p:sp>
        <p:nvSpPr>
          <p:cNvPr id="190" name="Shape 190"/>
          <p:cNvSpPr txBox="1"/>
          <p:nvPr/>
        </p:nvSpPr>
        <p:spPr>
          <a:xfrm>
            <a:off y="0" x="6471300"/>
            <a:ext cy="366000" cx="2672700"/>
          </a:xfrm>
          <a:prstGeom prst="rect">
            <a:avLst/>
          </a:prstGeom>
          <a:noFill/>
          <a:ln>
            <a:noFill/>
          </a:ln>
        </p:spPr>
        <p:txBody>
          <a:bodyPr bIns="91425" rIns="91425" lIns="91425" tIns="91425" anchor="t" anchorCtr="0">
            <a:noAutofit/>
          </a:bodyPr>
          <a:lstStyle/>
          <a:p>
            <a:pPr algn="r" rtl="0" lvl="0">
              <a:spcBef>
                <a:spcPts val="0"/>
              </a:spcBef>
              <a:buNone/>
            </a:pPr>
            <a:r>
              <a:rPr b="1" sz="1600" lang="en">
                <a:solidFill>
                  <a:srgbClr val="E08686"/>
                </a:solidFill>
              </a:rPr>
              <a:t>Java Basics</a:t>
            </a:r>
          </a:p>
        </p:txBody>
      </p:sp>
      <p:sp>
        <p:nvSpPr>
          <p:cNvPr id="191" name="Shape 191"/>
          <p:cNvSpPr/>
          <p:nvPr/>
        </p:nvSpPr>
        <p:spPr>
          <a:xfrm>
            <a:off y="2019625" x="3760550"/>
            <a:ext cy="453299" cx="457200"/>
          </a:xfrm>
          <a:prstGeom prst="rect">
            <a:avLst/>
          </a:prstGeom>
          <a:noFill/>
          <a:ln w="19050" cap="flat">
            <a:solidFill>
              <a:schemeClr val="dk2"/>
            </a:solidFill>
            <a:prstDash val="solid"/>
            <a:round/>
            <a:headEnd w="med" len="med" type="none"/>
            <a:tailEnd w="med" len="med" type="none"/>
          </a:ln>
        </p:spPr>
        <p:txBody>
          <a:bodyPr bIns="91425" rIns="91425" lIns="91425" tIns="91425" anchor="ctr" anchorCtr="0">
            <a:noAutofit/>
          </a:bodyPr>
          <a:lstStyle/>
          <a:p>
            <a:pPr rtl="0" lvl="0">
              <a:spcBef>
                <a:spcPts val="0"/>
              </a:spcBef>
              <a:buNone/>
            </a:pPr>
            <a:r>
              <a:rPr sz="1600" lang="en"/>
              <a:t>5</a:t>
            </a:r>
          </a:p>
        </p:txBody>
      </p:sp>
      <p:sp>
        <p:nvSpPr>
          <p:cNvPr id="192" name="Shape 192"/>
          <p:cNvSpPr/>
          <p:nvPr/>
        </p:nvSpPr>
        <p:spPr>
          <a:xfrm>
            <a:off y="3103875" x="3760550"/>
            <a:ext cy="453299" cx="457200"/>
          </a:xfrm>
          <a:prstGeom prst="rect">
            <a:avLst/>
          </a:prstGeom>
          <a:noFill/>
          <a:ln w="19050" cap="flat">
            <a:solidFill>
              <a:schemeClr val="dk2"/>
            </a:solidFill>
            <a:prstDash val="solid"/>
            <a:round/>
            <a:headEnd w="med" len="med" type="none"/>
            <a:tailEnd w="med" len="med" type="none"/>
          </a:ln>
        </p:spPr>
        <p:txBody>
          <a:bodyPr bIns="91425" rIns="91425" lIns="91425" tIns="91425" anchor="ctr" anchorCtr="0">
            <a:noAutofit/>
          </a:bodyPr>
          <a:lstStyle/>
          <a:p>
            <a:pPr rtl="0" lvl="0">
              <a:spcBef>
                <a:spcPts val="0"/>
              </a:spcBef>
              <a:buNone/>
            </a:pPr>
            <a:r>
              <a:rPr sz="1600" lang="en"/>
              <a:t>5</a:t>
            </a:r>
          </a:p>
        </p:txBody>
      </p:sp>
      <p:sp>
        <p:nvSpPr>
          <p:cNvPr id="193" name="Shape 193"/>
          <p:cNvSpPr txBox="1"/>
          <p:nvPr/>
        </p:nvSpPr>
        <p:spPr>
          <a:xfrm>
            <a:off y="3103875" x="3171350"/>
            <a:ext cy="453299" cx="589200"/>
          </a:xfrm>
          <a:prstGeom prst="rect">
            <a:avLst/>
          </a:prstGeom>
          <a:noFill/>
          <a:ln>
            <a:noFill/>
          </a:ln>
        </p:spPr>
        <p:txBody>
          <a:bodyPr bIns="91425" rIns="91425" lIns="91425" tIns="91425" anchor="t" anchorCtr="0">
            <a:noAutofit/>
          </a:bodyPr>
          <a:lstStyle/>
          <a:p>
            <a:pPr rtl="0" lvl="0">
              <a:spcBef>
                <a:spcPts val="0"/>
              </a:spcBef>
              <a:buNone/>
            </a:pPr>
            <a:r>
              <a:rPr b="1" sz="2200" lang="en">
                <a:solidFill>
                  <a:srgbClr val="1155CC"/>
                </a:solidFill>
                <a:latin typeface="Courier New"/>
                <a:ea typeface="Courier New"/>
                <a:cs typeface="Courier New"/>
                <a:sym typeface="Courier New"/>
              </a:rPr>
              <a:t>i2</a:t>
            </a:r>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3" name="Shape 43"/>
        <p:cNvGrpSpPr/>
        <p:nvPr/>
      </p:nvGrpSpPr>
      <p:grpSpPr>
        <a:xfrm>
          <a:off y="0" x="0"/>
          <a:ext cy="0" cx="0"/>
          <a:chOff y="0" x="0"/>
          <a:chExt cy="0" cx="0"/>
        </a:xfrm>
      </p:grpSpPr>
      <p:sp>
        <p:nvSpPr>
          <p:cNvPr id="44" name="Shape 44"/>
          <p:cNvSpPr txBox="1"/>
          <p:nvPr>
            <p:ph type="title"/>
          </p:nvPr>
        </p:nvSpPr>
        <p:spPr>
          <a:xfrm>
            <a:off y="205978" x="457200"/>
            <a:ext cy="857400" cx="8229600"/>
          </a:xfrm>
          <a:prstGeom prst="rect">
            <a:avLst/>
          </a:prstGeom>
        </p:spPr>
        <p:txBody>
          <a:bodyPr bIns="91425" rIns="91425" lIns="91425" tIns="91425" anchor="b" anchorCtr="0">
            <a:noAutofit/>
          </a:bodyPr>
          <a:lstStyle/>
          <a:p>
            <a:pPr>
              <a:spcBef>
                <a:spcPts val="0"/>
              </a:spcBef>
              <a:buNone/>
            </a:pPr>
            <a:r>
              <a:rPr sz="3200" lang="en">
                <a:solidFill>
                  <a:srgbClr val="1155CC"/>
                </a:solidFill>
              </a:rPr>
              <a:t>Demo 1:</a:t>
            </a:r>
            <a:r>
              <a:rPr sz="3200" lang="en"/>
              <a:t> Making an application</a:t>
            </a:r>
          </a:p>
        </p:txBody>
      </p:sp>
      <p:sp>
        <p:nvSpPr>
          <p:cNvPr id="45" name="Shape 45"/>
          <p:cNvSpPr txBox="1"/>
          <p:nvPr>
            <p:ph idx="1" type="body"/>
          </p:nvPr>
        </p:nvSpPr>
        <p:spPr>
          <a:xfrm>
            <a:off y="1200150" x="457200"/>
            <a:ext cy="3725699" cx="8229600"/>
          </a:xfrm>
          <a:prstGeom prst="rect">
            <a:avLst/>
          </a:prstGeom>
        </p:spPr>
        <p:txBody>
          <a:bodyPr bIns="91425" rIns="91425" lIns="91425" tIns="91425" anchor="t" anchorCtr="0">
            <a:noAutofit/>
          </a:bodyPr>
          <a:lstStyle/>
          <a:p>
            <a:pPr rtl="0" lvl="0">
              <a:spcBef>
                <a:spcPts val="0"/>
              </a:spcBef>
              <a:buNone/>
            </a:pPr>
            <a:r>
              <a:rPr sz="2200" lang="en"/>
              <a:t>Create a new eclipse project</a:t>
            </a:r>
          </a:p>
          <a:p>
            <a:pPr rtl="0" lvl="0" indent="-368300" marL="457200">
              <a:spcBef>
                <a:spcPts val="0"/>
              </a:spcBef>
              <a:buClr>
                <a:schemeClr val="dk1"/>
              </a:buClr>
              <a:buSzPct val="100000"/>
              <a:buFont typeface="Arial"/>
              <a:buChar char="●"/>
            </a:pPr>
            <a:r>
              <a:rPr sz="2200" lang="en"/>
              <a:t>Eclipse: File -&gt; New -&gt; Java Project</a:t>
            </a:r>
          </a:p>
          <a:p>
            <a:pPr rtl="0" lvl="0" indent="-368300" marL="457200">
              <a:spcBef>
                <a:spcPts val="0"/>
              </a:spcBef>
              <a:buClr>
                <a:schemeClr val="dk1"/>
              </a:buClr>
              <a:buSzPct val="100000"/>
              <a:buFont typeface="Arial"/>
              <a:buChar char="●"/>
            </a:pPr>
            <a:r>
              <a:rPr sz="2200" lang="en"/>
              <a:t>File -&gt; New -&gt; Class</a:t>
            </a:r>
          </a:p>
          <a:p>
            <a:pPr rtl="0" lvl="0" indent="-368300" marL="457200">
              <a:spcBef>
                <a:spcPts val="0"/>
              </a:spcBef>
              <a:buClr>
                <a:schemeClr val="dk1"/>
              </a:buClr>
              <a:buSzPct val="100000"/>
              <a:buFont typeface="Arial"/>
              <a:buChar char="●"/>
            </a:pPr>
            <a:r>
              <a:rPr sz="2200" lang="en"/>
              <a:t>Check the main method stub. Hit “Finish”</a:t>
            </a:r>
          </a:p>
          <a:p>
            <a:pPr rtl="0" lvl="0" indent="-368300" marL="457200">
              <a:spcBef>
                <a:spcPts val="0"/>
              </a:spcBef>
              <a:buClr>
                <a:schemeClr val="dk1"/>
              </a:buClr>
              <a:buSzPct val="100000"/>
              <a:buFont typeface="Arial"/>
              <a:buChar char="●"/>
            </a:pPr>
            <a:r>
              <a:rPr sz="2200" lang="en"/>
              <a:t>Write inside main method stub:</a:t>
            </a:r>
          </a:p>
          <a:p>
            <a:pPr rtl="0" lvl="1" indent="-368300" marL="914400">
              <a:spcBef>
                <a:spcPts val="0"/>
              </a:spcBef>
              <a:buClr>
                <a:schemeClr val="dk1"/>
              </a:buClr>
              <a:buSzPct val="100000"/>
              <a:buFont typeface="Courier New"/>
              <a:buChar char="o"/>
            </a:pPr>
            <a:r>
              <a:rPr b="1" sz="2200" lang="en">
                <a:solidFill>
                  <a:srgbClr val="1155CC"/>
                </a:solidFill>
                <a:latin typeface="Courier New"/>
                <a:ea typeface="Courier New"/>
                <a:cs typeface="Courier New"/>
                <a:sym typeface="Courier New"/>
              </a:rPr>
              <a:t>System.out.println(“Hello World”);</a:t>
            </a:r>
          </a:p>
          <a:p>
            <a:pPr rtl="0" lvl="0" indent="-368300" marL="457200">
              <a:spcBef>
                <a:spcPts val="0"/>
              </a:spcBef>
              <a:buClr>
                <a:schemeClr val="dk1"/>
              </a:buClr>
              <a:buSzPct val="100000"/>
              <a:buFont typeface="Arial"/>
              <a:buChar char="●"/>
            </a:pPr>
            <a:r>
              <a:rPr sz="2200" lang="en"/>
              <a:t>Hit the green play button</a:t>
            </a:r>
          </a:p>
        </p:txBody>
      </p:sp>
      <p:sp>
        <p:nvSpPr>
          <p:cNvPr id="46" name="Shape 46"/>
          <p:cNvSpPr txBox="1"/>
          <p:nvPr/>
        </p:nvSpPr>
        <p:spPr>
          <a:xfrm>
            <a:off y="0" x="7004350"/>
            <a:ext cy="366000" cx="2139599"/>
          </a:xfrm>
          <a:prstGeom prst="rect">
            <a:avLst/>
          </a:prstGeom>
          <a:noFill/>
          <a:ln>
            <a:noFill/>
          </a:ln>
        </p:spPr>
        <p:txBody>
          <a:bodyPr bIns="91425" rIns="91425" lIns="91425" tIns="91425" anchor="t" anchorCtr="0">
            <a:noAutofit/>
          </a:bodyPr>
          <a:lstStyle/>
          <a:p>
            <a:pPr algn="r">
              <a:spcBef>
                <a:spcPts val="0"/>
              </a:spcBef>
              <a:buNone/>
            </a:pPr>
            <a:r>
              <a:rPr b="1" sz="1600" lang="en">
                <a:solidFill>
                  <a:srgbClr val="E08686"/>
                </a:solidFill>
              </a:rPr>
              <a:t>Main Method</a:t>
            </a:r>
          </a:p>
        </p:txBody>
      </p:sp>
    </p:spTree>
  </p:cSld>
  <p:clrMapOvr>
    <a:masterClrMapping/>
  </p:clrMapOvr>
  <p:transition spd="slow">
    <p:cut/>
  </p:transition>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97" name="Shape 197"/>
        <p:cNvGrpSpPr/>
        <p:nvPr/>
      </p:nvGrpSpPr>
      <p:grpSpPr>
        <a:xfrm>
          <a:off y="0" x="0"/>
          <a:ext cy="0" cx="0"/>
          <a:chOff y="0" x="0"/>
          <a:chExt cy="0" cx="0"/>
        </a:xfrm>
      </p:grpSpPr>
      <p:sp>
        <p:nvSpPr>
          <p:cNvPr id="198" name="Shape 198"/>
          <p:cNvSpPr txBox="1"/>
          <p:nvPr>
            <p:ph type="title"/>
          </p:nvPr>
        </p:nvSpPr>
        <p:spPr>
          <a:xfrm>
            <a:off y="205978" x="457200"/>
            <a:ext cy="857400" cx="8229600"/>
          </a:xfrm>
          <a:prstGeom prst="rect">
            <a:avLst/>
          </a:prstGeom>
        </p:spPr>
        <p:txBody>
          <a:bodyPr bIns="91425" rIns="91425" lIns="91425" tIns="91425" anchor="b" anchorCtr="0">
            <a:noAutofit/>
          </a:bodyPr>
          <a:lstStyle/>
          <a:p>
            <a:pPr rtl="0" lvl="0">
              <a:spcBef>
                <a:spcPts val="0"/>
              </a:spcBef>
              <a:buNone/>
            </a:pPr>
            <a:r>
              <a:rPr sz="3200" lang="en"/>
              <a:t>Demo explained</a:t>
            </a:r>
          </a:p>
        </p:txBody>
      </p:sp>
      <p:sp>
        <p:nvSpPr>
          <p:cNvPr id="199" name="Shape 199"/>
          <p:cNvSpPr txBox="1"/>
          <p:nvPr>
            <p:ph idx="1" type="body"/>
          </p:nvPr>
        </p:nvSpPr>
        <p:spPr>
          <a:xfrm>
            <a:off y="1063375" x="457200"/>
            <a:ext cy="3725699" cx="8229600"/>
          </a:xfrm>
          <a:prstGeom prst="rect">
            <a:avLst/>
          </a:prstGeom>
        </p:spPr>
        <p:txBody>
          <a:bodyPr bIns="91425" rIns="91425" lIns="91425" tIns="91425" anchor="t" anchorCtr="0">
            <a:noAutofit/>
          </a:bodyPr>
          <a:lstStyle/>
          <a:p>
            <a:pPr algn="l" rtl="0" lvl="0" marR="0">
              <a:lnSpc>
                <a:spcPct val="100000"/>
              </a:lnSpc>
              <a:spcBef>
                <a:spcPts val="600"/>
              </a:spcBef>
              <a:spcAft>
                <a:spcPts val="0"/>
              </a:spcAft>
              <a:buNone/>
            </a:pPr>
            <a:r>
              <a:rPr b="1" sz="2200" lang="en">
                <a:solidFill>
                  <a:srgbClr val="1155CC"/>
                </a:solidFill>
                <a:latin typeface="Courier New"/>
                <a:ea typeface="Courier New"/>
                <a:cs typeface="Courier New"/>
                <a:sym typeface="Courier New"/>
              </a:rPr>
              <a:t>Animal bob1 = new Animal(“Bob”);</a:t>
            </a:r>
          </a:p>
          <a:p>
            <a:pPr rtl="0" lvl="0" indent="0" marL="0">
              <a:spcBef>
                <a:spcPts val="0"/>
              </a:spcBef>
              <a:buNone/>
            </a:pPr>
            <a:r>
              <a:rPr b="1" sz="2200" lang="en">
                <a:solidFill>
                  <a:srgbClr val="1155CC"/>
                </a:solidFill>
                <a:latin typeface="Courier New"/>
                <a:ea typeface="Courier New"/>
                <a:cs typeface="Courier New"/>
                <a:sym typeface="Courier New"/>
              </a:rPr>
              <a:t>Animal bob2 = new Animal(“Bob”);</a:t>
            </a:r>
          </a:p>
          <a:p>
            <a:pPr rtl="0" lvl="0" indent="0" marL="0">
              <a:spcBef>
                <a:spcPts val="0"/>
              </a:spcBef>
              <a:buNone/>
            </a:pPr>
            <a:r>
              <a:rPr b="1" sz="2200" lang="en">
                <a:solidFill>
                  <a:srgbClr val="1155CC"/>
                </a:solidFill>
                <a:latin typeface="Courier New"/>
                <a:ea typeface="Courier New"/>
                <a:cs typeface="Courier New"/>
                <a:sym typeface="Courier New"/>
              </a:rPr>
              <a:t>Animal anotherReferenceToBob1 = bob1;</a:t>
            </a:r>
          </a:p>
          <a:p>
            <a:pPr rtl="0" lvl="0">
              <a:spcBef>
                <a:spcPts val="0"/>
              </a:spcBef>
              <a:buNone/>
            </a:pPr>
            <a:r>
              <a:t/>
            </a:r>
            <a:endParaRPr sz="2200"/>
          </a:p>
        </p:txBody>
      </p:sp>
      <p:sp>
        <p:nvSpPr>
          <p:cNvPr id="200" name="Shape 200"/>
          <p:cNvSpPr txBox="1"/>
          <p:nvPr/>
        </p:nvSpPr>
        <p:spPr>
          <a:xfrm>
            <a:off y="2472925" x="612575"/>
            <a:ext cy="453299" cx="962099"/>
          </a:xfrm>
          <a:prstGeom prst="rect">
            <a:avLst/>
          </a:prstGeom>
          <a:noFill/>
          <a:ln>
            <a:noFill/>
          </a:ln>
        </p:spPr>
        <p:txBody>
          <a:bodyPr bIns="91425" rIns="91425" lIns="91425" tIns="91425" anchor="t" anchorCtr="0">
            <a:noAutofit/>
          </a:bodyPr>
          <a:lstStyle/>
          <a:p>
            <a:pPr rtl="0" lvl="0">
              <a:spcBef>
                <a:spcPts val="0"/>
              </a:spcBef>
              <a:buNone/>
            </a:pPr>
            <a:r>
              <a:rPr b="1" sz="2200" lang="en">
                <a:solidFill>
                  <a:srgbClr val="1155CC"/>
                </a:solidFill>
                <a:latin typeface="Courier New"/>
                <a:ea typeface="Courier New"/>
                <a:cs typeface="Courier New"/>
                <a:sym typeface="Courier New"/>
              </a:rPr>
              <a:t>bob1</a:t>
            </a:r>
          </a:p>
        </p:txBody>
      </p:sp>
      <p:cxnSp>
        <p:nvCxnSpPr>
          <p:cNvPr id="201" name="Shape 201"/>
          <p:cNvCxnSpPr>
            <a:stCxn id="202" idx="3"/>
            <a:endCxn id="203" idx="1"/>
          </p:cNvCxnSpPr>
          <p:nvPr/>
        </p:nvCxnSpPr>
        <p:spPr>
          <a:xfrm rot="10800000" flipH="1">
            <a:off y="2689674" x="2983174"/>
            <a:ext cy="9900" cx="3488100"/>
          </a:xfrm>
          <a:prstGeom prst="straightConnector1">
            <a:avLst/>
          </a:prstGeom>
          <a:noFill/>
          <a:ln w="38100" cap="flat">
            <a:solidFill>
              <a:schemeClr val="dk2"/>
            </a:solidFill>
            <a:prstDash val="solid"/>
            <a:round/>
            <a:headEnd w="lg" len="lg" type="none"/>
            <a:tailEnd w="lg" len="lg" type="triangle"/>
          </a:ln>
        </p:spPr>
      </p:cxnSp>
      <p:sp>
        <p:nvSpPr>
          <p:cNvPr id="204" name="Shape 204"/>
          <p:cNvSpPr txBox="1"/>
          <p:nvPr/>
        </p:nvSpPr>
        <p:spPr>
          <a:xfrm>
            <a:off y="0" x="6471300"/>
            <a:ext cy="366000" cx="2672700"/>
          </a:xfrm>
          <a:prstGeom prst="rect">
            <a:avLst/>
          </a:prstGeom>
          <a:noFill/>
          <a:ln>
            <a:noFill/>
          </a:ln>
        </p:spPr>
        <p:txBody>
          <a:bodyPr bIns="91425" rIns="91425" lIns="91425" tIns="91425" anchor="t" anchorCtr="0">
            <a:noAutofit/>
          </a:bodyPr>
          <a:lstStyle/>
          <a:p>
            <a:pPr algn="r" rtl="0" lvl="0">
              <a:spcBef>
                <a:spcPts val="0"/>
              </a:spcBef>
              <a:buNone/>
            </a:pPr>
            <a:r>
              <a:rPr b="1" sz="1600" lang="en">
                <a:solidFill>
                  <a:srgbClr val="E08686"/>
                </a:solidFill>
              </a:rPr>
              <a:t>Java Basics</a:t>
            </a:r>
          </a:p>
        </p:txBody>
      </p:sp>
      <p:sp>
        <p:nvSpPr>
          <p:cNvPr id="202" name="Shape 202"/>
          <p:cNvSpPr/>
          <p:nvPr/>
        </p:nvSpPr>
        <p:spPr>
          <a:xfrm>
            <a:off y="2472925" x="1445975"/>
            <a:ext cy="453299" cx="1537199"/>
          </a:xfrm>
          <a:prstGeom prst="rect">
            <a:avLst/>
          </a:prstGeom>
          <a:noFill/>
          <a:ln w="19050" cap="flat">
            <a:solidFill>
              <a:schemeClr val="dk2"/>
            </a:solidFill>
            <a:prstDash val="solid"/>
            <a:round/>
            <a:headEnd w="med" len="med" type="none"/>
            <a:tailEnd w="med" len="med" type="none"/>
          </a:ln>
        </p:spPr>
        <p:txBody>
          <a:bodyPr bIns="91425" rIns="91425" lIns="91425" tIns="91425" anchor="ctr" anchorCtr="0">
            <a:noAutofit/>
          </a:bodyPr>
          <a:lstStyle/>
          <a:p>
            <a:pPr rtl="0" lvl="0">
              <a:spcBef>
                <a:spcPts val="0"/>
              </a:spcBef>
              <a:buNone/>
            </a:pPr>
            <a:r>
              <a:rPr sz="1600" lang="en"/>
              <a:t>Animal@0x36</a:t>
            </a:r>
          </a:p>
        </p:txBody>
      </p:sp>
      <p:grpSp>
        <p:nvGrpSpPr>
          <p:cNvPr id="205" name="Shape 205"/>
          <p:cNvGrpSpPr/>
          <p:nvPr/>
        </p:nvGrpSpPr>
        <p:grpSpPr>
          <a:xfrm>
            <a:off y="2462950" x="6471300"/>
            <a:ext cy="1310700" cx="2186099"/>
            <a:chOff y="3767625" x="3665800"/>
            <a:chExt cy="1310700" cx="2186099"/>
          </a:xfrm>
        </p:grpSpPr>
        <p:sp>
          <p:nvSpPr>
            <p:cNvPr id="206" name="Shape 206"/>
            <p:cNvSpPr txBox="1"/>
            <p:nvPr/>
          </p:nvSpPr>
          <p:spPr>
            <a:xfrm>
              <a:off y="4466624" x="3919825"/>
              <a:ext cy="366000" cx="759599"/>
            </a:xfrm>
            <a:prstGeom prst="rect">
              <a:avLst/>
            </a:prstGeom>
            <a:noFill/>
            <a:ln>
              <a:noFill/>
            </a:ln>
          </p:spPr>
          <p:txBody>
            <a:bodyPr bIns="91425" rIns="91425" lIns="91425" tIns="91425" anchor="t" anchorCtr="0">
              <a:noAutofit/>
            </a:bodyPr>
            <a:lstStyle/>
            <a:p>
              <a:pPr rtl="0" lvl="0">
                <a:spcBef>
                  <a:spcPts val="0"/>
                </a:spcBef>
                <a:buNone/>
              </a:pPr>
              <a:r>
                <a:rPr sz="1600" lang="en"/>
                <a:t>name</a:t>
              </a:r>
            </a:p>
          </p:txBody>
        </p:sp>
        <p:sp>
          <p:nvSpPr>
            <p:cNvPr id="203" name="Shape 203"/>
            <p:cNvSpPr/>
            <p:nvPr/>
          </p:nvSpPr>
          <p:spPr>
            <a:xfrm>
              <a:off y="3767625" x="3665800"/>
              <a:ext cy="453299" cx="1452600"/>
            </a:xfrm>
            <a:prstGeom prst="rect">
              <a:avLst/>
            </a:prstGeom>
            <a:noFill/>
            <a:ln w="19050" cap="flat">
              <a:solidFill>
                <a:schemeClr val="dk2"/>
              </a:solidFill>
              <a:prstDash val="solid"/>
              <a:round/>
              <a:headEnd w="med" len="med" type="none"/>
              <a:tailEnd w="med" len="med" type="none"/>
            </a:ln>
          </p:spPr>
          <p:txBody>
            <a:bodyPr bIns="91425" rIns="91425" lIns="91425" tIns="91425" anchor="ctr" anchorCtr="0">
              <a:noAutofit/>
            </a:bodyPr>
            <a:lstStyle/>
            <a:p>
              <a:pPr rtl="0" lvl="0">
                <a:spcBef>
                  <a:spcPts val="0"/>
                </a:spcBef>
                <a:buNone/>
              </a:pPr>
              <a:r>
                <a:rPr sz="1600" lang="en">
                  <a:solidFill>
                    <a:schemeClr val="dk1"/>
                  </a:solidFill>
                </a:rPr>
                <a:t>Animal@0x36</a:t>
              </a:r>
            </a:p>
          </p:txBody>
        </p:sp>
        <p:sp>
          <p:nvSpPr>
            <p:cNvPr id="207" name="Shape 207"/>
            <p:cNvSpPr txBox="1"/>
            <p:nvPr/>
          </p:nvSpPr>
          <p:spPr>
            <a:xfrm>
              <a:off y="4220925" x="3665800"/>
              <a:ext cy="857400" cx="2186099"/>
            </a:xfrm>
            <a:prstGeom prst="rect">
              <a:avLst/>
            </a:prstGeom>
            <a:noFill/>
            <a:ln w="19050" cap="flat">
              <a:solidFill>
                <a:schemeClr val="dk2"/>
              </a:solidFill>
              <a:prstDash val="solid"/>
              <a:round/>
              <a:headEnd w="med" len="med" type="none"/>
              <a:tailEnd w="med" len="med" type="none"/>
            </a:ln>
          </p:spPr>
          <p:txBody>
            <a:bodyPr bIns="91425" rIns="91425" lIns="91425" tIns="91425" anchor="t" anchorCtr="0">
              <a:noAutofit/>
            </a:bodyPr>
            <a:lstStyle/>
            <a:p>
              <a:pPr rtl="0" lvl="0">
                <a:spcBef>
                  <a:spcPts val="0"/>
                </a:spcBef>
                <a:buNone/>
              </a:pPr>
              <a:r>
                <a:t/>
              </a:r>
              <a:endParaRPr/>
            </a:p>
          </p:txBody>
        </p:sp>
        <p:sp>
          <p:nvSpPr>
            <p:cNvPr id="208" name="Shape 208"/>
            <p:cNvSpPr/>
            <p:nvPr/>
          </p:nvSpPr>
          <p:spPr>
            <a:xfrm>
              <a:off y="4422975" x="4679425"/>
              <a:ext cy="453299" cx="870300"/>
            </a:xfrm>
            <a:prstGeom prst="rect">
              <a:avLst/>
            </a:prstGeom>
            <a:noFill/>
            <a:ln w="19050" cap="flat">
              <a:solidFill>
                <a:schemeClr val="dk2"/>
              </a:solidFill>
              <a:prstDash val="solid"/>
              <a:round/>
              <a:headEnd w="med" len="med" type="none"/>
              <a:tailEnd w="med" len="med" type="none"/>
            </a:ln>
          </p:spPr>
          <p:txBody>
            <a:bodyPr bIns="91425" rIns="91425" lIns="91425" tIns="91425" anchor="ctr" anchorCtr="0">
              <a:noAutofit/>
            </a:bodyPr>
            <a:lstStyle/>
            <a:p>
              <a:pPr rtl="0" lvl="0">
                <a:spcBef>
                  <a:spcPts val="0"/>
                </a:spcBef>
                <a:buNone/>
              </a:pPr>
              <a:r>
                <a:rPr sz="1600" lang="en"/>
                <a:t>“Bob”</a:t>
              </a:r>
            </a:p>
          </p:txBody>
        </p:sp>
      </p:grpSp>
      <p:sp>
        <p:nvSpPr>
          <p:cNvPr id="209" name="Shape 209"/>
          <p:cNvSpPr/>
          <p:nvPr/>
        </p:nvSpPr>
        <p:spPr>
          <a:xfrm>
            <a:off y="3013850" x="1445975"/>
            <a:ext cy="453299" cx="1537199"/>
          </a:xfrm>
          <a:prstGeom prst="rect">
            <a:avLst/>
          </a:prstGeom>
          <a:noFill/>
          <a:ln w="19050" cap="flat">
            <a:solidFill>
              <a:schemeClr val="dk2"/>
            </a:solidFill>
            <a:prstDash val="solid"/>
            <a:round/>
            <a:headEnd w="med" len="med" type="none"/>
            <a:tailEnd w="med" len="med" type="none"/>
          </a:ln>
        </p:spPr>
        <p:txBody>
          <a:bodyPr bIns="91425" rIns="91425" lIns="91425" tIns="91425" anchor="ctr" anchorCtr="0">
            <a:noAutofit/>
          </a:bodyPr>
          <a:lstStyle/>
          <a:p>
            <a:pPr rtl="0" lvl="0">
              <a:spcBef>
                <a:spcPts val="0"/>
              </a:spcBef>
              <a:buNone/>
            </a:pPr>
            <a:r>
              <a:rPr sz="1600" lang="en"/>
              <a:t>Animal@0x84</a:t>
            </a:r>
          </a:p>
        </p:txBody>
      </p:sp>
      <p:grpSp>
        <p:nvGrpSpPr>
          <p:cNvPr id="210" name="Shape 210"/>
          <p:cNvGrpSpPr/>
          <p:nvPr/>
        </p:nvGrpSpPr>
        <p:grpSpPr>
          <a:xfrm>
            <a:off y="3012100" x="3422250"/>
            <a:ext cy="1310700" cx="2186099"/>
            <a:chOff y="3767625" x="3665800"/>
            <a:chExt cy="1310700" cx="2186099"/>
          </a:xfrm>
        </p:grpSpPr>
        <p:sp>
          <p:nvSpPr>
            <p:cNvPr id="211" name="Shape 211"/>
            <p:cNvSpPr txBox="1"/>
            <p:nvPr/>
          </p:nvSpPr>
          <p:spPr>
            <a:xfrm>
              <a:off y="4466624" x="3919825"/>
              <a:ext cy="366000" cx="759599"/>
            </a:xfrm>
            <a:prstGeom prst="rect">
              <a:avLst/>
            </a:prstGeom>
            <a:noFill/>
            <a:ln>
              <a:noFill/>
            </a:ln>
          </p:spPr>
          <p:txBody>
            <a:bodyPr bIns="91425" rIns="91425" lIns="91425" tIns="91425" anchor="t" anchorCtr="0">
              <a:noAutofit/>
            </a:bodyPr>
            <a:lstStyle/>
            <a:p>
              <a:pPr rtl="0" lvl="0">
                <a:spcBef>
                  <a:spcPts val="0"/>
                </a:spcBef>
                <a:buNone/>
              </a:pPr>
              <a:r>
                <a:rPr sz="1600" lang="en"/>
                <a:t>name</a:t>
              </a:r>
            </a:p>
          </p:txBody>
        </p:sp>
        <p:sp>
          <p:nvSpPr>
            <p:cNvPr id="212" name="Shape 212"/>
            <p:cNvSpPr/>
            <p:nvPr/>
          </p:nvSpPr>
          <p:spPr>
            <a:xfrm>
              <a:off y="3767625" x="3665800"/>
              <a:ext cy="453299" cx="1452600"/>
            </a:xfrm>
            <a:prstGeom prst="rect">
              <a:avLst/>
            </a:prstGeom>
            <a:noFill/>
            <a:ln w="19050" cap="flat">
              <a:solidFill>
                <a:schemeClr val="dk2"/>
              </a:solidFill>
              <a:prstDash val="solid"/>
              <a:round/>
              <a:headEnd w="med" len="med" type="none"/>
              <a:tailEnd w="med" len="med" type="none"/>
            </a:ln>
          </p:spPr>
          <p:txBody>
            <a:bodyPr bIns="91425" rIns="91425" lIns="91425" tIns="91425" anchor="ctr" anchorCtr="0">
              <a:noAutofit/>
            </a:bodyPr>
            <a:lstStyle/>
            <a:p>
              <a:pPr rtl="0" lvl="0">
                <a:spcBef>
                  <a:spcPts val="0"/>
                </a:spcBef>
                <a:buNone/>
              </a:pPr>
              <a:r>
                <a:rPr sz="1600" lang="en">
                  <a:solidFill>
                    <a:schemeClr val="dk1"/>
                  </a:solidFill>
                </a:rPr>
                <a:t>Animal@0x84</a:t>
              </a:r>
            </a:p>
          </p:txBody>
        </p:sp>
        <p:sp>
          <p:nvSpPr>
            <p:cNvPr id="213" name="Shape 213"/>
            <p:cNvSpPr txBox="1"/>
            <p:nvPr/>
          </p:nvSpPr>
          <p:spPr>
            <a:xfrm>
              <a:off y="4220925" x="3665800"/>
              <a:ext cy="857400" cx="2186099"/>
            </a:xfrm>
            <a:prstGeom prst="rect">
              <a:avLst/>
            </a:prstGeom>
            <a:noFill/>
            <a:ln w="19050" cap="flat">
              <a:solidFill>
                <a:schemeClr val="dk2"/>
              </a:solidFill>
              <a:prstDash val="solid"/>
              <a:round/>
              <a:headEnd w="med" len="med" type="none"/>
              <a:tailEnd w="med" len="med" type="none"/>
            </a:ln>
          </p:spPr>
          <p:txBody>
            <a:bodyPr bIns="91425" rIns="91425" lIns="91425" tIns="91425" anchor="t" anchorCtr="0">
              <a:noAutofit/>
            </a:bodyPr>
            <a:lstStyle/>
            <a:p>
              <a:pPr rtl="0" lvl="0">
                <a:spcBef>
                  <a:spcPts val="0"/>
                </a:spcBef>
                <a:buNone/>
              </a:pPr>
              <a:r>
                <a:t/>
              </a:r>
              <a:endParaRPr/>
            </a:p>
          </p:txBody>
        </p:sp>
        <p:sp>
          <p:nvSpPr>
            <p:cNvPr id="214" name="Shape 214"/>
            <p:cNvSpPr/>
            <p:nvPr/>
          </p:nvSpPr>
          <p:spPr>
            <a:xfrm>
              <a:off y="4422975" x="4679425"/>
              <a:ext cy="453299" cx="870300"/>
            </a:xfrm>
            <a:prstGeom prst="rect">
              <a:avLst/>
            </a:prstGeom>
            <a:noFill/>
            <a:ln w="19050" cap="flat">
              <a:solidFill>
                <a:schemeClr val="dk2"/>
              </a:solidFill>
              <a:prstDash val="solid"/>
              <a:round/>
              <a:headEnd w="med" len="med" type="none"/>
              <a:tailEnd w="med" len="med" type="none"/>
            </a:ln>
          </p:spPr>
          <p:txBody>
            <a:bodyPr bIns="91425" rIns="91425" lIns="91425" tIns="91425" anchor="ctr" anchorCtr="0">
              <a:noAutofit/>
            </a:bodyPr>
            <a:lstStyle/>
            <a:p>
              <a:pPr rtl="0" lvl="0">
                <a:spcBef>
                  <a:spcPts val="0"/>
                </a:spcBef>
                <a:buNone/>
              </a:pPr>
              <a:r>
                <a:rPr sz="1600" lang="en"/>
                <a:t>“Bob”</a:t>
              </a:r>
            </a:p>
          </p:txBody>
        </p:sp>
      </p:grpSp>
      <p:sp>
        <p:nvSpPr>
          <p:cNvPr id="215" name="Shape 215"/>
          <p:cNvSpPr txBox="1"/>
          <p:nvPr/>
        </p:nvSpPr>
        <p:spPr>
          <a:xfrm>
            <a:off y="3013850" x="612575"/>
            <a:ext cy="453299" cx="962099"/>
          </a:xfrm>
          <a:prstGeom prst="rect">
            <a:avLst/>
          </a:prstGeom>
          <a:noFill/>
          <a:ln>
            <a:noFill/>
          </a:ln>
        </p:spPr>
        <p:txBody>
          <a:bodyPr bIns="91425" rIns="91425" lIns="91425" tIns="91425" anchor="t" anchorCtr="0">
            <a:noAutofit/>
          </a:bodyPr>
          <a:lstStyle/>
          <a:p>
            <a:pPr rtl="0" lvl="0">
              <a:spcBef>
                <a:spcPts val="0"/>
              </a:spcBef>
              <a:buNone/>
            </a:pPr>
            <a:r>
              <a:rPr b="1" sz="2200" lang="en">
                <a:solidFill>
                  <a:srgbClr val="1155CC"/>
                </a:solidFill>
                <a:latin typeface="Courier New"/>
                <a:ea typeface="Courier New"/>
                <a:cs typeface="Courier New"/>
                <a:sym typeface="Courier New"/>
              </a:rPr>
              <a:t>bob2</a:t>
            </a:r>
          </a:p>
        </p:txBody>
      </p:sp>
      <p:cxnSp>
        <p:nvCxnSpPr>
          <p:cNvPr id="216" name="Shape 216"/>
          <p:cNvCxnSpPr>
            <a:stCxn id="209" idx="3"/>
            <a:endCxn id="212" idx="1"/>
          </p:cNvCxnSpPr>
          <p:nvPr/>
        </p:nvCxnSpPr>
        <p:spPr>
          <a:xfrm rot="10800000" flipH="1">
            <a:off y="3238699" x="2983174"/>
            <a:ext cy="1800" cx="439200"/>
          </a:xfrm>
          <a:prstGeom prst="straightConnector1">
            <a:avLst/>
          </a:prstGeom>
          <a:noFill/>
          <a:ln w="38100" cap="flat">
            <a:solidFill>
              <a:schemeClr val="dk2"/>
            </a:solidFill>
            <a:prstDash val="solid"/>
            <a:round/>
            <a:headEnd w="lg" len="lg" type="none"/>
            <a:tailEnd w="lg" len="lg" type="triangle"/>
          </a:ln>
        </p:spPr>
      </p:cxnSp>
      <p:sp>
        <p:nvSpPr>
          <p:cNvPr id="217" name="Shape 217"/>
          <p:cNvSpPr/>
          <p:nvPr/>
        </p:nvSpPr>
        <p:spPr>
          <a:xfrm>
            <a:off y="4418650" x="4429200"/>
            <a:ext cy="453299" cx="1537199"/>
          </a:xfrm>
          <a:prstGeom prst="rect">
            <a:avLst/>
          </a:prstGeom>
          <a:noFill/>
          <a:ln w="19050" cap="flat">
            <a:solidFill>
              <a:schemeClr val="dk2"/>
            </a:solidFill>
            <a:prstDash val="solid"/>
            <a:round/>
            <a:headEnd w="med" len="med" type="none"/>
            <a:tailEnd w="med" len="med" type="none"/>
          </a:ln>
        </p:spPr>
        <p:txBody>
          <a:bodyPr bIns="91425" rIns="91425" lIns="91425" tIns="91425" anchor="ctr" anchorCtr="0">
            <a:noAutofit/>
          </a:bodyPr>
          <a:lstStyle/>
          <a:p>
            <a:pPr rtl="0" lvl="0">
              <a:spcBef>
                <a:spcPts val="0"/>
              </a:spcBef>
              <a:buNone/>
            </a:pPr>
            <a:r>
              <a:rPr sz="1600" lang="en"/>
              <a:t>Animal@0x36</a:t>
            </a:r>
          </a:p>
        </p:txBody>
      </p:sp>
      <p:sp>
        <p:nvSpPr>
          <p:cNvPr id="218" name="Shape 218"/>
          <p:cNvSpPr txBox="1"/>
          <p:nvPr/>
        </p:nvSpPr>
        <p:spPr>
          <a:xfrm>
            <a:off y="4335775" x="612575"/>
            <a:ext cy="453299" cx="4146900"/>
          </a:xfrm>
          <a:prstGeom prst="rect">
            <a:avLst/>
          </a:prstGeom>
          <a:noFill/>
          <a:ln>
            <a:noFill/>
          </a:ln>
        </p:spPr>
        <p:txBody>
          <a:bodyPr bIns="91425" rIns="91425" lIns="91425" tIns="91425" anchor="t" anchorCtr="0">
            <a:noAutofit/>
          </a:bodyPr>
          <a:lstStyle/>
          <a:p>
            <a:pPr rtl="0" lvl="0">
              <a:spcBef>
                <a:spcPts val="0"/>
              </a:spcBef>
              <a:buNone/>
            </a:pPr>
            <a:r>
              <a:rPr b="1" sz="2200" lang="en">
                <a:solidFill>
                  <a:srgbClr val="1155CC"/>
                </a:solidFill>
                <a:latin typeface="Courier New"/>
                <a:ea typeface="Courier New"/>
                <a:cs typeface="Courier New"/>
                <a:sym typeface="Courier New"/>
              </a:rPr>
              <a:t>anotherReferenceToBob1</a:t>
            </a:r>
          </a:p>
        </p:txBody>
      </p:sp>
      <p:cxnSp>
        <p:nvCxnSpPr>
          <p:cNvPr id="219" name="Shape 219"/>
          <p:cNvCxnSpPr>
            <a:stCxn id="217" idx="3"/>
            <a:endCxn id="203" idx="1"/>
          </p:cNvCxnSpPr>
          <p:nvPr/>
        </p:nvCxnSpPr>
        <p:spPr>
          <a:xfrm rot="10800000" flipH="1">
            <a:off y="2689599" x="5966399"/>
            <a:ext cy="1955700" cx="504900"/>
          </a:xfrm>
          <a:prstGeom prst="straightConnector1">
            <a:avLst/>
          </a:prstGeom>
          <a:noFill/>
          <a:ln w="38100" cap="flat">
            <a:solidFill>
              <a:schemeClr val="dk2"/>
            </a:solidFill>
            <a:prstDash val="solid"/>
            <a:round/>
            <a:headEnd w="lg" len="lg" type="none"/>
            <a:tailEnd w="lg" len="lg" type="triangle"/>
          </a:ln>
        </p:spPr>
      </p:cxnSp>
    </p:spTree>
  </p:cSld>
  <p:clrMapOvr>
    <a:masterClrMapping/>
  </p:clrMapOvr>
  <p:transition spd="slow">
    <p:cut/>
  </p:transition>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23" name="Shape 223"/>
        <p:cNvGrpSpPr/>
        <p:nvPr/>
      </p:nvGrpSpPr>
      <p:grpSpPr>
        <a:xfrm>
          <a:off y="0" x="0"/>
          <a:ext cy="0" cx="0"/>
          <a:chOff y="0" x="0"/>
          <a:chExt cy="0" cx="0"/>
        </a:xfrm>
      </p:grpSpPr>
      <p:sp>
        <p:nvSpPr>
          <p:cNvPr id="224" name="Shape 224"/>
          <p:cNvSpPr txBox="1"/>
          <p:nvPr>
            <p:ph type="title"/>
          </p:nvPr>
        </p:nvSpPr>
        <p:spPr>
          <a:xfrm>
            <a:off y="205978" x="457200"/>
            <a:ext cy="857400" cx="8229600"/>
          </a:xfrm>
          <a:prstGeom prst="rect">
            <a:avLst/>
          </a:prstGeom>
        </p:spPr>
        <p:txBody>
          <a:bodyPr bIns="91425" rIns="91425" lIns="91425" tIns="91425" anchor="b" anchorCtr="0">
            <a:noAutofit/>
          </a:bodyPr>
          <a:lstStyle/>
          <a:p>
            <a:pPr rtl="0" lvl="0">
              <a:spcBef>
                <a:spcPts val="0"/>
              </a:spcBef>
              <a:buNone/>
            </a:pPr>
            <a:r>
              <a:rPr sz="3200" lang="en"/>
              <a:t>Demo explained</a:t>
            </a:r>
          </a:p>
        </p:txBody>
      </p:sp>
      <p:sp>
        <p:nvSpPr>
          <p:cNvPr id="225" name="Shape 225"/>
          <p:cNvSpPr txBox="1"/>
          <p:nvPr>
            <p:ph idx="1" type="body"/>
          </p:nvPr>
        </p:nvSpPr>
        <p:spPr>
          <a:xfrm>
            <a:off y="3222725" x="527200"/>
            <a:ext cy="1566299" cx="8159399"/>
          </a:xfrm>
          <a:prstGeom prst="rect">
            <a:avLst/>
          </a:prstGeom>
        </p:spPr>
        <p:txBody>
          <a:bodyPr bIns="91425" rIns="91425" lIns="91425" tIns="91425" anchor="t" anchorCtr="0">
            <a:noAutofit/>
          </a:bodyPr>
          <a:lstStyle/>
          <a:p>
            <a:pPr rtl="0" lvl="0">
              <a:spcBef>
                <a:spcPts val="0"/>
              </a:spcBef>
              <a:buNone/>
            </a:pPr>
            <a:r>
              <a:rPr sz="2200" lang="en"/>
              <a:t>So </a:t>
            </a:r>
            <a:r>
              <a:rPr b="1" sz="2200" lang="en">
                <a:solidFill>
                  <a:srgbClr val="1155CC"/>
                </a:solidFill>
                <a:latin typeface="Courier New"/>
                <a:ea typeface="Courier New"/>
                <a:cs typeface="Courier New"/>
                <a:sym typeface="Courier New"/>
              </a:rPr>
              <a:t>bob1 == bob2</a:t>
            </a:r>
            <a:r>
              <a:rPr sz="2200" lang="en"/>
              <a:t> translates to</a:t>
            </a:r>
          </a:p>
          <a:p>
            <a:pPr rtl="0" lvl="0" indent="457200">
              <a:spcBef>
                <a:spcPts val="0"/>
              </a:spcBef>
              <a:buNone/>
            </a:pPr>
            <a:r>
              <a:rPr b="1" sz="2200" lang="en">
                <a:solidFill>
                  <a:srgbClr val="1155CC"/>
                </a:solidFill>
                <a:latin typeface="Courier New"/>
                <a:ea typeface="Courier New"/>
                <a:cs typeface="Courier New"/>
                <a:sym typeface="Courier New"/>
              </a:rPr>
              <a:t>Animal@0x36 == Animal@0x84</a:t>
            </a:r>
          </a:p>
          <a:p>
            <a:pPr rtl="0" lvl="0" indent="0" marL="0">
              <a:spcBef>
                <a:spcPts val="0"/>
              </a:spcBef>
              <a:buNone/>
            </a:pPr>
            <a:r>
              <a:rPr sz="2200" lang="en"/>
              <a:t>While </a:t>
            </a:r>
            <a:r>
              <a:rPr b="1" sz="2200" lang="en">
                <a:solidFill>
                  <a:srgbClr val="1155CC"/>
                </a:solidFill>
                <a:latin typeface="Courier New"/>
                <a:ea typeface="Courier New"/>
                <a:cs typeface="Courier New"/>
                <a:sym typeface="Courier New"/>
              </a:rPr>
              <a:t>bob1 == anotherReferenceToBob1</a:t>
            </a:r>
            <a:r>
              <a:rPr sz="2200" lang="en"/>
              <a:t> translates to</a:t>
            </a:r>
          </a:p>
          <a:p>
            <a:pPr rtl="0" lvl="0" indent="0" marL="0">
              <a:spcBef>
                <a:spcPts val="0"/>
              </a:spcBef>
              <a:buNone/>
            </a:pPr>
            <a:r>
              <a:rPr sz="2200" lang="en"/>
              <a:t>	</a:t>
            </a:r>
            <a:r>
              <a:rPr b="1" sz="2200" lang="en">
                <a:solidFill>
                  <a:srgbClr val="1155CC"/>
                </a:solidFill>
                <a:latin typeface="Courier New"/>
                <a:ea typeface="Courier New"/>
                <a:cs typeface="Courier New"/>
                <a:sym typeface="Courier New"/>
              </a:rPr>
              <a:t>Animal@0x36 == Animal@0x36</a:t>
            </a:r>
          </a:p>
        </p:txBody>
      </p:sp>
      <p:sp>
        <p:nvSpPr>
          <p:cNvPr id="226" name="Shape 226"/>
          <p:cNvSpPr txBox="1"/>
          <p:nvPr/>
        </p:nvSpPr>
        <p:spPr>
          <a:xfrm>
            <a:off y="1378900" x="612575"/>
            <a:ext cy="453299" cx="962099"/>
          </a:xfrm>
          <a:prstGeom prst="rect">
            <a:avLst/>
          </a:prstGeom>
          <a:noFill/>
          <a:ln>
            <a:noFill/>
          </a:ln>
        </p:spPr>
        <p:txBody>
          <a:bodyPr bIns="91425" rIns="91425" lIns="91425" tIns="91425" anchor="t" anchorCtr="0">
            <a:noAutofit/>
          </a:bodyPr>
          <a:lstStyle/>
          <a:p>
            <a:pPr rtl="0" lvl="0">
              <a:spcBef>
                <a:spcPts val="0"/>
              </a:spcBef>
              <a:buNone/>
            </a:pPr>
            <a:r>
              <a:rPr b="1" sz="2200" lang="en">
                <a:solidFill>
                  <a:srgbClr val="1155CC"/>
                </a:solidFill>
                <a:latin typeface="Courier New"/>
                <a:ea typeface="Courier New"/>
                <a:cs typeface="Courier New"/>
                <a:sym typeface="Courier New"/>
              </a:rPr>
              <a:t>bob1</a:t>
            </a:r>
          </a:p>
        </p:txBody>
      </p:sp>
      <p:sp>
        <p:nvSpPr>
          <p:cNvPr id="227" name="Shape 227"/>
          <p:cNvSpPr txBox="1"/>
          <p:nvPr/>
        </p:nvSpPr>
        <p:spPr>
          <a:xfrm>
            <a:off y="0" x="6471300"/>
            <a:ext cy="366000" cx="2672700"/>
          </a:xfrm>
          <a:prstGeom prst="rect">
            <a:avLst/>
          </a:prstGeom>
          <a:noFill/>
          <a:ln>
            <a:noFill/>
          </a:ln>
        </p:spPr>
        <p:txBody>
          <a:bodyPr bIns="91425" rIns="91425" lIns="91425" tIns="91425" anchor="t" anchorCtr="0">
            <a:noAutofit/>
          </a:bodyPr>
          <a:lstStyle/>
          <a:p>
            <a:pPr algn="r" rtl="0" lvl="0">
              <a:spcBef>
                <a:spcPts val="0"/>
              </a:spcBef>
              <a:buNone/>
            </a:pPr>
            <a:r>
              <a:rPr b="1" sz="1600" lang="en">
                <a:solidFill>
                  <a:srgbClr val="E08686"/>
                </a:solidFill>
              </a:rPr>
              <a:t>Java Basics</a:t>
            </a:r>
          </a:p>
        </p:txBody>
      </p:sp>
      <p:sp>
        <p:nvSpPr>
          <p:cNvPr id="228" name="Shape 228"/>
          <p:cNvSpPr/>
          <p:nvPr/>
        </p:nvSpPr>
        <p:spPr>
          <a:xfrm>
            <a:off y="1378900" x="1445975"/>
            <a:ext cy="453299" cx="1537199"/>
          </a:xfrm>
          <a:prstGeom prst="rect">
            <a:avLst/>
          </a:prstGeom>
          <a:noFill/>
          <a:ln w="19050" cap="flat">
            <a:solidFill>
              <a:schemeClr val="dk2"/>
            </a:solidFill>
            <a:prstDash val="solid"/>
            <a:round/>
            <a:headEnd w="med" len="med" type="none"/>
            <a:tailEnd w="med" len="med" type="none"/>
          </a:ln>
        </p:spPr>
        <p:txBody>
          <a:bodyPr bIns="91425" rIns="91425" lIns="91425" tIns="91425" anchor="ctr" anchorCtr="0">
            <a:noAutofit/>
          </a:bodyPr>
          <a:lstStyle/>
          <a:p>
            <a:pPr rtl="0" lvl="0">
              <a:spcBef>
                <a:spcPts val="0"/>
              </a:spcBef>
              <a:buNone/>
            </a:pPr>
            <a:r>
              <a:rPr sz="1600" lang="en"/>
              <a:t>Animal@0x36</a:t>
            </a:r>
          </a:p>
        </p:txBody>
      </p:sp>
      <p:sp>
        <p:nvSpPr>
          <p:cNvPr id="229" name="Shape 229"/>
          <p:cNvSpPr/>
          <p:nvPr/>
        </p:nvSpPr>
        <p:spPr>
          <a:xfrm>
            <a:off y="1916400" x="1445950"/>
            <a:ext cy="453299" cx="1537199"/>
          </a:xfrm>
          <a:prstGeom prst="rect">
            <a:avLst/>
          </a:prstGeom>
          <a:noFill/>
          <a:ln w="19050" cap="flat">
            <a:solidFill>
              <a:schemeClr val="dk2"/>
            </a:solidFill>
            <a:prstDash val="solid"/>
            <a:round/>
            <a:headEnd w="med" len="med" type="none"/>
            <a:tailEnd w="med" len="med" type="none"/>
          </a:ln>
        </p:spPr>
        <p:txBody>
          <a:bodyPr bIns="91425" rIns="91425" lIns="91425" tIns="91425" anchor="ctr" anchorCtr="0">
            <a:noAutofit/>
          </a:bodyPr>
          <a:lstStyle/>
          <a:p>
            <a:pPr rtl="0" lvl="0">
              <a:spcBef>
                <a:spcPts val="0"/>
              </a:spcBef>
              <a:buNone/>
            </a:pPr>
            <a:r>
              <a:rPr sz="1600" lang="en"/>
              <a:t>Animal@0x84</a:t>
            </a:r>
          </a:p>
        </p:txBody>
      </p:sp>
      <p:sp>
        <p:nvSpPr>
          <p:cNvPr id="230" name="Shape 230"/>
          <p:cNvSpPr txBox="1"/>
          <p:nvPr/>
        </p:nvSpPr>
        <p:spPr>
          <a:xfrm>
            <a:off y="1916400" x="612575"/>
            <a:ext cy="453299" cx="962099"/>
          </a:xfrm>
          <a:prstGeom prst="rect">
            <a:avLst/>
          </a:prstGeom>
          <a:noFill/>
          <a:ln>
            <a:noFill/>
          </a:ln>
        </p:spPr>
        <p:txBody>
          <a:bodyPr bIns="91425" rIns="91425" lIns="91425" tIns="91425" anchor="t" anchorCtr="0">
            <a:noAutofit/>
          </a:bodyPr>
          <a:lstStyle/>
          <a:p>
            <a:pPr rtl="0" lvl="0">
              <a:spcBef>
                <a:spcPts val="0"/>
              </a:spcBef>
              <a:buNone/>
            </a:pPr>
            <a:r>
              <a:rPr b="1" sz="2200" lang="en">
                <a:solidFill>
                  <a:srgbClr val="1155CC"/>
                </a:solidFill>
                <a:latin typeface="Courier New"/>
                <a:ea typeface="Courier New"/>
                <a:cs typeface="Courier New"/>
                <a:sym typeface="Courier New"/>
              </a:rPr>
              <a:t>bob2</a:t>
            </a:r>
          </a:p>
        </p:txBody>
      </p:sp>
      <p:sp>
        <p:nvSpPr>
          <p:cNvPr id="231" name="Shape 231"/>
          <p:cNvSpPr/>
          <p:nvPr/>
        </p:nvSpPr>
        <p:spPr>
          <a:xfrm>
            <a:off y="2445550" x="4416350"/>
            <a:ext cy="453299" cx="1537199"/>
          </a:xfrm>
          <a:prstGeom prst="rect">
            <a:avLst/>
          </a:prstGeom>
          <a:noFill/>
          <a:ln w="19050" cap="flat">
            <a:solidFill>
              <a:schemeClr val="dk2"/>
            </a:solidFill>
            <a:prstDash val="solid"/>
            <a:round/>
            <a:headEnd w="med" len="med" type="none"/>
            <a:tailEnd w="med" len="med" type="none"/>
          </a:ln>
        </p:spPr>
        <p:txBody>
          <a:bodyPr bIns="91425" rIns="91425" lIns="91425" tIns="91425" anchor="ctr" anchorCtr="0">
            <a:noAutofit/>
          </a:bodyPr>
          <a:lstStyle/>
          <a:p>
            <a:pPr rtl="0" lvl="0">
              <a:spcBef>
                <a:spcPts val="0"/>
              </a:spcBef>
              <a:buNone/>
            </a:pPr>
            <a:r>
              <a:rPr sz="1600" lang="en"/>
              <a:t>Animal@0x36</a:t>
            </a:r>
          </a:p>
        </p:txBody>
      </p:sp>
      <p:sp>
        <p:nvSpPr>
          <p:cNvPr id="232" name="Shape 232"/>
          <p:cNvSpPr txBox="1"/>
          <p:nvPr/>
        </p:nvSpPr>
        <p:spPr>
          <a:xfrm>
            <a:off y="2388000" x="612575"/>
            <a:ext cy="453299" cx="4146900"/>
          </a:xfrm>
          <a:prstGeom prst="rect">
            <a:avLst/>
          </a:prstGeom>
          <a:noFill/>
          <a:ln>
            <a:noFill/>
          </a:ln>
        </p:spPr>
        <p:txBody>
          <a:bodyPr bIns="91425" rIns="91425" lIns="91425" tIns="91425" anchor="t" anchorCtr="0">
            <a:noAutofit/>
          </a:bodyPr>
          <a:lstStyle/>
          <a:p>
            <a:pPr rtl="0" lvl="0">
              <a:spcBef>
                <a:spcPts val="0"/>
              </a:spcBef>
              <a:buNone/>
            </a:pPr>
            <a:r>
              <a:rPr b="1" sz="2200" lang="en">
                <a:solidFill>
                  <a:srgbClr val="1155CC"/>
                </a:solidFill>
                <a:latin typeface="Courier New"/>
                <a:ea typeface="Courier New"/>
                <a:cs typeface="Courier New"/>
                <a:sym typeface="Courier New"/>
              </a:rPr>
              <a:t>anotherReferenceToBob1</a:t>
            </a:r>
          </a:p>
        </p:txBody>
      </p:sp>
    </p:spTree>
  </p:cSld>
  <p:clrMapOvr>
    <a:masterClrMapping/>
  </p:clrMapOvr>
  <p:transition spd="slow">
    <p:cut/>
  </p:transition>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36" name="Shape 236"/>
        <p:cNvGrpSpPr/>
        <p:nvPr/>
      </p:nvGrpSpPr>
      <p:grpSpPr>
        <a:xfrm>
          <a:off y="0" x="0"/>
          <a:ext cy="0" cx="0"/>
          <a:chOff y="0" x="0"/>
          <a:chExt cy="0" cx="0"/>
        </a:xfrm>
      </p:grpSpPr>
      <p:sp>
        <p:nvSpPr>
          <p:cNvPr id="237" name="Shape 237"/>
          <p:cNvSpPr txBox="1"/>
          <p:nvPr>
            <p:ph type="title"/>
          </p:nvPr>
        </p:nvSpPr>
        <p:spPr>
          <a:xfrm>
            <a:off y="205978" x="457200"/>
            <a:ext cy="857400" cx="8229600"/>
          </a:xfrm>
          <a:prstGeom prst="rect">
            <a:avLst/>
          </a:prstGeom>
        </p:spPr>
        <p:txBody>
          <a:bodyPr bIns="91425" rIns="91425" lIns="91425" tIns="91425" anchor="b" anchorCtr="0">
            <a:noAutofit/>
          </a:bodyPr>
          <a:lstStyle/>
          <a:p>
            <a:pPr rtl="0" lvl="0">
              <a:spcBef>
                <a:spcPts val="0"/>
              </a:spcBef>
              <a:buNone/>
            </a:pPr>
            <a:r>
              <a:rPr sz="3200" lang="en"/>
              <a:t>Default values</a:t>
            </a:r>
          </a:p>
        </p:txBody>
      </p:sp>
      <p:sp>
        <p:nvSpPr>
          <p:cNvPr id="238" name="Shape 238"/>
          <p:cNvSpPr txBox="1"/>
          <p:nvPr>
            <p:ph idx="1" type="body"/>
          </p:nvPr>
        </p:nvSpPr>
        <p:spPr>
          <a:xfrm>
            <a:off y="1352550" x="609600"/>
            <a:ext cy="3725699" cx="8229600"/>
          </a:xfrm>
          <a:prstGeom prst="rect">
            <a:avLst/>
          </a:prstGeom>
        </p:spPr>
        <p:txBody>
          <a:bodyPr bIns="91425" rIns="91425" lIns="91425" tIns="91425" anchor="t" anchorCtr="0">
            <a:noAutofit/>
          </a:bodyPr>
          <a:lstStyle/>
          <a:p>
            <a:pPr algn="l" rtl="0" lvl="0" marR="0" indent="-368300" marL="457200">
              <a:lnSpc>
                <a:spcPct val="100000"/>
              </a:lnSpc>
              <a:spcBef>
                <a:spcPts val="600"/>
              </a:spcBef>
              <a:spcAft>
                <a:spcPts val="0"/>
              </a:spcAft>
              <a:buClr>
                <a:schemeClr val="dk1"/>
              </a:buClr>
              <a:buSzPct val="100000"/>
              <a:buFont typeface="Arial"/>
              <a:buChar char="●"/>
            </a:pPr>
            <a:r>
              <a:rPr sz="2200" lang="en"/>
              <a:t>What value does a field contain when it is declared but not instantiated?</a:t>
            </a:r>
          </a:p>
          <a:p>
            <a:pPr algn="l" rtl="0" lvl="1" marR="0" indent="-368300" marL="914400">
              <a:lnSpc>
                <a:spcPct val="100000"/>
              </a:lnSpc>
              <a:spcBef>
                <a:spcPts val="600"/>
              </a:spcBef>
              <a:spcAft>
                <a:spcPts val="0"/>
              </a:spcAft>
              <a:buClr>
                <a:schemeClr val="dk1"/>
              </a:buClr>
              <a:buSzPct val="100000"/>
              <a:buFont typeface="Courier New"/>
              <a:buChar char="o"/>
            </a:pPr>
            <a:r>
              <a:rPr b="1" sz="2200" lang="en">
                <a:solidFill>
                  <a:srgbClr val="1155CC"/>
                </a:solidFill>
                <a:latin typeface="Courier New"/>
                <a:ea typeface="Courier New"/>
                <a:cs typeface="Courier New"/>
                <a:sym typeface="Courier New"/>
              </a:rPr>
              <a:t>Animal a;</a:t>
            </a:r>
          </a:p>
          <a:p>
            <a:pPr algn="l" rtl="0" lvl="1" marR="0" indent="-368300" marL="914400">
              <a:lnSpc>
                <a:spcPct val="100000"/>
              </a:lnSpc>
              <a:spcBef>
                <a:spcPts val="600"/>
              </a:spcBef>
              <a:spcAft>
                <a:spcPts val="0"/>
              </a:spcAft>
              <a:buClr>
                <a:srgbClr val="000000"/>
              </a:buClr>
              <a:buSzPct val="100000"/>
              <a:buFont typeface="Courier New"/>
              <a:buChar char="o"/>
            </a:pPr>
            <a:r>
              <a:rPr b="1" sz="2200" lang="en">
                <a:solidFill>
                  <a:srgbClr val="1155CC"/>
                </a:solidFill>
                <a:latin typeface="Courier New"/>
                <a:ea typeface="Courier New"/>
                <a:cs typeface="Courier New"/>
                <a:sym typeface="Courier New"/>
              </a:rPr>
              <a:t>Object ob;</a:t>
            </a:r>
          </a:p>
          <a:p>
            <a:pPr algn="l" rtl="0" lvl="1" marR="0" indent="-368300" marL="914400">
              <a:lnSpc>
                <a:spcPct val="100000"/>
              </a:lnSpc>
              <a:spcBef>
                <a:spcPts val="600"/>
              </a:spcBef>
              <a:spcAft>
                <a:spcPts val="0"/>
              </a:spcAft>
              <a:buClr>
                <a:srgbClr val="000000"/>
              </a:buClr>
              <a:buSzPct val="100000"/>
              <a:buFont typeface="Courier New"/>
              <a:buChar char="o"/>
            </a:pPr>
            <a:r>
              <a:rPr b="1" sz="2200" lang="en">
                <a:solidFill>
                  <a:srgbClr val="1155CC"/>
                </a:solidFill>
                <a:latin typeface="Courier New"/>
                <a:ea typeface="Courier New"/>
                <a:cs typeface="Courier New"/>
                <a:sym typeface="Courier New"/>
              </a:rPr>
              <a:t>int i;</a:t>
            </a:r>
          </a:p>
          <a:p>
            <a:pPr algn="l" rtl="0" lvl="1" marR="0" indent="-368300" marL="914400">
              <a:lnSpc>
                <a:spcPct val="100000"/>
              </a:lnSpc>
              <a:spcBef>
                <a:spcPts val="600"/>
              </a:spcBef>
              <a:spcAft>
                <a:spcPts val="0"/>
              </a:spcAft>
              <a:buClr>
                <a:srgbClr val="000000"/>
              </a:buClr>
              <a:buSzPct val="100000"/>
              <a:buFont typeface="Courier New"/>
              <a:buChar char="o"/>
            </a:pPr>
            <a:r>
              <a:rPr b="1" sz="2200" lang="en">
                <a:solidFill>
                  <a:srgbClr val="1155CC"/>
                </a:solidFill>
                <a:latin typeface="Courier New"/>
                <a:ea typeface="Courier New"/>
                <a:cs typeface="Courier New"/>
                <a:sym typeface="Courier New"/>
              </a:rPr>
              <a:t>boolean b;</a:t>
            </a:r>
          </a:p>
          <a:p>
            <a:pPr algn="l" rtl="0" lvl="1" marR="0" indent="-368300" marL="914400">
              <a:lnSpc>
                <a:spcPct val="100000"/>
              </a:lnSpc>
              <a:spcBef>
                <a:spcPts val="600"/>
              </a:spcBef>
              <a:spcAft>
                <a:spcPts val="0"/>
              </a:spcAft>
              <a:buClr>
                <a:srgbClr val="000000"/>
              </a:buClr>
              <a:buSzPct val="100000"/>
              <a:buFont typeface="Courier New"/>
              <a:buChar char="o"/>
            </a:pPr>
            <a:r>
              <a:rPr b="1" sz="2200" lang="en">
                <a:solidFill>
                  <a:srgbClr val="1155CC"/>
                </a:solidFill>
                <a:latin typeface="Courier New"/>
                <a:ea typeface="Courier New"/>
                <a:cs typeface="Courier New"/>
                <a:sym typeface="Courier New"/>
              </a:rPr>
              <a:t>char c;</a:t>
            </a:r>
          </a:p>
          <a:p>
            <a:pPr algn="l" rtl="0" lvl="1" marR="0" indent="-368300" marL="914400">
              <a:lnSpc>
                <a:spcPct val="100000"/>
              </a:lnSpc>
              <a:spcBef>
                <a:spcPts val="600"/>
              </a:spcBef>
              <a:spcAft>
                <a:spcPts val="0"/>
              </a:spcAft>
              <a:buClr>
                <a:srgbClr val="000000"/>
              </a:buClr>
              <a:buSzPct val="100000"/>
              <a:buFont typeface="Courier New"/>
              <a:buChar char="o"/>
            </a:pPr>
            <a:r>
              <a:rPr b="1" sz="2200" lang="en">
                <a:solidFill>
                  <a:srgbClr val="1155CC"/>
                </a:solidFill>
                <a:latin typeface="Courier New"/>
                <a:ea typeface="Courier New"/>
                <a:cs typeface="Courier New"/>
                <a:sym typeface="Courier New"/>
              </a:rPr>
              <a:t>double d;</a:t>
            </a:r>
          </a:p>
        </p:txBody>
      </p:sp>
      <p:sp>
        <p:nvSpPr>
          <p:cNvPr id="239" name="Shape 239"/>
          <p:cNvSpPr txBox="1"/>
          <p:nvPr/>
        </p:nvSpPr>
        <p:spPr>
          <a:xfrm>
            <a:off y="0" x="6471300"/>
            <a:ext cy="366000" cx="2672700"/>
          </a:xfrm>
          <a:prstGeom prst="rect">
            <a:avLst/>
          </a:prstGeom>
          <a:noFill/>
          <a:ln>
            <a:noFill/>
          </a:ln>
        </p:spPr>
        <p:txBody>
          <a:bodyPr bIns="91425" rIns="91425" lIns="91425" tIns="91425" anchor="t" anchorCtr="0">
            <a:noAutofit/>
          </a:bodyPr>
          <a:lstStyle/>
          <a:p>
            <a:pPr algn="r" rtl="0" lvl="0">
              <a:spcBef>
                <a:spcPts val="0"/>
              </a:spcBef>
              <a:buNone/>
            </a:pPr>
            <a:r>
              <a:rPr b="1" sz="1600" lang="en">
                <a:solidFill>
                  <a:srgbClr val="E08686"/>
                </a:solidFill>
              </a:rPr>
              <a:t>Java Basics</a:t>
            </a:r>
          </a:p>
        </p:txBody>
      </p:sp>
      <p:sp>
        <p:nvSpPr>
          <p:cNvPr id="240" name="Shape 240"/>
          <p:cNvSpPr txBox="1"/>
          <p:nvPr/>
        </p:nvSpPr>
        <p:spPr>
          <a:xfrm>
            <a:off y="2100562" x="3491725"/>
            <a:ext cy="366000" cx="1338299"/>
          </a:xfrm>
          <a:prstGeom prst="rect">
            <a:avLst/>
          </a:prstGeom>
          <a:noFill/>
          <a:ln>
            <a:noFill/>
          </a:ln>
        </p:spPr>
        <p:txBody>
          <a:bodyPr bIns="91425" rIns="91425" lIns="91425" tIns="91425" anchor="t" anchorCtr="0">
            <a:noAutofit/>
          </a:bodyPr>
          <a:lstStyle/>
          <a:p>
            <a:pPr rtl="0" lvl="0">
              <a:spcBef>
                <a:spcPts val="0"/>
              </a:spcBef>
              <a:buNone/>
            </a:pPr>
            <a:r>
              <a:rPr b="1" sz="2200" lang="en">
                <a:solidFill>
                  <a:srgbClr val="1155CC"/>
                </a:solidFill>
                <a:latin typeface="Courier New"/>
                <a:ea typeface="Courier New"/>
                <a:cs typeface="Courier New"/>
                <a:sym typeface="Courier New"/>
              </a:rPr>
              <a:t>//null</a:t>
            </a:r>
          </a:p>
        </p:txBody>
      </p:sp>
      <p:sp>
        <p:nvSpPr>
          <p:cNvPr id="241" name="Shape 241"/>
          <p:cNvSpPr txBox="1"/>
          <p:nvPr/>
        </p:nvSpPr>
        <p:spPr>
          <a:xfrm>
            <a:off y="2466575" x="3491725"/>
            <a:ext cy="366000" cx="1338299"/>
          </a:xfrm>
          <a:prstGeom prst="rect">
            <a:avLst/>
          </a:prstGeom>
          <a:noFill/>
          <a:ln>
            <a:noFill/>
          </a:ln>
        </p:spPr>
        <p:txBody>
          <a:bodyPr bIns="91425" rIns="91425" lIns="91425" tIns="91425" anchor="t" anchorCtr="0">
            <a:noAutofit/>
          </a:bodyPr>
          <a:lstStyle/>
          <a:p>
            <a:pPr rtl="0" lvl="0">
              <a:spcBef>
                <a:spcPts val="0"/>
              </a:spcBef>
              <a:buNone/>
            </a:pPr>
            <a:r>
              <a:rPr b="1" sz="2200" lang="en">
                <a:solidFill>
                  <a:srgbClr val="1155CC"/>
                </a:solidFill>
                <a:latin typeface="Courier New"/>
                <a:ea typeface="Courier New"/>
                <a:cs typeface="Courier New"/>
                <a:sym typeface="Courier New"/>
              </a:rPr>
              <a:t>//null</a:t>
            </a:r>
          </a:p>
        </p:txBody>
      </p:sp>
      <p:sp>
        <p:nvSpPr>
          <p:cNvPr id="242" name="Shape 242"/>
          <p:cNvSpPr txBox="1"/>
          <p:nvPr/>
        </p:nvSpPr>
        <p:spPr>
          <a:xfrm>
            <a:off y="2802175" x="3491725"/>
            <a:ext cy="366000" cx="1743299"/>
          </a:xfrm>
          <a:prstGeom prst="rect">
            <a:avLst/>
          </a:prstGeom>
          <a:noFill/>
          <a:ln>
            <a:noFill/>
          </a:ln>
        </p:spPr>
        <p:txBody>
          <a:bodyPr bIns="91425" rIns="91425" lIns="91425" tIns="91425" anchor="t" anchorCtr="0">
            <a:noAutofit/>
          </a:bodyPr>
          <a:lstStyle/>
          <a:p>
            <a:pPr rtl="0" lvl="0">
              <a:spcBef>
                <a:spcPts val="0"/>
              </a:spcBef>
              <a:buNone/>
            </a:pPr>
            <a:r>
              <a:rPr b="1" sz="2200" lang="en">
                <a:solidFill>
                  <a:srgbClr val="1155CC"/>
                </a:solidFill>
                <a:latin typeface="Courier New"/>
                <a:ea typeface="Courier New"/>
                <a:cs typeface="Courier New"/>
                <a:sym typeface="Courier New"/>
              </a:rPr>
              <a:t>//0</a:t>
            </a:r>
          </a:p>
        </p:txBody>
      </p:sp>
      <p:sp>
        <p:nvSpPr>
          <p:cNvPr id="243" name="Shape 243"/>
          <p:cNvSpPr txBox="1"/>
          <p:nvPr/>
        </p:nvSpPr>
        <p:spPr>
          <a:xfrm>
            <a:off y="3810125" x="3491725"/>
            <a:ext cy="366000" cx="1338299"/>
          </a:xfrm>
          <a:prstGeom prst="rect">
            <a:avLst/>
          </a:prstGeom>
          <a:noFill/>
          <a:ln>
            <a:noFill/>
          </a:ln>
        </p:spPr>
        <p:txBody>
          <a:bodyPr bIns="91425" rIns="91425" lIns="91425" tIns="91425" anchor="t" anchorCtr="0">
            <a:noAutofit/>
          </a:bodyPr>
          <a:lstStyle/>
          <a:p>
            <a:pPr rtl="0" lvl="0">
              <a:spcBef>
                <a:spcPts val="0"/>
              </a:spcBef>
              <a:buNone/>
            </a:pPr>
            <a:r>
              <a:rPr b="1" sz="2200" lang="en">
                <a:solidFill>
                  <a:srgbClr val="1155CC"/>
                </a:solidFill>
                <a:latin typeface="Courier New"/>
                <a:ea typeface="Courier New"/>
                <a:cs typeface="Courier New"/>
                <a:sym typeface="Courier New"/>
              </a:rPr>
              <a:t>//0.0</a:t>
            </a:r>
          </a:p>
        </p:txBody>
      </p:sp>
      <p:sp>
        <p:nvSpPr>
          <p:cNvPr id="244" name="Shape 244"/>
          <p:cNvSpPr txBox="1"/>
          <p:nvPr/>
        </p:nvSpPr>
        <p:spPr>
          <a:xfrm>
            <a:off y="3138350" x="3491725"/>
            <a:ext cy="366000" cx="1808700"/>
          </a:xfrm>
          <a:prstGeom prst="rect">
            <a:avLst/>
          </a:prstGeom>
          <a:noFill/>
          <a:ln>
            <a:noFill/>
          </a:ln>
        </p:spPr>
        <p:txBody>
          <a:bodyPr bIns="91425" rIns="91425" lIns="91425" tIns="91425" anchor="t" anchorCtr="0">
            <a:noAutofit/>
          </a:bodyPr>
          <a:lstStyle/>
          <a:p>
            <a:pPr rtl="0" lvl="0">
              <a:spcBef>
                <a:spcPts val="0"/>
              </a:spcBef>
              <a:buNone/>
            </a:pPr>
            <a:r>
              <a:rPr b="1" sz="2200" lang="en">
                <a:solidFill>
                  <a:srgbClr val="1155CC"/>
                </a:solidFill>
                <a:latin typeface="Courier New"/>
                <a:ea typeface="Courier New"/>
                <a:cs typeface="Courier New"/>
                <a:sym typeface="Courier New"/>
              </a:rPr>
              <a:t>//false</a:t>
            </a:r>
          </a:p>
        </p:txBody>
      </p:sp>
      <p:sp>
        <p:nvSpPr>
          <p:cNvPr id="245" name="Shape 245"/>
          <p:cNvSpPr txBox="1"/>
          <p:nvPr/>
        </p:nvSpPr>
        <p:spPr>
          <a:xfrm>
            <a:off y="3444125" x="3491725"/>
            <a:ext cy="366000" cx="3836700"/>
          </a:xfrm>
          <a:prstGeom prst="rect">
            <a:avLst/>
          </a:prstGeom>
          <a:noFill/>
          <a:ln>
            <a:noFill/>
          </a:ln>
        </p:spPr>
        <p:txBody>
          <a:bodyPr bIns="91425" rIns="91425" lIns="91425" tIns="91425" anchor="t" anchorCtr="0">
            <a:noAutofit/>
          </a:bodyPr>
          <a:lstStyle/>
          <a:p>
            <a:pPr rtl="0" lvl="0">
              <a:spcBef>
                <a:spcPts val="0"/>
              </a:spcBef>
              <a:buNone/>
            </a:pPr>
            <a:r>
              <a:rPr b="1" sz="2200" lang="en">
                <a:solidFill>
                  <a:srgbClr val="1155CC"/>
                </a:solidFill>
                <a:latin typeface="Courier New"/>
                <a:ea typeface="Courier New"/>
                <a:cs typeface="Courier New"/>
                <a:sym typeface="Courier New"/>
              </a:rPr>
              <a:t>//’\0’ (null byte)</a:t>
            </a:r>
          </a:p>
        </p:txBody>
      </p:sp>
    </p:spTree>
  </p:cSld>
  <p:clrMapOvr>
    <a:masterClrMapping/>
  </p:clrMapOvr>
  <p:transition spd="slow">
    <p:cut/>
  </p:transition>
  <p:timing>
    <p:tnLst>
      <p:par>
        <p:cTn restart="never" dur="indefinite" nodeType="tmRoot">
          <p:childTnLst>
            <p:seq nextAc="seek" concurrent="1">
              <p:cTn id="2" dur="indefinite" nodeType="mainSeq">
                <p:childTnLst>
                  <p:par>
                    <p:cTn fill="hold">
                      <p:stCondLst>
                        <p:cond delay="indefinite"/>
                      </p:stCondLst>
                      <p:childTnLst>
                        <p:par>
                          <p:cTn fill="hold">
                            <p:stCondLst>
                              <p:cond delay="0"/>
                            </p:stCondLst>
                            <p:childTnLst>
                              <p:par>
                                <p:cTn presetID="10" fill="hold" presetSubtype="0" presetClass="entr" nodeType="clickEffect">
                                  <p:stCondLst>
                                    <p:cond delay="0"/>
                                  </p:stCondLst>
                                  <p:childTnLst>
                                    <p:set>
                                      <p:cBhvr>
                                        <p:cTn dur="1" fill="hold">
                                          <p:stCondLst>
                                            <p:cond delay="0"/>
                                          </p:stCondLst>
                                        </p:cTn>
                                        <p:tgtEl>
                                          <p:spTgt spid="240"/>
                                        </p:tgtEl>
                                        <p:attrNameLst>
                                          <p:attrName>style.visibility</p:attrName>
                                        </p:attrNameLst>
                                      </p:cBhvr>
                                      <p:to>
                                        <p:strVal val="visible"/>
                                      </p:to>
                                    </p:set>
                                    <p:animEffect transition="in" filter="fade">
                                      <p:cBhvr>
                                        <p:cTn dur="1000"/>
                                        <p:tgtEl>
                                          <p:spTgt spid="240"/>
                                        </p:tgtEl>
                                      </p:cBhvr>
                                    </p:animEffect>
                                  </p:childTnLst>
                                </p:cTn>
                              </p:par>
                            </p:childTnLst>
                          </p:cTn>
                        </p:par>
                      </p:childTnLst>
                    </p:cTn>
                  </p:par>
                  <p:par>
                    <p:cTn fill="hold">
                      <p:stCondLst>
                        <p:cond delay="indefinite"/>
                      </p:stCondLst>
                      <p:childTnLst>
                        <p:par>
                          <p:cTn fill="hold">
                            <p:stCondLst>
                              <p:cond delay="0"/>
                            </p:stCondLst>
                            <p:childTnLst>
                              <p:par>
                                <p:cTn presetID="10" fill="hold" presetSubtype="0" presetClass="entr" nodeType="clickEffect">
                                  <p:stCondLst>
                                    <p:cond delay="0"/>
                                  </p:stCondLst>
                                  <p:childTnLst>
                                    <p:set>
                                      <p:cBhvr>
                                        <p:cTn dur="1" fill="hold">
                                          <p:stCondLst>
                                            <p:cond delay="0"/>
                                          </p:stCondLst>
                                        </p:cTn>
                                        <p:tgtEl>
                                          <p:spTgt spid="241"/>
                                        </p:tgtEl>
                                        <p:attrNameLst>
                                          <p:attrName>style.visibility</p:attrName>
                                        </p:attrNameLst>
                                      </p:cBhvr>
                                      <p:to>
                                        <p:strVal val="visible"/>
                                      </p:to>
                                    </p:set>
                                    <p:animEffect transition="in" filter="fade">
                                      <p:cBhvr>
                                        <p:cTn dur="1000"/>
                                        <p:tgtEl>
                                          <p:spTgt spid="241"/>
                                        </p:tgtEl>
                                      </p:cBhvr>
                                    </p:animEffect>
                                  </p:childTnLst>
                                </p:cTn>
                              </p:par>
                            </p:childTnLst>
                          </p:cTn>
                        </p:par>
                      </p:childTnLst>
                    </p:cTn>
                  </p:par>
                  <p:par>
                    <p:cTn fill="hold">
                      <p:stCondLst>
                        <p:cond delay="indefinite"/>
                      </p:stCondLst>
                      <p:childTnLst>
                        <p:par>
                          <p:cTn fill="hold">
                            <p:stCondLst>
                              <p:cond delay="0"/>
                            </p:stCondLst>
                            <p:childTnLst>
                              <p:par>
                                <p:cTn presetID="10" fill="hold" presetSubtype="0" presetClass="entr" nodeType="clickEffect">
                                  <p:stCondLst>
                                    <p:cond delay="0"/>
                                  </p:stCondLst>
                                  <p:childTnLst>
                                    <p:set>
                                      <p:cBhvr>
                                        <p:cTn dur="1" fill="hold">
                                          <p:stCondLst>
                                            <p:cond delay="0"/>
                                          </p:stCondLst>
                                        </p:cTn>
                                        <p:tgtEl>
                                          <p:spTgt spid="242"/>
                                        </p:tgtEl>
                                        <p:attrNameLst>
                                          <p:attrName>style.visibility</p:attrName>
                                        </p:attrNameLst>
                                      </p:cBhvr>
                                      <p:to>
                                        <p:strVal val="visible"/>
                                      </p:to>
                                    </p:set>
                                    <p:animEffect transition="in" filter="fade">
                                      <p:cBhvr>
                                        <p:cTn dur="1000"/>
                                        <p:tgtEl>
                                          <p:spTgt spid="242"/>
                                        </p:tgtEl>
                                      </p:cBhvr>
                                    </p:animEffect>
                                  </p:childTnLst>
                                </p:cTn>
                              </p:par>
                            </p:childTnLst>
                          </p:cTn>
                        </p:par>
                      </p:childTnLst>
                    </p:cTn>
                  </p:par>
                  <p:par>
                    <p:cTn fill="hold">
                      <p:stCondLst>
                        <p:cond delay="indefinite"/>
                      </p:stCondLst>
                      <p:childTnLst>
                        <p:par>
                          <p:cTn fill="hold">
                            <p:stCondLst>
                              <p:cond delay="0"/>
                            </p:stCondLst>
                            <p:childTnLst>
                              <p:par>
                                <p:cTn presetID="10" fill="hold" presetSubtype="0" presetClass="entr" nodeType="clickEffect">
                                  <p:stCondLst>
                                    <p:cond delay="0"/>
                                  </p:stCondLst>
                                  <p:childTnLst>
                                    <p:set>
                                      <p:cBhvr>
                                        <p:cTn dur="1" fill="hold">
                                          <p:stCondLst>
                                            <p:cond delay="0"/>
                                          </p:stCondLst>
                                        </p:cTn>
                                        <p:tgtEl>
                                          <p:spTgt spid="244"/>
                                        </p:tgtEl>
                                        <p:attrNameLst>
                                          <p:attrName>style.visibility</p:attrName>
                                        </p:attrNameLst>
                                      </p:cBhvr>
                                      <p:to>
                                        <p:strVal val="visible"/>
                                      </p:to>
                                    </p:set>
                                    <p:animEffect transition="in" filter="fade">
                                      <p:cBhvr>
                                        <p:cTn dur="1000"/>
                                        <p:tgtEl>
                                          <p:spTgt spid="244"/>
                                        </p:tgtEl>
                                      </p:cBhvr>
                                    </p:animEffect>
                                  </p:childTnLst>
                                </p:cTn>
                              </p:par>
                            </p:childTnLst>
                          </p:cTn>
                        </p:par>
                      </p:childTnLst>
                    </p:cTn>
                  </p:par>
                  <p:par>
                    <p:cTn fill="hold">
                      <p:stCondLst>
                        <p:cond delay="indefinite"/>
                      </p:stCondLst>
                      <p:childTnLst>
                        <p:par>
                          <p:cTn fill="hold">
                            <p:stCondLst>
                              <p:cond delay="0"/>
                            </p:stCondLst>
                            <p:childTnLst>
                              <p:par>
                                <p:cTn presetID="10" fill="hold" presetSubtype="0" presetClass="entr" nodeType="clickEffect">
                                  <p:stCondLst>
                                    <p:cond delay="0"/>
                                  </p:stCondLst>
                                  <p:childTnLst>
                                    <p:set>
                                      <p:cBhvr>
                                        <p:cTn dur="1" fill="hold">
                                          <p:stCondLst>
                                            <p:cond delay="0"/>
                                          </p:stCondLst>
                                        </p:cTn>
                                        <p:tgtEl>
                                          <p:spTgt spid="245"/>
                                        </p:tgtEl>
                                        <p:attrNameLst>
                                          <p:attrName>style.visibility</p:attrName>
                                        </p:attrNameLst>
                                      </p:cBhvr>
                                      <p:to>
                                        <p:strVal val="visible"/>
                                      </p:to>
                                    </p:set>
                                    <p:animEffect transition="in" filter="fade">
                                      <p:cBhvr>
                                        <p:cTn dur="1000"/>
                                        <p:tgtEl>
                                          <p:spTgt spid="245"/>
                                        </p:tgtEl>
                                      </p:cBhvr>
                                    </p:animEffect>
                                  </p:childTnLst>
                                </p:cTn>
                              </p:par>
                            </p:childTnLst>
                          </p:cTn>
                        </p:par>
                      </p:childTnLst>
                    </p:cTn>
                  </p:par>
                  <p:par>
                    <p:cTn fill="hold">
                      <p:stCondLst>
                        <p:cond delay="indefinite"/>
                      </p:stCondLst>
                      <p:childTnLst>
                        <p:par>
                          <p:cTn fill="hold">
                            <p:stCondLst>
                              <p:cond delay="0"/>
                            </p:stCondLst>
                            <p:childTnLst>
                              <p:par>
                                <p:cTn presetID="10" fill="hold" presetSubtype="0" presetClass="entr" nodeType="clickEffect">
                                  <p:stCondLst>
                                    <p:cond delay="0"/>
                                  </p:stCondLst>
                                  <p:childTnLst>
                                    <p:set>
                                      <p:cBhvr>
                                        <p:cTn dur="1" fill="hold">
                                          <p:stCondLst>
                                            <p:cond delay="0"/>
                                          </p:stCondLst>
                                        </p:cTn>
                                        <p:tgtEl>
                                          <p:spTgt spid="243"/>
                                        </p:tgtEl>
                                        <p:attrNameLst>
                                          <p:attrName>style.visibility</p:attrName>
                                        </p:attrNameLst>
                                      </p:cBhvr>
                                      <p:to>
                                        <p:strVal val="visible"/>
                                      </p:to>
                                    </p:set>
                                    <p:animEffect transition="in" filter="fade">
                                      <p:cBhvr>
                                        <p:cTn dur="1000"/>
                                        <p:tgtEl>
                                          <p:spTgt spid="24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49" name="Shape 249"/>
        <p:cNvGrpSpPr/>
        <p:nvPr/>
      </p:nvGrpSpPr>
      <p:grpSpPr>
        <a:xfrm>
          <a:off y="0" x="0"/>
          <a:ext cy="0" cx="0"/>
          <a:chOff y="0" x="0"/>
          <a:chExt cy="0" cx="0"/>
        </a:xfrm>
      </p:grpSpPr>
      <p:sp>
        <p:nvSpPr>
          <p:cNvPr id="250" name="Shape 250"/>
          <p:cNvSpPr txBox="1"/>
          <p:nvPr>
            <p:ph type="title"/>
          </p:nvPr>
        </p:nvSpPr>
        <p:spPr>
          <a:xfrm>
            <a:off y="205978" x="457200"/>
            <a:ext cy="857400" cx="8229600"/>
          </a:xfrm>
          <a:prstGeom prst="rect">
            <a:avLst/>
          </a:prstGeom>
        </p:spPr>
        <p:txBody>
          <a:bodyPr bIns="91425" rIns="91425" lIns="91425" tIns="91425" anchor="b" anchorCtr="0">
            <a:noAutofit/>
          </a:bodyPr>
          <a:lstStyle/>
          <a:p>
            <a:pPr>
              <a:spcBef>
                <a:spcPts val="0"/>
              </a:spcBef>
              <a:buNone/>
            </a:pPr>
            <a:r>
              <a:rPr sz="3200" lang="en"/>
              <a:t>Class Character </a:t>
            </a:r>
          </a:p>
        </p:txBody>
      </p:sp>
      <p:sp>
        <p:nvSpPr>
          <p:cNvPr id="251" name="Shape 251"/>
          <p:cNvSpPr txBox="1"/>
          <p:nvPr>
            <p:ph idx="1" type="body"/>
          </p:nvPr>
        </p:nvSpPr>
        <p:spPr>
          <a:xfrm>
            <a:off y="1200150" x="457200"/>
            <a:ext cy="3725699" cx="8229600"/>
          </a:xfrm>
          <a:prstGeom prst="rect">
            <a:avLst/>
          </a:prstGeom>
        </p:spPr>
        <p:txBody>
          <a:bodyPr bIns="91425" rIns="91425" lIns="91425" tIns="91425" anchor="t" anchorCtr="0">
            <a:noAutofit/>
          </a:bodyPr>
          <a:lstStyle/>
          <a:p>
            <a:pPr rtl="0" lvl="0">
              <a:spcBef>
                <a:spcPts val="0"/>
              </a:spcBef>
              <a:buNone/>
            </a:pPr>
            <a:r>
              <a:rPr sz="2200" lang="en"/>
              <a:t>class Character contains useful methods</a:t>
            </a:r>
          </a:p>
          <a:p>
            <a:pPr rtl="0" lvl="0" indent="-368300" marL="457200">
              <a:spcBef>
                <a:spcPts val="0"/>
              </a:spcBef>
              <a:buClr>
                <a:schemeClr val="dk1"/>
              </a:buClr>
              <a:buSzPct val="100000"/>
              <a:buFont typeface="Arial"/>
              <a:buChar char="●"/>
            </a:pPr>
            <a:r>
              <a:rPr sz="2200" lang="en"/>
              <a:t>Examples of useful </a:t>
            </a:r>
            <a:r>
              <a:rPr b="1" sz="2200" lang="en">
                <a:solidFill>
                  <a:srgbClr val="1155CC"/>
                </a:solidFill>
                <a:latin typeface="Courier New"/>
                <a:ea typeface="Courier New"/>
                <a:cs typeface="Courier New"/>
                <a:sym typeface="Courier New"/>
              </a:rPr>
              <a:t>Character</a:t>
            </a:r>
            <a:r>
              <a:rPr sz="2200" lang="en"/>
              <a:t> methods:</a:t>
            </a:r>
          </a:p>
          <a:p>
            <a:pPr rtl="0" lvl="1" indent="-368300" marL="914400">
              <a:spcBef>
                <a:spcPts val="0"/>
              </a:spcBef>
              <a:buClr>
                <a:schemeClr val="dk1"/>
              </a:buClr>
              <a:buSzPct val="100000"/>
              <a:buFont typeface="Courier New"/>
              <a:buChar char="o"/>
            </a:pPr>
            <a:r>
              <a:rPr b="1" sz="2200" lang="en">
                <a:solidFill>
                  <a:srgbClr val="1155CC"/>
                </a:solidFill>
                <a:latin typeface="Courier New"/>
                <a:ea typeface="Courier New"/>
                <a:cs typeface="Courier New"/>
                <a:sym typeface="Courier New"/>
              </a:rPr>
              <a:t>Character.isDigit(c)</a:t>
            </a:r>
          </a:p>
          <a:p>
            <a:pPr rtl="0" lvl="1" indent="-368300" marL="914400">
              <a:spcBef>
                <a:spcPts val="0"/>
              </a:spcBef>
              <a:buClr>
                <a:schemeClr val="dk1"/>
              </a:buClr>
              <a:buSzPct val="100000"/>
              <a:buFont typeface="Courier New"/>
              <a:buChar char="o"/>
            </a:pPr>
            <a:r>
              <a:rPr b="1" sz="2200" lang="en">
                <a:solidFill>
                  <a:srgbClr val="1155CC"/>
                </a:solidFill>
                <a:latin typeface="Courier New"/>
                <a:ea typeface="Courier New"/>
                <a:cs typeface="Courier New"/>
                <a:sym typeface="Courier New"/>
              </a:rPr>
              <a:t>Character.isLetter(c)</a:t>
            </a:r>
          </a:p>
          <a:p>
            <a:pPr rtl="0" lvl="1" indent="-368300" marL="914400">
              <a:spcBef>
                <a:spcPts val="0"/>
              </a:spcBef>
              <a:buClr>
                <a:schemeClr val="dk1"/>
              </a:buClr>
              <a:buSzPct val="100000"/>
              <a:buFont typeface="Courier New"/>
              <a:buChar char="o"/>
            </a:pPr>
            <a:r>
              <a:rPr b="1" sz="2200" lang="en">
                <a:solidFill>
                  <a:srgbClr val="1155CC"/>
                </a:solidFill>
                <a:latin typeface="Courier New"/>
                <a:ea typeface="Courier New"/>
                <a:cs typeface="Courier New"/>
                <a:sym typeface="Courier New"/>
              </a:rPr>
              <a:t>Character.isWhitespace(c)</a:t>
            </a:r>
          </a:p>
          <a:p>
            <a:pPr rtl="0" lvl="1" indent="-368300" marL="914400">
              <a:spcBef>
                <a:spcPts val="0"/>
              </a:spcBef>
              <a:buClr>
                <a:schemeClr val="dk1"/>
              </a:buClr>
              <a:buSzPct val="100000"/>
              <a:buFont typeface="Courier New"/>
              <a:buChar char="o"/>
            </a:pPr>
            <a:r>
              <a:rPr b="1" sz="2200" lang="en">
                <a:solidFill>
                  <a:srgbClr val="1155CC"/>
                </a:solidFill>
                <a:latin typeface="Courier New"/>
                <a:ea typeface="Courier New"/>
                <a:cs typeface="Courier New"/>
                <a:sym typeface="Courier New"/>
              </a:rPr>
              <a:t>Character.isLowerCase(c)</a:t>
            </a:r>
          </a:p>
          <a:p>
            <a:pPr rtl="0" lvl="1" indent="-368300" marL="914400">
              <a:spcBef>
                <a:spcPts val="0"/>
              </a:spcBef>
              <a:buClr>
                <a:schemeClr val="dk1"/>
              </a:buClr>
              <a:buSzPct val="100000"/>
              <a:buFont typeface="Courier New"/>
              <a:buChar char="o"/>
            </a:pPr>
            <a:r>
              <a:rPr b="1" sz="2200" lang="en">
                <a:solidFill>
                  <a:srgbClr val="1155CC"/>
                </a:solidFill>
                <a:latin typeface="Courier New"/>
                <a:ea typeface="Courier New"/>
                <a:cs typeface="Courier New"/>
                <a:sym typeface="Courier New"/>
              </a:rPr>
              <a:t>Character.toLowerCase(c)</a:t>
            </a:r>
          </a:p>
          <a:p>
            <a:pPr rtl="0" lvl="1" indent="-368300" marL="914400">
              <a:spcBef>
                <a:spcPts val="0"/>
              </a:spcBef>
              <a:buClr>
                <a:schemeClr val="dk1"/>
              </a:buClr>
              <a:buSzPct val="100000"/>
              <a:buFont typeface="Courier New"/>
              <a:buChar char="o"/>
            </a:pPr>
            <a:r>
              <a:rPr sz="2200" lang="en"/>
              <a:t>see Java API for more!</a:t>
            </a:r>
          </a:p>
          <a:p>
            <a:pPr rtl="0" lvl="0" indent="-368300" marL="457200">
              <a:spcBef>
                <a:spcPts val="0"/>
              </a:spcBef>
              <a:buClr>
                <a:schemeClr val="dk1"/>
              </a:buClr>
              <a:buSzPct val="100000"/>
              <a:buFont typeface="Arial"/>
              <a:buChar char="●"/>
            </a:pPr>
            <a:r>
              <a:rPr sz="2200" lang="en"/>
              <a:t>These methods are </a:t>
            </a:r>
            <a:r>
              <a:rPr b="1" sz="2200" lang="en">
                <a:solidFill>
                  <a:srgbClr val="1155CC"/>
                </a:solidFill>
                <a:latin typeface="Courier New"/>
                <a:ea typeface="Courier New"/>
                <a:cs typeface="Courier New"/>
                <a:sym typeface="Courier New"/>
              </a:rPr>
              <a:t>static</a:t>
            </a:r>
            <a:r>
              <a:rPr sz="2200" lang="en"/>
              <a:t> and are applied to </a:t>
            </a:r>
            <a:r>
              <a:rPr b="1" sz="2200" lang="en">
                <a:solidFill>
                  <a:srgbClr val="1155CC"/>
                </a:solidFill>
                <a:latin typeface="Courier New"/>
                <a:ea typeface="Courier New"/>
                <a:cs typeface="Courier New"/>
                <a:sym typeface="Courier New"/>
              </a:rPr>
              <a:t>char c</a:t>
            </a:r>
          </a:p>
        </p:txBody>
      </p:sp>
      <p:sp>
        <p:nvSpPr>
          <p:cNvPr id="252" name="Shape 252"/>
          <p:cNvSpPr txBox="1"/>
          <p:nvPr/>
        </p:nvSpPr>
        <p:spPr>
          <a:xfrm>
            <a:off y="0" x="6471300"/>
            <a:ext cy="366000" cx="2672700"/>
          </a:xfrm>
          <a:prstGeom prst="rect">
            <a:avLst/>
          </a:prstGeom>
          <a:noFill/>
          <a:ln>
            <a:noFill/>
          </a:ln>
        </p:spPr>
        <p:txBody>
          <a:bodyPr bIns="91425" rIns="91425" lIns="91425" tIns="91425" anchor="t" anchorCtr="0">
            <a:noAutofit/>
          </a:bodyPr>
          <a:lstStyle/>
          <a:p>
            <a:pPr algn="r" rtl="0" lvl="0">
              <a:spcBef>
                <a:spcPts val="0"/>
              </a:spcBef>
              <a:buNone/>
            </a:pPr>
            <a:r>
              <a:rPr b="1" sz="1600" lang="en">
                <a:solidFill>
                  <a:srgbClr val="E08686"/>
                </a:solidFill>
              </a:rPr>
              <a:t>Java Basics</a:t>
            </a:r>
          </a:p>
        </p:txBody>
      </p:sp>
    </p:spTree>
  </p:cSld>
  <p:clrMapOvr>
    <a:masterClrMapping/>
  </p:clrMapOvr>
  <p:transition spd="slow">
    <p:cut/>
  </p:transition>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56" name="Shape 256"/>
        <p:cNvGrpSpPr/>
        <p:nvPr/>
      </p:nvGrpSpPr>
      <p:grpSpPr>
        <a:xfrm>
          <a:off y="0" x="0"/>
          <a:ext cy="0" cx="0"/>
          <a:chOff y="0" x="0"/>
          <a:chExt cy="0" cx="0"/>
        </a:xfrm>
      </p:grpSpPr>
      <p:sp>
        <p:nvSpPr>
          <p:cNvPr id="257" name="Shape 257"/>
          <p:cNvSpPr txBox="1"/>
          <p:nvPr>
            <p:ph type="title"/>
          </p:nvPr>
        </p:nvSpPr>
        <p:spPr>
          <a:xfrm>
            <a:off y="205978" x="457200"/>
            <a:ext cy="857400" cx="8229600"/>
          </a:xfrm>
          <a:prstGeom prst="rect">
            <a:avLst/>
          </a:prstGeom>
        </p:spPr>
        <p:txBody>
          <a:bodyPr bIns="91425" rIns="91425" lIns="91425" tIns="91425" anchor="b" anchorCtr="0">
            <a:noAutofit/>
          </a:bodyPr>
          <a:lstStyle/>
          <a:p>
            <a:pPr>
              <a:spcBef>
                <a:spcPts val="0"/>
              </a:spcBef>
              <a:buNone/>
            </a:pPr>
            <a:r>
              <a:rPr sz="3200" lang="en">
                <a:solidFill>
                  <a:srgbClr val="1155CC"/>
                </a:solidFill>
              </a:rPr>
              <a:t>Demo 6:</a:t>
            </a:r>
            <a:r>
              <a:rPr sz="3200" lang="en"/>
              <a:t> chars</a:t>
            </a:r>
          </a:p>
        </p:txBody>
      </p:sp>
      <p:sp>
        <p:nvSpPr>
          <p:cNvPr id="258" name="Shape 258"/>
          <p:cNvSpPr txBox="1"/>
          <p:nvPr>
            <p:ph idx="1" type="body"/>
          </p:nvPr>
        </p:nvSpPr>
        <p:spPr>
          <a:xfrm>
            <a:off y="1200150" x="457200"/>
            <a:ext cy="3725699" cx="8229600"/>
          </a:xfrm>
          <a:prstGeom prst="rect">
            <a:avLst/>
          </a:prstGeom>
        </p:spPr>
        <p:txBody>
          <a:bodyPr bIns="91425" rIns="91425" lIns="91425" tIns="91425" anchor="t" anchorCtr="0">
            <a:noAutofit/>
          </a:bodyPr>
          <a:lstStyle/>
          <a:p>
            <a:pPr algn="l" rtl="0" lvl="0" marR="0" indent="-368300" marL="457200">
              <a:lnSpc>
                <a:spcPct val="100000"/>
              </a:lnSpc>
              <a:spcBef>
                <a:spcPts val="600"/>
              </a:spcBef>
              <a:spcAft>
                <a:spcPts val="0"/>
              </a:spcAft>
              <a:buClr>
                <a:schemeClr val="dk1"/>
              </a:buClr>
              <a:buSzPct val="100000"/>
              <a:buFont typeface="Arial"/>
              <a:buChar char="●"/>
            </a:pPr>
            <a:r>
              <a:rPr sz="2200" lang="en"/>
              <a:t>Notice the characters beginning with a </a:t>
            </a:r>
            <a:r>
              <a:rPr b="1" sz="2200" lang="en">
                <a:solidFill>
                  <a:srgbClr val="1155CC"/>
                </a:solidFill>
                <a:latin typeface="Courier New"/>
                <a:ea typeface="Courier New"/>
                <a:cs typeface="Courier New"/>
                <a:sym typeface="Courier New"/>
              </a:rPr>
              <a:t>\</a:t>
            </a:r>
            <a:r>
              <a:rPr sz="2200" lang="en"/>
              <a:t>. These are called escaped characters and have a special meaning</a:t>
            </a:r>
          </a:p>
          <a:p>
            <a:pPr algn="l" rtl="0" lvl="1" marR="0" indent="-368300" marL="914400">
              <a:lnSpc>
                <a:spcPct val="100000"/>
              </a:lnSpc>
              <a:spcBef>
                <a:spcPts val="600"/>
              </a:spcBef>
              <a:spcAft>
                <a:spcPts val="0"/>
              </a:spcAft>
              <a:buClr>
                <a:schemeClr val="dk1"/>
              </a:buClr>
              <a:buSzPct val="100000"/>
              <a:buFont typeface="Courier New"/>
              <a:buChar char="o"/>
            </a:pPr>
            <a:r>
              <a:rPr sz="2200" lang="en"/>
              <a:t>Examples: </a:t>
            </a:r>
            <a:r>
              <a:rPr b="1" sz="2200" lang="en">
                <a:solidFill>
                  <a:srgbClr val="1155CC"/>
                </a:solidFill>
                <a:latin typeface="Courier New"/>
                <a:ea typeface="Courier New"/>
                <a:cs typeface="Courier New"/>
                <a:sym typeface="Courier New"/>
              </a:rPr>
              <a:t>‘\n’  ‘\t’  ‘\”’   ‘\’’</a:t>
            </a:r>
          </a:p>
          <a:p>
            <a:pPr algn="l" rtl="0" lvl="1" marR="0" indent="-368300" marL="914400">
              <a:lnSpc>
                <a:spcPct val="100000"/>
              </a:lnSpc>
              <a:spcBef>
                <a:spcPts val="600"/>
              </a:spcBef>
              <a:spcAft>
                <a:spcPts val="0"/>
              </a:spcAft>
              <a:buClr>
                <a:schemeClr val="dk1"/>
              </a:buClr>
              <a:buSzPct val="100000"/>
              <a:buFont typeface="Courier New"/>
              <a:buChar char="o"/>
            </a:pPr>
            <a:r>
              <a:rPr sz="2200" lang="en"/>
              <a:t>Google search “java tutorial escaped characters” to see all the escaped characters</a:t>
            </a:r>
          </a:p>
          <a:p>
            <a:pPr algn="l" rtl="0" lvl="0" marR="0" indent="-368300" marL="457200">
              <a:lnSpc>
                <a:spcPct val="100000"/>
              </a:lnSpc>
              <a:spcBef>
                <a:spcPts val="600"/>
              </a:spcBef>
              <a:spcAft>
                <a:spcPts val="0"/>
              </a:spcAft>
              <a:buClr>
                <a:schemeClr val="dk1"/>
              </a:buClr>
              <a:buSzPct val="100000"/>
              <a:buFont typeface="Arial"/>
              <a:buChar char="●"/>
            </a:pPr>
            <a:r>
              <a:rPr sz="2200" lang="en"/>
              <a:t>Character int values for letters and numbers are sequential</a:t>
            </a:r>
          </a:p>
          <a:p>
            <a:pPr algn="l" rtl="0" lvl="0" marR="0" indent="-368300" marL="457200">
              <a:lnSpc>
                <a:spcPct val="100000"/>
              </a:lnSpc>
              <a:spcBef>
                <a:spcPts val="600"/>
              </a:spcBef>
              <a:spcAft>
                <a:spcPts val="0"/>
              </a:spcAft>
              <a:buClr>
                <a:schemeClr val="dk1"/>
              </a:buClr>
              <a:buSzPct val="100000"/>
              <a:buFont typeface="Arial"/>
              <a:buChar char="●"/>
            </a:pPr>
            <a:r>
              <a:rPr b="1" sz="2200" lang="en">
                <a:solidFill>
                  <a:srgbClr val="1155CC"/>
                </a:solidFill>
                <a:latin typeface="Courier New"/>
                <a:ea typeface="Courier New"/>
                <a:cs typeface="Courier New"/>
                <a:sym typeface="Courier New"/>
              </a:rPr>
              <a:t>chars</a:t>
            </a:r>
            <a:r>
              <a:rPr sz="2200" lang="en"/>
              <a:t> can be compared by their int value.</a:t>
            </a:r>
          </a:p>
        </p:txBody>
      </p:sp>
      <p:sp>
        <p:nvSpPr>
          <p:cNvPr id="259" name="Shape 259"/>
          <p:cNvSpPr txBox="1"/>
          <p:nvPr/>
        </p:nvSpPr>
        <p:spPr>
          <a:xfrm>
            <a:off y="0" x="6471300"/>
            <a:ext cy="366000" cx="2672700"/>
          </a:xfrm>
          <a:prstGeom prst="rect">
            <a:avLst/>
          </a:prstGeom>
          <a:noFill/>
          <a:ln>
            <a:noFill/>
          </a:ln>
        </p:spPr>
        <p:txBody>
          <a:bodyPr bIns="91425" rIns="91425" lIns="91425" tIns="91425" anchor="t" anchorCtr="0">
            <a:noAutofit/>
          </a:bodyPr>
          <a:lstStyle/>
          <a:p>
            <a:pPr algn="r" rtl="0" lvl="0">
              <a:spcBef>
                <a:spcPts val="0"/>
              </a:spcBef>
              <a:buNone/>
            </a:pPr>
            <a:r>
              <a:rPr b="1" sz="1600" lang="en">
                <a:solidFill>
                  <a:srgbClr val="E08686"/>
                </a:solidFill>
              </a:rPr>
              <a:t>Java Basics</a:t>
            </a:r>
          </a:p>
        </p:txBody>
      </p:sp>
    </p:spTree>
  </p:cSld>
  <p:clrMapOvr>
    <a:masterClrMapping/>
  </p:clrMapOvr>
  <p:transition spd="slow">
    <p:cut/>
  </p:transition>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63" name="Shape 263"/>
        <p:cNvGrpSpPr/>
        <p:nvPr/>
      </p:nvGrpSpPr>
      <p:grpSpPr>
        <a:xfrm>
          <a:off y="0" x="0"/>
          <a:ext cy="0" cx="0"/>
          <a:chOff y="0" x="0"/>
          <a:chExt cy="0" cx="0"/>
        </a:xfrm>
      </p:grpSpPr>
      <p:sp>
        <p:nvSpPr>
          <p:cNvPr id="264" name="Shape 264"/>
          <p:cNvSpPr txBox="1"/>
          <p:nvPr>
            <p:ph type="title"/>
          </p:nvPr>
        </p:nvSpPr>
        <p:spPr>
          <a:xfrm>
            <a:off y="205978" x="457200"/>
            <a:ext cy="857400" cx="8229600"/>
          </a:xfrm>
          <a:prstGeom prst="rect">
            <a:avLst/>
          </a:prstGeom>
        </p:spPr>
        <p:txBody>
          <a:bodyPr bIns="91425" rIns="91425" lIns="91425" tIns="91425" anchor="b" anchorCtr="0">
            <a:noAutofit/>
          </a:bodyPr>
          <a:lstStyle/>
          <a:p>
            <a:pPr>
              <a:spcBef>
                <a:spcPts val="0"/>
              </a:spcBef>
              <a:buNone/>
            </a:pPr>
            <a:r>
              <a:rPr sz="3200" lang="en"/>
              <a:t>Strings: Special objects</a:t>
            </a:r>
          </a:p>
        </p:txBody>
      </p:sp>
      <p:sp>
        <p:nvSpPr>
          <p:cNvPr id="265" name="Shape 265"/>
          <p:cNvSpPr txBox="1"/>
          <p:nvPr>
            <p:ph idx="1" type="body"/>
          </p:nvPr>
        </p:nvSpPr>
        <p:spPr>
          <a:xfrm>
            <a:off y="1200150" x="457200"/>
            <a:ext cy="3725699" cx="8229600"/>
          </a:xfrm>
          <a:prstGeom prst="rect">
            <a:avLst/>
          </a:prstGeom>
        </p:spPr>
        <p:txBody>
          <a:bodyPr bIns="91425" rIns="91425" lIns="91425" tIns="91425" anchor="t" anchorCtr="0">
            <a:noAutofit/>
          </a:bodyPr>
          <a:lstStyle/>
          <a:p>
            <a:pPr rtl="0" lvl="0" indent="-368300" marL="457200">
              <a:spcBef>
                <a:spcPts val="0"/>
              </a:spcBef>
              <a:buClr>
                <a:schemeClr val="dk1"/>
              </a:buClr>
              <a:buSzPct val="100000"/>
              <a:buFont typeface="Arial"/>
              <a:buChar char="●"/>
            </a:pPr>
            <a:r>
              <a:rPr sz="2200" lang="en"/>
              <a:t>Strings are objects</a:t>
            </a:r>
          </a:p>
          <a:p>
            <a:pPr rtl="0" lvl="0" indent="-368300" marL="457200">
              <a:spcBef>
                <a:spcPts val="0"/>
              </a:spcBef>
              <a:buClr>
                <a:schemeClr val="dk1"/>
              </a:buClr>
              <a:buSzPct val="100000"/>
              <a:buFont typeface="Arial"/>
              <a:buChar char="●"/>
            </a:pPr>
            <a:r>
              <a:rPr sz="2200" lang="en"/>
              <a:t>However:</a:t>
            </a:r>
          </a:p>
          <a:p>
            <a:pPr rtl="0" lvl="1" indent="-368300" marL="914400">
              <a:spcBef>
                <a:spcPts val="0"/>
              </a:spcBef>
              <a:buClr>
                <a:schemeClr val="dk1"/>
              </a:buClr>
              <a:buSzPct val="100000"/>
              <a:buFont typeface="Courier New"/>
              <a:buChar char="o"/>
            </a:pPr>
            <a:r>
              <a:rPr sz="2200" lang="en"/>
              <a:t>They can be created with literals</a:t>
            </a:r>
          </a:p>
          <a:p>
            <a:pPr rtl="0" lvl="1" indent="-368300" marL="914400">
              <a:spcBef>
                <a:spcPts val="0"/>
              </a:spcBef>
              <a:buClr>
                <a:schemeClr val="dk1"/>
              </a:buClr>
              <a:buSzPct val="100000"/>
              <a:buFont typeface="Courier New"/>
              <a:buChar char="o"/>
            </a:pPr>
            <a:r>
              <a:rPr sz="2200" lang="en"/>
              <a:t>They are immutable (unchangeable)</a:t>
            </a:r>
          </a:p>
        </p:txBody>
      </p:sp>
      <p:sp>
        <p:nvSpPr>
          <p:cNvPr id="266" name="Shape 266"/>
          <p:cNvSpPr txBox="1"/>
          <p:nvPr/>
        </p:nvSpPr>
        <p:spPr>
          <a:xfrm>
            <a:off y="0" x="6471300"/>
            <a:ext cy="366000" cx="2672700"/>
          </a:xfrm>
          <a:prstGeom prst="rect">
            <a:avLst/>
          </a:prstGeom>
          <a:noFill/>
          <a:ln>
            <a:noFill/>
          </a:ln>
        </p:spPr>
        <p:txBody>
          <a:bodyPr bIns="91425" rIns="91425" lIns="91425" tIns="91425" anchor="t" anchorCtr="0">
            <a:noAutofit/>
          </a:bodyPr>
          <a:lstStyle/>
          <a:p>
            <a:pPr algn="r" rtl="0" lvl="0">
              <a:spcBef>
                <a:spcPts val="0"/>
              </a:spcBef>
              <a:buNone/>
            </a:pPr>
            <a:r>
              <a:rPr b="1" sz="1600" lang="en">
                <a:solidFill>
                  <a:srgbClr val="E08686"/>
                </a:solidFill>
              </a:rPr>
              <a:t>Java Basics</a:t>
            </a:r>
          </a:p>
        </p:txBody>
      </p:sp>
    </p:spTree>
  </p:cSld>
  <p:clrMapOvr>
    <a:masterClrMapping/>
  </p:clrMapOvr>
  <p:transition spd="slow">
    <p:cut/>
  </p:transition>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70" name="Shape 270"/>
        <p:cNvGrpSpPr/>
        <p:nvPr/>
      </p:nvGrpSpPr>
      <p:grpSpPr>
        <a:xfrm>
          <a:off y="0" x="0"/>
          <a:ext cy="0" cx="0"/>
          <a:chOff y="0" x="0"/>
          <a:chExt cy="0" cx="0"/>
        </a:xfrm>
      </p:grpSpPr>
      <p:sp>
        <p:nvSpPr>
          <p:cNvPr id="271" name="Shape 271"/>
          <p:cNvSpPr txBox="1"/>
          <p:nvPr>
            <p:ph type="title"/>
          </p:nvPr>
        </p:nvSpPr>
        <p:spPr>
          <a:xfrm>
            <a:off y="205978" x="457200"/>
            <a:ext cy="857400" cx="8229600"/>
          </a:xfrm>
          <a:prstGeom prst="rect">
            <a:avLst/>
          </a:prstGeom>
        </p:spPr>
        <p:txBody>
          <a:bodyPr bIns="91425" rIns="91425" lIns="91425" tIns="91425" anchor="b" anchorCtr="0">
            <a:noAutofit/>
          </a:bodyPr>
          <a:lstStyle/>
          <a:p>
            <a:pPr rtl="0" lvl="0">
              <a:spcBef>
                <a:spcPts val="0"/>
              </a:spcBef>
              <a:buNone/>
            </a:pPr>
            <a:r>
              <a:rPr sz="3200" lang="en"/>
              <a:t>String literals</a:t>
            </a:r>
          </a:p>
        </p:txBody>
      </p:sp>
      <p:sp>
        <p:nvSpPr>
          <p:cNvPr id="272" name="Shape 272"/>
          <p:cNvSpPr txBox="1"/>
          <p:nvPr>
            <p:ph idx="1" type="body"/>
          </p:nvPr>
        </p:nvSpPr>
        <p:spPr>
          <a:xfrm>
            <a:off y="1063375" x="457200"/>
            <a:ext cy="3725699" cx="8229600"/>
          </a:xfrm>
          <a:prstGeom prst="rect">
            <a:avLst/>
          </a:prstGeom>
        </p:spPr>
        <p:txBody>
          <a:bodyPr bIns="91425" rIns="91425" lIns="91425" tIns="91425" anchor="t" anchorCtr="0">
            <a:noAutofit/>
          </a:bodyPr>
          <a:lstStyle/>
          <a:p>
            <a:pPr rtl="0" lvl="0">
              <a:spcBef>
                <a:spcPts val="0"/>
              </a:spcBef>
              <a:buNone/>
            </a:pPr>
            <a:r>
              <a:rPr sz="2200" lang="en"/>
              <a:t>String instantiation:</a:t>
            </a:r>
          </a:p>
          <a:p>
            <a:pPr rtl="0" lvl="0" indent="-368300" marL="457200">
              <a:spcBef>
                <a:spcPts val="0"/>
              </a:spcBef>
              <a:buClr>
                <a:schemeClr val="dk1"/>
              </a:buClr>
              <a:buSzPct val="100000"/>
              <a:buFont typeface="Arial"/>
              <a:buChar char="●"/>
            </a:pPr>
            <a:r>
              <a:rPr sz="2200" lang="en"/>
              <a:t>Constructor: </a:t>
            </a:r>
            <a:r>
              <a:rPr b="1" sz="2200" lang="en">
                <a:solidFill>
                  <a:srgbClr val="1155CC"/>
                </a:solidFill>
                <a:latin typeface="Courier New"/>
                <a:ea typeface="Courier New"/>
                <a:cs typeface="Courier New"/>
                <a:sym typeface="Courier New"/>
              </a:rPr>
              <a:t>String s = new String(“dog”);</a:t>
            </a:r>
          </a:p>
          <a:p>
            <a:pPr rtl="0" lvl="0" indent="-368300" marL="457200">
              <a:spcBef>
                <a:spcPts val="0"/>
              </a:spcBef>
              <a:buClr>
                <a:schemeClr val="dk1"/>
              </a:buClr>
              <a:buSzPct val="100000"/>
              <a:buFont typeface="Arial"/>
              <a:buChar char="●"/>
            </a:pPr>
            <a:r>
              <a:rPr sz="2200" lang="en"/>
              <a:t>Literal: </a:t>
            </a:r>
            <a:r>
              <a:rPr b="1" sz="2200" lang="en">
                <a:solidFill>
                  <a:srgbClr val="1155CC"/>
                </a:solidFill>
                <a:latin typeface="Courier New"/>
                <a:ea typeface="Courier New"/>
                <a:cs typeface="Courier New"/>
                <a:sym typeface="Courier New"/>
              </a:rPr>
              <a:t>String s2 = “dog”;</a:t>
            </a:r>
          </a:p>
          <a:p>
            <a:pPr rtl="0" lvl="0" indent="-368300" marL="457200">
              <a:spcBef>
                <a:spcPts val="0"/>
              </a:spcBef>
              <a:buClr>
                <a:schemeClr val="dk1"/>
              </a:buClr>
              <a:buSzPct val="100000"/>
              <a:buFont typeface="Arial"/>
              <a:buChar char="●"/>
            </a:pPr>
            <a:r>
              <a:rPr sz="2200" lang="en"/>
              <a:t>Roughly equivalent, but literal is preferred</a:t>
            </a:r>
          </a:p>
          <a:p>
            <a:pPr rtl="0" lvl="0">
              <a:spcBef>
                <a:spcPts val="0"/>
              </a:spcBef>
              <a:buNone/>
            </a:pPr>
            <a:r>
              <a:t/>
            </a:r>
            <a:endParaRPr sz="2200"/>
          </a:p>
        </p:txBody>
      </p:sp>
      <p:sp>
        <p:nvSpPr>
          <p:cNvPr id="273" name="Shape 273"/>
          <p:cNvSpPr txBox="1"/>
          <p:nvPr/>
        </p:nvSpPr>
        <p:spPr>
          <a:xfrm>
            <a:off y="2926225" x="1049775"/>
            <a:ext cy="453299" cx="962099"/>
          </a:xfrm>
          <a:prstGeom prst="rect">
            <a:avLst/>
          </a:prstGeom>
          <a:noFill/>
          <a:ln>
            <a:noFill/>
          </a:ln>
        </p:spPr>
        <p:txBody>
          <a:bodyPr bIns="91425" rIns="91425" lIns="91425" tIns="91425" anchor="t" anchorCtr="0">
            <a:noAutofit/>
          </a:bodyPr>
          <a:lstStyle/>
          <a:p>
            <a:pPr rtl="0" lvl="0">
              <a:spcBef>
                <a:spcPts val="0"/>
              </a:spcBef>
              <a:buNone/>
            </a:pPr>
            <a:r>
              <a:rPr b="1" sz="2200" lang="en">
                <a:solidFill>
                  <a:srgbClr val="1155CC"/>
                </a:solidFill>
                <a:latin typeface="Courier New"/>
                <a:ea typeface="Courier New"/>
                <a:cs typeface="Courier New"/>
                <a:sym typeface="Courier New"/>
              </a:rPr>
              <a:t>s</a:t>
            </a:r>
          </a:p>
        </p:txBody>
      </p:sp>
      <p:cxnSp>
        <p:nvCxnSpPr>
          <p:cNvPr id="274" name="Shape 274"/>
          <p:cNvCxnSpPr>
            <a:stCxn id="275" idx="3"/>
            <a:endCxn id="276" idx="1"/>
          </p:cNvCxnSpPr>
          <p:nvPr/>
        </p:nvCxnSpPr>
        <p:spPr>
          <a:xfrm>
            <a:off y="3152874" x="2983174"/>
            <a:ext cy="0" cx="3488100"/>
          </a:xfrm>
          <a:prstGeom prst="straightConnector1">
            <a:avLst/>
          </a:prstGeom>
          <a:noFill/>
          <a:ln w="38100" cap="flat">
            <a:solidFill>
              <a:schemeClr val="dk2"/>
            </a:solidFill>
            <a:prstDash val="solid"/>
            <a:round/>
            <a:headEnd w="lg" len="lg" type="none"/>
            <a:tailEnd w="lg" len="lg" type="triangle"/>
          </a:ln>
        </p:spPr>
      </p:cxnSp>
      <p:sp>
        <p:nvSpPr>
          <p:cNvPr id="277" name="Shape 277"/>
          <p:cNvSpPr txBox="1"/>
          <p:nvPr/>
        </p:nvSpPr>
        <p:spPr>
          <a:xfrm>
            <a:off y="0" x="6471300"/>
            <a:ext cy="366000" cx="2672700"/>
          </a:xfrm>
          <a:prstGeom prst="rect">
            <a:avLst/>
          </a:prstGeom>
          <a:noFill/>
          <a:ln>
            <a:noFill/>
          </a:ln>
        </p:spPr>
        <p:txBody>
          <a:bodyPr bIns="91425" rIns="91425" lIns="91425" tIns="91425" anchor="t" anchorCtr="0">
            <a:noAutofit/>
          </a:bodyPr>
          <a:lstStyle/>
          <a:p>
            <a:pPr algn="r" rtl="0" lvl="0">
              <a:spcBef>
                <a:spcPts val="0"/>
              </a:spcBef>
              <a:buNone/>
            </a:pPr>
            <a:r>
              <a:rPr b="1" sz="1600" lang="en">
                <a:solidFill>
                  <a:srgbClr val="E08686"/>
                </a:solidFill>
              </a:rPr>
              <a:t>Java Basics</a:t>
            </a:r>
          </a:p>
        </p:txBody>
      </p:sp>
      <p:sp>
        <p:nvSpPr>
          <p:cNvPr id="275" name="Shape 275"/>
          <p:cNvSpPr/>
          <p:nvPr/>
        </p:nvSpPr>
        <p:spPr>
          <a:xfrm>
            <a:off y="2926225" x="1445975"/>
            <a:ext cy="453299" cx="1537199"/>
          </a:xfrm>
          <a:prstGeom prst="rect">
            <a:avLst/>
          </a:prstGeom>
          <a:noFill/>
          <a:ln w="19050" cap="flat">
            <a:solidFill>
              <a:schemeClr val="dk2"/>
            </a:solidFill>
            <a:prstDash val="solid"/>
            <a:round/>
            <a:headEnd w="med" len="med" type="none"/>
            <a:tailEnd w="med" len="med" type="none"/>
          </a:ln>
        </p:spPr>
        <p:txBody>
          <a:bodyPr bIns="91425" rIns="91425" lIns="91425" tIns="91425" anchor="ctr" anchorCtr="0">
            <a:noAutofit/>
          </a:bodyPr>
          <a:lstStyle/>
          <a:p>
            <a:pPr rtl="0" lvl="0">
              <a:spcBef>
                <a:spcPts val="0"/>
              </a:spcBef>
              <a:buNone/>
            </a:pPr>
            <a:r>
              <a:rPr sz="1600" lang="en"/>
              <a:t>String@0x62</a:t>
            </a:r>
          </a:p>
        </p:txBody>
      </p:sp>
      <p:sp>
        <p:nvSpPr>
          <p:cNvPr id="278" name="Shape 278"/>
          <p:cNvSpPr/>
          <p:nvPr/>
        </p:nvSpPr>
        <p:spPr>
          <a:xfrm>
            <a:off y="3467150" x="1445975"/>
            <a:ext cy="453299" cx="1537199"/>
          </a:xfrm>
          <a:prstGeom prst="rect">
            <a:avLst/>
          </a:prstGeom>
          <a:noFill/>
          <a:ln w="19050" cap="flat">
            <a:solidFill>
              <a:schemeClr val="dk2"/>
            </a:solidFill>
            <a:prstDash val="solid"/>
            <a:round/>
            <a:headEnd w="med" len="med" type="none"/>
            <a:tailEnd w="med" len="med" type="none"/>
          </a:ln>
        </p:spPr>
        <p:txBody>
          <a:bodyPr bIns="91425" rIns="91425" lIns="91425" tIns="91425" anchor="ctr" anchorCtr="0">
            <a:noAutofit/>
          </a:bodyPr>
          <a:lstStyle/>
          <a:p>
            <a:pPr rtl="0" lvl="0">
              <a:spcBef>
                <a:spcPts val="0"/>
              </a:spcBef>
              <a:buNone/>
            </a:pPr>
            <a:r>
              <a:rPr sz="1600" lang="en"/>
              <a:t>String@0x28</a:t>
            </a:r>
          </a:p>
        </p:txBody>
      </p:sp>
      <p:sp>
        <p:nvSpPr>
          <p:cNvPr id="279" name="Shape 279"/>
          <p:cNvSpPr txBox="1"/>
          <p:nvPr/>
        </p:nvSpPr>
        <p:spPr>
          <a:xfrm>
            <a:off y="3467150" x="921175"/>
            <a:ext cy="453299" cx="962099"/>
          </a:xfrm>
          <a:prstGeom prst="rect">
            <a:avLst/>
          </a:prstGeom>
          <a:noFill/>
          <a:ln>
            <a:noFill/>
          </a:ln>
        </p:spPr>
        <p:txBody>
          <a:bodyPr bIns="91425" rIns="91425" lIns="91425" tIns="91425" anchor="t" anchorCtr="0">
            <a:noAutofit/>
          </a:bodyPr>
          <a:lstStyle/>
          <a:p>
            <a:pPr rtl="0" lvl="0">
              <a:spcBef>
                <a:spcPts val="0"/>
              </a:spcBef>
              <a:buNone/>
            </a:pPr>
            <a:r>
              <a:rPr b="1" sz="2200" lang="en">
                <a:solidFill>
                  <a:srgbClr val="1155CC"/>
                </a:solidFill>
                <a:latin typeface="Courier New"/>
                <a:ea typeface="Courier New"/>
                <a:cs typeface="Courier New"/>
                <a:sym typeface="Courier New"/>
              </a:rPr>
              <a:t>s2</a:t>
            </a:r>
          </a:p>
        </p:txBody>
      </p:sp>
      <p:cxnSp>
        <p:nvCxnSpPr>
          <p:cNvPr id="280" name="Shape 280"/>
          <p:cNvCxnSpPr>
            <a:stCxn id="278" idx="3"/>
            <a:endCxn id="281" idx="1"/>
          </p:cNvCxnSpPr>
          <p:nvPr/>
        </p:nvCxnSpPr>
        <p:spPr>
          <a:xfrm>
            <a:off y="3693799" x="2983174"/>
            <a:ext cy="0" cx="651000"/>
          </a:xfrm>
          <a:prstGeom prst="straightConnector1">
            <a:avLst/>
          </a:prstGeom>
          <a:noFill/>
          <a:ln w="38100" cap="flat">
            <a:solidFill>
              <a:schemeClr val="dk2"/>
            </a:solidFill>
            <a:prstDash val="solid"/>
            <a:round/>
            <a:headEnd w="lg" len="lg" type="none"/>
            <a:tailEnd w="lg" len="lg" type="triangle"/>
          </a:ln>
        </p:spPr>
      </p:cxnSp>
      <p:grpSp>
        <p:nvGrpSpPr>
          <p:cNvPr id="282" name="Shape 282"/>
          <p:cNvGrpSpPr/>
          <p:nvPr/>
        </p:nvGrpSpPr>
        <p:grpSpPr>
          <a:xfrm>
            <a:off y="3467137" x="3634187"/>
            <a:ext cy="1310712" cx="2186099"/>
            <a:chOff y="3432862" x="3676400"/>
            <a:chExt cy="1310712" cx="2186099"/>
          </a:xfrm>
        </p:grpSpPr>
        <p:sp>
          <p:nvSpPr>
            <p:cNvPr id="283" name="Shape 283"/>
            <p:cNvSpPr txBox="1"/>
            <p:nvPr/>
          </p:nvSpPr>
          <p:spPr>
            <a:xfrm>
              <a:off y="4166174" x="4347425"/>
              <a:ext cy="366000" cx="759599"/>
            </a:xfrm>
            <a:prstGeom prst="rect">
              <a:avLst/>
            </a:prstGeom>
            <a:noFill/>
            <a:ln>
              <a:noFill/>
            </a:ln>
          </p:spPr>
          <p:txBody>
            <a:bodyPr bIns="91425" rIns="91425" lIns="91425" tIns="91425" anchor="t" anchorCtr="0">
              <a:noAutofit/>
            </a:bodyPr>
            <a:lstStyle/>
            <a:p>
              <a:pPr rtl="0" lvl="0">
                <a:spcBef>
                  <a:spcPts val="0"/>
                </a:spcBef>
                <a:buNone/>
              </a:pPr>
              <a:r>
                <a:rPr sz="1600" lang="en"/>
                <a:t>“dog”</a:t>
              </a:r>
            </a:p>
          </p:txBody>
        </p:sp>
        <p:sp>
          <p:nvSpPr>
            <p:cNvPr id="281" name="Shape 281"/>
            <p:cNvSpPr/>
            <p:nvPr/>
          </p:nvSpPr>
          <p:spPr>
            <a:xfrm>
              <a:off y="3432862" x="3676400"/>
              <a:ext cy="453299" cx="1452600"/>
            </a:xfrm>
            <a:prstGeom prst="rect">
              <a:avLst/>
            </a:prstGeom>
            <a:noFill/>
            <a:ln w="19050" cap="flat">
              <a:solidFill>
                <a:schemeClr val="dk2"/>
              </a:solidFill>
              <a:prstDash val="solid"/>
              <a:round/>
              <a:headEnd w="med" len="med" type="none"/>
              <a:tailEnd w="med" len="med" type="none"/>
            </a:ln>
          </p:spPr>
          <p:txBody>
            <a:bodyPr bIns="91425" rIns="91425" lIns="91425" tIns="91425" anchor="ctr" anchorCtr="0">
              <a:noAutofit/>
            </a:bodyPr>
            <a:lstStyle/>
            <a:p>
              <a:pPr rtl="0" lvl="0">
                <a:spcBef>
                  <a:spcPts val="0"/>
                </a:spcBef>
                <a:buNone/>
              </a:pPr>
              <a:r>
                <a:rPr sz="1600" lang="en">
                  <a:solidFill>
                    <a:schemeClr val="dk1"/>
                  </a:solidFill>
                </a:rPr>
                <a:t>String@0x28</a:t>
              </a:r>
            </a:p>
          </p:txBody>
        </p:sp>
        <p:sp>
          <p:nvSpPr>
            <p:cNvPr id="284" name="Shape 284"/>
            <p:cNvSpPr txBox="1"/>
            <p:nvPr/>
          </p:nvSpPr>
          <p:spPr>
            <a:xfrm>
              <a:off y="3886175" x="3676400"/>
              <a:ext cy="857400" cx="2186099"/>
            </a:xfrm>
            <a:prstGeom prst="rect">
              <a:avLst/>
            </a:prstGeom>
            <a:noFill/>
            <a:ln w="19050" cap="flat">
              <a:solidFill>
                <a:schemeClr val="dk2"/>
              </a:solidFill>
              <a:prstDash val="solid"/>
              <a:round/>
              <a:headEnd w="med" len="med" type="none"/>
              <a:tailEnd w="med" len="med" type="none"/>
            </a:ln>
          </p:spPr>
          <p:txBody>
            <a:bodyPr bIns="91425" rIns="91425" lIns="91425" tIns="91425" anchor="t" anchorCtr="0">
              <a:noAutofit/>
            </a:bodyPr>
            <a:lstStyle/>
            <a:p>
              <a:pPr rtl="0" lvl="0">
                <a:spcBef>
                  <a:spcPts val="0"/>
                </a:spcBef>
                <a:buNone/>
              </a:pPr>
              <a:r>
                <a:t/>
              </a:r>
              <a:endParaRPr/>
            </a:p>
          </p:txBody>
        </p:sp>
      </p:grpSp>
      <p:grpSp>
        <p:nvGrpSpPr>
          <p:cNvPr id="285" name="Shape 285"/>
          <p:cNvGrpSpPr/>
          <p:nvPr/>
        </p:nvGrpSpPr>
        <p:grpSpPr>
          <a:xfrm>
            <a:off y="2926212" x="6471312"/>
            <a:ext cy="1310712" cx="2186099"/>
            <a:chOff y="3432862" x="3676400"/>
            <a:chExt cy="1310712" cx="2186099"/>
          </a:xfrm>
        </p:grpSpPr>
        <p:sp>
          <p:nvSpPr>
            <p:cNvPr id="286" name="Shape 286"/>
            <p:cNvSpPr txBox="1"/>
            <p:nvPr/>
          </p:nvSpPr>
          <p:spPr>
            <a:xfrm>
              <a:off y="4166174" x="4347425"/>
              <a:ext cy="366000" cx="759599"/>
            </a:xfrm>
            <a:prstGeom prst="rect">
              <a:avLst/>
            </a:prstGeom>
            <a:noFill/>
            <a:ln>
              <a:noFill/>
            </a:ln>
          </p:spPr>
          <p:txBody>
            <a:bodyPr bIns="91425" rIns="91425" lIns="91425" tIns="91425" anchor="t" anchorCtr="0">
              <a:noAutofit/>
            </a:bodyPr>
            <a:lstStyle/>
            <a:p>
              <a:pPr rtl="0" lvl="0">
                <a:spcBef>
                  <a:spcPts val="0"/>
                </a:spcBef>
                <a:buNone/>
              </a:pPr>
              <a:r>
                <a:rPr sz="1600" lang="en"/>
                <a:t>“dog”</a:t>
              </a:r>
            </a:p>
          </p:txBody>
        </p:sp>
        <p:sp>
          <p:nvSpPr>
            <p:cNvPr id="287" name="Shape 287"/>
            <p:cNvSpPr/>
            <p:nvPr/>
          </p:nvSpPr>
          <p:spPr>
            <a:xfrm>
              <a:off y="3432862" x="3676400"/>
              <a:ext cy="453299" cx="1452600"/>
            </a:xfrm>
            <a:prstGeom prst="rect">
              <a:avLst/>
            </a:prstGeom>
            <a:noFill/>
            <a:ln w="19050" cap="flat">
              <a:solidFill>
                <a:schemeClr val="dk2"/>
              </a:solidFill>
              <a:prstDash val="solid"/>
              <a:round/>
              <a:headEnd w="med" len="med" type="none"/>
              <a:tailEnd w="med" len="med" type="none"/>
            </a:ln>
          </p:spPr>
          <p:txBody>
            <a:bodyPr bIns="91425" rIns="91425" lIns="91425" tIns="91425" anchor="ctr" anchorCtr="0">
              <a:noAutofit/>
            </a:bodyPr>
            <a:lstStyle/>
            <a:p>
              <a:pPr rtl="0" lvl="0">
                <a:spcBef>
                  <a:spcPts val="0"/>
                </a:spcBef>
                <a:buNone/>
              </a:pPr>
              <a:r>
                <a:rPr sz="1600" lang="en">
                  <a:solidFill>
                    <a:schemeClr val="dk1"/>
                  </a:solidFill>
                </a:rPr>
                <a:t>String@0x62</a:t>
              </a:r>
            </a:p>
          </p:txBody>
        </p:sp>
        <p:sp>
          <p:nvSpPr>
            <p:cNvPr id="288" name="Shape 288"/>
            <p:cNvSpPr txBox="1"/>
            <p:nvPr/>
          </p:nvSpPr>
          <p:spPr>
            <a:xfrm>
              <a:off y="3886175" x="3676400"/>
              <a:ext cy="857400" cx="2186099"/>
            </a:xfrm>
            <a:prstGeom prst="rect">
              <a:avLst/>
            </a:prstGeom>
            <a:noFill/>
            <a:ln w="19050" cap="flat">
              <a:solidFill>
                <a:schemeClr val="dk2"/>
              </a:solidFill>
              <a:prstDash val="solid"/>
              <a:round/>
              <a:headEnd w="med" len="med" type="none"/>
              <a:tailEnd w="med" len="med" type="none"/>
            </a:ln>
          </p:spPr>
          <p:txBody>
            <a:bodyPr bIns="91425" rIns="91425" lIns="91425" tIns="91425" anchor="t" anchorCtr="0">
              <a:noAutofit/>
            </a:bodyPr>
            <a:lstStyle/>
            <a:p>
              <a:pPr rtl="0" lvl="0">
                <a:spcBef>
                  <a:spcPts val="0"/>
                </a:spcBef>
                <a:buNone/>
              </a:pPr>
              <a:r>
                <a:t/>
              </a:r>
              <a:endParaRPr/>
            </a:p>
          </p:txBody>
        </p:sp>
      </p:grpSp>
    </p:spTree>
  </p:cSld>
  <p:clrMapOvr>
    <a:masterClrMapping/>
  </p:clrMapOvr>
  <p:transition spd="slow">
    <p:cut/>
  </p:transition>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92" name="Shape 292"/>
        <p:cNvGrpSpPr/>
        <p:nvPr/>
      </p:nvGrpSpPr>
      <p:grpSpPr>
        <a:xfrm>
          <a:off y="0" x="0"/>
          <a:ext cy="0" cx="0"/>
          <a:chOff y="0" x="0"/>
          <a:chExt cy="0" cx="0"/>
        </a:xfrm>
      </p:grpSpPr>
      <p:sp>
        <p:nvSpPr>
          <p:cNvPr id="293" name="Shape 293"/>
          <p:cNvSpPr txBox="1"/>
          <p:nvPr>
            <p:ph type="title"/>
          </p:nvPr>
        </p:nvSpPr>
        <p:spPr>
          <a:xfrm>
            <a:off y="205978" x="457200"/>
            <a:ext cy="857400" cx="8229600"/>
          </a:xfrm>
          <a:prstGeom prst="rect">
            <a:avLst/>
          </a:prstGeom>
        </p:spPr>
        <p:txBody>
          <a:bodyPr bIns="91425" rIns="91425" lIns="91425" tIns="91425" anchor="b" anchorCtr="0">
            <a:noAutofit/>
          </a:bodyPr>
          <a:lstStyle/>
          <a:p>
            <a:pPr>
              <a:spcBef>
                <a:spcPts val="0"/>
              </a:spcBef>
              <a:buNone/>
            </a:pPr>
            <a:r>
              <a:rPr sz="3200" lang="en"/>
              <a:t>Strings are immutable</a:t>
            </a:r>
          </a:p>
        </p:txBody>
      </p:sp>
      <p:sp>
        <p:nvSpPr>
          <p:cNvPr id="294" name="Shape 294"/>
          <p:cNvSpPr txBox="1"/>
          <p:nvPr>
            <p:ph idx="1" type="body"/>
          </p:nvPr>
        </p:nvSpPr>
        <p:spPr>
          <a:xfrm>
            <a:off y="1200150" x="457200"/>
            <a:ext cy="3725699" cx="8627700"/>
          </a:xfrm>
          <a:prstGeom prst="rect">
            <a:avLst/>
          </a:prstGeom>
        </p:spPr>
        <p:txBody>
          <a:bodyPr bIns="91425" rIns="91425" lIns="91425" tIns="91425" anchor="t" anchorCtr="0">
            <a:noAutofit/>
          </a:bodyPr>
          <a:lstStyle/>
          <a:p>
            <a:pPr rtl="0" lvl="0">
              <a:spcBef>
                <a:spcPts val="0"/>
              </a:spcBef>
              <a:buNone/>
            </a:pPr>
            <a:r>
              <a:rPr sz="2200" lang="en"/>
              <a:t>Once a String is created, it cannot be changed</a:t>
            </a:r>
          </a:p>
          <a:p>
            <a:pPr rtl="0" lvl="0" indent="-368300" marL="457200">
              <a:spcBef>
                <a:spcPts val="0"/>
              </a:spcBef>
              <a:buClr>
                <a:schemeClr val="dk1"/>
              </a:buClr>
              <a:buSzPct val="100000"/>
              <a:buFont typeface="Arial"/>
              <a:buChar char="●"/>
            </a:pPr>
            <a:r>
              <a:rPr sz="2200" lang="en"/>
              <a:t>Methods such as </a:t>
            </a:r>
            <a:r>
              <a:rPr b="1" sz="2200" lang="en">
                <a:solidFill>
                  <a:srgbClr val="1155CC"/>
                </a:solidFill>
                <a:latin typeface="Courier New"/>
                <a:ea typeface="Courier New"/>
                <a:cs typeface="Courier New"/>
                <a:sym typeface="Courier New"/>
              </a:rPr>
              <a:t>toLowerCase</a:t>
            </a:r>
            <a:r>
              <a:rPr sz="2200" lang="en"/>
              <a:t> and </a:t>
            </a:r>
            <a:r>
              <a:rPr b="1" sz="2200" lang="en">
                <a:solidFill>
                  <a:srgbClr val="1155CC"/>
                </a:solidFill>
                <a:latin typeface="Courier New"/>
                <a:ea typeface="Courier New"/>
                <a:cs typeface="Courier New"/>
                <a:sym typeface="Courier New"/>
              </a:rPr>
              <a:t>substring </a:t>
            </a:r>
            <a:r>
              <a:rPr sz="2200" lang="en"/>
              <a:t>return new Strings, leaving the original one untouched</a:t>
            </a:r>
          </a:p>
          <a:p>
            <a:pPr rtl="0" lvl="0" indent="-368300" marL="457200">
              <a:spcBef>
                <a:spcPts val="0"/>
              </a:spcBef>
              <a:buClr>
                <a:schemeClr val="dk1"/>
              </a:buClr>
              <a:buSzPct val="100000"/>
              <a:buFont typeface="Arial"/>
              <a:buChar char="●"/>
            </a:pPr>
            <a:r>
              <a:rPr sz="2200" lang="en"/>
              <a:t>In order to “modify” Strings, you instead construct a new String and then reassign it to the original variable:</a:t>
            </a:r>
          </a:p>
          <a:p>
            <a:pPr rtl="0" lvl="1" indent="-368300" marL="914400">
              <a:spcBef>
                <a:spcPts val="0"/>
              </a:spcBef>
              <a:buClr>
                <a:schemeClr val="dk1"/>
              </a:buClr>
              <a:buSzPct val="100000"/>
              <a:buFont typeface="Courier New"/>
              <a:buChar char="o"/>
            </a:pPr>
            <a:r>
              <a:rPr b="1" sz="2200" lang="en">
                <a:solidFill>
                  <a:srgbClr val="1155CC"/>
                </a:solidFill>
                <a:latin typeface="Courier New"/>
                <a:ea typeface="Courier New"/>
                <a:cs typeface="Courier New"/>
                <a:sym typeface="Courier New"/>
              </a:rPr>
              <a:t>String name = “Gries”;</a:t>
            </a:r>
          </a:p>
          <a:p>
            <a:pPr rtl="0" lvl="1" indent="-368300" marL="914400">
              <a:spcBef>
                <a:spcPts val="0"/>
              </a:spcBef>
              <a:buClr>
                <a:schemeClr val="dk1"/>
              </a:buClr>
              <a:buSzPct val="100000"/>
              <a:buFont typeface="Courier New"/>
              <a:buChar char="o"/>
            </a:pPr>
            <a:r>
              <a:rPr b="1" sz="2200" lang="en">
                <a:solidFill>
                  <a:srgbClr val="1155CC"/>
                </a:solidFill>
                <a:latin typeface="Courier New"/>
                <a:ea typeface="Courier New"/>
                <a:cs typeface="Courier New"/>
                <a:sym typeface="Courier New"/>
              </a:rPr>
              <a:t>name = name + “, “;</a:t>
            </a:r>
          </a:p>
          <a:p>
            <a:pPr rtl="0" lvl="1" indent="-368300" marL="914400">
              <a:spcBef>
                <a:spcPts val="0"/>
              </a:spcBef>
              <a:buClr>
                <a:schemeClr val="dk1"/>
              </a:buClr>
              <a:buSzPct val="100000"/>
              <a:buFont typeface="Courier New"/>
              <a:buChar char="o"/>
            </a:pPr>
            <a:r>
              <a:rPr b="1" sz="2200" lang="en">
                <a:solidFill>
                  <a:srgbClr val="1155CC"/>
                </a:solidFill>
                <a:latin typeface="Courier New"/>
                <a:ea typeface="Courier New"/>
                <a:cs typeface="Courier New"/>
                <a:sym typeface="Courier New"/>
              </a:rPr>
              <a:t>name = name + “David”;</a:t>
            </a:r>
          </a:p>
          <a:p>
            <a:pPr rtl="0" lvl="0" indent="0" marL="914400">
              <a:spcBef>
                <a:spcPts val="0"/>
              </a:spcBef>
              <a:buNone/>
            </a:pPr>
            <a:r>
              <a:t/>
            </a:r>
            <a:endParaRPr sz="2200"/>
          </a:p>
        </p:txBody>
      </p:sp>
      <p:sp>
        <p:nvSpPr>
          <p:cNvPr id="295" name="Shape 295"/>
          <p:cNvSpPr txBox="1"/>
          <p:nvPr/>
        </p:nvSpPr>
        <p:spPr>
          <a:xfrm>
            <a:off y="0" x="6471300"/>
            <a:ext cy="366000" cx="2672700"/>
          </a:xfrm>
          <a:prstGeom prst="rect">
            <a:avLst/>
          </a:prstGeom>
          <a:noFill/>
          <a:ln>
            <a:noFill/>
          </a:ln>
        </p:spPr>
        <p:txBody>
          <a:bodyPr bIns="91425" rIns="91425" lIns="91425" tIns="91425" anchor="t" anchorCtr="0">
            <a:noAutofit/>
          </a:bodyPr>
          <a:lstStyle/>
          <a:p>
            <a:pPr algn="r" rtl="0" lvl="0">
              <a:spcBef>
                <a:spcPts val="0"/>
              </a:spcBef>
              <a:buNone/>
            </a:pPr>
            <a:r>
              <a:rPr b="1" sz="1600" lang="en">
                <a:solidFill>
                  <a:srgbClr val="E08686"/>
                </a:solidFill>
              </a:rPr>
              <a:t>Java Basics</a:t>
            </a:r>
          </a:p>
        </p:txBody>
      </p:sp>
    </p:spTree>
  </p:cSld>
  <p:clrMapOvr>
    <a:masterClrMapping/>
  </p:clrMapOvr>
  <p:transition spd="slow">
    <p:cut/>
  </p:transition>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99" name="Shape 299"/>
        <p:cNvGrpSpPr/>
        <p:nvPr/>
      </p:nvGrpSpPr>
      <p:grpSpPr>
        <a:xfrm>
          <a:off y="0" x="0"/>
          <a:ext cy="0" cx="0"/>
          <a:chOff y="0" x="0"/>
          <a:chExt cy="0" cx="0"/>
        </a:xfrm>
      </p:grpSpPr>
      <p:sp>
        <p:nvSpPr>
          <p:cNvPr id="300" name="Shape 300"/>
          <p:cNvSpPr txBox="1"/>
          <p:nvPr>
            <p:ph type="title"/>
          </p:nvPr>
        </p:nvSpPr>
        <p:spPr>
          <a:xfrm>
            <a:off y="205978" x="457200"/>
            <a:ext cy="857400" cx="8229600"/>
          </a:xfrm>
          <a:prstGeom prst="rect">
            <a:avLst/>
          </a:prstGeom>
        </p:spPr>
        <p:txBody>
          <a:bodyPr bIns="91425" rIns="91425" lIns="91425" tIns="91425" anchor="b" anchorCtr="0">
            <a:noAutofit/>
          </a:bodyPr>
          <a:lstStyle/>
          <a:p>
            <a:pPr rtl="0" lvl="0">
              <a:spcBef>
                <a:spcPts val="0"/>
              </a:spcBef>
              <a:buNone/>
            </a:pPr>
            <a:r>
              <a:rPr sz="3200" lang="en"/>
              <a:t>Strings are immutable</a:t>
            </a:r>
          </a:p>
        </p:txBody>
      </p:sp>
      <p:sp>
        <p:nvSpPr>
          <p:cNvPr id="301" name="Shape 301"/>
          <p:cNvSpPr txBox="1"/>
          <p:nvPr>
            <p:ph idx="1" type="body"/>
          </p:nvPr>
        </p:nvSpPr>
        <p:spPr>
          <a:xfrm>
            <a:off y="1170150" x="457200"/>
            <a:ext cy="3618900" cx="8229600"/>
          </a:xfrm>
          <a:prstGeom prst="rect">
            <a:avLst/>
          </a:prstGeom>
        </p:spPr>
        <p:txBody>
          <a:bodyPr bIns="91425" rIns="91425" lIns="91425" tIns="91425" anchor="t" anchorCtr="0">
            <a:noAutofit/>
          </a:bodyPr>
          <a:lstStyle/>
          <a:p>
            <a:pPr rtl="0" lvl="0">
              <a:spcBef>
                <a:spcPts val="0"/>
              </a:spcBef>
              <a:buNone/>
            </a:pPr>
            <a:r>
              <a:rPr sz="2200" lang="en"/>
              <a:t>What happens when you execute this?</a:t>
            </a:r>
          </a:p>
          <a:p>
            <a:pPr rtl="0" lvl="1" indent="-368300" marL="914400">
              <a:spcBef>
                <a:spcPts val="0"/>
              </a:spcBef>
              <a:buClr>
                <a:schemeClr val="dk1"/>
              </a:buClr>
              <a:buSzPct val="100000"/>
              <a:buFont typeface="Courier New"/>
              <a:buChar char="o"/>
            </a:pPr>
            <a:r>
              <a:rPr b="1" sz="2200" lang="en">
                <a:solidFill>
                  <a:srgbClr val="FF0000"/>
                </a:solidFill>
                <a:latin typeface="Courier New"/>
                <a:ea typeface="Courier New"/>
                <a:cs typeface="Courier New"/>
                <a:sym typeface="Courier New"/>
              </a:rPr>
              <a:t>String name = “Gries”;</a:t>
            </a:r>
          </a:p>
          <a:p>
            <a:pPr rtl="0" lvl="1" indent="-368300" marL="914400">
              <a:spcBef>
                <a:spcPts val="0"/>
              </a:spcBef>
              <a:buClr>
                <a:schemeClr val="dk1"/>
              </a:buClr>
              <a:buSzPct val="100000"/>
              <a:buFont typeface="Courier New"/>
              <a:buChar char="o"/>
            </a:pPr>
            <a:r>
              <a:rPr b="1" sz="2200" lang="en">
                <a:solidFill>
                  <a:srgbClr val="1155CC"/>
                </a:solidFill>
                <a:latin typeface="Courier New"/>
                <a:ea typeface="Courier New"/>
                <a:cs typeface="Courier New"/>
                <a:sym typeface="Courier New"/>
              </a:rPr>
              <a:t>name = name + “, “;</a:t>
            </a:r>
          </a:p>
          <a:p>
            <a:pPr rtl="0" lvl="1" indent="-368300" marL="914400">
              <a:spcBef>
                <a:spcPts val="0"/>
              </a:spcBef>
              <a:buClr>
                <a:schemeClr val="dk1"/>
              </a:buClr>
              <a:buSzPct val="100000"/>
              <a:buFont typeface="Courier New"/>
              <a:buChar char="o"/>
            </a:pPr>
            <a:r>
              <a:rPr b="1" sz="2200" lang="en">
                <a:solidFill>
                  <a:srgbClr val="1155CC"/>
                </a:solidFill>
                <a:latin typeface="Courier New"/>
                <a:ea typeface="Courier New"/>
                <a:cs typeface="Courier New"/>
                <a:sym typeface="Courier New"/>
              </a:rPr>
              <a:t>name = name + “David”;</a:t>
            </a:r>
          </a:p>
        </p:txBody>
      </p:sp>
      <p:sp>
        <p:nvSpPr>
          <p:cNvPr id="302" name="Shape 302"/>
          <p:cNvSpPr txBox="1"/>
          <p:nvPr/>
        </p:nvSpPr>
        <p:spPr>
          <a:xfrm>
            <a:off y="2926225" x="1049775"/>
            <a:ext cy="453299" cx="962099"/>
          </a:xfrm>
          <a:prstGeom prst="rect">
            <a:avLst/>
          </a:prstGeom>
          <a:noFill/>
          <a:ln>
            <a:noFill/>
          </a:ln>
        </p:spPr>
        <p:txBody>
          <a:bodyPr bIns="91425" rIns="91425" lIns="91425" tIns="91425" anchor="t" anchorCtr="0">
            <a:noAutofit/>
          </a:bodyPr>
          <a:lstStyle/>
          <a:p>
            <a:pPr rtl="0" lvl="0">
              <a:spcBef>
                <a:spcPts val="0"/>
              </a:spcBef>
              <a:buNone/>
            </a:pPr>
            <a:r>
              <a:rPr b="1" sz="2200" lang="en">
                <a:solidFill>
                  <a:srgbClr val="1155CC"/>
                </a:solidFill>
                <a:latin typeface="Courier New"/>
                <a:ea typeface="Courier New"/>
                <a:cs typeface="Courier New"/>
                <a:sym typeface="Courier New"/>
              </a:rPr>
              <a:t>name</a:t>
            </a:r>
          </a:p>
        </p:txBody>
      </p:sp>
      <p:cxnSp>
        <p:nvCxnSpPr>
          <p:cNvPr id="303" name="Shape 303"/>
          <p:cNvCxnSpPr>
            <a:stCxn id="304" idx="2"/>
            <a:endCxn id="305" idx="0"/>
          </p:cNvCxnSpPr>
          <p:nvPr/>
        </p:nvCxnSpPr>
        <p:spPr>
          <a:xfrm flipH="1">
            <a:off y="3379524" x="1870174"/>
            <a:ext cy="297900" cx="783600"/>
          </a:xfrm>
          <a:prstGeom prst="straightConnector1">
            <a:avLst/>
          </a:prstGeom>
          <a:noFill/>
          <a:ln w="38100" cap="flat">
            <a:solidFill>
              <a:schemeClr val="dk2"/>
            </a:solidFill>
            <a:prstDash val="solid"/>
            <a:round/>
            <a:headEnd w="lg" len="lg" type="none"/>
            <a:tailEnd w="lg" len="lg" type="triangle"/>
          </a:ln>
        </p:spPr>
      </p:cxnSp>
      <p:sp>
        <p:nvSpPr>
          <p:cNvPr id="306" name="Shape 306"/>
          <p:cNvSpPr txBox="1"/>
          <p:nvPr/>
        </p:nvSpPr>
        <p:spPr>
          <a:xfrm>
            <a:off y="0" x="6471300"/>
            <a:ext cy="366000" cx="2672700"/>
          </a:xfrm>
          <a:prstGeom prst="rect">
            <a:avLst/>
          </a:prstGeom>
          <a:noFill/>
          <a:ln>
            <a:noFill/>
          </a:ln>
        </p:spPr>
        <p:txBody>
          <a:bodyPr bIns="91425" rIns="91425" lIns="91425" tIns="91425" anchor="t" anchorCtr="0">
            <a:noAutofit/>
          </a:bodyPr>
          <a:lstStyle/>
          <a:p>
            <a:pPr algn="r" rtl="0" lvl="0">
              <a:spcBef>
                <a:spcPts val="0"/>
              </a:spcBef>
              <a:buNone/>
            </a:pPr>
            <a:r>
              <a:rPr b="1" sz="1600" lang="en">
                <a:solidFill>
                  <a:srgbClr val="E08686"/>
                </a:solidFill>
              </a:rPr>
              <a:t>Java Basics</a:t>
            </a:r>
          </a:p>
        </p:txBody>
      </p:sp>
      <p:sp>
        <p:nvSpPr>
          <p:cNvPr id="304" name="Shape 304"/>
          <p:cNvSpPr/>
          <p:nvPr/>
        </p:nvSpPr>
        <p:spPr>
          <a:xfrm>
            <a:off y="2926225" x="1885175"/>
            <a:ext cy="453299" cx="1537199"/>
          </a:xfrm>
          <a:prstGeom prst="rect">
            <a:avLst/>
          </a:prstGeom>
          <a:noFill/>
          <a:ln w="19050" cap="flat">
            <a:solidFill>
              <a:schemeClr val="dk2"/>
            </a:solidFill>
            <a:prstDash val="solid"/>
            <a:round/>
            <a:headEnd w="med" len="med" type="none"/>
            <a:tailEnd w="med" len="med" type="none"/>
          </a:ln>
        </p:spPr>
        <p:txBody>
          <a:bodyPr bIns="91425" rIns="91425" lIns="91425" tIns="91425" anchor="ctr" anchorCtr="0">
            <a:noAutofit/>
          </a:bodyPr>
          <a:lstStyle/>
          <a:p>
            <a:pPr rtl="0" lvl="0">
              <a:spcBef>
                <a:spcPts val="0"/>
              </a:spcBef>
              <a:buNone/>
            </a:pPr>
            <a:r>
              <a:rPr sz="1600" lang="en"/>
              <a:t>String@0x16</a:t>
            </a:r>
          </a:p>
        </p:txBody>
      </p:sp>
      <p:grpSp>
        <p:nvGrpSpPr>
          <p:cNvPr id="307" name="Shape 307"/>
          <p:cNvGrpSpPr/>
          <p:nvPr/>
        </p:nvGrpSpPr>
        <p:grpSpPr>
          <a:xfrm>
            <a:off y="3677550" x="1143975"/>
            <a:ext cy="1111500" cx="1861200"/>
            <a:chOff y="2926225" x="6471300"/>
            <a:chExt cy="1111500" cx="1861200"/>
          </a:xfrm>
        </p:grpSpPr>
        <p:sp>
          <p:nvSpPr>
            <p:cNvPr id="305" name="Shape 305"/>
            <p:cNvSpPr/>
            <p:nvPr/>
          </p:nvSpPr>
          <p:spPr>
            <a:xfrm>
              <a:off y="2926225" x="6471300"/>
              <a:ext cy="453299" cx="1452600"/>
            </a:xfrm>
            <a:prstGeom prst="rect">
              <a:avLst/>
            </a:prstGeom>
            <a:noFill/>
            <a:ln w="19050" cap="flat">
              <a:solidFill>
                <a:schemeClr val="dk2"/>
              </a:solidFill>
              <a:prstDash val="solid"/>
              <a:round/>
              <a:headEnd w="med" len="med" type="none"/>
              <a:tailEnd w="med" len="med" type="none"/>
            </a:ln>
          </p:spPr>
          <p:txBody>
            <a:bodyPr bIns="91425" rIns="91425" lIns="91425" tIns="91425" anchor="ctr" anchorCtr="0">
              <a:noAutofit/>
            </a:bodyPr>
            <a:lstStyle/>
            <a:p>
              <a:pPr rtl="0" lvl="0">
                <a:spcBef>
                  <a:spcPts val="0"/>
                </a:spcBef>
                <a:buNone/>
              </a:pPr>
              <a:r>
                <a:rPr sz="1600" lang="en">
                  <a:solidFill>
                    <a:schemeClr val="dk1"/>
                  </a:solidFill>
                </a:rPr>
                <a:t>String@0x16</a:t>
              </a:r>
            </a:p>
          </p:txBody>
        </p:sp>
        <p:sp>
          <p:nvSpPr>
            <p:cNvPr id="308" name="Shape 308"/>
            <p:cNvSpPr txBox="1"/>
            <p:nvPr/>
          </p:nvSpPr>
          <p:spPr>
            <a:xfrm>
              <a:off y="3379525" x="6471300"/>
              <a:ext cy="658200" cx="1861200"/>
            </a:xfrm>
            <a:prstGeom prst="rect">
              <a:avLst/>
            </a:prstGeom>
            <a:noFill/>
            <a:ln w="19050" cap="flat">
              <a:solidFill>
                <a:schemeClr val="dk2"/>
              </a:solidFill>
              <a:prstDash val="solid"/>
              <a:round/>
              <a:headEnd w="med" len="med" type="none"/>
              <a:tailEnd w="med" len="med" type="none"/>
            </a:ln>
          </p:spPr>
          <p:txBody>
            <a:bodyPr bIns="91425" rIns="91425" lIns="91425" tIns="91425" anchor="t" anchorCtr="0">
              <a:noAutofit/>
            </a:bodyPr>
            <a:lstStyle/>
            <a:p>
              <a:pPr rtl="0" lvl="0">
                <a:spcBef>
                  <a:spcPts val="0"/>
                </a:spcBef>
                <a:buNone/>
              </a:pPr>
              <a:r>
                <a:rPr sz="1600" lang="en"/>
                <a:t>“Gries”</a:t>
              </a:r>
            </a:p>
          </p:txBody>
        </p:sp>
      </p:grpSp>
    </p:spTree>
  </p:cSld>
  <p:clrMapOvr>
    <a:masterClrMapping/>
  </p:clrMapOvr>
  <p:transition spd="slow">
    <p:cut/>
  </p:transition>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12" name="Shape 312"/>
        <p:cNvGrpSpPr/>
        <p:nvPr/>
      </p:nvGrpSpPr>
      <p:grpSpPr>
        <a:xfrm>
          <a:off y="0" x="0"/>
          <a:ext cy="0" cx="0"/>
          <a:chOff y="0" x="0"/>
          <a:chExt cy="0" cx="0"/>
        </a:xfrm>
      </p:grpSpPr>
      <p:sp>
        <p:nvSpPr>
          <p:cNvPr id="313" name="Shape 313"/>
          <p:cNvSpPr txBox="1"/>
          <p:nvPr>
            <p:ph type="title"/>
          </p:nvPr>
        </p:nvSpPr>
        <p:spPr>
          <a:xfrm>
            <a:off y="205978" x="457200"/>
            <a:ext cy="857400" cx="8229600"/>
          </a:xfrm>
          <a:prstGeom prst="rect">
            <a:avLst/>
          </a:prstGeom>
        </p:spPr>
        <p:txBody>
          <a:bodyPr bIns="91425" rIns="91425" lIns="91425" tIns="91425" anchor="b" anchorCtr="0">
            <a:noAutofit/>
          </a:bodyPr>
          <a:lstStyle/>
          <a:p>
            <a:pPr rtl="0" lvl="0">
              <a:spcBef>
                <a:spcPts val="0"/>
              </a:spcBef>
              <a:buNone/>
            </a:pPr>
            <a:r>
              <a:rPr sz="3200" lang="en"/>
              <a:t>Strings are immutable</a:t>
            </a:r>
          </a:p>
        </p:txBody>
      </p:sp>
      <p:sp>
        <p:nvSpPr>
          <p:cNvPr id="314" name="Shape 314"/>
          <p:cNvSpPr txBox="1"/>
          <p:nvPr>
            <p:ph idx="1" type="body"/>
          </p:nvPr>
        </p:nvSpPr>
        <p:spPr>
          <a:xfrm>
            <a:off y="1170150" x="457200"/>
            <a:ext cy="3618900" cx="8229600"/>
          </a:xfrm>
          <a:prstGeom prst="rect">
            <a:avLst/>
          </a:prstGeom>
        </p:spPr>
        <p:txBody>
          <a:bodyPr bIns="91425" rIns="91425" lIns="91425" tIns="91425" anchor="t" anchorCtr="0">
            <a:noAutofit/>
          </a:bodyPr>
          <a:lstStyle/>
          <a:p>
            <a:pPr rtl="0" lvl="0">
              <a:spcBef>
                <a:spcPts val="0"/>
              </a:spcBef>
              <a:buNone/>
            </a:pPr>
            <a:r>
              <a:rPr sz="2200" lang="en"/>
              <a:t>What happens when you execute this?</a:t>
            </a:r>
          </a:p>
          <a:p>
            <a:pPr rtl="0" lvl="1" indent="-368300" marL="914400">
              <a:spcBef>
                <a:spcPts val="0"/>
              </a:spcBef>
              <a:buClr>
                <a:schemeClr val="dk1"/>
              </a:buClr>
              <a:buSzPct val="100000"/>
              <a:buFont typeface="Courier New"/>
              <a:buChar char="o"/>
            </a:pPr>
            <a:r>
              <a:rPr b="1" sz="2200" lang="en">
                <a:solidFill>
                  <a:srgbClr val="1155CC"/>
                </a:solidFill>
                <a:latin typeface="Courier New"/>
                <a:ea typeface="Courier New"/>
                <a:cs typeface="Courier New"/>
                <a:sym typeface="Courier New"/>
              </a:rPr>
              <a:t>String name = “Gries”;</a:t>
            </a:r>
          </a:p>
          <a:p>
            <a:pPr rtl="0" lvl="1" indent="-368300" marL="914400">
              <a:spcBef>
                <a:spcPts val="0"/>
              </a:spcBef>
              <a:buClr>
                <a:schemeClr val="dk1"/>
              </a:buClr>
              <a:buSzPct val="100000"/>
              <a:buFont typeface="Courier New"/>
              <a:buChar char="o"/>
            </a:pPr>
            <a:r>
              <a:rPr b="1" sz="2200" lang="en">
                <a:solidFill>
                  <a:srgbClr val="FF0000"/>
                </a:solidFill>
                <a:latin typeface="Courier New"/>
                <a:ea typeface="Courier New"/>
                <a:cs typeface="Courier New"/>
                <a:sym typeface="Courier New"/>
              </a:rPr>
              <a:t>name = name + “, “;</a:t>
            </a:r>
          </a:p>
          <a:p>
            <a:pPr rtl="0" lvl="1" indent="-368300" marL="914400">
              <a:spcBef>
                <a:spcPts val="0"/>
              </a:spcBef>
              <a:buClr>
                <a:schemeClr val="dk1"/>
              </a:buClr>
              <a:buSzPct val="100000"/>
              <a:buFont typeface="Courier New"/>
              <a:buChar char="o"/>
            </a:pPr>
            <a:r>
              <a:rPr b="1" sz="2200" lang="en">
                <a:solidFill>
                  <a:srgbClr val="1155CC"/>
                </a:solidFill>
                <a:latin typeface="Courier New"/>
                <a:ea typeface="Courier New"/>
                <a:cs typeface="Courier New"/>
                <a:sym typeface="Courier New"/>
              </a:rPr>
              <a:t>name = name + “David”;</a:t>
            </a:r>
          </a:p>
        </p:txBody>
      </p:sp>
      <p:sp>
        <p:nvSpPr>
          <p:cNvPr id="315" name="Shape 315"/>
          <p:cNvSpPr txBox="1"/>
          <p:nvPr/>
        </p:nvSpPr>
        <p:spPr>
          <a:xfrm>
            <a:off y="2926225" x="1049775"/>
            <a:ext cy="453299" cx="962099"/>
          </a:xfrm>
          <a:prstGeom prst="rect">
            <a:avLst/>
          </a:prstGeom>
          <a:noFill/>
          <a:ln>
            <a:noFill/>
          </a:ln>
        </p:spPr>
        <p:txBody>
          <a:bodyPr bIns="91425" rIns="91425" lIns="91425" tIns="91425" anchor="t" anchorCtr="0">
            <a:noAutofit/>
          </a:bodyPr>
          <a:lstStyle/>
          <a:p>
            <a:pPr rtl="0" lvl="0">
              <a:spcBef>
                <a:spcPts val="0"/>
              </a:spcBef>
              <a:buNone/>
            </a:pPr>
            <a:r>
              <a:rPr b="1" sz="2200" lang="en">
                <a:solidFill>
                  <a:srgbClr val="1155CC"/>
                </a:solidFill>
                <a:latin typeface="Courier New"/>
                <a:ea typeface="Courier New"/>
                <a:cs typeface="Courier New"/>
                <a:sym typeface="Courier New"/>
              </a:rPr>
              <a:t>name</a:t>
            </a:r>
          </a:p>
        </p:txBody>
      </p:sp>
      <p:cxnSp>
        <p:nvCxnSpPr>
          <p:cNvPr id="316" name="Shape 316"/>
          <p:cNvCxnSpPr>
            <a:stCxn id="317" idx="3"/>
            <a:endCxn id="318" idx="0"/>
          </p:cNvCxnSpPr>
          <p:nvPr/>
        </p:nvCxnSpPr>
        <p:spPr>
          <a:xfrm>
            <a:off y="3152874" x="3422374"/>
            <a:ext cy="524699" cx="1073100"/>
          </a:xfrm>
          <a:prstGeom prst="straightConnector1">
            <a:avLst/>
          </a:prstGeom>
          <a:noFill/>
          <a:ln w="38100" cap="flat">
            <a:solidFill>
              <a:schemeClr val="dk2"/>
            </a:solidFill>
            <a:prstDash val="solid"/>
            <a:round/>
            <a:headEnd w="lg" len="lg" type="none"/>
            <a:tailEnd w="lg" len="lg" type="triangle"/>
          </a:ln>
        </p:spPr>
      </p:cxnSp>
      <p:sp>
        <p:nvSpPr>
          <p:cNvPr id="319" name="Shape 319"/>
          <p:cNvSpPr txBox="1"/>
          <p:nvPr/>
        </p:nvSpPr>
        <p:spPr>
          <a:xfrm>
            <a:off y="0" x="6471300"/>
            <a:ext cy="366000" cx="2672700"/>
          </a:xfrm>
          <a:prstGeom prst="rect">
            <a:avLst/>
          </a:prstGeom>
          <a:noFill/>
          <a:ln>
            <a:noFill/>
          </a:ln>
        </p:spPr>
        <p:txBody>
          <a:bodyPr bIns="91425" rIns="91425" lIns="91425" tIns="91425" anchor="t" anchorCtr="0">
            <a:noAutofit/>
          </a:bodyPr>
          <a:lstStyle/>
          <a:p>
            <a:pPr algn="r" rtl="0" lvl="0">
              <a:spcBef>
                <a:spcPts val="0"/>
              </a:spcBef>
              <a:buNone/>
            </a:pPr>
            <a:r>
              <a:rPr b="1" sz="1600" lang="en">
                <a:solidFill>
                  <a:srgbClr val="E08686"/>
                </a:solidFill>
              </a:rPr>
              <a:t>Java Basics</a:t>
            </a:r>
          </a:p>
        </p:txBody>
      </p:sp>
      <p:sp>
        <p:nvSpPr>
          <p:cNvPr id="317" name="Shape 317"/>
          <p:cNvSpPr/>
          <p:nvPr/>
        </p:nvSpPr>
        <p:spPr>
          <a:xfrm>
            <a:off y="2926225" x="1885175"/>
            <a:ext cy="453299" cx="1537199"/>
          </a:xfrm>
          <a:prstGeom prst="rect">
            <a:avLst/>
          </a:prstGeom>
          <a:noFill/>
          <a:ln w="19050" cap="flat">
            <a:solidFill>
              <a:schemeClr val="dk2"/>
            </a:solidFill>
            <a:prstDash val="solid"/>
            <a:round/>
            <a:headEnd w="med" len="med" type="none"/>
            <a:tailEnd w="med" len="med" type="none"/>
          </a:ln>
        </p:spPr>
        <p:txBody>
          <a:bodyPr bIns="91425" rIns="91425" lIns="91425" tIns="91425" anchor="ctr" anchorCtr="0">
            <a:noAutofit/>
          </a:bodyPr>
          <a:lstStyle/>
          <a:p>
            <a:pPr rtl="0" lvl="0">
              <a:spcBef>
                <a:spcPts val="0"/>
              </a:spcBef>
              <a:buNone/>
            </a:pPr>
            <a:r>
              <a:rPr sz="1600" lang="en"/>
              <a:t>String@0x30</a:t>
            </a:r>
          </a:p>
        </p:txBody>
      </p:sp>
      <p:grpSp>
        <p:nvGrpSpPr>
          <p:cNvPr id="320" name="Shape 320"/>
          <p:cNvGrpSpPr/>
          <p:nvPr/>
        </p:nvGrpSpPr>
        <p:grpSpPr>
          <a:xfrm>
            <a:off y="3677550" x="3769075"/>
            <a:ext cy="1111500" cx="1861200"/>
            <a:chOff y="2926225" x="6471300"/>
            <a:chExt cy="1111500" cx="1861200"/>
          </a:xfrm>
        </p:grpSpPr>
        <p:sp>
          <p:nvSpPr>
            <p:cNvPr id="318" name="Shape 318"/>
            <p:cNvSpPr/>
            <p:nvPr/>
          </p:nvSpPr>
          <p:spPr>
            <a:xfrm>
              <a:off y="2926225" x="6471300"/>
              <a:ext cy="453299" cx="1452600"/>
            </a:xfrm>
            <a:prstGeom prst="rect">
              <a:avLst/>
            </a:prstGeom>
            <a:noFill/>
            <a:ln w="19050" cap="flat">
              <a:solidFill>
                <a:schemeClr val="dk2"/>
              </a:solidFill>
              <a:prstDash val="solid"/>
              <a:round/>
              <a:headEnd w="med" len="med" type="none"/>
              <a:tailEnd w="med" len="med" type="none"/>
            </a:ln>
          </p:spPr>
          <p:txBody>
            <a:bodyPr bIns="91425" rIns="91425" lIns="91425" tIns="91425" anchor="ctr" anchorCtr="0">
              <a:noAutofit/>
            </a:bodyPr>
            <a:lstStyle/>
            <a:p>
              <a:pPr rtl="0" lvl="0">
                <a:spcBef>
                  <a:spcPts val="0"/>
                </a:spcBef>
                <a:buNone/>
              </a:pPr>
              <a:r>
                <a:rPr sz="1600" lang="en">
                  <a:solidFill>
                    <a:schemeClr val="dk1"/>
                  </a:solidFill>
                </a:rPr>
                <a:t>String@0x30</a:t>
              </a:r>
            </a:p>
          </p:txBody>
        </p:sp>
        <p:sp>
          <p:nvSpPr>
            <p:cNvPr id="321" name="Shape 321"/>
            <p:cNvSpPr txBox="1"/>
            <p:nvPr/>
          </p:nvSpPr>
          <p:spPr>
            <a:xfrm>
              <a:off y="3379525" x="6471300"/>
              <a:ext cy="658200" cx="1861200"/>
            </a:xfrm>
            <a:prstGeom prst="rect">
              <a:avLst/>
            </a:prstGeom>
            <a:noFill/>
            <a:ln w="19050" cap="flat">
              <a:solidFill>
                <a:schemeClr val="dk2"/>
              </a:solidFill>
              <a:prstDash val="solid"/>
              <a:round/>
              <a:headEnd w="med" len="med" type="none"/>
              <a:tailEnd w="med" len="med" type="none"/>
            </a:ln>
          </p:spPr>
          <p:txBody>
            <a:bodyPr bIns="91425" rIns="91425" lIns="91425" tIns="91425" anchor="t" anchorCtr="0">
              <a:noAutofit/>
            </a:bodyPr>
            <a:lstStyle/>
            <a:p>
              <a:pPr rtl="0" lvl="0">
                <a:spcBef>
                  <a:spcPts val="0"/>
                </a:spcBef>
                <a:buNone/>
              </a:pPr>
              <a:r>
                <a:rPr sz="1600" lang="en"/>
                <a:t>“Gries, ”</a:t>
              </a:r>
            </a:p>
          </p:txBody>
        </p:sp>
      </p:grpSp>
      <p:grpSp>
        <p:nvGrpSpPr>
          <p:cNvPr id="322" name="Shape 322"/>
          <p:cNvGrpSpPr/>
          <p:nvPr/>
        </p:nvGrpSpPr>
        <p:grpSpPr>
          <a:xfrm>
            <a:off y="3677550" x="1143975"/>
            <a:ext cy="1111500" cx="1861200"/>
            <a:chOff y="2926225" x="6471300"/>
            <a:chExt cy="1111500" cx="1861200"/>
          </a:xfrm>
        </p:grpSpPr>
        <p:sp>
          <p:nvSpPr>
            <p:cNvPr id="323" name="Shape 323"/>
            <p:cNvSpPr/>
            <p:nvPr/>
          </p:nvSpPr>
          <p:spPr>
            <a:xfrm>
              <a:off y="2926225" x="6471300"/>
              <a:ext cy="453299" cx="1452600"/>
            </a:xfrm>
            <a:prstGeom prst="rect">
              <a:avLst/>
            </a:prstGeom>
            <a:noFill/>
            <a:ln w="19050" cap="flat">
              <a:solidFill>
                <a:schemeClr val="dk2"/>
              </a:solidFill>
              <a:prstDash val="solid"/>
              <a:round/>
              <a:headEnd w="med" len="med" type="none"/>
              <a:tailEnd w="med" len="med" type="none"/>
            </a:ln>
          </p:spPr>
          <p:txBody>
            <a:bodyPr bIns="91425" rIns="91425" lIns="91425" tIns="91425" anchor="ctr" anchorCtr="0">
              <a:noAutofit/>
            </a:bodyPr>
            <a:lstStyle/>
            <a:p>
              <a:pPr rtl="0" lvl="0">
                <a:spcBef>
                  <a:spcPts val="0"/>
                </a:spcBef>
                <a:buNone/>
              </a:pPr>
              <a:r>
                <a:rPr sz="1600" lang="en">
                  <a:solidFill>
                    <a:schemeClr val="dk1"/>
                  </a:solidFill>
                </a:rPr>
                <a:t>String@0x16</a:t>
              </a:r>
            </a:p>
          </p:txBody>
        </p:sp>
        <p:sp>
          <p:nvSpPr>
            <p:cNvPr id="324" name="Shape 324"/>
            <p:cNvSpPr txBox="1"/>
            <p:nvPr/>
          </p:nvSpPr>
          <p:spPr>
            <a:xfrm>
              <a:off y="3379525" x="6471300"/>
              <a:ext cy="658200" cx="1861200"/>
            </a:xfrm>
            <a:prstGeom prst="rect">
              <a:avLst/>
            </a:prstGeom>
            <a:noFill/>
            <a:ln w="19050" cap="flat">
              <a:solidFill>
                <a:schemeClr val="dk2"/>
              </a:solidFill>
              <a:prstDash val="solid"/>
              <a:round/>
              <a:headEnd w="med" len="med" type="none"/>
              <a:tailEnd w="med" len="med" type="none"/>
            </a:ln>
          </p:spPr>
          <p:txBody>
            <a:bodyPr bIns="91425" rIns="91425" lIns="91425" tIns="91425" anchor="t" anchorCtr="0">
              <a:noAutofit/>
            </a:bodyPr>
            <a:lstStyle/>
            <a:p>
              <a:pPr rtl="0" lvl="0">
                <a:spcBef>
                  <a:spcPts val="0"/>
                </a:spcBef>
                <a:buNone/>
              </a:pPr>
              <a:r>
                <a:rPr sz="1600" lang="en"/>
                <a:t>“Gries”</a:t>
              </a:r>
            </a:p>
          </p:txBody>
        </p:sp>
      </p:gr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0" name="Shape 50"/>
        <p:cNvGrpSpPr/>
        <p:nvPr/>
      </p:nvGrpSpPr>
      <p:grpSpPr>
        <a:xfrm>
          <a:off y="0" x="0"/>
          <a:ext cy="0" cx="0"/>
          <a:chOff y="0" x="0"/>
          <a:chExt cy="0" cx="0"/>
        </a:xfrm>
      </p:grpSpPr>
      <p:sp>
        <p:nvSpPr>
          <p:cNvPr id="51" name="Shape 51"/>
          <p:cNvSpPr txBox="1"/>
          <p:nvPr>
            <p:ph type="title"/>
          </p:nvPr>
        </p:nvSpPr>
        <p:spPr>
          <a:xfrm>
            <a:off y="205978" x="457200"/>
            <a:ext cy="857400" cx="8229600"/>
          </a:xfrm>
          <a:prstGeom prst="rect">
            <a:avLst/>
          </a:prstGeom>
        </p:spPr>
        <p:txBody>
          <a:bodyPr bIns="91425" rIns="91425" lIns="91425" tIns="91425" anchor="b" anchorCtr="0">
            <a:noAutofit/>
          </a:bodyPr>
          <a:lstStyle/>
          <a:p>
            <a:pPr>
              <a:spcBef>
                <a:spcPts val="0"/>
              </a:spcBef>
              <a:buNone/>
            </a:pPr>
            <a:r>
              <a:rPr sz="3200" lang="en"/>
              <a:t>Main method</a:t>
            </a:r>
          </a:p>
        </p:txBody>
      </p:sp>
      <p:sp>
        <p:nvSpPr>
          <p:cNvPr id="52" name="Shape 52"/>
          <p:cNvSpPr txBox="1"/>
          <p:nvPr>
            <p:ph idx="1" type="body"/>
          </p:nvPr>
        </p:nvSpPr>
        <p:spPr>
          <a:xfrm>
            <a:off y="1200150" x="457200"/>
            <a:ext cy="3725699" cx="8229600"/>
          </a:xfrm>
          <a:prstGeom prst="rect">
            <a:avLst/>
          </a:prstGeom>
        </p:spPr>
        <p:txBody>
          <a:bodyPr bIns="91425" rIns="91425" lIns="91425" tIns="91425" anchor="t" anchorCtr="0">
            <a:noAutofit/>
          </a:bodyPr>
          <a:lstStyle/>
          <a:p>
            <a:pPr rtl="0" lvl="0">
              <a:spcBef>
                <a:spcPts val="0"/>
              </a:spcBef>
              <a:buNone/>
            </a:pPr>
            <a:r>
              <a:rPr sz="2200" lang="en"/>
              <a:t>When you run your application, it starts by calling method main:</a:t>
            </a:r>
          </a:p>
          <a:p>
            <a:pPr rtl="0" lvl="0">
              <a:spcBef>
                <a:spcPts val="0"/>
              </a:spcBef>
              <a:buNone/>
            </a:pPr>
            <a:r>
              <a:rPr b="1" sz="2200" lang="en">
                <a:solidFill>
                  <a:srgbClr val="1155CC"/>
                </a:solidFill>
                <a:latin typeface="Courier New"/>
                <a:ea typeface="Courier New"/>
                <a:cs typeface="Courier New"/>
                <a:sym typeface="Courier New"/>
              </a:rPr>
              <a:t>public static void main(String[] args) { … }</a:t>
            </a:r>
          </a:p>
          <a:p>
            <a:pPr rtl="0" lvl="0">
              <a:spcBef>
                <a:spcPts val="0"/>
              </a:spcBef>
              <a:buNone/>
            </a:pPr>
            <a:r>
              <a:t/>
            </a:r>
            <a:endParaRPr sz="2200">
              <a:solidFill>
                <a:srgbClr val="000000"/>
              </a:solidFill>
            </a:endParaRPr>
          </a:p>
          <a:p>
            <a:pPr rtl="0" lvl="0">
              <a:spcBef>
                <a:spcPts val="0"/>
              </a:spcBef>
              <a:buNone/>
            </a:pPr>
            <a:r>
              <a:t/>
            </a:r>
            <a:endParaRPr sz="2200"/>
          </a:p>
        </p:txBody>
      </p:sp>
      <p:sp>
        <p:nvSpPr>
          <p:cNvPr id="53" name="Shape 53"/>
          <p:cNvSpPr txBox="1"/>
          <p:nvPr/>
        </p:nvSpPr>
        <p:spPr>
          <a:xfrm>
            <a:off y="0" x="7004350"/>
            <a:ext cy="366000" cx="2139599"/>
          </a:xfrm>
          <a:prstGeom prst="rect">
            <a:avLst/>
          </a:prstGeom>
          <a:noFill/>
          <a:ln>
            <a:noFill/>
          </a:ln>
        </p:spPr>
        <p:txBody>
          <a:bodyPr bIns="91425" rIns="91425" lIns="91425" tIns="91425" anchor="t" anchorCtr="0">
            <a:noAutofit/>
          </a:bodyPr>
          <a:lstStyle/>
          <a:p>
            <a:pPr algn="r" rtl="0" lvl="0">
              <a:spcBef>
                <a:spcPts val="0"/>
              </a:spcBef>
              <a:buNone/>
            </a:pPr>
            <a:r>
              <a:rPr b="1" sz="1600" lang="en">
                <a:solidFill>
                  <a:srgbClr val="E08686"/>
                </a:solidFill>
              </a:rPr>
              <a:t>Main Method</a:t>
            </a:r>
          </a:p>
        </p:txBody>
      </p:sp>
      <p:cxnSp>
        <p:nvCxnSpPr>
          <p:cNvPr id="54" name="Shape 54"/>
          <p:cNvCxnSpPr/>
          <p:nvPr/>
        </p:nvCxnSpPr>
        <p:spPr>
          <a:xfrm rot="10800000" flipH="1">
            <a:off y="2175099" x="5600175"/>
            <a:ext cy="1053600" cx="576900"/>
          </a:xfrm>
          <a:prstGeom prst="straightConnector1">
            <a:avLst/>
          </a:prstGeom>
          <a:noFill/>
          <a:ln w="38100" cap="flat">
            <a:solidFill>
              <a:srgbClr val="FF0000"/>
            </a:solidFill>
            <a:prstDash val="solid"/>
            <a:round/>
            <a:headEnd w="lg" len="lg" type="none"/>
            <a:tailEnd w="lg" len="lg" type="triangle"/>
          </a:ln>
        </p:spPr>
      </p:cxnSp>
      <p:sp>
        <p:nvSpPr>
          <p:cNvPr id="55" name="Shape 55"/>
          <p:cNvSpPr txBox="1"/>
          <p:nvPr/>
        </p:nvSpPr>
        <p:spPr>
          <a:xfrm>
            <a:off y="3228700" x="2934550"/>
            <a:ext cy="752999" cx="4069800"/>
          </a:xfrm>
          <a:prstGeom prst="rect">
            <a:avLst/>
          </a:prstGeom>
          <a:noFill/>
          <a:ln>
            <a:noFill/>
          </a:ln>
        </p:spPr>
        <p:txBody>
          <a:bodyPr bIns="91425" rIns="91425" lIns="91425" tIns="91425" anchor="t" anchorCtr="0">
            <a:noAutofit/>
          </a:bodyPr>
          <a:lstStyle/>
          <a:p>
            <a:pPr>
              <a:spcBef>
                <a:spcPts val="0"/>
              </a:spcBef>
              <a:buNone/>
            </a:pPr>
            <a:r>
              <a:rPr sz="2200" lang="en"/>
              <a:t>Accepts one parameter of type </a:t>
            </a:r>
            <a:r>
              <a:rPr b="1" sz="2200" lang="en">
                <a:solidFill>
                  <a:srgbClr val="1155CC"/>
                </a:solidFill>
                <a:latin typeface="Courier New"/>
                <a:ea typeface="Courier New"/>
                <a:cs typeface="Courier New"/>
                <a:sym typeface="Courier New"/>
              </a:rPr>
              <a:t>String[]</a:t>
            </a:r>
            <a:r>
              <a:rPr sz="2200" lang="en"/>
              <a:t> (array of Strings)</a:t>
            </a:r>
          </a:p>
        </p:txBody>
      </p:sp>
    </p:spTree>
  </p:cSld>
  <p:clrMapOvr>
    <a:masterClrMapping/>
  </p:clrMapOvr>
  <p:transition spd="slow">
    <p:cut/>
  </p:transition>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28" name="Shape 328"/>
        <p:cNvGrpSpPr/>
        <p:nvPr/>
      </p:nvGrpSpPr>
      <p:grpSpPr>
        <a:xfrm>
          <a:off y="0" x="0"/>
          <a:ext cy="0" cx="0"/>
          <a:chOff y="0" x="0"/>
          <a:chExt cy="0" cx="0"/>
        </a:xfrm>
      </p:grpSpPr>
      <p:sp>
        <p:nvSpPr>
          <p:cNvPr id="329" name="Shape 329"/>
          <p:cNvSpPr txBox="1"/>
          <p:nvPr>
            <p:ph type="title"/>
          </p:nvPr>
        </p:nvSpPr>
        <p:spPr>
          <a:xfrm>
            <a:off y="205978" x="457200"/>
            <a:ext cy="857400" cx="8229600"/>
          </a:xfrm>
          <a:prstGeom prst="rect">
            <a:avLst/>
          </a:prstGeom>
        </p:spPr>
        <p:txBody>
          <a:bodyPr bIns="91425" rIns="91425" lIns="91425" tIns="91425" anchor="b" anchorCtr="0">
            <a:noAutofit/>
          </a:bodyPr>
          <a:lstStyle/>
          <a:p>
            <a:pPr rtl="0" lvl="0">
              <a:spcBef>
                <a:spcPts val="0"/>
              </a:spcBef>
              <a:buNone/>
            </a:pPr>
            <a:r>
              <a:rPr sz="3200" lang="en"/>
              <a:t>Strings are immutable</a:t>
            </a:r>
          </a:p>
        </p:txBody>
      </p:sp>
      <p:sp>
        <p:nvSpPr>
          <p:cNvPr id="330" name="Shape 330"/>
          <p:cNvSpPr txBox="1"/>
          <p:nvPr>
            <p:ph idx="1" type="body"/>
          </p:nvPr>
        </p:nvSpPr>
        <p:spPr>
          <a:xfrm>
            <a:off y="1170150" x="457200"/>
            <a:ext cy="3618900" cx="8229600"/>
          </a:xfrm>
          <a:prstGeom prst="rect">
            <a:avLst/>
          </a:prstGeom>
        </p:spPr>
        <p:txBody>
          <a:bodyPr bIns="91425" rIns="91425" lIns="91425" tIns="91425" anchor="t" anchorCtr="0">
            <a:noAutofit/>
          </a:bodyPr>
          <a:lstStyle/>
          <a:p>
            <a:pPr rtl="0" lvl="0">
              <a:spcBef>
                <a:spcPts val="0"/>
              </a:spcBef>
              <a:buNone/>
            </a:pPr>
            <a:r>
              <a:rPr sz="2200" lang="en"/>
              <a:t>What happens when you execute this?</a:t>
            </a:r>
          </a:p>
          <a:p>
            <a:pPr rtl="0" lvl="1" indent="-368300" marL="914400">
              <a:spcBef>
                <a:spcPts val="0"/>
              </a:spcBef>
              <a:buClr>
                <a:srgbClr val="000000"/>
              </a:buClr>
              <a:buSzPct val="100000"/>
              <a:buFont typeface="Courier New"/>
              <a:buChar char="o"/>
            </a:pPr>
            <a:r>
              <a:rPr b="1" sz="2200" lang="en">
                <a:solidFill>
                  <a:srgbClr val="1155CC"/>
                </a:solidFill>
                <a:latin typeface="Courier New"/>
                <a:ea typeface="Courier New"/>
                <a:cs typeface="Courier New"/>
                <a:sym typeface="Courier New"/>
              </a:rPr>
              <a:t>String name = “Gries”;</a:t>
            </a:r>
          </a:p>
          <a:p>
            <a:pPr rtl="0" lvl="1" indent="-368300" marL="914400">
              <a:spcBef>
                <a:spcPts val="0"/>
              </a:spcBef>
              <a:buClr>
                <a:schemeClr val="dk1"/>
              </a:buClr>
              <a:buSzPct val="100000"/>
              <a:buFont typeface="Courier New"/>
              <a:buChar char="o"/>
            </a:pPr>
            <a:r>
              <a:rPr b="1" sz="2200" lang="en">
                <a:solidFill>
                  <a:srgbClr val="1155CC"/>
                </a:solidFill>
                <a:latin typeface="Courier New"/>
                <a:ea typeface="Courier New"/>
                <a:cs typeface="Courier New"/>
                <a:sym typeface="Courier New"/>
              </a:rPr>
              <a:t>name = name + “, “;</a:t>
            </a:r>
          </a:p>
          <a:p>
            <a:pPr rtl="0" lvl="1" indent="-368300" marL="914400">
              <a:spcBef>
                <a:spcPts val="0"/>
              </a:spcBef>
              <a:buClr>
                <a:schemeClr val="dk1"/>
              </a:buClr>
              <a:buSzPct val="100000"/>
              <a:buFont typeface="Courier New"/>
              <a:buChar char="o"/>
            </a:pPr>
            <a:r>
              <a:rPr b="1" sz="2200" lang="en">
                <a:solidFill>
                  <a:srgbClr val="FF0000"/>
                </a:solidFill>
                <a:latin typeface="Courier New"/>
                <a:ea typeface="Courier New"/>
                <a:cs typeface="Courier New"/>
                <a:sym typeface="Courier New"/>
              </a:rPr>
              <a:t>name = name +  “David”;</a:t>
            </a:r>
          </a:p>
        </p:txBody>
      </p:sp>
      <p:sp>
        <p:nvSpPr>
          <p:cNvPr id="331" name="Shape 331"/>
          <p:cNvSpPr txBox="1"/>
          <p:nvPr/>
        </p:nvSpPr>
        <p:spPr>
          <a:xfrm>
            <a:off y="2926225" x="1049775"/>
            <a:ext cy="453299" cx="962099"/>
          </a:xfrm>
          <a:prstGeom prst="rect">
            <a:avLst/>
          </a:prstGeom>
          <a:noFill/>
          <a:ln>
            <a:noFill/>
          </a:ln>
        </p:spPr>
        <p:txBody>
          <a:bodyPr bIns="91425" rIns="91425" lIns="91425" tIns="91425" anchor="t" anchorCtr="0">
            <a:noAutofit/>
          </a:bodyPr>
          <a:lstStyle/>
          <a:p>
            <a:pPr rtl="0" lvl="0">
              <a:spcBef>
                <a:spcPts val="0"/>
              </a:spcBef>
              <a:buNone/>
            </a:pPr>
            <a:r>
              <a:rPr b="1" sz="2200" lang="en">
                <a:solidFill>
                  <a:srgbClr val="1155CC"/>
                </a:solidFill>
                <a:latin typeface="Courier New"/>
                <a:ea typeface="Courier New"/>
                <a:cs typeface="Courier New"/>
                <a:sym typeface="Courier New"/>
              </a:rPr>
              <a:t>name</a:t>
            </a:r>
          </a:p>
        </p:txBody>
      </p:sp>
      <p:cxnSp>
        <p:nvCxnSpPr>
          <p:cNvPr id="332" name="Shape 332"/>
          <p:cNvCxnSpPr/>
          <p:nvPr/>
        </p:nvCxnSpPr>
        <p:spPr>
          <a:xfrm>
            <a:off y="3118675" x="3422375"/>
            <a:ext cy="751200" cx="3048899"/>
          </a:xfrm>
          <a:prstGeom prst="straightConnector1">
            <a:avLst/>
          </a:prstGeom>
          <a:noFill/>
          <a:ln w="38100" cap="flat">
            <a:solidFill>
              <a:schemeClr val="dk2"/>
            </a:solidFill>
            <a:prstDash val="solid"/>
            <a:round/>
            <a:headEnd w="lg" len="lg" type="none"/>
            <a:tailEnd w="lg" len="lg" type="triangle"/>
          </a:ln>
        </p:spPr>
      </p:cxnSp>
      <p:sp>
        <p:nvSpPr>
          <p:cNvPr id="333" name="Shape 333"/>
          <p:cNvSpPr txBox="1"/>
          <p:nvPr/>
        </p:nvSpPr>
        <p:spPr>
          <a:xfrm>
            <a:off y="0" x="6471300"/>
            <a:ext cy="366000" cx="2672700"/>
          </a:xfrm>
          <a:prstGeom prst="rect">
            <a:avLst/>
          </a:prstGeom>
          <a:noFill/>
          <a:ln>
            <a:noFill/>
          </a:ln>
        </p:spPr>
        <p:txBody>
          <a:bodyPr bIns="91425" rIns="91425" lIns="91425" tIns="91425" anchor="t" anchorCtr="0">
            <a:noAutofit/>
          </a:bodyPr>
          <a:lstStyle/>
          <a:p>
            <a:pPr algn="r" rtl="0" lvl="0">
              <a:spcBef>
                <a:spcPts val="0"/>
              </a:spcBef>
              <a:buNone/>
            </a:pPr>
            <a:r>
              <a:rPr b="1" sz="1600" lang="en">
                <a:solidFill>
                  <a:srgbClr val="E08686"/>
                </a:solidFill>
              </a:rPr>
              <a:t>Java Basics</a:t>
            </a:r>
          </a:p>
        </p:txBody>
      </p:sp>
      <p:sp>
        <p:nvSpPr>
          <p:cNvPr id="334" name="Shape 334"/>
          <p:cNvSpPr/>
          <p:nvPr/>
        </p:nvSpPr>
        <p:spPr>
          <a:xfrm>
            <a:off y="2926225" x="1885175"/>
            <a:ext cy="453299" cx="1537199"/>
          </a:xfrm>
          <a:prstGeom prst="rect">
            <a:avLst/>
          </a:prstGeom>
          <a:noFill/>
          <a:ln w="19050" cap="flat">
            <a:solidFill>
              <a:schemeClr val="dk2"/>
            </a:solidFill>
            <a:prstDash val="solid"/>
            <a:round/>
            <a:headEnd w="med" len="med" type="none"/>
            <a:tailEnd w="med" len="med" type="none"/>
          </a:ln>
        </p:spPr>
        <p:txBody>
          <a:bodyPr bIns="91425" rIns="91425" lIns="91425" tIns="91425" anchor="ctr" anchorCtr="0">
            <a:noAutofit/>
          </a:bodyPr>
          <a:lstStyle/>
          <a:p>
            <a:pPr rtl="0" lvl="0">
              <a:spcBef>
                <a:spcPts val="0"/>
              </a:spcBef>
              <a:buNone/>
            </a:pPr>
            <a:r>
              <a:rPr sz="1600" lang="en"/>
              <a:t>String@0x44</a:t>
            </a:r>
          </a:p>
        </p:txBody>
      </p:sp>
      <p:grpSp>
        <p:nvGrpSpPr>
          <p:cNvPr id="335" name="Shape 335"/>
          <p:cNvGrpSpPr/>
          <p:nvPr/>
        </p:nvGrpSpPr>
        <p:grpSpPr>
          <a:xfrm>
            <a:off y="3677550" x="6471300"/>
            <a:ext cy="1111500" cx="1861200"/>
            <a:chOff y="2926225" x="6471300"/>
            <a:chExt cy="1111500" cx="1861200"/>
          </a:xfrm>
        </p:grpSpPr>
        <p:sp>
          <p:nvSpPr>
            <p:cNvPr id="336" name="Shape 336"/>
            <p:cNvSpPr/>
            <p:nvPr/>
          </p:nvSpPr>
          <p:spPr>
            <a:xfrm>
              <a:off y="2926225" x="6471300"/>
              <a:ext cy="453299" cx="1452600"/>
            </a:xfrm>
            <a:prstGeom prst="rect">
              <a:avLst/>
            </a:prstGeom>
            <a:noFill/>
            <a:ln w="19050" cap="flat">
              <a:solidFill>
                <a:schemeClr val="dk2"/>
              </a:solidFill>
              <a:prstDash val="solid"/>
              <a:round/>
              <a:headEnd w="med" len="med" type="none"/>
              <a:tailEnd w="med" len="med" type="none"/>
            </a:ln>
          </p:spPr>
          <p:txBody>
            <a:bodyPr bIns="91425" rIns="91425" lIns="91425" tIns="91425" anchor="ctr" anchorCtr="0">
              <a:noAutofit/>
            </a:bodyPr>
            <a:lstStyle/>
            <a:p>
              <a:pPr rtl="0" lvl="0">
                <a:spcBef>
                  <a:spcPts val="0"/>
                </a:spcBef>
                <a:buNone/>
              </a:pPr>
              <a:r>
                <a:rPr sz="1600" lang="en">
                  <a:solidFill>
                    <a:schemeClr val="dk1"/>
                  </a:solidFill>
                </a:rPr>
                <a:t>String@0x44</a:t>
              </a:r>
            </a:p>
          </p:txBody>
        </p:sp>
        <p:sp>
          <p:nvSpPr>
            <p:cNvPr id="337" name="Shape 337"/>
            <p:cNvSpPr txBox="1"/>
            <p:nvPr/>
          </p:nvSpPr>
          <p:spPr>
            <a:xfrm>
              <a:off y="3379525" x="6471300"/>
              <a:ext cy="658200" cx="1861200"/>
            </a:xfrm>
            <a:prstGeom prst="rect">
              <a:avLst/>
            </a:prstGeom>
            <a:noFill/>
            <a:ln w="19050" cap="flat">
              <a:solidFill>
                <a:schemeClr val="dk2"/>
              </a:solidFill>
              <a:prstDash val="solid"/>
              <a:round/>
              <a:headEnd w="med" len="med" type="none"/>
              <a:tailEnd w="med" len="med" type="none"/>
            </a:ln>
          </p:spPr>
          <p:txBody>
            <a:bodyPr bIns="91425" rIns="91425" lIns="91425" tIns="91425" anchor="t" anchorCtr="0">
              <a:noAutofit/>
            </a:bodyPr>
            <a:lstStyle/>
            <a:p>
              <a:pPr rtl="0" lvl="0">
                <a:spcBef>
                  <a:spcPts val="0"/>
                </a:spcBef>
                <a:buNone/>
              </a:pPr>
              <a:r>
                <a:rPr sz="1600" lang="en"/>
                <a:t>“Gries, David”</a:t>
              </a:r>
            </a:p>
          </p:txBody>
        </p:sp>
      </p:grpSp>
      <p:grpSp>
        <p:nvGrpSpPr>
          <p:cNvPr id="338" name="Shape 338"/>
          <p:cNvGrpSpPr/>
          <p:nvPr/>
        </p:nvGrpSpPr>
        <p:grpSpPr>
          <a:xfrm>
            <a:off y="3677550" x="3769075"/>
            <a:ext cy="1111500" cx="1861200"/>
            <a:chOff y="2926225" x="6471300"/>
            <a:chExt cy="1111500" cx="1861200"/>
          </a:xfrm>
        </p:grpSpPr>
        <p:sp>
          <p:nvSpPr>
            <p:cNvPr id="339" name="Shape 339"/>
            <p:cNvSpPr/>
            <p:nvPr/>
          </p:nvSpPr>
          <p:spPr>
            <a:xfrm>
              <a:off y="2926225" x="6471300"/>
              <a:ext cy="453299" cx="1452600"/>
            </a:xfrm>
            <a:prstGeom prst="rect">
              <a:avLst/>
            </a:prstGeom>
            <a:noFill/>
            <a:ln w="19050" cap="flat">
              <a:solidFill>
                <a:schemeClr val="dk2"/>
              </a:solidFill>
              <a:prstDash val="solid"/>
              <a:round/>
              <a:headEnd w="med" len="med" type="none"/>
              <a:tailEnd w="med" len="med" type="none"/>
            </a:ln>
          </p:spPr>
          <p:txBody>
            <a:bodyPr bIns="91425" rIns="91425" lIns="91425" tIns="91425" anchor="ctr" anchorCtr="0">
              <a:noAutofit/>
            </a:bodyPr>
            <a:lstStyle/>
            <a:p>
              <a:pPr rtl="0" lvl="0">
                <a:spcBef>
                  <a:spcPts val="0"/>
                </a:spcBef>
                <a:buNone/>
              </a:pPr>
              <a:r>
                <a:rPr sz="1600" lang="en">
                  <a:solidFill>
                    <a:schemeClr val="dk1"/>
                  </a:solidFill>
                </a:rPr>
                <a:t>String@0x30</a:t>
              </a:r>
            </a:p>
          </p:txBody>
        </p:sp>
        <p:sp>
          <p:nvSpPr>
            <p:cNvPr id="340" name="Shape 340"/>
            <p:cNvSpPr txBox="1"/>
            <p:nvPr/>
          </p:nvSpPr>
          <p:spPr>
            <a:xfrm>
              <a:off y="3379525" x="6471300"/>
              <a:ext cy="658200" cx="1861200"/>
            </a:xfrm>
            <a:prstGeom prst="rect">
              <a:avLst/>
            </a:prstGeom>
            <a:noFill/>
            <a:ln w="19050" cap="flat">
              <a:solidFill>
                <a:schemeClr val="dk2"/>
              </a:solidFill>
              <a:prstDash val="solid"/>
              <a:round/>
              <a:headEnd w="med" len="med" type="none"/>
              <a:tailEnd w="med" len="med" type="none"/>
            </a:ln>
          </p:spPr>
          <p:txBody>
            <a:bodyPr bIns="91425" rIns="91425" lIns="91425" tIns="91425" anchor="t" anchorCtr="0">
              <a:noAutofit/>
            </a:bodyPr>
            <a:lstStyle/>
            <a:p>
              <a:pPr rtl="0" lvl="0">
                <a:spcBef>
                  <a:spcPts val="0"/>
                </a:spcBef>
                <a:buNone/>
              </a:pPr>
              <a:r>
                <a:rPr sz="1600" lang="en"/>
                <a:t>“Gries, ”</a:t>
              </a:r>
            </a:p>
          </p:txBody>
        </p:sp>
      </p:grpSp>
      <p:grpSp>
        <p:nvGrpSpPr>
          <p:cNvPr id="341" name="Shape 341"/>
          <p:cNvGrpSpPr/>
          <p:nvPr/>
        </p:nvGrpSpPr>
        <p:grpSpPr>
          <a:xfrm>
            <a:off y="3677550" x="1143975"/>
            <a:ext cy="1111500" cx="1861200"/>
            <a:chOff y="2926225" x="6471300"/>
            <a:chExt cy="1111500" cx="1861200"/>
          </a:xfrm>
        </p:grpSpPr>
        <p:sp>
          <p:nvSpPr>
            <p:cNvPr id="342" name="Shape 342"/>
            <p:cNvSpPr/>
            <p:nvPr/>
          </p:nvSpPr>
          <p:spPr>
            <a:xfrm>
              <a:off y="2926225" x="6471300"/>
              <a:ext cy="453299" cx="1452600"/>
            </a:xfrm>
            <a:prstGeom prst="rect">
              <a:avLst/>
            </a:prstGeom>
            <a:noFill/>
            <a:ln w="19050" cap="flat">
              <a:solidFill>
                <a:schemeClr val="dk2"/>
              </a:solidFill>
              <a:prstDash val="solid"/>
              <a:round/>
              <a:headEnd w="med" len="med" type="none"/>
              <a:tailEnd w="med" len="med" type="none"/>
            </a:ln>
          </p:spPr>
          <p:txBody>
            <a:bodyPr bIns="91425" rIns="91425" lIns="91425" tIns="91425" anchor="ctr" anchorCtr="0">
              <a:noAutofit/>
            </a:bodyPr>
            <a:lstStyle/>
            <a:p>
              <a:pPr rtl="0" lvl="0">
                <a:spcBef>
                  <a:spcPts val="0"/>
                </a:spcBef>
                <a:buNone/>
              </a:pPr>
              <a:r>
                <a:rPr sz="1600" lang="en">
                  <a:solidFill>
                    <a:schemeClr val="dk1"/>
                  </a:solidFill>
                </a:rPr>
                <a:t>String@0x16</a:t>
              </a:r>
            </a:p>
          </p:txBody>
        </p:sp>
        <p:sp>
          <p:nvSpPr>
            <p:cNvPr id="343" name="Shape 343"/>
            <p:cNvSpPr txBox="1"/>
            <p:nvPr/>
          </p:nvSpPr>
          <p:spPr>
            <a:xfrm>
              <a:off y="3379525" x="6471300"/>
              <a:ext cy="658200" cx="1861200"/>
            </a:xfrm>
            <a:prstGeom prst="rect">
              <a:avLst/>
            </a:prstGeom>
            <a:noFill/>
            <a:ln w="19050" cap="flat">
              <a:solidFill>
                <a:schemeClr val="dk2"/>
              </a:solidFill>
              <a:prstDash val="solid"/>
              <a:round/>
              <a:headEnd w="med" len="med" type="none"/>
              <a:tailEnd w="med" len="med" type="none"/>
            </a:ln>
          </p:spPr>
          <p:txBody>
            <a:bodyPr bIns="91425" rIns="91425" lIns="91425" tIns="91425" anchor="t" anchorCtr="0">
              <a:noAutofit/>
            </a:bodyPr>
            <a:lstStyle/>
            <a:p>
              <a:pPr rtl="0" lvl="0">
                <a:spcBef>
                  <a:spcPts val="0"/>
                </a:spcBef>
                <a:buNone/>
              </a:pPr>
              <a:r>
                <a:rPr sz="1600" lang="en"/>
                <a:t>“Gries”</a:t>
              </a:r>
            </a:p>
          </p:txBody>
        </p:sp>
      </p:grpSp>
    </p:spTree>
  </p:cSld>
  <p:clrMapOvr>
    <a:masterClrMapping/>
  </p:clrMapOvr>
  <p:transition spd="slow">
    <p:cut/>
  </p:transition>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47" name="Shape 347"/>
        <p:cNvGrpSpPr/>
        <p:nvPr/>
      </p:nvGrpSpPr>
      <p:grpSpPr>
        <a:xfrm>
          <a:off y="0" x="0"/>
          <a:ext cy="0" cx="0"/>
          <a:chOff y="0" x="0"/>
          <a:chExt cy="0" cx="0"/>
        </a:xfrm>
      </p:grpSpPr>
      <p:sp>
        <p:nvSpPr>
          <p:cNvPr id="348" name="Shape 348"/>
          <p:cNvSpPr txBox="1"/>
          <p:nvPr>
            <p:ph type="title"/>
          </p:nvPr>
        </p:nvSpPr>
        <p:spPr>
          <a:xfrm>
            <a:off y="205978" x="457200"/>
            <a:ext cy="857400" cx="8229600"/>
          </a:xfrm>
          <a:prstGeom prst="rect">
            <a:avLst/>
          </a:prstGeom>
        </p:spPr>
        <p:txBody>
          <a:bodyPr bIns="91425" rIns="91425" lIns="91425" tIns="91425" anchor="b" anchorCtr="0">
            <a:noAutofit/>
          </a:bodyPr>
          <a:lstStyle/>
          <a:p>
            <a:pPr>
              <a:spcBef>
                <a:spcPts val="0"/>
              </a:spcBef>
              <a:buNone/>
            </a:pPr>
            <a:r>
              <a:rPr sz="3200" lang="en"/>
              <a:t>String concatenation </a:t>
            </a:r>
          </a:p>
        </p:txBody>
      </p:sp>
      <p:sp>
        <p:nvSpPr>
          <p:cNvPr id="349" name="Shape 349"/>
          <p:cNvSpPr txBox="1"/>
          <p:nvPr>
            <p:ph idx="1" type="body"/>
          </p:nvPr>
        </p:nvSpPr>
        <p:spPr>
          <a:xfrm>
            <a:off y="1200150" x="457200"/>
            <a:ext cy="3725699" cx="8229600"/>
          </a:xfrm>
          <a:prstGeom prst="rect">
            <a:avLst/>
          </a:prstGeom>
        </p:spPr>
        <p:txBody>
          <a:bodyPr bIns="91425" rIns="91425" lIns="91425" tIns="91425" anchor="t" anchorCtr="0">
            <a:noAutofit/>
          </a:bodyPr>
          <a:lstStyle/>
          <a:p>
            <a:pPr rtl="0" lvl="0">
              <a:spcBef>
                <a:spcPts val="0"/>
              </a:spcBef>
              <a:buNone/>
            </a:pPr>
            <a:r>
              <a:rPr sz="2200" lang="en"/>
              <a:t>Operator </a:t>
            </a:r>
            <a:r>
              <a:rPr b="1" sz="2200" lang="en">
                <a:solidFill>
                  <a:srgbClr val="1155CC"/>
                </a:solidFill>
                <a:latin typeface="Courier New"/>
                <a:ea typeface="Courier New"/>
                <a:cs typeface="Courier New"/>
                <a:sym typeface="Courier New"/>
              </a:rPr>
              <a:t>+</a:t>
            </a:r>
            <a:r>
              <a:rPr sz="2200" lang="en"/>
              <a:t> operator is called catenation, or concatenation</a:t>
            </a:r>
          </a:p>
          <a:p>
            <a:pPr rtl="0" lvl="0" indent="-368300" marL="457200">
              <a:spcBef>
                <a:spcPts val="0"/>
              </a:spcBef>
              <a:buClr>
                <a:schemeClr val="dk1"/>
              </a:buClr>
              <a:buSzPct val="100000"/>
              <a:buFont typeface="Arial"/>
              <a:buChar char="●"/>
            </a:pPr>
            <a:r>
              <a:rPr sz="2200" lang="en"/>
              <a:t>If one operand is a String and the other isn’t, the other is converted to a String</a:t>
            </a:r>
          </a:p>
          <a:p>
            <a:pPr rtl="0" lvl="0" indent="-368300" marL="457200">
              <a:spcBef>
                <a:spcPts val="0"/>
              </a:spcBef>
              <a:buClr>
                <a:schemeClr val="dk1"/>
              </a:buClr>
              <a:buSzPct val="100000"/>
              <a:buFont typeface="Arial"/>
              <a:buChar char="●"/>
            </a:pPr>
            <a:r>
              <a:rPr sz="2200" lang="en"/>
              <a:t>Important case:  Use</a:t>
            </a:r>
            <a:r>
              <a:rPr b="1" sz="2200" lang="en"/>
              <a:t> </a:t>
            </a:r>
            <a:r>
              <a:rPr b="1" sz="2200" lang="en">
                <a:solidFill>
                  <a:srgbClr val="1155CC"/>
                </a:solidFill>
                <a:latin typeface="Courier New"/>
                <a:ea typeface="Courier New"/>
                <a:cs typeface="Courier New"/>
                <a:sym typeface="Courier New"/>
              </a:rPr>
              <a:t>“” + exp</a:t>
            </a:r>
            <a:r>
              <a:rPr sz="2200" lang="en"/>
              <a:t>  to convert </a:t>
            </a:r>
            <a:r>
              <a:rPr b="1" sz="2200" lang="en">
                <a:solidFill>
                  <a:srgbClr val="1155CC"/>
                </a:solidFill>
                <a:latin typeface="Courier New"/>
                <a:ea typeface="Courier New"/>
                <a:cs typeface="Courier New"/>
                <a:sym typeface="Courier New"/>
              </a:rPr>
              <a:t>exp</a:t>
            </a:r>
            <a:r>
              <a:rPr sz="2200" lang="en"/>
              <a:t> to a String.</a:t>
            </a:r>
          </a:p>
          <a:p>
            <a:pPr rtl="0" lvl="0" indent="-368300" marL="457200">
              <a:spcBef>
                <a:spcPts val="0"/>
              </a:spcBef>
              <a:buClr>
                <a:schemeClr val="dk1"/>
              </a:buClr>
              <a:buSzPct val="100000"/>
              <a:buFont typeface="Arial"/>
              <a:buChar char="●"/>
            </a:pPr>
            <a:r>
              <a:rPr sz="2200" lang="en"/>
              <a:t>Evaluates left to right. Common mistake:</a:t>
            </a:r>
          </a:p>
          <a:p>
            <a:pPr rtl="0" lvl="1" indent="-368300" marL="914400">
              <a:spcBef>
                <a:spcPts val="0"/>
              </a:spcBef>
              <a:buClr>
                <a:schemeClr val="dk1"/>
              </a:buClr>
              <a:buSzPct val="100000"/>
              <a:buFont typeface="Courier New"/>
              <a:buChar char="o"/>
            </a:pPr>
            <a:r>
              <a:rPr b="1" sz="2200" lang="en">
                <a:solidFill>
                  <a:srgbClr val="1155CC"/>
                </a:solidFill>
                <a:latin typeface="Courier New"/>
                <a:ea typeface="Courier New"/>
                <a:cs typeface="Courier New"/>
                <a:sym typeface="Courier New"/>
              </a:rPr>
              <a:t>System.out.println(“sum: “ + 5 + 6);</a:t>
            </a:r>
          </a:p>
          <a:p>
            <a:pPr rtl="0" lvl="2" indent="-368300" marL="1371600">
              <a:spcBef>
                <a:spcPts val="0"/>
              </a:spcBef>
              <a:buClr>
                <a:schemeClr val="dk1"/>
              </a:buClr>
              <a:buSzPct val="100000"/>
              <a:buFont typeface="Wingdings"/>
              <a:buChar char="§"/>
            </a:pPr>
            <a:r>
              <a:rPr sz="2200" lang="en">
                <a:solidFill>
                  <a:srgbClr val="000000"/>
                </a:solidFill>
              </a:rPr>
              <a:t>Prints </a:t>
            </a:r>
            <a:r>
              <a:rPr b="1" sz="2200" lang="en">
                <a:solidFill>
                  <a:srgbClr val="1155CC"/>
                </a:solidFill>
                <a:latin typeface="Courier New"/>
                <a:ea typeface="Courier New"/>
                <a:cs typeface="Courier New"/>
                <a:sym typeface="Courier New"/>
              </a:rPr>
              <a:t>“sum: 56”</a:t>
            </a:r>
          </a:p>
          <a:p>
            <a:pPr rtl="0" lvl="1" indent="-368300" marL="914400">
              <a:spcBef>
                <a:spcPts val="0"/>
              </a:spcBef>
              <a:buClr>
                <a:schemeClr val="dk1"/>
              </a:buClr>
              <a:buSzPct val="100000"/>
              <a:buFont typeface="Courier New"/>
              <a:buChar char="o"/>
            </a:pPr>
            <a:r>
              <a:rPr b="1" sz="2200" lang="en">
                <a:solidFill>
                  <a:srgbClr val="1155CC"/>
                </a:solidFill>
                <a:latin typeface="Courier New"/>
                <a:ea typeface="Courier New"/>
                <a:cs typeface="Courier New"/>
                <a:sym typeface="Courier New"/>
              </a:rPr>
              <a:t>System.out.println(“sum: “ + (5 + 6));</a:t>
            </a:r>
          </a:p>
          <a:p>
            <a:pPr rtl="0" lvl="2" indent="-368300" marL="1371600">
              <a:spcBef>
                <a:spcPts val="0"/>
              </a:spcBef>
              <a:buClr>
                <a:schemeClr val="dk1"/>
              </a:buClr>
              <a:buSzPct val="100000"/>
              <a:buFont typeface="Wingdings"/>
              <a:buChar char="§"/>
            </a:pPr>
            <a:r>
              <a:rPr sz="2200" lang="en">
                <a:solidFill>
                  <a:srgbClr val="000000"/>
                </a:solidFill>
              </a:rPr>
              <a:t>Prints </a:t>
            </a:r>
            <a:r>
              <a:rPr b="1" sz="2200" lang="en">
                <a:solidFill>
                  <a:srgbClr val="1155CC"/>
                </a:solidFill>
                <a:latin typeface="Courier New"/>
                <a:ea typeface="Courier New"/>
                <a:cs typeface="Courier New"/>
                <a:sym typeface="Courier New"/>
              </a:rPr>
              <a:t>“sum: 11”</a:t>
            </a:r>
          </a:p>
          <a:p>
            <a:pPr rtl="0" indent="0" marL="0">
              <a:spcBef>
                <a:spcPts val="0"/>
              </a:spcBef>
              <a:buNone/>
            </a:pPr>
            <a:r>
              <a:t/>
            </a:r>
            <a:endParaRPr b="1" sz="2200">
              <a:solidFill>
                <a:srgbClr val="1155CC"/>
              </a:solidFill>
              <a:latin typeface="Courier New"/>
              <a:ea typeface="Courier New"/>
              <a:cs typeface="Courier New"/>
              <a:sym typeface="Courier New"/>
            </a:endParaRPr>
          </a:p>
          <a:p>
            <a:pPr rtl="0" lvl="0" indent="0" marL="0">
              <a:spcBef>
                <a:spcPts val="0"/>
              </a:spcBef>
              <a:buNone/>
            </a:pPr>
            <a:r>
              <a:t/>
            </a:r>
            <a:endParaRPr b="1" sz="2200">
              <a:solidFill>
                <a:srgbClr val="1155CC"/>
              </a:solidFill>
              <a:latin typeface="Courier New"/>
              <a:ea typeface="Courier New"/>
              <a:cs typeface="Courier New"/>
              <a:sym typeface="Courier New"/>
            </a:endParaRPr>
          </a:p>
        </p:txBody>
      </p:sp>
      <p:sp>
        <p:nvSpPr>
          <p:cNvPr id="350" name="Shape 350"/>
          <p:cNvSpPr txBox="1"/>
          <p:nvPr/>
        </p:nvSpPr>
        <p:spPr>
          <a:xfrm>
            <a:off y="0" x="6471300"/>
            <a:ext cy="366000" cx="2672700"/>
          </a:xfrm>
          <a:prstGeom prst="rect">
            <a:avLst/>
          </a:prstGeom>
          <a:noFill/>
          <a:ln>
            <a:noFill/>
          </a:ln>
        </p:spPr>
        <p:txBody>
          <a:bodyPr bIns="91425" rIns="91425" lIns="91425" tIns="91425" anchor="t" anchorCtr="0">
            <a:noAutofit/>
          </a:bodyPr>
          <a:lstStyle/>
          <a:p>
            <a:pPr algn="r" rtl="0" lvl="0">
              <a:spcBef>
                <a:spcPts val="0"/>
              </a:spcBef>
              <a:buNone/>
            </a:pPr>
            <a:r>
              <a:rPr b="1" sz="1600" lang="en">
                <a:solidFill>
                  <a:srgbClr val="E08686"/>
                </a:solidFill>
              </a:rPr>
              <a:t>Java Basics</a:t>
            </a:r>
          </a:p>
        </p:txBody>
      </p:sp>
    </p:spTree>
  </p:cSld>
  <p:clrMapOvr>
    <a:masterClrMapping/>
  </p:clrMapOvr>
  <p:transition spd="slow">
    <p:cut/>
  </p:transition>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54" name="Shape 354"/>
        <p:cNvGrpSpPr/>
        <p:nvPr/>
      </p:nvGrpSpPr>
      <p:grpSpPr>
        <a:xfrm>
          <a:off y="0" x="0"/>
          <a:ext cy="0" cx="0"/>
          <a:chOff y="0" x="0"/>
          <a:chExt cy="0" cx="0"/>
        </a:xfrm>
      </p:grpSpPr>
      <p:sp>
        <p:nvSpPr>
          <p:cNvPr id="355" name="Shape 355"/>
          <p:cNvSpPr txBox="1"/>
          <p:nvPr>
            <p:ph type="title"/>
          </p:nvPr>
        </p:nvSpPr>
        <p:spPr>
          <a:xfrm>
            <a:off y="205978" x="457200"/>
            <a:ext cy="857400" cx="8229600"/>
          </a:xfrm>
          <a:prstGeom prst="rect">
            <a:avLst/>
          </a:prstGeom>
        </p:spPr>
        <p:txBody>
          <a:bodyPr bIns="91425" rIns="91425" lIns="91425" tIns="91425" anchor="b" anchorCtr="0">
            <a:noAutofit/>
          </a:bodyPr>
          <a:lstStyle/>
          <a:p>
            <a:pPr rtl="0" lvl="0">
              <a:spcBef>
                <a:spcPts val="0"/>
              </a:spcBef>
              <a:buNone/>
            </a:pPr>
            <a:r>
              <a:rPr sz="3200" lang="en"/>
              <a:t>Other String info</a:t>
            </a:r>
          </a:p>
        </p:txBody>
      </p:sp>
      <p:sp>
        <p:nvSpPr>
          <p:cNvPr id="356" name="Shape 356"/>
          <p:cNvSpPr txBox="1"/>
          <p:nvPr>
            <p:ph idx="1" type="body"/>
          </p:nvPr>
        </p:nvSpPr>
        <p:spPr>
          <a:xfrm>
            <a:off y="1200150" x="457200"/>
            <a:ext cy="3725699" cx="8229600"/>
          </a:xfrm>
          <a:prstGeom prst="rect">
            <a:avLst/>
          </a:prstGeom>
        </p:spPr>
        <p:txBody>
          <a:bodyPr bIns="91425" rIns="91425" lIns="91425" tIns="91425" anchor="t" anchorCtr="0">
            <a:noAutofit/>
          </a:bodyPr>
          <a:lstStyle/>
          <a:p>
            <a:pPr algn="l" rtl="0" lvl="0" marR="0" indent="-368300" marL="457200">
              <a:lnSpc>
                <a:spcPct val="100000"/>
              </a:lnSpc>
              <a:spcBef>
                <a:spcPts val="600"/>
              </a:spcBef>
              <a:spcAft>
                <a:spcPts val="0"/>
              </a:spcAft>
              <a:buClr>
                <a:schemeClr val="dk1"/>
              </a:buClr>
              <a:buSzPct val="100000"/>
              <a:buFont typeface="Arial"/>
              <a:buChar char="●"/>
            </a:pPr>
            <a:r>
              <a:rPr sz="2200" lang="en"/>
              <a:t>Always use </a:t>
            </a:r>
            <a:r>
              <a:rPr b="1" sz="2200" lang="en">
                <a:solidFill>
                  <a:srgbClr val="1155CC"/>
                </a:solidFill>
                <a:latin typeface="Courier New"/>
                <a:ea typeface="Courier New"/>
                <a:cs typeface="Courier New"/>
                <a:sym typeface="Courier New"/>
              </a:rPr>
              <a:t>equals </a:t>
            </a:r>
            <a:r>
              <a:rPr sz="2200" lang="en"/>
              <a:t>to compare Strings:</a:t>
            </a:r>
          </a:p>
          <a:p>
            <a:pPr algn="l" rtl="0" lvl="1" marR="0" indent="-368300" marL="914400">
              <a:lnSpc>
                <a:spcPct val="100000"/>
              </a:lnSpc>
              <a:spcBef>
                <a:spcPts val="600"/>
              </a:spcBef>
              <a:spcAft>
                <a:spcPts val="0"/>
              </a:spcAft>
              <a:buClr>
                <a:schemeClr val="dk1"/>
              </a:buClr>
              <a:buSzPct val="100000"/>
              <a:buFont typeface="Courier New"/>
              <a:buChar char="o"/>
            </a:pPr>
            <a:r>
              <a:rPr b="1" sz="2200" lang="en">
                <a:solidFill>
                  <a:srgbClr val="1155CC"/>
                </a:solidFill>
                <a:latin typeface="Courier New"/>
                <a:ea typeface="Courier New"/>
                <a:cs typeface="Courier New"/>
                <a:sym typeface="Courier New"/>
              </a:rPr>
              <a:t>str1.equals(str2)</a:t>
            </a:r>
          </a:p>
          <a:p>
            <a:pPr algn="l" rtl="0" lvl="0" marR="0" indent="-368300" marL="457200">
              <a:lnSpc>
                <a:spcPct val="100000"/>
              </a:lnSpc>
              <a:spcBef>
                <a:spcPts val="600"/>
              </a:spcBef>
              <a:spcAft>
                <a:spcPts val="0"/>
              </a:spcAft>
              <a:buClr>
                <a:schemeClr val="dk1"/>
              </a:buClr>
              <a:buSzPct val="100000"/>
              <a:buFont typeface="Arial"/>
              <a:buChar char="●"/>
            </a:pPr>
            <a:r>
              <a:rPr sz="2200" lang="en"/>
              <a:t>Very useful methods:</a:t>
            </a:r>
          </a:p>
          <a:p>
            <a:pPr algn="l" rtl="0" lvl="1" marR="0" indent="-368300" marL="914400">
              <a:lnSpc>
                <a:spcPct val="100000"/>
              </a:lnSpc>
              <a:spcBef>
                <a:spcPts val="600"/>
              </a:spcBef>
              <a:spcAft>
                <a:spcPts val="0"/>
              </a:spcAft>
              <a:buClr>
                <a:schemeClr val="dk1"/>
              </a:buClr>
              <a:buSzPct val="100000"/>
              <a:buFont typeface="Courier New"/>
              <a:buChar char="o"/>
            </a:pPr>
            <a:r>
              <a:rPr b="1" sz="2200" lang="en">
                <a:solidFill>
                  <a:srgbClr val="1155CC"/>
                </a:solidFill>
                <a:latin typeface="Courier New"/>
                <a:ea typeface="Courier New"/>
                <a:cs typeface="Courier New"/>
                <a:sym typeface="Courier New"/>
              </a:rPr>
              <a:t>length</a:t>
            </a:r>
            <a:r>
              <a:rPr sz="2200" lang="en"/>
              <a:t>, </a:t>
            </a:r>
            <a:r>
              <a:rPr b="1" sz="2200" lang="en">
                <a:solidFill>
                  <a:srgbClr val="1155CC"/>
                </a:solidFill>
                <a:latin typeface="Courier New"/>
                <a:ea typeface="Courier New"/>
                <a:cs typeface="Courier New"/>
                <a:sym typeface="Courier New"/>
              </a:rPr>
              <a:t>substring</a:t>
            </a:r>
            <a:r>
              <a:rPr sz="2200" lang="en"/>
              <a:t> (overloaded), </a:t>
            </a:r>
            <a:r>
              <a:rPr b="1" sz="2200" lang="en">
                <a:solidFill>
                  <a:srgbClr val="1155CC"/>
                </a:solidFill>
                <a:latin typeface="Courier New"/>
                <a:ea typeface="Courier New"/>
                <a:cs typeface="Courier New"/>
                <a:sym typeface="Courier New"/>
              </a:rPr>
              <a:t>indexOf</a:t>
            </a:r>
            <a:r>
              <a:rPr sz="2200" lang="en"/>
              <a:t>, </a:t>
            </a:r>
            <a:r>
              <a:rPr b="1" sz="2200" lang="en">
                <a:solidFill>
                  <a:srgbClr val="1155CC"/>
                </a:solidFill>
                <a:latin typeface="Courier New"/>
                <a:ea typeface="Courier New"/>
                <a:cs typeface="Courier New"/>
                <a:sym typeface="Courier New"/>
              </a:rPr>
              <a:t>charAt</a:t>
            </a:r>
          </a:p>
          <a:p>
            <a:pPr algn="l" rtl="0" lvl="0" marR="0" indent="-368300" marL="457200">
              <a:lnSpc>
                <a:spcPct val="100000"/>
              </a:lnSpc>
              <a:spcBef>
                <a:spcPts val="600"/>
              </a:spcBef>
              <a:spcAft>
                <a:spcPts val="0"/>
              </a:spcAft>
              <a:buClr>
                <a:schemeClr val="dk1"/>
              </a:buClr>
              <a:buSzPct val="100000"/>
              <a:buFont typeface="Arial"/>
              <a:buChar char="●"/>
            </a:pPr>
            <a:r>
              <a:rPr sz="2200" lang="en"/>
              <a:t>Useful methods:</a:t>
            </a:r>
          </a:p>
          <a:p>
            <a:pPr algn="l" rtl="0" lvl="1" marR="0" indent="-368300" marL="914400">
              <a:lnSpc>
                <a:spcPct val="100000"/>
              </a:lnSpc>
              <a:spcBef>
                <a:spcPts val="600"/>
              </a:spcBef>
              <a:spcAft>
                <a:spcPts val="0"/>
              </a:spcAft>
              <a:buClr>
                <a:schemeClr val="dk1"/>
              </a:buClr>
              <a:buSzPct val="100000"/>
              <a:buFont typeface="Courier New"/>
              <a:buChar char="o"/>
            </a:pPr>
            <a:r>
              <a:rPr b="1" sz="2200" lang="en">
                <a:solidFill>
                  <a:srgbClr val="1155CC"/>
                </a:solidFill>
                <a:latin typeface="Courier New"/>
                <a:ea typeface="Courier New"/>
                <a:cs typeface="Courier New"/>
                <a:sym typeface="Courier New"/>
              </a:rPr>
              <a:t>lastIndexOf</a:t>
            </a:r>
            <a:r>
              <a:rPr sz="2200" lang="en"/>
              <a:t>, </a:t>
            </a:r>
            <a:r>
              <a:rPr b="1" sz="2200" lang="en">
                <a:solidFill>
                  <a:srgbClr val="1155CC"/>
                </a:solidFill>
                <a:latin typeface="Courier New"/>
                <a:ea typeface="Courier New"/>
                <a:cs typeface="Courier New"/>
                <a:sym typeface="Courier New"/>
              </a:rPr>
              <a:t>split</a:t>
            </a:r>
            <a:r>
              <a:rPr sz="2200" lang="en"/>
              <a:t>, </a:t>
            </a:r>
            <a:r>
              <a:rPr b="1" sz="2200" lang="en">
                <a:solidFill>
                  <a:srgbClr val="1155CC"/>
                </a:solidFill>
                <a:latin typeface="Courier New"/>
                <a:ea typeface="Courier New"/>
                <a:cs typeface="Courier New"/>
                <a:sym typeface="Courier New"/>
              </a:rPr>
              <a:t>trim</a:t>
            </a:r>
            <a:r>
              <a:rPr sz="2200" lang="en"/>
              <a:t>, </a:t>
            </a:r>
            <a:r>
              <a:rPr b="1" sz="2200" lang="en">
                <a:solidFill>
                  <a:srgbClr val="1155CC"/>
                </a:solidFill>
                <a:latin typeface="Courier New"/>
                <a:ea typeface="Courier New"/>
                <a:cs typeface="Courier New"/>
                <a:sym typeface="Courier New"/>
              </a:rPr>
              <a:t>contains</a:t>
            </a:r>
            <a:r>
              <a:rPr sz="2200" lang="en"/>
              <a:t>, </a:t>
            </a:r>
            <a:r>
              <a:rPr b="1" sz="2200" lang="en">
                <a:solidFill>
                  <a:srgbClr val="1155CC"/>
                </a:solidFill>
                <a:latin typeface="Courier New"/>
                <a:ea typeface="Courier New"/>
                <a:cs typeface="Courier New"/>
                <a:sym typeface="Courier New"/>
              </a:rPr>
              <a:t>compareTo</a:t>
            </a:r>
            <a:r>
              <a:rPr sz="2200" lang="en"/>
              <a:t>, </a:t>
            </a:r>
            <a:r>
              <a:rPr b="1" sz="2200" lang="en">
                <a:solidFill>
                  <a:srgbClr val="1155CC"/>
                </a:solidFill>
                <a:latin typeface="Courier New"/>
                <a:ea typeface="Courier New"/>
                <a:cs typeface="Courier New"/>
                <a:sym typeface="Courier New"/>
              </a:rPr>
              <a:t>startsWith</a:t>
            </a:r>
            <a:r>
              <a:rPr sz="2200" lang="en"/>
              <a:t>, </a:t>
            </a:r>
            <a:r>
              <a:rPr b="1" sz="2200" lang="en">
                <a:solidFill>
                  <a:srgbClr val="1155CC"/>
                </a:solidFill>
                <a:latin typeface="Courier New"/>
                <a:ea typeface="Courier New"/>
                <a:cs typeface="Courier New"/>
                <a:sym typeface="Courier New"/>
              </a:rPr>
              <a:t>endsWith</a:t>
            </a:r>
          </a:p>
          <a:p>
            <a:pPr algn="l" rtl="0" lvl="0" marR="0" indent="-368300" marL="457200">
              <a:lnSpc>
                <a:spcPct val="100000"/>
              </a:lnSpc>
              <a:spcBef>
                <a:spcPts val="600"/>
              </a:spcBef>
              <a:spcAft>
                <a:spcPts val="0"/>
              </a:spcAft>
              <a:buClr>
                <a:srgbClr val="000000"/>
              </a:buClr>
              <a:buSzPct val="100000"/>
              <a:buFont typeface="Arial"/>
              <a:buChar char="●"/>
            </a:pPr>
            <a:r>
              <a:rPr sz="2200" lang="en">
                <a:solidFill>
                  <a:srgbClr val="000000"/>
                </a:solidFill>
              </a:rPr>
              <a:t>Look these up yourself in the Java API!</a:t>
            </a:r>
          </a:p>
        </p:txBody>
      </p:sp>
      <p:sp>
        <p:nvSpPr>
          <p:cNvPr id="357" name="Shape 357"/>
          <p:cNvSpPr txBox="1"/>
          <p:nvPr/>
        </p:nvSpPr>
        <p:spPr>
          <a:xfrm>
            <a:off y="0" x="6471300"/>
            <a:ext cy="366000" cx="2672700"/>
          </a:xfrm>
          <a:prstGeom prst="rect">
            <a:avLst/>
          </a:prstGeom>
          <a:noFill/>
          <a:ln>
            <a:noFill/>
          </a:ln>
        </p:spPr>
        <p:txBody>
          <a:bodyPr bIns="91425" rIns="91425" lIns="91425" tIns="91425" anchor="t" anchorCtr="0">
            <a:noAutofit/>
          </a:bodyPr>
          <a:lstStyle/>
          <a:p>
            <a:pPr algn="r" rtl="0" lvl="0">
              <a:spcBef>
                <a:spcPts val="0"/>
              </a:spcBef>
              <a:buNone/>
            </a:pPr>
            <a:r>
              <a:rPr b="1" sz="1600" lang="en">
                <a:solidFill>
                  <a:srgbClr val="E08686"/>
                </a:solidFill>
              </a:rPr>
              <a:t>Java Basics</a:t>
            </a:r>
          </a:p>
        </p:txBody>
      </p:sp>
    </p:spTree>
  </p:cSld>
  <p:clrMapOvr>
    <a:masterClrMapping/>
  </p:clrMapOvr>
  <p:transition spd="slow">
    <p:cut/>
  </p:transition>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61" name="Shape 361"/>
        <p:cNvGrpSpPr/>
        <p:nvPr/>
      </p:nvGrpSpPr>
      <p:grpSpPr>
        <a:xfrm>
          <a:off y="0" x="0"/>
          <a:ext cy="0" cx="0"/>
          <a:chOff y="0" x="0"/>
          <a:chExt cy="0" cx="0"/>
        </a:xfrm>
      </p:grpSpPr>
      <p:sp>
        <p:nvSpPr>
          <p:cNvPr id="362" name="Shape 362"/>
          <p:cNvSpPr txBox="1"/>
          <p:nvPr>
            <p:ph type="title"/>
          </p:nvPr>
        </p:nvSpPr>
        <p:spPr>
          <a:xfrm>
            <a:off y="205978" x="457200"/>
            <a:ext cy="857400" cx="8229600"/>
          </a:xfrm>
          <a:prstGeom prst="rect">
            <a:avLst/>
          </a:prstGeom>
        </p:spPr>
        <p:txBody>
          <a:bodyPr bIns="91425" rIns="91425" lIns="91425" tIns="91425" anchor="b" anchorCtr="0">
            <a:noAutofit/>
          </a:bodyPr>
          <a:lstStyle/>
          <a:p>
            <a:pPr>
              <a:spcBef>
                <a:spcPts val="0"/>
              </a:spcBef>
              <a:buNone/>
            </a:pPr>
            <a:r>
              <a:rPr lang="en"/>
              <a:t>Key takeaways</a:t>
            </a:r>
          </a:p>
        </p:txBody>
      </p:sp>
      <p:sp>
        <p:nvSpPr>
          <p:cNvPr id="363" name="Shape 363"/>
          <p:cNvSpPr txBox="1"/>
          <p:nvPr>
            <p:ph idx="1" type="body"/>
          </p:nvPr>
        </p:nvSpPr>
        <p:spPr>
          <a:xfrm>
            <a:off y="1200150" x="457200"/>
            <a:ext cy="3725699" cx="8229600"/>
          </a:xfrm>
          <a:prstGeom prst="rect">
            <a:avLst/>
          </a:prstGeom>
        </p:spPr>
        <p:txBody>
          <a:bodyPr bIns="91425" rIns="91425" lIns="91425" tIns="91425" anchor="t" anchorCtr="0">
            <a:noAutofit/>
          </a:bodyPr>
          <a:lstStyle/>
          <a:p>
            <a:pPr rtl="0" lvl="0" indent="-368300" marL="457200">
              <a:spcBef>
                <a:spcPts val="0"/>
              </a:spcBef>
              <a:buClr>
                <a:srgbClr val="000000"/>
              </a:buClr>
              <a:buSzPct val="100000"/>
              <a:buFont typeface="Arial"/>
              <a:buAutoNum type="arabicPeriod"/>
            </a:pPr>
            <a:r>
              <a:rPr sz="2200" lang="en">
                <a:solidFill>
                  <a:srgbClr val="000000"/>
                </a:solidFill>
              </a:rPr>
              <a:t>The Java API is your best friend. </a:t>
            </a:r>
            <a:r>
              <a:rPr b="1" sz="2200" lang="en">
                <a:solidFill>
                  <a:srgbClr val="000000"/>
                </a:solidFill>
              </a:rPr>
              <a:t>Google search</a:t>
            </a:r>
            <a:r>
              <a:rPr sz="2200" lang="en">
                <a:solidFill>
                  <a:srgbClr val="000000"/>
                </a:solidFill>
              </a:rPr>
              <a:t> is a good way to find documentation on classes and methods.</a:t>
            </a:r>
          </a:p>
          <a:p>
            <a:pPr rtl="0" lvl="1" indent="-368300" marL="914400">
              <a:spcBef>
                <a:spcPts val="0"/>
              </a:spcBef>
              <a:buClr>
                <a:srgbClr val="000000"/>
              </a:buClr>
              <a:buSzPct val="100000"/>
              <a:buFont typeface="Arial"/>
              <a:buAutoNum type="alphaLcPeriod"/>
            </a:pPr>
            <a:r>
              <a:rPr sz="2200" lang="en">
                <a:solidFill>
                  <a:srgbClr val="000000"/>
                </a:solidFill>
              </a:rPr>
              <a:t>Other way to get to Java API: Course webpage, click “Link” in navigation bar, and click the Java API link.</a:t>
            </a:r>
          </a:p>
          <a:p>
            <a:pPr rtl="0" lvl="0" indent="-368300" marL="457200">
              <a:spcBef>
                <a:spcPts val="0"/>
              </a:spcBef>
              <a:buClr>
                <a:srgbClr val="000000"/>
              </a:buClr>
              <a:buSzPct val="100000"/>
              <a:buFont typeface="Arial"/>
              <a:buAutoNum type="arabicPeriod"/>
            </a:pPr>
            <a:r>
              <a:rPr sz="2200" lang="en">
                <a:solidFill>
                  <a:srgbClr val="000000"/>
                </a:solidFill>
              </a:rPr>
              <a:t>Variables with a primitive type contain primitive values, those with a class type contain </a:t>
            </a:r>
            <a:r>
              <a:rPr b="1" sz="2200" lang="en">
                <a:solidFill>
                  <a:srgbClr val="000000"/>
                </a:solidFill>
              </a:rPr>
              <a:t>names (pointers to)</a:t>
            </a:r>
            <a:r>
              <a:rPr sz="2200" lang="en">
                <a:solidFill>
                  <a:srgbClr val="000000"/>
                </a:solidFill>
              </a:rPr>
              <a:t> to objects, like String@45afbc</a:t>
            </a:r>
          </a:p>
          <a:p>
            <a:pPr rtl="0" lvl="0" indent="-368300" marL="457200">
              <a:spcBef>
                <a:spcPts val="0"/>
              </a:spcBef>
              <a:buClr>
                <a:srgbClr val="000000"/>
              </a:buClr>
              <a:buSzPct val="100000"/>
              <a:buFont typeface="Arial"/>
              <a:buAutoNum type="arabicPeriod"/>
            </a:pPr>
            <a:r>
              <a:rPr sz="2200" lang="en">
                <a:solidFill>
                  <a:srgbClr val="000000"/>
                </a:solidFill>
              </a:rPr>
              <a:t>Strings are </a:t>
            </a:r>
            <a:r>
              <a:rPr b="1" sz="2200" lang="en">
                <a:solidFill>
                  <a:srgbClr val="000000"/>
                </a:solidFill>
              </a:rPr>
              <a:t>immutable</a:t>
            </a:r>
            <a:r>
              <a:rPr sz="2200" lang="en">
                <a:solidFill>
                  <a:srgbClr val="000000"/>
                </a:solidFill>
              </a:rPr>
              <a:t> objects</a:t>
            </a: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9" name="Shape 59"/>
        <p:cNvGrpSpPr/>
        <p:nvPr/>
      </p:nvGrpSpPr>
      <p:grpSpPr>
        <a:xfrm>
          <a:off y="0" x="0"/>
          <a:ext cy="0" cx="0"/>
          <a:chOff y="0" x="0"/>
          <a:chExt cy="0" cx="0"/>
        </a:xfrm>
      </p:grpSpPr>
      <p:sp>
        <p:nvSpPr>
          <p:cNvPr id="60" name="Shape 60"/>
          <p:cNvSpPr txBox="1"/>
          <p:nvPr>
            <p:ph type="title"/>
          </p:nvPr>
        </p:nvSpPr>
        <p:spPr>
          <a:xfrm>
            <a:off y="205978" x="457200"/>
            <a:ext cy="857400" cx="8229600"/>
          </a:xfrm>
          <a:prstGeom prst="rect">
            <a:avLst/>
          </a:prstGeom>
        </p:spPr>
        <p:txBody>
          <a:bodyPr bIns="91425" rIns="91425" lIns="91425" tIns="91425" anchor="b" anchorCtr="0">
            <a:noAutofit/>
          </a:bodyPr>
          <a:lstStyle/>
          <a:p>
            <a:pPr>
              <a:spcBef>
                <a:spcPts val="0"/>
              </a:spcBef>
              <a:buNone/>
            </a:pPr>
            <a:r>
              <a:rPr sz="3200" lang="en">
                <a:solidFill>
                  <a:srgbClr val="1155CC"/>
                </a:solidFill>
              </a:rPr>
              <a:t>Demo 2:</a:t>
            </a:r>
            <a:r>
              <a:rPr sz="3200" lang="en"/>
              <a:t> Using program arguments</a:t>
            </a:r>
          </a:p>
        </p:txBody>
      </p:sp>
      <p:sp>
        <p:nvSpPr>
          <p:cNvPr id="61" name="Shape 61"/>
          <p:cNvSpPr txBox="1"/>
          <p:nvPr>
            <p:ph idx="1" type="body"/>
          </p:nvPr>
        </p:nvSpPr>
        <p:spPr>
          <a:xfrm>
            <a:off y="1200150" x="457200"/>
            <a:ext cy="3725699" cx="8229600"/>
          </a:xfrm>
          <a:prstGeom prst="rect">
            <a:avLst/>
          </a:prstGeom>
        </p:spPr>
        <p:txBody>
          <a:bodyPr bIns="91425" rIns="91425" lIns="91425" tIns="91425" anchor="t" anchorCtr="0">
            <a:noAutofit/>
          </a:bodyPr>
          <a:lstStyle/>
          <a:p>
            <a:pPr rtl="0" lvl="0">
              <a:spcBef>
                <a:spcPts val="0"/>
              </a:spcBef>
              <a:buNone/>
            </a:pPr>
            <a:r>
              <a:rPr sz="2200" lang="en"/>
              <a:t>Now let’s change the program to print out a user supplied argument!</a:t>
            </a:r>
          </a:p>
          <a:p>
            <a:pPr rtl="0" lvl="0">
              <a:spcBef>
                <a:spcPts val="0"/>
              </a:spcBef>
              <a:buNone/>
            </a:pPr>
            <a:r>
              <a:t/>
            </a:r>
            <a:endParaRPr sz="2200"/>
          </a:p>
        </p:txBody>
      </p:sp>
      <p:sp>
        <p:nvSpPr>
          <p:cNvPr id="62" name="Shape 62"/>
          <p:cNvSpPr txBox="1"/>
          <p:nvPr/>
        </p:nvSpPr>
        <p:spPr>
          <a:xfrm>
            <a:off y="0" x="7004350"/>
            <a:ext cy="366000" cx="2139599"/>
          </a:xfrm>
          <a:prstGeom prst="rect">
            <a:avLst/>
          </a:prstGeom>
          <a:noFill/>
          <a:ln>
            <a:noFill/>
          </a:ln>
        </p:spPr>
        <p:txBody>
          <a:bodyPr bIns="91425" rIns="91425" lIns="91425" tIns="91425" anchor="t" anchorCtr="0">
            <a:noAutofit/>
          </a:bodyPr>
          <a:lstStyle/>
          <a:p>
            <a:pPr algn="r" rtl="0" lvl="0">
              <a:spcBef>
                <a:spcPts val="0"/>
              </a:spcBef>
              <a:buNone/>
            </a:pPr>
            <a:r>
              <a:rPr b="1" sz="1600" lang="en">
                <a:solidFill>
                  <a:srgbClr val="E08686"/>
                </a:solidFill>
              </a:rPr>
              <a:t>Main Method</a:t>
            </a:r>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6" name="Shape 66"/>
        <p:cNvGrpSpPr/>
        <p:nvPr/>
      </p:nvGrpSpPr>
      <p:grpSpPr>
        <a:xfrm>
          <a:off y="0" x="0"/>
          <a:ext cy="0" cx="0"/>
          <a:chOff y="0" x="0"/>
          <a:chExt cy="0" cx="0"/>
        </a:xfrm>
      </p:grpSpPr>
      <p:sp>
        <p:nvSpPr>
          <p:cNvPr id="67" name="Shape 67"/>
          <p:cNvSpPr txBox="1"/>
          <p:nvPr>
            <p:ph type="title"/>
          </p:nvPr>
        </p:nvSpPr>
        <p:spPr>
          <a:xfrm>
            <a:off y="205975" x="457200"/>
            <a:ext cy="835499" cx="8355600"/>
          </a:xfrm>
          <a:prstGeom prst="rect">
            <a:avLst/>
          </a:prstGeom>
        </p:spPr>
        <p:txBody>
          <a:bodyPr bIns="91425" rIns="91425" lIns="91425" tIns="91425" anchor="b" anchorCtr="0">
            <a:noAutofit/>
          </a:bodyPr>
          <a:lstStyle/>
          <a:p>
            <a:pPr>
              <a:spcBef>
                <a:spcPts val="0"/>
              </a:spcBef>
              <a:buNone/>
            </a:pPr>
            <a:r>
              <a:rPr sz="3200" lang="en">
                <a:solidFill>
                  <a:srgbClr val="1155CC"/>
                </a:solidFill>
              </a:rPr>
              <a:t>Demo 2:</a:t>
            </a:r>
            <a:r>
              <a:rPr sz="3200" lang="en"/>
              <a:t> Inputting program arguments</a:t>
            </a:r>
          </a:p>
        </p:txBody>
      </p:sp>
      <p:sp>
        <p:nvSpPr>
          <p:cNvPr id="68" name="Shape 68"/>
          <p:cNvSpPr txBox="1"/>
          <p:nvPr>
            <p:ph idx="1" type="body"/>
          </p:nvPr>
        </p:nvSpPr>
        <p:spPr>
          <a:xfrm>
            <a:off y="1200150" x="457200"/>
            <a:ext cy="3725699" cx="8229600"/>
          </a:xfrm>
          <a:prstGeom prst="rect">
            <a:avLst/>
          </a:prstGeom>
        </p:spPr>
        <p:txBody>
          <a:bodyPr bIns="91425" rIns="91425" lIns="91425" tIns="91425" anchor="t" anchorCtr="0">
            <a:noAutofit/>
          </a:bodyPr>
          <a:lstStyle/>
          <a:p>
            <a:pPr rtl="0" lvl="0">
              <a:spcBef>
                <a:spcPts val="0"/>
              </a:spcBef>
              <a:buNone/>
            </a:pPr>
            <a:r>
              <a:rPr sz="2200" lang="en"/>
              <a:t>Now we’ll tell Eclipse what arguments to use</a:t>
            </a:r>
          </a:p>
          <a:p>
            <a:pPr rtl="0" lvl="0" indent="-368300" marL="457200">
              <a:spcBef>
                <a:spcPts val="0"/>
              </a:spcBef>
              <a:buClr>
                <a:schemeClr val="dk1"/>
              </a:buClr>
              <a:buSzPct val="100000"/>
              <a:buFont typeface="Arial"/>
              <a:buChar char="●"/>
            </a:pPr>
            <a:r>
              <a:rPr sz="2200" lang="en"/>
              <a:t>Run -&gt; Run Configurations</a:t>
            </a:r>
          </a:p>
          <a:p>
            <a:pPr rtl="0" lvl="0" indent="-368300" marL="457200">
              <a:spcBef>
                <a:spcPts val="0"/>
              </a:spcBef>
              <a:buClr>
                <a:schemeClr val="dk1"/>
              </a:buClr>
              <a:buSzPct val="100000"/>
              <a:buFont typeface="Arial"/>
              <a:buChar char="●"/>
            </a:pPr>
            <a:r>
              <a:rPr sz="2200" lang="en"/>
              <a:t>Click “Arguments” tab</a:t>
            </a:r>
          </a:p>
          <a:p>
            <a:pPr rtl="0" lvl="0" indent="-368300" marL="457200">
              <a:spcBef>
                <a:spcPts val="0"/>
              </a:spcBef>
              <a:buClr>
                <a:schemeClr val="dk1"/>
              </a:buClr>
              <a:buSzPct val="100000"/>
              <a:buFont typeface="Arial"/>
              <a:buChar char="●"/>
            </a:pPr>
            <a:r>
              <a:rPr sz="2200" lang="en"/>
              <a:t>Enter arguments, and hit “Apply”</a:t>
            </a:r>
          </a:p>
        </p:txBody>
      </p:sp>
      <p:sp>
        <p:nvSpPr>
          <p:cNvPr id="69" name="Shape 69"/>
          <p:cNvSpPr txBox="1"/>
          <p:nvPr/>
        </p:nvSpPr>
        <p:spPr>
          <a:xfrm>
            <a:off y="0" x="7004350"/>
            <a:ext cy="366000" cx="2139599"/>
          </a:xfrm>
          <a:prstGeom prst="rect">
            <a:avLst/>
          </a:prstGeom>
          <a:noFill/>
          <a:ln>
            <a:noFill/>
          </a:ln>
        </p:spPr>
        <p:txBody>
          <a:bodyPr bIns="91425" rIns="91425" lIns="91425" tIns="91425" anchor="t" anchorCtr="0">
            <a:noAutofit/>
          </a:bodyPr>
          <a:lstStyle/>
          <a:p>
            <a:pPr algn="r" rtl="0" lvl="0">
              <a:spcBef>
                <a:spcPts val="0"/>
              </a:spcBef>
              <a:buNone/>
            </a:pPr>
            <a:r>
              <a:rPr b="1" sz="1600" lang="en">
                <a:solidFill>
                  <a:srgbClr val="E08686"/>
                </a:solidFill>
              </a:rPr>
              <a:t>Main Method</a:t>
            </a:r>
          </a:p>
        </p:txBody>
      </p:sp>
      <p:pic>
        <p:nvPicPr>
          <p:cNvPr id="70" name="Shape 70"/>
          <p:cNvPicPr preferRelativeResize="0"/>
          <p:nvPr/>
        </p:nvPicPr>
        <p:blipFill>
          <a:blip r:embed="rId3">
            <a:alphaModFix/>
          </a:blip>
          <a:stretch>
            <a:fillRect/>
          </a:stretch>
        </p:blipFill>
        <p:spPr>
          <a:xfrm>
            <a:off y="2822975" x="983600"/>
            <a:ext cy="2102875" cx="6020750"/>
          </a:xfrm>
          <a:prstGeom prst="rect">
            <a:avLst/>
          </a:prstGeom>
          <a:noFill/>
          <a:ln>
            <a:noFill/>
          </a:ln>
        </p:spPr>
      </p:pic>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4" name="Shape 74"/>
        <p:cNvGrpSpPr/>
        <p:nvPr/>
      </p:nvGrpSpPr>
      <p:grpSpPr>
        <a:xfrm>
          <a:off y="0" x="0"/>
          <a:ext cy="0" cx="0"/>
          <a:chOff y="0" x="0"/>
          <a:chExt cy="0" cx="0"/>
        </a:xfrm>
      </p:grpSpPr>
      <p:sp>
        <p:nvSpPr>
          <p:cNvPr id="75" name="Shape 75"/>
          <p:cNvSpPr txBox="1"/>
          <p:nvPr>
            <p:ph type="title"/>
          </p:nvPr>
        </p:nvSpPr>
        <p:spPr>
          <a:xfrm>
            <a:off y="205978" x="457200"/>
            <a:ext cy="857400" cx="8229600"/>
          </a:xfrm>
          <a:prstGeom prst="rect">
            <a:avLst/>
          </a:prstGeom>
        </p:spPr>
        <p:txBody>
          <a:bodyPr bIns="91425" rIns="91425" lIns="91425" tIns="91425" anchor="b" anchorCtr="0">
            <a:noAutofit/>
          </a:bodyPr>
          <a:lstStyle/>
          <a:p>
            <a:pPr>
              <a:spcBef>
                <a:spcPts val="0"/>
              </a:spcBef>
              <a:buNone/>
            </a:pPr>
            <a:r>
              <a:rPr sz="3200" lang="en">
                <a:solidFill>
                  <a:srgbClr val="1155CC"/>
                </a:solidFill>
              </a:rPr>
              <a:t>Exercise 1:</a:t>
            </a:r>
            <a:r>
              <a:rPr sz="3200" lang="en"/>
              <a:t> Using program arguments</a:t>
            </a:r>
          </a:p>
        </p:txBody>
      </p:sp>
      <p:sp>
        <p:nvSpPr>
          <p:cNvPr id="76" name="Shape 76"/>
          <p:cNvSpPr txBox="1"/>
          <p:nvPr>
            <p:ph idx="1" type="body"/>
          </p:nvPr>
        </p:nvSpPr>
        <p:spPr>
          <a:xfrm>
            <a:off y="1200150" x="457200"/>
            <a:ext cy="3725699" cx="8229600"/>
          </a:xfrm>
          <a:prstGeom prst="rect">
            <a:avLst/>
          </a:prstGeom>
        </p:spPr>
        <p:txBody>
          <a:bodyPr bIns="91425" rIns="91425" lIns="91425" tIns="91425" anchor="t" anchorCtr="0">
            <a:noAutofit/>
          </a:bodyPr>
          <a:lstStyle/>
          <a:p>
            <a:pPr rtl="0">
              <a:spcBef>
                <a:spcPts val="0"/>
              </a:spcBef>
              <a:buNone/>
            </a:pPr>
            <a:r>
              <a:rPr sz="2200" lang="en"/>
              <a:t>Write a program that prints whether a point is inside a circle. The program should receive 5 arguments in this order:</a:t>
            </a:r>
          </a:p>
          <a:p>
            <a:pPr rtl="0" lvl="0" indent="-342900" marL="457200">
              <a:spcBef>
                <a:spcPts val="0"/>
              </a:spcBef>
              <a:buClr>
                <a:schemeClr val="dk1"/>
              </a:buClr>
              <a:buSzPct val="100000"/>
              <a:buFont typeface="Arial"/>
              <a:buAutoNum type="arabicPeriod"/>
            </a:pPr>
            <a:r>
              <a:rPr sz="1800" lang="en"/>
              <a:t>x coordinate of the point</a:t>
            </a:r>
          </a:p>
          <a:p>
            <a:pPr rtl="0" lvl="0" indent="-342900" marL="457200">
              <a:spcBef>
                <a:spcPts val="0"/>
              </a:spcBef>
              <a:buClr>
                <a:schemeClr val="dk1"/>
              </a:buClr>
              <a:buSzPct val="100000"/>
              <a:buFont typeface="Arial"/>
              <a:buAutoNum type="arabicPeriod"/>
            </a:pPr>
            <a:r>
              <a:rPr sz="1800" lang="en"/>
              <a:t>y coordinate of the point</a:t>
            </a:r>
          </a:p>
          <a:p>
            <a:pPr rtl="0" lvl="0" indent="-342900" marL="457200">
              <a:spcBef>
                <a:spcPts val="0"/>
              </a:spcBef>
              <a:buClr>
                <a:schemeClr val="dk1"/>
              </a:buClr>
              <a:buSzPct val="100000"/>
              <a:buFont typeface="Arial"/>
              <a:buAutoNum type="arabicPeriod"/>
            </a:pPr>
            <a:r>
              <a:rPr sz="1800" lang="en"/>
              <a:t>x coordinate of the circle’s origin</a:t>
            </a:r>
          </a:p>
          <a:p>
            <a:pPr rtl="0" lvl="0" indent="-342900" marL="457200">
              <a:spcBef>
                <a:spcPts val="0"/>
              </a:spcBef>
              <a:buClr>
                <a:schemeClr val="dk1"/>
              </a:buClr>
              <a:buSzPct val="100000"/>
              <a:buFont typeface="Arial"/>
              <a:buAutoNum type="arabicPeriod"/>
            </a:pPr>
            <a:r>
              <a:rPr sz="1800" lang="en"/>
              <a:t>y coordinate of the circle’s origin</a:t>
            </a:r>
          </a:p>
          <a:p>
            <a:pPr rtl="0" lvl="0" indent="-342900" marL="457200">
              <a:spcBef>
                <a:spcPts val="0"/>
              </a:spcBef>
              <a:buClr>
                <a:schemeClr val="dk1"/>
              </a:buClr>
              <a:buSzPct val="100000"/>
              <a:buFont typeface="Arial"/>
              <a:buAutoNum type="arabicPeriod"/>
            </a:pPr>
            <a:r>
              <a:rPr sz="1800" lang="en"/>
              <a:t>radius of the circle</a:t>
            </a:r>
          </a:p>
          <a:p>
            <a:pPr rtl="0" lvl="0">
              <a:spcBef>
                <a:spcPts val="0"/>
              </a:spcBef>
              <a:buNone/>
            </a:pPr>
            <a:r>
              <a:rPr sz="2200" lang="en"/>
              <a:t>Hints:</a:t>
            </a:r>
          </a:p>
          <a:p>
            <a:pPr rtl="0" lvl="0" indent="-368300" marL="457200">
              <a:spcBef>
                <a:spcPts val="0"/>
              </a:spcBef>
              <a:buClr>
                <a:schemeClr val="dk1"/>
              </a:buClr>
              <a:buSzPct val="100000"/>
              <a:buFont typeface="Arial"/>
              <a:buChar char="●"/>
            </a:pPr>
            <a:r>
              <a:rPr sz="2200" lang="en"/>
              <a:t>Java arrays are 0-indexed</a:t>
            </a:r>
          </a:p>
          <a:p>
            <a:pPr rtl="0" lvl="0" indent="-368300" marL="457200">
              <a:spcBef>
                <a:spcPts val="0"/>
              </a:spcBef>
              <a:buClr>
                <a:schemeClr val="dk1"/>
              </a:buClr>
              <a:buSzPct val="100000"/>
              <a:buFont typeface="Arial"/>
              <a:buChar char="●"/>
            </a:pPr>
            <a:r>
              <a:rPr b="1" sz="2200" lang="en">
                <a:solidFill>
                  <a:srgbClr val="1155CC"/>
                </a:solidFill>
                <a:latin typeface="Courier New"/>
                <a:ea typeface="Courier New"/>
                <a:cs typeface="Courier New"/>
                <a:sym typeface="Courier New"/>
              </a:rPr>
              <a:t>Double.parseDouble(str)</a:t>
            </a:r>
            <a:r>
              <a:rPr sz="2200" lang="en"/>
              <a:t> returns </a:t>
            </a:r>
            <a:r>
              <a:rPr b="1" sz="2200" lang="en">
                <a:solidFill>
                  <a:srgbClr val="1155CC"/>
                </a:solidFill>
                <a:latin typeface="Courier New"/>
                <a:ea typeface="Courier New"/>
                <a:cs typeface="Courier New"/>
                <a:sym typeface="Courier New"/>
              </a:rPr>
              <a:t>str</a:t>
            </a:r>
            <a:r>
              <a:rPr sz="2200" lang="en"/>
              <a:t> as a </a:t>
            </a:r>
            <a:r>
              <a:rPr b="1" sz="2200" lang="en">
                <a:solidFill>
                  <a:srgbClr val="1155CC"/>
                </a:solidFill>
                <a:latin typeface="Courier New"/>
                <a:ea typeface="Courier New"/>
                <a:cs typeface="Courier New"/>
                <a:sym typeface="Courier New"/>
              </a:rPr>
              <a:t>double</a:t>
            </a:r>
          </a:p>
          <a:p>
            <a:pPr rtl="0" lvl="0" indent="-368300" marL="457200">
              <a:spcBef>
                <a:spcPts val="0"/>
              </a:spcBef>
              <a:buClr>
                <a:schemeClr val="dk1"/>
              </a:buClr>
              <a:buSzPct val="100000"/>
              <a:buFont typeface="Arial"/>
              <a:buChar char="●"/>
            </a:pPr>
            <a:r>
              <a:rPr b="1" sz="2200" lang="en">
                <a:solidFill>
                  <a:srgbClr val="1155CC"/>
                </a:solidFill>
                <a:latin typeface="Courier New"/>
                <a:ea typeface="Courier New"/>
                <a:cs typeface="Courier New"/>
                <a:sym typeface="Courier New"/>
              </a:rPr>
              <a:t>Math.sqrt(d)</a:t>
            </a:r>
            <a:r>
              <a:rPr sz="2200" lang="en"/>
              <a:t>s returns the square root of </a:t>
            </a:r>
            <a:r>
              <a:rPr b="1" sz="2200" lang="en">
                <a:solidFill>
                  <a:srgbClr val="1155CC"/>
                </a:solidFill>
                <a:latin typeface="Courier New"/>
                <a:ea typeface="Courier New"/>
                <a:cs typeface="Courier New"/>
                <a:sym typeface="Courier New"/>
              </a:rPr>
              <a:t>d</a:t>
            </a:r>
          </a:p>
        </p:txBody>
      </p:sp>
      <p:sp>
        <p:nvSpPr>
          <p:cNvPr id="77" name="Shape 77"/>
          <p:cNvSpPr txBox="1"/>
          <p:nvPr/>
        </p:nvSpPr>
        <p:spPr>
          <a:xfrm>
            <a:off y="0" x="7004350"/>
            <a:ext cy="366000" cx="2139599"/>
          </a:xfrm>
          <a:prstGeom prst="rect">
            <a:avLst/>
          </a:prstGeom>
          <a:noFill/>
          <a:ln>
            <a:noFill/>
          </a:ln>
        </p:spPr>
        <p:txBody>
          <a:bodyPr bIns="91425" rIns="91425" lIns="91425" tIns="91425" anchor="t" anchorCtr="0">
            <a:noAutofit/>
          </a:bodyPr>
          <a:lstStyle/>
          <a:p>
            <a:pPr algn="r" rtl="0" lvl="0">
              <a:spcBef>
                <a:spcPts val="0"/>
              </a:spcBef>
              <a:buNone/>
            </a:pPr>
            <a:r>
              <a:rPr b="1" sz="1600" lang="en">
                <a:solidFill>
                  <a:srgbClr val="E08686"/>
                </a:solidFill>
              </a:rPr>
              <a:t>Main Method</a:t>
            </a:r>
          </a:p>
        </p:txBody>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1" name="Shape 81"/>
        <p:cNvGrpSpPr/>
        <p:nvPr/>
      </p:nvGrpSpPr>
      <p:grpSpPr>
        <a:xfrm>
          <a:off y="0" x="0"/>
          <a:ext cy="0" cx="0"/>
          <a:chOff y="0" x="0"/>
          <a:chExt cy="0" cx="0"/>
        </a:xfrm>
      </p:grpSpPr>
      <p:sp>
        <p:nvSpPr>
          <p:cNvPr id="82" name="Shape 82"/>
          <p:cNvSpPr txBox="1"/>
          <p:nvPr>
            <p:ph type="ctrTitle"/>
          </p:nvPr>
        </p:nvSpPr>
        <p:spPr>
          <a:xfrm>
            <a:off y="2159857" x="457200"/>
            <a:ext cy="823799" cx="8229600"/>
          </a:xfrm>
          <a:prstGeom prst="rect">
            <a:avLst/>
          </a:prstGeom>
          <a:noFill/>
          <a:ln>
            <a:noFill/>
          </a:ln>
        </p:spPr>
        <p:txBody>
          <a:bodyPr bIns="91425" rIns="91425" lIns="91425" tIns="91425" anchor="b" anchorCtr="0">
            <a:noAutofit/>
          </a:bodyPr>
          <a:lstStyle/>
          <a:p>
            <a:pPr algn="ctr" rtl="0" lvl="0">
              <a:spcBef>
                <a:spcPts val="0"/>
              </a:spcBef>
              <a:buNone/>
            </a:pPr>
            <a:r>
              <a:rPr sz="4800" lang="en"/>
              <a:t>Java API &amp; Packages</a:t>
            </a:r>
          </a:p>
        </p:txBody>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6" name="Shape 86"/>
        <p:cNvGrpSpPr/>
        <p:nvPr/>
      </p:nvGrpSpPr>
      <p:grpSpPr>
        <a:xfrm>
          <a:off y="0" x="0"/>
          <a:ext cy="0" cx="0"/>
          <a:chOff y="0" x="0"/>
          <a:chExt cy="0" cx="0"/>
        </a:xfrm>
      </p:grpSpPr>
      <p:sp>
        <p:nvSpPr>
          <p:cNvPr id="87" name="Shape 87"/>
          <p:cNvSpPr txBox="1"/>
          <p:nvPr>
            <p:ph type="title"/>
          </p:nvPr>
        </p:nvSpPr>
        <p:spPr>
          <a:xfrm>
            <a:off y="205978" x="457200"/>
            <a:ext cy="857400" cx="8229600"/>
          </a:xfrm>
          <a:prstGeom prst="rect">
            <a:avLst/>
          </a:prstGeom>
        </p:spPr>
        <p:txBody>
          <a:bodyPr bIns="91425" rIns="91425" lIns="91425" tIns="91425" anchor="b" anchorCtr="0">
            <a:noAutofit/>
          </a:bodyPr>
          <a:lstStyle/>
          <a:p>
            <a:pPr>
              <a:spcBef>
                <a:spcPts val="0"/>
              </a:spcBef>
              <a:buNone/>
            </a:pPr>
            <a:r>
              <a:rPr sz="3200" lang="en"/>
              <a:t>Java API </a:t>
            </a:r>
            <a:r>
              <a:rPr sz="2200" lang="en"/>
              <a:t>(Application Programming Interface)</a:t>
            </a:r>
          </a:p>
        </p:txBody>
      </p:sp>
      <p:sp>
        <p:nvSpPr>
          <p:cNvPr id="88" name="Shape 88"/>
          <p:cNvSpPr txBox="1"/>
          <p:nvPr>
            <p:ph idx="1" type="body"/>
          </p:nvPr>
        </p:nvSpPr>
        <p:spPr>
          <a:xfrm>
            <a:off y="1200150" x="457200"/>
            <a:ext cy="3725699" cx="8229600"/>
          </a:xfrm>
          <a:prstGeom prst="rect">
            <a:avLst/>
          </a:prstGeom>
        </p:spPr>
        <p:txBody>
          <a:bodyPr bIns="91425" rIns="91425" lIns="91425" tIns="91425" anchor="t" anchorCtr="0">
            <a:noAutofit/>
          </a:bodyPr>
          <a:lstStyle/>
          <a:p>
            <a:pPr rtl="0" lvl="0" indent="-368300" marL="457200">
              <a:spcBef>
                <a:spcPts val="0"/>
              </a:spcBef>
              <a:buClr>
                <a:schemeClr val="dk1"/>
              </a:buClr>
              <a:buSzPct val="100000"/>
              <a:buFont typeface="Arial"/>
              <a:buChar char="●"/>
            </a:pPr>
            <a:r>
              <a:rPr sz="2200" lang="en"/>
              <a:t>Java provides a number of useful classes and interfaces</a:t>
            </a:r>
          </a:p>
          <a:p>
            <a:pPr rtl="0" lvl="0" indent="-368300" marL="457200">
              <a:spcBef>
                <a:spcPts val="0"/>
              </a:spcBef>
              <a:buClr>
                <a:schemeClr val="dk1"/>
              </a:buClr>
              <a:buSzPct val="100000"/>
              <a:buFont typeface="Arial"/>
              <a:buChar char="●"/>
            </a:pPr>
            <a:r>
              <a:rPr sz="2200" lang="en"/>
              <a:t>The Java API documents how to use these classes. Each API page contains:</a:t>
            </a:r>
          </a:p>
          <a:p>
            <a:pPr rtl="0" lvl="1" indent="-368300" marL="914400">
              <a:spcBef>
                <a:spcPts val="0"/>
              </a:spcBef>
              <a:buClr>
                <a:schemeClr val="dk1"/>
              </a:buClr>
              <a:buSzPct val="100000"/>
              <a:buFont typeface="Courier New"/>
              <a:buChar char="o"/>
            </a:pPr>
            <a:r>
              <a:rPr sz="2200" lang="en"/>
              <a:t>class/interface hierarchy</a:t>
            </a:r>
          </a:p>
          <a:p>
            <a:pPr rtl="0" lvl="1" indent="-368300" marL="914400">
              <a:spcBef>
                <a:spcPts val="0"/>
              </a:spcBef>
              <a:buClr>
                <a:schemeClr val="dk1"/>
              </a:buClr>
              <a:buSzPct val="100000"/>
              <a:buFont typeface="Courier New"/>
              <a:buChar char="o"/>
            </a:pPr>
            <a:r>
              <a:rPr b="1" sz="2200" lang="en"/>
              <a:t>overview</a:t>
            </a:r>
          </a:p>
          <a:p>
            <a:pPr rtl="0" lvl="1" indent="-368300" marL="914400">
              <a:spcBef>
                <a:spcPts val="0"/>
              </a:spcBef>
              <a:buClr>
                <a:schemeClr val="dk1"/>
              </a:buClr>
              <a:buSzPct val="100000"/>
              <a:buFont typeface="Courier New"/>
              <a:buChar char="o"/>
            </a:pPr>
            <a:r>
              <a:rPr b="1" sz="2200" lang="en"/>
              <a:t>methods</a:t>
            </a:r>
          </a:p>
          <a:p>
            <a:pPr rtl="0" lvl="1" indent="-368300" marL="914400">
              <a:spcBef>
                <a:spcPts val="0"/>
              </a:spcBef>
              <a:buClr>
                <a:schemeClr val="dk1"/>
              </a:buClr>
              <a:buSzPct val="100000"/>
              <a:buFont typeface="Courier New"/>
              <a:buChar char="o"/>
            </a:pPr>
            <a:r>
              <a:rPr sz="2200" lang="en"/>
              <a:t>fields</a:t>
            </a:r>
          </a:p>
          <a:p>
            <a:pPr rtl="0" lvl="1" indent="-368300" marL="914400">
              <a:spcBef>
                <a:spcPts val="0"/>
              </a:spcBef>
              <a:buClr>
                <a:schemeClr val="dk1"/>
              </a:buClr>
              <a:buSzPct val="100000"/>
              <a:buFont typeface="Courier New"/>
              <a:buChar char="o"/>
            </a:pPr>
            <a:r>
              <a:rPr sz="2200" lang="en"/>
              <a:t>constructors</a:t>
            </a:r>
          </a:p>
          <a:p>
            <a:pPr rtl="0" lvl="0" indent="-368300" marL="457200">
              <a:spcBef>
                <a:spcPts val="0"/>
              </a:spcBef>
              <a:buClr>
                <a:schemeClr val="dk1"/>
              </a:buClr>
              <a:buSzPct val="100000"/>
              <a:buFont typeface="Arial"/>
              <a:buChar char="●"/>
            </a:pPr>
            <a:r>
              <a:rPr u="sng" sz="2200" lang="en">
                <a:solidFill>
                  <a:schemeClr val="hlink"/>
                </a:solidFill>
                <a:hlinkClick r:id="rId3"/>
              </a:rPr>
              <a:t>http://docs.oracle.com/javase/7/docs/api/index.html</a:t>
            </a:r>
          </a:p>
          <a:p>
            <a:pPr rtl="0" lvl="1" indent="-368300" marL="914400">
              <a:spcBef>
                <a:spcPts val="0"/>
              </a:spcBef>
              <a:buClr>
                <a:schemeClr val="dk1"/>
              </a:buClr>
              <a:buSzPct val="100000"/>
              <a:buFont typeface="Courier New"/>
              <a:buChar char="o"/>
            </a:pPr>
            <a:r>
              <a:rPr sz="2200" lang="en"/>
              <a:t>Also available on course website. Click the “Links” tab</a:t>
            </a:r>
          </a:p>
        </p:txBody>
      </p:sp>
      <p:sp>
        <p:nvSpPr>
          <p:cNvPr id="89" name="Shape 89"/>
          <p:cNvSpPr txBox="1"/>
          <p:nvPr/>
        </p:nvSpPr>
        <p:spPr>
          <a:xfrm>
            <a:off y="0" x="6471200"/>
            <a:ext cy="366000" cx="2672700"/>
          </a:xfrm>
          <a:prstGeom prst="rect">
            <a:avLst/>
          </a:prstGeom>
          <a:noFill/>
          <a:ln>
            <a:noFill/>
          </a:ln>
        </p:spPr>
        <p:txBody>
          <a:bodyPr bIns="91425" rIns="91425" lIns="91425" tIns="91425" anchor="t" anchorCtr="0">
            <a:noAutofit/>
          </a:bodyPr>
          <a:lstStyle/>
          <a:p>
            <a:pPr algn="r" rtl="0" lvl="0">
              <a:spcBef>
                <a:spcPts val="0"/>
              </a:spcBef>
              <a:buNone/>
            </a:pPr>
            <a:r>
              <a:rPr b="1" sz="1600" lang="en">
                <a:solidFill>
                  <a:srgbClr val="E08686"/>
                </a:solidFill>
              </a:rPr>
              <a:t>Java API &amp; Packages</a:t>
            </a:r>
          </a:p>
        </p:txBody>
      </p:sp>
      <p:grpSp>
        <p:nvGrpSpPr>
          <p:cNvPr id="90" name="Shape 90"/>
          <p:cNvGrpSpPr/>
          <p:nvPr/>
        </p:nvGrpSpPr>
        <p:grpSpPr>
          <a:xfrm>
            <a:off y="3523475" x="2263050"/>
            <a:ext cy="385800" cx="3685199"/>
            <a:chOff y="3523475" x="2263050"/>
            <a:chExt cy="385800" cx="3685199"/>
          </a:xfrm>
        </p:grpSpPr>
        <p:cxnSp>
          <p:nvCxnSpPr>
            <p:cNvPr id="91" name="Shape 91"/>
            <p:cNvCxnSpPr>
              <a:stCxn id="92" idx="1"/>
            </p:cNvCxnSpPr>
            <p:nvPr/>
          </p:nvCxnSpPr>
          <p:spPr>
            <a:xfrm rot="10800000">
              <a:off y="3523475" x="2263050"/>
              <a:ext cy="183000" cx="1949400"/>
            </a:xfrm>
            <a:prstGeom prst="straightConnector1">
              <a:avLst/>
            </a:prstGeom>
            <a:noFill/>
            <a:ln w="38100" cap="flat">
              <a:solidFill>
                <a:srgbClr val="FF0000"/>
              </a:solidFill>
              <a:prstDash val="solid"/>
              <a:round/>
              <a:headEnd w="lg" len="lg" type="none"/>
              <a:tailEnd w="lg" len="lg" type="triangle"/>
            </a:ln>
          </p:spPr>
        </p:cxnSp>
        <p:cxnSp>
          <p:nvCxnSpPr>
            <p:cNvPr id="93" name="Shape 93"/>
            <p:cNvCxnSpPr>
              <a:stCxn id="92" idx="1"/>
            </p:cNvCxnSpPr>
            <p:nvPr/>
          </p:nvCxnSpPr>
          <p:spPr>
            <a:xfrm flipH="1">
              <a:off y="3706475" x="2995950"/>
              <a:ext cy="202800" cx="1216500"/>
            </a:xfrm>
            <a:prstGeom prst="straightConnector1">
              <a:avLst/>
            </a:prstGeom>
            <a:noFill/>
            <a:ln w="38100" cap="flat">
              <a:solidFill>
                <a:srgbClr val="FF0000"/>
              </a:solidFill>
              <a:prstDash val="solid"/>
              <a:round/>
              <a:headEnd w="lg" len="lg" type="none"/>
              <a:tailEnd w="lg" len="lg" type="triangle"/>
            </a:ln>
          </p:spPr>
        </p:cxnSp>
        <p:sp>
          <p:nvSpPr>
            <p:cNvPr id="92" name="Shape 92"/>
            <p:cNvSpPr txBox="1"/>
            <p:nvPr/>
          </p:nvSpPr>
          <p:spPr>
            <a:xfrm>
              <a:off y="3523475" x="4212450"/>
              <a:ext cy="366000" cx="1735799"/>
            </a:xfrm>
            <a:prstGeom prst="rect">
              <a:avLst/>
            </a:prstGeom>
            <a:noFill/>
            <a:ln w="19050" cap="flat">
              <a:solidFill>
                <a:srgbClr val="000000"/>
              </a:solidFill>
              <a:prstDash val="solid"/>
              <a:round/>
              <a:headEnd w="med" len="med" type="none"/>
              <a:tailEnd w="med" len="med" type="none"/>
            </a:ln>
          </p:spPr>
          <p:txBody>
            <a:bodyPr bIns="91425" rIns="91425" lIns="91425" tIns="91425" anchor="t" anchorCtr="0">
              <a:noAutofit/>
            </a:bodyPr>
            <a:lstStyle/>
            <a:p>
              <a:pPr>
                <a:spcBef>
                  <a:spcPts val="0"/>
                </a:spcBef>
                <a:buNone/>
              </a:pPr>
              <a:r>
                <a:rPr sz="1600" lang="en"/>
                <a:t>not for interfaces</a:t>
              </a:r>
            </a:p>
          </p:txBody>
        </p:sp>
      </p:grpSp>
      <p:grpSp>
        <p:nvGrpSpPr>
          <p:cNvPr id="94" name="Shape 94"/>
          <p:cNvGrpSpPr/>
          <p:nvPr/>
        </p:nvGrpSpPr>
        <p:grpSpPr>
          <a:xfrm>
            <a:off y="2869237" x="2738949"/>
            <a:ext cy="387524" cx="2775600"/>
            <a:chOff y="3214850" x="2149299"/>
            <a:chExt cy="387524" cx="2775600"/>
          </a:xfrm>
        </p:grpSpPr>
        <p:cxnSp>
          <p:nvCxnSpPr>
            <p:cNvPr id="95" name="Shape 95"/>
            <p:cNvCxnSpPr/>
            <p:nvPr/>
          </p:nvCxnSpPr>
          <p:spPr>
            <a:xfrm rot="10800000">
              <a:off y="3216650" x="2187700"/>
              <a:ext cy="229499" cx="1425599"/>
            </a:xfrm>
            <a:prstGeom prst="straightConnector1">
              <a:avLst/>
            </a:prstGeom>
            <a:noFill/>
            <a:ln w="38100" cap="flat">
              <a:solidFill>
                <a:srgbClr val="FF0000"/>
              </a:solidFill>
              <a:prstDash val="solid"/>
              <a:round/>
              <a:headEnd w="lg" len="lg" type="none"/>
              <a:tailEnd w="lg" len="lg" type="triangle"/>
            </a:ln>
          </p:spPr>
        </p:cxnSp>
        <p:cxnSp>
          <p:nvCxnSpPr>
            <p:cNvPr id="96" name="Shape 96"/>
            <p:cNvCxnSpPr/>
            <p:nvPr/>
          </p:nvCxnSpPr>
          <p:spPr>
            <a:xfrm flipH="1">
              <a:off y="3471875" x="2149299"/>
              <a:ext cy="130499" cx="1464000"/>
            </a:xfrm>
            <a:prstGeom prst="straightConnector1">
              <a:avLst/>
            </a:prstGeom>
            <a:noFill/>
            <a:ln w="38100" cap="flat">
              <a:solidFill>
                <a:srgbClr val="FF0000"/>
              </a:solidFill>
              <a:prstDash val="solid"/>
              <a:round/>
              <a:headEnd w="lg" len="lg" type="none"/>
              <a:tailEnd w="lg" len="lg" type="triangle"/>
            </a:ln>
          </p:spPr>
        </p:cxnSp>
        <p:sp>
          <p:nvSpPr>
            <p:cNvPr id="97" name="Shape 97"/>
            <p:cNvSpPr txBox="1"/>
            <p:nvPr/>
          </p:nvSpPr>
          <p:spPr>
            <a:xfrm>
              <a:off y="3214850" x="3613300"/>
              <a:ext cy="366000" cx="1311600"/>
            </a:xfrm>
            <a:prstGeom prst="rect">
              <a:avLst/>
            </a:prstGeom>
            <a:noFill/>
            <a:ln w="19050" cap="flat">
              <a:solidFill>
                <a:srgbClr val="000000"/>
              </a:solidFill>
              <a:prstDash val="solid"/>
              <a:round/>
              <a:headEnd w="med" len="med" type="none"/>
              <a:tailEnd w="med" len="med" type="none"/>
            </a:ln>
          </p:spPr>
          <p:txBody>
            <a:bodyPr bIns="91425" rIns="91425" lIns="91425" tIns="91425" anchor="t" anchorCtr="0">
              <a:noAutofit/>
            </a:bodyPr>
            <a:lstStyle/>
            <a:p>
              <a:pPr rtl="0" lvl="0">
                <a:spcBef>
                  <a:spcPts val="0"/>
                </a:spcBef>
                <a:buNone/>
              </a:pPr>
              <a:r>
                <a:rPr sz="1600" lang="en"/>
                <a:t>most useful</a:t>
              </a:r>
            </a:p>
          </p:txBody>
        </p:sp>
      </p:gr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1" name="Shape 101"/>
        <p:cNvGrpSpPr/>
        <p:nvPr/>
      </p:nvGrpSpPr>
      <p:grpSpPr>
        <a:xfrm>
          <a:off y="0" x="0"/>
          <a:ext cy="0" cx="0"/>
          <a:chOff y="0" x="0"/>
          <a:chExt cy="0" cx="0"/>
        </a:xfrm>
      </p:grpSpPr>
      <p:sp>
        <p:nvSpPr>
          <p:cNvPr id="102" name="Shape 102"/>
          <p:cNvSpPr txBox="1"/>
          <p:nvPr>
            <p:ph type="title"/>
          </p:nvPr>
        </p:nvSpPr>
        <p:spPr>
          <a:xfrm>
            <a:off y="205978" x="457200"/>
            <a:ext cy="857400" cx="8229600"/>
          </a:xfrm>
          <a:prstGeom prst="rect">
            <a:avLst/>
          </a:prstGeom>
        </p:spPr>
        <p:txBody>
          <a:bodyPr bIns="91425" rIns="91425" lIns="91425" tIns="91425" anchor="b" anchorCtr="0">
            <a:noAutofit/>
          </a:bodyPr>
          <a:lstStyle/>
          <a:p>
            <a:pPr lvl="0">
              <a:spcBef>
                <a:spcPts val="0"/>
              </a:spcBef>
              <a:buNone/>
            </a:pPr>
            <a:r>
              <a:rPr sz="3200" lang="en">
                <a:solidFill>
                  <a:srgbClr val="1155CC"/>
                </a:solidFill>
              </a:rPr>
              <a:t>Demo 3:</a:t>
            </a:r>
            <a:r>
              <a:rPr sz="3200" lang="en"/>
              <a:t> How to use Java API</a:t>
            </a:r>
          </a:p>
        </p:txBody>
      </p:sp>
      <p:sp>
        <p:nvSpPr>
          <p:cNvPr id="103" name="Shape 103"/>
          <p:cNvSpPr txBox="1"/>
          <p:nvPr>
            <p:ph idx="1" type="body"/>
          </p:nvPr>
        </p:nvSpPr>
        <p:spPr>
          <a:xfrm>
            <a:off y="1200150" x="457200"/>
            <a:ext cy="3725699" cx="8229600"/>
          </a:xfrm>
          <a:prstGeom prst="rect">
            <a:avLst/>
          </a:prstGeom>
        </p:spPr>
        <p:txBody>
          <a:bodyPr bIns="91425" rIns="91425" lIns="91425" tIns="91425" anchor="t" anchorCtr="0">
            <a:noAutofit/>
          </a:bodyPr>
          <a:lstStyle/>
          <a:p>
            <a:pPr algn="l" rtl="0" lvl="0" marR="0" indent="-368300" marL="457200">
              <a:lnSpc>
                <a:spcPct val="100000"/>
              </a:lnSpc>
              <a:spcBef>
                <a:spcPts val="600"/>
              </a:spcBef>
              <a:spcAft>
                <a:spcPts val="0"/>
              </a:spcAft>
              <a:buClr>
                <a:schemeClr val="dk1"/>
              </a:buClr>
              <a:buSzPct val="100000"/>
              <a:buFont typeface="Arial"/>
              <a:buChar char="●"/>
            </a:pPr>
            <a:r>
              <a:rPr sz="2200" lang="en"/>
              <a:t>Let’s make a program that takes a user supplied time (String) in the form of </a:t>
            </a:r>
            <a:r>
              <a:rPr sz="2200" lang="en" i="1"/>
              <a:t>hours:minutes</a:t>
            </a:r>
            <a:r>
              <a:rPr sz="2200" lang="en"/>
              <a:t> and prints out the hours and then the minutes.</a:t>
            </a:r>
          </a:p>
          <a:p>
            <a:pPr algn="l" rtl="0" lvl="0" marR="0" indent="-368300" marL="457200">
              <a:lnSpc>
                <a:spcPct val="100000"/>
              </a:lnSpc>
              <a:spcBef>
                <a:spcPts val="600"/>
              </a:spcBef>
              <a:spcAft>
                <a:spcPts val="0"/>
              </a:spcAft>
              <a:buClr>
                <a:schemeClr val="dk1"/>
              </a:buClr>
              <a:buSzPct val="100000"/>
              <a:buFont typeface="Arial"/>
              <a:buChar char="●"/>
            </a:pPr>
            <a:r>
              <a:rPr sz="2200" lang="en"/>
              <a:t>What class can help you with this?</a:t>
            </a:r>
          </a:p>
          <a:p>
            <a:pPr algn="l" rtl="0" lvl="1" marR="0" indent="-368300" marL="914400">
              <a:lnSpc>
                <a:spcPct val="100000"/>
              </a:lnSpc>
              <a:spcBef>
                <a:spcPts val="600"/>
              </a:spcBef>
              <a:spcAft>
                <a:spcPts val="0"/>
              </a:spcAft>
              <a:buClr>
                <a:schemeClr val="dk1"/>
              </a:buClr>
              <a:buSzPct val="100000"/>
              <a:buFont typeface="Courier New"/>
              <a:buChar char="o"/>
            </a:pPr>
            <a:r>
              <a:rPr sz="2200" lang="en"/>
              <a:t>Google search “Java 7 API &lt;name of class&gt;”</a:t>
            </a:r>
          </a:p>
          <a:p>
            <a:pPr algn="l" rtl="0" lvl="1" marR="0" indent="-368300" marL="914400">
              <a:lnSpc>
                <a:spcPct val="100000"/>
              </a:lnSpc>
              <a:spcBef>
                <a:spcPts val="600"/>
              </a:spcBef>
              <a:spcAft>
                <a:spcPts val="0"/>
              </a:spcAft>
              <a:buClr>
                <a:schemeClr val="dk1"/>
              </a:buClr>
              <a:buSzPct val="100000"/>
              <a:buFont typeface="Courier New"/>
              <a:buChar char="o"/>
            </a:pPr>
            <a:r>
              <a:rPr sz="2200" lang="en"/>
              <a:t>Click the </a:t>
            </a:r>
            <a:r>
              <a:rPr u="sng" sz="2200" lang="en">
                <a:solidFill>
                  <a:schemeClr val="hlink"/>
                </a:solidFill>
                <a:hlinkClick r:id="rId3"/>
              </a:rPr>
              <a:t>docs.oracle.com</a:t>
            </a:r>
            <a:r>
              <a:rPr sz="2200" lang="en"/>
              <a:t> link</a:t>
            </a:r>
          </a:p>
          <a:p>
            <a:pPr algn="l" rtl="0" lvl="1" marR="0" indent="-368300" marL="914400">
              <a:lnSpc>
                <a:spcPct val="100000"/>
              </a:lnSpc>
              <a:spcBef>
                <a:spcPts val="600"/>
              </a:spcBef>
              <a:spcAft>
                <a:spcPts val="0"/>
              </a:spcAft>
              <a:buClr>
                <a:schemeClr val="dk1"/>
              </a:buClr>
              <a:buSzPct val="100000"/>
              <a:buFont typeface="Courier New"/>
              <a:buChar char="o"/>
            </a:pPr>
            <a:r>
              <a:rPr sz="2200" lang="en"/>
              <a:t>Look for methods related to your task</a:t>
            </a:r>
          </a:p>
        </p:txBody>
      </p:sp>
      <p:sp>
        <p:nvSpPr>
          <p:cNvPr id="104" name="Shape 104"/>
          <p:cNvSpPr txBox="1"/>
          <p:nvPr/>
        </p:nvSpPr>
        <p:spPr>
          <a:xfrm>
            <a:off y="0" x="6471200"/>
            <a:ext cy="366000" cx="2672700"/>
          </a:xfrm>
          <a:prstGeom prst="rect">
            <a:avLst/>
          </a:prstGeom>
          <a:noFill/>
          <a:ln>
            <a:noFill/>
          </a:ln>
        </p:spPr>
        <p:txBody>
          <a:bodyPr bIns="91425" rIns="91425" lIns="91425" tIns="91425" anchor="t" anchorCtr="0">
            <a:noAutofit/>
          </a:bodyPr>
          <a:lstStyle/>
          <a:p>
            <a:pPr algn="r" rtl="0" lvl="0">
              <a:spcBef>
                <a:spcPts val="0"/>
              </a:spcBef>
              <a:buNone/>
            </a:pPr>
            <a:r>
              <a:rPr b="1" sz="1600" lang="en">
                <a:solidFill>
                  <a:srgbClr val="E08686"/>
                </a:solidFill>
              </a:rPr>
              <a:t>Java API &amp; Packages</a:t>
            </a:r>
          </a:p>
        </p:txBody>
      </p:sp>
    </p:spTree>
  </p:cSld>
  <p:clrMapOvr>
    <a:masterClrMapping/>
  </p:clrMapOvr>
  <p:transition spd="slow">
    <p:cut/>
  </p:transition>
</p:sld>
</file>

<file path=ppt/theme/theme1.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theme>
</file>

<file path=ppt/theme/theme3.xml><?xml version="1.0" encoding="utf-8"?>
<a:theme xmlns:a="http://schemas.openxmlformats.org/drawingml/2006/main" xmlns:r="http://schemas.openxmlformats.org/officeDocument/2006/relationships" name="swiss">
  <a:themeElements>
    <a:clrScheme name="Custom 218">
      <a:dk1>
        <a:srgbClr val="000000"/>
      </a:dk1>
      <a:lt1>
        <a:srgbClr val="FFFFFF"/>
      </a:lt1>
      <a:dk2>
        <a:srgbClr val="5B595A"/>
      </a:dk2>
      <a:lt2>
        <a:srgbClr val="CFD4D4"/>
      </a:lt2>
      <a:accent1>
        <a:srgbClr val="CC0202"/>
      </a:accent1>
      <a:accent2>
        <a:srgbClr val="228AFF"/>
      </a:accent2>
      <a:accent3>
        <a:srgbClr val="FBC82F"/>
      </a:accent3>
      <a:accent4>
        <a:srgbClr val="253E91"/>
      </a:accent4>
      <a:accent5>
        <a:srgbClr val="F68D0C"/>
      </a:accent5>
      <a:accent6>
        <a:srgbClr val="257E12"/>
      </a:accent6>
      <a:hlink>
        <a:srgbClr val="144C72"/>
      </a:hlink>
      <a:folHlink>
        <a:srgbClr val="8C9D92"/>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theme>
</file>